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saveSubsetFonts="1">
  <p:sldMasterIdLst>
    <p:sldMasterId r:id="rId4" id="2147483648"/>
  </p:sldMasterIdLst>
  <p:notesMasterIdLst>
    <p:notesMasterId r:id="rId5"/>
  </p:notesMasterIdLst>
  <p:sldIdLst>
    <p:sldId r:id="rId6" id="256"/>
    <p:sldId r:id="rId7" id="257"/>
    <p:sldId r:id="rId8" id="258"/>
    <p:sldId r:id="rId9" id="259"/>
    <p:sldId r:id="rId10" id="260"/>
    <p:sldId r:id="rId11" id="261"/>
    <p:sldId r:id="rId12" id="262"/>
    <p:sldId r:id="rId13" id="263"/>
    <p:sldId r:id="rId14" id="264"/>
    <p:sldId r:id="rId15" id="265"/>
    <p:sldId r:id="rId16" id="266"/>
    <p:sldId r:id="rId17" id="267"/>
    <p:sldId r:id="rId18" id="268"/>
    <p:sldId r:id="rId19" id="269"/>
    <p:sldId r:id="rId20" id="270"/>
    <p:sldId r:id="rId21" id="271"/>
    <p:sldId r:id="rId22" id="272"/>
    <p:sldId r:id="rId23" id="273"/>
    <p:sldId r:id="rId24" id="274"/>
    <p:sldId r:id="rId25" id="275"/>
    <p:sldId r:id="rId26" id="276"/>
    <p:sldId r:id="rId27" id="277"/>
  </p:sldIdLst>
  <p:sldSz cx="9144000" cy="6858000" type="screen4x3"/>
  <p:notesSz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cx="6858000" cy="9144000"/>
  <p:defaultText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defPPr>
      <a:defRPr lang="en-US">
        <a:uFillTx/>
      </a:defRPr>
    </a:defPPr>
    <a:lvl1pPr algn="l" fontAlgn="base" rtl="0">
      <a:spcBef>
        <a:spcPct val="0"/>
      </a:spcBef>
      <a:spcAft>
        <a:spcPct val="0"/>
      </a:spcAft>
      <a:defRPr kern="1200">
        <a:solidFill>
          <a:schemeClr val="tx1"/>
        </a:solidFill>
        <a:uFillTx/>
        <a:latin charset="0" typeface="Arial"/>
        <a:ea typeface="+mn-ea"/>
        <a:cs charset="0" typeface="Arial"/>
      </a:defRPr>
    </a:lvl1pPr>
    <a:lvl2pPr algn="l" fontAlgn="base" marL="457200" rtl="0">
      <a:spcBef>
        <a:spcPct val="0"/>
      </a:spcBef>
      <a:spcAft>
        <a:spcPct val="0"/>
      </a:spcAft>
      <a:defRPr kern="1200">
        <a:solidFill>
          <a:schemeClr val="tx1"/>
        </a:solidFill>
        <a:uFillTx/>
        <a:latin charset="0" typeface="Arial"/>
        <a:ea typeface="+mn-ea"/>
        <a:cs charset="0" typeface="Arial"/>
      </a:defRPr>
    </a:lvl2pPr>
    <a:lvl3pPr algn="l" fontAlgn="base" marL="914400" rtl="0">
      <a:spcBef>
        <a:spcPct val="0"/>
      </a:spcBef>
      <a:spcAft>
        <a:spcPct val="0"/>
      </a:spcAft>
      <a:defRPr kern="1200">
        <a:solidFill>
          <a:schemeClr val="tx1"/>
        </a:solidFill>
        <a:uFillTx/>
        <a:latin charset="0" typeface="Arial"/>
        <a:ea typeface="+mn-ea"/>
        <a:cs charset="0" typeface="Arial"/>
      </a:defRPr>
    </a:lvl3pPr>
    <a:lvl4pPr algn="l" fontAlgn="base" marL="1371600" rtl="0">
      <a:spcBef>
        <a:spcPct val="0"/>
      </a:spcBef>
      <a:spcAft>
        <a:spcPct val="0"/>
      </a:spcAft>
      <a:defRPr kern="1200">
        <a:solidFill>
          <a:schemeClr val="tx1"/>
        </a:solidFill>
        <a:uFillTx/>
        <a:latin charset="0" typeface="Arial"/>
        <a:ea typeface="+mn-ea"/>
        <a:cs charset="0" typeface="Arial"/>
      </a:defRPr>
    </a:lvl4pPr>
    <a:lvl5pPr algn="l" fontAlgn="base" marL="1828800" rtl="0">
      <a:spcBef>
        <a:spcPct val="0"/>
      </a:spcBef>
      <a:spcAft>
        <a:spcPct val="0"/>
      </a:spcAft>
      <a:defRPr kern="1200">
        <a:solidFill>
          <a:schemeClr val="tx1"/>
        </a:solidFill>
        <a:uFillTx/>
        <a:latin charset="0" typeface="Arial"/>
        <a:ea typeface="+mn-ea"/>
        <a:cs charset="0" typeface="Arial"/>
      </a:defRPr>
    </a:lvl5pPr>
    <a:lvl6pPr algn="l" defTabSz="914400" eaLnBrk="1" hangingPunct="1" latinLnBrk="0" marL="2286000" rtl="0">
      <a:defRPr kern="1200">
        <a:solidFill>
          <a:schemeClr val="tx1"/>
        </a:solidFill>
        <a:uFillTx/>
        <a:latin charset="0" typeface="Arial"/>
        <a:ea typeface="+mn-ea"/>
        <a:cs charset="0" typeface="Arial"/>
      </a:defRPr>
    </a:lvl6pPr>
    <a:lvl7pPr algn="l" defTabSz="914400" eaLnBrk="1" hangingPunct="1" latinLnBrk="0" marL="2743200" rtl="0">
      <a:defRPr kern="1200">
        <a:solidFill>
          <a:schemeClr val="tx1"/>
        </a:solidFill>
        <a:uFillTx/>
        <a:latin charset="0" typeface="Arial"/>
        <a:ea typeface="+mn-ea"/>
        <a:cs charset="0" typeface="Arial"/>
      </a:defRPr>
    </a:lvl7pPr>
    <a:lvl8pPr algn="l" defTabSz="914400" eaLnBrk="1" hangingPunct="1" latinLnBrk="0" marL="3200400" rtl="0">
      <a:defRPr kern="1200">
        <a:solidFill>
          <a:schemeClr val="tx1"/>
        </a:solidFill>
        <a:uFillTx/>
        <a:latin charset="0" typeface="Arial"/>
        <a:ea typeface="+mn-ea"/>
        <a:cs charset="0" typeface="Arial"/>
      </a:defRPr>
    </a:lvl8pPr>
    <a:lvl9pPr algn="l" defTabSz="914400" eaLnBrk="1" hangingPunct="1" latinLnBrk="0" marL="3657600" rtl="0">
      <a:defRPr kern="1200">
        <a:solidFill>
          <a:schemeClr val="tx1"/>
        </a:solidFill>
        <a:uFillTx/>
        <a:latin charset="0" typeface="Arial"/>
        <a:ea typeface="+mn-ea"/>
        <a:cs charset="0" typeface="Arial"/>
      </a:defRPr>
    </a:lvl9pPr>
  </p:defaultTextStyle>
</p:presentation>
</file>

<file path=ppt/presProps.xml><?xml version="1.0" encoding="utf-8"?>
<p:presentation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showPr showNarration="1">
    <p:present/>
    <p:sldAll/>
    <p:penCl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srgbClr val="FF0000"/>
    </p:penClr>
  </p:showPr>
</p:presentationPr>
</file>

<file path=ppt/tableStyles.xml><?xml version="1.0" encoding="utf-8"?>
<a:tblStyleLst xmlns:a="http://schemas.openxmlformats.org/drawingml/2006/main"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p="http://schemas.openxmlformats.org/presentationml/2006/main" xmlns:s="http://schemas.openxmlformats.org/officeDocument/2006/sharedTypes" xmlns:r="http://schemas.openxmlformats.org/officeDocument/2006/relationships" xmlns:dgm="http://schemas.openxmlformats.org/drawingml/2006/diagram" xmlns:wpc="http://schemas.microsoft.com/office/word/2010/wordprocessingCanvas" def="{5C22544A-7EE6-4342-B048-85BDC9FD1C3A}"/>
</file>

<file path=ppt/viewProps.xml><?xml version="1.0" encoding="utf-8"?>
<p:view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lastView="sldThumbnailView">
  <p:normalViewPr>
    <p:restoredLeft sz="15620"/>
    <p:restoredTop autoAdjust="0" sz="77213"/>
  </p:normalViewPr>
  <p:slideViewPr>
    <p:cSldViewPr>
      <p:cViewPr varScale="1">
        <p:sca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sx d="100" n="70"/>
          <a:sy d="100" n="70"/>
        </p:scale>
        <p:origin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x="1395" y="36"/>
      </p:cViewPr>
      <p:guideLst>
        <p:guide orient="horz" pos="2160"/>
        <p:guide pos="2880"/>
      </p:guideLst>
    </p:cSldViewPr>
  </p:slideViewPr>
  <p:notesTextViewPr>
    <p:cViewPr>
      <p:sca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sx d="100" n="100"/>
        <a:sy d="100" n="100"/>
      </p:scale>
      <p:origin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x="0" y="0"/>
    </p:cViewPr>
  </p:notesTextViewPr>
  <p:sorterViewPr>
    <p:cViewPr>
      <p:sca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sx d="100" n="66"/>
        <a:sy d="100" n="66"/>
      </p:scale>
      <p:origin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x="0" y="0"/>
    </p:cViewPr>
  </p:sorterViewPr>
  <p:gridSpacing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cx="76200" cy="76200"/>
</p:viewPr>
</file>

<file path=ppt/_rels/presentation.xml.rels><?xml version="1.0" standalone="yes" ?><Relationships xmlns="http://schemas.openxmlformats.org/package/2006/relationships"><Relationship Id="rId1" Target="presProps.xml" Type="http://schemas.openxmlformats.org/officeDocument/2006/relationships/presProps"></Relationship><Relationship Id="rId2" Target="tableStyles.xml" Type="http://schemas.openxmlformats.org/officeDocument/2006/relationships/tableStyles"></Relationship><Relationship Id="rId3" Target="viewProps.xml" Type="http://schemas.openxmlformats.org/officeDocument/2006/relationships/viewProps"></Relationship><Relationship Id="rId4" Target="slideMasters/slideMaster1.xml" Type="http://schemas.openxmlformats.org/officeDocument/2006/relationships/slideMaster"></Relationship><Relationship Id="rId5" Target="notesMasters/notesMaster1.xml" Type="http://schemas.openxmlformats.org/officeDocument/2006/relationships/notesMaster"></Relationship><Relationship Id="rId6" Target="slides/slide1.xml" Type="http://schemas.openxmlformats.org/officeDocument/2006/relationships/slide"></Relationship><Relationship Id="rId7" Target="slides/slide2.xml" Type="http://schemas.openxmlformats.org/officeDocument/2006/relationships/slide"></Relationship><Relationship Id="rId8" Target="slides/slide3.xml" Type="http://schemas.openxmlformats.org/officeDocument/2006/relationships/slide"></Relationship><Relationship Id="rId9" Target="slides/slide4.xml" Type="http://schemas.openxmlformats.org/officeDocument/2006/relationships/slide"></Relationship><Relationship Id="rId10" Target="slides/slide5.xml" Type="http://schemas.openxmlformats.org/officeDocument/2006/relationships/slide"></Relationship><Relationship Id="rId11" Target="slides/slide6.xml" Type="http://schemas.openxmlformats.org/officeDocument/2006/relationships/slide"></Relationship><Relationship Id="rId12" Target="slides/slide7.xml" Type="http://schemas.openxmlformats.org/officeDocument/2006/relationships/slide"></Relationship><Relationship Id="rId13" Target="slides/slide8.xml" Type="http://schemas.openxmlformats.org/officeDocument/2006/relationships/slide"></Relationship><Relationship Id="rId14" Target="slides/slide9.xml" Type="http://schemas.openxmlformats.org/officeDocument/2006/relationships/slide"></Relationship><Relationship Id="rId15" Target="slides/slide10.xml" Type="http://schemas.openxmlformats.org/officeDocument/2006/relationships/slide"></Relationship><Relationship Id="rId16" Target="slides/slide11.xml" Type="http://schemas.openxmlformats.org/officeDocument/2006/relationships/slide"></Relationship><Relationship Id="rId17" Target="slides/slide12.xml" Type="http://schemas.openxmlformats.org/officeDocument/2006/relationships/slide"></Relationship><Relationship Id="rId18" Target="slides/slide13.xml" Type="http://schemas.openxmlformats.org/officeDocument/2006/relationships/slide"></Relationship><Relationship Id="rId19" Target="slides/slide14.xml" Type="http://schemas.openxmlformats.org/officeDocument/2006/relationships/slide"></Relationship><Relationship Id="rId20" Target="slides/slide15.xml" Type="http://schemas.openxmlformats.org/officeDocument/2006/relationships/slide"></Relationship><Relationship Id="rId21" Target="slides/slide16.xml" Type="http://schemas.openxmlformats.org/officeDocument/2006/relationships/slide"></Relationship><Relationship Id="rId22" Target="slides/slide17.xml" Type="http://schemas.openxmlformats.org/officeDocument/2006/relationships/slide"></Relationship><Relationship Id="rId23" Target="slides/slide18.xml" Type="http://schemas.openxmlformats.org/officeDocument/2006/relationships/slide"></Relationship><Relationship Id="rId24" Target="slides/slide19.xml" Type="http://schemas.openxmlformats.org/officeDocument/2006/relationships/slide"></Relationship><Relationship Id="rId25" Target="slides/slide20.xml" Type="http://schemas.openxmlformats.org/officeDocument/2006/relationships/slide"></Relationship><Relationship Id="rId26" Target="slides/slide21.xml" Type="http://schemas.openxmlformats.org/officeDocument/2006/relationships/slide"></Relationship><Relationship Id="rId27" Target="slides/slide22.xml" Type="http://schemas.openxmlformats.org/officeDocument/2006/relationships/slide"></Relationship><Relationship Id="rId28" Target="theme/theme1.xml" Type="http://schemas.openxmlformats.org/officeDocument/2006/relationships/theme"></Relationship></Relationships>
</file>

<file path=ppt/notesMasters/_rels/notesMaster1.xml.rels><?xml version="1.0" standalone="yes" ?><Relationships xmlns="http://schemas.openxmlformats.org/package/2006/relationships"><Relationship Id="rId1" Target="../theme/theme2.xml" Type="http://schemas.openxmlformats.org/officeDocument/2006/relationships/theme"></Relationship></Relationships>
</file>

<file path=ppt/notesMasters/notesMaster1.xml><?xml version="1.0" encoding="utf-8"?>
<p:notes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Ref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x="1001">
        <a:schemeClr val="bg1"/>
      </p:bgRef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Head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sz="quarter" type="hd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2971800" cy="4572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45720" lIns="91440" rIns="91440" rtlCol="0" tIns="45720" vert="horz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  <a:cs typeface="+mn-cs"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Date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84613" y="0"/>
            <a:ext cx="2971800" cy="4572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45720" lIns="91440" rIns="91440" rtlCol="0" tIns="45720"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  <a:cs typeface="+mn-cs"/>
              </a:defRPr>
            </a:lvl1pPr>
          </a:lstStyle>
          <a:p>
            <a:pPr>
              <a:defRPr>
                <a:uFillTx/>
              </a:defRPr>
            </a:pPr>
            <a:fld id="{08805E55-BFFF-4432-98A6-B386CA03266A}" type="datetimeFigureOut">
              <a:rPr lang="en-US">
                <a:uFillTx/>
              </a:rPr>
              <a:pPr>
                <a:defRPr>
                  <a:uFillTx/>
                </a:defRPr>
              </a:pPr>
              <a:t>10/29/2019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Imag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spect="1" noGrp="1" noRot="1"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bIns="45720" lIns="91440" rIns="91440" rtlCol="0" tIns="45720" vert="horz"/>
          <a:lstStyle/>
          <a:p>
            <a:pPr lvl="0"/>
            <a:endParaRPr lang="en-US" noProof="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Notes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3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bIns="45720" lIns="91440" rIns="91440" rtlCol="0" tIns="45720" vert="horz">
            <a:normAutofit/>
          </a:bodyPr>
          <a:lstStyle/>
          <a:p>
            <a:pPr lvl="0"/>
            <a:r>
              <a:rPr lang="en-US" noProof="0">
                <a:uFillTx/>
              </a:rPr>
              <a:t>Click to edit Master text styles</a:t>
            </a:r>
          </a:p>
          <a:p>
            <a:pPr lvl="1"/>
            <a:r>
              <a:rPr lang="en-US" noProof="0">
                <a:uFillTx/>
              </a:rPr>
              <a:t>Second level</a:t>
            </a:r>
          </a:p>
          <a:p>
            <a:pPr lvl="2"/>
            <a:r>
              <a:rPr lang="en-US" noProof="0">
                <a:uFillTx/>
              </a:rPr>
              <a:t>Third level</a:t>
            </a:r>
          </a:p>
          <a:p>
            <a:pPr lvl="3"/>
            <a:r>
              <a:rPr lang="en-US" noProof="0">
                <a:uFillTx/>
              </a:rPr>
              <a:t>Fourth level</a:t>
            </a:r>
          </a:p>
          <a:p>
            <a:pPr lvl="4"/>
            <a:r>
              <a:rPr lang="en-US" noProof="0">
                <a:uFillTx/>
              </a:rPr>
              <a:t>Fifth level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Foot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8685213"/>
            <a:ext cx="2971800" cy="4572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bIns="45720" lIns="91440" rIns="91440" rtlCol="0" tIns="45720" vert="horz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  <a:cs typeface="+mn-cs"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Slide Number Placeholder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5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84613" y="8685213"/>
            <a:ext cx="2971800" cy="4572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20" compatLnSpc="1" lIns="91440" numCol="1" rIns="91440" tIns="45720" vert="horz" wrap="square">
            <a:prstTxWarp prst="textNoShape">
              <a:avLst/>
            </a:prstTxWarp>
          </a:bodyPr>
          <a:lstStyle>
            <a:lvl1pPr algn="r">
              <a:defRPr sz="1200">
                <a:uFillTx/>
                <a:latin charset="0" pitchFamily="34" typeface="Calibri"/>
              </a:defRPr>
            </a:lvl1pPr>
          </a:lstStyle>
          <a:p>
            <a:pPr>
              <a:defRPr>
                <a:uFillTx/>
              </a:defRPr>
            </a:pPr>
            <a:fld id="{902764A1-73CF-4866-B682-374234F67BB7}" type="slidenum">
              <a:rPr lang="ar-SA">
                <a:uFillTx/>
              </a:rPr>
              <a:pPr>
                <a:defRPr>
                  <a:uFillTx/>
                </a:defRPr>
              </a:pPr>
              <a:t>‹#›</a:t>
            </a:fld>
            <a:endParaRPr lang="en-US">
              <a:uFillTx/>
            </a:endParaRPr>
          </a:p>
        </p:txBody>
      </p:sp>
    </p:spTree>
  </p:cSld>
  <p:clrMap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accent1="accent1" accent2="accent2" accent3="accent3" accent4="accent4" accent5="accent5" accent6="accent6" bg1="lt1" bg2="lt2" folHlink="folHlink" hlink="hlink" tx1="dk1" tx2="dk2"/>
  <p:notes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lvl1pPr algn="l" eaLnBrk="0" fontAlgn="base" hangingPunct="0" rtl="0">
      <a:spcBef>
        <a:spcPct val="30000"/>
      </a:spcBef>
      <a:spcAft>
        <a:spcPct val="0"/>
      </a:spcAft>
      <a:defRPr kern="1200" sz="1200">
        <a:solidFill>
          <a:schemeClr val="tx1"/>
        </a:solidFill>
        <a:uFillTx/>
        <a:latin typeface="+mn-lt"/>
        <a:ea typeface="+mn-ea"/>
        <a:cs typeface="+mn-cs"/>
      </a:defRPr>
    </a:lvl1pPr>
    <a:lvl2pPr algn="l" eaLnBrk="0" fontAlgn="base" hangingPunct="0" marL="457200" rtl="0">
      <a:spcBef>
        <a:spcPct val="30000"/>
      </a:spcBef>
      <a:spcAft>
        <a:spcPct val="0"/>
      </a:spcAft>
      <a:defRPr kern="1200" sz="1200">
        <a:solidFill>
          <a:schemeClr val="tx1"/>
        </a:solidFill>
        <a:uFillTx/>
        <a:latin typeface="+mn-lt"/>
        <a:ea typeface="+mn-ea"/>
        <a:cs typeface="+mn-cs"/>
      </a:defRPr>
    </a:lvl2pPr>
    <a:lvl3pPr algn="l" eaLnBrk="0" fontAlgn="base" hangingPunct="0" marL="914400" rtl="0">
      <a:spcBef>
        <a:spcPct val="30000"/>
      </a:spcBef>
      <a:spcAft>
        <a:spcPct val="0"/>
      </a:spcAft>
      <a:defRPr kern="1200" sz="1200">
        <a:solidFill>
          <a:schemeClr val="tx1"/>
        </a:solidFill>
        <a:uFillTx/>
        <a:latin typeface="+mn-lt"/>
        <a:ea typeface="+mn-ea"/>
        <a:cs typeface="+mn-cs"/>
      </a:defRPr>
    </a:lvl3pPr>
    <a:lvl4pPr algn="l" eaLnBrk="0" fontAlgn="base" hangingPunct="0" marL="1371600" rtl="0">
      <a:spcBef>
        <a:spcPct val="30000"/>
      </a:spcBef>
      <a:spcAft>
        <a:spcPct val="0"/>
      </a:spcAft>
      <a:defRPr kern="1200" sz="1200">
        <a:solidFill>
          <a:schemeClr val="tx1"/>
        </a:solidFill>
        <a:uFillTx/>
        <a:latin typeface="+mn-lt"/>
        <a:ea typeface="+mn-ea"/>
        <a:cs typeface="+mn-cs"/>
      </a:defRPr>
    </a:lvl4pPr>
    <a:lvl5pPr algn="l" eaLnBrk="0" fontAlgn="base" hangingPunct="0" marL="1828800" rtl="0">
      <a:spcBef>
        <a:spcPct val="30000"/>
      </a:spcBef>
      <a:spcAft>
        <a:spcPct val="0"/>
      </a:spcAft>
      <a:defRPr kern="1200" sz="1200">
        <a:solidFill>
          <a:schemeClr val="tx1"/>
        </a:solidFill>
        <a:uFillTx/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notesSlides/_rels/notesSlide1.xml.rels><?xml version="1.0" standalone="yes" ?><Relationships xmlns="http://schemas.openxmlformats.org/package/2006/relationships"><Relationship Id="rId1" Target="../slides/slide1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0.xml.rels><?xml version="1.0" standalone="yes" ?><Relationships xmlns="http://schemas.openxmlformats.org/package/2006/relationships"><Relationship Id="rId1" Target="../slides/slide14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1.xml.rels><?xml version="1.0" standalone="yes" ?><Relationships xmlns="http://schemas.openxmlformats.org/package/2006/relationships"><Relationship Id="rId1" Target="../slides/slide15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2.xml.rels><?xml version="1.0" standalone="yes" ?><Relationships xmlns="http://schemas.openxmlformats.org/package/2006/relationships"><Relationship Id="rId1" Target="../slides/slide16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3.xml.rels><?xml version="1.0" standalone="yes" ?><Relationships xmlns="http://schemas.openxmlformats.org/package/2006/relationships"><Relationship Id="rId1" Target="../slides/slide17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4.xml.rels><?xml version="1.0" standalone="yes" ?><Relationships xmlns="http://schemas.openxmlformats.org/package/2006/relationships"><Relationship Id="rId1" Target="../slides/slide18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5.xml.rels><?xml version="1.0" standalone="yes" ?><Relationships xmlns="http://schemas.openxmlformats.org/package/2006/relationships"><Relationship Id="rId1" Target="../slides/slide19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2.xml.rels><?xml version="1.0" standalone="yes" ?><Relationships xmlns="http://schemas.openxmlformats.org/package/2006/relationships"><Relationship Id="rId1" Target="../slides/slide3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3.xml.rels><?xml version="1.0" standalone="yes" ?><Relationships xmlns="http://schemas.openxmlformats.org/package/2006/relationships"><Relationship Id="rId1" Target="../slides/slide4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4.xml.rels><?xml version="1.0" standalone="yes" ?><Relationships xmlns="http://schemas.openxmlformats.org/package/2006/relationships"><Relationship Id="rId1" Target="../slides/slide5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5.xml.rels><?xml version="1.0" standalone="yes" ?><Relationships xmlns="http://schemas.openxmlformats.org/package/2006/relationships"><Relationship Id="rId1" Target="../slides/slide7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6.xml.rels><?xml version="1.0" standalone="yes" ?><Relationships xmlns="http://schemas.openxmlformats.org/package/2006/relationships"><Relationship Id="rId1" Target="../slides/slide9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7.xml.rels><?xml version="1.0" standalone="yes" ?><Relationships xmlns="http://schemas.openxmlformats.org/package/2006/relationships"><Relationship Id="rId1" Target="../slides/slide10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8.xml.rels><?xml version="1.0" standalone="yes" ?><Relationships xmlns="http://schemas.openxmlformats.org/package/2006/relationships"><Relationship Id="rId1" Target="../slides/slide11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9.xml.rels><?xml version="1.0" standalone="yes" ?><Relationships xmlns="http://schemas.openxmlformats.org/package/2006/relationships"><Relationship Id="rId1" Target="../slides/slide13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notesSlide1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lide Image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spect="1" noGrp="1" noRo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Notes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902764A1-73CF-4866-B682-374234F67BB7}" type="slidenum">
              <a:rPr lang="ar-SA" smtClean="0">
                <a:uFillTx/>
              </a:rPr>
              <a:pPr>
                <a:defRPr>
                  <a:uFillTx/>
                </a:defRPr>
              </a:pPr>
              <a:t>1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0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lide Image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spect="1" noGrp="1" noRo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Notes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r>
              <a:rPr b="1" dirty="0" lang="en-GB">
                <a:uFillTx/>
              </a:rPr>
              <a:t>The </a:t>
            </a:r>
            <a:r>
              <a:rPr b="1" dirty="0" err="1" lang="en-GB">
                <a:uFillTx/>
              </a:rPr>
              <a:t>triptans</a:t>
            </a:r>
            <a:r>
              <a:rPr b="1" dirty="0" lang="en-GB">
                <a:uFillTx/>
              </a:rPr>
              <a:t>, the ergot alkaloids</a:t>
            </a:r>
            <a:r>
              <a:rPr dirty="0" lang="en-GB">
                <a:uFillTx/>
              </a:rPr>
              <a:t>, &amp; antidepressants may activate 5-HT1D/1B receptors on presynaptic trigeminal nerve endings to </a:t>
            </a:r>
            <a:r>
              <a:rPr b="1" dirty="0" lang="en-GB">
                <a:uFillTx/>
              </a:rPr>
              <a:t>inhibit</a:t>
            </a:r>
            <a:r>
              <a:rPr dirty="0" lang="en-GB">
                <a:uFillTx/>
              </a:rPr>
              <a:t> the release of </a:t>
            </a:r>
            <a:r>
              <a:rPr dirty="0" err="1" lang="en-GB">
                <a:uFillTx/>
              </a:rPr>
              <a:t>vasodilating</a:t>
            </a:r>
            <a:r>
              <a:rPr dirty="0" lang="en-GB">
                <a:uFillTx/>
              </a:rPr>
              <a:t> peptides, &amp;</a:t>
            </a:r>
            <a:r>
              <a:rPr baseline="0" dirty="0" lang="en-GB">
                <a:uFillTx/>
              </a:rPr>
              <a:t> </a:t>
            </a:r>
            <a:r>
              <a:rPr dirty="0" err="1" lang="en-GB">
                <a:uFillTx/>
              </a:rPr>
              <a:t>antiseizure</a:t>
            </a:r>
            <a:r>
              <a:rPr dirty="0" lang="en-GB">
                <a:uFillTx/>
              </a:rPr>
              <a:t> agents may suppress excessive firing of these nerve endings. Second, the vasoconstrictor actions of direct 5-HT agonists (the </a:t>
            </a:r>
            <a:r>
              <a:rPr dirty="0" err="1" lang="en-GB">
                <a:uFillTx/>
              </a:rPr>
              <a:t>triptans</a:t>
            </a:r>
            <a:r>
              <a:rPr dirty="0" lang="en-GB">
                <a:uFillTx/>
              </a:rPr>
              <a:t> and ergot) may prevent vasodilation &amp; stretching of the pain endings. It is possible that both mechanisms contribute in the case of some drugs. The remarkably specific </a:t>
            </a:r>
            <a:r>
              <a:rPr dirty="0" err="1" lang="en-GB">
                <a:uFillTx/>
              </a:rPr>
              <a:t>antimigraine</a:t>
            </a:r>
            <a:r>
              <a:rPr dirty="0" lang="en-GB">
                <a:uFillTx/>
              </a:rPr>
              <a:t> action of the ergot derivatives was originally thought to be related to their actions on vascular serotonin receptors. </a:t>
            </a:r>
          </a:p>
          <a:p>
            <a:r>
              <a:rPr dirty="0" lang="en-GB">
                <a:uFillTx/>
              </a:rPr>
              <a:t>Restricted : used with caution. Erg Tart is also available with Caffeine (like Panadol extra/plus) Caffeine is added in low dose like 1 mg can get relieve</a:t>
            </a:r>
            <a:r>
              <a:rPr baseline="0" dirty="0" lang="en-GB">
                <a:uFillTx/>
              </a:rPr>
              <a:t> of headache.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902764A1-73CF-4866-B682-374234F67BB7}" type="slidenum">
              <a:rPr lang="ar-SA" smtClean="0">
                <a:uFillTx/>
              </a:rPr>
              <a:pPr>
                <a:defRPr>
                  <a:uFillTx/>
                </a:defRPr>
              </a:pPr>
              <a:t>14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1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lide Image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spect="1" noGrp="1" noRo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Notes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r>
              <a:rPr dirty="0" lang="en-GB">
                <a:uFillTx/>
              </a:rPr>
              <a:t>Used only if the patient is not responding to other medications.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902764A1-73CF-4866-B682-374234F67BB7}" type="slidenum">
              <a:rPr lang="ar-SA" smtClean="0">
                <a:uFillTx/>
              </a:rPr>
              <a:pPr>
                <a:defRPr>
                  <a:uFillTx/>
                </a:defRPr>
              </a:pPr>
              <a:t>15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2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lide Image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spect="1" noGrp="1" noRo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Notes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US">
                <a:uFillTx/>
              </a:rPr>
              <a:t>With </a:t>
            </a:r>
            <a:r>
              <a:rPr b="1" dirty="0" lang="el-GR" sz="1200">
                <a:uFillTx/>
                <a:latin charset="0" pitchFamily="34" typeface="Arial Narrow"/>
              </a:rPr>
              <a:t>β</a:t>
            </a:r>
            <a:r>
              <a:rPr b="1" dirty="0" lang="en-US" sz="1200">
                <a:uFillTx/>
                <a:latin charset="0" pitchFamily="34" typeface="Arial Narrow"/>
              </a:rPr>
              <a:t>-blockers </a:t>
            </a:r>
            <a:r>
              <a:rPr b="0" dirty="0" lang="en-US" sz="1200">
                <a:uFillTx/>
                <a:latin charset="0" pitchFamily="34" typeface="Arial Narrow"/>
              </a:rPr>
              <a:t>this</a:t>
            </a:r>
            <a:r>
              <a:rPr b="0" baseline="0" dirty="0" lang="en-US" sz="1200">
                <a:uFillTx/>
                <a:latin charset="0" pitchFamily="34" typeface="Arial Narrow"/>
              </a:rPr>
              <a:t> can cause reflex tachycardia or arrhythmia.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902764A1-73CF-4866-B682-374234F67BB7}" type="slidenum">
              <a:rPr lang="ar-SA" smtClean="0">
                <a:uFillTx/>
              </a:rPr>
              <a:pPr>
                <a:defRPr>
                  <a:uFillTx/>
                </a:defRPr>
              </a:pPr>
              <a:t>16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3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lide Image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spect="1" noGrp="1" noRo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Notes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US">
                <a:uFillTx/>
              </a:rPr>
              <a:t>Only PK difference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902764A1-73CF-4866-B682-374234F67BB7}" type="slidenum">
              <a:rPr lang="ar-SA" smtClean="0">
                <a:uFillTx/>
              </a:rPr>
              <a:pPr>
                <a:defRPr>
                  <a:uFillTx/>
                </a:defRPr>
              </a:pPr>
              <a:t>17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4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lide Image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spect="1" noGrp="1" noRo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Notes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b="1" dirty="0" lang="en-US" sz="1200">
                <a:uFillTx/>
                <a:latin charset="0" pitchFamily="34" typeface="Arial Narrow"/>
                <a:cs charset="0" pitchFamily="18" typeface="Times New Roman"/>
              </a:rPr>
              <a:t>Cluster headache: </a:t>
            </a:r>
            <a:r>
              <a:rPr b="0" dirty="0" lang="en-US" sz="1200">
                <a:uFillTx/>
                <a:latin charset="0" pitchFamily="34" typeface="Arial Narrow"/>
                <a:cs charset="0" pitchFamily="18" typeface="Times New Roman"/>
              </a:rPr>
              <a:t> Generalized headache</a:t>
            </a:r>
            <a:r>
              <a:rPr b="0" baseline="0" dirty="0" lang="en-US" sz="1200">
                <a:uFillTx/>
                <a:latin charset="0" pitchFamily="34" typeface="Arial Narrow"/>
                <a:cs charset="0" pitchFamily="18" typeface="Times New Roman"/>
              </a:rPr>
              <a:t> like with trauma or </a:t>
            </a:r>
            <a:r>
              <a:rPr b="0" baseline="0" dirty="0" err="1" lang="en-US" sz="1200">
                <a:uFillTx/>
                <a:latin charset="0" pitchFamily="34" typeface="Arial Narrow"/>
                <a:cs charset="0" pitchFamily="18" typeface="Times New Roman"/>
              </a:rPr>
              <a:t>sinnusitis</a:t>
            </a:r>
            <a:r>
              <a:rPr b="0" baseline="0" dirty="0" lang="en-US" sz="1200">
                <a:uFillTx/>
                <a:latin charset="0" pitchFamily="34" typeface="Arial Narrow"/>
                <a:cs charset="0" pitchFamily="18" typeface="Times New Roman"/>
              </a:rPr>
              <a:t>,. </a:t>
            </a:r>
          </a:p>
          <a:p>
            <a:r>
              <a:rPr dirty="0" lang="en-US">
                <a:effectLst/>
                <a:uFillTx/>
              </a:rPr>
              <a:t>lithium carbonate oral and </a:t>
            </a:r>
            <a:r>
              <a:rPr dirty="0" err="1" lang="en-US">
                <a:effectLst/>
                <a:uFillTx/>
              </a:rPr>
              <a:t>sumatriptan</a:t>
            </a:r>
            <a:r>
              <a:rPr dirty="0" lang="en-US">
                <a:effectLst/>
                <a:uFillTx/>
              </a:rPr>
              <a:t> succinate both increase affecting serotonin levels in the blood. Too much serotonin is a potentially life-threatening situation. Severe signs &amp; symptoms include high BP &amp; increased HR that lead to shock. 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902764A1-73CF-4866-B682-374234F67BB7}" type="slidenum">
              <a:rPr lang="ar-SA" smtClean="0">
                <a:uFillTx/>
              </a:rPr>
              <a:pPr>
                <a:defRPr>
                  <a:uFillTx/>
                </a:defRPr>
              </a:pPr>
              <a:t>18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5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lide Image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spect="1" noGrp="1" noRo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Notes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r>
              <a:rPr b="1" dirty="0" err="1" lang="en-US">
                <a:uFillTx/>
              </a:rPr>
              <a:t>Sumatryptan</a:t>
            </a:r>
            <a:r>
              <a:rPr dirty="0" lang="en-US">
                <a:uFillTx/>
              </a:rPr>
              <a:t> &amp; its congeners are currently first-line therapy for acute</a:t>
            </a:r>
            <a:r>
              <a:rPr baseline="0" dirty="0" lang="en-US">
                <a:uFillTx/>
              </a:rPr>
              <a:t> migraine attacks in most patients. HE, they should not be used in patients at risk for coronary artery disease. Anti-inflammatory analgesics such as aspirin &amp; ibuprofen are often helpful in controlling the pain of migraine. Rarely, </a:t>
            </a:r>
            <a:r>
              <a:rPr baseline="0" dirty="0" err="1" lang="en-US">
                <a:uFillTx/>
              </a:rPr>
              <a:t>parentral</a:t>
            </a:r>
            <a:r>
              <a:rPr baseline="0" dirty="0" lang="en-US">
                <a:uFillTx/>
              </a:rPr>
              <a:t> opioids may be needed in refractory cases.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902764A1-73CF-4866-B682-374234F67BB7}" type="slidenum">
              <a:rPr lang="ar-SA" smtClean="0">
                <a:uFillTx/>
              </a:rPr>
              <a:pPr>
                <a:defRPr>
                  <a:uFillTx/>
                </a:defRPr>
              </a:pPr>
              <a:t>19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2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lide Image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spect="1" noGrp="1" noRo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Notes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r>
              <a:rPr b="0" dirty="0" lang="en-US" sz="1200">
                <a:solidFill>
                  <a:srgbClr val="4274B0"/>
                </a:solidFill>
                <a:uFillTx/>
                <a:latin charset="0" pitchFamily="34" typeface="Arial Narrow"/>
                <a:cs charset="0" pitchFamily="18" typeface="Times New Roman"/>
              </a:rPr>
              <a:t>cranium :</a:t>
            </a:r>
            <a:r>
              <a:rPr b="0" baseline="0" dirty="0" lang="en-US" sz="1200">
                <a:solidFill>
                  <a:srgbClr val="4274B0"/>
                </a:solidFill>
                <a:uFillTx/>
                <a:latin charset="0" pitchFamily="34" typeface="Arial Narrow"/>
                <a:cs charset="0" pitchFamily="18" typeface="Times New Roman"/>
              </a:rPr>
              <a:t> skull</a:t>
            </a:r>
            <a:endParaRPr b="0"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902764A1-73CF-4866-B682-374234F67BB7}" type="slidenum">
              <a:rPr lang="ar-SA" smtClean="0">
                <a:uFillTx/>
              </a:rPr>
              <a:pPr>
                <a:defRPr>
                  <a:uFillTx/>
                </a:defRPr>
              </a:pPr>
              <a:t>3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3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lide Image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spect="1" noGrp="1" noRo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Notes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algn="l" defTabSz="914400" eaLnBrk="0" fontAlgn="base" hangingPunct="0" indent="0" latinLnBrk="0" marL="0" marR="0" rtl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FontTx/>
              <a:buNone/>
              <a:defRPr>
                <a:uFillTx/>
              </a:defRPr>
            </a:pPr>
            <a:r>
              <a:rPr b="0" dirty="0" i="1" kern="1200" lang="en-GB" sz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Pulsating headache</a:t>
            </a:r>
            <a:r>
              <a:rPr b="0" dirty="0" kern="1200" lang="en-GB" sz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rPr>
              <a:t> is a common feature of a migraine where the person wakes up in the morning feeling a sharp &amp; throbbing headache</a:t>
            </a:r>
          </a:p>
          <a:p>
            <a:pPr algn="l" defTabSz="914400" eaLnBrk="0" fontAlgn="base" hangingPunct="0" indent="0" latinLnBrk="0" marL="0" marR="0" rtl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FontTx/>
              <a:buNone/>
              <a:defRPr>
                <a:uFillTx/>
              </a:defRPr>
            </a:pPr>
            <a:r>
              <a:rPr dirty="0" lang="en-US">
                <a:uFillTx/>
              </a:rPr>
              <a:t>Aura: </a:t>
            </a:r>
            <a:r>
              <a:rPr b="0" dirty="0" kern="1200" lang="en-US" sz="1200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rPr>
              <a:t>a distinctive atmosphere surrounding a given source,</a:t>
            </a:r>
            <a:r>
              <a:rPr b="0" baseline="0" dirty="0" kern="1200" lang="en-US" sz="1200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rPr>
              <a:t> </a:t>
            </a:r>
            <a:r>
              <a:rPr b="1" baseline="0" dirty="0" kern="1200" lang="en-US" sz="1200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rPr>
              <a:t>sensation experienced</a:t>
            </a:r>
          </a:p>
          <a:p>
            <a:pPr algn="l" defTabSz="914400" eaLnBrk="0" fontAlgn="base" hangingPunct="0" indent="0" latinLnBrk="0" marL="0" marR="0" rtl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FontTx/>
              <a:buNone/>
              <a:defRPr>
                <a:uFillTx/>
              </a:defRPr>
            </a:pPr>
            <a:r>
              <a:rPr b="0" dirty="0" kern="1200" lang="en-US" sz="1200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rPr>
              <a:t>Perception: Relating to the </a:t>
            </a:r>
            <a:r>
              <a:rPr b="1" dirty="0" kern="1200" lang="en-US" sz="1200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rPr>
              <a:t>ability to interpret or become aware </a:t>
            </a:r>
            <a:r>
              <a:rPr b="0" dirty="0" kern="1200" lang="en-US" sz="1200"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</a:rPr>
              <a:t>of something through the senses. 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902764A1-73CF-4866-B682-374234F67BB7}" type="slidenum">
              <a:rPr lang="ar-SA" smtClean="0">
                <a:uFillTx/>
              </a:rPr>
              <a:pPr>
                <a:defRPr>
                  <a:uFillTx/>
                </a:defRPr>
              </a:pPr>
              <a:t>4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4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lide Image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spect="1" noGrp="1" noRo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Notes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902764A1-73CF-4866-B682-374234F67BB7}" type="slidenum">
              <a:rPr lang="ar-SA" smtClean="0">
                <a:uFillTx/>
              </a:rPr>
              <a:pPr>
                <a:defRPr>
                  <a:uFillTx/>
                </a:defRPr>
              </a:pPr>
              <a:t>5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5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lide Image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spect="1" noGrp="1" noRo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Notes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r>
              <a:rPr dirty="0" lang="en-GB">
                <a:uFillTx/>
              </a:rPr>
              <a:t>Serotonin is an important neurotransmitter, a local hormone in the gut, a component of the platelet clotting process, &amp; is thought to play a role in migraine headache.</a:t>
            </a:r>
            <a:r>
              <a:rPr baseline="0" dirty="0" lang="en-GB">
                <a:uFillTx/>
              </a:rPr>
              <a:t> Brain serotonergic neurons are involved in numerous diffuse functions such as mood, sleep, appetite, &amp; temperature regulation, as well as the perception of pain, the regulation of BP, &amp;  vomiting. Serotonin is clearly involved in psychiatric depression &amp; also appears to be involved in conditions such as anxiety &amp; migraine. 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902764A1-73CF-4866-B682-374234F67BB7}" type="slidenum">
              <a:rPr lang="ar-SA" smtClean="0">
                <a:uFillTx/>
              </a:rPr>
              <a:pPr>
                <a:defRPr>
                  <a:uFillTx/>
                </a:defRPr>
              </a:pPr>
              <a:t>7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6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lide Image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spect="1" noGrp="1" noRo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Notes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 lnSpcReduction="10000"/>
          </a:bodyPr>
          <a:lstStyle/>
          <a:p>
            <a:r>
              <a:rPr dirty="0" lang="en-US" sz="1400">
                <a:effectLst/>
                <a:uFillTx/>
              </a:rPr>
              <a:t>Here we can see that the meninges is inflamed</a:t>
            </a:r>
            <a:r>
              <a:rPr baseline="0" dirty="0" lang="en-US" sz="1400">
                <a:effectLst/>
                <a:uFillTx/>
              </a:rPr>
              <a:t> &amp; dilated, this can increase pressure …….</a:t>
            </a:r>
            <a:endParaRPr dirty="0" lang="en-US" sz="1400">
              <a:effectLst/>
              <a:uFillTx/>
            </a:endParaRPr>
          </a:p>
          <a:p>
            <a:r>
              <a:rPr dirty="0" lang="en-US" sz="1400">
                <a:effectLst/>
                <a:uFillTx/>
              </a:rPr>
              <a:t>The </a:t>
            </a:r>
            <a:r>
              <a:rPr dirty="0" err="1" lang="en-US" sz="1400">
                <a:effectLst/>
                <a:uFillTx/>
              </a:rPr>
              <a:t>trigeminovascular</a:t>
            </a:r>
            <a:r>
              <a:rPr dirty="0" lang="en-US" sz="1400">
                <a:effectLst/>
                <a:uFillTx/>
              </a:rPr>
              <a:t> system (TVS) is thought to comprise neurons </a:t>
            </a:r>
            <a:r>
              <a:rPr dirty="0" lang="en-US" sz="1400" u="sng">
                <a:effectLst/>
                <a:uFillTx/>
              </a:rPr>
              <a:t>located</a:t>
            </a:r>
            <a:r>
              <a:rPr dirty="0" lang="en-US" sz="1400">
                <a:effectLst/>
                <a:uFillTx/>
              </a:rPr>
              <a:t> in the </a:t>
            </a:r>
            <a:r>
              <a:rPr b="1" dirty="0" lang="en-US" sz="1400">
                <a:effectLst/>
                <a:uFillTx/>
              </a:rPr>
              <a:t>trigeminal ganglion </a:t>
            </a:r>
            <a:r>
              <a:rPr dirty="0" lang="en-US" sz="1400">
                <a:effectLst/>
                <a:uFillTx/>
              </a:rPr>
              <a:t>that </a:t>
            </a:r>
            <a:r>
              <a:rPr dirty="0" lang="en-US" sz="1400" u="sng">
                <a:effectLst/>
                <a:uFillTx/>
              </a:rPr>
              <a:t>innervate</a:t>
            </a:r>
            <a:r>
              <a:rPr dirty="0" lang="en-US" sz="1400">
                <a:effectLst/>
                <a:uFillTx/>
              </a:rPr>
              <a:t> the </a:t>
            </a:r>
            <a:r>
              <a:rPr b="1" dirty="0" lang="en-US" sz="1400">
                <a:effectLst/>
                <a:uFillTx/>
              </a:rPr>
              <a:t>cerebral vasculature</a:t>
            </a:r>
            <a:r>
              <a:rPr dirty="0" lang="en-US" sz="1400">
                <a:effectLst/>
                <a:uFillTx/>
              </a:rPr>
              <a:t>.</a:t>
            </a:r>
          </a:p>
          <a:p>
            <a:endParaRPr dirty="0" lang="en-US">
              <a:effectLst/>
              <a:uFillTx/>
            </a:endParaRPr>
          </a:p>
          <a:p>
            <a:r>
              <a:rPr b="1" dirty="0" lang="en-GB">
                <a:uFillTx/>
              </a:rPr>
              <a:t>Migraine</a:t>
            </a:r>
            <a:r>
              <a:rPr dirty="0" lang="en-GB">
                <a:uFillTx/>
              </a:rPr>
              <a:t> involves the trigeminal nerve distribution to intracranial (&amp; possibly </a:t>
            </a:r>
            <a:r>
              <a:rPr dirty="0" err="1" lang="en-GB">
                <a:uFillTx/>
              </a:rPr>
              <a:t>extracranial</a:t>
            </a:r>
            <a:r>
              <a:rPr dirty="0" lang="en-GB">
                <a:uFillTx/>
              </a:rPr>
              <a:t>) arteries. These nerves release peptide NTs, especially calcitonin gene-related peptide (CGRP), an extremely powerful </a:t>
            </a:r>
            <a:r>
              <a:rPr dirty="0" lang="en-GB" u="sng">
                <a:uFillTx/>
              </a:rPr>
              <a:t>vasodilator</a:t>
            </a:r>
            <a:r>
              <a:rPr dirty="0" lang="en-GB">
                <a:uFillTx/>
              </a:rPr>
              <a:t>. Substance P &amp; </a:t>
            </a:r>
            <a:r>
              <a:rPr dirty="0" err="1" lang="en-GB">
                <a:uFillTx/>
              </a:rPr>
              <a:t>neurokinin</a:t>
            </a:r>
            <a:r>
              <a:rPr dirty="0" lang="en-GB">
                <a:uFillTx/>
              </a:rPr>
              <a:t> A may also be involved. Extravasation (leaking) of plasma &amp; plasma proteins into the perivascular space appears to be</a:t>
            </a:r>
            <a:r>
              <a:rPr baseline="0" dirty="0" lang="en-GB">
                <a:uFillTx/>
              </a:rPr>
              <a:t> </a:t>
            </a:r>
            <a:r>
              <a:rPr dirty="0" lang="en-GB">
                <a:uFillTx/>
              </a:rPr>
              <a:t>found in biopsy specimens from migraine patients. This effect probably reflects the action of the </a:t>
            </a:r>
            <a:r>
              <a:rPr dirty="0" err="1" lang="en-GB">
                <a:uFillTx/>
              </a:rPr>
              <a:t>neuropeptides</a:t>
            </a:r>
            <a:r>
              <a:rPr dirty="0" lang="en-GB">
                <a:uFillTx/>
              </a:rPr>
              <a:t> on the vessels. The </a:t>
            </a:r>
            <a:r>
              <a:rPr dirty="0" lang="en-GB" u="sng">
                <a:uFillTx/>
              </a:rPr>
              <a:t>mechanical stretching </a:t>
            </a:r>
            <a:r>
              <a:rPr dirty="0" lang="en-GB">
                <a:uFillTx/>
              </a:rPr>
              <a:t>caused by this </a:t>
            </a:r>
            <a:r>
              <a:rPr b="1" dirty="0" lang="en-GB">
                <a:uFillTx/>
              </a:rPr>
              <a:t>perivascular </a:t>
            </a:r>
            <a:r>
              <a:rPr b="1" dirty="0" err="1" lang="en-GB">
                <a:uFillTx/>
              </a:rPr>
              <a:t>edema</a:t>
            </a:r>
            <a:r>
              <a:rPr b="1" dirty="0" lang="en-GB">
                <a:uFillTx/>
              </a:rPr>
              <a:t> </a:t>
            </a:r>
            <a:r>
              <a:rPr dirty="0" lang="en-GB">
                <a:uFillTx/>
              </a:rPr>
              <a:t>may be the immediate cause of activation of pain nerve endings in the </a:t>
            </a:r>
            <a:r>
              <a:rPr dirty="0" err="1" lang="en-GB">
                <a:uFillTx/>
              </a:rPr>
              <a:t>dura</a:t>
            </a:r>
            <a:r>
              <a:rPr dirty="0" lang="en-GB">
                <a:uFillTx/>
              </a:rPr>
              <a:t>.  </a:t>
            </a:r>
          </a:p>
          <a:p>
            <a:endParaRPr dirty="0" lang="en-US">
              <a:effectLst/>
              <a:uFillTx/>
            </a:endParaRPr>
          </a:p>
          <a:p>
            <a:r>
              <a:rPr dirty="0" lang="en-US">
                <a:effectLst/>
                <a:uFillTx/>
              </a:rPr>
              <a:t>Activation of trigeminal ganglion causes the release of several vasoactive neuropeptides that are associated with neurogenic inflammation such as </a:t>
            </a:r>
            <a:r>
              <a:rPr b="1" dirty="0" lang="en-US">
                <a:effectLst/>
                <a:uFillTx/>
              </a:rPr>
              <a:t>substance P, CGRP, </a:t>
            </a:r>
            <a:r>
              <a:rPr b="0" dirty="0" lang="en-US">
                <a:effectLst/>
                <a:uFillTx/>
              </a:rPr>
              <a:t>&amp;</a:t>
            </a:r>
            <a:r>
              <a:rPr b="1" dirty="0" lang="en-US">
                <a:effectLst/>
                <a:uFillTx/>
              </a:rPr>
              <a:t> </a:t>
            </a:r>
            <a:r>
              <a:rPr b="1" dirty="0" err="1" lang="en-US">
                <a:effectLst/>
                <a:uFillTx/>
              </a:rPr>
              <a:t>neurokinin</a:t>
            </a:r>
            <a:r>
              <a:rPr b="1" dirty="0" lang="en-US">
                <a:effectLst/>
                <a:uFillTx/>
              </a:rPr>
              <a:t> </a:t>
            </a:r>
            <a:r>
              <a:rPr dirty="0" lang="en-US">
                <a:effectLst/>
                <a:uFillTx/>
              </a:rPr>
              <a:t>A. </a:t>
            </a:r>
            <a:r>
              <a:rPr dirty="0" lang="en-US" u="sng">
                <a:effectLst/>
                <a:uFillTx/>
              </a:rPr>
              <a:t>Vasodilatation &amp; extravasation </a:t>
            </a:r>
            <a:r>
              <a:rPr dirty="0" lang="en-US">
                <a:effectLst/>
                <a:uFillTx/>
              </a:rPr>
              <a:t>of protein are the two main mechanisms of neurogenic inflammation, which prolongs &amp; worsens the migraine headache.</a:t>
            </a: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902764A1-73CF-4866-B682-374234F67BB7}" type="slidenum">
              <a:rPr lang="ar-SA" smtClean="0">
                <a:uFillTx/>
              </a:rPr>
              <a:pPr>
                <a:defRPr>
                  <a:uFillTx/>
                </a:defRPr>
              </a:pPr>
              <a:t>9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7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lide Image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spect="1" noGrp="1" noRo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Notes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US">
                <a:uFillTx/>
              </a:rPr>
              <a:t>Rescue to </a:t>
            </a:r>
            <a:r>
              <a:rPr dirty="0" err="1" lang="en-US">
                <a:uFillTx/>
              </a:rPr>
              <a:t>tr</a:t>
            </a:r>
            <a:r>
              <a:rPr dirty="0" lang="en-US">
                <a:uFillTx/>
              </a:rPr>
              <a:t> mild-moderate</a:t>
            </a:r>
          </a:p>
          <a:p>
            <a:r>
              <a:rPr dirty="0" lang="en-US">
                <a:uFillTx/>
              </a:rPr>
              <a:t>&amp;</a:t>
            </a:r>
            <a:r>
              <a:rPr baseline="0" dirty="0" lang="en-US">
                <a:uFillTx/>
              </a:rPr>
              <a:t> the abortive therapy is used to </a:t>
            </a:r>
            <a:r>
              <a:rPr baseline="0" dirty="0" err="1" lang="en-US">
                <a:uFillTx/>
              </a:rPr>
              <a:t>tr</a:t>
            </a:r>
            <a:r>
              <a:rPr baseline="0" dirty="0" lang="en-US">
                <a:uFillTx/>
              </a:rPr>
              <a:t> severe /disabling symptoms.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902764A1-73CF-4866-B682-374234F67BB7}" type="slidenum">
              <a:rPr lang="ar-SA" smtClean="0">
                <a:uFillTx/>
              </a:rPr>
              <a:pPr>
                <a:defRPr>
                  <a:uFillTx/>
                </a:defRPr>
              </a:pPr>
              <a:t>10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8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lide Image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spect="1" noGrp="1" noRo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Notes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normAutofit/>
          </a:bodyPr>
          <a:lstStyle/>
          <a:p>
            <a:pPr algn="l" defTabSz="914400" eaLnBrk="0" fontAlgn="base" hangingPunct="0" indent="0" latinLnBrk="0" marL="0" marR="0" rtl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FontTx/>
              <a:buNone/>
              <a:defRPr>
                <a:uFillTx/>
              </a:defRPr>
            </a:pPr>
            <a:r>
              <a:rPr b="1" dirty="0" lang="en-US" sz="1200">
                <a:uFillTx/>
                <a:latin charset="0" pitchFamily="34" typeface="Arial Narrow"/>
              </a:rPr>
              <a:t>Tramadol </a:t>
            </a:r>
            <a:r>
              <a:rPr b="0" dirty="0" lang="en-US" sz="1200">
                <a:uFillTx/>
                <a:latin charset="0" pitchFamily="34" typeface="Arial Narrow"/>
              </a:rPr>
              <a:t>in</a:t>
            </a:r>
            <a:r>
              <a:rPr b="0" baseline="0" dirty="0" lang="en-US" sz="1200">
                <a:uFillTx/>
                <a:latin charset="0" pitchFamily="34" typeface="Arial Narrow"/>
              </a:rPr>
              <a:t> moderate-severe pain</a:t>
            </a:r>
          </a:p>
          <a:p>
            <a:pPr algn="l" defTabSz="914400" eaLnBrk="0" fontAlgn="base" hangingPunct="0" indent="0" latinLnBrk="0" marL="0" marR="0" rtl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FontTx/>
              <a:buNone/>
              <a:defRPr>
                <a:uFillTx/>
              </a:defRPr>
            </a:pPr>
            <a:r>
              <a:rPr b="1" dirty="0" err="1" i="1" lang="en-US" sz="1200">
                <a:solidFill>
                  <a:srgbClr val="2E31B8"/>
                </a:solidFill>
                <a:uFillTx/>
                <a:latin charset="0" pitchFamily="34" typeface="Arial Narrow"/>
              </a:rPr>
              <a:t>Phenothiazines</a:t>
            </a:r>
            <a:r>
              <a:rPr b="1" dirty="0" i="1" lang="en-US" sz="1200">
                <a:solidFill>
                  <a:srgbClr val="2E31B8"/>
                </a:solidFill>
                <a:uFillTx/>
                <a:latin charset="0" pitchFamily="34" typeface="Arial Narrow"/>
              </a:rPr>
              <a:t> </a:t>
            </a:r>
            <a:r>
              <a:rPr b="0" dirty="0" i="0" lang="en-US" sz="1200">
                <a:solidFill>
                  <a:srgbClr val="2E31B8"/>
                </a:solidFill>
                <a:uFillTx/>
                <a:latin charset="0" pitchFamily="34" typeface="Arial Narrow"/>
              </a:rPr>
              <a:t>discussed</a:t>
            </a:r>
            <a:r>
              <a:rPr b="0" baseline="0" dirty="0" i="0" lang="en-US" sz="1200">
                <a:solidFill>
                  <a:srgbClr val="2E31B8"/>
                </a:solidFill>
                <a:uFillTx/>
                <a:latin charset="0" pitchFamily="34" typeface="Arial Narrow"/>
              </a:rPr>
              <a:t> with antipsychotic drugs &amp; it is not highly recommended because of the sedating </a:t>
            </a:r>
            <a:endParaRPr b="0" baseline="0" dirty="0" lang="en-US" sz="1200">
              <a:uFillTx/>
              <a:latin charset="0" pitchFamily="34" typeface="Arial Narrow"/>
            </a:endParaRPr>
          </a:p>
          <a:p>
            <a:pPr algn="l" defTabSz="914400" eaLnBrk="0" fontAlgn="base" hangingPunct="0" indent="0" latinLnBrk="0" marL="0" marR="0" rtl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FontTx/>
              <a:buNone/>
              <a:defRPr>
                <a:uFillTx/>
              </a:defRPr>
            </a:pPr>
            <a:r>
              <a:rPr b="1" dirty="0" err="1" lang="en-US" sz="1200">
                <a:uFillTx/>
                <a:latin charset="0" pitchFamily="34" typeface="Arial Narrow"/>
              </a:rPr>
              <a:t>Ondanseteron</a:t>
            </a:r>
            <a:r>
              <a:rPr b="1" dirty="0" lang="en-US" sz="1200">
                <a:uFillTx/>
                <a:latin charset="0" pitchFamily="34" typeface="Arial Narrow"/>
              </a:rPr>
              <a:t> </a:t>
            </a:r>
            <a:r>
              <a:rPr b="0" dirty="0" lang="en-US" sz="1200">
                <a:uFillTx/>
                <a:latin charset="0" pitchFamily="34" typeface="Arial Narrow"/>
              </a:rPr>
              <a:t>is the best drug for V</a:t>
            </a:r>
          </a:p>
          <a:p>
            <a:pPr algn="l" defTabSz="914400" eaLnBrk="0" fontAlgn="base" hangingPunct="0" indent="0" latinLnBrk="0" marL="0" marR="0" rtl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FontTx/>
              <a:buNone/>
              <a:defRPr>
                <a:uFillTx/>
              </a:defRPr>
            </a:pPr>
            <a:r>
              <a:rPr dirty="0" lang="en-US">
                <a:uFillTx/>
              </a:rPr>
              <a:t>The mechanism by which </a:t>
            </a:r>
            <a:r>
              <a:rPr b="1" dirty="0" lang="en-US">
                <a:uFillTx/>
              </a:rPr>
              <a:t>meclizine</a:t>
            </a:r>
            <a:r>
              <a:rPr dirty="0" lang="en-US">
                <a:uFillTx/>
              </a:rPr>
              <a:t> exerts its antiemetic, anti–motion sickness, &amp; anti-vertigo effects is not precisely known but may be related to its central anticholinergic actions. </a:t>
            </a:r>
            <a:r>
              <a:rPr baseline="0" dirty="0" lang="en-US">
                <a:uFillTx/>
              </a:rPr>
              <a:t> </a:t>
            </a:r>
            <a:r>
              <a:rPr dirty="0" lang="en-US">
                <a:uFillTx/>
              </a:rPr>
              <a:t>It diminishes vestibular stimulation &amp; depresses labyrinthine function. An action on the medullary CRTZ may also be involved in the antiemetic effect.</a:t>
            </a:r>
            <a:br>
              <a:rPr dirty="0" lang="en-US">
                <a:uFillTx/>
              </a:rPr>
            </a:br>
            <a:endParaRPr dirty="0" lang="en-GB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902764A1-73CF-4866-B682-374234F67BB7}" type="slidenum">
              <a:rPr lang="ar-SA" smtClean="0">
                <a:uFillTx/>
              </a:rPr>
              <a:pPr>
                <a:defRPr>
                  <a:uFillTx/>
                </a:defRPr>
              </a:pPr>
              <a:t>11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9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lide Image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spect="1" noGrp="1" noRot="1"/>
          </p:cNvSpPr>
          <p:nvPr>
            <p:ph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Notes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dirty="0" lang="en-US">
                <a:uFillTx/>
              </a:rPr>
              <a:t>All arrows are Agonists </a:t>
            </a:r>
          </a:p>
          <a:p>
            <a:r>
              <a:rPr dirty="0" lang="en-US">
                <a:uFillTx/>
              </a:rPr>
              <a:t>Ergots are hard</a:t>
            </a:r>
            <a:r>
              <a:rPr baseline="0" dirty="0" lang="en-US">
                <a:uFillTx/>
              </a:rPr>
              <a:t> to tolerate.</a:t>
            </a: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902764A1-73CF-4866-B682-374234F67BB7}" type="slidenum">
              <a:rPr lang="ar-SA" smtClean="0">
                <a:uFillTx/>
              </a:rPr>
              <a:pPr>
                <a:defRPr>
                  <a:uFillTx/>
                </a:defRPr>
              </a:pPr>
              <a:t>13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slideLayouts/_rels/slideLayout1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0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1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2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3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4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5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6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7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8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9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slideLayout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itle">
  <p:cSld name="Title Slide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ctr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2130425"/>
            <a:ext cx="7772400" cy="147002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Subtit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sub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371600" y="3886200"/>
            <a:ext cx="6400800" cy="17526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en-US">
                <a:uFillTx/>
              </a:rPr>
              <a:t>Click to edit Master subtitle style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Dat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CA00B7DD-26D6-4BA7-9F75-5B23E2E03055}" type="datetime1">
              <a:rPr lang="en-US" smtClean="0">
                <a:uFillTx/>
              </a:rPr>
              <a:t>10/29/2019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4127F614-5756-4D1B-84E9-9D37782E7DA0}" type="slidenum">
              <a:rPr lang="ar-SA">
                <a:uFillTx/>
              </a:rPr>
              <a:pPr>
                <a:defRPr>
                  <a:uFillTx/>
                </a:defRPr>
              </a:p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0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vertTx">
  <p:cSld name="Title and Vertical 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Vertical Tex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orient="vert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vert="eaVert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Dat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3B4D0A1-14C8-4E7D-97E5-9D82EC47A73B}" type="datetime1">
              <a:rPr lang="en-US" smtClean="0">
                <a:uFillTx/>
              </a:rPr>
              <a:t>10/29/2019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7959311-4254-408A-8EBC-E5301384DE07}" type="slidenum">
              <a:rPr lang="ar-SA">
                <a:uFillTx/>
              </a:rPr>
              <a:pPr>
                <a:defRPr>
                  <a:uFillTx/>
                </a:defRPr>
              </a:p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vertTitleAndTx">
  <p:cSld name="Vertical Title and 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Vertical 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orient="vert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629400" y="274638"/>
            <a:ext cx="2057400" cy="585152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vert="eaVert"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Vertical Tex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orient="vert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74638"/>
            <a:ext cx="6019800" cy="585152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vert="eaVert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Dat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C64D932F-8211-4687-8DD5-7AD356982206}" type="datetime1">
              <a:rPr lang="en-US" smtClean="0">
                <a:uFillTx/>
              </a:rPr>
              <a:t>10/29/2019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2D176190-5742-44EB-AEA2-E1D9590CA963}" type="slidenum">
              <a:rPr lang="ar-SA">
                <a:uFillTx/>
              </a:rPr>
              <a:pPr>
                <a:defRPr>
                  <a:uFillTx/>
                </a:defRPr>
              </a:p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2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obj">
  <p:cSld name="Title and Conten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Dat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CB3E51EC-260E-4F94-BF90-8773DECE549B}" type="datetime1">
              <a:rPr lang="en-US" smtClean="0">
                <a:uFillTx/>
              </a:rPr>
              <a:t>10/29/2019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5F0A4D6D-A1EA-4EFD-9F1A-657D34988A6D}" type="slidenum">
              <a:rPr lang="ar-SA">
                <a:uFillTx/>
              </a:rPr>
              <a:pPr>
                <a:defRPr>
                  <a:uFillTx/>
                </a:defRPr>
              </a:p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3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secHead">
  <p:cSld name="Section Header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22313" y="4406900"/>
            <a:ext cx="7772400" cy="136207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/>
          <a:lstStyle>
            <a:lvl1pPr algn="l">
              <a:defRPr b="1" cap="all" sz="4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Tex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22313" y="2906713"/>
            <a:ext cx="7772400" cy="1500187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Dat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A467106B-F009-40AD-8585-43DED85FBD20}" type="datetime1">
              <a:rPr lang="en-US" smtClean="0">
                <a:uFillTx/>
              </a:rPr>
              <a:t>10/29/2019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56D3DB3F-008E-4EDD-A6DF-FD0110696612}" type="slidenum">
              <a:rPr lang="ar-SA">
                <a:uFillTx/>
              </a:rPr>
              <a:pPr>
                <a:defRPr>
                  <a:uFillTx/>
                </a:defRPr>
              </a:p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4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woObj">
  <p:cSld name="Two Conten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600200"/>
            <a:ext cx="4038600" cy="452596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Content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48200" y="1600200"/>
            <a:ext cx="4038600" cy="452596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Dat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40B4F04F-6798-4433-A0A1-9325CC074F52}" type="datetime1">
              <a:rPr lang="en-US" smtClean="0">
                <a:uFillTx/>
              </a:rPr>
              <a:t>10/29/2019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A314B0BC-EDC0-454C-BA03-83A92ADE03B2}" type="slidenum">
              <a:rPr lang="ar-SA">
                <a:uFillTx/>
              </a:rPr>
              <a:pPr>
                <a:defRPr>
                  <a:uFillTx/>
                </a:defRPr>
              </a:p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5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woTxTwoObj">
  <p:cSld name="Comparison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Tex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535113"/>
            <a:ext cx="4040188" cy="639762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/>
          <a:lstStyle>
            <a:lvl1pPr indent="0" marL="0">
              <a:buNone/>
              <a:defRPr b="1" sz="2400">
                <a:uFillTx/>
              </a:defRPr>
            </a:lvl1pPr>
            <a:lvl2pPr indent="0" marL="457200">
              <a:buNone/>
              <a:defRPr b="1" sz="2000">
                <a:uFillTx/>
              </a:defRPr>
            </a:lvl2pPr>
            <a:lvl3pPr indent="0" marL="914400">
              <a:buNone/>
              <a:defRPr b="1" sz="1800">
                <a:uFillTx/>
              </a:defRPr>
            </a:lvl3pPr>
            <a:lvl4pPr indent="0" marL="1371600">
              <a:buNone/>
              <a:defRPr b="1" sz="1600">
                <a:uFillTx/>
              </a:defRPr>
            </a:lvl4pPr>
            <a:lvl5pPr indent="0" marL="1828800">
              <a:buNone/>
              <a:defRPr b="1" sz="1600">
                <a:uFillTx/>
              </a:defRPr>
            </a:lvl5pPr>
            <a:lvl6pPr indent="0" marL="2286000">
              <a:buNone/>
              <a:defRPr b="1" sz="1600">
                <a:uFillTx/>
              </a:defRPr>
            </a:lvl6pPr>
            <a:lvl7pPr indent="0" marL="2743200">
              <a:buNone/>
              <a:defRPr b="1" sz="1600">
                <a:uFillTx/>
              </a:defRPr>
            </a:lvl7pPr>
            <a:lvl8pPr indent="0" marL="3200400">
              <a:buNone/>
              <a:defRPr b="1" sz="1600">
                <a:uFillTx/>
              </a:defRPr>
            </a:lvl8pPr>
            <a:lvl9pPr indent="0" marL="3657600">
              <a:buNone/>
              <a:defRPr b="1" sz="16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Content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half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174875"/>
            <a:ext cx="4040188" cy="3951288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Text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3" sz="quarter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45025" y="1535113"/>
            <a:ext cx="4041775" cy="639762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/>
          <a:lstStyle>
            <a:lvl1pPr indent="0" marL="0">
              <a:buNone/>
              <a:defRPr b="1" sz="2400">
                <a:uFillTx/>
              </a:defRPr>
            </a:lvl1pPr>
            <a:lvl2pPr indent="0" marL="457200">
              <a:buNone/>
              <a:defRPr b="1" sz="2000">
                <a:uFillTx/>
              </a:defRPr>
            </a:lvl2pPr>
            <a:lvl3pPr indent="0" marL="914400">
              <a:buNone/>
              <a:defRPr b="1" sz="1800">
                <a:uFillTx/>
              </a:defRPr>
            </a:lvl3pPr>
            <a:lvl4pPr indent="0" marL="1371600">
              <a:buNone/>
              <a:defRPr b="1" sz="1600">
                <a:uFillTx/>
              </a:defRPr>
            </a:lvl4pPr>
            <a:lvl5pPr indent="0" marL="1828800">
              <a:buNone/>
              <a:defRPr b="1" sz="1600">
                <a:uFillTx/>
              </a:defRPr>
            </a:lvl5pPr>
            <a:lvl6pPr indent="0" marL="2286000">
              <a:buNone/>
              <a:defRPr b="1" sz="1600">
                <a:uFillTx/>
              </a:defRPr>
            </a:lvl6pPr>
            <a:lvl7pPr indent="0" marL="2743200">
              <a:buNone/>
              <a:defRPr b="1" sz="1600">
                <a:uFillTx/>
              </a:defRPr>
            </a:lvl7pPr>
            <a:lvl8pPr indent="0" marL="3200400">
              <a:buNone/>
              <a:defRPr b="1" sz="1600">
                <a:uFillTx/>
              </a:defRPr>
            </a:lvl8pPr>
            <a:lvl9pPr indent="0" marL="3657600">
              <a:buNone/>
              <a:defRPr b="1" sz="16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Content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" sz="quarte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645025" y="2174875"/>
            <a:ext cx="4041775" cy="3951288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Dat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F34591B-1ECB-429F-AB7C-41E8167ED96A}" type="datetime1">
              <a:rPr lang="en-US" smtClean="0">
                <a:uFillTx/>
              </a:rPr>
              <a:t>10/29/2019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0BD7A60-A1FE-4BBA-AB6B-0478354E85E2}" type="slidenum">
              <a:rPr lang="ar-SA">
                <a:uFillTx/>
              </a:rPr>
              <a:pPr>
                <a:defRPr>
                  <a:uFillTx/>
                </a:defRPr>
              </a:p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6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itleOnly">
  <p:cSld name="Title Only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Dat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B590759B-B8B8-4677-8C7A-519DCE8DDB26}" type="datetime1">
              <a:rPr lang="en-US" smtClean="0">
                <a:uFillTx/>
              </a:rPr>
              <a:t>10/29/2019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4E664937-A3A2-43CF-BBCE-E7FC33737C5C}" type="slidenum">
              <a:rPr lang="ar-SA">
                <a:uFillTx/>
              </a:rPr>
              <a:pPr>
                <a:defRPr>
                  <a:uFillTx/>
                </a:defRPr>
              </a:p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7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blank">
  <p:cSld name="Blank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Dat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A7B6A71-C4AF-41CC-A85D-F1176FACC77E}" type="datetime1">
              <a:rPr lang="en-US" smtClean="0">
                <a:uFillTx/>
              </a:rPr>
              <a:t>10/29/2019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FCB7F39-C915-4F94-90D1-9718EC9F2F2A}" type="slidenum">
              <a:rPr lang="ar-SA">
                <a:uFillTx/>
              </a:rPr>
              <a:pPr>
                <a:defRPr>
                  <a:uFillTx/>
                </a:defRPr>
              </a:p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8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objTx">
  <p:cSld name="Content with Caption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73050"/>
            <a:ext cx="3008313" cy="116205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/>
          <a:lstStyle>
            <a:lvl1pPr algn="l">
              <a:defRPr b="1" sz="2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575050" y="273050"/>
            <a:ext cx="5111750" cy="585311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Text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half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1435100"/>
            <a:ext cx="3008313" cy="469106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indent="0" marL="0">
              <a:buNone/>
              <a:defRPr sz="1400">
                <a:uFillTx/>
              </a:defRPr>
            </a:lvl1pPr>
            <a:lvl2pPr indent="0" marL="457200">
              <a:buNone/>
              <a:defRPr sz="1200">
                <a:uFillTx/>
              </a:defRPr>
            </a:lvl2pPr>
            <a:lvl3pPr indent="0" marL="914400">
              <a:buNone/>
              <a:defRPr sz="1000">
                <a:uFillTx/>
              </a:defRPr>
            </a:lvl3pPr>
            <a:lvl4pPr indent="0" marL="1371600">
              <a:buNone/>
              <a:defRPr sz="900">
                <a:uFillTx/>
              </a:defRPr>
            </a:lvl4pPr>
            <a:lvl5pPr indent="0" marL="1828800">
              <a:buNone/>
              <a:defRPr sz="900">
                <a:uFillTx/>
              </a:defRPr>
            </a:lvl5pPr>
            <a:lvl6pPr indent="0" marL="2286000">
              <a:buNone/>
              <a:defRPr sz="900">
                <a:uFillTx/>
              </a:defRPr>
            </a:lvl6pPr>
            <a:lvl7pPr indent="0" marL="2743200">
              <a:buNone/>
              <a:defRPr sz="900">
                <a:uFillTx/>
              </a:defRPr>
            </a:lvl7pPr>
            <a:lvl8pPr indent="0" marL="3200400">
              <a:buNone/>
              <a:defRPr sz="900">
                <a:uFillTx/>
              </a:defRPr>
            </a:lvl8pPr>
            <a:lvl9pPr indent="0" marL="3657600">
              <a:buNone/>
              <a:defRPr sz="9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Dat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8C0E1230-3BCA-4211-8FCE-D555CF9690FC}" type="datetime1">
              <a:rPr lang="en-US" smtClean="0">
                <a:uFillTx/>
              </a:rPr>
              <a:t>10/29/2019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97F79C7-628A-48FD-ADAD-2E9799D6F60A}" type="slidenum">
              <a:rPr lang="ar-SA">
                <a:uFillTx/>
              </a:rPr>
              <a:pPr>
                <a:defRPr>
                  <a:uFillTx/>
                </a:defRPr>
              </a:p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9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picTx">
  <p:cSld name="Picture with Caption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itle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792288" y="4800600"/>
            <a:ext cx="5486400" cy="566738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/>
          <a:lstStyle>
            <a:lvl1pPr algn="l">
              <a:defRPr b="1" sz="2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Picture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pic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792288" y="612775"/>
            <a:ext cx="5486400" cy="4114800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rtlCol="0">
            <a:normAutofit/>
          </a:bodyPr>
          <a:lstStyle>
            <a:lvl1pPr indent="0" marL="0">
              <a:buNone/>
              <a:defRPr sz="3200">
                <a:uFillTx/>
              </a:defRPr>
            </a:lvl1pPr>
            <a:lvl2pPr indent="0" marL="457200">
              <a:buNone/>
              <a:defRPr sz="2800">
                <a:uFillTx/>
              </a:defRPr>
            </a:lvl2pPr>
            <a:lvl3pPr indent="0" marL="914400">
              <a:buNone/>
              <a:defRPr sz="2400">
                <a:uFillTx/>
              </a:defRPr>
            </a:lvl3pPr>
            <a:lvl4pPr indent="0" marL="1371600">
              <a:buNone/>
              <a:defRPr sz="2000">
                <a:uFillTx/>
              </a:defRPr>
            </a:lvl4pPr>
            <a:lvl5pPr indent="0" marL="1828800">
              <a:buNone/>
              <a:defRPr sz="2000">
                <a:uFillTx/>
              </a:defRPr>
            </a:lvl5pPr>
            <a:lvl6pPr indent="0" marL="2286000">
              <a:buNone/>
              <a:defRPr sz="2000">
                <a:uFillTx/>
              </a:defRPr>
            </a:lvl6pPr>
            <a:lvl7pPr indent="0" marL="2743200">
              <a:buNone/>
              <a:defRPr sz="2000">
                <a:uFillTx/>
              </a:defRPr>
            </a:lvl7pPr>
            <a:lvl8pPr indent="0" marL="3200400">
              <a:buNone/>
              <a:defRPr sz="2000">
                <a:uFillTx/>
              </a:defRPr>
            </a:lvl8pPr>
            <a:lvl9pPr indent="0" marL="3657600">
              <a:buNone/>
              <a:defRPr sz="2000">
                <a:uFillTx/>
              </a:defRPr>
            </a:lvl9pPr>
          </a:lstStyle>
          <a:p>
            <a:pPr lvl="0"/>
            <a:endParaRPr lang="en-US" noProof="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Text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half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792288" y="5367338"/>
            <a:ext cx="5486400" cy="804862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 indent="0" marL="0">
              <a:buNone/>
              <a:defRPr sz="1400">
                <a:uFillTx/>
              </a:defRPr>
            </a:lvl1pPr>
            <a:lvl2pPr indent="0" marL="457200">
              <a:buNone/>
              <a:defRPr sz="1200">
                <a:uFillTx/>
              </a:defRPr>
            </a:lvl2pPr>
            <a:lvl3pPr indent="0" marL="914400">
              <a:buNone/>
              <a:defRPr sz="1000">
                <a:uFillTx/>
              </a:defRPr>
            </a:lvl3pPr>
            <a:lvl4pPr indent="0" marL="1371600">
              <a:buNone/>
              <a:defRPr sz="900">
                <a:uFillTx/>
              </a:defRPr>
            </a:lvl4pPr>
            <a:lvl5pPr indent="0" marL="1828800">
              <a:buNone/>
              <a:defRPr sz="900">
                <a:uFillTx/>
              </a:defRPr>
            </a:lvl5pPr>
            <a:lvl6pPr indent="0" marL="2286000">
              <a:buNone/>
              <a:defRPr sz="900">
                <a:uFillTx/>
              </a:defRPr>
            </a:lvl6pPr>
            <a:lvl7pPr indent="0" marL="2743200">
              <a:buNone/>
              <a:defRPr sz="900">
                <a:uFillTx/>
              </a:defRPr>
            </a:lvl7pPr>
            <a:lvl8pPr indent="0" marL="3200400">
              <a:buNone/>
              <a:defRPr sz="900">
                <a:uFillTx/>
              </a:defRPr>
            </a:lvl8pPr>
            <a:lvl9pPr indent="0" marL="3657600">
              <a:buNone/>
              <a:defRPr sz="9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Dat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0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4175C1C7-7DB6-4B75-A00A-FFD1A8348B4C}" type="datetime1">
              <a:rPr lang="en-US" smtClean="0">
                <a:uFillTx/>
              </a:rPr>
              <a:t>10/29/2019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1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6CA8D9A-20FE-4E51-BAEF-D678465EFFE6}" type="slidenum">
              <a:rPr lang="ar-SA">
                <a:uFillTx/>
              </a:rPr>
              <a:pPr>
                <a:defRPr>
                  <a:uFillTx/>
                </a:defRPr>
              </a:pPr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Masters/_rels/slideMaster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slideLayouts/slideLayout2.xml" Type="http://schemas.openxmlformats.org/officeDocument/2006/relationships/slideLayout"></Relationship><Relationship Id="rId3" Target="../slideLayouts/slideLayout3.xml" Type="http://schemas.openxmlformats.org/officeDocument/2006/relationships/slideLayout"></Relationship><Relationship Id="rId4" Target="../slideLayouts/slideLayout4.xml" Type="http://schemas.openxmlformats.org/officeDocument/2006/relationships/slideLayout"></Relationship><Relationship Id="rId5" Target="../slideLayouts/slideLayout5.xml" Type="http://schemas.openxmlformats.org/officeDocument/2006/relationships/slideLayout"></Relationship><Relationship Id="rId6" Target="../slideLayouts/slideLayout6.xml" Type="http://schemas.openxmlformats.org/officeDocument/2006/relationships/slideLayout"></Relationship><Relationship Id="rId7" Target="../slideLayouts/slideLayout7.xml" Type="http://schemas.openxmlformats.org/officeDocument/2006/relationships/slideLayout"></Relationship><Relationship Id="rId8" Target="../slideLayouts/slideLayout8.xml" Type="http://schemas.openxmlformats.org/officeDocument/2006/relationships/slideLayout"></Relationship><Relationship Id="rId9" Target="../slideLayouts/slideLayout9.xml" Type="http://schemas.openxmlformats.org/officeDocument/2006/relationships/slideLayout"></Relationship><Relationship Id="rId10" Target="../slideLayouts/slideLayout10.xml" Type="http://schemas.openxmlformats.org/officeDocument/2006/relationships/slideLayout"></Relationship><Relationship Id="rId11" Target="../slideLayouts/slideLayout11.xml" Type="http://schemas.openxmlformats.org/officeDocument/2006/relationships/slideLayout"></Relationship><Relationship Id="rId12" Target="../theme/theme1.xml" Type="http://schemas.openxmlformats.org/officeDocument/2006/relationships/theme"></Relationship></Relationships>
</file>

<file path=ppt/slideMasters/slideMaster1.xml><?xml version="1.0" encoding="utf-8"?>
<p:sld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Ref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x="1001">
        <a:schemeClr val="bg1"/>
      </p:bgRef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26" name="Title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lvl="0"/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27" name="Tex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Date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2" sz="half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6356350"/>
            <a:ext cx="2133600" cy="365125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bIns="45720" lIns="91440" rIns="91440" rtlCol="0" tIns="45720" vert="horz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uFillTx/>
                <a:latin typeface="+mn-lt"/>
                <a:cs typeface="+mn-cs"/>
              </a:defRPr>
            </a:lvl1pPr>
          </a:lstStyle>
          <a:p>
            <a:pPr>
              <a:defRPr>
                <a:uFillTx/>
              </a:defRPr>
            </a:pPr>
            <a:fld id="{171EAFE1-BAC9-46BE-A8F5-FBFE93C05416}" type="datetime1">
              <a:rPr lang="en-US" smtClean="0">
                <a:uFillTx/>
              </a:rPr>
              <a:t>10/29/2019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Foot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3" sz="quarter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24200" y="6356350"/>
            <a:ext cx="2895600" cy="365125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bIns="45720" lIns="91440" rIns="91440" rtlCol="0" tIns="45720" vert="horz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uFillTx/>
                <a:latin typeface="+mn-lt"/>
                <a:cs typeface="+mn-cs"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Slide Number Placeholder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356350"/>
            <a:ext cx="2133600" cy="365125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20" compatLnSpc="1" lIns="91440" numCol="1" rIns="91440" tIns="45720" vert="horz" wrap="square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uFillTx/>
                <a:latin charset="0" pitchFamily="34" typeface="Calibri"/>
              </a:defRPr>
            </a:lvl1pPr>
          </a:lstStyle>
          <a:p>
            <a:pPr>
              <a:defRPr>
                <a:uFillTx/>
              </a:defRPr>
            </a:pPr>
            <a:fld id="{2A1D0E47-8DDD-424F-A31E-13FFE0427350}" type="slidenum">
              <a:rPr lang="ar-SA">
                <a:uFillTx/>
              </a:rPr>
              <a:pPr>
                <a:defRPr>
                  <a:uFillTx/>
                </a:defRPr>
              </a:pPr>
              <a:t>‹#›</a:t>
            </a:fld>
            <a:endParaRPr lang="en-US">
              <a:uFillTx/>
            </a:endParaRPr>
          </a:p>
        </p:txBody>
      </p:sp>
    </p:spTree>
  </p:cSld>
  <p:clrMap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accent1="accent1" accent2="accent2" accent3="accent3" accent4="accent4" accent5="accent5" accent6="accent6" bg1="lt1" bg2="lt2" folHlink="folHlink" hlink="hlink" tx1="dk1" tx2="dk2"/>
  <p:sldLayoutIdLst>
    <p:sldLayoutId r:id="rId1" id="2147483661"/>
    <p:sldLayoutId r:id="rId2" id="2147483662"/>
    <p:sldLayoutId r:id="rId3" id="2147483663"/>
    <p:sldLayoutId r:id="rId4" id="2147483664"/>
    <p:sldLayoutId r:id="rId5" id="2147483665"/>
    <p:sldLayoutId r:id="rId6" id="2147483666"/>
    <p:sldLayoutId r:id="rId7" id="2147483667"/>
    <p:sldLayoutId r:id="rId8" id="2147483668"/>
    <p:sldLayoutId r:id="rId9" id="2147483669"/>
    <p:sldLayoutId r:id="rId10" id="2147483670"/>
    <p:sldLayoutId r:id="rId11" id="2147483671"/>
  </p:sldLayoutIdLst>
  <p:transition spd="med">
    <p:blinds dir="vert"/>
  </p:transition>
  <p:hf dt="0" ftr="0" hdr="0"/>
  <p:txStyles>
    <p:title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lvl1pPr algn="ctr" eaLnBrk="0" fontAlgn="base" hangingPunct="0" rtl="0">
        <a:spcBef>
          <a:spcPct val="0"/>
        </a:spcBef>
        <a:spcAft>
          <a:spcPct val="0"/>
        </a:spcAft>
        <a:defRPr kern="1200" sz="4400">
          <a:solidFill>
            <a:schemeClr val="tx1"/>
          </a:solidFill>
          <a:uFillTx/>
          <a:latin typeface="+mj-lt"/>
          <a:ea typeface="+mj-ea"/>
          <a:cs typeface="+mj-cs"/>
        </a:defRPr>
      </a:lvl1pPr>
      <a:lvl2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1"/>
          </a:solidFill>
          <a:uFillTx/>
          <a:latin charset="0" pitchFamily="34" typeface="Calibri"/>
        </a:defRPr>
      </a:lvl2pPr>
      <a:lvl3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1"/>
          </a:solidFill>
          <a:uFillTx/>
          <a:latin charset="0" pitchFamily="34" typeface="Calibri"/>
        </a:defRPr>
      </a:lvl3pPr>
      <a:lvl4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1"/>
          </a:solidFill>
          <a:uFillTx/>
          <a:latin charset="0" pitchFamily="34" typeface="Calibri"/>
        </a:defRPr>
      </a:lvl4pPr>
      <a:lvl5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1"/>
          </a:solidFill>
          <a:uFillTx/>
          <a:latin charset="0" pitchFamily="34" typeface="Calibri"/>
        </a:defRPr>
      </a:lvl5pPr>
      <a:lvl6pPr algn="ctr" fontAlgn="base" marL="457200" rtl="0">
        <a:spcBef>
          <a:spcPct val="0"/>
        </a:spcBef>
        <a:spcAft>
          <a:spcPct val="0"/>
        </a:spcAft>
        <a:defRPr sz="4400">
          <a:solidFill>
            <a:schemeClr val="tx1"/>
          </a:solidFill>
          <a:uFillTx/>
          <a:latin charset="0" pitchFamily="34" typeface="Calibri"/>
        </a:defRPr>
      </a:lvl6pPr>
      <a:lvl7pPr algn="ctr" fontAlgn="base" marL="914400" rtl="0">
        <a:spcBef>
          <a:spcPct val="0"/>
        </a:spcBef>
        <a:spcAft>
          <a:spcPct val="0"/>
        </a:spcAft>
        <a:defRPr sz="4400">
          <a:solidFill>
            <a:schemeClr val="tx1"/>
          </a:solidFill>
          <a:uFillTx/>
          <a:latin charset="0" pitchFamily="34" typeface="Calibri"/>
        </a:defRPr>
      </a:lvl7pPr>
      <a:lvl8pPr algn="ctr" fontAlgn="base" marL="1371600" rtl="0">
        <a:spcBef>
          <a:spcPct val="0"/>
        </a:spcBef>
        <a:spcAft>
          <a:spcPct val="0"/>
        </a:spcAft>
        <a:defRPr sz="4400">
          <a:solidFill>
            <a:schemeClr val="tx1"/>
          </a:solidFill>
          <a:uFillTx/>
          <a:latin charset="0" pitchFamily="34" typeface="Calibri"/>
        </a:defRPr>
      </a:lvl8pPr>
      <a:lvl9pPr algn="ctr" fontAlgn="base" marL="1828800" rtl="0">
        <a:spcBef>
          <a:spcPct val="0"/>
        </a:spcBef>
        <a:spcAft>
          <a:spcPct val="0"/>
        </a:spcAft>
        <a:defRPr sz="4400">
          <a:solidFill>
            <a:schemeClr val="tx1"/>
          </a:solidFill>
          <a:uFillTx/>
          <a:latin charset="0" pitchFamily="34" typeface="Calibri"/>
        </a:defRPr>
      </a:lvl9pPr>
    </p:titleStyle>
    <p:body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lvl1pPr algn="l" eaLnBrk="0" fontAlgn="base" hangingPunct="0" indent="-342900" marL="342900" rtl="0">
        <a:spcBef>
          <a:spcPct val="20000"/>
        </a:spcBef>
        <a:spcAft>
          <a:spcPct val="0"/>
        </a:spcAft>
        <a:buFont charset="0" typeface="Arial"/>
        <a:buChar char="•"/>
        <a:defRPr kern="1200" sz="3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algn="l" eaLnBrk="0" fontAlgn="base" hangingPunct="0" indent="-285750" marL="742950" rtl="0">
        <a:spcBef>
          <a:spcPct val="20000"/>
        </a:spcBef>
        <a:spcAft>
          <a:spcPct val="0"/>
        </a:spcAft>
        <a:buFont charset="0" typeface="Arial"/>
        <a:buChar char="–"/>
        <a:defRPr kern="1200" sz="28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algn="l" eaLnBrk="0" fontAlgn="base" hangingPunct="0" indent="-228600" marL="1143000" rtl="0">
        <a:spcBef>
          <a:spcPct val="20000"/>
        </a:spcBef>
        <a:spcAft>
          <a:spcPct val="0"/>
        </a:spcAft>
        <a:buFont charset="0" typeface="Arial"/>
        <a:buChar char="•"/>
        <a:defRPr kern="1200" sz="24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algn="l" eaLnBrk="0" fontAlgn="base" hangingPunct="0" indent="-228600" marL="1600200" rtl="0">
        <a:spcBef>
          <a:spcPct val="20000"/>
        </a:spcBef>
        <a:spcAft>
          <a:spcPct val="0"/>
        </a:spcAft>
        <a:buFont charset="0" typeface="Arial"/>
        <a:buChar char="–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algn="l" eaLnBrk="0" fontAlgn="base" hangingPunct="0" indent="-228600" marL="2057400" rtl="0">
        <a:spcBef>
          <a:spcPct val="20000"/>
        </a:spcBef>
        <a:spcAft>
          <a:spcPct val="0"/>
        </a:spcAft>
        <a:buFont charset="0" typeface="Arial"/>
        <a:buChar char="»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defPPr>
        <a:defRPr lang="en-US">
          <a:uFillTx/>
        </a:defRPr>
      </a:defPPr>
      <a:lvl1pPr algn="l" defTabSz="914400" eaLnBrk="1" hangingPunct="1" latinLnBrk="0" marL="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Relationship Id="rId2" Target="../notesSlides/notesSlide1.xml" Type="http://schemas.openxmlformats.org/officeDocument/2006/relationships/notesSlide"></Relationship><Relationship Id="rId3" Target="../media/image1.jpeg" Type="http://schemas.openxmlformats.org/officeDocument/2006/relationships/image"></Relationship></Relationships>
</file>

<file path=ppt/slides/_rels/slide10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Relationship Id="rId2" Target="../notesSlides/notesSlide7.xml" Type="http://schemas.openxmlformats.org/officeDocument/2006/relationships/notesSlide"></Relationship></Relationships>
</file>

<file path=ppt/slides/_rels/slide11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Relationship Id="rId2" Target="../notesSlides/notesSlide8.xml" Type="http://schemas.openxmlformats.org/officeDocument/2006/relationships/notesSlide"></Relationship><Relationship Id="rId3" Target="../media/image3.jpeg" Type="http://schemas.openxmlformats.org/officeDocument/2006/relationships/image"></Relationship></Relationships>
</file>

<file path=ppt/slides/_rels/slide12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Relationship Id="rId2" Target="../media/image3.jpeg" Type="http://schemas.openxmlformats.org/officeDocument/2006/relationships/image"></Relationship><Relationship Id="rId3" Target="../media/image6.png" Type="http://schemas.openxmlformats.org/officeDocument/2006/relationships/image"></Relationship></Relationships>
</file>

<file path=ppt/slides/_rels/slide13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Relationship Id="rId2" Target="../notesSlides/notesSlide9.xml" Type="http://schemas.openxmlformats.org/officeDocument/2006/relationships/notesSlide"></Relationship><Relationship Id="rId3" Target="../media/image3.jpeg" Type="http://schemas.openxmlformats.org/officeDocument/2006/relationships/image"></Relationship><Relationship Id="rId4" Target="../media/image2.png" Type="http://schemas.openxmlformats.org/officeDocument/2006/relationships/image"></Relationship><Relationship Id="rId5" Target="../media/image7.png" Type="http://schemas.openxmlformats.org/officeDocument/2006/relationships/image"></Relationship></Relationships>
</file>

<file path=ppt/slides/_rels/slide14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Relationship Id="rId2" Target="../notesSlides/notesSlide10.xml" Type="http://schemas.openxmlformats.org/officeDocument/2006/relationships/notesSlide"></Relationship><Relationship Id="rId3" Target="../media/image8.jpg" Type="http://schemas.openxmlformats.org/officeDocument/2006/relationships/image"></Relationship></Relationships>
</file>

<file path=ppt/slides/_rels/slide15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Relationship Id="rId2" Target="../notesSlides/notesSlide11.xml" Type="http://schemas.openxmlformats.org/officeDocument/2006/relationships/notesSlide"></Relationship><Relationship Id="rId3" Target="http://www.uptodate.com/contents/ergotamine-drug-information?source=see_link" TargetMode="External" Type="http://schemas.openxmlformats.org/officeDocument/2006/relationships/hyperlink"></Relationship></Relationships>
</file>

<file path=ppt/slides/_rels/slide16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Relationship Id="rId2" Target="../notesSlides/notesSlide12.xml" Type="http://schemas.openxmlformats.org/officeDocument/2006/relationships/notesSlide"></Relationship><Relationship Id="rId3" Target="../media/image2.png" Type="http://schemas.openxmlformats.org/officeDocument/2006/relationships/image"></Relationship></Relationships>
</file>

<file path=ppt/slides/_rels/slide17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Relationship Id="rId2" Target="../notesSlides/notesSlide13.xml" Type="http://schemas.openxmlformats.org/officeDocument/2006/relationships/notesSlide"></Relationship></Relationships>
</file>

<file path=ppt/slides/_rels/slide18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Relationship Id="rId2" Target="../notesSlides/notesSlide14.xml" Type="http://schemas.openxmlformats.org/officeDocument/2006/relationships/notesSlide"></Relationship><Relationship Id="rId3" Target="../media/image2.png" Type="http://schemas.openxmlformats.org/officeDocument/2006/relationships/image"></Relationship></Relationships>
</file>

<file path=ppt/slides/_rels/slide19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Relationship Id="rId2" Target="../notesSlides/notesSlide15.xml" Type="http://schemas.openxmlformats.org/officeDocument/2006/relationships/notesSlide"></Relationship></Relationships>
</file>

<file path=ppt/slides/_rels/slide2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Relationship Id="rId2" Target="../media/image2.png" Type="http://schemas.openxmlformats.org/officeDocument/2006/relationships/image"></Relationship></Relationships>
</file>

<file path=ppt/slides/_rels/slide20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Relationship Id="rId2" Target="../media/image9.jpeg" Type="http://schemas.openxmlformats.org/officeDocument/2006/relationships/image"></Relationship><Relationship Id="rId3" Target="../media/image2.png" Type="http://schemas.openxmlformats.org/officeDocument/2006/relationships/image"></Relationship></Relationships>
</file>

<file path=ppt/slides/_rels/slide21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/Relationships>
</file>

<file path=ppt/slides/_rels/slide22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/Relationships>
</file>

<file path=ppt/slides/_rels/slide3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Relationship Id="rId2" Target="../notesSlides/notesSlide2.xml" Type="http://schemas.openxmlformats.org/officeDocument/2006/relationships/notesSlide"></Relationship></Relationships>
</file>

<file path=ppt/slides/_rels/slide4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Relationship Id="rId2" Target="../notesSlides/notesSlide3.xml" Type="http://schemas.openxmlformats.org/officeDocument/2006/relationships/notesSlide"></Relationship></Relationships>
</file>

<file path=ppt/slides/_rels/slide5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Relationship Id="rId2" Target="../notesSlides/notesSlide4.xml" Type="http://schemas.openxmlformats.org/officeDocument/2006/relationships/notesSlide"></Relationship><Relationship Id="rId3" Target="../media/image3.jpeg" Type="http://schemas.openxmlformats.org/officeDocument/2006/relationships/image"></Relationship></Relationships>
</file>

<file path=ppt/slides/_rels/slide6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Relationship Id="rId2" Target="../media/image3.jpeg" Type="http://schemas.openxmlformats.org/officeDocument/2006/relationships/image"></Relationship></Relationships>
</file>

<file path=ppt/slides/_rels/slide7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Relationship Id="rId2" Target="../notesSlides/notesSlide5.xml" Type="http://schemas.openxmlformats.org/officeDocument/2006/relationships/notesSlide"></Relationship><Relationship Id="rId3" Target="../media/image3.jpeg" Type="http://schemas.openxmlformats.org/officeDocument/2006/relationships/image"></Relationship></Relationships>
</file>

<file path=ppt/slides/_rels/slide8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Relationship Id="rId2" Target="../media/image3.jpeg" Type="http://schemas.openxmlformats.org/officeDocument/2006/relationships/image"></Relationship></Relationships>
</file>

<file path=ppt/slides/_rels/slide9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Relationship Id="rId2" Target="../notesSlides/notesSlide6.xml" Type="http://schemas.openxmlformats.org/officeDocument/2006/relationships/notesSlide"></Relationship><Relationship Id="rId3" Target="../media/image4.jpeg" Type="http://schemas.openxmlformats.org/officeDocument/2006/relationships/image"></Relationship><Relationship Id="rId4" Target="../media/image5.jpeg" Type="http://schemas.openxmlformats.org/officeDocument/2006/relationships/image"></Relationship></Relationships>
</file>

<file path=ppt/slides/slide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-33724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" name="Rectangle 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57224" y="2857496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b="100000" l="100000"/>
            </a:path>
            <a:tileRect r="-100000" t="-100000"/>
          </a:gradFill>
          <a:ln w="9525">
            <a:noFill/>
            <a:miter lim="800000"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3496" name="Subtit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294967295" type="sub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1999" y="3729044"/>
            <a:ext cx="4267201" cy="1471613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 indent="0" marL="0">
              <a:buNone/>
            </a:pPr>
            <a:r>
              <a:rPr dirty="0" lang="en-US">
                <a:solidFill>
                  <a:srgbClr val="003366"/>
                </a:solidFill>
                <a:uFillTx/>
                <a:latin charset="0" pitchFamily="18" typeface="Bernard MT Condensed"/>
                <a:cs charset="0" pitchFamily="18" typeface="Times New Roman"/>
              </a:rPr>
              <a:t>Dr. </a:t>
            </a:r>
            <a:r>
              <a:rPr dirty="0" err="1" lang="en-US">
                <a:solidFill>
                  <a:srgbClr val="003366"/>
                </a:solidFill>
                <a:uFillTx/>
                <a:latin charset="0" pitchFamily="18" typeface="Bernard MT Condensed"/>
                <a:cs charset="0" pitchFamily="18" typeface="Times New Roman"/>
              </a:rPr>
              <a:t>Aliah</a:t>
            </a:r>
            <a:r>
              <a:rPr dirty="0" lang="en-US">
                <a:solidFill>
                  <a:srgbClr val="003366"/>
                </a:solidFill>
                <a:uFillTx/>
                <a:latin charset="0" pitchFamily="18" typeface="Bernard MT Condensed"/>
                <a:cs charset="0" pitchFamily="18" typeface="Times New Roman"/>
              </a:rPr>
              <a:t> </a:t>
            </a:r>
            <a:r>
              <a:rPr dirty="0" err="1" lang="en-US">
                <a:solidFill>
                  <a:srgbClr val="003366"/>
                </a:solidFill>
                <a:uFillTx/>
                <a:latin charset="0" pitchFamily="18" typeface="Bernard MT Condensed"/>
                <a:cs charset="0" pitchFamily="18" typeface="Times New Roman"/>
              </a:rPr>
              <a:t>Alshanwani</a:t>
            </a:r>
            <a:endParaRPr dirty="0" lang="en-US">
              <a:solidFill>
                <a:srgbClr val="003366"/>
              </a:solidFill>
              <a:uFillTx/>
              <a:latin charset="0" pitchFamily="18" typeface="Bernard MT Condensed"/>
              <a:cs charset="0" pitchFamily="18" typeface="Times New Roman"/>
            </a:endParaRPr>
          </a:p>
          <a:p>
            <a:pPr indent="0" marL="0">
              <a:buNone/>
            </a:pPr>
            <a:r>
              <a:rPr dirty="0" lang="en-US">
                <a:solidFill>
                  <a:srgbClr val="003366"/>
                </a:solidFill>
                <a:uFillTx/>
                <a:latin charset="0" pitchFamily="18" typeface="Bernard MT Condensed"/>
                <a:cs charset="0" pitchFamily="18" typeface="Times New Roman"/>
              </a:rPr>
              <a:t>Dr. </a:t>
            </a:r>
            <a:r>
              <a:rPr dirty="0" err="1" lang="en-US">
                <a:solidFill>
                  <a:srgbClr val="003366"/>
                </a:solidFill>
                <a:uFillTx/>
                <a:latin charset="0" pitchFamily="18" typeface="Bernard MT Condensed"/>
                <a:cs charset="0" pitchFamily="18" typeface="Times New Roman"/>
              </a:rPr>
              <a:t>Ishfaq</a:t>
            </a:r>
            <a:r>
              <a:rPr dirty="0" lang="en-US">
                <a:solidFill>
                  <a:srgbClr val="003366"/>
                </a:solidFill>
                <a:uFillTx/>
                <a:latin charset="0" pitchFamily="18" typeface="Bernard MT Condensed"/>
                <a:cs charset="0" pitchFamily="18" typeface="Times New Roman"/>
              </a:rPr>
              <a:t> </a:t>
            </a:r>
            <a:r>
              <a:rPr dirty="0" err="1" lang="en-US">
                <a:solidFill>
                  <a:srgbClr val="003366"/>
                </a:solidFill>
                <a:uFillTx/>
                <a:latin charset="0" pitchFamily="18" typeface="Bernard MT Condensed"/>
                <a:cs charset="0" pitchFamily="18" typeface="Times New Roman"/>
              </a:rPr>
              <a:t>Bukhari</a:t>
            </a:r>
            <a:endParaRPr dirty="0" lang="en-US">
              <a:solidFill>
                <a:srgbClr val="003366"/>
              </a:solidFill>
              <a:uFillTx/>
              <a:latin charset="0" pitchFamily="18" typeface="Bernard MT Condensed"/>
              <a:cs charset="0" pitchFamily="18" typeface="Times New Roman"/>
            </a:endParaRPr>
          </a:p>
          <a:p>
            <a:pPr indent="0" marL="0">
              <a:buNone/>
            </a:pPr>
            <a:endParaRPr dirty="0" lang="en-US">
              <a:solidFill>
                <a:srgbClr val="003366"/>
              </a:solidFill>
              <a:uFillTx/>
              <a:latin charset="0" pitchFamily="18" typeface="Bernard MT Condensed"/>
              <a:cs charset="0" pitchFamily="18" typeface="Times New Roman"/>
            </a:endParaRPr>
          </a:p>
          <a:p>
            <a:pPr indent="0" marL="0">
              <a:buFont charset="0" typeface="Arial"/>
              <a:buNone/>
            </a:pPr>
            <a:endParaRPr dirty="0" lang="en-US" sz="2000">
              <a:solidFill>
                <a:srgbClr val="003366"/>
              </a:solidFill>
              <a:uFillTx/>
              <a:latin charset="0" pitchFamily="18" typeface="Bernard MT Condensed"/>
            </a:endParaRPr>
          </a:p>
          <a:p>
            <a:pPr indent="0" marL="0">
              <a:buFont charset="0" typeface="Arial"/>
              <a:buNone/>
            </a:pPr>
            <a:r>
              <a:rPr dirty="0" lang="en-US" sz="2000">
                <a:solidFill>
                  <a:srgbClr val="003366"/>
                </a:solidFill>
                <a:uFillTx/>
                <a:latin charset="0" pitchFamily="18" typeface="Bernard MT Condensed"/>
              </a:rPr>
              <a:t>			Oct 2019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Rectangle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1913" y="642918"/>
            <a:ext cx="7487948" cy="1446550"/>
          </a:xfrm>
          <a:prstGeom prst="rect">
            <a:avLst/>
          </a:prstGeom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none">
            <a:spAutoFit/>
            <a:scene3d>
              <a:camera prst="orthographicFront">
                <a:rot lat="0" lon="0" rev="0"/>
              </a:camera>
              <a:lightRig dir="t" rig="contrasting">
                <a:rot lat="0" lon="0" rev="4500000"/>
              </a:lightRig>
            </a:scene3d>
            <a:sp3d contourW="6350" prstMaterial="metal">
              <a:bevelT h="31750" prst="relaxedInset" w="127000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cap="all" dirty="0" lang="en-US" sz="440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dir="5400000" dist="5000" endPos="50000" rotWithShape="0" stA="50000" sy="-100000"/>
                </a:effectLst>
                <a:uFillTx/>
                <a:latin charset="0" pitchFamily="18" typeface="Times New Roman"/>
                <a:cs charset="0" pitchFamily="18" typeface="Times New Roman"/>
              </a:rPr>
              <a:t>DRUGS USED 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cap="all" dirty="0" lang="en-US" sz="440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dir="5400000" dist="5000" endPos="50000" rotWithShape="0" stA="50000" sy="-100000"/>
                </a:effectLst>
                <a:uFillTx/>
                <a:latin charset="0" pitchFamily="18" typeface="Times New Roman"/>
                <a:cs charset="0" pitchFamily="18" typeface="Times New Roman"/>
              </a:rPr>
              <a:t> HEADACHE </a:t>
            </a:r>
            <a:r>
              <a:rPr b="1" cap="all" dirty="0" lang="ar-SA" sz="440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dir="5400000" dist="5000" endPos="50000" rotWithShape="0" stA="50000" sy="-100000"/>
                </a:effectLst>
                <a:uFillTx/>
                <a:latin charset="0" pitchFamily="18" typeface="Times New Roman"/>
                <a:cs charset="0" pitchFamily="18" typeface="Times New Roman"/>
              </a:rPr>
              <a:t>&amp; </a:t>
            </a:r>
            <a:r>
              <a:rPr b="1" cap="all" dirty="0" lang="en-US" sz="440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dir="5400000" dist="5000" endPos="50000" rotWithShape="0" stA="50000" sy="-100000"/>
                </a:effectLst>
                <a:uFillTx/>
                <a:latin charset="0" pitchFamily="18" typeface="Times New Roman"/>
                <a:cs charset="0" pitchFamily="18" typeface="Times New Roman"/>
              </a:rPr>
              <a:t> MIGRAINE</a:t>
            </a:r>
            <a:endParaRPr b="1" cap="all" dirty="0" lang="en-US" sz="440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dir="5400000" dist="5000" endPos="50000" rotWithShape="0" stA="50000" sy="-100000"/>
              </a:effectLst>
              <a:uFillTx/>
              <a:latin typeface="+mn-lt"/>
              <a:cs typeface="+mn-cs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Rectangle 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57158" y="3286124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b="100000" l="100000"/>
            </a:path>
            <a:tileRect r="-100000" t="-100000"/>
          </a:gradFill>
          <a:ln w="9525">
            <a:noFill/>
            <a:miter lim="800000"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endParaRPr lang="en-US">
              <a:uFillTx/>
            </a:endParaRP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memory" id="8" name="Picture 10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rrowheads="1"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srgbClr val="FFFFFF"/>
            </a:duotone>
          </a:blip>
          <a:srcRect b="4018" l="2126" r="2223" t="2232"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-71470" y="3857628"/>
            <a:ext cx="3071834" cy="3000372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b="100000" l="100000"/>
            </a:path>
            <a:tileRect r="-100000" t="-100000"/>
          </a:gradFill>
          <a:ln w="9525">
            <a:noFill/>
            <a:miter lim="800000"/>
          </a:ln>
        </p:spPr>
      </p:pic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lide Numb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1FCB7F39-C915-4F94-90D1-9718EC9F2F2A}" type="slidenum">
              <a:rPr lang="ar-SA" smtClean="0">
                <a:uFillTx/>
              </a:rPr>
              <a:pPr>
                <a:defRPr>
                  <a:uFillTx/>
                </a:defRPr>
              </a:pPr>
              <a:t>1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1" name="Rectangle 4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274" name="TextBox 1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1935707" y="3015606"/>
            <a:ext cx="2667000" cy="2062103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r>
              <a:rPr b="1" dirty="0" lang="en-US">
                <a:uFillTx/>
                <a:latin charset="0" pitchFamily="34" typeface="Arial Narrow"/>
              </a:rPr>
              <a:t>They specifically target pathways of migraine by  </a:t>
            </a:r>
            <a:r>
              <a:rPr b="1" dirty="0" lang="en-US">
                <a:uFillTx/>
                <a:latin charset="0" pitchFamily="34" typeface="Arial Narrow"/>
                <a:sym charset="2" pitchFamily="2" typeface="Wingdings"/>
              </a:rPr>
              <a:t> </a:t>
            </a:r>
            <a:r>
              <a:rPr b="1" dirty="0" lang="en-US">
                <a:uFillTx/>
                <a:latin charset="0" pitchFamily="34" typeface="Arial Narrow"/>
              </a:rPr>
              <a:t>meningeal dilatation &amp; </a:t>
            </a:r>
            <a:r>
              <a:rPr b="1" dirty="0" lang="en-US">
                <a:uFillTx/>
                <a:latin charset="0" pitchFamily="34" typeface="Arial Narrow"/>
                <a:sym charset="2" pitchFamily="2" typeface="Wingdings"/>
              </a:rPr>
              <a:t> </a:t>
            </a:r>
            <a:r>
              <a:rPr b="1" dirty="0" lang="en-US">
                <a:uFillTx/>
                <a:latin charset="0" pitchFamily="34" typeface="Arial Narrow"/>
              </a:rPr>
              <a:t>neural activation via 5HT</a:t>
            </a:r>
            <a:r>
              <a:rPr b="1" baseline="-25000" dirty="0" lang="en-US">
                <a:uFillTx/>
                <a:latin charset="0" pitchFamily="34" typeface="Arial Narrow"/>
              </a:rPr>
              <a:t>1 </a:t>
            </a:r>
            <a:r>
              <a:rPr b="1" dirty="0" lang="en-US">
                <a:uFillTx/>
                <a:latin charset="0" pitchFamily="34" typeface="Arial Narrow"/>
              </a:rPr>
              <a:t>agonism </a:t>
            </a:r>
            <a:r>
              <a:rPr b="1" dirty="0" lang="en-US">
                <a:uFillTx/>
                <a:latin charset="0" pitchFamily="34" typeface="Arial Narrow"/>
                <a:sym charset="2" pitchFamily="2" typeface="Wingdings"/>
              </a:rPr>
              <a:t> i.e. </a:t>
            </a:r>
            <a:r>
              <a:rPr b="1" dirty="0" lang="en-US">
                <a:uFillTx/>
                <a:latin charset="0" pitchFamily="34" typeface="Arial Narrow"/>
              </a:rPr>
              <a:t>stopping headache as it is evolving</a:t>
            </a:r>
            <a:r>
              <a:rPr b="1" dirty="0" lang="en-US" sz="2000">
                <a:uFillTx/>
                <a:latin charset="0" pitchFamily="34" typeface="Arial Narrow"/>
              </a:rPr>
              <a:t>.  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275" name="TextBox 1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4724400" y="1524000"/>
            <a:ext cx="4419600" cy="1006429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b="1" dirty="0" lang="en-US" sz="2200">
                <a:uFillTx/>
                <a:latin charset="0" pitchFamily="34" typeface="Arial Narrow"/>
                <a:sym typeface="Wingdings 3"/>
              </a:rPr>
              <a:t></a:t>
            </a:r>
            <a:r>
              <a:rPr b="1" dirty="0" lang="en-US" sz="2200">
                <a:uFillTx/>
                <a:latin charset="0" pitchFamily="34" typeface="Arial Narrow"/>
              </a:rPr>
              <a:t>recurrence frequency, severity, </a:t>
            </a:r>
            <a:br>
              <a:rPr b="1" dirty="0" lang="en-US" sz="2200">
                <a:uFillTx/>
                <a:latin charset="0" pitchFamily="34" typeface="Arial Narrow"/>
              </a:rPr>
            </a:br>
            <a:r>
              <a:rPr b="1" dirty="0" lang="en-US" sz="2200">
                <a:uFillTx/>
                <a:latin charset="0" pitchFamily="34" typeface="Arial Narrow"/>
              </a:rPr>
              <a:t>   duration &amp; / or disability</a:t>
            </a:r>
          </a:p>
          <a:p>
            <a:pPr>
              <a:lnSpc>
                <a:spcPct val="90000"/>
              </a:lnSpc>
            </a:pPr>
            <a:r>
              <a:rPr b="1" dirty="0" lang="en-US" sz="2200">
                <a:uFillTx/>
                <a:latin charset="0" pitchFamily="34" typeface="Arial Narrow"/>
                <a:sym typeface="Wingdings 3"/>
              </a:rPr>
              <a:t></a:t>
            </a:r>
            <a:r>
              <a:rPr b="1" dirty="0" lang="en-US" sz="2200">
                <a:uFillTx/>
                <a:latin charset="0" pitchFamily="34" typeface="Arial Narrow"/>
              </a:rPr>
              <a:t>responsiveness to abortive therapy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276" name="TextBox 1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1935707" y="4985852"/>
            <a:ext cx="3517900" cy="1508105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r>
              <a:rPr b="1" dirty="0" lang="en-US">
                <a:uFillTx/>
                <a:latin charset="0" pitchFamily="34" typeface="Arial Narrow"/>
              </a:rPr>
              <a:t>Abortive medications &gt; effective if taken early, just before the pain starts, losing effectiveness once the attack has begun</a:t>
            </a:r>
          </a:p>
          <a:p>
            <a:r>
              <a:rPr dirty="0" lang="en-US" sz="2000">
                <a:solidFill>
                  <a:srgbClr val="0070C0"/>
                </a:solidFill>
                <a:uFillTx/>
                <a:latin charset="0" pitchFamily="18" typeface="Bernard MT Condensed"/>
              </a:rPr>
              <a:t>So they must be rapidly acting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277" name="TextBox 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120105" y="2989851"/>
            <a:ext cx="1981200" cy="2246769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r>
              <a:rPr b="1" dirty="0" lang="en-US" sz="2000">
                <a:uFillTx/>
                <a:latin charset="0" pitchFamily="34" typeface="Arial Narrow"/>
              </a:rPr>
              <a:t>Non-specifically target individual symptoms                i.e. alleviating</a:t>
            </a:r>
          </a:p>
          <a:p>
            <a:r>
              <a:rPr b="1" dirty="0" lang="en-US" sz="2000">
                <a:uFillTx/>
                <a:latin charset="0" pitchFamily="34" typeface="Arial Narrow"/>
              </a:rPr>
              <a:t>pain, emesis &amp; associated symptoms 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" name="TextBox 1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20105" y="5262375"/>
            <a:ext cx="1569943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dirty="0" lang="en-US" sz="2000">
                <a:solidFill>
                  <a:srgbClr val="006699"/>
                </a:solidFill>
                <a:uFillTx/>
                <a:latin charset="0" pitchFamily="18" typeface="Bernard MT Condensed"/>
              </a:rPr>
              <a:t>Mild-Moderate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1" name="TextBox 2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004135" y="6443107"/>
            <a:ext cx="2438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dirty="0" lang="en-US" sz="2400">
                <a:solidFill>
                  <a:srgbClr val="006699"/>
                </a:solidFill>
                <a:uFillTx/>
                <a:latin charset="0" pitchFamily="18" typeface="Bernard MT Condensed"/>
              </a:rPr>
              <a:t>Severe/ Disabling</a:t>
            </a:r>
          </a:p>
        </p:txBody>
      </p: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" name="Group 17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500188" y="533400"/>
            <a:ext cx="6143625" cy="354013"/>
            <a:chOff x="1643042" y="1577171"/>
            <a:chExt cx="6143668" cy="353219"/>
          </a:xfrm>
        </p:grpSpPr>
        <p:cxnSp>
          <p:nvCxn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" name="Straight Connector 18"/>
  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  <p:nvPr/>
          </p:nvCxn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 rot="5400000">
              <a:off x="4507278" y="1738731"/>
              <a:ext cx="324708" cy="1587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3589" name="Straight Connector 21"/>
  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  <p:nvPr/>
          </p:nvCxn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1643042" y="1928802"/>
              <a:ext cx="6143668" cy="1588"/>
            </a:xfrm>
            <a:prstGeom prst="line">
              <a:avLst/>
            </a:prstGeom>
            <a:noFill/>
            <a:ln algn="ctr" w="57150">
              <a:solidFill>
                <a:srgbClr val="000000"/>
              </a:solidFill>
              <a:round/>
            </a:ln>
          </p:spPr>
        </p:cxnSp>
      </p:grp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3" name="TextBox 2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933700" y="202842"/>
            <a:ext cx="3276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dir="t" rig="threePt"/>
          </a:scene3d>
          <a:sp3d>
            <a:bevelT prst="coolSlant" w="165100"/>
          </a:sp3d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dirty="0" lang="en-US" sz="2800">
                <a:uFillTx/>
                <a:latin charset="0" pitchFamily="18" typeface="Bernard MT Condensed"/>
              </a:rPr>
              <a:t>TREATMENT STRATEGY</a:t>
            </a:r>
          </a:p>
        </p:txBody>
      </p: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7" name="Group 26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257800" y="876300"/>
            <a:ext cx="3352800" cy="647700"/>
            <a:chOff x="5257800" y="876837"/>
            <a:chExt cx="3352800" cy="647163"/>
          </a:xfrm>
        </p:grpSpPr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" name="TextBox 16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  <a:spLocks/>
            </p:cNvSpPr>
            <p:nvPr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5257800" y="1143000"/>
              <a:ext cx="33528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dir="t" rig="threePt"/>
            </a:scene3d>
            <a:sp3d>
              <a:bevelT prst="coolSlant" w="165100"/>
            </a:sp3d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r>
                <a:rPr b="1" dirty="0" lang="en-US" sz="2400">
                  <a:uFillTx/>
                  <a:latin charset="0" pitchFamily="34" typeface="Arial Narrow"/>
                </a:rPr>
                <a:t>PREVENT RECURRENCE</a:t>
              </a:r>
            </a:p>
          </p:txBody>
        </p:sp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4" name="Down Arrow 23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/>
            </p:cNvSpPr>
            <p:nvPr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7467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</p:grp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6" name="Group 25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876300"/>
            <a:ext cx="2362200" cy="647700"/>
            <a:chOff x="457200" y="876837"/>
            <a:chExt cx="2362200" cy="647163"/>
          </a:xfrm>
        </p:grpSpPr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" name="TextBox 15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  <a:spLocks/>
            </p:cNvSpPr>
            <p:nvPr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457200" y="1143000"/>
              <a:ext cx="23622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dir="t" rig="threePt"/>
            </a:scene3d>
            <a:sp3d>
              <a:bevelT prst="coolSlant" w="165100"/>
            </a:sp3d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r>
                <a:rPr b="1" dirty="0" lang="en-US" sz="2400">
                  <a:uFillTx/>
                  <a:latin charset="0" pitchFamily="34" typeface="Arial Narrow"/>
                </a:rPr>
                <a:t>ACUTE  ATTACK</a:t>
              </a:r>
            </a:p>
          </p:txBody>
        </p:sp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5" name="Down Arrow 24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/>
            </p:cNvSpPr>
            <p:nvPr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1371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</p:grp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8" name="TextBox 2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048273" y="2271526"/>
            <a:ext cx="1239836" cy="69257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>
                <a:solidFill>
                  <a:srgbClr val="0070C0"/>
                </a:solidFill>
                <a:uFillTx/>
                <a:latin charset="0" pitchFamily="34" typeface="Arial Narrow"/>
              </a:rPr>
              <a:t>ABORTIVE THERAPY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9" name="TextBox 2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2094" y="2274277"/>
            <a:ext cx="1228724" cy="67121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>
                <a:solidFill>
                  <a:srgbClr val="0070C0"/>
                </a:solidFill>
                <a:uFillTx/>
                <a:latin charset="0" pitchFamily="34" typeface="Arial Narrow"/>
              </a:rPr>
              <a:t>RESCUE THERAPY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0" name="TextBox 1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584994" y="1457791"/>
            <a:ext cx="2362200" cy="430887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r>
              <a:rPr b="1" dirty="0" lang="en-US" sz="2200">
                <a:uFillTx/>
                <a:latin charset="0" pitchFamily="34" typeface="Arial Narrow"/>
              </a:rPr>
              <a:t>Controls attack. </a:t>
            </a:r>
          </a:p>
        </p:txBody>
      </p: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7" name="Group 36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802096" y="1878641"/>
            <a:ext cx="299209" cy="336599"/>
            <a:chOff x="2743201" y="1511656"/>
            <a:chExt cx="279041" cy="990066"/>
          </a:xfrm>
        </p:grpSpPr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2" name="Down Arrow 31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/>
            </p:cNvSpPr>
            <p:nvPr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 rot="16200000">
              <a:off x="2793850" y="2273330"/>
              <a:ext cx="228477" cy="228306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  <p:cxnSp>
          <p:nvCxn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4" name="Straight Connector 33"/>
  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  <p:nvPr/>
          </p:nvCxn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 rot="5400000">
              <a:off x="2268001" y="1986856"/>
              <a:ext cx="951987" cy="158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6" name="Group 35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371600" y="1878625"/>
            <a:ext cx="301632" cy="342366"/>
            <a:chOff x="1981200" y="1524000"/>
            <a:chExt cx="230189" cy="990600"/>
          </a:xfrm>
        </p:grpSpPr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1" name="Down Arrow 30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/>
            </p:cNvSpPr>
            <p:nvPr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 rot="5400000">
              <a:off x="1981200" y="2286000"/>
              <a:ext cx="228600" cy="228601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  <p:cxnSp>
          <p:nvCxn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5" name="Straight Connector 34"/>
  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  <p:nvPr/>
          </p:nvCxn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 rot="5400000">
              <a:off x="1734345" y="1999456"/>
              <a:ext cx="95250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2" name="Text Box 3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5105400" y="2514600"/>
            <a:ext cx="4038600" cy="122084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dirty="0" i="1" lang="en-US" sz="2200">
                <a:solidFill>
                  <a:srgbClr val="0000FF"/>
                </a:solidFill>
                <a:effectLst>
                  <a:outerShdw algn="tl" blurRad="38100" dir="2700000" dist="38100">
                    <a:srgbClr val="C0C0C0"/>
                  </a:outerShdw>
                </a:effectLst>
                <a:uFillTx/>
                <a:latin charset="0" pitchFamily="18" typeface="Bernard MT Condensed"/>
              </a:rPr>
              <a:t>N.B.</a:t>
            </a:r>
            <a:r>
              <a:rPr b="1" dirty="0" i="1" lang="en-US" sz="2200">
                <a:effectLst>
                  <a:outerShdw algn="tl" blurRad="38100" dir="2700000" dist="38100">
                    <a:srgbClr val="C0C0C0"/>
                  </a:outerShdw>
                </a:effectLst>
                <a:uFillTx/>
                <a:latin charset="0" pitchFamily="34" typeface="Arial Narrow"/>
              </a:rPr>
              <a:t> Full effect of therapy needs several weeks to manifest </a:t>
            </a:r>
          </a:p>
          <a:p>
            <a:pPr>
              <a:lnSpc>
                <a:spcPts val="2200"/>
              </a:lnSpc>
            </a:pPr>
            <a:r>
              <a:rPr b="1" dirty="0" i="1" lang="en-US" sz="2200">
                <a:effectLst>
                  <a:outerShdw algn="tl" blurRad="38100" dir="2700000" dist="38100">
                    <a:srgbClr val="C0C0C0"/>
                  </a:outerShdw>
                </a:effectLst>
                <a:uFillTx/>
                <a:latin charset="0" pitchFamily="34" typeface="Arial Narrow"/>
              </a:rPr>
              <a:t>&amp; should continue for 6 m. </a:t>
            </a:r>
          </a:p>
          <a:p>
            <a:pPr>
              <a:lnSpc>
                <a:spcPts val="2200"/>
              </a:lnSpc>
            </a:pPr>
            <a:r>
              <a:rPr b="1" dirty="0" i="1" lang="en-US" sz="2200">
                <a:effectLst>
                  <a:outerShdw algn="tl" blurRad="38100" dir="2700000" dist="38100">
                    <a:srgbClr val="C0C0C0"/>
                  </a:outerShdw>
                </a:effectLst>
                <a:uFillTx/>
                <a:latin charset="0" pitchFamily="34" typeface="Arial Narrow"/>
              </a:rPr>
              <a:t>&amp; can be repeated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lide Numb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1FCB7F39-C915-4F94-90D1-9718EC9F2F2A}" type="slidenum">
              <a:rPr lang="ar-SA" smtClean="0">
                <a:uFillTx/>
              </a:rPr>
              <a:pPr>
                <a:defRPr>
                  <a:uFillTx/>
                </a:defRPr>
              </a:pPr>
              <a:t>10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1000" id="7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>
                            <p:stCondLst>
                              <p:cond delay="1000"/>
                            </p:stCondLst>
                            <p:childTnLst>
                              <p:par>
                                <p:cTn fill="hold" id="9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23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>
                      <p:stCondLst>
                        <p:cond delay="indefinite"/>
                      </p:stCondLst>
                      <p:childTnLst>
                        <p:par>
                          <p:cTn fill="hold" id="2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6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28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>
                      <p:stCondLst>
                        <p:cond delay="indefinite"/>
                      </p:stCondLst>
                      <p:childTnLst>
                        <p:par>
                          <p:cTn fill="hold" id="3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1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33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">
                      <p:stCondLst>
                        <p:cond delay="indefinite"/>
                      </p:stCondLst>
                      <p:childTnLst>
                        <p:par>
                          <p:cTn fill="hold" id="35">
                            <p:stCondLst>
                              <p:cond delay="0"/>
                            </p:stCondLst>
                            <p:childTnLst>
                              <p:par>
                                <p:cTn fill="hold" id="36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 id="37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39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 id="4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42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 id="43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45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 id="46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>
                            <p:stCondLst>
                              <p:cond delay="2000"/>
                            </p:stCondLst>
                            <p:childTnLst>
                              <p:par>
                                <p:cTn fill="hold" id="49" nodeType="after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1000" id="5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2" nodeType="with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54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5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56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1000" id="58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6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2">
                      <p:stCondLst>
                        <p:cond delay="indefinite"/>
                      </p:stCondLst>
                      <p:childTnLst>
                        <p:par>
                          <p:cTn fill="hold" id="6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4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66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7">
                      <p:stCondLst>
                        <p:cond delay="indefinite"/>
                      </p:stCondLst>
                      <p:childTnLst>
                        <p:par>
                          <p:cTn fill="hold" id="6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9" nodeType="click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71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2">
                      <p:stCondLst>
                        <p:cond delay="indefinite"/>
                      </p:stCondLst>
                      <p:childTnLst>
                        <p:par>
                          <p:cTn fill="hold" id="7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4" nodeType="click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76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7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78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2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3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84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6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grpId="0" spid="11274"/>
      <p:bldP advAuto="4294967295" grpId="0" spid="11275"/>
      <p:bldP advAuto="4294967295" grpId="1" spid="11275"/>
      <p:bldP advAuto="4294967295" grpId="0" spid="11276"/>
      <p:bldP advAuto="4294967295" grpId="0" spid="11277"/>
      <p:bldP advAuto="4294967295" animBg="1" grpId="0" spid="20"/>
      <p:bldP advAuto="4294967295" animBg="1" grpId="0" spid="21"/>
      <p:bldP advAuto="4294967295" animBg="1" grpId="0" spid="28"/>
      <p:bldP advAuto="4294967295" animBg="1" grpId="0" spid="29"/>
      <p:bldP advAuto="4294967295" grpId="0" spid="30"/>
      <p:bldP advAuto="4294967295" grpId="1" spid="30"/>
      <p:bldP advAuto="4294967295" grpId="0" spid="42"/>
      <p:bldP advAuto="4294967295" grpId="1" spid="42"/>
    </p:bldLst>
  </p:timing>
</p:sld>
</file>

<file path=ppt/slides/slide1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" name="Rectangle 1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301" name="TextBox 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228600" y="892630"/>
            <a:ext cx="20574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r>
              <a:rPr b="1" dirty="0" lang="en-US" sz="2400">
                <a:uFillTx/>
                <a:latin charset="0" pitchFamily="34" typeface="Arial Narrow"/>
                <a:sym charset="2" pitchFamily="2" typeface="Wingdings"/>
              </a:rPr>
              <a:t> </a:t>
            </a:r>
            <a:r>
              <a:rPr b="1" dirty="0" lang="en-US" sz="2400">
                <a:uFillTx/>
                <a:latin charset="0" pitchFamily="34" typeface="Arial Narrow"/>
              </a:rPr>
              <a:t>Analgesics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" name="TextBox 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228600" y="2565400"/>
            <a:ext cx="2057400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r>
              <a:rPr b="1" dirty="0" lang="en-US" sz="2400">
                <a:uFillTx/>
                <a:latin charset="0" pitchFamily="34" typeface="Arial Narrow"/>
                <a:sym charset="2" pitchFamily="2" typeface="Wingdings"/>
              </a:rPr>
              <a:t> </a:t>
            </a:r>
            <a:r>
              <a:rPr b="1" dirty="0" err="1" lang="en-US" sz="2400">
                <a:uFillTx/>
                <a:latin charset="0" pitchFamily="34" typeface="Arial Narrow"/>
              </a:rPr>
              <a:t>Antiemetics</a:t>
            </a:r>
            <a:endParaRPr b="1" dirty="0" lang="en-US" sz="2400">
              <a:uFillTx/>
              <a:latin charset="0" pitchFamily="34" typeface="Arial Narrow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1" name="TextBox 3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114800" y="228600"/>
            <a:ext cx="25146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400">
                <a:solidFill>
                  <a:srgbClr val="0070C0"/>
                </a:solidFill>
                <a:uFillTx/>
                <a:latin charset="0" pitchFamily="34" typeface="Arial Narrow"/>
              </a:rPr>
              <a:t>RESCUE THERAPY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6" name="TextBox 2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dir="t" rig="threePt"/>
          </a:scene3d>
          <a:sp3d>
            <a:bevelT prst="coolSlant" w="165100"/>
          </a:sp3d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dirty="0" lang="en-US" sz="2800">
                <a:uFillTx/>
                <a:latin charset="0" pitchFamily="18" typeface="Bernard MT Condensed"/>
              </a:rPr>
              <a:t>TREATMENT of Acute Attack</a:t>
            </a:r>
          </a:p>
        </p:txBody>
      </p: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Group 12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7881" y="4628049"/>
            <a:ext cx="2398619" cy="2307601"/>
            <a:chOff x="6819900" y="38100"/>
            <a:chExt cx="2247900" cy="2324100"/>
          </a:xfrm>
        </p:grpSpPr>
        <p:pic>
          <p:nvPic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C:\Users\Administrator\Pictures\Picture5.jpg" id="57" name="Picture 2"/>
  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picLocks noChangeArrowheads="1" noChangeAspect="1"/>
            </p:cNvPicPr>
            <p:nvPr/>
          </p:nvPicPr>
  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rgbClr val="000000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C:\Users\Administrator\Pictures\Picture5.jpg" id="58" name="Picture 2"/>
  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picLocks noChangeArrowheads="1" noChangeAspect="1"/>
            </p:cNvPicPr>
            <p:nvPr/>
          </p:nvPicPr>
  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rgbClr val="000000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9" name="Freeform 58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/>
            </p:cNvSpPr>
            <p:nvPr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7236699" y="315022"/>
              <a:ext cx="1754611" cy="1297962"/>
            </a:xfrm>
            <a:custGeom>
              <a:avLst/>
              <a:gdLst>
                <a:gd fmla="*/ 309093 w 1728001" name="connsiteX0"/>
                <a:gd fmla="*/ 175021 h 1268013" name="connsiteY0"/>
                <a:gd fmla="*/ 746974 w 1728001" name="connsiteX1"/>
                <a:gd fmla="*/ 123506 h 1268013" name="connsiteY1"/>
                <a:gd fmla="*/ 875763 w 1728001" name="connsiteX2"/>
                <a:gd fmla="*/ 84869 h 1268013" name="connsiteY2"/>
                <a:gd fmla="*/ 1004552 w 1728001" name="connsiteX3"/>
                <a:gd fmla="*/ 97748 h 1268013" name="connsiteY3"/>
                <a:gd fmla="*/ 1043188 w 1728001" name="connsiteX4"/>
                <a:gd fmla="*/ 162142 h 1268013" name="connsiteY4"/>
                <a:gd fmla="*/ 1171977 w 1728001" name="connsiteX5"/>
                <a:gd fmla="*/ 316689 h 1268013" name="connsiteY5"/>
                <a:gd fmla="*/ 1184856 w 1728001" name="connsiteX6"/>
                <a:gd fmla="*/ 355326 h 1268013" name="connsiteY6"/>
                <a:gd fmla="*/ 1223493 w 1728001" name="connsiteX7"/>
                <a:gd fmla="*/ 368204 h 1268013" name="connsiteY7"/>
                <a:gd fmla="*/ 1339403 w 1728001" name="connsiteX8"/>
                <a:gd fmla="*/ 381083 h 1268013" name="connsiteY8"/>
                <a:gd fmla="*/ 1455312 w 1728001" name="connsiteX9"/>
                <a:gd fmla="*/ 509872 h 1268013" name="connsiteY9"/>
                <a:gd fmla="*/ 1493949 w 1728001" name="connsiteX10"/>
                <a:gd fmla="*/ 548509 h 1268013" name="connsiteY10"/>
                <a:gd fmla="*/ 1532586 w 1728001" name="connsiteX11"/>
                <a:gd fmla="*/ 664418 h 1268013" name="connsiteY11"/>
                <a:gd fmla="*/ 1661374 w 1728001" name="connsiteX12"/>
                <a:gd fmla="*/ 793207 h 1268013" name="connsiteY12"/>
                <a:gd fmla="*/ 1700011 w 1728001" name="connsiteX13"/>
                <a:gd fmla="*/ 857602 h 1268013" name="connsiteY13"/>
                <a:gd fmla="*/ 1725769 w 1728001" name="connsiteX14"/>
                <a:gd fmla="*/ 896238 h 1268013" name="connsiteY14"/>
                <a:gd fmla="*/ 1712890 w 1728001" name="connsiteX15"/>
                <a:gd fmla="*/ 934875 h 1268013" name="connsiteY15"/>
                <a:gd fmla="*/ 1622738 w 1728001" name="connsiteX16"/>
                <a:gd fmla="*/ 973511 h 1268013" name="connsiteY16"/>
                <a:gd fmla="*/ 1584101 w 1728001" name="connsiteX17"/>
                <a:gd fmla="*/ 986390 h 1268013" name="connsiteY17"/>
                <a:gd fmla="*/ 1545465 w 1728001" name="connsiteX18"/>
                <a:gd fmla="*/ 1025027 h 1268013" name="connsiteY18"/>
                <a:gd fmla="*/ 1506828 w 1728001" name="connsiteX19"/>
                <a:gd fmla="*/ 1037906 h 1268013" name="connsiteY19"/>
                <a:gd fmla="*/ 1468191 w 1728001" name="connsiteX20"/>
                <a:gd fmla="*/ 1063664 h 1268013" name="connsiteY20"/>
                <a:gd fmla="*/ 1416676 w 1728001" name="connsiteX21"/>
                <a:gd fmla="*/ 1231089 h 1268013" name="connsiteY21"/>
                <a:gd fmla="*/ 1378039 w 1728001" name="connsiteX22"/>
                <a:gd fmla="*/ 1243968 h 1268013" name="connsiteY22"/>
                <a:gd fmla="*/ 1210614 w 1728001" name="connsiteX23"/>
                <a:gd fmla="*/ 1218210 h 1268013" name="connsiteY23"/>
                <a:gd fmla="*/ 1146219 w 1728001" name="connsiteX24"/>
                <a:gd fmla="*/ 1192452 h 1268013" name="connsiteY24"/>
                <a:gd fmla="*/ 1094704 w 1728001" name="connsiteX25"/>
                <a:gd fmla="*/ 1179573 h 1268013" name="connsiteY25"/>
                <a:gd fmla="*/ 914400 w 1728001" name="connsiteX26"/>
                <a:gd fmla="*/ 1153816 h 1268013" name="connsiteY26"/>
                <a:gd fmla="*/ 824248 w 1728001" name="connsiteX27"/>
                <a:gd fmla="*/ 1089421 h 1268013" name="connsiteY27"/>
                <a:gd fmla="*/ 785611 w 1728001" name="connsiteX28"/>
                <a:gd fmla="*/ 1050785 h 1268013" name="connsiteY28"/>
                <a:gd fmla="*/ 695459 w 1728001" name="connsiteX29"/>
                <a:gd fmla="*/ 1063664 h 1268013" name="connsiteY29"/>
                <a:gd fmla="*/ 592428 w 1728001" name="connsiteX30"/>
                <a:gd fmla="*/ 1037906 h 1268013" name="connsiteY30"/>
                <a:gd fmla="*/ 502276 w 1728001" name="connsiteX31"/>
                <a:gd fmla="*/ 947754 h 1268013" name="connsiteY31"/>
                <a:gd fmla="*/ 412124 w 1728001" name="connsiteX32"/>
                <a:gd fmla="*/ 818965 h 1268013" name="connsiteY32"/>
                <a:gd fmla="*/ 373487 w 1728001" name="connsiteX33"/>
                <a:gd fmla="*/ 741692 h 1268013" name="connsiteY33"/>
                <a:gd fmla="*/ 296214 w 1728001" name="connsiteX34"/>
                <a:gd fmla="*/ 728813 h 1268013" name="connsiteY34"/>
                <a:gd fmla="*/ 128788 w 1728001" name="connsiteX35"/>
                <a:gd fmla="*/ 715934 h 1268013" name="connsiteY35"/>
                <a:gd fmla="*/ 51515 w 1728001" name="connsiteX36"/>
                <a:gd fmla="*/ 677297 h 1268013" name="connsiteY36"/>
                <a:gd fmla="*/ 25758 w 1728001" name="connsiteX37"/>
                <a:gd fmla="*/ 638661 h 1268013" name="connsiteY37"/>
                <a:gd fmla="*/ 12879 w 1728001" name="connsiteX38"/>
                <a:gd fmla="*/ 574266 h 1268013" name="connsiteY38"/>
                <a:gd fmla="*/ 0 w 1728001" name="connsiteX39"/>
                <a:gd fmla="*/ 535630 h 1268013" name="connsiteY39"/>
                <a:gd fmla="*/ 12879 w 1728001" name="connsiteX40"/>
                <a:gd fmla="*/ 419720 h 1268013" name="connsiteY40"/>
                <a:gd fmla="*/ 51515 w 1728001" name="connsiteX41"/>
                <a:gd fmla="*/ 368204 h 1268013" name="connsiteY41"/>
                <a:gd fmla="*/ 90152 w 1728001" name="connsiteX42"/>
                <a:gd fmla="*/ 303810 h 1268013" name="connsiteY42"/>
                <a:gd fmla="*/ 167425 w 1728001" name="connsiteX43"/>
                <a:gd fmla="*/ 213658 h 1268013" name="connsiteY43"/>
                <a:gd fmla="*/ 193183 w 1728001" name="connsiteX44"/>
                <a:gd fmla="*/ 136385 h 1268013" name="connsiteY44"/>
                <a:gd fmla="*/ 231819 w 1728001" name="connsiteX45"/>
                <a:gd fmla="*/ 149264 h 1268013" name="connsiteY45"/>
                <a:gd fmla="*/ 270456 w 1728001" name="connsiteX46"/>
                <a:gd fmla="*/ 123506 h 1268013" name="connsiteY46"/>
                <a:gd fmla="*/ 270456 w 1728001" name="connsiteX47"/>
                <a:gd fmla="*/ 123506 h 1268013" name="connsiteY47"/>
                <a:gd fmla="*/ 270456 w 1728001" name="connsiteX48"/>
                <a:gd fmla="*/ 123506 h 1268013" name="connsiteY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b="b" l="l" r="r" t="t"/>
              <a:pathLst>
                <a:path h="1268013" w="1728001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en-US">
                <a:uFillTx/>
              </a:endParaRPr>
            </a:p>
          </p:txBody>
        </p:sp>
      </p:grp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6" name="TextBox 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2362200" y="892630"/>
            <a:ext cx="6781800" cy="1908215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pPr>
              <a:buClr>
                <a:srgbClr val="0092F6"/>
              </a:buClr>
              <a:buFont charset="2" pitchFamily="2" typeface="Wingdings"/>
              <a:buChar char="Ø"/>
            </a:pPr>
            <a:r>
              <a:rPr b="1" dirty="0" lang="en-US" sz="2400">
                <a:uFillTx/>
                <a:latin charset="0" pitchFamily="34" typeface="Arial Narrow"/>
              </a:rPr>
              <a:t>NSAIDs / Aspirin&lt; Acetaminophen</a:t>
            </a:r>
          </a:p>
          <a:p>
            <a:pPr>
              <a:buClr>
                <a:srgbClr val="0092F6"/>
              </a:buClr>
              <a:buFont charset="2" pitchFamily="2" typeface="Wingdings"/>
              <a:buChar char="Ø"/>
            </a:pPr>
            <a:r>
              <a:rPr b="1" dirty="0" lang="en-US" sz="2400">
                <a:uFillTx/>
                <a:latin charset="0" pitchFamily="34" typeface="Arial Narrow"/>
              </a:rPr>
              <a:t>(ibuprofen, naproxen </a:t>
            </a:r>
            <a:r>
              <a:rPr b="1" dirty="0" lang="en-US" sz="2400">
                <a:solidFill>
                  <a:srgbClr val="FF0000"/>
                </a:solidFill>
                <a:uFillTx/>
                <a:latin charset="0" pitchFamily="34" typeface="Arial Narrow"/>
              </a:rPr>
              <a:t>for mild to moderate attack with no nausea &amp; vomiting</a:t>
            </a:r>
            <a:r>
              <a:rPr b="1" dirty="0" lang="en-US" sz="2400">
                <a:uFillTx/>
                <a:latin charset="0" pitchFamily="34" typeface="Arial Narrow"/>
              </a:rPr>
              <a:t>)</a:t>
            </a:r>
          </a:p>
          <a:p>
            <a:pPr>
              <a:buClr>
                <a:srgbClr val="0092F6"/>
              </a:buClr>
              <a:buFont charset="2" pitchFamily="2" typeface="Wingdings"/>
              <a:buChar char="Ø"/>
            </a:pPr>
            <a:r>
              <a:rPr b="1" dirty="0" lang="en-US" sz="2400">
                <a:uFillTx/>
                <a:latin charset="0" pitchFamily="34" typeface="Arial Narrow"/>
              </a:rPr>
              <a:t>Opioid-like drugs: </a:t>
            </a:r>
            <a:r>
              <a:rPr b="1" dirty="0" lang="en-US" sz="2400">
                <a:uFillTx/>
                <a:latin charset="2" pitchFamily="18" typeface="Symbol"/>
              </a:rPr>
              <a:t>m</a:t>
            </a:r>
            <a:r>
              <a:rPr b="1" dirty="0" lang="en-US" sz="2400">
                <a:uFillTx/>
                <a:latin charset="0" pitchFamily="34" typeface="Arial Narrow"/>
              </a:rPr>
              <a:t> agonist;  e.g. Tramadol.                 </a:t>
            </a:r>
            <a:br>
              <a:rPr b="1" dirty="0" lang="en-US" sz="2400">
                <a:uFillTx/>
                <a:latin charset="0" pitchFamily="34" typeface="Arial Narrow"/>
              </a:rPr>
            </a:br>
            <a:endParaRPr b="1" dirty="0" i="1" lang="en-US" sz="2200">
              <a:uFillTx/>
              <a:latin charset="0" pitchFamily="34" typeface="Arial Narrow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0" name="TextBox 3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2667000" y="5344541"/>
            <a:ext cx="2698750" cy="461665"/>
          </a:xfrm>
          <a:prstGeom prst="rect">
            <a:avLst/>
          </a:prstGeom>
          <a:noFill/>
          <a:ln w="28575">
            <a:noFill/>
          </a:ln>
          <a:effectLst>
            <a:outerShdw algn="ctr" blurRad="50800" dir="5400000" dist="50800" rotWithShape="0" sx="94000" sy="94000">
              <a:srgbClr val="66FFFF"/>
            </a:outerShdw>
          </a:effectLst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pPr>
              <a:defRPr>
                <a:uFillTx/>
              </a:defRPr>
            </a:pPr>
            <a:r>
              <a:rPr b="1" dirty="0" lang="en-US" sz="2400">
                <a:solidFill>
                  <a:srgbClr val="FF0066"/>
                </a:solidFill>
                <a:uFillTx/>
                <a:latin charset="0" pitchFamily="34" typeface="Calibri"/>
                <a:sym charset="2" pitchFamily="18" typeface="Wingdings 2"/>
              </a:rPr>
              <a:t> </a:t>
            </a:r>
            <a:r>
              <a:rPr b="1" dirty="0" lang="en-US" sz="2400">
                <a:solidFill>
                  <a:srgbClr val="2E31B8"/>
                </a:solidFill>
                <a:uFillTx/>
                <a:latin charset="0" pitchFamily="34" typeface="Arial Narrow"/>
              </a:rPr>
              <a:t>H</a:t>
            </a:r>
            <a:r>
              <a:rPr b="1" baseline="-25000" dirty="0" lang="en-US" sz="2400">
                <a:solidFill>
                  <a:srgbClr val="2E31B8"/>
                </a:solidFill>
                <a:uFillTx/>
                <a:latin charset="0" pitchFamily="34" typeface="Arial Narrow"/>
              </a:rPr>
              <a:t>1 </a:t>
            </a:r>
            <a:r>
              <a:rPr b="1" dirty="0" lang="en-US" sz="2400">
                <a:solidFill>
                  <a:srgbClr val="2E31B8"/>
                </a:solidFill>
                <a:uFillTx/>
                <a:latin charset="0" pitchFamily="34" typeface="Arial Narrow"/>
              </a:rPr>
              <a:t>antagonist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1" name="Text Box 1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3092450" y="5734050"/>
            <a:ext cx="2470150" cy="733534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b="1" dirty="0" lang="en-US" sz="2400">
                <a:uFillTx/>
                <a:latin charset="0" pitchFamily="34" typeface="Arial Narrow"/>
              </a:rPr>
              <a:t>Meclizine, diphenhydramine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2" name="TextBox 4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2667000" y="3563480"/>
            <a:ext cx="2895600" cy="461665"/>
          </a:xfrm>
          <a:prstGeom prst="rect">
            <a:avLst/>
          </a:prstGeom>
          <a:noFill/>
          <a:ln w="28575">
            <a:noFill/>
          </a:ln>
          <a:effectLst>
            <a:outerShdw algn="ctr" blurRad="50800" dir="5400000" dist="50800" rotWithShape="0" sx="94000" sy="94000">
              <a:srgbClr val="66FFFF"/>
            </a:outerShdw>
          </a:effectLst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pPr>
              <a:defRPr>
                <a:uFillTx/>
              </a:defRPr>
            </a:pPr>
            <a:r>
              <a:rPr b="1" dirty="0" lang="en-US" sz="2400">
                <a:uFillTx/>
                <a:latin charset="0" pitchFamily="34" typeface="Arial Narrow"/>
              </a:rPr>
              <a:t> </a:t>
            </a:r>
            <a:r>
              <a:rPr b="1" dirty="0" lang="en-US" sz="2400">
                <a:solidFill>
                  <a:srgbClr val="FF0066"/>
                </a:solidFill>
                <a:uFillTx/>
                <a:latin charset="0" pitchFamily="34" typeface="Calibri"/>
                <a:sym charset="2" pitchFamily="18" typeface="Wingdings 2"/>
              </a:rPr>
              <a:t></a:t>
            </a:r>
            <a:r>
              <a:rPr b="1" dirty="0" err="1" i="1" lang="en-US" sz="2400">
                <a:solidFill>
                  <a:srgbClr val="2E31B8"/>
                </a:solidFill>
                <a:uFillTx/>
                <a:latin charset="0" pitchFamily="34" typeface="Arial Narrow"/>
              </a:rPr>
              <a:t>Phenothiazines</a:t>
            </a:r>
            <a:endParaRPr b="1" dirty="0" i="1" lang="en-US" sz="2400">
              <a:solidFill>
                <a:srgbClr val="2E31B8"/>
              </a:solidFill>
              <a:uFillTx/>
              <a:latin charset="0" pitchFamily="34" typeface="Arial Narrow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3" name="Rectangle 1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3092450" y="3952988"/>
            <a:ext cx="1911101" cy="412934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wrap="none">
            <a:spAutoFit/>
          </a:bodyPr>
          <a:lstStyle/>
          <a:p>
            <a:pPr>
              <a:lnSpc>
                <a:spcPts val="2500"/>
              </a:lnSpc>
            </a:pPr>
            <a:r>
              <a:rPr b="1" dirty="0" err="1" lang="en-US" sz="2400">
                <a:uFillTx/>
                <a:latin charset="0" pitchFamily="34" typeface="Arial Narrow"/>
              </a:rPr>
              <a:t>Promethazine</a:t>
            </a:r>
            <a:r>
              <a:rPr b="1" dirty="0" lang="en-US" sz="2400">
                <a:uFillTx/>
                <a:latin charset="0" pitchFamily="34" typeface="Arial Narrow"/>
              </a:rPr>
              <a:t> 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5" name="Rectangle 4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3092450" y="2932386"/>
            <a:ext cx="2851150" cy="412934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b="1" dirty="0" err="1" lang="en-US" sz="2400">
                <a:uFillTx/>
                <a:latin charset="0" pitchFamily="34" typeface="Arial Narrow"/>
              </a:rPr>
              <a:t>Domperidone</a:t>
            </a:r>
            <a:endParaRPr dirty="0" lang="en-US" sz="2400">
              <a:solidFill>
                <a:srgbClr val="FF0066"/>
              </a:solidFill>
              <a:uFillTx/>
              <a:latin charset="0" pitchFamily="34" typeface="Arial Narrow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7" name="TextBox 4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2667000" y="2514600"/>
            <a:ext cx="3309937" cy="461665"/>
          </a:xfrm>
          <a:prstGeom prst="rect">
            <a:avLst/>
          </a:prstGeom>
          <a:noFill/>
          <a:ln w="28575">
            <a:noFill/>
          </a:ln>
          <a:effectLst>
            <a:outerShdw algn="ctr" blurRad="50800" dir="5400000" dist="50800" rotWithShape="0" sx="94000" sy="94000">
              <a:srgbClr val="66FFFF"/>
            </a:outerShdw>
          </a:effectLst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pPr>
              <a:defRPr>
                <a:uFillTx/>
              </a:defRPr>
            </a:pPr>
            <a:r>
              <a:rPr b="1" dirty="0" lang="en-US" sz="2400">
                <a:uFillTx/>
                <a:latin charset="0" pitchFamily="34" typeface="Arial Narrow"/>
              </a:rPr>
              <a:t> </a:t>
            </a:r>
            <a:r>
              <a:rPr b="1" dirty="0" lang="en-US" sz="2400">
                <a:solidFill>
                  <a:srgbClr val="FF0066"/>
                </a:solidFill>
                <a:uFillTx/>
                <a:latin charset="0" pitchFamily="34" typeface="Calibri"/>
                <a:sym charset="2" pitchFamily="18" typeface="Wingdings 2"/>
              </a:rPr>
              <a:t></a:t>
            </a:r>
            <a:r>
              <a:rPr b="1" dirty="0" lang="en-US" sz="2400">
                <a:solidFill>
                  <a:srgbClr val="2E31B8"/>
                </a:solidFill>
                <a:uFillTx/>
                <a:latin charset="0" pitchFamily="34" typeface="Arial Narrow"/>
              </a:rPr>
              <a:t>Dopamine Antagonists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8" name="TextBox 1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2286000" y="4293765"/>
            <a:ext cx="6779217" cy="461665"/>
          </a:xfrm>
          <a:prstGeom prst="rect">
            <a:avLst/>
          </a:prstGeom>
          <a:noFill/>
          <a:ln w="28575">
            <a:noFill/>
          </a:ln>
          <a:effectLst>
            <a:outerShdw algn="ctr" blurRad="50800" dir="5400000" dist="50800" rotWithShape="0" sx="94000" sy="94000">
              <a:srgbClr val="66FFFF"/>
            </a:outerShdw>
          </a:effectLst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pPr>
              <a:defRPr>
                <a:uFillTx/>
              </a:defRPr>
            </a:pPr>
            <a:r>
              <a:rPr b="1" dirty="0" lang="en-US" sz="2400">
                <a:uFillTx/>
                <a:latin charset="0" pitchFamily="34" typeface="Arial Narrow"/>
              </a:rPr>
              <a:t> </a:t>
            </a:r>
            <a:r>
              <a:rPr b="1" dirty="0" lang="en-US" sz="2400">
                <a:solidFill>
                  <a:srgbClr val="FF0066"/>
                </a:solidFill>
                <a:uFillTx/>
                <a:latin charset="0" pitchFamily="34" typeface="Calibri"/>
                <a:sym charset="2" pitchFamily="18" typeface="Wingdings 2"/>
              </a:rPr>
              <a:t></a:t>
            </a:r>
            <a:r>
              <a:rPr b="1" dirty="0" lang="en-US" sz="2400">
                <a:solidFill>
                  <a:srgbClr val="2E31B8"/>
                </a:solidFill>
                <a:uFillTx/>
                <a:latin charset="0" pitchFamily="34" typeface="Arial Narrow"/>
              </a:rPr>
              <a:t>5HT</a:t>
            </a:r>
            <a:r>
              <a:rPr b="1" baseline="-25000" dirty="0" lang="en-US" sz="2400">
                <a:solidFill>
                  <a:srgbClr val="2E31B8"/>
                </a:solidFill>
                <a:uFillTx/>
                <a:latin charset="0" pitchFamily="34" typeface="Arial Narrow"/>
              </a:rPr>
              <a:t>3</a:t>
            </a:r>
            <a:r>
              <a:rPr b="1" dirty="0" lang="en-US" sz="2400">
                <a:solidFill>
                  <a:srgbClr val="2E31B8"/>
                </a:solidFill>
                <a:uFillTx/>
                <a:latin charset="0" pitchFamily="34" typeface="Arial Narrow"/>
              </a:rPr>
              <a:t> antagonists (</a:t>
            </a:r>
            <a:r>
              <a:rPr b="1" dirty="0" lang="en-US" sz="2400">
                <a:solidFill>
                  <a:srgbClr val="FF0000"/>
                </a:solidFill>
                <a:uFillTx/>
                <a:latin charset="0" pitchFamily="34" typeface="Arial Narrow"/>
              </a:rPr>
              <a:t>for severe nausea &amp; vomiting</a:t>
            </a:r>
            <a:r>
              <a:rPr b="1" dirty="0" lang="en-US" sz="2400">
                <a:solidFill>
                  <a:srgbClr val="2E31B8"/>
                </a:solidFill>
                <a:uFillTx/>
                <a:latin charset="0" pitchFamily="34" typeface="Arial Narrow"/>
              </a:rPr>
              <a:t>)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9" name="Rectangle 1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3092450" y="4683273"/>
            <a:ext cx="2622550" cy="733425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>
            <a:spAutoFit/>
          </a:bodyPr>
          <a:lstStyle/>
          <a:p>
            <a:pPr>
              <a:lnSpc>
                <a:spcPts val="2500"/>
              </a:lnSpc>
            </a:pPr>
            <a:r>
              <a:rPr b="1" dirty="0" err="1" lang="en-US" sz="2400">
                <a:uFillTx/>
                <a:latin charset="0" pitchFamily="34" typeface="Arial Narrow"/>
              </a:rPr>
              <a:t>Ondanseteron</a:t>
            </a:r>
            <a:endParaRPr b="1" dirty="0" lang="en-US" sz="2400">
              <a:uFillTx/>
              <a:latin charset="0" pitchFamily="34" typeface="Arial Narrow"/>
            </a:endParaRPr>
          </a:p>
          <a:p>
            <a:pPr>
              <a:lnSpc>
                <a:spcPts val="2500"/>
              </a:lnSpc>
            </a:pPr>
            <a:r>
              <a:rPr b="1" dirty="0" err="1" lang="en-US" sz="2400">
                <a:uFillTx/>
                <a:latin charset="0" pitchFamily="34" typeface="Arial Narrow"/>
              </a:rPr>
              <a:t>Granisetron</a:t>
            </a:r>
            <a:r>
              <a:rPr b="1" dirty="0" lang="en-US" sz="2400">
                <a:uFillTx/>
                <a:latin charset="0" pitchFamily="34" typeface="Arial Narrow"/>
              </a:rPr>
              <a:t>  </a:t>
            </a:r>
            <a:endParaRPr dirty="0" lang="en-US" sz="2400">
              <a:solidFill>
                <a:srgbClr val="FF0066"/>
              </a:solidFill>
              <a:uFillTx/>
              <a:latin charset="0" pitchFamily="34" typeface="Arial Narrow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0" name="Text Box 1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5943600" y="5308600"/>
            <a:ext cx="2143125" cy="10541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>
              <a:lnSpc>
                <a:spcPts val="2500"/>
              </a:lnSpc>
              <a:defRPr>
                <a:uFillTx/>
              </a:defRPr>
            </a:pPr>
            <a:r>
              <a:rPr b="1" dirty="0" i="1" lang="en-US" sz="2400">
                <a:solidFill>
                  <a:srgbClr val="FF0000"/>
                </a:solidFill>
                <a:effectLst>
                  <a:outerShdw algn="tl" blurRad="38100" dir="3180000" dist="38100">
                    <a:srgbClr val="000000"/>
                  </a:outerShdw>
                </a:effectLst>
                <a:uFillTx/>
                <a:latin charset="0" pitchFamily="34" typeface="Arial Narrow"/>
              </a:rPr>
              <a:t>Antihistamine +sedation </a:t>
            </a:r>
            <a:r>
              <a:rPr b="1" dirty="0" err="1" i="1" lang="en-US" sz="2400">
                <a:solidFill>
                  <a:srgbClr val="FF0000"/>
                </a:solidFill>
                <a:effectLst>
                  <a:outerShdw algn="tl" blurRad="38100" dir="3180000" dist="38100">
                    <a:srgbClr val="000000"/>
                  </a:outerShdw>
                </a:effectLst>
                <a:uFillTx/>
                <a:latin charset="0" pitchFamily="34" typeface="Arial Narrow"/>
              </a:rPr>
              <a:t>Anticholinergic</a:t>
            </a:r>
            <a:r>
              <a:rPr b="1" dirty="0" i="1" lang="en-US" sz="2400">
                <a:solidFill>
                  <a:srgbClr val="FF0000"/>
                </a:solidFill>
                <a:effectLst>
                  <a:outerShdw algn="tl" blurRad="38100" dir="3180000" dist="38100">
                    <a:srgbClr val="000000"/>
                  </a:outerShdw>
                </a:effectLst>
                <a:uFillTx/>
                <a:latin charset="0" pitchFamily="34" typeface="Arial Narrow"/>
              </a:rPr>
              <a:t> 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1" name="Rectangle 5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943600" y="3660775"/>
            <a:ext cx="3048000" cy="733425"/>
          </a:xfrm>
          <a:prstGeom prst="rect">
            <a:avLst/>
          </a:prstGeom>
          <a:noFill/>
          <a:ln>
            <a:noFill/>
          </a:ln>
          <a:effectLst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>
              <a:lnSpc>
                <a:spcPts val="2500"/>
              </a:lnSpc>
              <a:defRPr>
                <a:uFillTx/>
              </a:defRPr>
            </a:pPr>
            <a:r>
              <a:rPr b="1" dirty="0" i="1" lang="en-US" sz="2400">
                <a:solidFill>
                  <a:srgbClr val="0092F6"/>
                </a:solidFill>
                <a:effectLst>
                  <a:outerShdw algn="tl" blurRad="38100" dir="3180000" dist="38100">
                    <a:srgbClr val="000000"/>
                  </a:outerShdw>
                </a:effectLst>
                <a:uFillTx/>
                <a:latin charset="0" pitchFamily="34" typeface="Arial Narrow"/>
              </a:rPr>
              <a:t>Dopamine antagonists </a:t>
            </a:r>
          </a:p>
          <a:p>
            <a:pPr>
              <a:lnSpc>
                <a:spcPts val="2500"/>
              </a:lnSpc>
              <a:defRPr>
                <a:uFillTx/>
              </a:defRPr>
            </a:pPr>
            <a:r>
              <a:rPr b="1" dirty="0" i="1" lang="en-US" sz="2400" u="sng">
                <a:solidFill>
                  <a:srgbClr val="0092F6"/>
                </a:solidFill>
                <a:effectLst>
                  <a:outerShdw algn="tl" blurRad="38100" dir="3180000" dist="38100">
                    <a:srgbClr val="000000"/>
                  </a:outerShdw>
                </a:effectLst>
                <a:uFillTx/>
                <a:latin charset="0" pitchFamily="34" typeface="Arial Narrow"/>
              </a:rPr>
              <a:t>+ </a:t>
            </a:r>
            <a:r>
              <a:rPr b="1" dirty="0" i="1" lang="en-US" sz="2400" u="sng">
                <a:solidFill>
                  <a:srgbClr val="FF0000"/>
                </a:solidFill>
                <a:effectLst>
                  <a:outerShdw algn="tl" blurRad="38100" dir="3180000" dist="38100">
                    <a:srgbClr val="000000"/>
                  </a:outerShdw>
                </a:effectLst>
                <a:uFillTx/>
                <a:latin charset="0" pitchFamily="34" typeface="Arial Narrow"/>
              </a:rPr>
              <a:t>Sedation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2" name="Rectangle 5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943600" y="2526763"/>
            <a:ext cx="3000375" cy="412750"/>
          </a:xfrm>
          <a:prstGeom prst="rect">
            <a:avLst/>
          </a:prstGeom>
          <a:noFill/>
          <a:ln>
            <a:noFill/>
          </a:ln>
          <a:effectLst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>
              <a:lnSpc>
                <a:spcPts val="2500"/>
              </a:lnSpc>
              <a:defRPr>
                <a:uFillTx/>
              </a:defRPr>
            </a:pPr>
            <a:r>
              <a:rPr b="1" dirty="0" i="1" lang="en-US" sz="2400">
                <a:solidFill>
                  <a:srgbClr val="0092F6"/>
                </a:solidFill>
                <a:effectLst>
                  <a:outerShdw algn="tl" blurRad="38100" dir="3180000" dist="38100">
                    <a:srgbClr val="000000"/>
                  </a:outerShdw>
                </a:effectLst>
                <a:uFillTx/>
                <a:latin charset="0" pitchFamily="34" typeface="Arial Narrow"/>
              </a:rPr>
              <a:t> + </a:t>
            </a:r>
            <a:r>
              <a:rPr b="1" dirty="0" i="1" lang="en-US" sz="2400" u="sng">
                <a:solidFill>
                  <a:srgbClr val="0092F6"/>
                </a:solidFill>
                <a:effectLst>
                  <a:outerShdw algn="tl" blurRad="38100" dir="3180000" dist="38100">
                    <a:srgbClr val="000000"/>
                  </a:outerShdw>
                </a:effectLst>
                <a:uFillTx/>
                <a:latin charset="0" pitchFamily="34" typeface="Arial Narrow"/>
              </a:rPr>
              <a:t>Gastro-</a:t>
            </a:r>
            <a:r>
              <a:rPr b="1" dirty="0" err="1" i="1" lang="en-US" sz="2400" u="sng">
                <a:solidFill>
                  <a:srgbClr val="0092F6"/>
                </a:solidFill>
                <a:effectLst>
                  <a:outerShdw algn="tl" blurRad="38100" dir="3180000" dist="38100">
                    <a:srgbClr val="000000"/>
                  </a:outerShdw>
                </a:effectLst>
                <a:uFillTx/>
                <a:latin charset="0" pitchFamily="34" typeface="Arial Narrow"/>
              </a:rPr>
              <a:t>prokinetic</a:t>
            </a:r>
            <a:r>
              <a:rPr b="1" dirty="0" i="1" lang="en-US" sz="2400" u="sng">
                <a:solidFill>
                  <a:srgbClr val="0092F6"/>
                </a:solidFill>
                <a:effectLst>
                  <a:outerShdw algn="tl" blurRad="38100" dir="3180000" dist="38100">
                    <a:srgbClr val="000000"/>
                  </a:outerShdw>
                </a:effectLst>
                <a:uFillTx/>
                <a:latin charset="0" pitchFamily="34" typeface="Arial Narrow"/>
              </a:rPr>
              <a:t> 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5" name="TextBox 5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5562600" y="2975610"/>
            <a:ext cx="3581400" cy="656590"/>
          </a:xfrm>
          <a:prstGeom prst="rect">
            <a:avLst/>
          </a:prstGeom>
          <a:solidFill>
            <a:srgbClr val="E1F4FF"/>
          </a:solidFill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b="1" dirty="0" i="1" lang="en-US" sz="2200">
                <a:uFillTx/>
                <a:latin charset="0" pitchFamily="34" typeface="Arial Narrow"/>
                <a:sym charset="2" pitchFamily="2" typeface="Wingdings"/>
              </a:rPr>
              <a:t>↑ </a:t>
            </a:r>
            <a:r>
              <a:rPr b="1" dirty="0" i="1" lang="en-US" sz="2200">
                <a:solidFill>
                  <a:srgbClr val="FF0000"/>
                </a:solidFill>
                <a:uFillTx/>
                <a:latin charset="0" pitchFamily="34" typeface="Arial Narrow"/>
                <a:sym charset="2" pitchFamily="2" typeface="Wingdings"/>
              </a:rPr>
              <a:t>Absorption &amp; bioavailability</a:t>
            </a:r>
          </a:p>
          <a:p>
            <a:pPr algn="ctr">
              <a:lnSpc>
                <a:spcPts val="2200"/>
              </a:lnSpc>
            </a:pPr>
            <a:r>
              <a:rPr b="1" dirty="0" i="1" lang="en-US" sz="2200">
                <a:solidFill>
                  <a:srgbClr val="FF0000"/>
                </a:solidFill>
                <a:uFillTx/>
                <a:latin charset="0" pitchFamily="34" typeface="Arial Narrow"/>
                <a:sym charset="2" pitchFamily="2" typeface="Wingdings"/>
              </a:rPr>
              <a:t>of </a:t>
            </a:r>
            <a:r>
              <a:rPr b="1" dirty="0" i="1" lang="en-US" sz="2200" u="sng">
                <a:solidFill>
                  <a:srgbClr val="FF0000"/>
                </a:solidFill>
                <a:uFillTx/>
                <a:latin charset="0" pitchFamily="34" typeface="Arial Narrow"/>
                <a:sym charset="2" pitchFamily="2" typeface="Wingdings"/>
              </a:rPr>
              <a:t>abortive therapy</a:t>
            </a:r>
            <a:endParaRPr b="1" dirty="0" i="1" lang="en-US" sz="2200" u="sng">
              <a:solidFill>
                <a:srgbClr val="FF0000"/>
              </a:solidFill>
              <a:uFillTx/>
              <a:latin charset="0" pitchFamily="34" typeface="Arial Narrow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lide Numb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1FCB7F39-C915-4F94-90D1-9718EC9F2F2A}" type="slidenum">
              <a:rPr lang="ar-SA" smtClean="0">
                <a:uFillTx/>
              </a:rPr>
              <a:pPr>
                <a:defRPr>
                  <a:uFillTx/>
                </a:defRPr>
              </a:pPr>
              <a:t>11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"/>
                                        <p:tgtEl>
                                          <p:spTgt spid="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2"/>
                                        <p:tgtEl>
                                          <p:spTgt spid="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7"/>
                                        <p:tgtEl>
                                          <p:spTgt spid="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>
                            <p:stCondLst>
                              <p:cond delay="1900"/>
                            </p:stCondLst>
                            <p:childTnLst>
                              <p:par>
                                <p:cTn fill="hold" grpId="0" id="19" nodeType="afterEffect" presetClass="entr" presetID="29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23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>
                            <p:stCondLst>
                              <p:cond delay="3900"/>
                            </p:stCondLst>
                            <p:childTnLst>
                              <p:par>
                                <p:cTn fill="hold" grpId="0" id="25" nodeType="afterEffect" presetClass="entr" presetID="22" presetSubtype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27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>
                            <p:stCondLst>
                              <p:cond delay="5900"/>
                            </p:stCondLst>
                            <p:childTnLst>
                              <p:par>
                                <p:cTn fill="hold" grpId="0" id="29" nodeType="afterEffect" presetClass="entr" presetID="22" presetSubtype="8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31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>
                            <p:stCondLst>
                              <p:cond delay="7900"/>
                            </p:stCondLst>
                            <p:childTnLst>
                              <p:par>
                                <p:cTn fill="hold" grpId="0" id="33" nodeType="afterEffect" presetClass="entr" presetID="22" presetSubtype="1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35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>
                      <p:stCondLst>
                        <p:cond delay="indefinite"/>
                      </p:stCondLst>
                      <p:childTnLst>
                        <p:par>
                          <p:cTn fill="hold" id="3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8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42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44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46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7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4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1">
                      <p:stCondLst>
                        <p:cond delay="indefinite"/>
                      </p:stCondLst>
                      <p:childTnLst>
                        <p:par>
                          <p:cTn fill="hold" id="5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3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57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59" nodeType="afterEffect" presetClass="entr" presetID="22" presetSubtype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6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2">
                      <p:stCondLst>
                        <p:cond delay="indefinite"/>
                      </p:stCondLst>
                      <p:childTnLst>
                        <p:par>
                          <p:cTn fill="hold" id="6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4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66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7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68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9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70" nodeType="afterEffect" presetClass="entr" presetID="22" presetSubtype="8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2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3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74" nodeType="afterEffect" presetClass="entr" presetID="22" presetSubtype="8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6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build="p" grpId="0" spid="36"/>
      <p:bldP advAuto="4294967295" grpId="0" spid="40"/>
      <p:bldP advAuto="4294967295" grpId="0" spid="41"/>
      <p:bldP advAuto="4294967295" grpId="0" spid="42"/>
      <p:bldP advAuto="4294967295" grpId="0" spid="43"/>
      <p:bldP advAuto="4294967295" grpId="0" spid="45"/>
      <p:bldP advAuto="4294967295" grpId="0" spid="47"/>
      <p:bldP advAuto="4294967295" grpId="0" spid="48"/>
      <p:bldP advAuto="4294967295" grpId="0" spid="49"/>
      <p:bldP advAuto="4294967295" grpId="0" spid="50"/>
      <p:bldP advAuto="4294967295" grpId="0" spid="51"/>
      <p:bldP advAuto="4294967295" grpId="0" spid="52"/>
      <p:bldP advAuto="4294967295" animBg="1" grpId="0" spid="55"/>
    </p:bldLst>
  </p:timing>
</p:sld>
</file>

<file path=ppt/slides/slide1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" name="Rectangle 1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6" name="TextBox 2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dir="t" rig="threePt"/>
          </a:scene3d>
          <a:sp3d>
            <a:bevelT prst="coolSlant" w="165100"/>
          </a:sp3d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dirty="0" lang="en-US" sz="2800">
                <a:uFillTx/>
                <a:latin charset="0" pitchFamily="18" typeface="Bernard MT Condensed"/>
              </a:rPr>
              <a:t>TREATMENT of Acute Attack</a:t>
            </a:r>
          </a:p>
        </p:txBody>
      </p: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Group 12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C:\Users\Administrator\Pictures\Picture5.jpg" id="57" name="Picture 2"/>
  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picLocks noChangeArrowheads="1" noChangeAspect="1"/>
            </p:cNvPicPr>
            <p:nvPr/>
          </p:nvPicPr>
  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rgbClr val="000000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C:\Users\Administrator\Pictures\Picture5.jpg" id="58" name="Picture 2"/>
  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picLocks noChangeArrowheads="1" noChangeAspect="1"/>
            </p:cNvPicPr>
            <p:nvPr/>
          </p:nvPicPr>
  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rgbClr val="000000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9" name="Freeform 58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/>
            </p:cNvSpPr>
            <p:nvPr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7236699" y="315022"/>
              <a:ext cx="1754611" cy="1297962"/>
            </a:xfrm>
            <a:custGeom>
              <a:avLst/>
              <a:gdLst>
                <a:gd fmla="*/ 309093 w 1728001" name="connsiteX0"/>
                <a:gd fmla="*/ 175021 h 1268013" name="connsiteY0"/>
                <a:gd fmla="*/ 746974 w 1728001" name="connsiteX1"/>
                <a:gd fmla="*/ 123506 h 1268013" name="connsiteY1"/>
                <a:gd fmla="*/ 875763 w 1728001" name="connsiteX2"/>
                <a:gd fmla="*/ 84869 h 1268013" name="connsiteY2"/>
                <a:gd fmla="*/ 1004552 w 1728001" name="connsiteX3"/>
                <a:gd fmla="*/ 97748 h 1268013" name="connsiteY3"/>
                <a:gd fmla="*/ 1043188 w 1728001" name="connsiteX4"/>
                <a:gd fmla="*/ 162142 h 1268013" name="connsiteY4"/>
                <a:gd fmla="*/ 1171977 w 1728001" name="connsiteX5"/>
                <a:gd fmla="*/ 316689 h 1268013" name="connsiteY5"/>
                <a:gd fmla="*/ 1184856 w 1728001" name="connsiteX6"/>
                <a:gd fmla="*/ 355326 h 1268013" name="connsiteY6"/>
                <a:gd fmla="*/ 1223493 w 1728001" name="connsiteX7"/>
                <a:gd fmla="*/ 368204 h 1268013" name="connsiteY7"/>
                <a:gd fmla="*/ 1339403 w 1728001" name="connsiteX8"/>
                <a:gd fmla="*/ 381083 h 1268013" name="connsiteY8"/>
                <a:gd fmla="*/ 1455312 w 1728001" name="connsiteX9"/>
                <a:gd fmla="*/ 509872 h 1268013" name="connsiteY9"/>
                <a:gd fmla="*/ 1493949 w 1728001" name="connsiteX10"/>
                <a:gd fmla="*/ 548509 h 1268013" name="connsiteY10"/>
                <a:gd fmla="*/ 1532586 w 1728001" name="connsiteX11"/>
                <a:gd fmla="*/ 664418 h 1268013" name="connsiteY11"/>
                <a:gd fmla="*/ 1661374 w 1728001" name="connsiteX12"/>
                <a:gd fmla="*/ 793207 h 1268013" name="connsiteY12"/>
                <a:gd fmla="*/ 1700011 w 1728001" name="connsiteX13"/>
                <a:gd fmla="*/ 857602 h 1268013" name="connsiteY13"/>
                <a:gd fmla="*/ 1725769 w 1728001" name="connsiteX14"/>
                <a:gd fmla="*/ 896238 h 1268013" name="connsiteY14"/>
                <a:gd fmla="*/ 1712890 w 1728001" name="connsiteX15"/>
                <a:gd fmla="*/ 934875 h 1268013" name="connsiteY15"/>
                <a:gd fmla="*/ 1622738 w 1728001" name="connsiteX16"/>
                <a:gd fmla="*/ 973511 h 1268013" name="connsiteY16"/>
                <a:gd fmla="*/ 1584101 w 1728001" name="connsiteX17"/>
                <a:gd fmla="*/ 986390 h 1268013" name="connsiteY17"/>
                <a:gd fmla="*/ 1545465 w 1728001" name="connsiteX18"/>
                <a:gd fmla="*/ 1025027 h 1268013" name="connsiteY18"/>
                <a:gd fmla="*/ 1506828 w 1728001" name="connsiteX19"/>
                <a:gd fmla="*/ 1037906 h 1268013" name="connsiteY19"/>
                <a:gd fmla="*/ 1468191 w 1728001" name="connsiteX20"/>
                <a:gd fmla="*/ 1063664 h 1268013" name="connsiteY20"/>
                <a:gd fmla="*/ 1416676 w 1728001" name="connsiteX21"/>
                <a:gd fmla="*/ 1231089 h 1268013" name="connsiteY21"/>
                <a:gd fmla="*/ 1378039 w 1728001" name="connsiteX22"/>
                <a:gd fmla="*/ 1243968 h 1268013" name="connsiteY22"/>
                <a:gd fmla="*/ 1210614 w 1728001" name="connsiteX23"/>
                <a:gd fmla="*/ 1218210 h 1268013" name="connsiteY23"/>
                <a:gd fmla="*/ 1146219 w 1728001" name="connsiteX24"/>
                <a:gd fmla="*/ 1192452 h 1268013" name="connsiteY24"/>
                <a:gd fmla="*/ 1094704 w 1728001" name="connsiteX25"/>
                <a:gd fmla="*/ 1179573 h 1268013" name="connsiteY25"/>
                <a:gd fmla="*/ 914400 w 1728001" name="connsiteX26"/>
                <a:gd fmla="*/ 1153816 h 1268013" name="connsiteY26"/>
                <a:gd fmla="*/ 824248 w 1728001" name="connsiteX27"/>
                <a:gd fmla="*/ 1089421 h 1268013" name="connsiteY27"/>
                <a:gd fmla="*/ 785611 w 1728001" name="connsiteX28"/>
                <a:gd fmla="*/ 1050785 h 1268013" name="connsiteY28"/>
                <a:gd fmla="*/ 695459 w 1728001" name="connsiteX29"/>
                <a:gd fmla="*/ 1063664 h 1268013" name="connsiteY29"/>
                <a:gd fmla="*/ 592428 w 1728001" name="connsiteX30"/>
                <a:gd fmla="*/ 1037906 h 1268013" name="connsiteY30"/>
                <a:gd fmla="*/ 502276 w 1728001" name="connsiteX31"/>
                <a:gd fmla="*/ 947754 h 1268013" name="connsiteY31"/>
                <a:gd fmla="*/ 412124 w 1728001" name="connsiteX32"/>
                <a:gd fmla="*/ 818965 h 1268013" name="connsiteY32"/>
                <a:gd fmla="*/ 373487 w 1728001" name="connsiteX33"/>
                <a:gd fmla="*/ 741692 h 1268013" name="connsiteY33"/>
                <a:gd fmla="*/ 296214 w 1728001" name="connsiteX34"/>
                <a:gd fmla="*/ 728813 h 1268013" name="connsiteY34"/>
                <a:gd fmla="*/ 128788 w 1728001" name="connsiteX35"/>
                <a:gd fmla="*/ 715934 h 1268013" name="connsiteY35"/>
                <a:gd fmla="*/ 51515 w 1728001" name="connsiteX36"/>
                <a:gd fmla="*/ 677297 h 1268013" name="connsiteY36"/>
                <a:gd fmla="*/ 25758 w 1728001" name="connsiteX37"/>
                <a:gd fmla="*/ 638661 h 1268013" name="connsiteY37"/>
                <a:gd fmla="*/ 12879 w 1728001" name="connsiteX38"/>
                <a:gd fmla="*/ 574266 h 1268013" name="connsiteY38"/>
                <a:gd fmla="*/ 0 w 1728001" name="connsiteX39"/>
                <a:gd fmla="*/ 535630 h 1268013" name="connsiteY39"/>
                <a:gd fmla="*/ 12879 w 1728001" name="connsiteX40"/>
                <a:gd fmla="*/ 419720 h 1268013" name="connsiteY40"/>
                <a:gd fmla="*/ 51515 w 1728001" name="connsiteX41"/>
                <a:gd fmla="*/ 368204 h 1268013" name="connsiteY41"/>
                <a:gd fmla="*/ 90152 w 1728001" name="connsiteX42"/>
                <a:gd fmla="*/ 303810 h 1268013" name="connsiteY42"/>
                <a:gd fmla="*/ 167425 w 1728001" name="connsiteX43"/>
                <a:gd fmla="*/ 213658 h 1268013" name="connsiteY43"/>
                <a:gd fmla="*/ 193183 w 1728001" name="connsiteX44"/>
                <a:gd fmla="*/ 136385 h 1268013" name="connsiteY44"/>
                <a:gd fmla="*/ 231819 w 1728001" name="connsiteX45"/>
                <a:gd fmla="*/ 149264 h 1268013" name="connsiteY45"/>
                <a:gd fmla="*/ 270456 w 1728001" name="connsiteX46"/>
                <a:gd fmla="*/ 123506 h 1268013" name="connsiteY46"/>
                <a:gd fmla="*/ 270456 w 1728001" name="connsiteX47"/>
                <a:gd fmla="*/ 123506 h 1268013" name="connsiteY47"/>
                <a:gd fmla="*/ 270456 w 1728001" name="connsiteX48"/>
                <a:gd fmla="*/ 123506 h 1268013" name="connsiteY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b="b" l="l" r="r" t="t"/>
              <a:pathLst>
                <a:path h="1268013" w="1728001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en-US">
                <a:uFillTx/>
              </a:endParaRPr>
            </a:p>
          </p:txBody>
        </p:sp>
      </p:grp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C:\Users\Administrator\Pictures\Picture1.png" id="19" name="Picture 2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rrowheads="1"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 cstate="print">
            <a:lum bright="-10000" contrast="20000"/>
          </a:blip>
          <a:srcRect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1275510" y="1544957"/>
            <a:ext cx="5943600" cy="52578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" name="Rectangle 7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152400" y="914400"/>
            <a:ext cx="2851147" cy="733534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dirty="0" err="1" lang="en-US" sz="2200">
                <a:solidFill>
                  <a:srgbClr val="0092F6"/>
                </a:solidFill>
                <a:uFillTx/>
                <a:latin charset="0" pitchFamily="18" typeface="Bernard MT Condensed"/>
              </a:rPr>
              <a:t>Prokinetics</a:t>
            </a:r>
            <a:r>
              <a:rPr dirty="0" lang="en-US" sz="2200">
                <a:solidFill>
                  <a:srgbClr val="0092F6"/>
                </a:solidFill>
                <a:uFillTx/>
                <a:latin charset="0" pitchFamily="18" typeface="Bernard MT Condensed"/>
              </a:rPr>
              <a:t>;</a:t>
            </a:r>
          </a:p>
          <a:p>
            <a:pPr>
              <a:lnSpc>
                <a:spcPts val="2500"/>
              </a:lnSpc>
            </a:pPr>
            <a:r>
              <a:rPr b="1" dirty="0" err="1" lang="en-US" sz="2200">
                <a:uFillTx/>
                <a:latin charset="0" pitchFamily="34" typeface="Arial Narrow"/>
              </a:rPr>
              <a:t>Domperidone</a:t>
            </a:r>
            <a:endParaRPr dirty="0" lang="en-US" sz="2200">
              <a:solidFill>
                <a:srgbClr val="FF0066"/>
              </a:solidFill>
              <a:uFillTx/>
              <a:latin charset="0" pitchFamily="34" typeface="Arial Narrow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2" name="TextBox 2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971800" y="838200"/>
            <a:ext cx="1600200" cy="7620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400">
                <a:solidFill>
                  <a:srgbClr val="0070C0"/>
                </a:solidFill>
                <a:uFillTx/>
                <a:latin charset="0" pitchFamily="34" typeface="Arial Narrow"/>
              </a:rPr>
              <a:t>Help</a:t>
            </a:r>
          </a:p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400">
                <a:solidFill>
                  <a:srgbClr val="0070C0"/>
                </a:solidFill>
                <a:uFillTx/>
                <a:latin charset="0" pitchFamily="34" typeface="Arial Narrow"/>
              </a:rPr>
              <a:t>Absorption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Slide Number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1FCB7F39-C915-4F94-90D1-9718EC9F2F2A}" type="slidenum">
              <a:rPr lang="ar-SA" smtClean="0">
                <a:uFillTx/>
              </a:rPr>
              <a:pPr>
                <a:defRPr>
                  <a:uFillTx/>
                </a:defRPr>
              </a:pPr>
              <a:t>12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7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animBg="1" grpId="0" spid="22"/>
    </p:bldLst>
  </p:timing>
</p:sld>
</file>

<file path=ppt/slides/slide13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" name="Rectangle 1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1" name="TextBox 3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400">
                <a:solidFill>
                  <a:srgbClr val="0070C0"/>
                </a:solidFill>
                <a:uFillTx/>
                <a:latin charset="0" pitchFamily="34" typeface="Arial Narrow"/>
              </a:rPr>
              <a:t>ABORTIVE THERAPY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6" name="TextBox 2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dir="t" rig="threePt"/>
          </a:scene3d>
          <a:sp3d>
            <a:bevelT prst="coolSlant" w="165100"/>
          </a:sp3d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dirty="0" lang="en-US" sz="2800">
                <a:uFillTx/>
                <a:latin charset="0" pitchFamily="18" typeface="Bernard MT Condensed"/>
              </a:rPr>
              <a:t>TREATMENT of Acute Attack</a:t>
            </a:r>
          </a:p>
        </p:txBody>
      </p: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Group 12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C:\Users\Administrator\Pictures\Picture5.jpg" id="57" name="Picture 2"/>
  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picLocks noChangeArrowheads="1" noChangeAspect="1"/>
            </p:cNvPicPr>
            <p:nvPr/>
          </p:nvPicPr>
  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rgbClr val="000000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C:\Users\Administrator\Pictures\Picture5.jpg" id="58" name="Picture 2"/>
  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picLocks noChangeArrowheads="1" noChangeAspect="1"/>
            </p:cNvPicPr>
            <p:nvPr/>
          </p:nvPicPr>
  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rgbClr val="000000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9" name="Freeform 58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/>
            </p:cNvSpPr>
            <p:nvPr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7236699" y="315022"/>
              <a:ext cx="1754611" cy="1297962"/>
            </a:xfrm>
            <a:custGeom>
              <a:avLst/>
              <a:gdLst>
                <a:gd fmla="*/ 309093 w 1728001" name="connsiteX0"/>
                <a:gd fmla="*/ 175021 h 1268013" name="connsiteY0"/>
                <a:gd fmla="*/ 746974 w 1728001" name="connsiteX1"/>
                <a:gd fmla="*/ 123506 h 1268013" name="connsiteY1"/>
                <a:gd fmla="*/ 875763 w 1728001" name="connsiteX2"/>
                <a:gd fmla="*/ 84869 h 1268013" name="connsiteY2"/>
                <a:gd fmla="*/ 1004552 w 1728001" name="connsiteX3"/>
                <a:gd fmla="*/ 97748 h 1268013" name="connsiteY3"/>
                <a:gd fmla="*/ 1043188 w 1728001" name="connsiteX4"/>
                <a:gd fmla="*/ 162142 h 1268013" name="connsiteY4"/>
                <a:gd fmla="*/ 1171977 w 1728001" name="connsiteX5"/>
                <a:gd fmla="*/ 316689 h 1268013" name="connsiteY5"/>
                <a:gd fmla="*/ 1184856 w 1728001" name="connsiteX6"/>
                <a:gd fmla="*/ 355326 h 1268013" name="connsiteY6"/>
                <a:gd fmla="*/ 1223493 w 1728001" name="connsiteX7"/>
                <a:gd fmla="*/ 368204 h 1268013" name="connsiteY7"/>
                <a:gd fmla="*/ 1339403 w 1728001" name="connsiteX8"/>
                <a:gd fmla="*/ 381083 h 1268013" name="connsiteY8"/>
                <a:gd fmla="*/ 1455312 w 1728001" name="connsiteX9"/>
                <a:gd fmla="*/ 509872 h 1268013" name="connsiteY9"/>
                <a:gd fmla="*/ 1493949 w 1728001" name="connsiteX10"/>
                <a:gd fmla="*/ 548509 h 1268013" name="connsiteY10"/>
                <a:gd fmla="*/ 1532586 w 1728001" name="connsiteX11"/>
                <a:gd fmla="*/ 664418 h 1268013" name="connsiteY11"/>
                <a:gd fmla="*/ 1661374 w 1728001" name="connsiteX12"/>
                <a:gd fmla="*/ 793207 h 1268013" name="connsiteY12"/>
                <a:gd fmla="*/ 1700011 w 1728001" name="connsiteX13"/>
                <a:gd fmla="*/ 857602 h 1268013" name="connsiteY13"/>
                <a:gd fmla="*/ 1725769 w 1728001" name="connsiteX14"/>
                <a:gd fmla="*/ 896238 h 1268013" name="connsiteY14"/>
                <a:gd fmla="*/ 1712890 w 1728001" name="connsiteX15"/>
                <a:gd fmla="*/ 934875 h 1268013" name="connsiteY15"/>
                <a:gd fmla="*/ 1622738 w 1728001" name="connsiteX16"/>
                <a:gd fmla="*/ 973511 h 1268013" name="connsiteY16"/>
                <a:gd fmla="*/ 1584101 w 1728001" name="connsiteX17"/>
                <a:gd fmla="*/ 986390 h 1268013" name="connsiteY17"/>
                <a:gd fmla="*/ 1545465 w 1728001" name="connsiteX18"/>
                <a:gd fmla="*/ 1025027 h 1268013" name="connsiteY18"/>
                <a:gd fmla="*/ 1506828 w 1728001" name="connsiteX19"/>
                <a:gd fmla="*/ 1037906 h 1268013" name="connsiteY19"/>
                <a:gd fmla="*/ 1468191 w 1728001" name="connsiteX20"/>
                <a:gd fmla="*/ 1063664 h 1268013" name="connsiteY20"/>
                <a:gd fmla="*/ 1416676 w 1728001" name="connsiteX21"/>
                <a:gd fmla="*/ 1231089 h 1268013" name="connsiteY21"/>
                <a:gd fmla="*/ 1378039 w 1728001" name="connsiteX22"/>
                <a:gd fmla="*/ 1243968 h 1268013" name="connsiteY22"/>
                <a:gd fmla="*/ 1210614 w 1728001" name="connsiteX23"/>
                <a:gd fmla="*/ 1218210 h 1268013" name="connsiteY23"/>
                <a:gd fmla="*/ 1146219 w 1728001" name="connsiteX24"/>
                <a:gd fmla="*/ 1192452 h 1268013" name="connsiteY24"/>
                <a:gd fmla="*/ 1094704 w 1728001" name="connsiteX25"/>
                <a:gd fmla="*/ 1179573 h 1268013" name="connsiteY25"/>
                <a:gd fmla="*/ 914400 w 1728001" name="connsiteX26"/>
                <a:gd fmla="*/ 1153816 h 1268013" name="connsiteY26"/>
                <a:gd fmla="*/ 824248 w 1728001" name="connsiteX27"/>
                <a:gd fmla="*/ 1089421 h 1268013" name="connsiteY27"/>
                <a:gd fmla="*/ 785611 w 1728001" name="connsiteX28"/>
                <a:gd fmla="*/ 1050785 h 1268013" name="connsiteY28"/>
                <a:gd fmla="*/ 695459 w 1728001" name="connsiteX29"/>
                <a:gd fmla="*/ 1063664 h 1268013" name="connsiteY29"/>
                <a:gd fmla="*/ 592428 w 1728001" name="connsiteX30"/>
                <a:gd fmla="*/ 1037906 h 1268013" name="connsiteY30"/>
                <a:gd fmla="*/ 502276 w 1728001" name="connsiteX31"/>
                <a:gd fmla="*/ 947754 h 1268013" name="connsiteY31"/>
                <a:gd fmla="*/ 412124 w 1728001" name="connsiteX32"/>
                <a:gd fmla="*/ 818965 h 1268013" name="connsiteY32"/>
                <a:gd fmla="*/ 373487 w 1728001" name="connsiteX33"/>
                <a:gd fmla="*/ 741692 h 1268013" name="connsiteY33"/>
                <a:gd fmla="*/ 296214 w 1728001" name="connsiteX34"/>
                <a:gd fmla="*/ 728813 h 1268013" name="connsiteY34"/>
                <a:gd fmla="*/ 128788 w 1728001" name="connsiteX35"/>
                <a:gd fmla="*/ 715934 h 1268013" name="connsiteY35"/>
                <a:gd fmla="*/ 51515 w 1728001" name="connsiteX36"/>
                <a:gd fmla="*/ 677297 h 1268013" name="connsiteY36"/>
                <a:gd fmla="*/ 25758 w 1728001" name="connsiteX37"/>
                <a:gd fmla="*/ 638661 h 1268013" name="connsiteY37"/>
                <a:gd fmla="*/ 12879 w 1728001" name="connsiteX38"/>
                <a:gd fmla="*/ 574266 h 1268013" name="connsiteY38"/>
                <a:gd fmla="*/ 0 w 1728001" name="connsiteX39"/>
                <a:gd fmla="*/ 535630 h 1268013" name="connsiteY39"/>
                <a:gd fmla="*/ 12879 w 1728001" name="connsiteX40"/>
                <a:gd fmla="*/ 419720 h 1268013" name="connsiteY40"/>
                <a:gd fmla="*/ 51515 w 1728001" name="connsiteX41"/>
                <a:gd fmla="*/ 368204 h 1268013" name="connsiteY41"/>
                <a:gd fmla="*/ 90152 w 1728001" name="connsiteX42"/>
                <a:gd fmla="*/ 303810 h 1268013" name="connsiteY42"/>
                <a:gd fmla="*/ 167425 w 1728001" name="connsiteX43"/>
                <a:gd fmla="*/ 213658 h 1268013" name="connsiteY43"/>
                <a:gd fmla="*/ 193183 w 1728001" name="connsiteX44"/>
                <a:gd fmla="*/ 136385 h 1268013" name="connsiteY44"/>
                <a:gd fmla="*/ 231819 w 1728001" name="connsiteX45"/>
                <a:gd fmla="*/ 149264 h 1268013" name="connsiteY45"/>
                <a:gd fmla="*/ 270456 w 1728001" name="connsiteX46"/>
                <a:gd fmla="*/ 123506 h 1268013" name="connsiteY46"/>
                <a:gd fmla="*/ 270456 w 1728001" name="connsiteX47"/>
                <a:gd fmla="*/ 123506 h 1268013" name="connsiteY47"/>
                <a:gd fmla="*/ 270456 w 1728001" name="connsiteX48"/>
                <a:gd fmla="*/ 123506 h 1268013" name="connsiteY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b="b" l="l" r="r" t="t"/>
              <a:pathLst>
                <a:path h="1268013" w="1728001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en-US">
                <a:uFillTx/>
              </a:endParaRPr>
            </a:p>
          </p:txBody>
        </p:sp>
      </p:grp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7" name="TextBox 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228600" y="762000"/>
            <a:ext cx="6096000" cy="2169825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pPr>
              <a:lnSpc>
                <a:spcPts val="2600"/>
              </a:lnSpc>
              <a:buFont charset="2" pitchFamily="2" typeface="Wingdings"/>
              <a:buChar char="è"/>
            </a:pPr>
            <a:r>
              <a:rPr b="1" dirty="0" lang="en-US" sz="2600">
                <a:solidFill>
                  <a:srgbClr val="7030A0"/>
                </a:solidFill>
                <a:uFillTx/>
                <a:latin charset="0" pitchFamily="34" typeface="Arial Narrow"/>
              </a:rPr>
              <a:t>5HT</a:t>
            </a:r>
            <a:r>
              <a:rPr b="1" baseline="-25000" dirty="0" lang="en-US" sz="2600">
                <a:solidFill>
                  <a:srgbClr val="7030A0"/>
                </a:solidFill>
                <a:uFillTx/>
                <a:latin charset="0" pitchFamily="34" typeface="Arial Narrow"/>
              </a:rPr>
              <a:t>1</a:t>
            </a:r>
            <a:r>
              <a:rPr b="1" dirty="0" lang="en-US" sz="2600">
                <a:solidFill>
                  <a:srgbClr val="7030A0"/>
                </a:solidFill>
                <a:uFillTx/>
                <a:latin charset="0" pitchFamily="34" typeface="Arial Narrow"/>
              </a:rPr>
              <a:t> </a:t>
            </a:r>
          </a:p>
          <a:p>
            <a:pPr>
              <a:lnSpc>
                <a:spcPts val="2600"/>
              </a:lnSpc>
              <a:spcBef>
                <a:spcPts val="600"/>
              </a:spcBef>
              <a:buFontTx/>
              <a:buBlip>
                <a:blip r:embed="rId4"/>
              </a:buBlip>
            </a:pPr>
            <a:r>
              <a:rPr b="1" dirty="0" lang="en-US" sz="2600">
                <a:uFillTx/>
                <a:latin charset="0" pitchFamily="34" typeface="Arial Narrow"/>
              </a:rPr>
              <a:t> </a:t>
            </a:r>
            <a:r>
              <a:rPr b="1" dirty="0" lang="en-US" sz="2600" u="heavy">
                <a:uFill>
                  <a:solidFill>
                    <a:srgbClr val="0092F6"/>
                  </a:solidFill>
                </a:uFill>
                <a:latin charset="0" pitchFamily="34" typeface="Arial Narrow"/>
              </a:rPr>
              <a:t>AGONISTS</a:t>
            </a:r>
            <a:r>
              <a:rPr b="1" dirty="0" lang="en-US" sz="2600" u="heavy">
                <a:uFill>
                  <a:solidFill>
                    <a:srgbClr val="0092F6"/>
                  </a:solidFill>
                </a:uFill>
                <a:latin charset="0" pitchFamily="34" typeface="Arial Narrow"/>
                <a:sym charset="2" pitchFamily="2" typeface="Wingdings"/>
              </a:rPr>
              <a:t> </a:t>
            </a:r>
            <a:r>
              <a:rPr b="1" dirty="0" lang="en-US" sz="2600">
                <a:uFillTx/>
                <a:latin charset="0" pitchFamily="34" typeface="Arial Narrow"/>
                <a:sym charset="2" pitchFamily="2" typeface="Wingdings"/>
              </a:rPr>
              <a:t>	             	 </a:t>
            </a:r>
            <a:r>
              <a:rPr b="1" dirty="0" lang="en-US" sz="2600">
                <a:solidFill>
                  <a:srgbClr val="0064A8"/>
                </a:solidFill>
                <a:uFillTx/>
                <a:latin charset="0" pitchFamily="34" typeface="Arial Narrow"/>
                <a:sym charset="2" pitchFamily="2" typeface="Wingdings"/>
              </a:rPr>
              <a:t>TRIPTANS</a:t>
            </a:r>
          </a:p>
          <a:p>
            <a:pPr>
              <a:lnSpc>
                <a:spcPts val="2600"/>
              </a:lnSpc>
            </a:pPr>
            <a:r>
              <a:rPr b="1" dirty="0" lang="en-US" sz="2600">
                <a:uFillTx/>
                <a:latin charset="0" pitchFamily="34" typeface="Arial Narrow"/>
                <a:sym charset="2" pitchFamily="2" typeface="Wingdings"/>
              </a:rPr>
              <a:t>      &gt; selective</a:t>
            </a:r>
          </a:p>
          <a:p>
            <a:pPr>
              <a:lnSpc>
                <a:spcPts val="2600"/>
              </a:lnSpc>
            </a:pPr>
            <a:endParaRPr b="1" dirty="0" lang="en-US" sz="2600">
              <a:uFillTx/>
              <a:latin charset="0" pitchFamily="34" typeface="Arial Narrow"/>
              <a:sym charset="2" pitchFamily="2" typeface="Wingdings"/>
            </a:endParaRPr>
          </a:p>
          <a:p>
            <a:pPr>
              <a:lnSpc>
                <a:spcPts val="2600"/>
              </a:lnSpc>
              <a:buFontTx/>
              <a:buBlip>
                <a:blip r:embed="rId4"/>
              </a:buBlip>
            </a:pPr>
            <a:r>
              <a:rPr b="1" dirty="0" lang="en-US" sz="2600">
                <a:uFillTx/>
                <a:latin charset="0" pitchFamily="34" typeface="Arial Narrow"/>
              </a:rPr>
              <a:t> </a:t>
            </a:r>
            <a:r>
              <a:rPr b="1" dirty="0" lang="en-US" sz="2600" u="heavy">
                <a:uFill>
                  <a:solidFill>
                    <a:srgbClr val="0092F6"/>
                  </a:solidFill>
                </a:uFill>
                <a:latin charset="0" pitchFamily="34" typeface="Arial Narrow"/>
              </a:rPr>
              <a:t>PARTIAL AGONISTS</a:t>
            </a:r>
            <a:r>
              <a:rPr b="1" dirty="0" lang="en-US" sz="2600" u="heavy">
                <a:uFill>
                  <a:solidFill>
                    <a:srgbClr val="0092F6"/>
                  </a:solidFill>
                </a:uFill>
                <a:latin charset="0" pitchFamily="34" typeface="Arial Narrow"/>
                <a:sym charset="2" pitchFamily="2" typeface="Wingdings"/>
              </a:rPr>
              <a:t> </a:t>
            </a:r>
            <a:r>
              <a:rPr b="1" dirty="0" lang="en-US" sz="2600">
                <a:uFillTx/>
                <a:latin charset="0" pitchFamily="34" typeface="Arial Narrow"/>
                <a:sym charset="2" pitchFamily="2" typeface="Wingdings"/>
              </a:rPr>
              <a:t>	 </a:t>
            </a:r>
            <a:r>
              <a:rPr b="1" dirty="0" lang="en-US" sz="2600">
                <a:solidFill>
                  <a:srgbClr val="0064A8"/>
                </a:solidFill>
                <a:uFillTx/>
                <a:latin charset="0" pitchFamily="34" typeface="Arial Narrow"/>
                <a:sym charset="2" pitchFamily="2" typeface="Wingdings"/>
              </a:rPr>
              <a:t>ERGOTS</a:t>
            </a:r>
          </a:p>
          <a:p>
            <a:pPr>
              <a:lnSpc>
                <a:spcPts val="2600"/>
              </a:lnSpc>
            </a:pPr>
            <a:r>
              <a:rPr b="1" dirty="0" lang="en-US" sz="2600">
                <a:uFillTx/>
                <a:latin charset="0" pitchFamily="34" typeface="Arial Narrow"/>
                <a:sym charset="2" pitchFamily="2" typeface="Wingdings"/>
              </a:rPr>
              <a:t>      non-selective</a:t>
            </a:r>
            <a:r>
              <a:rPr b="1" dirty="0" lang="en-US" sz="2600">
                <a:uFillTx/>
                <a:latin charset="0" pitchFamily="34" typeface="Arial Narrow"/>
              </a:rPr>
              <a:t> </a:t>
            </a: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9" name="Picture 3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rrowheads="1"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10000"/>
          </a:blip>
          <a:srcRect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1598261" y="2667000"/>
            <a:ext cx="7545740" cy="4191000"/>
          </a:xfrm>
          <a:prstGeom prst="rect">
            <a:avLst/>
          </a:prstGeom>
          <a:noFill/>
          <a:ln w="9525">
            <a:noFill/>
            <a:miter lim="800000"/>
          </a:ln>
        </p:spPr>
      </p:pic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0" name="Group 29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52400" y="1371600"/>
            <a:ext cx="1905000" cy="3124200"/>
            <a:chOff x="4267200" y="2514600"/>
            <a:chExt cx="1905000" cy="2286000"/>
          </a:xfrm>
        </p:grpSpPr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2" name="Arc 31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/>
            </p:cNvSpPr>
            <p:nvPr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 flipH="1">
              <a:off x="4267200" y="2514600"/>
              <a:ext cx="1905000" cy="2286000"/>
            </a:xfrm>
            <a:prstGeom prst="arc">
              <a:avLst>
                <a:gd fmla="val 18657646" name="adj1"/>
                <a:gd fmla="val 6527332" name="adj2"/>
              </a:avLst>
            </a:prstGeom>
            <a:ln w="38100">
              <a:solidFill>
                <a:schemeClr val="tx1"/>
              </a:solidFill>
              <a:headEnd len="med" type="none" w="med"/>
              <a:tailEnd len="med" type="triangle" w="med"/>
            </a:ln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  <p:cxnSp>
          <p:nvCxn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3" name="Straight Connector 32"/>
  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tCxn id="32" idx="0"/>
            </p:cNvCxnSpPr>
            <p:nvPr/>
          </p:nvCxn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 flipV="1">
              <a:off x="4440268" y="2668588"/>
              <a:ext cx="284132" cy="3320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5" name="Group 34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486400" y="2368550"/>
            <a:ext cx="3048000" cy="920929"/>
            <a:chOff x="6527442" y="3311930"/>
            <a:chExt cx="1905000" cy="920929"/>
          </a:xfrm>
        </p:grpSpPr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7" name="Arc 36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/>
            </p:cNvSpPr>
            <p:nvPr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6527442" y="3318459"/>
              <a:ext cx="1905000" cy="914400"/>
            </a:xfrm>
            <a:prstGeom prst="arc">
              <a:avLst/>
            </a:prstGeom>
            <a:ln w="38100">
              <a:solidFill>
                <a:schemeClr val="tx1"/>
              </a:solidFill>
              <a:headEnd len="med" type="none" w="med"/>
              <a:tailEnd len="med" type="triangle" w="med"/>
            </a:ln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  <p:cxnSp>
          <p:nvCxn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8" name="Straight Connector 37"/>
  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  <p:nvPr/>
          </p:nvCxn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6806842" y="3311930"/>
              <a:ext cx="685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Slide Number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1FCB7F39-C915-4F94-90D1-9718EC9F2F2A}" type="slidenum">
              <a:rPr lang="ar-SA" smtClean="0">
                <a:uFillTx/>
              </a:rPr>
              <a:pPr>
                <a:defRPr>
                  <a:uFillTx/>
                </a:defRPr>
              </a:pPr>
              <a:t>13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"/>
                                        <p:tgtEl>
                                          <p:spTgt spid="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0"/>
                                        <p:tgtEl>
                                          <p:spTgt spid="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3"/>
                                        <p:tgtEl>
                                          <p:spTgt spid="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6"/>
                                        <p:tgtEl>
                                          <p:spTgt spid="2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9"/>
                                        <p:tgtEl>
                                          <p:spTgt spid="2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>
                      <p:stCondLst>
                        <p:cond delay="indefinite"/>
                      </p:stCondLst>
                      <p:childTnLst>
                        <p:par>
                          <p:cTn fill="hold" id="21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1000" id="24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>
                            <p:stCondLst>
                              <p:cond delay="1000"/>
                            </p:stCondLst>
                            <p:childTnLst>
                              <p:par>
                                <p:cTn fill="hold" id="26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28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3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build="allAtOnce" grpId="0" spid="27"/>
    </p:bldLst>
  </p:timing>
</p:sld>
</file>

<file path=ppt/slides/slide14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" name="Rectangle 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761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endParaRPr dirty="0" lang="en-US">
              <a:uFillTx/>
            </a:endParaRP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Picture 2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255076" y="821045"/>
            <a:ext cx="1888924" cy="2387600"/>
          </a:xfrm>
          <a:prstGeom prst="rect">
            <a:avLst/>
          </a:prstGeom>
        </p:spPr>
      </p:pic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4" name="Rectangle 4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152400" y="762000"/>
            <a:ext cx="7847020" cy="461665"/>
          </a:xfrm>
          <a:prstGeom prst="rect">
            <a:avLst/>
          </a:prstGeom>
          <a:solidFill>
            <a:srgbClr val="E1F4FF">
              <a:alpha val="52941"/>
            </a:srgbClr>
          </a:solidFill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none">
            <a:spAutoFit/>
          </a:bodyPr>
          <a:lstStyle/>
          <a:p>
            <a:r>
              <a:rPr b="1" dirty="0" lang="en-US" sz="2400">
                <a:uFillTx/>
                <a:latin charset="0" pitchFamily="34" typeface="Arial Narrow"/>
                <a:cs charset="0" pitchFamily="18" typeface="Times New Roman"/>
              </a:rPr>
              <a:t>Product of </a:t>
            </a:r>
            <a:r>
              <a:rPr b="1" dirty="0" err="1" i="1" lang="en-US" sz="2400">
                <a:solidFill>
                  <a:srgbClr val="002060"/>
                </a:solidFill>
                <a:uFillTx/>
                <a:latin charset="0" pitchFamily="34" typeface="Arial Narrow"/>
              </a:rPr>
              <a:t>Claviceps</a:t>
            </a:r>
            <a:r>
              <a:rPr b="1" dirty="0" i="1" lang="en-US" sz="2400">
                <a:solidFill>
                  <a:srgbClr val="002060"/>
                </a:solidFill>
                <a:uFillTx/>
                <a:latin charset="0" pitchFamily="34" typeface="Arial Narrow"/>
              </a:rPr>
              <a:t> </a:t>
            </a:r>
            <a:r>
              <a:rPr b="1" dirty="0" err="1" i="1" lang="en-US" sz="2400">
                <a:solidFill>
                  <a:srgbClr val="002060"/>
                </a:solidFill>
                <a:uFillTx/>
                <a:latin charset="0" pitchFamily="34" typeface="Arial Narrow"/>
              </a:rPr>
              <a:t>purpurea</a:t>
            </a:r>
            <a:r>
              <a:rPr b="1" dirty="0" i="1" lang="en-US" sz="2400">
                <a:solidFill>
                  <a:srgbClr val="002060"/>
                </a:solidFill>
                <a:uFillTx/>
                <a:latin charset="0" pitchFamily="34" typeface="Arial Narrow"/>
              </a:rPr>
              <a:t>; </a:t>
            </a:r>
            <a:r>
              <a:rPr b="1" dirty="0" lang="en-US" sz="2400">
                <a:uFillTx/>
                <a:latin charset="0" pitchFamily="34" typeface="Arial Narrow"/>
              </a:rPr>
              <a:t>a fungus growing on rye/ grains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7661" name="Rectangle 6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152400" y="1219200"/>
            <a:ext cx="8610600" cy="3170099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r>
              <a:rPr b="1" dirty="0" lang="en-US" sz="2600">
                <a:uFillTx/>
                <a:latin charset="0" pitchFamily="34" typeface="Arial Narrow"/>
                <a:sym charset="2" pitchFamily="2" typeface="Wingdings"/>
              </a:rPr>
              <a:t>Non-Selective</a:t>
            </a:r>
            <a:r>
              <a:rPr b="1" dirty="0" lang="en-US" sz="2400">
                <a:uFillTx/>
                <a:latin charset="0" pitchFamily="34" typeface="Arial Narrow"/>
                <a:sym charset="2" pitchFamily="2" typeface="Wingdings"/>
              </a:rPr>
              <a:t> </a:t>
            </a:r>
          </a:p>
          <a:p>
            <a:r>
              <a:rPr b="1" dirty="0" lang="en-US" sz="2600" u="heavy">
                <a:uFill>
                  <a:solidFill>
                    <a:srgbClr val="7030A0"/>
                  </a:solidFill>
                </a:uFill>
                <a:latin charset="0" pitchFamily="34" typeface="Arial Narrow"/>
                <a:sym charset="2" pitchFamily="2" typeface="Wingdings"/>
              </a:rPr>
              <a:t>Partial </a:t>
            </a:r>
            <a:r>
              <a:rPr b="1" dirty="0" err="1" lang="en-US" sz="2600" u="heavy">
                <a:solidFill>
                  <a:srgbClr val="FF0000"/>
                </a:solidFill>
                <a:uFill>
                  <a:solidFill>
                    <a:srgbClr val="7030A0"/>
                  </a:solidFill>
                </a:uFill>
                <a:latin charset="0" pitchFamily="34" typeface="Arial Narrow"/>
                <a:sym charset="2" pitchFamily="2" typeface="Wingdings"/>
              </a:rPr>
              <a:t>agonism</a:t>
            </a:r>
            <a:r>
              <a:rPr b="1" dirty="0" lang="en-US" sz="2600" u="heavy">
                <a:solidFill>
                  <a:srgbClr val="FF0000"/>
                </a:solidFill>
                <a:uFill>
                  <a:solidFill>
                    <a:srgbClr val="7030A0"/>
                  </a:solidFill>
                </a:uFill>
                <a:latin charset="0" pitchFamily="34" typeface="Arial Narrow"/>
                <a:sym charset="2" pitchFamily="2" typeface="Wingdings"/>
              </a:rPr>
              <a:t> </a:t>
            </a:r>
            <a:r>
              <a:rPr b="1" dirty="0" lang="en-US" sz="2600" u="heavy">
                <a:uFill>
                  <a:solidFill>
                    <a:srgbClr val="7030A0"/>
                  </a:solidFill>
                </a:uFill>
                <a:latin charset="0" pitchFamily="34" typeface="Arial Narrow"/>
                <a:sym charset="2" pitchFamily="2" typeface="Wingdings"/>
              </a:rPr>
              <a:t>at 5HT</a:t>
            </a:r>
            <a:r>
              <a:rPr b="1" baseline="-25000" dirty="0" lang="en-US" sz="2600" u="heavy">
                <a:uFill>
                  <a:solidFill>
                    <a:srgbClr val="7030A0"/>
                  </a:solidFill>
                </a:uFill>
                <a:latin charset="0" pitchFamily="34" typeface="Arial Narrow"/>
                <a:sym charset="2" pitchFamily="2" typeface="Wingdings"/>
              </a:rPr>
              <a:t>1</a:t>
            </a:r>
            <a:r>
              <a:rPr b="1" dirty="0" lang="en-US" sz="2600" u="heavy">
                <a:uFill>
                  <a:solidFill>
                    <a:srgbClr val="7030A0"/>
                  </a:solidFill>
                </a:uFill>
                <a:latin charset="0" pitchFamily="34" typeface="Arial Narrow"/>
                <a:sym charset="2" pitchFamily="2" typeface="Wingdings"/>
              </a:rPr>
              <a:t> receptors (5HT-1D/1B found in    </a:t>
            </a:r>
            <a:r>
              <a:rPr b="1" dirty="0" err="1" lang="en-US" sz="2600" u="heavy">
                <a:uFill>
                  <a:solidFill>
                    <a:srgbClr val="7030A0"/>
                  </a:solidFill>
                </a:uFill>
                <a:latin charset="0" pitchFamily="34" typeface="Arial Narrow"/>
                <a:sym charset="2" pitchFamily="2" typeface="Wingdings"/>
              </a:rPr>
              <a:t>cereberal</a:t>
            </a:r>
            <a:r>
              <a:rPr b="1" dirty="0" lang="en-US" sz="2600" u="heavy">
                <a:uFill>
                  <a:solidFill>
                    <a:srgbClr val="7030A0"/>
                  </a:solidFill>
                </a:uFill>
                <a:latin charset="0" pitchFamily="34" typeface="Arial Narrow"/>
                <a:sym charset="2" pitchFamily="2" typeface="Wingdings"/>
              </a:rPr>
              <a:t> &amp; </a:t>
            </a:r>
            <a:r>
              <a:rPr b="1" dirty="0" err="1" lang="en-US" sz="2600" u="heavy">
                <a:uFill>
                  <a:solidFill>
                    <a:srgbClr val="7030A0"/>
                  </a:solidFill>
                </a:uFill>
                <a:latin charset="0" pitchFamily="34" typeface="Arial Narrow"/>
                <a:sym charset="2" pitchFamily="2" typeface="Wingdings"/>
              </a:rPr>
              <a:t>menigeal</a:t>
            </a:r>
            <a:r>
              <a:rPr b="1" dirty="0" lang="en-US" sz="2600" u="heavy">
                <a:uFill>
                  <a:solidFill>
                    <a:srgbClr val="7030A0"/>
                  </a:solidFill>
                </a:uFill>
                <a:latin charset="0" pitchFamily="34" typeface="Arial Narrow"/>
                <a:sym charset="2" pitchFamily="2" typeface="Wingdings"/>
              </a:rPr>
              <a:t> vessels) </a:t>
            </a:r>
            <a:endParaRPr dirty="0" lang="en-US" sz="2600" u="heavy">
              <a:uFill>
                <a:solidFill>
                  <a:srgbClr val="7030A0"/>
                </a:solidFill>
              </a:uFill>
            </a:endParaRPr>
          </a:p>
          <a:p>
            <a:r>
              <a:rPr b="1" dirty="0" lang="en-US" sz="2400">
                <a:uFillTx/>
                <a:latin charset="0" pitchFamily="34" typeface="Calibri"/>
              </a:rPr>
              <a:t>	↓</a:t>
            </a:r>
            <a:r>
              <a:rPr b="1" dirty="0" lang="en-US" sz="2400">
                <a:uFillTx/>
                <a:latin charset="0" pitchFamily="34" typeface="Arial Narrow"/>
              </a:rPr>
              <a:t>release of </a:t>
            </a:r>
            <a:r>
              <a:rPr b="1" dirty="0" err="1" lang="en-US" sz="2400">
                <a:uFillTx/>
                <a:latin charset="0" pitchFamily="34" typeface="Arial Narrow"/>
              </a:rPr>
              <a:t>vasodilating</a:t>
            </a:r>
            <a:r>
              <a:rPr b="1" dirty="0" lang="en-US" sz="2400">
                <a:uFillTx/>
                <a:latin charset="0" pitchFamily="34" typeface="Arial Narrow"/>
              </a:rPr>
              <a:t> peptides </a:t>
            </a:r>
          </a:p>
          <a:p>
            <a:r>
              <a:rPr b="1" dirty="0" lang="en-US" sz="2400">
                <a:uFillTx/>
                <a:latin charset="0" pitchFamily="34" typeface="Calibri"/>
              </a:rPr>
              <a:t>	↓</a:t>
            </a:r>
            <a:r>
              <a:rPr b="1" dirty="0" lang="en-US" sz="2400">
                <a:uFillTx/>
                <a:latin charset="0" pitchFamily="34" typeface="Arial Narrow"/>
              </a:rPr>
              <a:t>excessive firing of nerve endings</a:t>
            </a:r>
          </a:p>
          <a:p>
            <a:r>
              <a:rPr b="1" dirty="0" lang="en-US" sz="2400">
                <a:uFillTx/>
                <a:latin charset="0" pitchFamily="34" typeface="Arial Narrow"/>
              </a:rPr>
              <a:t>At blood vessels </a:t>
            </a:r>
            <a:r>
              <a:rPr b="1" dirty="0" lang="en-US" sz="2400">
                <a:uFillTx/>
                <a:latin charset="0" pitchFamily="34" typeface="Calibri"/>
              </a:rPr>
              <a:t>→ ↓</a:t>
            </a:r>
            <a:r>
              <a:rPr b="1" dirty="0" err="1" lang="en-US" sz="2400">
                <a:uFillTx/>
                <a:latin charset="0" pitchFamily="34" typeface="Arial Narrow"/>
              </a:rPr>
              <a:t>vasodilation</a:t>
            </a:r>
            <a:r>
              <a:rPr b="1" dirty="0" lang="en-US" sz="2400">
                <a:uFillTx/>
                <a:latin charset="0" pitchFamily="34" typeface="Arial Narrow"/>
              </a:rPr>
              <a:t> &amp; stretching of the pain endings  </a:t>
            </a:r>
            <a:br>
              <a:rPr b="1" dirty="0" lang="en-US" sz="2400">
                <a:uFillTx/>
                <a:latin charset="0" pitchFamily="34" typeface="Arial Narrow"/>
              </a:rPr>
            </a:br>
            <a:r>
              <a:rPr b="1" dirty="0" lang="en-US" sz="2400">
                <a:uFillTx/>
                <a:latin charset="0" pitchFamily="34" typeface="Arial Narrow"/>
              </a:rPr>
              <a:t>                                   </a:t>
            </a:r>
          </a:p>
          <a:p>
            <a:r>
              <a:rPr b="1" dirty="0" lang="en-US" sz="2600" u="heavy">
                <a:uFill>
                  <a:solidFill>
                    <a:srgbClr val="7030A0"/>
                  </a:solidFill>
                </a:uFill>
                <a:latin charset="0" pitchFamily="34" typeface="Arial Narrow"/>
                <a:cs charset="0" pitchFamily="18" typeface="Times New Roman"/>
              </a:rPr>
              <a:t>Partial agonist effect on </a:t>
            </a:r>
            <a:r>
              <a:rPr b="1" dirty="0" lang="el-GR" sz="2600" u="heavy">
                <a:uFill>
                  <a:solidFill>
                    <a:srgbClr val="7030A0"/>
                  </a:solidFill>
                </a:uFill>
                <a:latin charset="0" pitchFamily="34" typeface="Arial Narrow"/>
                <a:cs charset="0" pitchFamily="18" typeface="Times New Roman"/>
              </a:rPr>
              <a:t>α</a:t>
            </a:r>
            <a:r>
              <a:rPr b="1" dirty="0" lang="en-US" sz="2600" u="heavy">
                <a:uFill>
                  <a:solidFill>
                    <a:srgbClr val="7030A0"/>
                  </a:solidFill>
                </a:uFill>
                <a:latin charset="0" pitchFamily="34" typeface="Arial Narrow"/>
                <a:cs charset="0" pitchFamily="18" typeface="Times New Roman"/>
              </a:rPr>
              <a:t>-</a:t>
            </a:r>
            <a:r>
              <a:rPr b="1" dirty="0" err="1" lang="en-US" sz="2600" u="heavy">
                <a:uFill>
                  <a:solidFill>
                    <a:srgbClr val="7030A0"/>
                  </a:solidFill>
                </a:uFill>
                <a:latin charset="0" pitchFamily="34" typeface="Arial Narrow"/>
                <a:cs charset="0" pitchFamily="18" typeface="Times New Roman"/>
              </a:rPr>
              <a:t>adrenoceptors</a:t>
            </a:r>
            <a:r>
              <a:rPr b="1" dirty="0" lang="en-US" sz="2400" u="heavy">
                <a:uFill>
                  <a:solidFill>
                    <a:srgbClr val="7030A0"/>
                  </a:solidFill>
                </a:uFill>
                <a:latin charset="0" pitchFamily="34" typeface="Calibri"/>
              </a:rPr>
              <a:t> </a:t>
            </a:r>
            <a:r>
              <a:rPr b="1" dirty="0" lang="en-US" sz="2400">
                <a:uFillTx/>
                <a:latin charset="0" pitchFamily="34" typeface="Calibri"/>
              </a:rPr>
              <a:t>→ </a:t>
            </a:r>
            <a:r>
              <a:rPr b="1" dirty="0" lang="en-US" sz="2600">
                <a:uFillTx/>
                <a:latin charset="0" pitchFamily="34" typeface="Arial Narrow"/>
              </a:rPr>
              <a:t>vasoconstriction 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" name="TextBox 1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400">
                <a:solidFill>
                  <a:srgbClr val="0070C0"/>
                </a:solidFill>
                <a:uFillTx/>
                <a:latin charset="0" pitchFamily="34" typeface="Arial Narrow"/>
              </a:rPr>
              <a:t>ABORTIVE THERAPY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" name="TextBox 1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dir="t" rig="threePt"/>
          </a:scene3d>
          <a:sp3d>
            <a:bevelT prst="coolSlant" w="165100"/>
          </a:sp3d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dirty="0" lang="en-US" sz="2800">
                <a:uFillTx/>
                <a:latin charset="0" pitchFamily="18" typeface="Bernard MT Condensed"/>
              </a:rPr>
              <a:t>TREATMENT of Acute Attack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" name="TextBox 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7010400" y="228600"/>
            <a:ext cx="1600200" cy="451406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b="1" dirty="0" lang="en-US" sz="2800">
                <a:uFillTx/>
                <a:latin charset="0" pitchFamily="34" typeface="Arial Narrow"/>
                <a:sym charset="2" pitchFamily="2" typeface="Wingdings"/>
              </a:rPr>
              <a:t> ERGOTS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1" name="TextBox 2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990600" y="4953000"/>
            <a:ext cx="3200400" cy="78483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algn="ctr" blurRad="38100" dir="2400000" dist="25400" rotWithShape="0">
              <a:srgbClr val="66FFFF"/>
            </a:outerShdw>
          </a:effectLst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>
              <a:lnSpc>
                <a:spcPct val="90000"/>
              </a:lnSpc>
              <a:buFont charset="2" pitchFamily="2" typeface="Wingdings"/>
              <a:buNone/>
              <a:defRPr>
                <a:uFillTx/>
              </a:defRPr>
            </a:pPr>
            <a:r>
              <a:rPr dirty="0" lang="en-US" sz="2400">
                <a:uFillTx/>
                <a:latin charset="0" pitchFamily="18" typeface="Bernard MT Condensed"/>
                <a:cs charset="0" pitchFamily="18" typeface="Times New Roman"/>
              </a:rPr>
              <a:t>Ergotamine </a:t>
            </a:r>
            <a:r>
              <a:rPr dirty="0" err="1" lang="en-US" sz="2400">
                <a:uFillTx/>
                <a:latin charset="0" pitchFamily="18" typeface="Bernard MT Condensed"/>
                <a:cs charset="0" pitchFamily="18" typeface="Times New Roman"/>
              </a:rPr>
              <a:t>tartarate</a:t>
            </a:r>
            <a:r>
              <a:rPr dirty="0" lang="en-US" sz="2400">
                <a:uFillTx/>
                <a:latin charset="0" pitchFamily="18" typeface="Bernard MT Condensed"/>
                <a:cs charset="0" pitchFamily="18" typeface="Times New Roman"/>
              </a:rPr>
              <a:t> (</a:t>
            </a:r>
            <a:r>
              <a:rPr dirty="0" err="1" lang="en-US" sz="2400">
                <a:solidFill>
                  <a:srgbClr val="FF0000"/>
                </a:solidFill>
                <a:uFillTx/>
                <a:latin charset="0" pitchFamily="18" typeface="Bernard MT Condensed"/>
                <a:cs charset="0" pitchFamily="18" typeface="Times New Roman"/>
              </a:rPr>
              <a:t>resticted</a:t>
            </a:r>
            <a:r>
              <a:rPr dirty="0" lang="en-US" sz="2400">
                <a:solidFill>
                  <a:srgbClr val="FF0000"/>
                </a:solidFill>
                <a:uFillTx/>
                <a:latin charset="0" pitchFamily="18" typeface="Bernard MT Condensed"/>
                <a:cs charset="0" pitchFamily="18" typeface="Times New Roman"/>
              </a:rPr>
              <a:t> use</a:t>
            </a:r>
            <a:r>
              <a:rPr dirty="0" lang="en-US" sz="2400">
                <a:uFillTx/>
                <a:latin charset="0" pitchFamily="18" typeface="Bernard MT Condensed"/>
                <a:cs charset="0" pitchFamily="18" typeface="Times New Roman"/>
              </a:rPr>
              <a:t>)</a:t>
            </a:r>
            <a:r>
              <a:rPr b="1" dirty="0" lang="en-US" sz="2600">
                <a:uFillTx/>
                <a:latin charset="0" pitchFamily="34" typeface="Arial Narrow"/>
                <a:cs charset="0" pitchFamily="18" typeface="Times New Roman"/>
              </a:rPr>
              <a:t>	</a:t>
            </a:r>
            <a:endParaRPr b="1" dirty="0" i="1" lang="en-US" sz="2600">
              <a:uFillTx/>
              <a:latin charset="0" pitchFamily="34" typeface="Arial Narrow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2" name="Rectangle 2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800600" y="4953000"/>
            <a:ext cx="3190553" cy="424732"/>
          </a:xfrm>
          <a:prstGeom prst="rect">
            <a:avLst/>
          </a:prstGeom>
          <a:effectLst>
            <a:outerShdw algn="ctr" blurRad="38100" dir="2400000" dist="25400" rotWithShape="0">
              <a:srgbClr val="66FFFF"/>
            </a:outerShdw>
          </a:effectLst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none">
            <a:spAutoFit/>
          </a:bodyPr>
          <a:lstStyle/>
          <a:p>
            <a:pPr>
              <a:lnSpc>
                <a:spcPct val="90000"/>
              </a:lnSpc>
              <a:buFont charset="2" pitchFamily="2" typeface="Wingdings"/>
              <a:buNone/>
              <a:defRPr>
                <a:uFillTx/>
              </a:defRPr>
            </a:pPr>
            <a:r>
              <a:rPr dirty="0" err="1" lang="en-US" sz="2400">
                <a:uFillTx/>
                <a:latin charset="0" pitchFamily="18" typeface="Bernard MT Condensed"/>
                <a:cs charset="0" pitchFamily="18" typeface="Times New Roman"/>
              </a:rPr>
              <a:t>Dihydroergotamine</a:t>
            </a:r>
            <a:r>
              <a:rPr dirty="0" lang="en-US" sz="2400">
                <a:uFillTx/>
                <a:latin charset="0" pitchFamily="18" typeface="Bernard MT Condensed"/>
                <a:cs charset="0" pitchFamily="18" typeface="Times New Roman"/>
              </a:rPr>
              <a:t> (DHE)</a:t>
            </a:r>
            <a:endParaRPr dirty="0" i="1" lang="en-US" sz="2400">
              <a:uFillTx/>
              <a:latin charset="0" pitchFamily="18" typeface="Bernard MT Condensed"/>
            </a:endParaRPr>
          </a:p>
        </p:txBody>
      </p: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5" name="Group 24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86200" y="4953000"/>
            <a:ext cx="762000" cy="609600"/>
            <a:chOff x="5029200" y="5257800"/>
            <a:chExt cx="762000" cy="609600"/>
          </a:xfrm>
        </p:grpSpPr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3" name="Curved Left Arrow 22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/>
            </p:cNvSpPr>
            <p:nvPr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5029200" y="5257800"/>
              <a:ext cx="381000" cy="609600"/>
            </a:xfrm>
            <a:prstGeom prst="curvedLeftArrow">
              <a:avLst/>
            </a:prstGeom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ctr" rtlCol="0"/>
            <a:lstStyle/>
            <a:p>
              <a:pPr algn="ctr"/>
              <a:endParaRPr lang="en-US">
                <a:solidFill>
                  <a:schemeClr val="tx1"/>
                </a:solidFill>
                <a:uFillTx/>
              </a:endParaRPr>
            </a:p>
          </p:txBody>
        </p:sp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4" name="Curved Left Arrow 23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/>
            </p:cNvSpPr>
            <p:nvPr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 flipH="1">
              <a:off x="5410200" y="5257800"/>
              <a:ext cx="381000" cy="609600"/>
            </a:xfrm>
            <a:prstGeom prst="curvedLeftArrow">
              <a:avLst/>
            </a:prstGeom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ctr" rtlCol="0"/>
            <a:lstStyle/>
            <a:p>
              <a:pPr algn="ctr"/>
              <a:endParaRPr lang="en-US">
                <a:solidFill>
                  <a:schemeClr val="tx1"/>
                </a:solidFill>
                <a:uFillTx/>
              </a:endParaRPr>
            </a:p>
          </p:txBody>
        </p:sp>
      </p:grp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7" name="TextBox 3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152400" y="5512158"/>
            <a:ext cx="4114800" cy="769441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r>
              <a:rPr b="1" dirty="0" i="1" lang="en-US" sz="2200">
                <a:uFillTx/>
                <a:latin charset="0" pitchFamily="34" typeface="Arial Narrow"/>
              </a:rPr>
              <a:t>Oral, sublingual, rectal suppository, </a:t>
            </a:r>
            <a:br>
              <a:rPr b="1" dirty="0" i="1" lang="en-US" sz="2200">
                <a:uFillTx/>
                <a:latin charset="0" pitchFamily="34" typeface="Arial Narrow"/>
              </a:rPr>
            </a:br>
            <a:r>
              <a:rPr b="1" dirty="0" i="1" lang="en-US" sz="2200">
                <a:uFillTx/>
                <a:latin charset="0" pitchFamily="34" typeface="Arial Narrow"/>
              </a:rPr>
              <a:t>                inhaler 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9" name="TextBox 3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4914899" y="5486400"/>
            <a:ext cx="4267861" cy="1107996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r>
              <a:rPr b="1" dirty="0" i="1" lang="en-US" sz="2200">
                <a:uFillTx/>
                <a:latin charset="0" pitchFamily="34" typeface="Arial Narrow"/>
              </a:rPr>
              <a:t>Nasal spray, inhaler &amp; </a:t>
            </a:r>
            <a:r>
              <a:rPr b="1" dirty="0" i="1" lang="en-US" sz="2200">
                <a:solidFill>
                  <a:srgbClr val="FF0000"/>
                </a:solidFill>
                <a:uFillTx/>
                <a:latin charset="0" pitchFamily="34" typeface="Arial Narrow"/>
              </a:rPr>
              <a:t>injectable forms (good to use if patient is vomiting) 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1" name="TextBox 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228600" y="6273800"/>
            <a:ext cx="1295400" cy="43180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b="1" lang="en-US" sz="2400">
                <a:uFillTx/>
                <a:latin charset="0" pitchFamily="34" typeface="Arial Narrow"/>
                <a:sym charset="2" pitchFamily="2" typeface="Wingdings"/>
              </a:rPr>
              <a:t> Caffeine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2" name="Line 1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ShapeType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 flipV="1">
            <a:off x="457200" y="596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len="med" type="triangle" w="med"/>
          </a:ln>
          <a:effectLst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3" name="Line 1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ShapeType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 flipV="1" rot="5400000">
            <a:off x="1676400" y="6324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len="med" type="triangle" w="med"/>
          </a:ln>
          <a:effectLst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4" name="TextBox 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1828800" y="6248400"/>
            <a:ext cx="1295400" cy="425758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b="1" dirty="0" lang="en-US" sz="2400">
                <a:uFillTx/>
                <a:latin charset="0" pitchFamily="34" typeface="Arial Narrow"/>
                <a:sym charset="2" pitchFamily="2" typeface="Wingdings"/>
              </a:rPr>
              <a:t> </a:t>
            </a:r>
            <a:r>
              <a:rPr b="1" dirty="0" err="1" lang="en-US" sz="2400">
                <a:uFillTx/>
                <a:latin charset="0" pitchFamily="34" typeface="Arial Narrow"/>
                <a:sym charset="2" pitchFamily="2" typeface="Wingdings"/>
              </a:rPr>
              <a:t>Cafergot</a:t>
            </a:r>
            <a:endParaRPr b="1" dirty="0" lang="en-US" sz="2400">
              <a:uFillTx/>
              <a:latin charset="0" pitchFamily="34" typeface="Arial Narrow"/>
              <a:sym charset="2" pitchFamily="2" typeface="Wingdings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lide Numb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1FCB7F39-C915-4F94-90D1-9718EC9F2F2A}" type="slidenum">
              <a:rPr lang="ar-SA" smtClean="0">
                <a:uFillTx/>
              </a:rPr>
              <a:pPr>
                <a:defRPr>
                  <a:uFillTx/>
                </a:defRPr>
              </a:pPr>
              <a:t>14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2"/>
                                        <p:tgtEl>
                                          <p:spTgt spid="276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7"/>
                                        <p:tgtEl>
                                          <p:spTgt spid="276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22"/>
                                        <p:tgtEl>
                                          <p:spTgt spid="276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27"/>
                                        <p:tgtEl>
                                          <p:spTgt spid="276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32"/>
                                        <p:tgtEl>
                                          <p:spTgt spid="276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37"/>
                                        <p:tgtEl>
                                          <p:spTgt spid="276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id="40" nodeType="click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42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44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1000" id="46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49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">
                      <p:stCondLst>
                        <p:cond delay="indefinite"/>
                      </p:stCondLst>
                      <p:childTnLst>
                        <p:par>
                          <p:cTn fill="hold" id="5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2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54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57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8">
                      <p:stCondLst>
                        <p:cond delay="indefinite"/>
                      </p:stCondLst>
                      <p:childTnLst>
                        <p:par>
                          <p:cTn fill="hold" id="5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2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7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8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71" nodeType="afterEffect" presetClass="entr" presetID="22" presetSubtype="8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3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4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7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7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animBg="1" grpId="0" spid="44"/>
      <p:bldP advAuto="4294967295" build="p" grpId="0" spid="27661"/>
      <p:bldP advAuto="4294967295" grpId="0" spid="21"/>
      <p:bldP advAuto="4294967295" grpId="0" spid="22"/>
      <p:bldP advAuto="4294967295" grpId="0" spid="27"/>
      <p:bldP advAuto="4294967295" grpId="0" spid="29"/>
      <p:bldP advAuto="4294967295" animBg="1" grpId="0" spid="31"/>
      <p:bldP advAuto="4294967295" animBg="1" grpId="0" spid="32"/>
      <p:bldP advAuto="4294967295" animBg="1" grpId="0" spid="33"/>
      <p:bldP advAuto="4294967295" animBg="1" grpId="0" spid="34"/>
    </p:bldLst>
  </p:timing>
</p:sld>
</file>

<file path=ppt/slides/slide15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" name="Rectangle 1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4111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4" name="TextBox 6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228600" y="304800"/>
            <a:ext cx="7010400" cy="78483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algn="ctr" blurRad="38100" dir="2400000" dist="25400" rotWithShape="0">
              <a:srgbClr val="66FFFF"/>
            </a:outerShdw>
          </a:effectLst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pPr>
              <a:lnSpc>
                <a:spcPct val="90000"/>
              </a:lnSpc>
              <a:buFont charset="2" pitchFamily="2" typeface="Wingdings"/>
              <a:buNone/>
              <a:defRPr>
                <a:uFillTx/>
              </a:defRPr>
            </a:pPr>
            <a:r>
              <a:rPr dirty="0" lang="en-US" sz="2400">
                <a:uFillTx/>
                <a:latin charset="0" pitchFamily="18" typeface="Bernard MT Condensed"/>
                <a:cs charset="0" pitchFamily="18" typeface="Times New Roman"/>
              </a:rPr>
              <a:t>Ergotamine </a:t>
            </a:r>
            <a:r>
              <a:rPr dirty="0" err="1" lang="en-US" sz="2400">
                <a:uFillTx/>
                <a:latin charset="0" pitchFamily="18" typeface="Bernard MT Condensed"/>
                <a:cs charset="0" pitchFamily="18" typeface="Times New Roman"/>
              </a:rPr>
              <a:t>tartarate</a:t>
            </a:r>
            <a:r>
              <a:rPr dirty="0" lang="en-US" sz="2400">
                <a:uFillTx/>
                <a:latin charset="0" pitchFamily="18" typeface="Bernard MT Condensed"/>
                <a:cs charset="0" pitchFamily="18" typeface="Times New Roman"/>
              </a:rPr>
              <a:t> (</a:t>
            </a:r>
            <a:r>
              <a:rPr dirty="0" lang="en-US" sz="2400">
                <a:solidFill>
                  <a:srgbClr val="FF0000"/>
                </a:solidFill>
                <a:uFillTx/>
                <a:latin charset="0" pitchFamily="18" typeface="Bernard MT Condensed"/>
                <a:cs charset="0" pitchFamily="18" typeface="Times New Roman"/>
              </a:rPr>
              <a:t>rare clinical use due to severe adverse effects</a:t>
            </a:r>
            <a:r>
              <a:rPr b="1" dirty="0" lang="en-US" sz="2600">
                <a:solidFill>
                  <a:srgbClr val="FF0000"/>
                </a:solidFill>
                <a:uFillTx/>
                <a:latin charset="0" pitchFamily="34" typeface="Arial Narrow"/>
                <a:cs charset="0" pitchFamily="18" typeface="Times New Roman"/>
              </a:rPr>
              <a:t>	</a:t>
            </a:r>
            <a:endParaRPr b="1" dirty="0" i="1" lang="en-US" sz="2600">
              <a:solidFill>
                <a:srgbClr val="FF0000"/>
              </a:solidFill>
              <a:uFillTx/>
              <a:latin charset="0" pitchFamily="34" typeface="Arial Narrow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8677" name="TextBox 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7620000" y="152400"/>
            <a:ext cx="1371600" cy="42545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b="1" dirty="0" lang="en-US" sz="2400">
                <a:uFillTx/>
                <a:latin charset="0" pitchFamily="34" typeface="Arial Narrow"/>
                <a:sym charset="2" pitchFamily="2" typeface="Wingdings"/>
              </a:rPr>
              <a:t> ERGOTS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8678" name="TextBox 7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228600" y="739775"/>
            <a:ext cx="8763000" cy="1054135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>
              <a:lnSpc>
                <a:spcPts val="2500"/>
              </a:lnSpc>
              <a:buFont charset="2" pitchFamily="2" typeface="Wingdings"/>
              <a:buNone/>
            </a:pPr>
            <a:endParaRPr b="1" dirty="0" lang="en-US" sz="2400">
              <a:uFillTx/>
              <a:latin charset="0" pitchFamily="34" typeface="Arial Narrow"/>
              <a:cs charset="0" pitchFamily="18" typeface="Times New Roman"/>
            </a:endParaRPr>
          </a:p>
          <a:p>
            <a:pPr>
              <a:lnSpc>
                <a:spcPts val="2500"/>
              </a:lnSpc>
              <a:buFont charset="2" pitchFamily="2" typeface="Wingdings"/>
              <a:buNone/>
            </a:pPr>
            <a:r>
              <a:rPr b="1" dirty="0" lang="en-US" sz="2400">
                <a:uFillTx/>
                <a:latin charset="0" pitchFamily="34" typeface="Arial Narrow"/>
                <a:cs charset="0" pitchFamily="18" typeface="Times New Roman"/>
              </a:rPr>
              <a:t>Oral absorption	Incomplete (erratic) + slow </a:t>
            </a:r>
            <a:r>
              <a:rPr dirty="0" lang="en-US" sz="2400">
                <a:uFillTx/>
                <a:latin charset="0" pitchFamily="34" typeface="Arial Narrow"/>
              </a:rPr>
              <a:t>→</a:t>
            </a:r>
            <a:r>
              <a:rPr b="1" dirty="0" lang="en-US" sz="2400">
                <a:uFillTx/>
                <a:latin charset="0" pitchFamily="34" typeface="Arial Narrow"/>
                <a:cs charset="0" pitchFamily="18" typeface="Times New Roman"/>
              </a:rPr>
              <a:t> low bioavailability</a:t>
            </a:r>
          </a:p>
          <a:p>
            <a:pPr>
              <a:lnSpc>
                <a:spcPts val="2500"/>
              </a:lnSpc>
              <a:buFont charset="2" pitchFamily="2" typeface="Wingdings"/>
              <a:buNone/>
            </a:pPr>
            <a:endParaRPr b="1" dirty="0" lang="en-US" sz="2400">
              <a:uFillTx/>
              <a:latin charset="0" pitchFamily="34" typeface="Arial Narrow"/>
              <a:cs charset="0" pitchFamily="18" typeface="Times New Roman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8680" name="Rectangle 3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152400" y="1840260"/>
            <a:ext cx="8839200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r>
              <a:rPr b="1" dirty="0" lang="en-US" sz="2400">
                <a:uFillTx/>
                <a:latin charset="0" pitchFamily="34" typeface="Arial Narrow"/>
              </a:rPr>
              <a:t>Despite t</a:t>
            </a:r>
            <a:r>
              <a:rPr b="1" baseline="-25000" dirty="0" lang="en-US" sz="2400">
                <a:uFillTx/>
                <a:latin charset="0" pitchFamily="34" typeface="Arial Narrow"/>
              </a:rPr>
              <a:t>1/2</a:t>
            </a:r>
            <a:r>
              <a:rPr b="1" dirty="0" lang="en-US" sz="2400">
                <a:uFillTx/>
                <a:latin charset="0" pitchFamily="34" typeface="Arial Narrow"/>
              </a:rPr>
              <a:t> nearly 2 hours, ergotamine produces vasoconstriction </a:t>
            </a:r>
            <a:r>
              <a:rPr b="1" dirty="0" lang="en-US" sz="2400">
                <a:uFillTx/>
                <a:latin charset="0" pitchFamily="34" typeface="Calibri"/>
              </a:rPr>
              <a:t>→</a:t>
            </a:r>
            <a:r>
              <a:rPr b="1" dirty="0" lang="en-US" sz="2400">
                <a:uFillTx/>
                <a:latin charset="0" pitchFamily="34" typeface="Arial Narrow"/>
              </a:rPr>
              <a:t> 24 hours or longer due to </a:t>
            </a:r>
            <a:r>
              <a:rPr b="1" dirty="0" lang="en-US" sz="2400">
                <a:uFillTx/>
                <a:latin charset="0" pitchFamily="34" typeface="Arial Narrow"/>
                <a:cs charset="0" pitchFamily="18" typeface="Times New Roman"/>
              </a:rPr>
              <a:t>high &amp; long tissue binding ability.</a:t>
            </a:r>
          </a:p>
          <a:p>
            <a:r>
              <a:rPr dirty="0" lang="en-US" sz="2400" u="sng">
                <a:solidFill>
                  <a:srgbClr val="FF0000"/>
                </a:solidFill>
                <a:uFillTx/>
                <a:hlinkClick r:id="rId3"/>
              </a:rPr>
              <a:t>Ergotamine tartrate</a:t>
            </a:r>
            <a:r>
              <a:rPr dirty="0" lang="en-US" sz="2400">
                <a:solidFill>
                  <a:schemeClr val="tx2"/>
                </a:solidFill>
                <a:uFillTx/>
              </a:rPr>
              <a:t> </a:t>
            </a:r>
            <a:r>
              <a:rPr dirty="0" lang="en-US" sz="2400">
                <a:solidFill>
                  <a:srgbClr val="FF0000"/>
                </a:solidFill>
                <a:uFillTx/>
              </a:rPr>
              <a:t>has significant side effects, &amp; may worsen the nausea &amp; vomiting associated with migraine.</a:t>
            </a:r>
            <a:endParaRPr b="1" dirty="0" lang="en-US" sz="2400">
              <a:solidFill>
                <a:srgbClr val="FF0000"/>
              </a:solidFill>
              <a:uFillTx/>
              <a:latin charset="0" pitchFamily="34" typeface="Arial Narrow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8681" name="TextBox 3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76200" y="3990866"/>
            <a:ext cx="8915400" cy="830997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r>
              <a:rPr b="1" dirty="0" lang="en-US" sz="2400">
                <a:uFillTx/>
                <a:latin charset="0" pitchFamily="34" typeface="Arial Narrow"/>
              </a:rPr>
              <a:t>Given </a:t>
            </a:r>
            <a:r>
              <a:rPr b="1" dirty="0" err="1" lang="en-US" sz="2400">
                <a:uFillTx/>
                <a:latin charset="0" pitchFamily="34" typeface="Arial Narrow"/>
              </a:rPr>
              <a:t>parenterally</a:t>
            </a:r>
            <a:r>
              <a:rPr b="1" dirty="0" lang="en-US" sz="2400">
                <a:uFillTx/>
                <a:latin charset="0" pitchFamily="34" typeface="Arial Narrow"/>
              </a:rPr>
              <a:t>, DHE is eliminated more rapidly than ergotamine, presumably due to its rapid hepatic clearance &amp; has less adverse effects.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5" name="Rectangle 3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52400" y="3537668"/>
            <a:ext cx="4109330" cy="424732"/>
          </a:xfrm>
          <a:prstGeom prst="rect">
            <a:avLst/>
          </a:prstGeom>
          <a:effectLst>
            <a:outerShdw algn="ctr" blurRad="38100" dir="2400000" dist="25400" rotWithShape="0">
              <a:srgbClr val="66FFFF"/>
            </a:outerShdw>
          </a:effectLst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none">
            <a:spAutoFit/>
          </a:bodyPr>
          <a:lstStyle/>
          <a:p>
            <a:pPr>
              <a:lnSpc>
                <a:spcPct val="90000"/>
              </a:lnSpc>
              <a:buFont charset="2" pitchFamily="2" typeface="Wingdings"/>
              <a:buNone/>
              <a:defRPr>
                <a:uFillTx/>
              </a:defRPr>
            </a:pPr>
            <a:r>
              <a:rPr dirty="0" lang="en-US" sz="2400">
                <a:uFillTx/>
                <a:latin charset="0" pitchFamily="18" typeface="Bernard MT Condensed"/>
                <a:cs charset="0" pitchFamily="18" typeface="Times New Roman"/>
              </a:rPr>
              <a:t>DHE (</a:t>
            </a:r>
            <a:r>
              <a:rPr dirty="0" lang="en-US" sz="2400">
                <a:solidFill>
                  <a:srgbClr val="FF0000"/>
                </a:solidFill>
                <a:uFillTx/>
                <a:latin charset="0" pitchFamily="18" typeface="Bernard MT Condensed"/>
                <a:cs charset="0" pitchFamily="18" typeface="Times New Roman"/>
              </a:rPr>
              <a:t>preferred in clinical setting</a:t>
            </a:r>
            <a:r>
              <a:rPr dirty="0" lang="en-US" sz="2400">
                <a:uFillTx/>
                <a:latin charset="0" pitchFamily="18" typeface="Bernard MT Condensed"/>
                <a:cs charset="0" pitchFamily="18" typeface="Times New Roman"/>
              </a:rPr>
              <a:t>)</a:t>
            </a:r>
            <a:endParaRPr dirty="0" i="1" lang="en-US" sz="2400">
              <a:uFillTx/>
              <a:latin charset="0" pitchFamily="18" typeface="Bernard MT Condensed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" name="Rectangle 1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152400" y="5355769"/>
            <a:ext cx="8991600" cy="1426031"/>
          </a:xfrm>
          <a:prstGeom prst="rect">
            <a:avLst/>
          </a:prstGeom>
          <a:solidFill>
            <a:srgbClr val="E1F4FF">
              <a:alpha val="45882"/>
            </a:srgbClr>
          </a:solidFill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b="1" dirty="0" lang="en-US" sz="2400">
                <a:uFillTx/>
                <a:latin charset="0" pitchFamily="34" typeface="Arial Narrow"/>
                <a:cs charset="0" pitchFamily="18" typeface="Times New Roman"/>
              </a:rPr>
              <a:t>They are only used to abort the attacks </a:t>
            </a:r>
            <a:r>
              <a:rPr b="1" dirty="0" lang="en-US" sz="2000">
                <a:uFillTx/>
                <a:latin charset="0" pitchFamily="34" typeface="Arial Narrow"/>
                <a:cs charset="0" pitchFamily="18" typeface="Times New Roman"/>
              </a:rPr>
              <a:t>[</a:t>
            </a:r>
            <a:r>
              <a:rPr b="1" dirty="0" i="1" lang="en-US" sz="2000">
                <a:uFillTx/>
                <a:latin charset="0" pitchFamily="34" typeface="Arial Narrow"/>
                <a:cs charset="0" pitchFamily="18" typeface="Times New Roman"/>
              </a:rPr>
              <a:t>Exception </a:t>
            </a:r>
            <a:r>
              <a:rPr b="1" dirty="0" i="1" lang="en-US" sz="2000">
                <a:uFillTx/>
                <a:latin charset="0" pitchFamily="34" typeface="Arial Narrow"/>
              </a:rPr>
              <a:t>DHE can be </a:t>
            </a:r>
            <a:r>
              <a:rPr b="1" dirty="0" i="1" lang="en-US" sz="2000">
                <a:solidFill>
                  <a:srgbClr val="FF0000"/>
                </a:solidFill>
                <a:uFillTx/>
                <a:latin charset="0" pitchFamily="34" typeface="Arial Narrow"/>
              </a:rPr>
              <a:t>given for severe, recurrent attacks not responding to other drugs</a:t>
            </a:r>
            <a:r>
              <a:rPr b="1" dirty="0" lang="en-US" sz="2000">
                <a:uFillTx/>
                <a:latin charset="0" pitchFamily="34" typeface="Arial Narrow"/>
              </a:rPr>
              <a:t>]</a:t>
            </a:r>
            <a:endParaRPr b="1" dirty="0" i="1" lang="en-US" sz="2000">
              <a:uFillTx/>
              <a:latin charset="0" pitchFamily="34" typeface="Arial Narrow"/>
            </a:endParaRPr>
          </a:p>
          <a:p>
            <a:pPr>
              <a:lnSpc>
                <a:spcPts val="2500"/>
              </a:lnSpc>
            </a:pPr>
            <a:r>
              <a:rPr b="1" dirty="0" lang="en-US" sz="2400">
                <a:uFillTx/>
                <a:latin charset="0" pitchFamily="34" typeface="Arial Narrow"/>
                <a:cs charset="0" pitchFamily="18" typeface="Times New Roman"/>
              </a:rPr>
              <a:t>Their use is restricted to patients with frequent, moderate attack or infrequent but severe attacks.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" name="Rectangle 1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152400" y="4988676"/>
            <a:ext cx="1485900" cy="425450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dirty="0" lang="en-US" sz="2400">
                <a:solidFill>
                  <a:schemeClr val="tx2"/>
                </a:solidFill>
                <a:uFillTx/>
                <a:latin charset="0" pitchFamily="18" typeface="Bernard MT Condensed"/>
              </a:rPr>
              <a:t>Indications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lide Numb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1FCB7F39-C915-4F94-90D1-9718EC9F2F2A}" type="slidenum">
              <a:rPr lang="ar-SA" smtClean="0">
                <a:uFillTx/>
              </a:rPr>
              <a:pPr>
                <a:defRPr>
                  <a:uFillTx/>
                </a:defRPr>
              </a:pPr>
              <a:t>15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9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4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9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>
                      <p:stCondLst>
                        <p:cond delay="indefinite"/>
                      </p:stCondLst>
                      <p:childTnLst>
                        <p:par>
                          <p:cTn fill="hold" id="2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26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3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3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3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39" nodeType="afterEffect" presetClass="entr" presetID="3" presetSubtype="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vertical)" transition="in">
                                      <p:cBhvr>
                                        <p:cTn dur="1000" id="4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grpId="0" spid="64"/>
      <p:bldP advAuto="4294967295" grpId="0" spid="28678"/>
      <p:bldP advAuto="4294967295" grpId="0" spid="28680"/>
      <p:bldP advAuto="4294967295" grpId="0" spid="28681"/>
      <p:bldP advAuto="4294967295" grpId="0" spid="35"/>
      <p:bldP advAuto="4294967295" animBg="1" grpId="0" spid="11"/>
      <p:bldP advAuto="4294967295" animBg="1" grpId="0" spid="12"/>
    </p:bldLst>
  </p:timing>
</p:sld>
</file>

<file path=ppt/slides/slide16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Rectangle 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1" name="Rectangle 2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152400" y="152400"/>
            <a:ext cx="790575" cy="4492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  <a:uFillTx/>
                <a:latin charset="0" pitchFamily="18" typeface="Bernard MT Condensed"/>
              </a:rPr>
              <a:t>ADRs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9705" name="TextBox 2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-76200" y="609600"/>
            <a:ext cx="9220200" cy="2336537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pPr indent="-342900" marL="342900">
              <a:lnSpc>
                <a:spcPts val="25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b="1" dirty="0" lang="en-US" sz="2400">
                <a:uFillTx/>
                <a:latin charset="0" pitchFamily="34" typeface="Arial Narrow"/>
              </a:rPr>
              <a:t>GIT upset </a:t>
            </a:r>
          </a:p>
          <a:p>
            <a:pPr indent="-342900" marL="342900">
              <a:lnSpc>
                <a:spcPts val="25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b="1" dirty="0" lang="en-US" sz="2400">
                <a:uFillTx/>
                <a:latin charset="0" pitchFamily="34" typeface="Arial Narrow"/>
              </a:rPr>
              <a:t>Feeling of cold &amp; numbness of limbs, tingling</a:t>
            </a:r>
          </a:p>
          <a:p>
            <a:pPr indent="-342900" marL="342900">
              <a:lnSpc>
                <a:spcPts val="25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b="1" dirty="0" lang="en-US" sz="2400">
                <a:uFillTx/>
                <a:latin charset="0" pitchFamily="34" typeface="Arial Narrow"/>
              </a:rPr>
              <a:t> </a:t>
            </a:r>
            <a:r>
              <a:rPr b="1" dirty="0" err="1" lang="en-US" sz="2400">
                <a:uFillTx/>
                <a:latin charset="0" pitchFamily="34" typeface="Arial Narrow"/>
              </a:rPr>
              <a:t>Anginal</a:t>
            </a:r>
            <a:r>
              <a:rPr b="1" dirty="0" lang="en-US" sz="2400">
                <a:uFillTx/>
                <a:latin charset="0" pitchFamily="34" typeface="Arial Narrow"/>
              </a:rPr>
              <a:t> pain due to coronary spasm, &amp; disturbed cardiac rhythm (tachycardia or bradycardia )</a:t>
            </a:r>
          </a:p>
          <a:p>
            <a:pPr indent="-342900" marL="342900">
              <a:lnSpc>
                <a:spcPts val="25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b="1" dirty="0" lang="en-US" sz="2400">
                <a:solidFill>
                  <a:srgbClr val="FF0000"/>
                </a:solidFill>
                <a:uFillTx/>
                <a:latin charset="0" pitchFamily="34" typeface="Arial Narrow"/>
              </a:rPr>
              <a:t>Prolong use </a:t>
            </a:r>
            <a:r>
              <a:rPr b="1" dirty="0" lang="en-US" sz="2400">
                <a:solidFill>
                  <a:srgbClr val="FF0000"/>
                </a:solidFill>
                <a:uFillTx/>
                <a:latin charset="0" pitchFamily="34" typeface="Calibri"/>
              </a:rPr>
              <a:t>→</a:t>
            </a:r>
            <a:r>
              <a:rPr b="1" dirty="0" lang="en-US" sz="2400">
                <a:solidFill>
                  <a:srgbClr val="FF0000"/>
                </a:solidFill>
                <a:uFillTx/>
                <a:latin charset="0" pitchFamily="34" typeface="Arial Narrow"/>
              </a:rPr>
              <a:t> rebound headache due to vasodilatation followed by vasoconstriction</a:t>
            </a:r>
            <a:r>
              <a:rPr b="1" dirty="0" lang="en-US" sz="2400">
                <a:uFillTx/>
                <a:latin charset="0" pitchFamily="34" typeface="Arial Narrow"/>
              </a:rPr>
              <a:t>.</a:t>
            </a:r>
          </a:p>
          <a:p>
            <a:pPr indent="-342900" marL="342900">
              <a:lnSpc>
                <a:spcPts val="25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b="1" dirty="0" lang="en-US" sz="2400">
                <a:uFillTx/>
                <a:latin charset="0" pitchFamily="34" typeface="Arial Narrow"/>
              </a:rPr>
              <a:t>Prolong use &amp; high dose </a:t>
            </a:r>
            <a:r>
              <a:rPr b="1" dirty="0" lang="en-US" sz="2400">
                <a:uFillTx/>
                <a:latin charset="0" pitchFamily="34" typeface="Calibri"/>
              </a:rPr>
              <a:t>→</a:t>
            </a:r>
            <a:r>
              <a:rPr b="1" dirty="0" lang="en-US" sz="2400">
                <a:uFillTx/>
                <a:latin charset="0" pitchFamily="34" typeface="Arial Narrow"/>
              </a:rPr>
              <a:t> </a:t>
            </a:r>
            <a:r>
              <a:rPr b="1" dirty="0" err="1" lang="en-US" sz="2400">
                <a:uFillTx/>
                <a:latin charset="0" pitchFamily="34" typeface="Arial Narrow"/>
              </a:rPr>
              <a:t>paraesthesia</a:t>
            </a:r>
            <a:r>
              <a:rPr b="1" dirty="0" lang="en-US" sz="2400">
                <a:uFillTx/>
                <a:latin charset="0" pitchFamily="34" typeface="Arial Narrow"/>
              </a:rPr>
              <a:t> (tingling or burning sensation).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" name="TextBox 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7620000" y="152400"/>
            <a:ext cx="1371600" cy="42545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b="1" dirty="0" lang="en-US" sz="2400">
                <a:uFillTx/>
                <a:latin charset="0" pitchFamily="34" typeface="Arial Narrow"/>
                <a:sym charset="2" pitchFamily="2" typeface="Wingdings"/>
              </a:rPr>
              <a:t> ERGOTS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" name="Rectangle 1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152400" y="3271837"/>
            <a:ext cx="2239963" cy="4619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none">
            <a:spAutoFit/>
          </a:bodyPr>
          <a:lstStyle/>
          <a:p>
            <a:pPr algn="ctr"/>
            <a:r>
              <a:rPr dirty="0" lang="en-US" sz="2400">
                <a:uFillTx/>
                <a:latin charset="0" pitchFamily="18" typeface="Bernard MT Condensed"/>
              </a:rPr>
              <a:t>Contraindications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 noRot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76200" y="3804062"/>
            <a:ext cx="9144000" cy="3046988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pPr indent="-342900" marL="342900">
              <a:spcBef>
                <a:spcPts val="0"/>
              </a:spcBef>
              <a:buFontTx/>
              <a:buBlip>
                <a:blip r:embed="rId3"/>
              </a:buBlip>
            </a:pPr>
            <a:r>
              <a:rPr b="1" dirty="0" lang="en-US" sz="2400">
                <a:uFillTx/>
                <a:latin charset="0" pitchFamily="34" typeface="Arial Narrow"/>
              </a:rPr>
              <a:t>Pregnancy; </a:t>
            </a:r>
            <a:r>
              <a:rPr b="1" dirty="0" lang="en-US" sz="2400">
                <a:solidFill>
                  <a:srgbClr val="FF0000"/>
                </a:solidFill>
                <a:uFillTx/>
                <a:latin charset="0" pitchFamily="34" typeface="Arial Narrow"/>
              </a:rPr>
              <a:t>fetal distress &amp; miscarriage </a:t>
            </a:r>
            <a:r>
              <a:rPr b="1" dirty="0" lang="en-US" sz="2400">
                <a:uFillTx/>
                <a:latin charset="0" pitchFamily="34" typeface="Arial Narrow"/>
              </a:rPr>
              <a:t>(</a:t>
            </a:r>
            <a:r>
              <a:rPr b="1" dirty="0" lang="en-US" sz="2400">
                <a:solidFill>
                  <a:srgbClr val="FF0000"/>
                </a:solidFill>
                <a:uFillTx/>
                <a:latin charset="0" pitchFamily="34" typeface="Arial Narrow"/>
              </a:rPr>
              <a:t>ergot is uterine stimulant &amp; vasoconstrictor</a:t>
            </a:r>
            <a:r>
              <a:rPr b="1" dirty="0" lang="en-US" sz="2400">
                <a:uFillTx/>
                <a:latin charset="0" pitchFamily="34" typeface="Arial Narrow"/>
              </a:rPr>
              <a:t>)</a:t>
            </a:r>
          </a:p>
          <a:p>
            <a:pPr indent="-342900" marL="342900">
              <a:spcBef>
                <a:spcPts val="0"/>
              </a:spcBef>
              <a:buFont charset="0" typeface="Arial"/>
              <a:buBlip>
                <a:blip r:embed="rId3"/>
              </a:buBlip>
            </a:pPr>
            <a:r>
              <a:rPr b="1" dirty="0" lang="en-US" sz="2400">
                <a:solidFill>
                  <a:srgbClr val="FF0000"/>
                </a:solidFill>
                <a:uFillTx/>
                <a:latin charset="0" pitchFamily="34" typeface="Arial Narrow"/>
              </a:rPr>
              <a:t>Peripheral &amp; coronary vascular diseases</a:t>
            </a:r>
          </a:p>
          <a:p>
            <a:pPr indent="-342900" marL="342900">
              <a:spcBef>
                <a:spcPts val="0"/>
              </a:spcBef>
              <a:buFont charset="0" typeface="Arial"/>
              <a:buBlip>
                <a:blip r:embed="rId3"/>
              </a:buBlip>
            </a:pPr>
            <a:r>
              <a:rPr b="1" dirty="0" lang="en-US" sz="2400">
                <a:solidFill>
                  <a:srgbClr val="FF0000"/>
                </a:solidFill>
                <a:uFillTx/>
                <a:latin charset="0" pitchFamily="34" typeface="Arial Narrow"/>
              </a:rPr>
              <a:t>Hypertension</a:t>
            </a:r>
          </a:p>
          <a:p>
            <a:pPr indent="-342900" marL="342900">
              <a:spcBef>
                <a:spcPts val="0"/>
              </a:spcBef>
              <a:buFont charset="0" typeface="Arial"/>
              <a:buBlip>
                <a:blip r:embed="rId3"/>
              </a:buBlip>
            </a:pPr>
            <a:r>
              <a:rPr b="1" dirty="0" lang="en-US" sz="2400">
                <a:uFillTx/>
                <a:latin charset="0" pitchFamily="34" typeface="Arial Narrow"/>
              </a:rPr>
              <a:t>Liver &amp; kidney diseases</a:t>
            </a:r>
          </a:p>
          <a:p>
            <a:pPr indent="-342900" marL="342900">
              <a:spcBef>
                <a:spcPts val="0"/>
              </a:spcBef>
              <a:buFont charset="0" typeface="Arial"/>
              <a:buBlip>
                <a:blip r:embed="rId3"/>
              </a:buBlip>
            </a:pPr>
            <a:r>
              <a:rPr b="1" dirty="0" lang="en-US" sz="2400">
                <a:solidFill>
                  <a:srgbClr val="FF0000"/>
                </a:solidFill>
                <a:uFillTx/>
                <a:latin charset="0" pitchFamily="34" typeface="Arial Narrow"/>
              </a:rPr>
              <a:t>prophylaxis of migraine</a:t>
            </a:r>
            <a:endParaRPr b="1" dirty="0" lang="en-US" sz="2400">
              <a:uFillTx/>
              <a:latin charset="0" pitchFamily="34" typeface="Arial Narrow"/>
            </a:endParaRPr>
          </a:p>
          <a:p>
            <a:pPr indent="-342900" marL="342900">
              <a:spcBef>
                <a:spcPts val="0"/>
              </a:spcBef>
              <a:buFont charset="0" typeface="Arial"/>
              <a:buBlip>
                <a:blip r:embed="rId3"/>
              </a:buBlip>
            </a:pPr>
            <a:r>
              <a:rPr b="1" dirty="0" lang="en-US" sz="2400">
                <a:uFillTx/>
                <a:latin charset="0" pitchFamily="34" typeface="Arial Narrow"/>
              </a:rPr>
              <a:t>In concurrent use with </a:t>
            </a:r>
            <a:r>
              <a:rPr b="1" dirty="0" err="1" lang="en-US" sz="2400">
                <a:uFillTx/>
                <a:latin charset="0" pitchFamily="34" typeface="Arial Narrow"/>
              </a:rPr>
              <a:t>triptans</a:t>
            </a:r>
            <a:r>
              <a:rPr b="1" dirty="0" lang="en-US" sz="2400">
                <a:uFillTx/>
                <a:latin charset="0" pitchFamily="34" typeface="Arial Narrow"/>
              </a:rPr>
              <a:t> (at least 6 hrs from last dose of </a:t>
            </a:r>
            <a:r>
              <a:rPr b="1" dirty="0" err="1" lang="en-US" sz="2400">
                <a:uFillTx/>
                <a:latin charset="0" pitchFamily="34" typeface="Arial Narrow"/>
              </a:rPr>
              <a:t>triptans</a:t>
            </a:r>
            <a:r>
              <a:rPr b="1" dirty="0" lang="en-US" sz="2400">
                <a:uFillTx/>
                <a:latin charset="0" pitchFamily="34" typeface="Arial Narrow"/>
              </a:rPr>
              <a:t> or 24 hrs from stopping ergotamine &amp; </a:t>
            </a:r>
            <a:r>
              <a:rPr b="1" dirty="0" lang="el-GR" sz="2400">
                <a:uFillTx/>
                <a:latin charset="0" pitchFamily="34" typeface="Arial Narrow"/>
              </a:rPr>
              <a:t>β</a:t>
            </a:r>
            <a:r>
              <a:rPr b="1" dirty="0" lang="en-US" sz="2400">
                <a:uFillTx/>
                <a:latin charset="0" pitchFamily="34" typeface="Arial Narrow"/>
              </a:rPr>
              <a:t>-blockers.	</a:t>
            </a:r>
            <a:endParaRPr b="1" dirty="0" lang="el-GR" sz="2400">
              <a:uFillTx/>
              <a:latin charset="0" pitchFamily="34" typeface="Arial Narrow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lide Numb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1FCB7F39-C915-4F94-90D1-9718EC9F2F2A}" type="slidenum">
              <a:rPr lang="ar-SA" smtClean="0">
                <a:uFillTx/>
              </a:rPr>
              <a:pPr>
                <a:defRPr>
                  <a:uFillTx/>
                </a:defRPr>
              </a:pPr>
              <a:t>16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9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4"/>
                                        <p:tgtEl>
                                          <p:spTgt spid="297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9"/>
                                        <p:tgtEl>
                                          <p:spTgt spid="297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>
                      <p:stCondLst>
                        <p:cond delay="indefinite"/>
                      </p:stCondLst>
                      <p:childTnLst>
                        <p:par>
                          <p:cTn fill="hold" id="2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24"/>
                                        <p:tgtEl>
                                          <p:spTgt spid="297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29"/>
                                        <p:tgtEl>
                                          <p:spTgt spid="297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>
                      <p:stCondLst>
                        <p:cond delay="indefinite"/>
                      </p:stCondLst>
                      <p:childTnLst>
                        <p:par>
                          <p:cTn fill="hold" id="3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2" nodeType="click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34"/>
                                        <p:tgtEl>
                                          <p:spTgt spid="297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4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>
                      <p:stCondLst>
                        <p:cond delay="indefinite"/>
                      </p:stCondLst>
                      <p:childTnLst>
                        <p:par>
                          <p:cTn fill="hold" id="4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4" nodeType="click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46"/>
                                        <p:tgtEl>
                                          <p:spTgt spid="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">
                      <p:stCondLst>
                        <p:cond delay="indefinite"/>
                      </p:stCondLst>
                      <p:childTnLst>
                        <p:par>
                          <p:cTn fill="hold" id="4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9" nodeType="click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51"/>
                                        <p:tgtEl>
                                          <p:spTgt spid="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2">
                      <p:stCondLst>
                        <p:cond delay="indefinite"/>
                      </p:stCondLst>
                      <p:childTnLst>
                        <p:par>
                          <p:cTn fill="hold" id="5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4" nodeType="click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56"/>
                                        <p:tgtEl>
                                          <p:spTgt spid="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7">
                      <p:stCondLst>
                        <p:cond delay="indefinite"/>
                      </p:stCondLst>
                      <p:childTnLst>
                        <p:par>
                          <p:cTn fill="hold" id="5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9" nodeType="click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61"/>
                                        <p:tgtEl>
                                          <p:spTgt spid="1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2">
                      <p:stCondLst>
                        <p:cond delay="indefinite"/>
                      </p:stCondLst>
                      <p:childTnLst>
                        <p:par>
                          <p:cTn fill="hold" id="6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4" nodeType="click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66"/>
                                        <p:tgtEl>
                                          <p:spTgt spid="1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7">
                      <p:stCondLst>
                        <p:cond delay="indefinite"/>
                      </p:stCondLst>
                      <p:childTnLst>
                        <p:par>
                          <p:cTn fill="hold" id="6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9" nodeType="click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1"/>
                                        <p:tgtEl>
                                          <p:spTgt spid="1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animBg="1" grpId="0" spid="21"/>
      <p:bldP advAuto="4294967295" build="p" grpId="0" spid="29705" uiExpand="1"/>
      <p:bldP advAuto="4294967295" animBg="1" grpId="0" spid="12"/>
      <p:bldP advAuto="4294967295" build="p" grpId="0" spid="13"/>
    </p:bldLst>
  </p:timing>
</p:sld>
</file>

<file path=ppt/slides/slide17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" name="Rectangle 1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" name="TextBox 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6934200" y="215721"/>
            <a:ext cx="1778000" cy="46672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FF66FF"/>
            </a:solidFill>
            <a:miter lim="800000"/>
          </a:ln>
          <a:effectLst>
            <a:outerShdw algn="tl" blurRad="50800" dir="2700000" dist="38100" rotWithShape="0">
              <a:srgbClr val="0070C0"/>
            </a:outerShdw>
          </a:effectLst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r>
              <a:rPr b="1" dirty="0" lang="en-US" sz="2400">
                <a:uFillTx/>
                <a:latin charset="0" pitchFamily="34" typeface="Arial Narrow"/>
                <a:sym charset="2" pitchFamily="2" typeface="Wingdings"/>
              </a:rPr>
              <a:t> TRIPTANS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1756" name="Rectangle 6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152400" y="762000"/>
            <a:ext cx="8534400" cy="1918474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b="1" dirty="0" lang="en-US" sz="2400">
                <a:uFillTx/>
                <a:latin charset="0" pitchFamily="34" typeface="Arial Narrow"/>
                <a:sym charset="2" pitchFamily="2" typeface="Wingdings"/>
              </a:rPr>
              <a:t>Selective </a:t>
            </a:r>
          </a:p>
          <a:p>
            <a:r>
              <a:rPr b="1" dirty="0" err="1" lang="en-US" sz="2400">
                <a:uFillTx/>
                <a:latin charset="0" pitchFamily="34" typeface="Arial Narrow"/>
                <a:sym charset="2" pitchFamily="2" typeface="Wingdings"/>
              </a:rPr>
              <a:t>Agonism</a:t>
            </a:r>
            <a:r>
              <a:rPr b="1" dirty="0" lang="en-US" sz="2400">
                <a:uFillTx/>
                <a:latin charset="0" pitchFamily="34" typeface="Arial Narrow"/>
                <a:sym charset="2" pitchFamily="2" typeface="Wingdings"/>
              </a:rPr>
              <a:t> at 5HT</a:t>
            </a:r>
            <a:r>
              <a:rPr b="1" baseline="-25000" dirty="0" lang="en-US" sz="2400">
                <a:uFillTx/>
                <a:latin charset="0" pitchFamily="34" typeface="Arial Narrow"/>
                <a:sym charset="2" pitchFamily="2" typeface="Wingdings"/>
              </a:rPr>
              <a:t>1</a:t>
            </a:r>
            <a:r>
              <a:rPr b="1" dirty="0" lang="en-US" sz="2400">
                <a:uFillTx/>
                <a:latin charset="0" pitchFamily="34" typeface="Arial Narrow"/>
                <a:sym charset="2" pitchFamily="2" typeface="Wingdings"/>
              </a:rPr>
              <a:t> receptors </a:t>
            </a:r>
            <a:endParaRPr dirty="0" lang="en-US" sz="2400">
              <a:uFillTx/>
            </a:endParaRPr>
          </a:p>
          <a:p>
            <a:r>
              <a:rPr b="1" dirty="0" lang="en-US" sz="2400">
                <a:uFillTx/>
                <a:latin charset="0" pitchFamily="34" typeface="Arial Narrow"/>
              </a:rPr>
              <a:t>Same as discussed for ergotamine except that </a:t>
            </a:r>
            <a:r>
              <a:rPr b="1" dirty="0" err="1" lang="en-US" sz="2400">
                <a:uFillTx/>
                <a:latin charset="0" pitchFamily="34" typeface="Arial Narrow"/>
              </a:rPr>
              <a:t>triptans</a:t>
            </a:r>
            <a:r>
              <a:rPr b="1" dirty="0" lang="en-US" sz="2400">
                <a:uFillTx/>
                <a:latin charset="0" pitchFamily="34" typeface="Arial Narrow"/>
              </a:rPr>
              <a:t> are more selective as </a:t>
            </a:r>
            <a:r>
              <a:rPr b="1" dirty="0" err="1" lang="en-US" sz="2400">
                <a:uFillTx/>
                <a:latin charset="0" pitchFamily="34" typeface="Arial Narrow"/>
              </a:rPr>
              <a:t>serotonergic</a:t>
            </a:r>
            <a:r>
              <a:rPr b="1" dirty="0" lang="en-US" sz="2400">
                <a:uFillTx/>
                <a:latin charset="0" pitchFamily="34" typeface="Arial Narrow"/>
              </a:rPr>
              <a:t> agonist.  </a:t>
            </a:r>
            <a:endParaRPr b="1" dirty="0" lang="en-US" sz="2400">
              <a:uFillTx/>
              <a:latin charset="0" pitchFamily="34" typeface="Arial Narrow"/>
              <a:sym charset="2" pitchFamily="2" typeface="Wingdings"/>
            </a:endParaRP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b="1" dirty="0" lang="en-US" sz="2400" u="heavy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charset="0" pitchFamily="34" typeface="Arial Narrow"/>
                <a:cs charset="0" pitchFamily="18" typeface="Times New Roman"/>
              </a:rPr>
              <a:t>No </a:t>
            </a:r>
            <a:r>
              <a:rPr b="1" dirty="0" lang="el-GR" sz="2400">
                <a:solidFill>
                  <a:srgbClr val="FF0000"/>
                </a:solidFill>
                <a:uFillTx/>
                <a:latin charset="0" pitchFamily="34" typeface="Arial Narrow"/>
                <a:cs charset="0" pitchFamily="18" typeface="Times New Roman"/>
              </a:rPr>
              <a:t>α</a:t>
            </a:r>
            <a:r>
              <a:rPr b="1" baseline="-25000" dirty="0" lang="en-US" sz="2400">
                <a:solidFill>
                  <a:srgbClr val="FF0000"/>
                </a:solidFill>
                <a:uFillTx/>
                <a:latin charset="0" pitchFamily="34" typeface="Arial Narrow"/>
                <a:cs charset="0" pitchFamily="18" typeface="Times New Roman"/>
              </a:rPr>
              <a:t>1</a:t>
            </a:r>
            <a:r>
              <a:rPr b="1" dirty="0" lang="en-US" sz="2400">
                <a:solidFill>
                  <a:srgbClr val="FF0000"/>
                </a:solidFill>
                <a:uFillTx/>
                <a:latin charset="0" pitchFamily="34" typeface="Arial Narrow"/>
                <a:cs charset="0" pitchFamily="18" typeface="Times New Roman"/>
              </a:rPr>
              <a:t>, </a:t>
            </a:r>
            <a:r>
              <a:rPr b="1" dirty="0" lang="el-GR" sz="2400">
                <a:solidFill>
                  <a:srgbClr val="FF0000"/>
                </a:solidFill>
                <a:uFillTx/>
                <a:latin charset="0" pitchFamily="34" typeface="Arial Narrow"/>
                <a:cs charset="0" pitchFamily="18" typeface="Times New Roman"/>
              </a:rPr>
              <a:t>α</a:t>
            </a:r>
            <a:r>
              <a:rPr b="1" baseline="-25000" dirty="0" lang="en-US" sz="2400">
                <a:solidFill>
                  <a:srgbClr val="FF0000"/>
                </a:solidFill>
                <a:uFillTx/>
                <a:latin charset="0" pitchFamily="34" typeface="Arial Narrow"/>
                <a:cs charset="0" pitchFamily="18" typeface="Times New Roman"/>
              </a:rPr>
              <a:t>2</a:t>
            </a:r>
            <a:r>
              <a:rPr b="1" dirty="0" lang="en-US" sz="2400">
                <a:solidFill>
                  <a:srgbClr val="FF0000"/>
                </a:solidFill>
                <a:uFillTx/>
                <a:latin charset="0" pitchFamily="34" typeface="Arial Narrow"/>
                <a:cs charset="0" pitchFamily="18" typeface="Times New Roman"/>
              </a:rPr>
              <a:t>, </a:t>
            </a:r>
            <a:r>
              <a:rPr b="1" dirty="0" lang="el-GR" sz="2400">
                <a:solidFill>
                  <a:srgbClr val="FF0000"/>
                </a:solidFill>
                <a:uFillTx/>
                <a:latin charset="0" pitchFamily="34" typeface="Arial Narrow"/>
                <a:cs charset="0" pitchFamily="18" typeface="Times New Roman"/>
              </a:rPr>
              <a:t>β</a:t>
            </a:r>
            <a:r>
              <a:rPr b="1" dirty="0" lang="en-US" sz="2400">
                <a:solidFill>
                  <a:srgbClr val="FF0000"/>
                </a:solidFill>
                <a:uFillTx/>
                <a:latin charset="0" pitchFamily="34" typeface="Arial Narrow"/>
                <a:cs charset="0" pitchFamily="18" typeface="Times New Roman"/>
              </a:rPr>
              <a:t> –adrenergic , dopamine or </a:t>
            </a:r>
            <a:r>
              <a:rPr b="1" dirty="0" err="1" lang="en-US" sz="2400">
                <a:solidFill>
                  <a:srgbClr val="FF0000"/>
                </a:solidFill>
                <a:uFillTx/>
                <a:latin charset="0" pitchFamily="34" typeface="Arial Narrow"/>
                <a:cs charset="0" pitchFamily="18" typeface="Times New Roman"/>
              </a:rPr>
              <a:t>muscarinic</a:t>
            </a:r>
            <a:r>
              <a:rPr b="1" dirty="0" lang="en-US" sz="2400">
                <a:solidFill>
                  <a:srgbClr val="FF0000"/>
                </a:solidFill>
                <a:uFillTx/>
                <a:latin charset="0" pitchFamily="34" typeface="Arial Narrow"/>
                <a:cs charset="0" pitchFamily="18" typeface="Times New Roman"/>
              </a:rPr>
              <a:t> receptors</a:t>
            </a:r>
            <a:r>
              <a:rPr b="1" dirty="0" lang="en-US" sz="2400">
                <a:uFillTx/>
                <a:latin charset="0" pitchFamily="34" typeface="Arial Narrow"/>
                <a:cs charset="0" pitchFamily="18" typeface="Times New Roman"/>
              </a:rPr>
              <a:t>.</a:t>
            </a:r>
            <a:r>
              <a:rPr dirty="0" lang="en-US" sz="2400">
                <a:uFillTx/>
                <a:latin charset="0" pitchFamily="18" typeface="Times New Roman"/>
                <a:cs charset="0" pitchFamily="18" typeface="Times New Roman"/>
              </a:rPr>
              <a:t> </a:t>
            </a:r>
            <a:endParaRPr b="1" dirty="0" lang="en-US" sz="2400">
              <a:uFillTx/>
              <a:latin charset="0" pitchFamily="34" typeface="Arial Narrow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" name="TextBox 1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400">
                <a:solidFill>
                  <a:srgbClr val="0070C0"/>
                </a:solidFill>
                <a:uFillTx/>
                <a:latin charset="0" pitchFamily="34" typeface="Arial Narrow"/>
              </a:rPr>
              <a:t>ABORTIVE THERAPY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" name="TextBox 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dir="t" rig="threePt"/>
          </a:scene3d>
          <a:sp3d>
            <a:bevelT prst="coolSlant" w="165100"/>
          </a:sp3d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dirty="0" lang="en-US" sz="2800">
                <a:uFillTx/>
                <a:latin charset="0" pitchFamily="18" typeface="Bernard MT Condensed"/>
              </a:rPr>
              <a:t>TREATMENT of Acute Attack</a:t>
            </a:r>
          </a:p>
        </p:txBody>
      </p: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6" name="Group 25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6200" y="3805237"/>
            <a:ext cx="8839200" cy="1421610"/>
            <a:chOff x="76200" y="3805237"/>
            <a:chExt cx="8839200" cy="1421610"/>
          </a:xfrm>
        </p:grpSpPr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" name="TextBox 17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  <a:spLocks noChangeArrowheads="1"/>
            </p:cNvSpPr>
            <p:nvPr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76200" y="4172712"/>
              <a:ext cx="8839200" cy="105413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wrap="square">
              <a:spAutoFit/>
            </a:bodyPr>
            <a:lstStyle/>
            <a:p>
              <a:pPr>
                <a:lnSpc>
                  <a:spcPts val="2500"/>
                </a:lnSpc>
                <a:buFont charset="2" pitchFamily="2" typeface="Wingdings"/>
                <a:buNone/>
              </a:pPr>
              <a:r>
                <a:rPr b="1" dirty="0" lang="en-US" sz="2400">
                  <a:uFillTx/>
                  <a:latin charset="0" pitchFamily="34" typeface="Arial Narrow"/>
                  <a:cs charset="0" pitchFamily="18" typeface="Times New Roman"/>
                </a:rPr>
                <a:t>Oral bioavailability low  / </a:t>
              </a:r>
              <a:r>
                <a:rPr b="1" dirty="0" lang="en-US" sz="2400">
                  <a:solidFill>
                    <a:srgbClr val="FF0000"/>
                  </a:solidFill>
                  <a:uFillTx/>
                  <a:latin charset="0" pitchFamily="34" typeface="Arial Narrow"/>
                  <a:cs charset="0" pitchFamily="18" typeface="Times New Roman"/>
                </a:rPr>
                <a:t>Subcutaneous (SC) bioavailability is 97%, </a:t>
              </a:r>
              <a:r>
                <a:rPr b="1" dirty="0" lang="en-US" sz="2400">
                  <a:solidFill>
                    <a:srgbClr val="FF0000"/>
                  </a:solidFill>
                  <a:uFillTx/>
                  <a:latin charset="0" pitchFamily="34" typeface="Calibri"/>
                </a:rPr>
                <a:t>peaks </a:t>
              </a:r>
              <a:r>
                <a:rPr b="1" dirty="0" lang="en-US" sz="2400">
                  <a:uFillTx/>
                  <a:latin charset="0" pitchFamily="34" typeface="Calibri"/>
                </a:rPr>
                <a:t>after 2 min &amp; </a:t>
              </a:r>
              <a:r>
                <a:rPr b="1" dirty="0" lang="en-US" sz="2400">
                  <a:uFillTx/>
                  <a:latin charset="0" pitchFamily="34" typeface="Arial Narrow"/>
                </a:rPr>
                <a:t>t</a:t>
              </a:r>
              <a:r>
                <a:rPr b="1" baseline="-25000" dirty="0" lang="en-US" sz="2400">
                  <a:uFillTx/>
                  <a:latin charset="0" pitchFamily="34" typeface="Arial Narrow"/>
                </a:rPr>
                <a:t>1/2</a:t>
              </a:r>
              <a:r>
                <a:rPr b="1" dirty="0" lang="en-US" sz="2400">
                  <a:uFillTx/>
                  <a:latin charset="0" pitchFamily="34" typeface="Arial Narrow"/>
                </a:rPr>
                <a:t> nearly 2 hours</a:t>
              </a:r>
              <a:r>
                <a:rPr b="1" dirty="0" lang="en-US" sz="2400">
                  <a:uFillTx/>
                  <a:latin charset="0" pitchFamily="34" typeface="Arial Narrow"/>
                  <a:cs charset="0" pitchFamily="18" typeface="Times New Roman"/>
                </a:rPr>
                <a:t> (fast action with </a:t>
              </a:r>
              <a:r>
                <a:rPr b="1" dirty="0" err="1" lang="en-US" sz="2400">
                  <a:uFillTx/>
                  <a:latin charset="0" pitchFamily="34" typeface="Arial Narrow"/>
                  <a:cs charset="0" pitchFamily="18" typeface="Times New Roman"/>
                </a:rPr>
                <a:t>Sc</a:t>
              </a:r>
              <a:r>
                <a:rPr b="1" dirty="0" lang="en-US" sz="2400">
                  <a:uFillTx/>
                  <a:latin charset="0" pitchFamily="34" typeface="Arial Narrow"/>
                  <a:cs charset="0" pitchFamily="18" typeface="Times New Roman"/>
                </a:rPr>
                <a:t>, </a:t>
              </a:r>
              <a:r>
                <a:rPr b="1" dirty="0" lang="en-US" sz="2400">
                  <a:solidFill>
                    <a:srgbClr val="FF0000"/>
                  </a:solidFill>
                  <a:uFillTx/>
                  <a:latin charset="0" pitchFamily="34" typeface="Arial Narrow"/>
                  <a:cs charset="0" pitchFamily="18" typeface="Times New Roman"/>
                </a:rPr>
                <a:t>good for patient with vomiting)</a:t>
              </a:r>
              <a:endParaRPr b="1" dirty="0" lang="en-US" sz="2400">
                <a:uFillTx/>
                <a:latin charset="0" pitchFamily="34" typeface="Arial Narrow"/>
                <a:cs charset="0" pitchFamily="18" typeface="Times New Roman"/>
              </a:endParaRPr>
            </a:p>
          </p:txBody>
        </p:sp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" name="TextBox 21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  <a:spLocks noChangeArrowheads="1"/>
            </p:cNvSpPr>
            <p:nvPr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1676400" y="3846576"/>
              <a:ext cx="5562600" cy="4001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>
              <a:spAutoFit/>
            </a:bodyPr>
            <a:lstStyle/>
            <a:p>
              <a:r>
                <a:rPr b="1" dirty="0" i="1" lang="en-US" sz="2000">
                  <a:solidFill>
                    <a:srgbClr val="0000FF"/>
                  </a:solidFill>
                  <a:uFillTx/>
                  <a:latin charset="0" pitchFamily="34" typeface="Arial Narrow"/>
                </a:rPr>
                <a:t>Present in →oral, nasal spray, &amp; injectable forms</a:t>
              </a:r>
            </a:p>
          </p:txBody>
        </p:sp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" name="Rectangle 17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/>
            </p:cNvSpPr>
            <p:nvPr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76200" y="3805237"/>
              <a:ext cx="1728788" cy="461963"/>
            </a:xfrm>
            <a:prstGeom prst="rect">
              <a:avLst/>
            </a:prstGeom>
            <a:effectLst>
              <a:outerShdw algn="ctr" blurRad="50800" dir="5400000" dist="50800" rotWithShape="0">
                <a:srgbClr val="66FFFF"/>
              </a:outerShdw>
            </a:effectLst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wrap="none">
              <a:spAutoFit/>
            </a:bodyPr>
            <a:lstStyle/>
            <a:p>
              <a:pPr>
                <a:defRPr>
                  <a:uFillTx/>
                </a:defRPr>
              </a:pPr>
              <a:r>
                <a:rPr dirty="0" lang="en-US" sz="2400"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uFillTx/>
                  <a:latin charset="0" pitchFamily="18" typeface="Bernard MT Condensed"/>
                </a:rPr>
                <a:t>SUMATRIPTAN</a:t>
              </a:r>
            </a:p>
          </p:txBody>
        </p:sp>
      </p:grp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7" name="Group 26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6200" y="5105400"/>
            <a:ext cx="8763000" cy="762000"/>
            <a:chOff x="76200" y="4876800"/>
            <a:chExt cx="8763000" cy="762000"/>
          </a:xfrm>
        </p:grpSpPr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" name="Rectangle 19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/>
            </p:cNvSpPr>
            <p:nvPr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76200" y="4876800"/>
              <a:ext cx="1847850" cy="457200"/>
            </a:xfrm>
            <a:prstGeom prst="rect">
              <a:avLst/>
            </a:prstGeom>
            <a:effectLst>
              <a:outerShdw algn="ctr" blurRad="50800" dir="5400000" dist="50800" rotWithShape="0">
                <a:srgbClr val="66FFFF"/>
              </a:outerShdw>
            </a:effectLst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wrap="none">
              <a:spAutoFit/>
            </a:bodyPr>
            <a:lstStyle/>
            <a:p>
              <a:pPr>
                <a:defRPr>
                  <a:uFillTx/>
                </a:defRPr>
              </a:pPr>
              <a:r>
                <a:rPr dirty="0" lang="en-US" sz="2400"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uFillTx/>
                  <a:latin charset="0" pitchFamily="18" typeface="Bernard MT Condensed"/>
                </a:rPr>
                <a:t>ZOLMITRIPTAN</a:t>
              </a:r>
            </a:p>
          </p:txBody>
        </p:sp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1" name="TextBox 37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  <a:spLocks noChangeArrowheads="1"/>
            </p:cNvSpPr>
            <p:nvPr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76200" y="5218112"/>
              <a:ext cx="8763000" cy="4206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>
              <a:spAutoFit/>
            </a:bodyPr>
            <a:lstStyle/>
            <a:p>
              <a:pPr>
                <a:lnSpc>
                  <a:spcPct val="90000"/>
                </a:lnSpc>
                <a:buFont charset="2" pitchFamily="2" typeface="Wingdings"/>
                <a:buNone/>
              </a:pPr>
              <a:r>
                <a:rPr b="1" dirty="0" lang="en-US" sz="2400">
                  <a:uFillTx/>
                  <a:latin charset="0" pitchFamily="34" typeface="Arial Narrow"/>
                  <a:cs charset="0" pitchFamily="18" typeface="Times New Roman"/>
                </a:rPr>
                <a:t>Oral bioavailability 40%, peaks after 2 hrs &amp; </a:t>
              </a:r>
              <a:r>
                <a:rPr b="1" dirty="0" lang="en-US" sz="2400">
                  <a:uFillTx/>
                  <a:latin charset="0" pitchFamily="34" typeface="Arial Narrow"/>
                </a:rPr>
                <a:t>t</a:t>
              </a:r>
              <a:r>
                <a:rPr b="1" baseline="-25000" dirty="0" lang="en-US" sz="2400">
                  <a:uFillTx/>
                  <a:latin charset="0" pitchFamily="34" typeface="Arial Narrow"/>
                </a:rPr>
                <a:t>1/2</a:t>
              </a:r>
              <a:r>
                <a:rPr b="1" dirty="0" lang="en-US" sz="2400">
                  <a:uFillTx/>
                  <a:latin charset="0" pitchFamily="34" typeface="Arial Narrow"/>
                </a:rPr>
                <a:t> nearly 3 hours</a:t>
              </a:r>
              <a:r>
                <a:rPr b="1" dirty="0" lang="en-US" sz="2400">
                  <a:uFillTx/>
                  <a:latin charset="0" pitchFamily="34" typeface="Arial Narrow"/>
                  <a:cs charset="0" pitchFamily="18" typeface="Times New Roman"/>
                </a:rPr>
                <a:t> </a:t>
              </a:r>
            </a:p>
          </p:txBody>
        </p:sp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2" name="TextBox 21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  <a:spLocks noChangeArrowheads="1"/>
            </p:cNvSpPr>
            <p:nvPr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1828800" y="4913376"/>
              <a:ext cx="6172200" cy="4001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>
              <a:spAutoFit/>
            </a:bodyPr>
            <a:lstStyle/>
            <a:p>
              <a:r>
                <a:rPr b="1" dirty="0" i="1" lang="en-US" sz="2000">
                  <a:solidFill>
                    <a:srgbClr val="0000FF"/>
                  </a:solidFill>
                  <a:uFillTx/>
                  <a:latin charset="0" pitchFamily="34" typeface="Arial Narrow"/>
                </a:rPr>
                <a:t>Present in →nasal spray, &amp; injectable forms</a:t>
              </a:r>
            </a:p>
          </p:txBody>
        </p:sp>
      </p:grp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8" name="Group 27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6200" y="5786437"/>
            <a:ext cx="8763000" cy="1142893"/>
            <a:chOff x="76200" y="5786437"/>
            <a:chExt cx="8763000" cy="1142893"/>
          </a:xfrm>
        </p:grpSpPr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3" name="Rectangle 22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/>
            </p:cNvSpPr>
            <p:nvPr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76200" y="5786437"/>
              <a:ext cx="1754188" cy="461963"/>
            </a:xfrm>
            <a:prstGeom prst="rect">
              <a:avLst/>
            </a:prstGeom>
            <a:effectLst>
              <a:outerShdw algn="ctr" blurRad="50800" dir="5400000" dist="50800" rotWithShape="0">
                <a:srgbClr val="66FFFF"/>
              </a:outerShdw>
            </a:effectLst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wrap="none">
              <a:spAutoFit/>
            </a:bodyPr>
            <a:lstStyle/>
            <a:p>
              <a:pPr>
                <a:defRPr>
                  <a:uFillTx/>
                </a:defRPr>
              </a:pPr>
              <a:r>
                <a:rPr dirty="0" lang="en-US" sz="2400"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uFillTx/>
                  <a:latin charset="0" pitchFamily="18" typeface="Bernard MT Condensed"/>
                </a:rPr>
                <a:t>NARATRIPTAN</a:t>
              </a:r>
            </a:p>
          </p:txBody>
        </p:sp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4" name="TextBox 34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  <a:spLocks noChangeArrowheads="1"/>
            </p:cNvSpPr>
            <p:nvPr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1706880" y="5867400"/>
              <a:ext cx="5181600" cy="4001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>
              <a:spAutoFit/>
            </a:bodyPr>
            <a:lstStyle/>
            <a:p>
              <a:r>
                <a:rPr b="1" dirty="0" i="1" lang="en-US" sz="2000">
                  <a:solidFill>
                    <a:srgbClr val="0000FF"/>
                  </a:solidFill>
                  <a:uFillTx/>
                  <a:latin charset="0" pitchFamily="34" typeface="Arial Narrow"/>
                </a:rPr>
                <a:t>Present in addition  → + Oral preparations</a:t>
              </a:r>
            </a:p>
          </p:txBody>
        </p:sp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5" name="TextBox 36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  <a:spLocks noChangeArrowheads="1"/>
            </p:cNvSpPr>
            <p:nvPr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76200" y="6172200"/>
              <a:ext cx="8763000" cy="7571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>
              <a:spAutoFit/>
            </a:bodyPr>
            <a:lstStyle/>
            <a:p>
              <a:pPr>
                <a:lnSpc>
                  <a:spcPct val="90000"/>
                </a:lnSpc>
                <a:buFont charset="2" pitchFamily="2" typeface="Wingdings"/>
                <a:buNone/>
              </a:pPr>
              <a:r>
                <a:rPr b="1" dirty="0" lang="en-US" sz="2400">
                  <a:uFillTx/>
                  <a:latin charset="0" pitchFamily="34" typeface="Arial Narrow"/>
                  <a:cs charset="0" pitchFamily="18" typeface="Times New Roman"/>
                </a:rPr>
                <a:t>Oral bioavailability 70%, peaks after 2 hrs &amp; </a:t>
              </a:r>
              <a:r>
                <a:rPr b="1" dirty="0" lang="en-US" sz="2400">
                  <a:uFillTx/>
                  <a:latin charset="0" pitchFamily="34" typeface="Arial Narrow"/>
                </a:rPr>
                <a:t>t</a:t>
              </a:r>
              <a:r>
                <a:rPr b="1" baseline="-25000" dirty="0" lang="en-US" sz="2400">
                  <a:uFillTx/>
                  <a:latin charset="0" pitchFamily="34" typeface="Arial Narrow"/>
                </a:rPr>
                <a:t>1/2</a:t>
              </a:r>
              <a:r>
                <a:rPr b="1" dirty="0" lang="en-US" sz="2400">
                  <a:uFillTx/>
                  <a:latin charset="0" pitchFamily="34" typeface="Arial Narrow"/>
                </a:rPr>
                <a:t> nearly 6 hours (slower onset, less side effects).</a:t>
              </a:r>
              <a:r>
                <a:rPr b="1" dirty="0" lang="en-US" sz="2400">
                  <a:uFillTx/>
                  <a:latin charset="0" pitchFamily="34" typeface="Arial Narrow"/>
                  <a:cs charset="0" pitchFamily="18" typeface="Times New Roman"/>
                </a:rPr>
                <a:t> </a:t>
              </a:r>
            </a:p>
          </p:txBody>
        </p:sp>
      </p:grp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extBox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6200" y="2684030"/>
            <a:ext cx="9067800" cy="1200329"/>
          </a:xfrm>
          <a:prstGeom prst="rect">
            <a:avLst/>
          </a:prstGeom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rtlCol="0" wrap="square">
            <a:spAutoFit/>
          </a:bodyPr>
          <a:lstStyle/>
          <a:p>
            <a:r>
              <a:rPr dirty="0" err="1" lang="en-US" sz="2400">
                <a:uFillTx/>
              </a:rPr>
              <a:t>Triptans</a:t>
            </a:r>
            <a:r>
              <a:rPr dirty="0" lang="en-US" sz="2400">
                <a:uFillTx/>
              </a:rPr>
              <a:t> inhibit the release of vasoactive peptides, promote vasoconstriction, &amp; block pain pathways in the brainstem. </a:t>
            </a:r>
            <a:r>
              <a:rPr dirty="0" err="1" lang="en-US" sz="2400">
                <a:uFillTx/>
              </a:rPr>
              <a:t>Triptans</a:t>
            </a:r>
            <a:r>
              <a:rPr dirty="0" lang="en-US" sz="2400">
                <a:uFillTx/>
              </a:rPr>
              <a:t> inhibit transmission in the trigeminal nucleus </a:t>
            </a:r>
            <a:r>
              <a:rPr dirty="0" err="1" lang="en-US" sz="2400">
                <a:uFillTx/>
              </a:rPr>
              <a:t>caudalis</a:t>
            </a:r>
            <a:r>
              <a:rPr dirty="0" lang="en-US" sz="2400">
                <a:uFillTx/>
              </a:rPr>
              <a:t>.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Slide Number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1FCB7F39-C915-4F94-90D1-9718EC9F2F2A}" type="slidenum">
              <a:rPr lang="ar-SA" smtClean="0">
                <a:uFillTx/>
              </a:rPr>
              <a:pPr>
                <a:defRPr>
                  <a:uFillTx/>
                </a:defRPr>
              </a:pPr>
              <a:t>17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7"/>
                                        <p:tgtEl>
                                          <p:spTgt spid="317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12"/>
                                        <p:tgtEl>
                                          <p:spTgt spid="317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17"/>
                                        <p:tgtEl>
                                          <p:spTgt spid="317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2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22"/>
                                        <p:tgtEl>
                                          <p:spTgt spid="3175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27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32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37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build="p" grpId="0" spid="31756"/>
    </p:bldLst>
  </p:timing>
</p:sld>
</file>

<file path=ppt/slides/slide18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" name="Rectangle 1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4821" name="Rectangle 1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265176" y="661481"/>
            <a:ext cx="8610600" cy="938719"/>
          </a:xfrm>
          <a:prstGeom prst="rect">
            <a:avLst/>
          </a:prstGeom>
          <a:solidFill>
            <a:srgbClr val="E1F4FF">
              <a:alpha val="45882"/>
            </a:srgbClr>
          </a:solidFill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3"/>
              </a:buBlip>
            </a:pPr>
            <a:r>
              <a:rPr b="1" dirty="0" lang="en-US" sz="2400">
                <a:uFillTx/>
                <a:latin charset="0" pitchFamily="34" typeface="Arial Narrow"/>
                <a:cs charset="0" pitchFamily="18" typeface="Times New Roman"/>
              </a:rPr>
              <a:t> To abort attacks in patients with frequent, moderate </a:t>
            </a:r>
          </a:p>
          <a:p>
            <a:pPr>
              <a:lnSpc>
                <a:spcPts val="2200"/>
              </a:lnSpc>
            </a:pPr>
            <a:r>
              <a:rPr b="1" dirty="0" lang="en-US" sz="2400">
                <a:uFillTx/>
                <a:latin charset="0" pitchFamily="34" typeface="Arial Narrow"/>
                <a:cs charset="0" pitchFamily="18" typeface="Times New Roman"/>
              </a:rPr>
              <a:t>    or infrequent but severe attacks.</a:t>
            </a:r>
          </a:p>
          <a:p>
            <a:pPr>
              <a:lnSpc>
                <a:spcPts val="2200"/>
              </a:lnSpc>
              <a:buFontTx/>
              <a:buBlip>
                <a:blip r:embed="rId3"/>
              </a:buBlip>
            </a:pPr>
            <a:r>
              <a:rPr b="1" dirty="0" lang="en-US" sz="2400">
                <a:uFillTx/>
                <a:latin charset="0" pitchFamily="34" typeface="Arial Narrow"/>
                <a:cs charset="0" pitchFamily="18" typeface="Times New Roman"/>
              </a:rPr>
              <a:t> In cluster headache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" name="Rectangle 1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228600" y="152400"/>
            <a:ext cx="1485900" cy="425450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  <a:uFillTx/>
                <a:latin charset="0" pitchFamily="18" typeface="Bernard MT Condensed"/>
              </a:rPr>
              <a:t>Indications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1" name="Rectangle 2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304800" y="1600200"/>
            <a:ext cx="790575" cy="4492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dirty="0" lang="en-US" sz="2400">
                <a:solidFill>
                  <a:schemeClr val="tx2"/>
                </a:solidFill>
                <a:uFillTx/>
                <a:latin charset="0" pitchFamily="18" typeface="Bernard MT Condensed"/>
              </a:rPr>
              <a:t>ADRs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4824" name="TextBox 2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111125" y="2108245"/>
            <a:ext cx="8915400" cy="938719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3"/>
              </a:buBlip>
            </a:pPr>
            <a:r>
              <a:rPr b="1" dirty="0" lang="en-US" sz="2400">
                <a:uFillTx/>
                <a:latin charset="0" pitchFamily="34" typeface="Arial Narrow"/>
                <a:cs charset="0" pitchFamily="18" typeface="Times New Roman"/>
              </a:rPr>
              <a:t> most of ADRs are the same as with ergot  but </a:t>
            </a:r>
            <a:r>
              <a:rPr b="1" dirty="0" err="1" lang="en-US" sz="2400">
                <a:uFillTx/>
                <a:latin charset="0" pitchFamily="34" typeface="Arial Narrow"/>
                <a:cs charset="0" pitchFamily="18" typeface="Times New Roman"/>
              </a:rPr>
              <a:t>triptans</a:t>
            </a:r>
            <a:r>
              <a:rPr b="1" dirty="0" lang="en-US" sz="2400">
                <a:uFillTx/>
                <a:latin charset="0" pitchFamily="34" typeface="Arial Narrow"/>
                <a:cs charset="0" pitchFamily="18" typeface="Times New Roman"/>
              </a:rPr>
              <a:t> are better tolerated.</a:t>
            </a:r>
          </a:p>
          <a:p>
            <a:pPr>
              <a:lnSpc>
                <a:spcPts val="2200"/>
              </a:lnSpc>
              <a:buFontTx/>
              <a:buBlip>
                <a:blip r:embed="rId3"/>
              </a:buBlip>
            </a:pPr>
            <a:r>
              <a:rPr b="1" dirty="0" lang="en-US" sz="2400">
                <a:uFillTx/>
                <a:latin charset="0" pitchFamily="34" typeface="Arial Narrow"/>
                <a:cs charset="0" pitchFamily="18" typeface="Times New Roman"/>
              </a:rPr>
              <a:t>Mild pain &amp; burning sensation at the site of injection.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" name="TextBox 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7010400" y="152400"/>
            <a:ext cx="1905000" cy="46672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FF66FF"/>
            </a:solidFill>
            <a:miter lim="800000"/>
          </a:ln>
          <a:effectLst>
            <a:outerShdw algn="tl" blurRad="50800" dir="2700000" dist="38100" rotWithShape="0">
              <a:srgbClr val="0070C0"/>
            </a:outerShdw>
          </a:effectLst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 algn="ctr"/>
            <a:r>
              <a:rPr b="1" dirty="0" lang="en-US" sz="2400">
                <a:uFillTx/>
                <a:latin charset="0" pitchFamily="34" typeface="Arial Narrow"/>
                <a:sym charset="2" pitchFamily="2" typeface="Wingdings"/>
              </a:rPr>
              <a:t> TRIPTANS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4827" name="TextBox 1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111125" y="3060014"/>
            <a:ext cx="6934200" cy="374461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3"/>
              </a:buBlip>
            </a:pPr>
            <a:r>
              <a:rPr b="1" dirty="0" lang="en-US" sz="2400">
                <a:uFillTx/>
                <a:latin charset="0" pitchFamily="34" typeface="Arial Narrow"/>
                <a:cs charset="0" pitchFamily="18" typeface="Times New Roman"/>
              </a:rPr>
              <a:t> Vasospasm, </a:t>
            </a:r>
            <a:r>
              <a:rPr b="1" dirty="0" lang="en-US" sz="2400">
                <a:solidFill>
                  <a:srgbClr val="FF0000"/>
                </a:solidFill>
                <a:uFillTx/>
                <a:latin charset="0" pitchFamily="34" typeface="Arial Narrow"/>
                <a:cs charset="0" pitchFamily="18" typeface="Times New Roman"/>
              </a:rPr>
              <a:t>Ischemic heart; Angina </a:t>
            </a:r>
            <a:r>
              <a:rPr b="1" dirty="0" lang="en-US" sz="2400">
                <a:uFillTx/>
                <a:latin charset="0" pitchFamily="34" typeface="Arial Narrow"/>
                <a:cs charset="0" pitchFamily="18" typeface="Times New Roman"/>
              </a:rPr>
              <a:t>&amp; Arrhythmias 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" name="Rectangle 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109765" y="3077210"/>
            <a:ext cx="1577035" cy="400110"/>
          </a:xfrm>
          <a:prstGeom prst="rect">
            <a:avLst/>
          </a:prstGeom>
          <a:effectLst>
            <a:outerShdw algn="ctr" blurRad="50800" dir="5400000" dist="50800" rotWithShape="0">
              <a:srgbClr val="66FFFF"/>
            </a:outerShdw>
          </a:effectLst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none">
            <a:spAutoFit/>
          </a:bodyPr>
          <a:lstStyle/>
          <a:p>
            <a:pPr>
              <a:defRPr>
                <a:uFillTx/>
              </a:defRPr>
            </a:pPr>
            <a:r>
              <a:rPr dirty="0" i="1" lang="en-US" sz="20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18" typeface="Bernard MT Condensed"/>
              </a:rPr>
              <a:t>ZOLMITRIPTAN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4829" name="Rectangle 2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5562600" y="3458210"/>
            <a:ext cx="3581400" cy="938719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3"/>
              </a:buBlip>
            </a:pPr>
            <a:r>
              <a:rPr b="1" dirty="0" lang="en-US" sz="2400">
                <a:uFillTx/>
                <a:latin charset="0" pitchFamily="34" typeface="Arial Narrow"/>
                <a:cs charset="0" pitchFamily="18" typeface="Times New Roman"/>
              </a:rPr>
              <a:t>Chest &amp; neck tightness</a:t>
            </a:r>
          </a:p>
          <a:p>
            <a:pPr>
              <a:lnSpc>
                <a:spcPts val="2200"/>
              </a:lnSpc>
              <a:buFontTx/>
              <a:buBlip>
                <a:blip r:embed="rId3"/>
              </a:buBlip>
            </a:pPr>
            <a:r>
              <a:rPr b="1" dirty="0" lang="en-US" sz="2400">
                <a:solidFill>
                  <a:srgbClr val="FF0000"/>
                </a:solidFill>
                <a:uFillTx/>
                <a:latin charset="0" pitchFamily="34" typeface="Arial Narrow"/>
                <a:cs charset="0" pitchFamily="18" typeface="Times New Roman"/>
              </a:rPr>
              <a:t>Coronary vasospasm</a:t>
            </a:r>
          </a:p>
          <a:p>
            <a:pPr>
              <a:lnSpc>
                <a:spcPts val="2200"/>
              </a:lnSpc>
              <a:buFontTx/>
              <a:buBlip>
                <a:blip r:embed="rId3"/>
              </a:buBlip>
            </a:pPr>
            <a:r>
              <a:rPr b="1" dirty="0" lang="en-US" sz="2400">
                <a:uFillTx/>
                <a:latin charset="0" pitchFamily="34" typeface="Arial Narrow"/>
                <a:cs charset="0" pitchFamily="18" typeface="Times New Roman"/>
              </a:rPr>
              <a:t> Somnolence.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" name="Rectangle 1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304800" y="3810000"/>
            <a:ext cx="2239963" cy="460375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none">
            <a:spAutoFit/>
          </a:bodyPr>
          <a:lstStyle/>
          <a:p>
            <a:pPr algn="ctr"/>
            <a:r>
              <a:rPr dirty="0" lang="en-US" sz="2400">
                <a:uFillTx/>
                <a:latin charset="0" pitchFamily="18" typeface="Bernard MT Condensed"/>
              </a:rPr>
              <a:t>Contraindications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 noRot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01625" y="4343400"/>
            <a:ext cx="8540750" cy="2349361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pPr>
              <a:lnSpc>
                <a:spcPts val="22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b="1" dirty="0" lang="en-US" sz="2400">
                <a:uFillTx/>
                <a:latin charset="0" pitchFamily="34" typeface="Arial Narrow"/>
              </a:rPr>
              <a:t> Peripheral </a:t>
            </a:r>
            <a:r>
              <a:rPr b="1" dirty="0" err="1" lang="en-US" sz="2400">
                <a:uFillTx/>
                <a:latin charset="0" pitchFamily="34" typeface="Arial Narrow"/>
              </a:rPr>
              <a:t>vasospastic</a:t>
            </a:r>
            <a:r>
              <a:rPr b="1" dirty="0" lang="en-US" sz="2400">
                <a:uFillTx/>
                <a:latin charset="0" pitchFamily="34" typeface="Arial Narrow"/>
              </a:rPr>
              <a:t> diseases</a:t>
            </a:r>
          </a:p>
          <a:p>
            <a:pPr>
              <a:lnSpc>
                <a:spcPts val="2200"/>
              </a:lnSpc>
              <a:spcBef>
                <a:spcPts val="0"/>
              </a:spcBef>
              <a:buFont charset="0" typeface="Arial"/>
              <a:buBlip>
                <a:blip r:embed="rId3"/>
              </a:buBlip>
            </a:pPr>
            <a:r>
              <a:rPr b="1" dirty="0" lang="en-US" sz="2400">
                <a:uFillTx/>
                <a:latin charset="0" pitchFamily="34" typeface="Arial Narrow"/>
              </a:rPr>
              <a:t> Uncontrolled hypertension</a:t>
            </a:r>
          </a:p>
          <a:p>
            <a:pPr>
              <a:lnSpc>
                <a:spcPts val="2200"/>
              </a:lnSpc>
              <a:spcBef>
                <a:spcPts val="0"/>
              </a:spcBef>
              <a:buFont charset="0" typeface="Arial"/>
              <a:buBlip>
                <a:blip r:embed="rId3"/>
              </a:buBlip>
            </a:pPr>
            <a:r>
              <a:rPr b="1" dirty="0" lang="en-US" sz="2400">
                <a:uFillTx/>
                <a:latin charset="0" pitchFamily="34" typeface="Arial Narrow"/>
              </a:rPr>
              <a:t> History of ischemia</a:t>
            </a:r>
          </a:p>
          <a:p>
            <a:pPr>
              <a:lnSpc>
                <a:spcPts val="2200"/>
              </a:lnSpc>
              <a:spcBef>
                <a:spcPts val="0"/>
              </a:spcBef>
              <a:buFont charset="0" typeface="Arial"/>
              <a:buBlip>
                <a:blip r:embed="rId3"/>
              </a:buBlip>
            </a:pPr>
            <a:r>
              <a:rPr b="1" dirty="0" lang="en-US" sz="2400">
                <a:uFillTx/>
                <a:latin charset="0" pitchFamily="34" typeface="Arial Narrow"/>
              </a:rPr>
              <a:t> </a:t>
            </a:r>
            <a:r>
              <a:rPr b="1" dirty="0" err="1" lang="en-US" sz="2400">
                <a:uFillTx/>
                <a:latin charset="0" pitchFamily="34" typeface="Arial Narrow"/>
              </a:rPr>
              <a:t>Cerebrovascular</a:t>
            </a:r>
            <a:r>
              <a:rPr b="1" dirty="0" lang="en-US" sz="2400">
                <a:uFillTx/>
                <a:latin charset="0" pitchFamily="34" typeface="Arial Narrow"/>
              </a:rPr>
              <a:t> disorders</a:t>
            </a:r>
          </a:p>
          <a:p>
            <a:pPr>
              <a:lnSpc>
                <a:spcPts val="2200"/>
              </a:lnSpc>
              <a:spcBef>
                <a:spcPts val="0"/>
              </a:spcBef>
              <a:buFont charset="0" typeface="Arial"/>
              <a:buBlip>
                <a:blip r:embed="rId3"/>
              </a:buBlip>
            </a:pPr>
            <a:r>
              <a:rPr b="1" dirty="0" lang="en-US" sz="2400">
                <a:uFillTx/>
                <a:latin charset="0" pitchFamily="34" typeface="Arial Narrow"/>
              </a:rPr>
              <a:t> In concurrent use with ergots or others inducing vasospasm	</a:t>
            </a:r>
          </a:p>
          <a:p>
            <a:pPr>
              <a:lnSpc>
                <a:spcPts val="2200"/>
              </a:lnSpc>
              <a:spcBef>
                <a:spcPts val="0"/>
              </a:spcBef>
              <a:buFont charset="0" typeface="Arial"/>
              <a:buBlip>
                <a:blip r:embed="rId3"/>
              </a:buBlip>
            </a:pPr>
            <a:r>
              <a:rPr b="1" dirty="0" lang="en-US" sz="2400">
                <a:uFillTx/>
                <a:latin charset="0" pitchFamily="34" typeface="Arial Narrow"/>
              </a:rPr>
              <a:t> In concurrent use with MAOIs, lithium, SSRIs, ….</a:t>
            </a:r>
            <a:r>
              <a:rPr b="1" dirty="0" lang="en-US" sz="2400">
                <a:uFillTx/>
                <a:latin charset="0" pitchFamily="34" typeface="Calibri"/>
              </a:rPr>
              <a:t>→</a:t>
            </a:r>
            <a:r>
              <a:rPr b="1" dirty="0" lang="en-US" sz="2400">
                <a:uFillTx/>
                <a:latin charset="0" pitchFamily="34" typeface="Arial Narrow"/>
              </a:rPr>
              <a:t>(</a:t>
            </a:r>
            <a:r>
              <a:rPr b="1" dirty="0" lang="en-US" sz="2400">
                <a:solidFill>
                  <a:srgbClr val="FF0000"/>
                </a:solidFill>
                <a:uFillTx/>
                <a:latin charset="0" pitchFamily="34" typeface="Arial Narrow"/>
              </a:rPr>
              <a:t>5HT increased to toxic level</a:t>
            </a:r>
            <a:r>
              <a:rPr b="1" dirty="0" lang="en-US" sz="2400">
                <a:uFillTx/>
                <a:latin charset="0" pitchFamily="34" typeface="Arial Narrow"/>
              </a:rPr>
              <a:t>)</a:t>
            </a:r>
          </a:p>
          <a:p>
            <a:pPr>
              <a:lnSpc>
                <a:spcPts val="2200"/>
              </a:lnSpc>
              <a:spcBef>
                <a:spcPts val="0"/>
              </a:spcBef>
              <a:buFont charset="0" typeface="Arial"/>
              <a:buBlip>
                <a:blip r:embed="rId3"/>
              </a:buBlip>
            </a:pPr>
            <a:endParaRPr b="1" dirty="0" lang="el-GR" sz="2400">
              <a:uFillTx/>
              <a:latin charset="0" pitchFamily="34" typeface="Arial Narrow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4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 noRot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298450" y="6243935"/>
            <a:ext cx="85407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b="1" dirty="0" lang="en-US" sz="2400">
                <a:uFillTx/>
                <a:latin charset="0" pitchFamily="34" typeface="Arial Narrow"/>
              </a:rPr>
              <a:t> Renal or hepatic impairment.</a:t>
            </a:r>
            <a:endParaRPr b="1" dirty="0" lang="el-GR" sz="2400">
              <a:uFillTx/>
              <a:latin charset="0" pitchFamily="34" typeface="Arial Narrow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lide Numb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1FCB7F39-C915-4F94-90D1-9718EC9F2F2A}" type="slidenum">
              <a:rPr lang="ar-SA" smtClean="0">
                <a:uFillTx/>
              </a:rPr>
              <a:pPr>
                <a:defRPr>
                  <a:uFillTx/>
                </a:defRPr>
              </a:pPr>
              <a:t>18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14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2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4" nodeType="click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26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31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>
                      <p:stCondLst>
                        <p:cond delay="indefinite"/>
                      </p:stCondLst>
                      <p:childTnLst>
                        <p:par>
                          <p:cTn fill="hold" id="3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4" nodeType="click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36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39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>
                      <p:stCondLst>
                        <p:cond delay="indefinite"/>
                      </p:stCondLst>
                      <p:childTnLst>
                        <p:par>
                          <p:cTn fill="hold" id="4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2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46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">
                      <p:stCondLst>
                        <p:cond delay="indefinite"/>
                      </p:stCondLst>
                      <p:childTnLst>
                        <p:par>
                          <p:cTn fill="hold" id="4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9" nodeType="click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51"/>
                                        <p:tgtEl>
                                          <p:spTgt spid="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2">
                      <p:stCondLst>
                        <p:cond delay="indefinite"/>
                      </p:stCondLst>
                      <p:childTnLst>
                        <p:par>
                          <p:cTn fill="hold" id="5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4" nodeType="click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56"/>
                                        <p:tgtEl>
                                          <p:spTgt spid="1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7">
                      <p:stCondLst>
                        <p:cond delay="indefinite"/>
                      </p:stCondLst>
                      <p:childTnLst>
                        <p:par>
                          <p:cTn fill="hold" id="5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9" nodeType="click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61"/>
                                        <p:tgtEl>
                                          <p:spTgt spid="1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2">
                      <p:stCondLst>
                        <p:cond delay="indefinite"/>
                      </p:stCondLst>
                      <p:childTnLst>
                        <p:par>
                          <p:cTn fill="hold" id="6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4" nodeType="click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66"/>
                                        <p:tgtEl>
                                          <p:spTgt spid="1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7">
                      <p:stCondLst>
                        <p:cond delay="indefinite"/>
                      </p:stCondLst>
                      <p:childTnLst>
                        <p:par>
                          <p:cTn fill="hold" id="6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9" nodeType="click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1"/>
                                        <p:tgtEl>
                                          <p:spTgt spid="1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2">
                      <p:stCondLst>
                        <p:cond delay="indefinite"/>
                      </p:stCondLst>
                      <p:childTnLst>
                        <p:par>
                          <p:cTn fill="hold" id="7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4" nodeType="clickEffect" presetClass="entr" presetID="22" presetSubtype="8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6"/>
                                        <p:tgtEl>
                                          <p:spTgt spid="1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7">
                      <p:stCondLst>
                        <p:cond delay="indefinite"/>
                      </p:stCondLst>
                      <p:childTnLst>
                        <p:par>
                          <p:cTn fill="hold" id="7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9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8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animBg="1" grpId="0" spid="34821"/>
      <p:bldP advAuto="4294967295" animBg="1" grpId="0" spid="20"/>
      <p:bldP advAuto="4294967295" animBg="1" grpId="0" spid="21"/>
      <p:bldP advAuto="4294967295" grpId="0" spid="34824"/>
      <p:bldP advAuto="4294967295" grpId="0" spid="34827"/>
      <p:bldP advAuto="4294967295" grpId="0" spid="16"/>
      <p:bldP advAuto="4294967295" grpId="0" spid="34829"/>
      <p:bldP advAuto="4294967295" animBg="1" grpId="0" spid="17"/>
      <p:bldP advAuto="4294967295" build="p" grpId="0" spid="19"/>
      <p:bldP advAuto="4294967295" grpId="0" spid="24"/>
    </p:bldLst>
  </p:timing>
</p:sld>
</file>

<file path=ppt/slides/slide19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" name="Rectangle 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2230" name="TextBox 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233363" y="4892675"/>
            <a:ext cx="8610600" cy="1129796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b="1" dirty="0" lang="en-US" sz="2400">
                <a:solidFill>
                  <a:srgbClr val="FF0000"/>
                </a:solidFill>
                <a:uFillTx/>
                <a:latin charset="0" pitchFamily="34" typeface="Arial Narrow"/>
              </a:rPr>
              <a:t>Injectable </a:t>
            </a:r>
            <a:r>
              <a:rPr b="1" dirty="0" err="1" lang="en-US" sz="2400">
                <a:solidFill>
                  <a:srgbClr val="FF0000"/>
                </a:solidFill>
                <a:uFillTx/>
                <a:latin charset="0" pitchFamily="34" typeface="Arial Narrow"/>
              </a:rPr>
              <a:t>sumatriptan</a:t>
            </a:r>
            <a:r>
              <a:rPr b="1" dirty="0" lang="en-US" sz="2400">
                <a:solidFill>
                  <a:srgbClr val="FF0000"/>
                </a:solidFill>
                <a:uFillTx/>
                <a:latin charset="0" pitchFamily="34" typeface="Arial Narrow"/>
              </a:rPr>
              <a:t> </a:t>
            </a:r>
            <a:r>
              <a:rPr b="1" dirty="0" lang="en-US" sz="2400">
                <a:uFillTx/>
                <a:latin charset="0" pitchFamily="34" typeface="Arial Narrow"/>
              </a:rPr>
              <a:t>reaches </a:t>
            </a:r>
            <a:r>
              <a:rPr b="1" dirty="0" err="1" lang="en-US" sz="2400">
                <a:uFillTx/>
                <a:latin charset="0" pitchFamily="34" typeface="Arial Narrow"/>
              </a:rPr>
              <a:t>T</a:t>
            </a:r>
            <a:r>
              <a:rPr b="1" baseline="-25000" dirty="0" err="1" lang="en-US" sz="2400">
                <a:uFillTx/>
                <a:latin charset="0" pitchFamily="34" typeface="Arial Narrow"/>
              </a:rPr>
              <a:t>max</a:t>
            </a:r>
            <a:r>
              <a:rPr b="1" dirty="0" lang="en-US" sz="2400">
                <a:uFillTx/>
                <a:latin charset="0" pitchFamily="34" typeface="Arial Narrow"/>
              </a:rPr>
              <a:t> the fastest followed by DHE nasal spray &amp; </a:t>
            </a:r>
            <a:r>
              <a:rPr b="1" dirty="0" err="1" lang="en-US" sz="2400">
                <a:uFillTx/>
                <a:latin charset="0" pitchFamily="34" typeface="Arial Narrow"/>
              </a:rPr>
              <a:t>rizatriptan</a:t>
            </a:r>
            <a:r>
              <a:rPr b="1" dirty="0" lang="en-US" sz="2400">
                <a:uFillTx/>
                <a:latin charset="0" pitchFamily="34" typeface="Arial Narrow"/>
              </a:rPr>
              <a:t>.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2232" name="Rectangle 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381000" y="228600"/>
            <a:ext cx="8229600" cy="46166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algn="ctr" w="9525">
            <a:solidFill>
              <a:srgbClr val="FF66FF"/>
            </a:solidFill>
            <a:miter lim="800000"/>
          </a:ln>
          <a:effectLst>
            <a:outerShdw algn="tl" dir="2700000" dist="38100" rotWithShape="0">
              <a:srgbClr val="0070C0"/>
            </a:outerShdw>
          </a:effectLst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r>
              <a:rPr b="1" dirty="0" lang="en-US" sz="2400">
                <a:uFillTx/>
                <a:latin charset="0" pitchFamily="34" typeface="Arial Narrow"/>
              </a:rPr>
              <a:t>DECIDING WHETHER BETTER WITH A TRIYPTAN OR WITH DHE.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2233" name="TextBox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76200" y="838200"/>
            <a:ext cx="8458200" cy="830997"/>
          </a:xfrm>
          <a:prstGeom prst="rect">
            <a:avLst/>
          </a:prstGeom>
          <a:noFill/>
          <a:ln algn="ctr" w="9525">
            <a:noFill/>
            <a:miter lim="800000"/>
          </a:ln>
          <a:effectLst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pPr indent="-342900" marL="342900">
              <a:buFont charset="0" panose="020B0604020202020204" pitchFamily="34" typeface="Arial"/>
              <a:buChar char="•"/>
            </a:pPr>
            <a:r>
              <a:rPr b="1" dirty="0" lang="en-US" sz="2400">
                <a:uFillTx/>
                <a:latin charset="0" pitchFamily="34" typeface="Arial Narrow"/>
              </a:rPr>
              <a:t>For patients with headache episodes lasting </a:t>
            </a:r>
            <a:r>
              <a:rPr b="1" dirty="0" lang="en-US" sz="2400">
                <a:solidFill>
                  <a:srgbClr val="FF0000"/>
                </a:solidFill>
                <a:uFillTx/>
                <a:latin charset="0" pitchFamily="34" typeface="Arial Narrow"/>
              </a:rPr>
              <a:t>2 or 3 days </a:t>
            </a:r>
            <a:r>
              <a:rPr b="1" dirty="0" lang="en-US" sz="2400">
                <a:uFillTx/>
                <a:latin charset="0" pitchFamily="34" typeface="Arial Narrow"/>
              </a:rPr>
              <a:t>at a time, DHE is often the optimal choice because it has longer t</a:t>
            </a:r>
            <a:r>
              <a:rPr b="1" baseline="-25000" dirty="0" lang="en-US" sz="2400">
                <a:uFillTx/>
                <a:latin charset="0" pitchFamily="34" typeface="Arial Narrow"/>
              </a:rPr>
              <a:t>1/2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2234" name="TextBox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76200" y="1842963"/>
            <a:ext cx="8929255" cy="2308324"/>
          </a:xfrm>
          <a:prstGeom prst="rect">
            <a:avLst/>
          </a:prstGeom>
          <a:noFill/>
          <a:ln algn="ctr" w="9525">
            <a:noFill/>
            <a:miter lim="800000"/>
          </a:ln>
          <a:effectLst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b="1" dirty="0" lang="en-US" sz="2400">
                <a:solidFill>
                  <a:srgbClr val="FF0000"/>
                </a:solidFill>
                <a:uFillTx/>
                <a:latin charset="0" pitchFamily="34" typeface="Arial Narrow"/>
              </a:rPr>
              <a:t>For patients with migraines </a:t>
            </a:r>
            <a:r>
              <a:rPr b="1" dirty="0" lang="en-US" sz="2400">
                <a:uFillTx/>
                <a:latin charset="0" pitchFamily="34" typeface="Arial Narrow"/>
              </a:rPr>
              <a:t>a day or less </a:t>
            </a:r>
            <a:r>
              <a:rPr b="1" dirty="0" lang="en-US" sz="2400">
                <a:solidFill>
                  <a:srgbClr val="FF0000"/>
                </a:solidFill>
                <a:uFillTx/>
                <a:latin charset="0" pitchFamily="34" typeface="Arial Narrow"/>
              </a:rPr>
              <a:t>&amp; need rapid relief of pain, </a:t>
            </a:r>
            <a:r>
              <a:rPr b="1" dirty="0" err="1" lang="en-US" sz="2400">
                <a:solidFill>
                  <a:srgbClr val="FF0000"/>
                </a:solidFill>
                <a:uFillTx/>
                <a:latin charset="0" pitchFamily="34" typeface="Arial Narrow"/>
              </a:rPr>
              <a:t>Triptans</a:t>
            </a:r>
            <a:r>
              <a:rPr b="1" dirty="0" lang="en-US" sz="2400">
                <a:solidFill>
                  <a:srgbClr val="FF0000"/>
                </a:solidFill>
                <a:uFillTx/>
                <a:latin charset="0" pitchFamily="34" typeface="Arial Narrow"/>
              </a:rPr>
              <a:t> are often a better choice</a:t>
            </a:r>
          </a:p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b="1" dirty="0" lang="en-US" sz="2400">
                <a:solidFill>
                  <a:srgbClr val="FF0000"/>
                </a:solidFill>
                <a:uFillTx/>
                <a:latin charset="0" pitchFamily="34" typeface="Arial Narrow"/>
              </a:rPr>
              <a:t>For </a:t>
            </a:r>
            <a:r>
              <a:rPr b="1" dirty="0" lang="en-US" sz="2400">
                <a:uFillTx/>
                <a:latin charset="0" pitchFamily="34" typeface="Arial Narrow"/>
              </a:rPr>
              <a:t>pregnant</a:t>
            </a:r>
            <a:r>
              <a:rPr b="1" dirty="0" lang="en-US" sz="2400">
                <a:solidFill>
                  <a:srgbClr val="FF0000"/>
                </a:solidFill>
                <a:uFillTx/>
                <a:latin charset="0" pitchFamily="34" typeface="Arial Narrow"/>
              </a:rPr>
              <a:t> women: </a:t>
            </a:r>
            <a:r>
              <a:rPr b="1" dirty="0" err="1" lang="en-US" sz="2400">
                <a:solidFill>
                  <a:srgbClr val="FF0000"/>
                </a:solidFill>
                <a:uFillTx/>
                <a:latin charset="0" pitchFamily="34" typeface="Arial Narrow"/>
              </a:rPr>
              <a:t>paracetamol</a:t>
            </a:r>
            <a:r>
              <a:rPr b="1" dirty="0" lang="en-US" sz="2400">
                <a:solidFill>
                  <a:srgbClr val="FF0000"/>
                </a:solidFill>
                <a:uFillTx/>
                <a:latin charset="0" pitchFamily="34" typeface="Arial Narrow"/>
              </a:rPr>
              <a:t> or intranasal </a:t>
            </a:r>
            <a:r>
              <a:rPr b="1" dirty="0" err="1" lang="en-US" sz="2400">
                <a:solidFill>
                  <a:srgbClr val="FF0000"/>
                </a:solidFill>
                <a:uFillTx/>
                <a:latin charset="0" pitchFamily="34" typeface="Arial Narrow"/>
              </a:rPr>
              <a:t>sumitriptan</a:t>
            </a:r>
            <a:r>
              <a:rPr b="1" dirty="0" lang="en-US" sz="2400">
                <a:solidFill>
                  <a:srgbClr val="FF0000"/>
                </a:solidFill>
                <a:uFillTx/>
                <a:latin charset="0" pitchFamily="34" typeface="Arial Narrow"/>
              </a:rPr>
              <a:t> &amp; or diphenhydramine, meclizine are safe to be used.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2235" name="TextBox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1066800" y="4419600"/>
            <a:ext cx="6934200" cy="457200"/>
          </a:xfrm>
          <a:prstGeom prst="rect">
            <a:avLst/>
          </a:prstGeom>
          <a:noFill/>
          <a:ln algn="ctr" w="9525">
            <a:noFill/>
            <a:miter lim="800000"/>
          </a:ln>
          <a:effectLst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r>
              <a:rPr b="1" lang="en-US" sz="2400">
                <a:solidFill>
                  <a:srgbClr val="000099"/>
                </a:solidFill>
                <a:uFillTx/>
                <a:latin charset="0" pitchFamily="34" typeface="Arial Narrow"/>
              </a:rPr>
              <a:t>The form of drug preparation could influence the choice</a:t>
            </a: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7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12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4" nodeType="afterEffect" presetClass="entr" presetID="2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edge" transition="in">
                                      <p:cBhvr>
                                        <p:cTn dur="2000" id="16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19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 id="2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22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 id="23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29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grpId="0" spid="52230"/>
      <p:bldP advAuto="4294967295" grpId="0" spid="52233"/>
      <p:bldP advAuto="4294967295" grpId="1" spid="52233"/>
      <p:bldP advAuto="4294967295" grpId="0" spid="52234"/>
      <p:bldP advAuto="4294967295" grpId="1" spid="52234"/>
      <p:bldP advAuto="4294967295" grpId="0" spid="52235"/>
    </p:bldLst>
  </p:timing>
</p:sld>
</file>

<file path=ppt/slides/slide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Horizontal Scroll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1500174"/>
            <a:ext cx="9144000" cy="4429156"/>
          </a:xfrm>
          <a:prstGeom prst="horizontalScroll">
            <a:avLst/>
          </a:prstGeom>
          <a:gradFill flip="none" rotWithShape="1">
            <a:gsLst>
              <a:gs pos="44000">
                <a:srgbClr val="4F81BD">
                  <a:alpha val="18000"/>
                </a:srgb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b="100000" l="100000"/>
            </a:path>
            <a:tileRect r="-100000" t="-100000"/>
          </a:gradFill>
          <a:ln w="9525">
            <a:solidFill>
              <a:srgbClr val="4274B0"/>
            </a:solidFill>
            <a:miter lim="800000"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4520" name="Content Placeholder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4294967295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28650" y="2219325"/>
            <a:ext cx="8229600" cy="311467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buFont charset="0" typeface="Arial"/>
              <a:buBlip>
                <a:blip r:embed="rId2"/>
              </a:buBlip>
            </a:pPr>
            <a:r>
              <a:rPr b="1" dirty="0" lang="en-US">
                <a:uFillTx/>
                <a:latin charset="0" pitchFamily="34" typeface="Arial Narrow"/>
              </a:rPr>
              <a:t> </a:t>
            </a:r>
            <a:r>
              <a:rPr b="1" dirty="0" lang="en-US" sz="2600">
                <a:uFillTx/>
                <a:latin charset="0" pitchFamily="34" typeface="Arial Narrow"/>
                <a:cs charset="0" pitchFamily="18" typeface="Times New Roman"/>
              </a:rPr>
              <a:t>Differentiate between types of headache regarding their symptoms, signs &amp; pathophysiology.</a:t>
            </a:r>
          </a:p>
          <a:p>
            <a:pPr>
              <a:buFont charset="0" typeface="Arial"/>
              <a:buBlip>
                <a:blip r:embed="rId2"/>
              </a:buBlip>
            </a:pPr>
            <a:r>
              <a:rPr b="1" dirty="0" lang="en-US" sz="2600">
                <a:uFillTx/>
                <a:latin charset="0" pitchFamily="34" typeface="Arial Narrow"/>
                <a:cs charset="0" pitchFamily="18" typeface="Times New Roman"/>
              </a:rPr>
              <a:t> Recognize drugs used to prevent migraine</a:t>
            </a:r>
          </a:p>
          <a:p>
            <a:pPr>
              <a:buFont charset="0" typeface="Arial"/>
              <a:buBlip>
                <a:blip r:embed="rId2"/>
              </a:buBlip>
            </a:pPr>
            <a:r>
              <a:rPr b="1" dirty="0" lang="en-US" sz="2600">
                <a:uFillTx/>
                <a:latin charset="0" pitchFamily="34" typeface="Arial Narrow"/>
                <a:cs charset="0" pitchFamily="18" typeface="Times New Roman"/>
              </a:rPr>
              <a:t>Identify drugs used to rescue &amp; abort migraine</a:t>
            </a:r>
          </a:p>
          <a:p>
            <a:pPr>
              <a:buFont charset="0" typeface="Arial"/>
              <a:buBlip>
                <a:blip r:embed="rId2"/>
              </a:buBlip>
            </a:pPr>
            <a:r>
              <a:rPr b="1" dirty="0" lang="en-US" sz="2600">
                <a:uFillTx/>
                <a:latin charset="0" pitchFamily="34" typeface="Arial Narrow"/>
                <a:cs charset="0" pitchFamily="18" typeface="Times New Roman"/>
              </a:rPr>
              <a:t> Elaborate on the pharmacokinetics, dynamic &amp; toxic profile of some of these drugs.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Rectangle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32796" y="571480"/>
            <a:ext cx="885755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dirty="0" lang="en-US" sz="3200">
                <a:ln cmpd="sng" w="18415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algn="tl" blurRad="63500" dir="3600000" rotWithShape="0">
                    <a:srgbClr val="000000">
                      <a:alpha val="70000"/>
                    </a:srgbClr>
                  </a:outerShdw>
                </a:effectLst>
                <a:uFillTx/>
                <a:latin typeface="+mn-lt"/>
                <a:cs typeface="+mn-cs"/>
              </a:rPr>
              <a:t>ILOs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lide Numb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1FCB7F39-C915-4F94-90D1-9718EC9F2F2A}" type="slidenum">
              <a:rPr lang="ar-SA" smtClean="0">
                <a:uFillTx/>
              </a:rPr>
              <a:pPr>
                <a:defRPr>
                  <a:uFillTx/>
                </a:defRPr>
              </a:pPr>
              <a:t>2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" name="Rectangle 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endParaRPr lang="en-US">
              <a:uFillTx/>
            </a:endParaRPr>
          </a:p>
        </p:txBody>
      </p: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1205" name="Group 1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95275" y="2438400"/>
            <a:ext cx="8162925" cy="4038600"/>
            <a:chOff x="0" y="533400"/>
            <a:chExt cx="8162803" cy="4038600"/>
          </a:xfrm>
        </p:grpSpPr>
        <p:pic>
          <p:nvPic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http://img.medscape.com/fullsize/migrated/editorial/clinupdates/2000/313/marcus/tu05.fig06.jpg" id="3" name="Picture 10"/>
  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picLocks noChangeArrowheads="1" noChangeAspect="1"/>
            </p:cNvPicPr>
            <p:nvPr/>
          </p:nvPicPr>
  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lip r:embed="rId2" cstate="print">
              <a:duotone>
                <a:schemeClr val="accent1">
                  <a:shade val="45000"/>
                  <a:satMod val="135000"/>
                </a:schemeClr>
                <a:srgbClr val="FFFFFF"/>
              </a:duotone>
            </a:blip>
            <a:srcRect b="60526" t="9211"/>
            <a:stretch>
              <a:fillRect/>
            </a:stretch>
          </p:blipFill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0" y="533400"/>
              <a:ext cx="8162803" cy="1752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pic>
          <p:nvPic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http://img.medscape.com/fullsize/migrated/editorial/clinupdates/2000/313/marcus/tu05.fig06.jpg" id="4" name="Picture 10"/>
  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picLocks noChangeArrowheads="1" noChangeAspect="1"/>
            </p:cNvPicPr>
            <p:nvPr/>
          </p:nvPicPr>
  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lip r:embed="rId2" cstate="print">
              <a:duotone>
                <a:schemeClr val="accent1">
                  <a:shade val="45000"/>
                  <a:satMod val="135000"/>
                </a:schemeClr>
                <a:srgbClr val="FFFFFF"/>
              </a:duotone>
            </a:blip>
            <a:srcRect b="14474" t="46052"/>
            <a:stretch>
              <a:fillRect/>
            </a:stretch>
          </p:blipFill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0" y="2286000"/>
              <a:ext cx="8162803" cy="22860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</p:grp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1208" name="TextBox 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76200" y="685800"/>
            <a:ext cx="9067800" cy="885825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b="1" dirty="0" lang="en-US" sz="2600">
                <a:uFillTx/>
                <a:latin charset="0" pitchFamily="34" typeface="Arial Narrow"/>
              </a:rPr>
              <a:t>Differences in the time to peak blood concentration </a:t>
            </a:r>
            <a:r>
              <a:rPr b="1" dirty="0" err="1" lang="en-US" sz="2600">
                <a:uFillTx/>
                <a:latin charset="0" pitchFamily="34" typeface="Arial Narrow"/>
              </a:rPr>
              <a:t>T</a:t>
            </a:r>
            <a:r>
              <a:rPr b="1" baseline="-25000" dirty="0" err="1" lang="en-US" sz="2600">
                <a:uFillTx/>
                <a:latin charset="0" pitchFamily="34" typeface="Arial Narrow"/>
              </a:rPr>
              <a:t>max</a:t>
            </a:r>
            <a:r>
              <a:rPr b="1" dirty="0" lang="en-US" sz="2600">
                <a:uFillTx/>
                <a:latin charset="0" pitchFamily="34" typeface="Arial Narrow"/>
              </a:rPr>
              <a:t>, </a:t>
            </a:r>
            <a:br>
              <a:rPr b="1" dirty="0" lang="en-US" sz="2600">
                <a:uFillTx/>
                <a:latin charset="0" pitchFamily="34" typeface="Arial Narrow"/>
              </a:rPr>
            </a:br>
            <a:r>
              <a:rPr b="1" dirty="0" lang="en-US" sz="2600">
                <a:uFillTx/>
                <a:latin charset="0" pitchFamily="34" typeface="Arial Narrow"/>
              </a:rPr>
              <a:t>    equates with faster relief of pain. 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Oval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876800" y="3619500"/>
            <a:ext cx="838200" cy="6858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Oval 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021513" y="50292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" name="Oval 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048500" y="54737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" name="Oval 1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062788" y="59436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1213" name="TextBox 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76200" y="1524000"/>
            <a:ext cx="8991600" cy="885825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b="1" dirty="0" lang="en-US" sz="2600">
                <a:uFillTx/>
                <a:latin charset="0" pitchFamily="34" typeface="Arial Narrow"/>
              </a:rPr>
              <a:t>Differences in t</a:t>
            </a:r>
            <a:r>
              <a:rPr b="1" baseline="-25000" dirty="0" lang="en-US" sz="2600">
                <a:uFillTx/>
                <a:latin charset="0" pitchFamily="34" typeface="Arial Narrow"/>
              </a:rPr>
              <a:t>1/2</a:t>
            </a:r>
            <a:r>
              <a:rPr b="1" dirty="0" lang="en-US" sz="2600">
                <a:uFillTx/>
                <a:latin charset="0" pitchFamily="34" typeface="Arial Narrow"/>
              </a:rPr>
              <a:t> </a:t>
            </a:r>
            <a:r>
              <a:rPr b="1" dirty="0" lang="en-US" sz="2600">
                <a:uFillTx/>
                <a:latin charset="0" pitchFamily="34" typeface="Calibri"/>
              </a:rPr>
              <a:t>→ </a:t>
            </a:r>
            <a:r>
              <a:rPr b="1" dirty="0" lang="en-US" sz="2600">
                <a:uFillTx/>
                <a:latin charset="0" pitchFamily="34" typeface="Arial Narrow"/>
              </a:rPr>
              <a:t>a clinical effect in terms of recurrence </a:t>
            </a:r>
            <a:br>
              <a:rPr b="1" dirty="0" lang="en-US" sz="2600">
                <a:uFillTx/>
                <a:latin charset="0" pitchFamily="34" typeface="Arial Narrow"/>
              </a:rPr>
            </a:br>
            <a:r>
              <a:rPr b="1" dirty="0" lang="en-US" sz="2600">
                <a:uFillTx/>
                <a:latin charset="0" pitchFamily="34" typeface="Arial Narrow"/>
              </a:rPr>
              <a:t>    of headache 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1214" name="TextBox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304800" y="104775"/>
            <a:ext cx="3200400" cy="46672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algn="ctr" w="9525">
            <a:solidFill>
              <a:srgbClr val="FF66FF"/>
            </a:solidFill>
            <a:miter lim="800000"/>
          </a:ln>
          <a:effectLst>
            <a:outerShdw algn="tl" dir="2700000" dist="38100" rotWithShape="0">
              <a:srgbClr val="0070C0"/>
            </a:outerShdw>
          </a:effectLst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r>
              <a:rPr b="1" dirty="0" lang="en-US" sz="2400">
                <a:uFillTx/>
                <a:latin charset="0" pitchFamily="34" typeface="Arial Narrow"/>
              </a:rPr>
              <a:t>CHOOSING A TRIPTAN 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lide Numb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1FCB7F39-C915-4F94-90D1-9718EC9F2F2A}" type="slidenum">
              <a:rPr lang="ar-SA" smtClean="0">
                <a:uFillTx/>
              </a:rPr>
              <a:pPr>
                <a:defRPr>
                  <a:uFillTx/>
                </a:defRPr>
              </a:pPr>
              <a:t>20</a:t>
            </a:fld>
            <a:endParaRPr dirty="0"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12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>
                            <p:stCondLst>
                              <p:cond delay="500"/>
                            </p:stCondLst>
                            <p:childTnLst>
                              <p:par>
                                <p:cTn fill="hold" id="14" nodeType="afterEffect" presetClass="entr" presetID="21" presetSubtype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500" id="16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afterEffect="1" display="0" dur="1" fill="hold" masterRel="nextClick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1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500" id="26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>
                            <p:stCondLst>
                              <p:cond delay="500"/>
                            </p:stCondLst>
                            <p:childTnLst>
                              <p:par>
                                <p:cTn fill="hold" id="28" nodeType="after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500" id="3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>
                            <p:stCondLst>
                              <p:cond delay="1000"/>
                            </p:stCondLst>
                            <p:childTnLst>
                              <p:par>
                                <p:cTn fill="hold" id="32" nodeType="after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500" id="34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fill="hold" id="37" nodeType="clickEffect" presetClass="exit" presetID="5" presetSubtype="10">
                                  <p:stCondLst>
                                    <p:cond delay="0"/>
                                  </p:stCondLst>
                                  <p:childTnLst>
                                    <p:animEffect filter="checkerboard(across)" transition="out">
                                      <p:cBhvr>
                                        <p:cTn dur="500" id="38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0" nodeType="withEffect" presetClass="exit" presetID="5" presetSubtype="10">
                                  <p:stCondLst>
                                    <p:cond delay="0"/>
                                  </p:stCondLst>
                                  <p:childTnLst>
                                    <p:animEffect filter="checkerboard(across)" transition="out">
                                      <p:cBhvr>
                                        <p:cTn dur="500" id="4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3" nodeType="withEffect" presetClass="exit" presetID="5" presetSubtype="10">
                                  <p:stCondLst>
                                    <p:cond delay="0"/>
                                  </p:stCondLst>
                                  <p:childTnLst>
                                    <p:animEffect filter="checkerboard(across)" transition="out">
                                      <p:cBhvr>
                                        <p:cTn dur="500" id="4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6" nodeType="withEffect" presetClass="exit" presetID="5" presetSubtype="10">
                                  <p:stCondLst>
                                    <p:cond delay="0"/>
                                  </p:stCondLst>
                                  <p:childTnLst>
                                    <p:animEffect filter="checkerboard(across)" transition="out">
                                      <p:cBhvr>
                                        <p:cTn dur="500" id="4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9" nodeType="withEffect" presetClass="exit" presetID="5" presetSubtype="10">
                                  <p:stCondLst>
                                    <p:cond delay="0"/>
                                  </p:stCondLst>
                                  <p:childTnLst>
                                    <p:animEffect filter="checkerboard(across)" transition="out">
                                      <p:cBhvr>
                                        <p:cTn dur="500" id="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" name="Rectangle 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1214" name="TextBox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304800" y="104775"/>
            <a:ext cx="3200400" cy="46672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algn="ctr" w="9525">
            <a:solidFill>
              <a:srgbClr val="FF66FF"/>
            </a:solidFill>
            <a:miter lim="800000"/>
          </a:ln>
          <a:effectLst>
            <a:outerShdw algn="tl" dir="2700000" dist="38100" rotWithShape="0">
              <a:srgbClr val="0070C0"/>
            </a:outerShdw>
          </a:effectLst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r>
              <a:rPr b="1" dirty="0" lang="en-US" sz="2400">
                <a:uFillTx/>
                <a:latin charset="0" pitchFamily="34" typeface="Arial Narrow"/>
              </a:rPr>
              <a:t>CHOOSING A TRIPTAN 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1215" name="TextBox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609600" y="676275"/>
            <a:ext cx="8763000" cy="830997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r>
              <a:rPr b="1" dirty="0" lang="en-US" sz="2400">
                <a:uFillTx/>
                <a:latin charset="0" pitchFamily="34" typeface="Arial Narrow"/>
              </a:rPr>
              <a:t>For extremely fast relief within 15 min. injectable </a:t>
            </a:r>
            <a:r>
              <a:rPr b="1" dirty="0" err="1" lang="en-US" sz="2400">
                <a:solidFill>
                  <a:srgbClr val="FF0000"/>
                </a:solidFill>
                <a:uFillTx/>
                <a:latin charset="0" pitchFamily="34" typeface="Arial Narrow"/>
              </a:rPr>
              <a:t>sumatriptan</a:t>
            </a:r>
            <a:r>
              <a:rPr b="1" dirty="0" lang="en-US" sz="2400">
                <a:solidFill>
                  <a:srgbClr val="FF0000"/>
                </a:solidFill>
                <a:uFillTx/>
                <a:latin charset="0" pitchFamily="34" typeface="Arial Narrow"/>
              </a:rPr>
              <a:t> </a:t>
            </a:r>
            <a:r>
              <a:rPr b="1" dirty="0" lang="en-US" sz="2400">
                <a:uFillTx/>
                <a:latin charset="0" pitchFamily="34" typeface="Arial Narrow"/>
              </a:rPr>
              <a:t>is the only choice. 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1217" name="TextBox 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76200" y="1591593"/>
            <a:ext cx="8991600" cy="2308324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pPr indent="-342900" marL="342900">
              <a:buFont charset="0" panose="020B0604020202020204" pitchFamily="34" typeface="Arial"/>
              <a:buChar char="•"/>
            </a:pPr>
            <a:r>
              <a:rPr b="1" dirty="0" lang="en-US" sz="2400">
                <a:uFillTx/>
                <a:latin charset="0" pitchFamily="34" typeface="Arial Narrow"/>
              </a:rPr>
              <a:t>If expected re-dosing is needed &amp; / or recurrence of headache </a:t>
            </a:r>
            <a:r>
              <a:rPr b="1" dirty="0" err="1" lang="en-US" sz="2400">
                <a:solidFill>
                  <a:srgbClr val="FF0000"/>
                </a:solidFill>
                <a:uFillTx/>
                <a:latin charset="0" pitchFamily="34" typeface="Arial Narrow"/>
              </a:rPr>
              <a:t>Naratriptan</a:t>
            </a:r>
            <a:r>
              <a:rPr b="1" dirty="0" lang="en-US" sz="2400">
                <a:uFillTx/>
                <a:latin charset="0" pitchFamily="34" typeface="Arial Narrow"/>
              </a:rPr>
              <a:t>, </a:t>
            </a:r>
            <a:r>
              <a:rPr b="1" dirty="0" err="1" lang="en-US" sz="2400">
                <a:solidFill>
                  <a:srgbClr val="FF0000"/>
                </a:solidFill>
                <a:uFillTx/>
                <a:latin charset="0" pitchFamily="34" typeface="Arial Narrow"/>
              </a:rPr>
              <a:t>frovatriptan</a:t>
            </a:r>
            <a:r>
              <a:rPr b="1" dirty="0" lang="en-US" sz="2400">
                <a:uFillTx/>
                <a:latin charset="0" pitchFamily="34" typeface="Arial Narrow"/>
              </a:rPr>
              <a:t>, have slower onset, fewer side effects, &amp; a lower recurrence rate </a:t>
            </a:r>
          </a:p>
          <a:p>
            <a:pPr indent="-342900" marL="342900">
              <a:buFont charset="0" panose="020B0604020202020204" pitchFamily="34" typeface="Arial"/>
              <a:buChar char="•"/>
            </a:pPr>
            <a:r>
              <a:rPr dirty="0" lang="en-US" sz="2400">
                <a:uFillTx/>
              </a:rPr>
              <a:t>Menstrual migraine: </a:t>
            </a:r>
            <a:r>
              <a:rPr dirty="0" err="1" lang="en-US" sz="2400">
                <a:solidFill>
                  <a:srgbClr val="FF0000"/>
                </a:solidFill>
                <a:uFillTx/>
              </a:rPr>
              <a:t>Frovatriptan</a:t>
            </a:r>
            <a:r>
              <a:rPr dirty="0" lang="en-US" sz="2400">
                <a:solidFill>
                  <a:srgbClr val="FF0000"/>
                </a:solidFill>
                <a:uFillTx/>
              </a:rPr>
              <a:t> (longer half life (26 hrs)</a:t>
            </a:r>
            <a:r>
              <a:rPr dirty="0" lang="en-US" sz="2400">
                <a:uFillTx/>
              </a:rPr>
              <a:t> 2.5 mg twice per day beginning 2 days before the anticipated onset of menstrual migraine &amp; continuing for 6 days.</a:t>
            </a:r>
            <a:endParaRPr b="1" dirty="0" lang="en-US" sz="2400">
              <a:uFillTx/>
              <a:latin charset="0" pitchFamily="34" typeface="Arial Narrow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lide Numb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1FCB7F39-C915-4F94-90D1-9718EC9F2F2A}" type="slidenum">
              <a:rPr lang="ar-SA" smtClean="0">
                <a:uFillTx/>
              </a:rPr>
              <a:pPr>
                <a:defRPr>
                  <a:uFillTx/>
                </a:defRPr>
              </a:pPr>
              <a:t>21</a:t>
            </a:fld>
            <a:endParaRPr dirty="0"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2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grpId="0" spid="51215"/>
      <p:bldP advAuto="4294967295" grpId="0" spid="51217"/>
    </p:bldLst>
  </p:timing>
</p:sld>
</file>

<file path=ppt/slides/slide2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" name="Rectangle 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endParaRPr lang="en-US">
              <a:uFillTx/>
            </a:endParaRPr>
          </a:p>
        </p:txBody>
      </p: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Group 19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500188" y="533400"/>
            <a:ext cx="6143625" cy="354013"/>
            <a:chOff x="1643042" y="1577171"/>
            <a:chExt cx="6143668" cy="353219"/>
          </a:xfrm>
        </p:grpSpPr>
        <p:cxnSp>
          <p:nvCxn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1" name="Straight Connector 20"/>
  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  <p:nvPr/>
          </p:nvCxn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 rot="5400000">
              <a:off x="4507278" y="1738731"/>
              <a:ext cx="324708" cy="1587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8153" name="Straight Connector 22"/>
  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  <p:nvPr/>
          </p:nvCxn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1643042" y="1928802"/>
              <a:ext cx="6143668" cy="1588"/>
            </a:xfrm>
            <a:prstGeom prst="line">
              <a:avLst/>
            </a:prstGeom>
            <a:noFill/>
            <a:ln algn="ctr" w="57150">
              <a:solidFill>
                <a:srgbClr val="000000"/>
              </a:solidFill>
              <a:round/>
            </a:ln>
          </p:spPr>
        </p:cxnSp>
      </p:grp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0" name="TextBox 2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933700" y="202842"/>
            <a:ext cx="3276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dir="t" rig="threePt"/>
          </a:scene3d>
          <a:sp3d>
            <a:bevelT prst="coolSlant" w="165100"/>
          </a:sp3d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dirty="0" lang="en-US" sz="2800">
                <a:uFillTx/>
                <a:latin charset="0" pitchFamily="18" typeface="Bernard MT Condensed"/>
              </a:rPr>
              <a:t>TREATMENT STRATEGY</a:t>
            </a:r>
          </a:p>
        </p:txBody>
      </p: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Group 30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257800" y="876300"/>
            <a:ext cx="3352800" cy="647700"/>
            <a:chOff x="5257800" y="876837"/>
            <a:chExt cx="3352800" cy="647163"/>
          </a:xfrm>
        </p:grpSpPr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2" name="TextBox 31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  <a:spLocks/>
            </p:cNvSpPr>
            <p:nvPr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5257800" y="1143000"/>
              <a:ext cx="33528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dir="t" rig="threePt"/>
            </a:scene3d>
            <a:sp3d>
              <a:bevelT prst="coolSlant" w="165100"/>
            </a:sp3d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r>
                <a:rPr b="1" dirty="0" lang="en-US" sz="2400">
                  <a:uFillTx/>
                  <a:latin charset="0" pitchFamily="34" typeface="Arial Narrow"/>
                </a:rPr>
                <a:t>PREVENT RECURRENCE</a:t>
              </a:r>
            </a:p>
          </p:txBody>
        </p:sp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3" name="Down Arrow 32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/>
            </p:cNvSpPr>
            <p:nvPr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7467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</p:grp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Group 33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876300"/>
            <a:ext cx="2362200" cy="647700"/>
            <a:chOff x="457200" y="876837"/>
            <a:chExt cx="2362200" cy="647163"/>
          </a:xfrm>
        </p:grpSpPr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5" name="TextBox 34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  <a:spLocks/>
            </p:cNvSpPr>
            <p:nvPr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457200" y="1143000"/>
              <a:ext cx="23622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dir="t" rig="threePt"/>
            </a:scene3d>
            <a:sp3d>
              <a:bevelT prst="coolSlant" w="165100"/>
            </a:sp3d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r>
                <a:rPr b="1" dirty="0" lang="en-US" sz="2400">
                  <a:uFillTx/>
                  <a:latin charset="0" pitchFamily="34" typeface="Arial Narrow"/>
                </a:rPr>
                <a:t>ACUTE  ATTACK</a:t>
              </a:r>
            </a:p>
          </p:txBody>
        </p:sp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6" name="Down Arrow 35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/>
            </p:cNvSpPr>
            <p:nvPr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1371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ctr"/>
            <a:lstStyle/>
            <a:p>
              <a:pPr algn="ctr">
                <a:defRPr>
                  <a:uFillTx/>
                </a:defRPr>
              </a:pPr>
              <a:endParaRPr lang="en-US">
                <a:uFillTx/>
              </a:endParaRPr>
            </a:p>
          </p:txBody>
        </p:sp>
      </p:grp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3" name="TextBox 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114300" y="2624078"/>
            <a:ext cx="2743200" cy="2677656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r>
              <a:rPr dirty="0" err="1" lang="en-US" sz="2400">
                <a:uFillTx/>
                <a:latin charset="0" pitchFamily="18" typeface="Bernard MT Condensed"/>
              </a:rPr>
              <a:t>Antiepileptics</a:t>
            </a:r>
            <a:r>
              <a:rPr dirty="0" lang="en-US" sz="2400">
                <a:uFillTx/>
                <a:latin charset="0" pitchFamily="18" typeface="Bernard MT Condensed"/>
              </a:rPr>
              <a:t>; </a:t>
            </a:r>
          </a:p>
          <a:p>
            <a:pPr>
              <a:spcBef>
                <a:spcPts val="1200"/>
              </a:spcBef>
            </a:pPr>
            <a:r>
              <a:rPr b="1" dirty="0" i="1" lang="en-US" sz="2200">
                <a:uFillTx/>
                <a:latin charset="0" pitchFamily="34" typeface="Arial Narrow"/>
              </a:rPr>
              <a:t>Block Na channel &amp;  augment GABA at GABA-A receptors</a:t>
            </a:r>
            <a:r>
              <a:rPr dirty="0" lang="en-US">
                <a:uFillTx/>
              </a:rPr>
              <a:t> </a:t>
            </a:r>
          </a:p>
          <a:p>
            <a:pPr>
              <a:spcBef>
                <a:spcPts val="1200"/>
              </a:spcBef>
            </a:pPr>
            <a:r>
              <a:rPr b="1" dirty="0" lang="en-US" sz="2400">
                <a:solidFill>
                  <a:srgbClr val="0000FF"/>
                </a:solidFill>
                <a:uFillTx/>
                <a:latin charset="0" pitchFamily="34" typeface="Arial Narrow"/>
              </a:rPr>
              <a:t>e.g. </a:t>
            </a:r>
            <a:r>
              <a:rPr b="1" dirty="0" err="1" lang="en-US" sz="2400">
                <a:solidFill>
                  <a:srgbClr val="0000FF"/>
                </a:solidFill>
                <a:uFillTx/>
                <a:latin charset="0" pitchFamily="34" typeface="Arial Narrow"/>
              </a:rPr>
              <a:t>Topiramate</a:t>
            </a:r>
            <a:r>
              <a:rPr b="1" dirty="0" lang="en-US" sz="2400">
                <a:solidFill>
                  <a:srgbClr val="0000FF"/>
                </a:solidFill>
                <a:uFillTx/>
                <a:latin charset="0" pitchFamily="34" typeface="Arial Narrow"/>
              </a:rPr>
              <a:t>;</a:t>
            </a:r>
            <a:r>
              <a:rPr b="1" dirty="0" lang="en-US" sz="2400">
                <a:uFillTx/>
                <a:latin charset="0" pitchFamily="34" typeface="Arial Narrow"/>
              </a:rPr>
              <a:t> </a:t>
            </a:r>
            <a:endParaRPr b="1" dirty="0" i="1" lang="en-US" sz="2200">
              <a:uFillTx/>
              <a:latin charset="0" pitchFamily="34" typeface="Arial Narrow"/>
            </a:endParaRPr>
          </a:p>
          <a:p>
            <a:pPr>
              <a:spcBef>
                <a:spcPts val="1200"/>
              </a:spcBef>
            </a:pPr>
            <a:r>
              <a:rPr b="1" dirty="0" err="1" lang="en-US" sz="2400">
                <a:solidFill>
                  <a:srgbClr val="0000FF"/>
                </a:solidFill>
                <a:uFillTx/>
                <a:latin charset="0" pitchFamily="34" typeface="Arial Narrow"/>
              </a:rPr>
              <a:t>Valproic</a:t>
            </a:r>
            <a:r>
              <a:rPr b="1" dirty="0" lang="en-US" sz="2400">
                <a:solidFill>
                  <a:srgbClr val="0000FF"/>
                </a:solidFill>
                <a:uFillTx/>
                <a:latin charset="0" pitchFamily="34" typeface="Arial Narrow"/>
              </a:rPr>
              <a:t>; </a:t>
            </a:r>
            <a:endParaRPr b="1" dirty="0" i="1" lang="en-US" sz="2200">
              <a:uFillTx/>
              <a:latin charset="0" pitchFamily="34" typeface="Arial Narrow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4" name="TextBox 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5867400" y="2624078"/>
            <a:ext cx="3352800" cy="2523768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r>
              <a:rPr dirty="0" err="1" lang="en-US" sz="2400">
                <a:uFillTx/>
                <a:latin charset="0" pitchFamily="18" typeface="Bernard MT Condensed"/>
              </a:rPr>
              <a:t>Antihypertensives</a:t>
            </a:r>
            <a:endParaRPr dirty="0" lang="en-US" sz="2400">
              <a:uFillTx/>
              <a:latin charset="0" pitchFamily="18" typeface="Bernard MT Condensed"/>
            </a:endParaRPr>
          </a:p>
          <a:p>
            <a:pPr>
              <a:spcBef>
                <a:spcPts val="1200"/>
              </a:spcBef>
              <a:buFont typeface="Symbol"/>
              <a:buChar char="b"/>
            </a:pPr>
            <a:r>
              <a:rPr b="1" dirty="0" lang="en-US" sz="2400">
                <a:solidFill>
                  <a:srgbClr val="0000FF"/>
                </a:solidFill>
                <a:uFillTx/>
                <a:latin charset="0" pitchFamily="34" typeface="Arial Narrow"/>
              </a:rPr>
              <a:t>-blockers </a:t>
            </a:r>
          </a:p>
          <a:p>
            <a:pPr>
              <a:spcBef>
                <a:spcPts val="1200"/>
              </a:spcBef>
            </a:pPr>
            <a:r>
              <a:rPr b="1" dirty="0" lang="en-US" sz="2400">
                <a:solidFill>
                  <a:srgbClr val="0000FF"/>
                </a:solidFill>
                <a:uFillTx/>
                <a:latin charset="0" pitchFamily="34" typeface="Arial Narrow"/>
              </a:rPr>
              <a:t>e.g. </a:t>
            </a:r>
            <a:r>
              <a:rPr b="1" dirty="0" err="1" lang="en-US" sz="2400">
                <a:solidFill>
                  <a:srgbClr val="0000FF"/>
                </a:solidFill>
                <a:uFillTx/>
                <a:latin charset="0" pitchFamily="34" typeface="Arial Narrow"/>
              </a:rPr>
              <a:t>propranolol</a:t>
            </a:r>
            <a:endParaRPr b="1" dirty="0" i="1" lang="en-US" sz="2200">
              <a:uFillTx/>
              <a:latin charset="0" pitchFamily="34" typeface="Arial Narrow"/>
            </a:endParaRPr>
          </a:p>
          <a:p>
            <a:r>
              <a:rPr b="1" i="1" lang="en-US" sz="2200">
                <a:uFillTx/>
                <a:latin charset="0" pitchFamily="34" typeface="Arial Narrow"/>
              </a:rPr>
              <a:t>Propranolol </a:t>
            </a:r>
            <a:r>
              <a:rPr b="1" dirty="0" i="1" lang="en-US" sz="2200">
                <a:uFillTx/>
                <a:latin charset="0" pitchFamily="34" typeface="Arial Narrow"/>
              </a:rPr>
              <a:t>is commonly used in prophylaxis of migraine attack.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5" name="TextBox 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2867025" y="2624078"/>
            <a:ext cx="2971800" cy="1354217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r>
              <a:rPr dirty="0" lang="en-US" sz="2400">
                <a:uFillTx/>
                <a:latin charset="0" pitchFamily="18" typeface="Bernard MT Condensed"/>
              </a:rPr>
              <a:t>Antidepressants</a:t>
            </a:r>
          </a:p>
          <a:p>
            <a:pPr>
              <a:spcBef>
                <a:spcPts val="1200"/>
              </a:spcBef>
            </a:pPr>
            <a:r>
              <a:rPr b="1" dirty="0" lang="en-US" sz="2400">
                <a:solidFill>
                  <a:srgbClr val="0000FF"/>
                </a:solidFill>
                <a:uFillTx/>
                <a:latin charset="0" pitchFamily="34" typeface="Arial Narrow"/>
              </a:rPr>
              <a:t>TCA; </a:t>
            </a:r>
            <a:r>
              <a:rPr b="1" dirty="0" lang="en-US" sz="2400">
                <a:solidFill>
                  <a:srgbClr val="FF0000"/>
                </a:solidFill>
                <a:uFillTx/>
                <a:latin charset="0" pitchFamily="34" typeface="Arial Narrow"/>
              </a:rPr>
              <a:t>amitriptyline</a:t>
            </a:r>
            <a:r>
              <a:rPr b="1" dirty="0" lang="en-US" sz="2400">
                <a:solidFill>
                  <a:srgbClr val="0000FF"/>
                </a:solidFill>
                <a:uFillTx/>
                <a:latin charset="0" pitchFamily="34" typeface="Arial Narrow"/>
              </a:rPr>
              <a:t> &amp; </a:t>
            </a:r>
            <a:r>
              <a:rPr b="1" dirty="0" err="1" lang="en-US" sz="2400">
                <a:solidFill>
                  <a:srgbClr val="0000FF"/>
                </a:solidFill>
                <a:uFillTx/>
                <a:latin charset="0" pitchFamily="34" typeface="Arial Narrow"/>
              </a:rPr>
              <a:t>nortryptyline</a:t>
            </a:r>
            <a:endParaRPr b="1" dirty="0" lang="en-US" sz="2400">
              <a:uFillTx/>
              <a:latin charset="0" pitchFamily="34" typeface="Arial Narrow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6" name="Line 3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ShapeType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2862263" y="2355295"/>
            <a:ext cx="0" cy="4267200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Dot"/>
            <a:round/>
          </a:ln>
          <a:effectLst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7" name="Line 3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ShapeType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5834063" y="2341007"/>
            <a:ext cx="0" cy="4288393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Dot"/>
            <a:round/>
          </a:ln>
          <a:effectLst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" name="Slide Numb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553200" y="6356350"/>
            <a:ext cx="2133600" cy="365125"/>
          </a:xfr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r>
              <a:rPr dirty="0" lang="en-US">
                <a:uFillTx/>
              </a:rPr>
              <a:t>21</a:t>
            </a: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xit" presetID="22" presetSubtype="4">
                                  <p:stCondLst>
                                    <p:cond delay="0"/>
                                  </p:stCondLst>
                                  <p:childTnLst>
                                    <p:animEffect filter="wipe(down)" transition="out">
                                      <p:cBhvr>
                                        <p:cTn dur="500" id="6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" nodeType="clickEffect" presetClass="entr" presetID="2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15"/>
                                        <p:tgtEl>
                                          <p:spTgt spid="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2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20"/>
                                        <p:tgtEl>
                                          <p:spTgt spid="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2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25"/>
                                        <p:tgtEl>
                                          <p:spTgt spid="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>
                      <p:stCondLst>
                        <p:cond delay="indefinite"/>
                      </p:stCondLst>
                      <p:childTnLst>
                        <p:par>
                          <p:cTn fill="hold" id="2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8" nodeType="clickEffect" presetClass="entr" presetID="2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30"/>
                                        <p:tgtEl>
                                          <p:spTgt spid="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>
                            <p:stCondLst>
                              <p:cond delay="1100"/>
                            </p:stCondLst>
                            <p:childTnLst>
                              <p:par>
                                <p:cTn fill="hold" grpId="0" id="32" nodeType="afterEffect" presetClass="entr" presetID="16" presetSubtype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1000" id="34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2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39"/>
                                        <p:tgtEl>
                                          <p:spTgt spid="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>
                      <p:stCondLst>
                        <p:cond delay="indefinite"/>
                      </p:stCondLst>
                      <p:childTnLst>
                        <p:par>
                          <p:cTn fill="hold" id="4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2" nodeType="clickEffect" presetClass="entr" presetID="2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44"/>
                                        <p:tgtEl>
                                          <p:spTgt spid="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>
                            <p:stCondLst>
                              <p:cond delay="1400"/>
                            </p:stCondLst>
                            <p:childTnLst>
                              <p:par>
                                <p:cTn fill="hold" grpId="0" id="46" nodeType="afterEffect" presetClass="entr" presetID="16" presetSubtype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1000" id="48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9">
                      <p:stCondLst>
                        <p:cond delay="indefinite"/>
                      </p:stCondLst>
                      <p:childTnLst>
                        <p:par>
                          <p:cTn fill="hold" id="5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1" nodeType="clickEffect" presetClass="entr" presetID="2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53"/>
                                        <p:tgtEl>
                                          <p:spTgt spid="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4">
                      <p:stCondLst>
                        <p:cond delay="indefinite"/>
                      </p:stCondLst>
                      <p:childTnLst>
                        <p:par>
                          <p:cTn fill="hold" id="5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6" nodeType="clickEffect" presetClass="entr" presetID="2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58"/>
                                        <p:tgtEl>
                                          <p:spTgt spid="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9">
                      <p:stCondLst>
                        <p:cond delay="indefinite"/>
                      </p:stCondLst>
                      <p:childTnLst>
                        <p:par>
                          <p:cTn fill="hold" id="6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1" nodeType="clickEffect" presetClass="entr" presetID="2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63"/>
                                        <p:tgtEl>
                                          <p:spTgt spid="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4">
                      <p:stCondLst>
                        <p:cond delay="indefinite"/>
                      </p:stCondLst>
                      <p:childTnLst>
                        <p:par>
                          <p:cTn fill="hold" id="6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6" nodeType="clickEffect" presetClass="entr" presetID="2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68"/>
                                        <p:tgtEl>
                                          <p:spTgt spid="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build="p" grpId="0" spid="23"/>
      <p:bldP advAuto="4294967295" build="p" grpId="0" spid="24"/>
      <p:bldP advAuto="4294967295" build="p" grpId="0" spid="25"/>
      <p:bldP advAuto="4294967295" animBg="1" grpId="0" spid="26"/>
      <p:bldP advAuto="4294967295" animBg="1" grpId="0" spid="27"/>
    </p:bldLst>
  </p:timing>
</p:sld>
</file>

<file path=ppt/slides/slide3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Rectangle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Rectangle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947742" y="304800"/>
            <a:ext cx="3124192" cy="830997"/>
          </a:xfrm>
          <a:prstGeom prst="rect">
            <a:avLst/>
          </a:prstGeom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  <a:scene3d>
              <a:camera prst="orthographicFront"/>
              <a:lightRig dir="t" rig="brightRoom"/>
            </a:scene3d>
            <a:sp3d contourW="6350" prstMaterial="plastic">
              <a:bevelT h="20320" prst="angle" w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cap="all" dirty="0" lang="en-US" sz="4800">
                <a:solidFill>
                  <a:schemeClr val="accent1"/>
                </a:solidFill>
                <a:effectLst>
                  <a:outerShdw algn="tl" blurRad="19685" dir="5400000" dist="12700" rotWithShape="0">
                    <a:schemeClr val="accent1">
                      <a:satMod val="130000"/>
                      <a:alpha val="60000"/>
                    </a:schemeClr>
                  </a:outerShdw>
                  <a:reflection algn="bl" blurRad="10000" dir="5400000" dist="500" endPos="48000" rotWithShape="0" stA="55000" sy="-100000"/>
                </a:effectLst>
                <a:uFillTx/>
                <a:latin charset="0" pitchFamily="34" typeface="Arial Narrow"/>
                <a:cs typeface="+mn-cs"/>
              </a:rPr>
              <a:t>HEADACHE </a:t>
            </a:r>
            <a:endParaRPr b="1" cap="all" dirty="0" lang="en-US" sz="4800">
              <a:solidFill>
                <a:schemeClr val="accent1"/>
              </a:solidFill>
              <a:effectLst>
                <a:outerShdw algn="tl" blurRad="19685" dir="5400000" dist="12700" rotWithShape="0">
                  <a:schemeClr val="accent1">
                    <a:satMod val="130000"/>
                    <a:alpha val="60000"/>
                  </a:schemeClr>
                </a:outerShdw>
                <a:reflection algn="bl" blurRad="10000" dir="5400000" dist="500" endPos="48000" rotWithShape="0" stA="55000" sy="-100000"/>
              </a:effectLst>
              <a:uFillTx/>
              <a:latin typeface="+mn-lt"/>
              <a:cs typeface="+mn-cs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Rectangle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000" y="1260475"/>
            <a:ext cx="7877313" cy="5222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dirty="0" lang="en-US" sz="2800">
                <a:solidFill>
                  <a:schemeClr val="bg1"/>
                </a:solidFill>
                <a:uFillTx/>
                <a:latin charset="0" pitchFamily="18" typeface="Bernard MT Condensed"/>
                <a:cs charset="0" pitchFamily="18" typeface="Times New Roman"/>
              </a:rPr>
              <a:t>Pain anywhere in the region of the head or neck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Rectangle 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046163" y="3500438"/>
            <a:ext cx="6097587" cy="830262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400">
                <a:uFillTx/>
                <a:latin charset="0" pitchFamily="34" typeface="Arial Narrow"/>
                <a:cs charset="0" pitchFamily="18" typeface="Times New Roman"/>
              </a:rPr>
              <a:t>It is caused by disturbance of the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400">
                <a:uFillTx/>
                <a:latin charset="0" pitchFamily="34" typeface="Arial Narrow"/>
                <a:cs charset="0" pitchFamily="18" typeface="Times New Roman"/>
              </a:rPr>
              <a:t> </a:t>
            </a:r>
            <a:r>
              <a:rPr b="1" dirty="0" lang="en-US" sz="2400">
                <a:uFill>
                  <a:solidFill>
                    <a:srgbClr val="4274B0"/>
                  </a:solidFill>
                </a:uFill>
                <a:latin charset="0" pitchFamily="18" typeface="Bernard MT Condensed"/>
                <a:cs charset="0" pitchFamily="18" typeface="Times New Roman"/>
              </a:rPr>
              <a:t>P</a:t>
            </a:r>
            <a:r>
              <a:rPr dirty="0" lang="en-US" sz="2400">
                <a:uFill>
                  <a:solidFill>
                    <a:srgbClr val="4274B0"/>
                  </a:solidFill>
                </a:uFill>
                <a:latin charset="0" pitchFamily="18" typeface="Bernard MT Condensed"/>
                <a:cs charset="0" pitchFamily="18" typeface="Times New Roman"/>
              </a:rPr>
              <a:t>ain – Sensitive Structures </a:t>
            </a:r>
            <a:r>
              <a:rPr b="1" dirty="0" lang="en-US" sz="2400">
                <a:uFillTx/>
                <a:latin charset="0" pitchFamily="34" typeface="Arial Narrow"/>
                <a:cs charset="0" pitchFamily="18" typeface="Times New Roman"/>
              </a:rPr>
              <a:t>around the brain</a:t>
            </a:r>
            <a:endParaRPr b="1" dirty="0" lang="en-US" sz="2400">
              <a:uFillTx/>
              <a:latin charset="0" pitchFamily="34" typeface="Arial Narrow"/>
              <a:cs typeface="+mn-cs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Curved Right Arrow 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00063" y="714375"/>
            <a:ext cx="428625" cy="928688"/>
          </a:xfrm>
          <a:prstGeom prst="curvedRightArrow">
            <a:avLst>
              <a:gd fmla="val 50000" name="adj1"/>
              <a:gd fmla="val 99864" name="adj2"/>
              <a:gd fmla="val 25000" name="adj3"/>
            </a:avLst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endParaRPr lang="en-US">
              <a:solidFill>
                <a:schemeClr val="tx1"/>
              </a:solidFill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" name="Rectangle 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071563" y="4643438"/>
            <a:ext cx="2525712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algn="tl" blurRad="50800" dir="2700000" dist="76200" rotWithShape="0">
              <a:srgbClr val="000000"/>
            </a:outerShdw>
          </a:effectLst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400">
                <a:solidFill>
                  <a:srgbClr val="4274B0"/>
                </a:solidFill>
                <a:uFillTx/>
                <a:latin charset="0" pitchFamily="34" typeface="Arial Narrow"/>
                <a:cs charset="0" pitchFamily="18" typeface="Times New Roman"/>
              </a:rPr>
              <a:t>Within the cranium </a:t>
            </a:r>
            <a:endParaRPr b="1" dirty="0" lang="en-US" sz="2400">
              <a:solidFill>
                <a:srgbClr val="4274B0"/>
              </a:solidFill>
              <a:uFillTx/>
              <a:latin charset="0" pitchFamily="34" typeface="Arial Narrow"/>
              <a:cs typeface="+mn-cs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" name="Rectangle 1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87875" y="4643438"/>
            <a:ext cx="2698750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algn="tl" blurRad="50800" dir="2700000" dist="76200" rotWithShape="0">
              <a:srgbClr val="000000"/>
            </a:outerShdw>
          </a:effectLst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400">
                <a:solidFill>
                  <a:srgbClr val="4274B0"/>
                </a:solidFill>
                <a:uFillTx/>
                <a:latin charset="0" pitchFamily="34" typeface="Arial Narrow"/>
                <a:cs charset="0" pitchFamily="18" typeface="Times New Roman"/>
              </a:rPr>
              <a:t>Outside the cranium </a:t>
            </a:r>
            <a:endParaRPr b="1" dirty="0" lang="en-US" sz="2400">
              <a:solidFill>
                <a:srgbClr val="4274B0"/>
              </a:solidFill>
              <a:uFillTx/>
              <a:latin charset="0" pitchFamily="34" typeface="Arial Narrow"/>
              <a:cs typeface="+mn-cs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" name="Rectangle 1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642938" y="5286375"/>
            <a:ext cx="3143250" cy="769938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r>
              <a:rPr b="1" dirty="0" lang="en-US" sz="2200">
                <a:uFillTx/>
                <a:latin charset="0" pitchFamily="34" typeface="Arial Narrow"/>
                <a:cs charset="0" pitchFamily="18" typeface="Times New Roman"/>
              </a:rPr>
              <a:t>(blood vessels, meninges, cranial nerves)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" name="Rectangle 1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4500563" y="5286375"/>
            <a:ext cx="4572000" cy="1108075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r>
              <a:rPr b="1" dirty="0" lang="en-US" sz="2200">
                <a:uFillTx/>
                <a:latin charset="0" pitchFamily="34" typeface="Arial Narrow"/>
                <a:cs charset="0" pitchFamily="18" typeface="Times New Roman"/>
              </a:rPr>
              <a:t>(muscles, nerves, arteries, veins, subcutaneous tissues, eyes, ears &amp; other tissues).</a:t>
            </a:r>
            <a:endParaRPr b="1" dirty="0" lang="en-US" sz="2200">
              <a:uFillTx/>
              <a:latin charset="0" pitchFamily="34" typeface="Arial Narrow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" name="Down Arrow 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57250" y="1785938"/>
            <a:ext cx="1219200" cy="381000"/>
          </a:xfrm>
          <a:prstGeom prst="downArrow">
            <a:avLst/>
          </a:prstGeom>
          <a:gradFill flip="none" rotWithShape="1">
            <a:gsLst>
              <a:gs pos="0">
                <a:srgbClr val="0092F6">
                  <a:tint val="66000"/>
                  <a:satMod val="160000"/>
                </a:srgbClr>
              </a:gs>
              <a:gs pos="50000">
                <a:srgbClr val="0092F6">
                  <a:tint val="44500"/>
                  <a:satMod val="160000"/>
                </a:srgbClr>
              </a:gs>
              <a:gs pos="100000">
                <a:srgbClr val="0092F6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endParaRPr lang="en-US">
              <a:uFillTx/>
            </a:endParaRPr>
          </a:p>
        </p:txBody>
      </p: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" name="Straight Connector 17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endCxn id="8" idx="2"/>
          </p:cNvCxnSpPr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 flipV="1">
            <a:off x="1214438" y="4330700"/>
            <a:ext cx="2879725" cy="26988"/>
          </a:xfrm>
          <a:prstGeom prst="line">
            <a:avLst/>
          </a:prstGeom>
          <a:ln w="57150">
            <a:solidFill>
              <a:srgbClr val="4274B0"/>
            </a:solidFill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" name="Straight Arrow Connector 19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tCxn id="8" idx="2"/>
          </p:cNvCxnSpPr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 rot="5400000">
            <a:off x="3712369" y="4261644"/>
            <a:ext cx="312738" cy="450850"/>
          </a:xfrm>
          <a:prstGeom prst="straightConnector1">
            <a:avLst/>
          </a:prstGeom>
          <a:ln w="57150">
            <a:solidFill>
              <a:srgbClr val="4274B0"/>
            </a:solidFill>
            <a:tailEnd type="arrow"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1" name="Straight Arrow Connector 20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 flipH="1" rot="16200000">
            <a:off x="4119563" y="4275138"/>
            <a:ext cx="311150" cy="450850"/>
          </a:xfrm>
          <a:prstGeom prst="straightConnector1">
            <a:avLst/>
          </a:prstGeom>
          <a:ln w="57150">
            <a:solidFill>
              <a:srgbClr val="4274B0"/>
            </a:solidFill>
            <a:tailEnd type="arrow"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lide Numb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1FCB7F39-C915-4F94-90D1-9718EC9F2F2A}" type="slidenum">
              <a:rPr lang="ar-SA" smtClean="0">
                <a:uFillTx/>
              </a:rPr>
              <a:pPr>
                <a:defRPr>
                  <a:uFillTx/>
                </a:defRPr>
              </a:pPr>
              <a:t>3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1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>
                            <p:stCondLst>
                              <p:cond delay="1000"/>
                            </p:stCondLst>
                            <p:childTnLst>
                              <p:par>
                                <p:cTn accel="50000" decel="50000" fill="hold" grpId="1" id="17" nodeType="afterEffect" presetClass="path" presetID="0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9912 " pathEditMode="relative" ptsTypes="AA">
                                      <p:cBhvr>
                                        <p:cTn dur="2000" fill="hold" id="1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0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22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1000" id="27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>
                            <p:stCondLst>
                              <p:cond delay="1000"/>
                            </p:stCondLst>
                            <p:childTnLst>
                              <p:par>
                                <p:cTn fill="hold" id="29" nodeType="after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1000" id="3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33" nodeType="after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1000" id="35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7" nodeType="after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1000" id="3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>
                      <p:stCondLst>
                        <p:cond delay="indefinite"/>
                      </p:stCondLst>
                      <p:childTnLst>
                        <p:par>
                          <p:cTn fill="hold" id="41">
                            <p:stCondLst>
                              <p:cond delay="0"/>
                            </p:stCondLst>
                            <p:childTnLst>
                              <p:par>
                                <p:cTn fill="hold" id="42" nodeType="click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44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4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animBg="1" grpId="0" spid="6"/>
      <p:bldP advAuto="4294967295" grpId="0" spid="8"/>
      <p:bldP advAuto="4294967295" animBg="1" grpId="0" spid="9"/>
      <p:bldP advAuto="4294967295" animBg="1" grpId="0" spid="10"/>
      <p:bldP advAuto="4294967295" animBg="1" grpId="0" spid="11"/>
      <p:bldP advAuto="4294967295" grpId="0" spid="12"/>
      <p:bldP advAuto="4294967295" grpId="0" spid="14"/>
      <p:bldP advAuto="4294967295" animBg="1" grpId="0" spid="16"/>
      <p:bldP advAuto="4294967295" animBg="1" grpId="1" spid="16"/>
    </p:bldLst>
  </p:timing>
</p:sld>
</file>

<file path=ppt/slides/slide4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-61843" y="28616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Rectangle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04801" y="304800"/>
            <a:ext cx="2743200" cy="830997"/>
          </a:xfrm>
          <a:prstGeom prst="rect">
            <a:avLst/>
          </a:prstGeom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  <a:scene3d>
              <a:camera prst="orthographicFront"/>
              <a:lightRig dir="t" rig="brightRoom"/>
            </a:scene3d>
            <a:sp3d contourW="6350" prstMaterial="plastic">
              <a:bevelT h="20320" prst="angle" w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cap="all" dirty="0" lang="en-US" sz="4800">
                <a:solidFill>
                  <a:schemeClr val="accent1"/>
                </a:solidFill>
                <a:effectLst>
                  <a:outerShdw algn="tl" blurRad="19685" dir="5400000" dist="12700" rotWithShape="0">
                    <a:schemeClr val="accent1">
                      <a:satMod val="130000"/>
                      <a:alpha val="60000"/>
                    </a:schemeClr>
                  </a:outerShdw>
                  <a:reflection algn="bl" blurRad="10000" dir="5400000" dist="500" endPos="48000" rotWithShape="0" stA="55000" sy="-100000"/>
                </a:effectLst>
                <a:uFillTx/>
                <a:latin charset="0" pitchFamily="34" typeface="Arial Narrow"/>
                <a:cs typeface="+mn-cs"/>
              </a:rPr>
              <a:t>MIGRAINE</a:t>
            </a:r>
            <a:endParaRPr b="1" cap="all" dirty="0" lang="en-US" sz="4800">
              <a:solidFill>
                <a:schemeClr val="accent1"/>
              </a:solidFill>
              <a:effectLst>
                <a:outerShdw algn="tl" blurRad="19685" dir="5400000" dist="12700" rotWithShape="0">
                  <a:schemeClr val="accent1">
                    <a:satMod val="130000"/>
                    <a:alpha val="60000"/>
                  </a:schemeClr>
                </a:outerShdw>
                <a:reflection algn="bl" blurRad="10000" dir="5400000" dist="500" endPos="48000" rotWithShape="0" stA="55000" sy="-100000"/>
              </a:effectLst>
              <a:uFillTx/>
              <a:latin typeface="+mn-lt"/>
              <a:cs typeface="+mn-cs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7591" name="TextBox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3505200" y="152400"/>
            <a:ext cx="5410200" cy="1600200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r>
              <a:rPr b="1" dirty="0" lang="en-US" sz="2400">
                <a:uFillTx/>
                <a:latin charset="0" pitchFamily="34" typeface="Arial Narrow"/>
              </a:rPr>
              <a:t>Recurrent attacks of throbbing headache</a:t>
            </a:r>
          </a:p>
          <a:p>
            <a:r>
              <a:rPr b="1" dirty="0" lang="en-US" sz="2400">
                <a:uFillTx/>
                <a:latin charset="0" pitchFamily="34" typeface="Arial Narrow"/>
              </a:rPr>
              <a:t>Unilateral / or on both sides </a:t>
            </a:r>
          </a:p>
          <a:p>
            <a:r>
              <a:rPr b="1" dirty="0" lang="en-US" sz="2400">
                <a:uFillTx/>
                <a:latin charset="0" pitchFamily="34" typeface="Arial Narrow"/>
              </a:rPr>
              <a:t>Lasting from &gt; 2 up to 72 hrs.</a:t>
            </a:r>
          </a:p>
          <a:p>
            <a:r>
              <a:rPr b="1" dirty="0" lang="en-US" sz="2400" u="sng">
                <a:uFillTx/>
                <a:latin charset="0" pitchFamily="34" typeface="Arial Narrow"/>
              </a:rPr>
              <a:t>+ </a:t>
            </a:r>
            <a:r>
              <a:rPr b="1" dirty="0" lang="en-US" sz="2400">
                <a:uFillTx/>
                <a:latin charset="0" pitchFamily="34" typeface="Arial Narrow"/>
              </a:rPr>
              <a:t>Preceded </a:t>
            </a:r>
            <a:r>
              <a:rPr b="1" dirty="0" i="1" lang="en-US" sz="2000">
                <a:uFillTx/>
                <a:latin charset="0" pitchFamily="34" typeface="Arial Narrow"/>
              </a:rPr>
              <a:t>(or accompanied) </a:t>
            </a:r>
            <a:r>
              <a:rPr b="1" dirty="0" lang="en-US" sz="2400">
                <a:uFillTx/>
                <a:latin charset="0" pitchFamily="34" typeface="Arial Narrow"/>
              </a:rPr>
              <a:t>by </a:t>
            </a:r>
            <a:r>
              <a:rPr b="1" dirty="0" lang="en-US" sz="2600">
                <a:solidFill>
                  <a:srgbClr val="0092F6"/>
                </a:solidFill>
                <a:uFillTx/>
                <a:latin charset="0" pitchFamily="34" typeface="Arial Narrow"/>
              </a:rPr>
              <a:t>AURA  </a:t>
            </a:r>
            <a:r>
              <a:rPr b="1" dirty="0" lang="en-US" sz="2400">
                <a:solidFill>
                  <a:srgbClr val="0092F6"/>
                </a:solidFill>
                <a:uFillTx/>
                <a:latin charset="0" pitchFamily="34" typeface="Arial Narrow"/>
              </a:rPr>
              <a:t> </a:t>
            </a:r>
            <a:endParaRPr b="1" dirty="0" lang="en-US" sz="2400">
              <a:uFillTx/>
              <a:latin charset="0" pitchFamily="34" typeface="Arial Narrow"/>
            </a:endParaRPr>
          </a:p>
        </p:txBody>
      </p: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Group 12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187146" y="1667119"/>
            <a:ext cx="6705600" cy="3547051"/>
            <a:chOff x="1595004" y="2267914"/>
            <a:chExt cx="7162800" cy="3547051"/>
          </a:xfrm>
        </p:grpSpPr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" name="Horizontal Scroll 10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/>
            </p:cNvSpPr>
            <p:nvPr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1595004" y="2267914"/>
              <a:ext cx="7162800" cy="2913995"/>
            </a:xfrm>
            <a:prstGeom prst="horizontalScroll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rgbClr val="FFFF00">
                    <a:alpha val="56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en-US">
                <a:uFillTx/>
              </a:endParaRPr>
            </a:p>
          </p:txBody>
        </p:sp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Rectangle 8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/>
            </p:cNvSpPr>
            <p:nvPr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2118163" y="2614089"/>
              <a:ext cx="6628642" cy="3200876"/>
            </a:xfrm>
            <a:prstGeom prst="rect">
              <a:avLst/>
            </a:prstGeom>
          </p:spPr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r>
                <a:rPr b="1" dirty="0" lang="en-US" sz="22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uFillTx/>
                  <a:latin charset="0" pitchFamily="34" typeface="Arial Narrow"/>
                  <a:cs typeface="+mn-cs"/>
                </a:rPr>
                <a:t>Perceptual disturbance of motor &lt; sensory nature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r>
                <a:rPr b="1" dirty="0" lang="en-US" sz="22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uFillTx/>
                  <a:latin charset="0" pitchFamily="34" typeface="Arial Narrow"/>
                  <a:cs typeface="+mn-cs"/>
                </a:rPr>
                <a:t> 	</a:t>
              </a:r>
              <a:r>
                <a:rPr dirty="0" lang="en-US" sz="22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uFillTx/>
                  <a:latin charset="0" pitchFamily="34" typeface="Arial Narrow"/>
                  <a:cs typeface="+mn-cs"/>
                </a:rPr>
                <a:t>visual  [ Photophobia (↑sensitivity to light) ]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r>
                <a:rPr dirty="0" lang="en-US" sz="22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uFillTx/>
                  <a:latin charset="0" pitchFamily="34" typeface="Arial Narrow"/>
                  <a:cs typeface="+mn-cs"/>
                </a:rPr>
                <a:t>	auditory [ </a:t>
              </a:r>
              <a:r>
                <a:rPr dirty="0" err="1" lang="en-US" sz="22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uFillTx/>
                  <a:latin charset="0" pitchFamily="34" typeface="Arial Narrow"/>
                  <a:cs typeface="+mn-cs"/>
                </a:rPr>
                <a:t>Phonophobia</a:t>
              </a:r>
              <a:r>
                <a:rPr dirty="0" lang="en-US" sz="22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uFillTx/>
                  <a:latin charset="0" pitchFamily="34" typeface="Arial Narrow"/>
                  <a:cs typeface="+mn-cs"/>
                </a:rPr>
                <a:t> (↑ sensitivity to sound) ]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r>
                <a:rPr dirty="0" lang="en-US" sz="22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uFillTx/>
                  <a:latin charset="0" pitchFamily="34" typeface="Arial Narrow"/>
                  <a:cs typeface="+mn-cs"/>
                </a:rPr>
                <a:t>	olfactory unpleasant smell ….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r>
                <a:rPr dirty="0" lang="en-US" sz="22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uFillTx/>
                  <a:latin charset="0" pitchFamily="34" typeface="Arial Narrow"/>
                  <a:cs typeface="+mn-cs"/>
                </a:rPr>
                <a:t>Sensory; abnormal sensation at face, extremities.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r>
                <a:rPr b="1" dirty="0" lang="en-US" sz="2200">
                  <a:solidFill>
                    <a:schemeClr val="bg1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uFillTx/>
                  <a:latin charset="0" pitchFamily="34" typeface="Arial Narrow"/>
                  <a:cs typeface="+mn-cs"/>
                </a:rPr>
                <a:t>Develops over 5-20 min &amp; last fewer than 60 min</a:t>
              </a:r>
              <a:r>
                <a:rPr dirty="0" lang="en-US" sz="2200">
                  <a:uFillTx/>
                  <a:latin charset="0" pitchFamily="34" typeface="Arial Narrow"/>
                  <a:cs typeface="+mn-cs"/>
                </a:rPr>
                <a:t>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b="1" dirty="0" lang="en-US" sz="2200">
                <a:uFillTx/>
                <a:latin charset="0" pitchFamily="34" typeface="Arial Narrow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r>
                <a:rPr b="1" dirty="0" lang="en-US" sz="2200">
                  <a:uFillTx/>
                  <a:latin charset="0" pitchFamily="34" typeface="Arial Narrow"/>
                  <a:cs typeface="+mn-cs"/>
                </a:rPr>
                <a:t>Aura: </a:t>
              </a:r>
              <a:r>
                <a:rPr dirty="0" lang="en-US" sz="2400">
                  <a:uFillTx/>
                </a:rPr>
                <a:t>flashes of light, blind spots or tingling in your arm.</a:t>
              </a:r>
              <a:endParaRPr b="1" dirty="0" lang="en-US" sz="2200">
                <a:uFillTx/>
                <a:latin charset="0" pitchFamily="34" typeface="Arial Narrow"/>
                <a:cs typeface="+mn-cs"/>
              </a:endParaRPr>
            </a:p>
          </p:txBody>
        </p:sp>
      </p:grp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" name="Down Arrow 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934200" y="1676400"/>
            <a:ext cx="1219200" cy="381000"/>
          </a:xfrm>
          <a:prstGeom prst="downArrow">
            <a:avLst/>
          </a:prstGeom>
          <a:solidFill>
            <a:srgbClr val="0092F6"/>
          </a:solidFill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" name="TextBox 1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000897" y="5520330"/>
            <a:ext cx="7891849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rtlCol="0" wrap="square">
            <a:spAutoFit/>
          </a:bodyPr>
          <a:lstStyle/>
          <a:p>
            <a:r>
              <a:rPr dirty="0" lang="en-US" sz="2800">
                <a:uFillTx/>
              </a:rPr>
              <a:t>Migraine pain is usually on one side of head with facial &amp; neck pain, nausea &amp; vomiting.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Slide Number Placeholder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1FCB7F39-C915-4F94-90D1-9718EC9F2F2A}" type="slidenum">
              <a:rPr lang="ar-SA" smtClean="0">
                <a:uFillTx/>
              </a:rPr>
              <a:pPr>
                <a:defRPr>
                  <a:uFillTx/>
                </a:defRPr>
              </a:pPr>
              <a:t>4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1000" id="13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animBg="1" grpId="0" spid="10"/>
    </p:bldLst>
  </p:timing>
</p:sld>
</file>

<file path=ppt/slides/slide5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" name="Rectangle 1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endParaRPr lang="en-US">
              <a:uFillTx/>
            </a:endParaRP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C:\Users\Administrator\Pictures\Picture5.jpg" id="1026" name="Picture 2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rrowheads="1"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000000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C:\Users\Administrator\Pictures\Picture5.jpg" id="11" name="Picture 2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rrowheads="1"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000000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" name="TextBox 1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28600" y="152400"/>
            <a:ext cx="3048000" cy="533400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800">
                <a:uFillTx/>
                <a:latin charset="0" pitchFamily="34" typeface="Arial Narrow"/>
              </a:rPr>
              <a:t>Phases of Migraine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" name="TextBox 1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914400"/>
            <a:ext cx="8229600" cy="1200329"/>
          </a:xfrm>
          <a:prstGeom prst="rect">
            <a:avLst/>
          </a:prstGeom>
          <a:solidFill>
            <a:srgbClr val="E1F4FF">
              <a:alpha val="65098"/>
            </a:srgbClr>
          </a:solidFill>
          <a:ln>
            <a:noFill/>
          </a:ln>
          <a:effectLst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400">
                <a:solidFill>
                  <a:srgbClr val="0064A8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Arial Narrow"/>
                <a:cs typeface="+mn-cs"/>
              </a:rPr>
              <a:t>1. </a:t>
            </a:r>
            <a:r>
              <a:rPr b="1" dirty="0" err="1" lang="en-US" sz="2400">
                <a:solidFill>
                  <a:srgbClr val="0064A8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Arial Narrow"/>
                <a:cs typeface="+mn-cs"/>
              </a:rPr>
              <a:t>Prodrom</a:t>
            </a:r>
            <a:r>
              <a:rPr b="1" dirty="0" lang="en-US" sz="2400">
                <a:solidFill>
                  <a:srgbClr val="0064A8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Arial Narrow"/>
                <a:cs typeface="+mn-cs"/>
              </a:rPr>
              <a:t> Phase; </a:t>
            </a:r>
            <a:r>
              <a:rPr b="1" dirty="0" lang="en-US" sz="2400">
                <a:uFillTx/>
                <a:latin charset="0" pitchFamily="34" typeface="Arial Narrow"/>
                <a:cs typeface="+mn-cs"/>
              </a:rPr>
              <a:t>a change in mood or behavior (irritability, neck stiffness) that starts hours or days before headache. It is experienced by 60% of </a:t>
            </a:r>
            <a:r>
              <a:rPr b="1" dirty="0" err="1" lang="en-US" sz="2400">
                <a:uFillTx/>
                <a:latin charset="0" pitchFamily="34" typeface="Arial Narrow"/>
                <a:cs typeface="+mn-cs"/>
              </a:rPr>
              <a:t>migraineurs</a:t>
            </a:r>
            <a:r>
              <a:rPr b="1" dirty="0" lang="en-US" sz="2400">
                <a:uFillTx/>
                <a:latin charset="0" pitchFamily="34" typeface="Arial Narrow"/>
                <a:cs typeface="+mn-cs"/>
              </a:rPr>
              <a:t>. 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" name="TextBox 1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141537"/>
            <a:ext cx="8229600" cy="830263"/>
          </a:xfrm>
          <a:prstGeom prst="rect">
            <a:avLst/>
          </a:prstGeom>
          <a:solidFill>
            <a:srgbClr val="E1F4FF">
              <a:alpha val="65098"/>
            </a:srgbClr>
          </a:solidFill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400">
                <a:solidFill>
                  <a:srgbClr val="0064A8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Arial Narrow"/>
                <a:cs typeface="+mn-cs"/>
              </a:rPr>
              <a:t>2. Aura Phase; </a:t>
            </a:r>
            <a:r>
              <a:rPr b="1" dirty="0" lang="en-US" sz="2400">
                <a:uFillTx/>
                <a:latin charset="0" pitchFamily="34" typeface="Arial Narrow"/>
                <a:cs typeface="+mn-cs"/>
              </a:rPr>
              <a:t>Sensory &gt; motor symptoms starts 5-20 min before the migraine attack. It is experienced by 20% of </a:t>
            </a:r>
            <a:r>
              <a:rPr b="1" dirty="0" err="1" lang="en-US" sz="2400">
                <a:uFillTx/>
                <a:latin charset="0" pitchFamily="34" typeface="Arial Narrow"/>
                <a:cs typeface="+mn-cs"/>
              </a:rPr>
              <a:t>migraineurs</a:t>
            </a:r>
            <a:r>
              <a:rPr b="1" dirty="0" lang="en-US" sz="2400">
                <a:uFillTx/>
                <a:latin charset="0" pitchFamily="34" typeface="Arial Narrow"/>
                <a:cs typeface="+mn-cs"/>
              </a:rPr>
              <a:t>.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" name="TextBox 1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5059362"/>
            <a:ext cx="8229600" cy="1570038"/>
          </a:xfrm>
          <a:prstGeom prst="rect">
            <a:avLst/>
          </a:prstGeom>
          <a:solidFill>
            <a:srgbClr val="E1F4FF">
              <a:alpha val="65098"/>
            </a:srgbClr>
          </a:solidFill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400">
                <a:solidFill>
                  <a:srgbClr val="0064A8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Arial Narrow"/>
                <a:cs typeface="+mn-cs"/>
              </a:rPr>
              <a:t>4. </a:t>
            </a:r>
            <a:r>
              <a:rPr b="1" dirty="0" err="1" lang="en-US" sz="2400">
                <a:solidFill>
                  <a:srgbClr val="0064A8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Arial Narrow"/>
                <a:cs typeface="+mn-cs"/>
              </a:rPr>
              <a:t>Postdrom</a:t>
            </a:r>
            <a:r>
              <a:rPr b="1" dirty="0" lang="en-US" sz="2400">
                <a:solidFill>
                  <a:srgbClr val="0064A8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Arial Narrow"/>
                <a:cs typeface="+mn-cs"/>
              </a:rPr>
              <a:t> Phase: </a:t>
            </a:r>
            <a:r>
              <a:rPr b="1" dirty="0" lang="en-US" sz="2400">
                <a:uFillTx/>
                <a:latin charset="0" pitchFamily="34" typeface="Arial Narrow"/>
                <a:cs typeface="+mn-cs"/>
              </a:rPr>
              <a:t>still not normal, either;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charset="0" typeface="Arial"/>
              <a:buChar char="•"/>
              <a:defRPr>
                <a:uFillTx/>
              </a:defRPr>
            </a:pPr>
            <a:r>
              <a:rPr b="1" dirty="0" lang="en-US" sz="2400">
                <a:uFillTx/>
                <a:latin charset="0" pitchFamily="34" typeface="Arial Narrow"/>
                <a:cs typeface="+mn-cs"/>
              </a:rPr>
              <a:t>More likely fatigued → irritability /impaired concentration /scalp tenderness /mood changes / GIT symptoms, ……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400">
                <a:uFillTx/>
                <a:latin charset="0" pitchFamily="34" typeface="Arial Narrow"/>
                <a:cs typeface="+mn-cs"/>
              </a:rPr>
              <a:t> 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" name="Rectangle 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" y="2971800"/>
            <a:ext cx="8686800" cy="1938992"/>
          </a:xfrm>
          <a:prstGeom prst="rect">
            <a:avLst/>
          </a:prstGeom>
          <a:solidFill>
            <a:srgbClr val="E1F4FF">
              <a:alpha val="65098"/>
            </a:srgbClr>
          </a:solidFill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400">
                <a:solidFill>
                  <a:srgbClr val="0064A8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uFillTx/>
                <a:latin charset="0" pitchFamily="34" typeface="Arial Narrow"/>
                <a:cs typeface="+mn-cs"/>
              </a:rPr>
              <a:t>3. Headache Phase; </a:t>
            </a:r>
            <a:r>
              <a:rPr b="1" dirty="0" lang="en-US" sz="2400">
                <a:uFillTx/>
                <a:latin charset="0" pitchFamily="34" typeface="Arial Narrow"/>
                <a:cs typeface="+mn-cs"/>
              </a:rPr>
              <a:t>moderate to severe pain, </a:t>
            </a:r>
            <a:r>
              <a:rPr b="1" dirty="0" lang="en-US" sz="2400">
                <a:uFillTx/>
                <a:latin charset="0" pitchFamily="34" typeface="Arial Narrow"/>
                <a:cs typeface="+mn-cs"/>
                <a:sym typeface="Wingdings 3"/>
              </a:rPr>
              <a:t> with activity</a:t>
            </a:r>
            <a:r>
              <a:rPr b="1" dirty="0" lang="en-US" sz="2400">
                <a:uFillTx/>
                <a:latin charset="0" pitchFamily="34" typeface="Arial Narrow"/>
                <a:cs typeface="+mn-cs"/>
              </a:rPr>
              <a:t> + anorexia, vomiting,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400">
                <a:uFillTx/>
                <a:latin charset="0" pitchFamily="34" typeface="Arial Narrow"/>
                <a:cs typeface="+mn-cs"/>
              </a:rPr>
              <a:t>Intolerance to light, sounds, odors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400">
                <a:uFillTx/>
                <a:latin charset="0" pitchFamily="34" typeface="Arial Narrow"/>
              </a:rPr>
              <a:t>Blurry vision /Blocked nose /Pale face </a:t>
            </a:r>
            <a:br>
              <a:rPr b="1" dirty="0" lang="en-US" sz="2400">
                <a:uFillTx/>
                <a:latin charset="0" pitchFamily="34" typeface="Arial Narrow"/>
              </a:rPr>
            </a:br>
            <a:r>
              <a:rPr b="1" dirty="0" lang="en-US" sz="2400">
                <a:uFillTx/>
                <a:latin charset="0" pitchFamily="34" typeface="Arial Narrow"/>
              </a:rPr>
              <a:t>Sensations of heat or coldness /Sweating /Tenderness of the scalp</a:t>
            </a:r>
            <a:endParaRPr b="1" dirty="0" lang="en-US" sz="2400">
              <a:uFillTx/>
              <a:latin charset="0" pitchFamily="34" typeface="Arial Narrow"/>
              <a:cs typeface="+mn-cs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lide Numb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1FCB7F39-C915-4F94-90D1-9718EC9F2F2A}" type="slidenum">
              <a:rPr lang="ar-SA" smtClean="0">
                <a:uFillTx/>
              </a:rPr>
              <a:pPr>
                <a:defRPr>
                  <a:uFillTx/>
                </a:defRPr>
              </a:pPr>
              <a:t>5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vertical)" transition="in">
                                      <p:cBhvr>
                                        <p:cTn dur="1000" id="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3" presetSubtype="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vertical)" transition="in">
                                      <p:cBhvr>
                                        <p:cTn dur="1000" id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3" presetSubtype="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vertical)" transition="in">
                                      <p:cBhvr>
                                        <p:cTn dur="1000" id="13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3" presetSubtype="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vertical)" transition="in">
                                      <p:cBhvr>
                                        <p:cTn dur="1000" id="16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animBg="1" grpId="0" spid="14"/>
      <p:bldP advAuto="4294967295" animBg="1" grpId="0" spid="15"/>
      <p:bldP advAuto="4294967295" animBg="1" grpId="0" spid="17"/>
      <p:bldP advAuto="4294967295" animBg="1" grpId="0" spid="16"/>
    </p:bldLst>
  </p:timing>
</p:sld>
</file>

<file path=ppt/slides/slide6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" name="TextBox 1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1138236" y="877825"/>
            <a:ext cx="4857750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r>
              <a:rPr b="1" dirty="0" lang="en-US" sz="2000">
                <a:uFillTx/>
                <a:latin charset="0" pitchFamily="34" typeface="Calibri"/>
              </a:rPr>
              <a:t>Aged cheese, Alcohol, Chocolate, Caffeine, Hot dogs, Avocado, Fermented or pickled foods, Yeast or protein extracts. </a:t>
            </a: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C:\Users\Administrator\Pictures\Picture5.jpg" id="10" name="Picture 2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rrowheads="1"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000000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C:\Users\Administrator\Pictures\Picture5.jpg" id="11" name="Picture 2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rrowheads="1"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000000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" name="TextBox 1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1000" y="300038"/>
            <a:ext cx="2895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800">
                <a:uFillTx/>
                <a:latin charset="0" pitchFamily="34" typeface="Arial Narrow"/>
              </a:rPr>
              <a:t>Migraine Triggers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" name="TextBox 1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381000" y="981670"/>
            <a:ext cx="7572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b="-100000" r="-100000"/>
          </a:gradFill>
          <a:ln w="28575">
            <a:solidFill>
              <a:srgbClr val="6600FF"/>
            </a:solidFill>
          </a:ln>
          <a:effectLst>
            <a:outerShdw algn="ctr" blurRad="50800" dir="5400000" dist="76200" rotWithShape="0" sx="91000" sy="91000">
              <a:srgbClr val="0092F6"/>
            </a:outerShdw>
          </a:effectLst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400">
                <a:solidFill>
                  <a:srgbClr val="7030A0"/>
                </a:solidFill>
                <a:uFillTx/>
                <a:latin charset="0" pitchFamily="34" typeface="Arial Narrow"/>
                <a:cs typeface="+mn-cs"/>
              </a:rPr>
              <a:t>Diet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" name="TextBox 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413982" y="2738641"/>
            <a:ext cx="50292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b="-100000" r="-100000"/>
          </a:gradFill>
          <a:ln w="28575">
            <a:solidFill>
              <a:srgbClr val="6600FF"/>
            </a:solidFill>
          </a:ln>
          <a:effectLst>
            <a:outerShdw algn="ctr" blurRad="50800" dir="5400000" dist="76200" rotWithShape="0" sx="91000" sy="91000">
              <a:srgbClr val="0092F6"/>
            </a:outerShdw>
          </a:effectLst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400">
                <a:solidFill>
                  <a:srgbClr val="7030A0"/>
                </a:solidFill>
                <a:uFillTx/>
                <a:latin charset="0" pitchFamily="34" typeface="Arial Narrow"/>
                <a:cs typeface="+mn-cs"/>
              </a:rPr>
              <a:t>Hormonal changes: Menstrual migraine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" name="TextBox 1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407158" y="2116587"/>
            <a:ext cx="12954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b="-100000" r="-100000"/>
          </a:gradFill>
          <a:ln w="28575">
            <a:solidFill>
              <a:srgbClr val="6600FF"/>
            </a:solidFill>
          </a:ln>
          <a:effectLst>
            <a:outerShdw algn="ctr" blurRad="50800" dir="5400000" dist="76200" rotWithShape="0" sx="91000" sy="91000">
              <a:srgbClr val="0092F6"/>
            </a:outerShdw>
          </a:effectLst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400">
                <a:solidFill>
                  <a:srgbClr val="7030A0"/>
                </a:solidFill>
                <a:uFillTx/>
                <a:latin charset="0" pitchFamily="34" typeface="Arial Narrow"/>
                <a:cs typeface="+mn-cs"/>
              </a:rPr>
              <a:t>Stresses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" name="TextBox 1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440140" y="3310562"/>
            <a:ext cx="121285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b="-100000" r="-100000"/>
          </a:gradFill>
          <a:ln w="28575">
            <a:solidFill>
              <a:srgbClr val="6600FF"/>
            </a:solidFill>
          </a:ln>
          <a:effectLst>
            <a:outerShdw algn="ctr" blurRad="50800" dir="5400000" dist="76200" rotWithShape="0" sx="91000" sy="91000">
              <a:srgbClr val="0092F6"/>
            </a:outerShdw>
          </a:effectLst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400">
                <a:solidFill>
                  <a:srgbClr val="7030A0"/>
                </a:solidFill>
                <a:uFillTx/>
                <a:latin charset="0" pitchFamily="34" typeface="Arial Narrow"/>
                <a:cs typeface="+mn-cs"/>
              </a:rPr>
              <a:t>Climate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" name="TextBox 1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417394" y="3914673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b="-100000" r="-100000"/>
          </a:gradFill>
          <a:ln w="28575">
            <a:solidFill>
              <a:srgbClr val="6600FF"/>
            </a:solidFill>
          </a:ln>
          <a:effectLst>
            <a:outerShdw algn="ctr" blurRad="50800" dir="5400000" dist="76200" rotWithShape="0" sx="91000" sy="91000">
              <a:srgbClr val="0092F6"/>
            </a:outerShdw>
          </a:effectLst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400">
                <a:solidFill>
                  <a:srgbClr val="7030A0"/>
                </a:solidFill>
                <a:uFillTx/>
                <a:latin charset="0" pitchFamily="34" typeface="Arial Narrow"/>
                <a:cs typeface="+mn-cs"/>
              </a:rPr>
              <a:t>Diseases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" name="TextBox 1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418531" y="4551392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b="-100000" r="-100000"/>
          </a:gradFill>
          <a:ln w="28575">
            <a:solidFill>
              <a:srgbClr val="6600FF"/>
            </a:solidFill>
          </a:ln>
          <a:effectLst>
            <a:outerShdw algn="ctr" blurRad="50800" dir="5400000" dist="76200" rotWithShape="0" sx="91000" sy="91000">
              <a:srgbClr val="0092F6"/>
            </a:outerShdw>
          </a:effectLst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400">
                <a:solidFill>
                  <a:srgbClr val="7030A0"/>
                </a:solidFill>
                <a:uFillTx/>
                <a:latin charset="0" pitchFamily="34" typeface="Arial Narrow"/>
                <a:cs typeface="+mn-cs"/>
              </a:rPr>
              <a:t>Therapy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2" name="TextBox 2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1788994" y="4518784"/>
            <a:ext cx="3429000" cy="1014412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r>
              <a:rPr b="1" dirty="0" lang="en-US" sz="2000">
                <a:uFillTx/>
                <a:latin charset="0" pitchFamily="34" typeface="Calibri"/>
              </a:rPr>
              <a:t>Antibiotics, </a:t>
            </a:r>
            <a:r>
              <a:rPr b="1" dirty="0" err="1" lang="en-US" sz="2000">
                <a:uFillTx/>
                <a:latin charset="0" pitchFamily="34" typeface="Calibri"/>
              </a:rPr>
              <a:t>Antihypertensives</a:t>
            </a:r>
            <a:r>
              <a:rPr b="1" dirty="0" lang="en-US" sz="2000">
                <a:uFillTx/>
                <a:latin charset="0" pitchFamily="34" typeface="Calibri"/>
              </a:rPr>
              <a:t>, H</a:t>
            </a:r>
            <a:r>
              <a:rPr b="1" baseline="-25000" dirty="0" lang="en-US" sz="2000">
                <a:uFillTx/>
                <a:latin charset="0" pitchFamily="34" typeface="Calibri"/>
              </a:rPr>
              <a:t>2</a:t>
            </a:r>
            <a:r>
              <a:rPr b="1" dirty="0" lang="en-US" sz="2000">
                <a:uFillTx/>
                <a:latin charset="0" pitchFamily="34" typeface="Calibri"/>
              </a:rPr>
              <a:t> blockers, Vasodilators,    Oral contraceptives.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3" name="TextBox 2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417394" y="5876330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b="-100000" r="-100000"/>
          </a:gradFill>
          <a:ln w="28575">
            <a:solidFill>
              <a:srgbClr val="6600FF"/>
            </a:solidFill>
          </a:ln>
          <a:effectLst>
            <a:outerShdw algn="ctr" blurRad="50800" dir="5400000" dist="76200" rotWithShape="0" sx="91000" sy="91000">
              <a:srgbClr val="0092F6"/>
            </a:outerShdw>
          </a:effectLst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400">
                <a:solidFill>
                  <a:srgbClr val="7030A0"/>
                </a:solidFill>
                <a:uFillTx/>
                <a:latin charset="0" pitchFamily="34" typeface="Arial Narrow"/>
                <a:cs typeface="+mn-cs"/>
              </a:rPr>
              <a:t>Life Style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lide Numb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1FCB7F39-C915-4F94-90D1-9718EC9F2F2A}" type="slidenum">
              <a:rPr lang="ar-SA" smtClean="0">
                <a:uFillTx/>
              </a:rPr>
              <a:pPr>
                <a:defRPr>
                  <a:uFillTx/>
                </a:defRPr>
              </a:pPr>
              <a:t>6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afterEffect="1" display="0" dur="1" fill="hold" masterRel="nextClick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15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fill="hold" id="18" nodeType="click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2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25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>
                      <p:stCondLst>
                        <p:cond delay="indefinite"/>
                      </p:stCondLst>
                      <p:childTnLst>
                        <p:par>
                          <p:cTn fill="hold" id="27">
                            <p:stCondLst>
                              <p:cond delay="0"/>
                            </p:stCondLst>
                            <p:childTnLst>
                              <p:par>
                                <p:cTn fill="hold" id="28" nodeType="click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3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35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8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afterEffect="1" display="0" dur="1" fill="hold" masterRel="nextClick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>
                      <p:stCondLst>
                        <p:cond delay="indefinite"/>
                      </p:stCondLst>
                      <p:childTnLst>
                        <p:par>
                          <p:cTn fill="hold" id="40">
                            <p:stCondLst>
                              <p:cond delay="0"/>
                            </p:stCondLst>
                            <p:childTnLst>
                              <p:par>
                                <p:cTn fill="hold" id="41" nodeType="click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43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grpId="0" spid="12"/>
      <p:bldP advAuto="4294967295" grpId="0" spid="22"/>
    </p:bldLst>
  </p:timing>
</p:sld>
</file>

<file path=ppt/slides/slide7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extBox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04800" y="228600"/>
            <a:ext cx="38862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800">
                <a:uFillTx/>
                <a:latin charset="0" pitchFamily="34" typeface="Arial Narrow"/>
              </a:rPr>
              <a:t>Migraine Causal Theories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TextBox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304800" y="914400"/>
            <a:ext cx="13668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b="-100000" r="-100000"/>
          </a:gradFill>
          <a:ln w="28575">
            <a:solidFill>
              <a:srgbClr val="6600FF"/>
            </a:solidFill>
          </a:ln>
          <a:effectLst>
            <a:outerShdw algn="ctr" blurRad="50800" dir="5400000" dist="76200" rotWithShape="0" sx="91000" sy="91000">
              <a:srgbClr val="FF66FF"/>
            </a:outerShdw>
          </a:effectLst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400">
                <a:solidFill>
                  <a:srgbClr val="7030A0"/>
                </a:solidFill>
                <a:uFillTx/>
                <a:latin charset="0" pitchFamily="34" typeface="Arial Narrow"/>
                <a:cs typeface="+mn-cs"/>
              </a:rPr>
              <a:t>Vascular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TextBox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304800" y="1435736"/>
            <a:ext cx="387985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b="-100000" r="-100000"/>
          </a:gradFill>
          <a:ln w="28575">
            <a:solidFill>
              <a:srgbClr val="6600FF"/>
            </a:solidFill>
          </a:ln>
          <a:effectLst>
            <a:outerShdw algn="ctr" blurRad="50800" dir="5400000" dist="76200" rotWithShape="0" sx="91000" sy="91000">
              <a:srgbClr val="FF66FF"/>
            </a:outerShdw>
          </a:effectLst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400">
                <a:solidFill>
                  <a:srgbClr val="7030A0"/>
                </a:solidFill>
                <a:uFillTx/>
                <a:latin charset="0" pitchFamily="34" typeface="Arial Narrow"/>
                <a:cs typeface="+mn-cs"/>
              </a:rPr>
              <a:t>Cortical Spreading Depression 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TextBox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304800" y="2537085"/>
            <a:ext cx="29718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b="-100000" r="-100000"/>
          </a:gradFill>
          <a:ln w="28575">
            <a:solidFill>
              <a:srgbClr val="6600FF"/>
            </a:solidFill>
          </a:ln>
          <a:effectLst>
            <a:outerShdw algn="ctr" blurRad="50800" dir="5400000" dist="76200" rotWithShape="0" sx="91000" sy="91000">
              <a:srgbClr val="FF66FF"/>
            </a:outerShdw>
          </a:effectLst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400">
                <a:solidFill>
                  <a:srgbClr val="7030A0"/>
                </a:solidFill>
                <a:uFillTx/>
                <a:latin charset="0" pitchFamily="34" typeface="Arial Narrow"/>
                <a:cs typeface="+mn-cs"/>
              </a:rPr>
              <a:t>Mediators [ Serotonin ] </a:t>
            </a: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C:\Users\Administrator\Pictures\Picture5.jpg" id="18" name="Picture 2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rrowheads="1"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000000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C:\Users\Administrator\Pictures\Picture5.jpg" id="19" name="Picture 2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rrowheads="1"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000000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" name="Freeform 1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237413" y="314325"/>
            <a:ext cx="1754187" cy="1298575"/>
          </a:xfrm>
          <a:custGeom>
            <a:avLst/>
            <a:gdLst>
              <a:gd fmla="*/ 309093 w 1728001" name="connsiteX0"/>
              <a:gd fmla="*/ 175021 h 1268013" name="connsiteY0"/>
              <a:gd fmla="*/ 746974 w 1728001" name="connsiteX1"/>
              <a:gd fmla="*/ 123506 h 1268013" name="connsiteY1"/>
              <a:gd fmla="*/ 875763 w 1728001" name="connsiteX2"/>
              <a:gd fmla="*/ 84869 h 1268013" name="connsiteY2"/>
              <a:gd fmla="*/ 1004552 w 1728001" name="connsiteX3"/>
              <a:gd fmla="*/ 97748 h 1268013" name="connsiteY3"/>
              <a:gd fmla="*/ 1043188 w 1728001" name="connsiteX4"/>
              <a:gd fmla="*/ 162142 h 1268013" name="connsiteY4"/>
              <a:gd fmla="*/ 1171977 w 1728001" name="connsiteX5"/>
              <a:gd fmla="*/ 316689 h 1268013" name="connsiteY5"/>
              <a:gd fmla="*/ 1184856 w 1728001" name="connsiteX6"/>
              <a:gd fmla="*/ 355326 h 1268013" name="connsiteY6"/>
              <a:gd fmla="*/ 1223493 w 1728001" name="connsiteX7"/>
              <a:gd fmla="*/ 368204 h 1268013" name="connsiteY7"/>
              <a:gd fmla="*/ 1339403 w 1728001" name="connsiteX8"/>
              <a:gd fmla="*/ 381083 h 1268013" name="connsiteY8"/>
              <a:gd fmla="*/ 1455312 w 1728001" name="connsiteX9"/>
              <a:gd fmla="*/ 509872 h 1268013" name="connsiteY9"/>
              <a:gd fmla="*/ 1493949 w 1728001" name="connsiteX10"/>
              <a:gd fmla="*/ 548509 h 1268013" name="connsiteY10"/>
              <a:gd fmla="*/ 1532586 w 1728001" name="connsiteX11"/>
              <a:gd fmla="*/ 664418 h 1268013" name="connsiteY11"/>
              <a:gd fmla="*/ 1661374 w 1728001" name="connsiteX12"/>
              <a:gd fmla="*/ 793207 h 1268013" name="connsiteY12"/>
              <a:gd fmla="*/ 1700011 w 1728001" name="connsiteX13"/>
              <a:gd fmla="*/ 857602 h 1268013" name="connsiteY13"/>
              <a:gd fmla="*/ 1725769 w 1728001" name="connsiteX14"/>
              <a:gd fmla="*/ 896238 h 1268013" name="connsiteY14"/>
              <a:gd fmla="*/ 1712890 w 1728001" name="connsiteX15"/>
              <a:gd fmla="*/ 934875 h 1268013" name="connsiteY15"/>
              <a:gd fmla="*/ 1622738 w 1728001" name="connsiteX16"/>
              <a:gd fmla="*/ 973511 h 1268013" name="connsiteY16"/>
              <a:gd fmla="*/ 1584101 w 1728001" name="connsiteX17"/>
              <a:gd fmla="*/ 986390 h 1268013" name="connsiteY17"/>
              <a:gd fmla="*/ 1545465 w 1728001" name="connsiteX18"/>
              <a:gd fmla="*/ 1025027 h 1268013" name="connsiteY18"/>
              <a:gd fmla="*/ 1506828 w 1728001" name="connsiteX19"/>
              <a:gd fmla="*/ 1037906 h 1268013" name="connsiteY19"/>
              <a:gd fmla="*/ 1468191 w 1728001" name="connsiteX20"/>
              <a:gd fmla="*/ 1063664 h 1268013" name="connsiteY20"/>
              <a:gd fmla="*/ 1416676 w 1728001" name="connsiteX21"/>
              <a:gd fmla="*/ 1231089 h 1268013" name="connsiteY21"/>
              <a:gd fmla="*/ 1378039 w 1728001" name="connsiteX22"/>
              <a:gd fmla="*/ 1243968 h 1268013" name="connsiteY22"/>
              <a:gd fmla="*/ 1210614 w 1728001" name="connsiteX23"/>
              <a:gd fmla="*/ 1218210 h 1268013" name="connsiteY23"/>
              <a:gd fmla="*/ 1146219 w 1728001" name="connsiteX24"/>
              <a:gd fmla="*/ 1192452 h 1268013" name="connsiteY24"/>
              <a:gd fmla="*/ 1094704 w 1728001" name="connsiteX25"/>
              <a:gd fmla="*/ 1179573 h 1268013" name="connsiteY25"/>
              <a:gd fmla="*/ 914400 w 1728001" name="connsiteX26"/>
              <a:gd fmla="*/ 1153816 h 1268013" name="connsiteY26"/>
              <a:gd fmla="*/ 824248 w 1728001" name="connsiteX27"/>
              <a:gd fmla="*/ 1089421 h 1268013" name="connsiteY27"/>
              <a:gd fmla="*/ 785611 w 1728001" name="connsiteX28"/>
              <a:gd fmla="*/ 1050785 h 1268013" name="connsiteY28"/>
              <a:gd fmla="*/ 695459 w 1728001" name="connsiteX29"/>
              <a:gd fmla="*/ 1063664 h 1268013" name="connsiteY29"/>
              <a:gd fmla="*/ 592428 w 1728001" name="connsiteX30"/>
              <a:gd fmla="*/ 1037906 h 1268013" name="connsiteY30"/>
              <a:gd fmla="*/ 502276 w 1728001" name="connsiteX31"/>
              <a:gd fmla="*/ 947754 h 1268013" name="connsiteY31"/>
              <a:gd fmla="*/ 412124 w 1728001" name="connsiteX32"/>
              <a:gd fmla="*/ 818965 h 1268013" name="connsiteY32"/>
              <a:gd fmla="*/ 373487 w 1728001" name="connsiteX33"/>
              <a:gd fmla="*/ 741692 h 1268013" name="connsiteY33"/>
              <a:gd fmla="*/ 296214 w 1728001" name="connsiteX34"/>
              <a:gd fmla="*/ 728813 h 1268013" name="connsiteY34"/>
              <a:gd fmla="*/ 128788 w 1728001" name="connsiteX35"/>
              <a:gd fmla="*/ 715934 h 1268013" name="connsiteY35"/>
              <a:gd fmla="*/ 51515 w 1728001" name="connsiteX36"/>
              <a:gd fmla="*/ 677297 h 1268013" name="connsiteY36"/>
              <a:gd fmla="*/ 25758 w 1728001" name="connsiteX37"/>
              <a:gd fmla="*/ 638661 h 1268013" name="connsiteY37"/>
              <a:gd fmla="*/ 12879 w 1728001" name="connsiteX38"/>
              <a:gd fmla="*/ 574266 h 1268013" name="connsiteY38"/>
              <a:gd fmla="*/ 0 w 1728001" name="connsiteX39"/>
              <a:gd fmla="*/ 535630 h 1268013" name="connsiteY39"/>
              <a:gd fmla="*/ 12879 w 1728001" name="connsiteX40"/>
              <a:gd fmla="*/ 419720 h 1268013" name="connsiteY40"/>
              <a:gd fmla="*/ 51515 w 1728001" name="connsiteX41"/>
              <a:gd fmla="*/ 368204 h 1268013" name="connsiteY41"/>
              <a:gd fmla="*/ 90152 w 1728001" name="connsiteX42"/>
              <a:gd fmla="*/ 303810 h 1268013" name="connsiteY42"/>
              <a:gd fmla="*/ 167425 w 1728001" name="connsiteX43"/>
              <a:gd fmla="*/ 213658 h 1268013" name="connsiteY43"/>
              <a:gd fmla="*/ 193183 w 1728001" name="connsiteX44"/>
              <a:gd fmla="*/ 136385 h 1268013" name="connsiteY44"/>
              <a:gd fmla="*/ 231819 w 1728001" name="connsiteX45"/>
              <a:gd fmla="*/ 149264 h 1268013" name="connsiteY45"/>
              <a:gd fmla="*/ 270456 w 1728001" name="connsiteX46"/>
              <a:gd fmla="*/ 123506 h 1268013" name="connsiteY46"/>
              <a:gd fmla="*/ 270456 w 1728001" name="connsiteX47"/>
              <a:gd fmla="*/ 123506 h 1268013" name="connsiteY47"/>
              <a:gd fmla="*/ 270456 w 1728001" name="connsiteX48"/>
              <a:gd fmla="*/ 123506 h 1268013" name="connsiteY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b="b" l="l" r="r" t="t"/>
            <a:pathLst>
              <a:path h="1268013" w="1728001">
                <a:moveTo>
                  <a:pt x="309093" y="175021"/>
                </a:moveTo>
                <a:cubicBezTo>
                  <a:pt x="367435" y="0"/>
                  <a:pt x="301701" y="156902"/>
                  <a:pt x="746974" y="123506"/>
                </a:cubicBezTo>
                <a:cubicBezTo>
                  <a:pt x="766001" y="122079"/>
                  <a:pt x="844042" y="95443"/>
                  <a:pt x="875763" y="84869"/>
                </a:cubicBezTo>
                <a:cubicBezTo>
                  <a:pt x="918693" y="89162"/>
                  <a:pt x="965379" y="79668"/>
                  <a:pt x="1004552" y="97748"/>
                </a:cubicBezTo>
                <a:cubicBezTo>
                  <a:pt x="1027280" y="108238"/>
                  <a:pt x="1028940" y="141561"/>
                  <a:pt x="1043188" y="162142"/>
                </a:cubicBezTo>
                <a:cubicBezTo>
                  <a:pt x="1112069" y="261636"/>
                  <a:pt x="1103097" y="247807"/>
                  <a:pt x="1171977" y="316689"/>
                </a:cubicBezTo>
                <a:cubicBezTo>
                  <a:pt x="1176270" y="329568"/>
                  <a:pt x="1175256" y="345727"/>
                  <a:pt x="1184856" y="355326"/>
                </a:cubicBezTo>
                <a:cubicBezTo>
                  <a:pt x="1194455" y="364925"/>
                  <a:pt x="1210102" y="365972"/>
                  <a:pt x="1223493" y="368204"/>
                </a:cubicBezTo>
                <a:cubicBezTo>
                  <a:pt x="1261839" y="374595"/>
                  <a:pt x="1300766" y="376790"/>
                  <a:pt x="1339403" y="381083"/>
                </a:cubicBezTo>
                <a:cubicBezTo>
                  <a:pt x="1399895" y="461741"/>
                  <a:pt x="1362861" y="417421"/>
                  <a:pt x="1455312" y="509872"/>
                </a:cubicBezTo>
                <a:lnTo>
                  <a:pt x="1493949" y="548509"/>
                </a:lnTo>
                <a:cubicBezTo>
                  <a:pt x="1506828" y="587145"/>
                  <a:pt x="1512619" y="628922"/>
                  <a:pt x="1532586" y="664418"/>
                </a:cubicBezTo>
                <a:cubicBezTo>
                  <a:pt x="1569578" y="730181"/>
                  <a:pt x="1607616" y="752889"/>
                  <a:pt x="1661374" y="793207"/>
                </a:cubicBezTo>
                <a:cubicBezTo>
                  <a:pt x="1674253" y="814672"/>
                  <a:pt x="1686744" y="836375"/>
                  <a:pt x="1700011" y="857602"/>
                </a:cubicBezTo>
                <a:cubicBezTo>
                  <a:pt x="1708215" y="870728"/>
                  <a:pt x="1723224" y="880970"/>
                  <a:pt x="1725769" y="896238"/>
                </a:cubicBezTo>
                <a:cubicBezTo>
                  <a:pt x="1728001" y="909629"/>
                  <a:pt x="1721371" y="924274"/>
                  <a:pt x="1712890" y="934875"/>
                </a:cubicBezTo>
                <a:cubicBezTo>
                  <a:pt x="1689652" y="963922"/>
                  <a:pt x="1654819" y="964345"/>
                  <a:pt x="1622738" y="973511"/>
                </a:cubicBezTo>
                <a:cubicBezTo>
                  <a:pt x="1609685" y="977240"/>
                  <a:pt x="1596980" y="982097"/>
                  <a:pt x="1584101" y="986390"/>
                </a:cubicBezTo>
                <a:cubicBezTo>
                  <a:pt x="1571222" y="999269"/>
                  <a:pt x="1560619" y="1014924"/>
                  <a:pt x="1545465" y="1025027"/>
                </a:cubicBezTo>
                <a:cubicBezTo>
                  <a:pt x="1534169" y="1032557"/>
                  <a:pt x="1518970" y="1031835"/>
                  <a:pt x="1506828" y="1037906"/>
                </a:cubicBezTo>
                <a:cubicBezTo>
                  <a:pt x="1492983" y="1044828"/>
                  <a:pt x="1481070" y="1055078"/>
                  <a:pt x="1468191" y="1063664"/>
                </a:cubicBezTo>
                <a:cubicBezTo>
                  <a:pt x="1462988" y="1089681"/>
                  <a:pt x="1458378" y="1197727"/>
                  <a:pt x="1416676" y="1231089"/>
                </a:cubicBezTo>
                <a:cubicBezTo>
                  <a:pt x="1406075" y="1239570"/>
                  <a:pt x="1390918" y="1239675"/>
                  <a:pt x="1378039" y="1243968"/>
                </a:cubicBezTo>
                <a:cubicBezTo>
                  <a:pt x="1264894" y="1206252"/>
                  <a:pt x="1459628" y="1268013"/>
                  <a:pt x="1210614" y="1218210"/>
                </a:cubicBezTo>
                <a:cubicBezTo>
                  <a:pt x="1187944" y="1213676"/>
                  <a:pt x="1168151" y="1199763"/>
                  <a:pt x="1146219" y="1192452"/>
                </a:cubicBezTo>
                <a:cubicBezTo>
                  <a:pt x="1129427" y="1186855"/>
                  <a:pt x="1111983" y="1183413"/>
                  <a:pt x="1094704" y="1179573"/>
                </a:cubicBezTo>
                <a:cubicBezTo>
                  <a:pt x="1012701" y="1161351"/>
                  <a:pt x="1015640" y="1165065"/>
                  <a:pt x="914400" y="1153816"/>
                </a:cubicBezTo>
                <a:cubicBezTo>
                  <a:pt x="883818" y="1133428"/>
                  <a:pt x="852208" y="1113387"/>
                  <a:pt x="824248" y="1089421"/>
                </a:cubicBezTo>
                <a:cubicBezTo>
                  <a:pt x="810419" y="1077568"/>
                  <a:pt x="798490" y="1063664"/>
                  <a:pt x="785611" y="1050785"/>
                </a:cubicBezTo>
                <a:cubicBezTo>
                  <a:pt x="755560" y="1055078"/>
                  <a:pt x="725815" y="1063664"/>
                  <a:pt x="695459" y="1063664"/>
                </a:cubicBezTo>
                <a:cubicBezTo>
                  <a:pt x="664377" y="1063664"/>
                  <a:pt x="622916" y="1048069"/>
                  <a:pt x="592428" y="1037906"/>
                </a:cubicBezTo>
                <a:cubicBezTo>
                  <a:pt x="562377" y="1007855"/>
                  <a:pt x="524141" y="984196"/>
                  <a:pt x="502276" y="947754"/>
                </a:cubicBezTo>
                <a:cubicBezTo>
                  <a:pt x="449496" y="859788"/>
                  <a:pt x="479277" y="902906"/>
                  <a:pt x="412124" y="818965"/>
                </a:cubicBezTo>
                <a:cubicBezTo>
                  <a:pt x="406029" y="800679"/>
                  <a:pt x="393461" y="751679"/>
                  <a:pt x="373487" y="741692"/>
                </a:cubicBezTo>
                <a:cubicBezTo>
                  <a:pt x="350131" y="730014"/>
                  <a:pt x="322183" y="731547"/>
                  <a:pt x="296214" y="728813"/>
                </a:cubicBezTo>
                <a:cubicBezTo>
                  <a:pt x="240548" y="722953"/>
                  <a:pt x="184597" y="720227"/>
                  <a:pt x="128788" y="715934"/>
                </a:cubicBezTo>
                <a:cubicBezTo>
                  <a:pt x="97364" y="705459"/>
                  <a:pt x="76481" y="702263"/>
                  <a:pt x="51515" y="677297"/>
                </a:cubicBezTo>
                <a:cubicBezTo>
                  <a:pt x="40570" y="666352"/>
                  <a:pt x="34344" y="651540"/>
                  <a:pt x="25758" y="638661"/>
                </a:cubicBezTo>
                <a:cubicBezTo>
                  <a:pt x="21465" y="617196"/>
                  <a:pt x="18188" y="595502"/>
                  <a:pt x="12879" y="574266"/>
                </a:cubicBezTo>
                <a:cubicBezTo>
                  <a:pt x="9586" y="561096"/>
                  <a:pt x="0" y="549205"/>
                  <a:pt x="0" y="535630"/>
                </a:cubicBezTo>
                <a:cubicBezTo>
                  <a:pt x="0" y="496756"/>
                  <a:pt x="1447" y="456875"/>
                  <a:pt x="12879" y="419720"/>
                </a:cubicBezTo>
                <a:cubicBezTo>
                  <a:pt x="19191" y="399204"/>
                  <a:pt x="39609" y="386064"/>
                  <a:pt x="51515" y="368204"/>
                </a:cubicBezTo>
                <a:cubicBezTo>
                  <a:pt x="65400" y="347376"/>
                  <a:pt x="74784" y="323569"/>
                  <a:pt x="90152" y="303810"/>
                </a:cubicBezTo>
                <a:cubicBezTo>
                  <a:pt x="123250" y="261255"/>
                  <a:pt x="146911" y="259813"/>
                  <a:pt x="167425" y="213658"/>
                </a:cubicBezTo>
                <a:cubicBezTo>
                  <a:pt x="178452" y="188847"/>
                  <a:pt x="193183" y="136385"/>
                  <a:pt x="193183" y="136385"/>
                </a:cubicBezTo>
                <a:cubicBezTo>
                  <a:pt x="206062" y="140678"/>
                  <a:pt x="218428" y="151496"/>
                  <a:pt x="231819" y="149264"/>
                </a:cubicBezTo>
                <a:cubicBezTo>
                  <a:pt x="247087" y="146719"/>
                  <a:pt x="270456" y="123506"/>
                  <a:pt x="270456" y="123506"/>
                </a:cubicBezTo>
                <a:lnTo>
                  <a:pt x="270456" y="123506"/>
                </a:lnTo>
                <a:lnTo>
                  <a:pt x="270456" y="123506"/>
                </a:lnTo>
              </a:path>
            </a:pathLst>
          </a:custGeom>
          <a:solidFill>
            <a:srgbClr val="FF66FF">
              <a:alpha val="18824"/>
            </a:srgbClr>
          </a:soli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1" name="TextBox 2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247650" y="3622340"/>
            <a:ext cx="7772400" cy="2336537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b="1" dirty="0" lang="en-US" sz="2400">
                <a:uFillTx/>
                <a:latin charset="0" pitchFamily="34" typeface="Arial Narrow"/>
              </a:rPr>
              <a:t>Triggers</a:t>
            </a:r>
          </a:p>
          <a:p>
            <a:pPr>
              <a:lnSpc>
                <a:spcPts val="2500"/>
              </a:lnSpc>
            </a:pPr>
            <a:r>
              <a:rPr b="1" dirty="0" lang="en-US" sz="2400">
                <a:uFillTx/>
                <a:latin charset="0" pitchFamily="34" typeface="Arial Narrow"/>
              </a:rPr>
              <a:t>↓ </a:t>
            </a:r>
          </a:p>
          <a:p>
            <a:pPr>
              <a:lnSpc>
                <a:spcPts val="2500"/>
              </a:lnSpc>
            </a:pPr>
            <a:r>
              <a:rPr b="1" dirty="0" lang="en-US" sz="2400">
                <a:uFillTx/>
                <a:latin charset="0" pitchFamily="34" typeface="Arial Narrow"/>
              </a:rPr>
              <a:t>Intracranial vasoconstriction →  migraine aura </a:t>
            </a:r>
          </a:p>
          <a:p>
            <a:pPr>
              <a:lnSpc>
                <a:spcPts val="2500"/>
              </a:lnSpc>
            </a:pPr>
            <a:r>
              <a:rPr b="1" dirty="0" lang="en-US" sz="2400">
                <a:uFillTx/>
                <a:latin charset="0" pitchFamily="34" typeface="Arial Narrow"/>
              </a:rPr>
              <a:t>↓</a:t>
            </a:r>
          </a:p>
          <a:p>
            <a:pPr>
              <a:lnSpc>
                <a:spcPts val="2500"/>
              </a:lnSpc>
            </a:pPr>
            <a:r>
              <a:rPr b="1" dirty="0" lang="en-US" sz="2400">
                <a:uFillTx/>
                <a:latin charset="0" pitchFamily="34" typeface="Arial Narrow"/>
              </a:rPr>
              <a:t>focal ischemia → ↑ mediators → rebound vasodilatation → ↑ permeability &amp; leak → inflammatory reaction → activates perivascular nociceptive nerves → migraine headache 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2" name="TextBox 2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304800" y="1957754"/>
            <a:ext cx="31956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b="-100000" r="-100000"/>
          </a:gradFill>
          <a:ln w="28575">
            <a:solidFill>
              <a:srgbClr val="6600FF"/>
            </a:solidFill>
          </a:ln>
          <a:effectLst>
            <a:outerShdw algn="ctr" blurRad="50800" dir="5400000" dist="76200" rotWithShape="0" sx="91000" sy="91000">
              <a:srgbClr val="FF66FF"/>
            </a:outerShdw>
          </a:effectLst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400">
                <a:solidFill>
                  <a:srgbClr val="7030A0"/>
                </a:solidFill>
                <a:uFillTx/>
                <a:latin charset="0" pitchFamily="34" typeface="Arial Narrow"/>
                <a:cs typeface="+mn-cs"/>
              </a:rPr>
              <a:t>Neurovascular theory ?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4" name="TextBox 1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304800" y="3094497"/>
            <a:ext cx="35814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b="-100000" r="-100000"/>
          </a:gradFill>
          <a:ln w="28575">
            <a:solidFill>
              <a:srgbClr val="6600FF"/>
            </a:solidFill>
          </a:ln>
          <a:effectLst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err="1" lang="en-US" sz="2200">
                <a:solidFill>
                  <a:srgbClr val="7030A0"/>
                </a:solidFill>
                <a:uFillTx/>
                <a:latin charset="0" pitchFamily="34" typeface="Arial Narrow"/>
                <a:cs typeface="+mn-cs"/>
              </a:rPr>
              <a:t>Dopaminergic</a:t>
            </a:r>
            <a:r>
              <a:rPr b="1" dirty="0" lang="en-US" sz="2200">
                <a:solidFill>
                  <a:srgbClr val="7030A0"/>
                </a:solidFill>
                <a:uFillTx/>
                <a:latin charset="0" pitchFamily="34" typeface="Arial Narrow"/>
                <a:cs typeface="+mn-cs"/>
              </a:rPr>
              <a:t> Hypersensitivity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7" name="Rectangle 2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10236" y="5821714"/>
            <a:ext cx="4724400" cy="1054100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 algn="ctr">
              <a:lnSpc>
                <a:spcPts val="2500"/>
              </a:lnSpc>
            </a:pPr>
            <a:r>
              <a:rPr b="1" dirty="0" lang="en-US" sz="2400">
                <a:uFillTx/>
                <a:latin charset="0" pitchFamily="34" typeface="Calibri"/>
              </a:rPr>
              <a:t>↓</a:t>
            </a:r>
          </a:p>
          <a:p>
            <a:pPr algn="ctr">
              <a:lnSpc>
                <a:spcPts val="2500"/>
              </a:lnSpc>
            </a:pPr>
            <a:r>
              <a:rPr b="1" dirty="0" lang="en-US" sz="2400">
                <a:uFillTx/>
                <a:latin charset="0" pitchFamily="34" typeface="Arial Narrow"/>
              </a:rPr>
              <a:t>It throbs as blood flow at these sensitive area with each heart beat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Slide Number Placeholder 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1FCB7F39-C915-4F94-90D1-9718EC9F2F2A}" type="slidenum">
              <a:rPr lang="ar-SA" smtClean="0">
                <a:uFillTx/>
              </a:rPr>
              <a:pPr>
                <a:defRPr>
                  <a:uFillTx/>
                </a:defRPr>
              </a:pPr>
              <a:t>7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xit" presetID="29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6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>
                                        <p:cTn dur="1000" id="8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0" nodeType="withEffect" presetClass="exit" presetID="29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1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1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>
                                        <p:cTn dur="1000" id="1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5" nodeType="withEffect" presetClass="exit" presetID="29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1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1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>
                                        <p:cTn dur="1000" id="18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0" nodeType="withEffect" presetClass="exit" presetID="29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2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22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>
                                        <p:cTn dur="1000" id="23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2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29"/>
                                        <p:tgtEl>
                                          <p:spTgt spid="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2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32"/>
                                        <p:tgtEl>
                                          <p:spTgt spid="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2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37"/>
                                        <p:tgtEl>
                                          <p:spTgt spid="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2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42"/>
                                        <p:tgtEl>
                                          <p:spTgt spid="2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2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47"/>
                                        <p:tgtEl>
                                          <p:spTgt spid="2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>
                      <p:stCondLst>
                        <p:cond delay="indefinite"/>
                      </p:stCondLst>
                      <p:childTnLst>
                        <p:par>
                          <p:cTn fill="hold" id="4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52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build="p" grpId="0" spid="21" uiExpand="1"/>
      <p:bldP advAuto="4294967295" grpId="0" spid="27"/>
    </p:bldLst>
  </p:timing>
</p:sld>
</file>

<file path=ppt/slides/slide8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Rectangle 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TextBox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04800" y="228600"/>
            <a:ext cx="38862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800">
                <a:uFillTx/>
                <a:latin charset="0" pitchFamily="34" typeface="Arial Narrow"/>
              </a:rPr>
              <a:t>Migraine Causal Theories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TextBox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304800" y="914400"/>
            <a:ext cx="13668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b="-100000" r="-100000"/>
          </a:gradFill>
          <a:ln w="28575">
            <a:solidFill>
              <a:srgbClr val="6600FF"/>
            </a:solidFill>
          </a:ln>
          <a:effectLst>
            <a:outerShdw algn="ctr" blurRad="50800" dir="5400000" dist="76200" rotWithShape="0" sx="91000" sy="91000">
              <a:srgbClr val="FF66FF"/>
            </a:outerShdw>
          </a:effectLst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400">
                <a:solidFill>
                  <a:srgbClr val="7030A0"/>
                </a:solidFill>
                <a:uFillTx/>
                <a:latin charset="0" pitchFamily="34" typeface="Arial Narrow"/>
                <a:cs typeface="+mn-cs"/>
              </a:rPr>
              <a:t>Vascular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TextBox 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304800" y="2172340"/>
            <a:ext cx="29718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b="-100000" r="-100000"/>
          </a:gradFill>
          <a:ln w="28575">
            <a:solidFill>
              <a:srgbClr val="6600FF"/>
            </a:solidFill>
          </a:ln>
          <a:effectLst>
            <a:outerShdw algn="ctr" blurRad="50800" dir="5400000" dist="76200" rotWithShape="0" sx="91000" sy="91000">
              <a:srgbClr val="FF66FF"/>
            </a:outerShdw>
          </a:effectLst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400">
                <a:solidFill>
                  <a:srgbClr val="7030A0"/>
                </a:solidFill>
                <a:uFillTx/>
                <a:latin charset="0" pitchFamily="34" typeface="Arial Narrow"/>
                <a:cs typeface="+mn-cs"/>
              </a:rPr>
              <a:t>Mediators [ Serotonin ] </a:t>
            </a:r>
          </a:p>
        </p:txBody>
      </p:sp>
      <p:grpSp>
        <p:nvGrp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Group 29"/>
  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GrpSpPr>
  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19900" y="38100"/>
            <a:ext cx="2247900" cy="2324100"/>
            <a:chOff x="6819900" y="38100"/>
            <a:chExt cx="2247900" cy="2324100"/>
          </a:xfrm>
        </p:grpSpPr>
        <p:pic>
          <p:nvPic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C:\Users\Administrator\Pictures\Picture5.jpg" id="18" name="Picture 2"/>
  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picLocks noChangeArrowheads="1" noChangeAspect="1"/>
            </p:cNvPicPr>
            <p:nvPr/>
          </p:nvPicPr>
  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rgbClr val="000000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C:\Users\Administrator\Pictures\Picture5.jpg" id="19" name="Picture 2"/>
  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picLocks noChangeArrowheads="1" noChangeAspect="1"/>
            </p:cNvPicPr>
            <p:nvPr/>
          </p:nvPicPr>
  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rgbClr val="000000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" name="Freeform 19"/>
  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  <a:spLocks/>
            </p:cNvSpPr>
            <p:nvPr/>
          </p:nvSpPr>
  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xfrm>
              <a:off x="7237413" y="314325"/>
              <a:ext cx="1754187" cy="1298575"/>
            </a:xfrm>
            <a:custGeom>
              <a:avLst/>
              <a:gdLst>
                <a:gd fmla="*/ 309093 w 1728001" name="connsiteX0"/>
                <a:gd fmla="*/ 175021 h 1268013" name="connsiteY0"/>
                <a:gd fmla="*/ 746974 w 1728001" name="connsiteX1"/>
                <a:gd fmla="*/ 123506 h 1268013" name="connsiteY1"/>
                <a:gd fmla="*/ 875763 w 1728001" name="connsiteX2"/>
                <a:gd fmla="*/ 84869 h 1268013" name="connsiteY2"/>
                <a:gd fmla="*/ 1004552 w 1728001" name="connsiteX3"/>
                <a:gd fmla="*/ 97748 h 1268013" name="connsiteY3"/>
                <a:gd fmla="*/ 1043188 w 1728001" name="connsiteX4"/>
                <a:gd fmla="*/ 162142 h 1268013" name="connsiteY4"/>
                <a:gd fmla="*/ 1171977 w 1728001" name="connsiteX5"/>
                <a:gd fmla="*/ 316689 h 1268013" name="connsiteY5"/>
                <a:gd fmla="*/ 1184856 w 1728001" name="connsiteX6"/>
                <a:gd fmla="*/ 355326 h 1268013" name="connsiteY6"/>
                <a:gd fmla="*/ 1223493 w 1728001" name="connsiteX7"/>
                <a:gd fmla="*/ 368204 h 1268013" name="connsiteY7"/>
                <a:gd fmla="*/ 1339403 w 1728001" name="connsiteX8"/>
                <a:gd fmla="*/ 381083 h 1268013" name="connsiteY8"/>
                <a:gd fmla="*/ 1455312 w 1728001" name="connsiteX9"/>
                <a:gd fmla="*/ 509872 h 1268013" name="connsiteY9"/>
                <a:gd fmla="*/ 1493949 w 1728001" name="connsiteX10"/>
                <a:gd fmla="*/ 548509 h 1268013" name="connsiteY10"/>
                <a:gd fmla="*/ 1532586 w 1728001" name="connsiteX11"/>
                <a:gd fmla="*/ 664418 h 1268013" name="connsiteY11"/>
                <a:gd fmla="*/ 1661374 w 1728001" name="connsiteX12"/>
                <a:gd fmla="*/ 793207 h 1268013" name="connsiteY12"/>
                <a:gd fmla="*/ 1700011 w 1728001" name="connsiteX13"/>
                <a:gd fmla="*/ 857602 h 1268013" name="connsiteY13"/>
                <a:gd fmla="*/ 1725769 w 1728001" name="connsiteX14"/>
                <a:gd fmla="*/ 896238 h 1268013" name="connsiteY14"/>
                <a:gd fmla="*/ 1712890 w 1728001" name="connsiteX15"/>
                <a:gd fmla="*/ 934875 h 1268013" name="connsiteY15"/>
                <a:gd fmla="*/ 1622738 w 1728001" name="connsiteX16"/>
                <a:gd fmla="*/ 973511 h 1268013" name="connsiteY16"/>
                <a:gd fmla="*/ 1584101 w 1728001" name="connsiteX17"/>
                <a:gd fmla="*/ 986390 h 1268013" name="connsiteY17"/>
                <a:gd fmla="*/ 1545465 w 1728001" name="connsiteX18"/>
                <a:gd fmla="*/ 1025027 h 1268013" name="connsiteY18"/>
                <a:gd fmla="*/ 1506828 w 1728001" name="connsiteX19"/>
                <a:gd fmla="*/ 1037906 h 1268013" name="connsiteY19"/>
                <a:gd fmla="*/ 1468191 w 1728001" name="connsiteX20"/>
                <a:gd fmla="*/ 1063664 h 1268013" name="connsiteY20"/>
                <a:gd fmla="*/ 1416676 w 1728001" name="connsiteX21"/>
                <a:gd fmla="*/ 1231089 h 1268013" name="connsiteY21"/>
                <a:gd fmla="*/ 1378039 w 1728001" name="connsiteX22"/>
                <a:gd fmla="*/ 1243968 h 1268013" name="connsiteY22"/>
                <a:gd fmla="*/ 1210614 w 1728001" name="connsiteX23"/>
                <a:gd fmla="*/ 1218210 h 1268013" name="connsiteY23"/>
                <a:gd fmla="*/ 1146219 w 1728001" name="connsiteX24"/>
                <a:gd fmla="*/ 1192452 h 1268013" name="connsiteY24"/>
                <a:gd fmla="*/ 1094704 w 1728001" name="connsiteX25"/>
                <a:gd fmla="*/ 1179573 h 1268013" name="connsiteY25"/>
                <a:gd fmla="*/ 914400 w 1728001" name="connsiteX26"/>
                <a:gd fmla="*/ 1153816 h 1268013" name="connsiteY26"/>
                <a:gd fmla="*/ 824248 w 1728001" name="connsiteX27"/>
                <a:gd fmla="*/ 1089421 h 1268013" name="connsiteY27"/>
                <a:gd fmla="*/ 785611 w 1728001" name="connsiteX28"/>
                <a:gd fmla="*/ 1050785 h 1268013" name="connsiteY28"/>
                <a:gd fmla="*/ 695459 w 1728001" name="connsiteX29"/>
                <a:gd fmla="*/ 1063664 h 1268013" name="connsiteY29"/>
                <a:gd fmla="*/ 592428 w 1728001" name="connsiteX30"/>
                <a:gd fmla="*/ 1037906 h 1268013" name="connsiteY30"/>
                <a:gd fmla="*/ 502276 w 1728001" name="connsiteX31"/>
                <a:gd fmla="*/ 947754 h 1268013" name="connsiteY31"/>
                <a:gd fmla="*/ 412124 w 1728001" name="connsiteX32"/>
                <a:gd fmla="*/ 818965 h 1268013" name="connsiteY32"/>
                <a:gd fmla="*/ 373487 w 1728001" name="connsiteX33"/>
                <a:gd fmla="*/ 741692 h 1268013" name="connsiteY33"/>
                <a:gd fmla="*/ 296214 w 1728001" name="connsiteX34"/>
                <a:gd fmla="*/ 728813 h 1268013" name="connsiteY34"/>
                <a:gd fmla="*/ 128788 w 1728001" name="connsiteX35"/>
                <a:gd fmla="*/ 715934 h 1268013" name="connsiteY35"/>
                <a:gd fmla="*/ 51515 w 1728001" name="connsiteX36"/>
                <a:gd fmla="*/ 677297 h 1268013" name="connsiteY36"/>
                <a:gd fmla="*/ 25758 w 1728001" name="connsiteX37"/>
                <a:gd fmla="*/ 638661 h 1268013" name="connsiteY37"/>
                <a:gd fmla="*/ 12879 w 1728001" name="connsiteX38"/>
                <a:gd fmla="*/ 574266 h 1268013" name="connsiteY38"/>
                <a:gd fmla="*/ 0 w 1728001" name="connsiteX39"/>
                <a:gd fmla="*/ 535630 h 1268013" name="connsiteY39"/>
                <a:gd fmla="*/ 12879 w 1728001" name="connsiteX40"/>
                <a:gd fmla="*/ 419720 h 1268013" name="connsiteY40"/>
                <a:gd fmla="*/ 51515 w 1728001" name="connsiteX41"/>
                <a:gd fmla="*/ 368204 h 1268013" name="connsiteY41"/>
                <a:gd fmla="*/ 90152 w 1728001" name="connsiteX42"/>
                <a:gd fmla="*/ 303810 h 1268013" name="connsiteY42"/>
                <a:gd fmla="*/ 167425 w 1728001" name="connsiteX43"/>
                <a:gd fmla="*/ 213658 h 1268013" name="connsiteY43"/>
                <a:gd fmla="*/ 193183 w 1728001" name="connsiteX44"/>
                <a:gd fmla="*/ 136385 h 1268013" name="connsiteY44"/>
                <a:gd fmla="*/ 231819 w 1728001" name="connsiteX45"/>
                <a:gd fmla="*/ 149264 h 1268013" name="connsiteY45"/>
                <a:gd fmla="*/ 270456 w 1728001" name="connsiteX46"/>
                <a:gd fmla="*/ 123506 h 1268013" name="connsiteY46"/>
                <a:gd fmla="*/ 270456 w 1728001" name="connsiteX47"/>
                <a:gd fmla="*/ 123506 h 1268013" name="connsiteY47"/>
                <a:gd fmla="*/ 270456 w 1728001" name="connsiteX48"/>
                <a:gd fmla="*/ 123506 h 1268013" name="connsiteY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b="b" l="l" r="r" t="t"/>
              <a:pathLst>
                <a:path h="1268013" w="1728001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en-US">
                <a:uFillTx/>
              </a:endParaRPr>
            </a:p>
          </p:txBody>
        </p:sp>
      </p:grp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2" name="TextBox 2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303700" y="1564965"/>
            <a:ext cx="3195636" cy="461665"/>
          </a:xfrm>
          <a:prstGeom prst="rect">
            <a:avLst/>
          </a:prstGeom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lang="en-US" sz="2400">
                <a:solidFill>
                  <a:srgbClr val="7030A0"/>
                </a:solidFill>
                <a:uFillTx/>
                <a:latin charset="0" pitchFamily="34" typeface="Arial Narrow"/>
                <a:cs typeface="+mn-cs"/>
              </a:rPr>
              <a:t>Neurovascular theory ?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4" name="TextBox 1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304800" y="2867452"/>
            <a:ext cx="35814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b="-100000" r="-100000"/>
          </a:gradFill>
          <a:ln w="28575">
            <a:solidFill>
              <a:srgbClr val="6600FF"/>
            </a:solidFill>
          </a:ln>
          <a:effectLst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>
                <a:uFillTx/>
              </a:defRPr>
            </a:pPr>
            <a:r>
              <a:rPr b="1" dirty="0" err="1" lang="en-US" sz="2200">
                <a:solidFill>
                  <a:srgbClr val="7030A0"/>
                </a:solidFill>
                <a:uFillTx/>
                <a:latin charset="0" pitchFamily="34" typeface="Arial Narrow"/>
                <a:cs typeface="+mn-cs"/>
              </a:rPr>
              <a:t>Dopaminergic</a:t>
            </a:r>
            <a:r>
              <a:rPr b="1" dirty="0" lang="en-US" sz="2200">
                <a:solidFill>
                  <a:srgbClr val="7030A0"/>
                </a:solidFill>
                <a:uFillTx/>
                <a:latin charset="0" pitchFamily="34" typeface="Arial Narrow"/>
                <a:cs typeface="+mn-cs"/>
              </a:rPr>
              <a:t> Hypersensitivity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7" name="TextBox 2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 noChangeArrowheads="1"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304800" y="3429000"/>
            <a:ext cx="8534400" cy="3298339"/>
          </a:xfrm>
          <a:prstGeom prst="rect">
            <a:avLst/>
          </a:prstGeom>
          <a:noFill/>
          <a:ln w="9525">
            <a:noFill/>
            <a:miter lim="800000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b="1" dirty="0" lang="en-US" sz="2400">
                <a:uFillTx/>
                <a:latin charset="0" pitchFamily="34" typeface="Arial Narrow"/>
              </a:rPr>
              <a:t>Triggers </a:t>
            </a:r>
          </a:p>
          <a:p>
            <a:pPr>
              <a:lnSpc>
                <a:spcPts val="2500"/>
              </a:lnSpc>
            </a:pPr>
            <a:r>
              <a:rPr b="1" dirty="0" lang="en-US" sz="2400">
                <a:uFillTx/>
                <a:latin charset="0" pitchFamily="34" typeface="Arial Narrow"/>
              </a:rPr>
              <a:t>↓ </a:t>
            </a:r>
          </a:p>
          <a:p>
            <a:pPr>
              <a:lnSpc>
                <a:spcPts val="2500"/>
              </a:lnSpc>
            </a:pPr>
            <a:r>
              <a:rPr b="1" dirty="0" lang="en-US" sz="2400">
                <a:uFillTx/>
                <a:latin charset="0" pitchFamily="34" typeface="Arial Narrow"/>
              </a:rPr>
              <a:t>Release K / glutamates</a:t>
            </a:r>
          </a:p>
          <a:p>
            <a:pPr>
              <a:lnSpc>
                <a:spcPts val="2500"/>
              </a:lnSpc>
            </a:pPr>
            <a:r>
              <a:rPr b="1" dirty="0" lang="en-US" sz="2400">
                <a:uFillTx/>
                <a:latin charset="0" pitchFamily="34" typeface="Arial Narrow"/>
              </a:rPr>
              <a:t>↓ </a:t>
            </a:r>
          </a:p>
          <a:p>
            <a:pPr>
              <a:lnSpc>
                <a:spcPts val="2500"/>
              </a:lnSpc>
            </a:pPr>
            <a:r>
              <a:rPr b="1" dirty="0" lang="en-US" sz="2400">
                <a:uFillTx/>
                <a:latin charset="0" pitchFamily="34" typeface="Arial Narrow"/>
              </a:rPr>
              <a:t>Creates a slowly well-defined depolarizing wave → depolarize adjacent tissues → propagating at a rate of 2-6 mm/min →  vasoconstriction → migraine aura</a:t>
            </a:r>
          </a:p>
          <a:p>
            <a:pPr>
              <a:lnSpc>
                <a:spcPts val="2500"/>
              </a:lnSpc>
            </a:pPr>
            <a:r>
              <a:rPr b="1" dirty="0" lang="en-US" sz="2400">
                <a:uFillTx/>
                <a:latin charset="0" pitchFamily="34" typeface="Arial Narrow"/>
              </a:rPr>
              <a:t>↓ </a:t>
            </a:r>
          </a:p>
          <a:p>
            <a:pPr>
              <a:lnSpc>
                <a:spcPts val="2500"/>
              </a:lnSpc>
            </a:pPr>
            <a:r>
              <a:rPr b="1" dirty="0" lang="en-US" sz="2400">
                <a:uFillTx/>
                <a:latin charset="0" pitchFamily="34" typeface="Arial Narrow"/>
              </a:rPr>
              <a:t> → activate </a:t>
            </a:r>
            <a:r>
              <a:rPr b="1" dirty="0" err="1" lang="en-US" sz="2400">
                <a:uFillTx/>
                <a:latin charset="0" pitchFamily="34" typeface="Arial Narrow"/>
              </a:rPr>
              <a:t>trigeminovascular</a:t>
            </a:r>
            <a:r>
              <a:rPr b="1" dirty="0" lang="en-US" sz="2400">
                <a:uFillTx/>
                <a:latin charset="0" pitchFamily="34" typeface="Arial Narrow"/>
              </a:rPr>
              <a:t> complex → vasodilation → migraine headache.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lide Number Placeholder 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1FCB7F39-C915-4F94-90D1-9718EC9F2F2A}" type="slidenum">
              <a:rPr lang="ar-SA" smtClean="0">
                <a:uFillTx/>
              </a:rPr>
              <a:pPr>
                <a:defRPr>
                  <a:uFillTx/>
                </a:defRPr>
              </a:pPr>
              <a:t>8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xit" presetID="29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>
                                        <p:cTn dur="1000" id="8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0" nodeType="withEffect" presetClass="exit" presetID="29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1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>
                                        <p:cTn dur="1000" id="13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5" nodeType="withEffect" presetClass="exit" presetID="29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16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17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>
                                        <p:cTn dur="1000" id="18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20" nodeType="withEffect" presetClass="exit" presetID="29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2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2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out">
                                      <p:cBhvr>
                                        <p:cTn dur="1000" id="23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2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29"/>
                                        <p:tgtEl>
                                          <p:spTgt spid="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2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32"/>
                                        <p:tgtEl>
                                          <p:spTgt spid="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2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37"/>
                                        <p:tgtEl>
                                          <p:spTgt spid="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2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42"/>
                                        <p:tgtEl>
                                          <p:spTgt spid="2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2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47"/>
                                        <p:tgtEl>
                                          <p:spTgt spid="2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>
                      <p:stCondLst>
                        <p:cond delay="indefinite"/>
                      </p:stCondLst>
                      <p:childTnLst>
                        <p:par>
                          <p:cTn fill="hold" id="4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2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52"/>
                                        <p:tgtEl>
                                          <p:spTgt spid="2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">
                      <p:stCondLst>
                        <p:cond delay="indefinite"/>
                      </p:stCondLst>
                      <p:childTnLst>
                        <p:par>
                          <p:cTn fill="hold" id="5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5" nodeType="clickEffect" presetClass="entr" presetID="22" presetSubtype="1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57"/>
                                        <p:tgtEl>
                                          <p:spTgt spid="2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8">
                      <p:stCondLst>
                        <p:cond delay="indefinite"/>
                      </p:stCondLst>
                      <p:childTnLst>
                        <p:par>
                          <p:cTn fill="hold" id="59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60" nodeType="clickEffect" presetClass="exit" presetID="10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dur="1000" id="61"/>
                                        <p:tgtEl>
                                          <p:spTgt spid="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63" nodeType="withEffect" presetClass="exit" presetID="10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dur="1000" id="64"/>
                                        <p:tgtEl>
                                          <p:spTgt spid="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66" nodeType="withEffect" presetClass="exit" presetID="10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dur="1000" id="67"/>
                                        <p:tgtEl>
                                          <p:spTgt spid="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69" nodeType="withEffect" presetClass="exit" presetID="10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dur="1000" id="70"/>
                                        <p:tgtEl>
                                          <p:spTgt spid="2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72" nodeType="withEffect" presetClass="exit" presetID="10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dur="1000" id="73"/>
                                        <p:tgtEl>
                                          <p:spTgt spid="2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75" nodeType="withEffect" presetClass="exit" presetID="10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dur="1000" id="76"/>
                                        <p:tgtEl>
                                          <p:spTgt spid="2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78" nodeType="withEffect" presetClass="exit" presetID="10" presetSubtype="0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dur="1000" id="79"/>
                                        <p:tgtEl>
                                          <p:spTgt spid="2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81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 id="8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dvAuto="4294967295" build="p" grpId="0" spid="27" uiExpand="1"/>
      <p:bldP advAuto="4294967295" build="allAtOnce" grpId="1" spid="27" uiExpand="1"/>
    </p:bldLst>
  </p:timing>
</p:sld>
</file>

<file path=ppt/slides/slide9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" name="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http://doctorstevesbanjo.com/wp-content/uploads/2009/10/first-thoughts-on-migraine.jpg" id="1026" name="Picture 2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rrowheads="1"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 cstate="print"/>
          <a:srcRect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152400" y="228600"/>
            <a:ext cx="4800600" cy="4191000"/>
          </a:xfrm>
          <a:prstGeom prst="rect">
            <a:avLst/>
          </a:prstGeom>
          <a:noFill/>
        </p:spPr>
      </p:pic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http://drgominak.com/wp-content/uploads/2010/11/trigeminal-nerve.jpg" id="1028" name="Picture 4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picLocks noChangeArrowheads="1" noChangeAspect="1"/>
          </p:cNvPicPr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4" cstate="print"/>
          <a:srcRect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bwMode="auto">
          <a:xfrm>
            <a:off x="5257800" y="533400"/>
            <a:ext cx="3657600" cy="3810000"/>
          </a:xfrm>
          <a:prstGeom prst="rect">
            <a:avLst/>
          </a:prstGeom>
          <a:noFill/>
        </p:spPr>
      </p:pic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TextBox 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762000" y="4495800"/>
            <a:ext cx="7543800" cy="1569660"/>
          </a:xfrm>
          <a:prstGeom prst="rect">
            <a:avLst/>
          </a:prstGeom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rtlCol="0" wrap="square">
            <a:spAutoFit/>
          </a:bodyPr>
          <a:lstStyle/>
          <a:p>
            <a:r>
              <a:rPr b="1" dirty="0" lang="en-US" sz="2400">
                <a:uFillTx/>
              </a:rPr>
              <a:t>Stimulation of the trigeminal nerve causes the release of vasoactive peptides; this is responsible for the head pain, as well as the facial &amp; neck pain, experienced during migraine.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lide Number Placeholder 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 noGrp="1"/>
          </p:cNvSpPr>
          <p:nvPr>
            <p:ph idx="12" sz="quarter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/>
          <a:lstStyle/>
          <a:p>
            <a:pPr>
              <a:defRPr>
                <a:uFillTx/>
              </a:defRPr>
            </a:pPr>
            <a:fld id="{1FCB7F39-C915-4F94-90D1-9718EC9F2F2A}" type="slidenum">
              <a:rPr lang="ar-SA" smtClean="0">
                <a:uFillTx/>
              </a:rPr>
              <a:pPr>
                <a:defRPr>
                  <a:uFillTx/>
                </a:defRPr>
              </a:pPr>
              <a:t>9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theme/theme1.xml><?xml version="1.0" encoding="utf-8"?>
<a:theme xmlns:a="http://schemas.openxmlformats.org/drawingml/2006/main"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p="http://schemas.openxmlformats.org/presentationml/2006/main" xmlns:s="http://schemas.openxmlformats.org/officeDocument/2006/sharedTypes" xmlns:r="http://schemas.openxmlformats.org/officeDocument/2006/relationships" xmlns:dgm="http://schemas.openxmlformats.org/drawingml/2006/diagram" xmlns:wpc="http://schemas.microsoft.com/office/word/2010/wordprocessingCanva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p="http://schemas.openxmlformats.org/presentationml/2006/main" xmlns:s="http://schemas.openxmlformats.org/officeDocument/2006/sharedTypes" xmlns:r="http://schemas.openxmlformats.org/officeDocument/2006/relationships" xmlns:dgm="http://schemas.openxmlformats.org/drawingml/2006/diagram" xmlns:wpc="http://schemas.microsoft.com/office/word/2010/wordprocessingCanva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11128</TotalTime>
  <Words>2317</Words>
  <Application>Microsoft Office PowerPoint</Application>
  <PresentationFormat>On-screen Show (4:3)</PresentationFormat>
  <Paragraphs>300</Paragraphs>
  <Slides>22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Arial Narrow</vt:lpstr>
      <vt:lpstr>Bernard MT Condensed</vt:lpstr>
      <vt:lpstr>Calibri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Allokie !</cp:lastModifiedBy>
  <cp:revision>318</cp:revision>
  <dcterms:created xsi:type="dcterms:W3CDTF">2010-10-14T12:46:39Z</dcterms:created>
  <dcterms:modified xsi:type="dcterms:W3CDTF">2019-10-29T20:48:32Z</dcterms:modified>
</cp:coreProperties>
</file>