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6" r:id="rId2"/>
    <p:sldId id="278" r:id="rId3"/>
    <p:sldId id="271" r:id="rId4"/>
    <p:sldId id="270" r:id="rId5"/>
    <p:sldId id="279" r:id="rId6"/>
    <p:sldId id="262" r:id="rId7"/>
    <p:sldId id="263" r:id="rId8"/>
    <p:sldId id="264" r:id="rId9"/>
    <p:sldId id="257" r:id="rId10"/>
    <p:sldId id="258" r:id="rId11"/>
    <p:sldId id="280" r:id="rId12"/>
    <p:sldId id="265" r:id="rId13"/>
    <p:sldId id="266" r:id="rId14"/>
    <p:sldId id="267" r:id="rId15"/>
    <p:sldId id="268" r:id="rId16"/>
    <p:sldId id="260" r:id="rId17"/>
    <p:sldId id="259" r:id="rId18"/>
    <p:sldId id="273" r:id="rId19"/>
    <p:sldId id="269"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82" autoAdjust="0"/>
    <p:restoredTop sz="76488" autoAdjust="0"/>
  </p:normalViewPr>
  <p:slideViewPr>
    <p:cSldViewPr>
      <p:cViewPr varScale="1">
        <p:scale>
          <a:sx n="69" d="100"/>
          <a:sy n="69" d="100"/>
        </p:scale>
        <p:origin x="1338"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3362C0-BD9C-4175-927F-7CEC39927DCD}"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844F63CE-03EB-43D4-B6B0-7E8B5ED84E32}">
      <dgm:prSet phldrT="[Text]" custT="1"/>
      <dgm:spPr/>
      <dgm:t>
        <a:bodyPr/>
        <a:lstStyle/>
        <a:p>
          <a:r>
            <a:rPr lang="en-US" sz="1200" b="1" dirty="0">
              <a:solidFill>
                <a:schemeClr val="accent2">
                  <a:lumMod val="75000"/>
                </a:schemeClr>
              </a:solidFill>
            </a:rPr>
            <a:t>Drugs Affecting Balance</a:t>
          </a:r>
        </a:p>
      </dgm:t>
    </dgm:pt>
    <dgm:pt modelId="{CEA94FFA-B708-4EEF-864C-CDD669A17526}" type="parTrans" cxnId="{FD7B0D40-319A-4950-976C-4B7670CADFB6}">
      <dgm:prSet/>
      <dgm:spPr/>
      <dgm:t>
        <a:bodyPr/>
        <a:lstStyle/>
        <a:p>
          <a:endParaRPr lang="en-US"/>
        </a:p>
      </dgm:t>
    </dgm:pt>
    <dgm:pt modelId="{7C0B2364-421A-4BE8-BEA7-76DB9986959D}" type="sibTrans" cxnId="{FD7B0D40-319A-4950-976C-4B7670CADFB6}">
      <dgm:prSet/>
      <dgm:spPr/>
      <dgm:t>
        <a:bodyPr/>
        <a:lstStyle/>
        <a:p>
          <a:endParaRPr lang="en-US"/>
        </a:p>
      </dgm:t>
    </dgm:pt>
    <dgm:pt modelId="{8098EF3B-78E0-4024-8004-7B4C99466D2D}">
      <dgm:prSet phldrT="[Text]" custT="1"/>
      <dgm:spPr/>
      <dgm:t>
        <a:bodyPr/>
        <a:lstStyle/>
        <a:p>
          <a:r>
            <a:rPr lang="en-US" sz="1200" b="1" dirty="0"/>
            <a:t>Drugs to </a:t>
          </a:r>
          <a:r>
            <a:rPr lang="en-US" sz="1200" b="1" dirty="0">
              <a:solidFill>
                <a:srgbClr val="FF0000"/>
              </a:solidFill>
            </a:rPr>
            <a:t>treat</a:t>
          </a:r>
          <a:r>
            <a:rPr lang="en-US" sz="1200" b="1" dirty="0"/>
            <a:t> vertigo</a:t>
          </a:r>
        </a:p>
      </dgm:t>
    </dgm:pt>
    <dgm:pt modelId="{1E45BB09-FBF3-4C9A-B8AD-CD39EF0140EB}" type="parTrans" cxnId="{417F0827-9D2C-41A5-A4EB-01AC3CAEBCF2}">
      <dgm:prSet/>
      <dgm:spPr/>
      <dgm:t>
        <a:bodyPr/>
        <a:lstStyle/>
        <a:p>
          <a:endParaRPr lang="en-US"/>
        </a:p>
      </dgm:t>
    </dgm:pt>
    <dgm:pt modelId="{BFA60301-A552-4348-86DE-1781C3F110E5}" type="sibTrans" cxnId="{417F0827-9D2C-41A5-A4EB-01AC3CAEBCF2}">
      <dgm:prSet/>
      <dgm:spPr/>
      <dgm:t>
        <a:bodyPr/>
        <a:lstStyle/>
        <a:p>
          <a:endParaRPr lang="en-US"/>
        </a:p>
      </dgm:t>
    </dgm:pt>
    <dgm:pt modelId="{720EF7C6-24F8-4404-9714-5A0EEA4F7160}">
      <dgm:prSet phldrT="[Text]" custT="1"/>
      <dgm:spPr/>
      <dgm:t>
        <a:bodyPr/>
        <a:lstStyle/>
        <a:p>
          <a:r>
            <a:rPr lang="en-US" sz="1400" dirty="0"/>
            <a:t>Specific</a:t>
          </a:r>
        </a:p>
      </dgm:t>
    </dgm:pt>
    <dgm:pt modelId="{15FFD43A-5E06-42B3-AAD5-18BF81AA02B5}" type="parTrans" cxnId="{08C28266-CC46-40EF-AA91-B054B7984E11}">
      <dgm:prSet/>
      <dgm:spPr/>
      <dgm:t>
        <a:bodyPr/>
        <a:lstStyle/>
        <a:p>
          <a:endParaRPr lang="en-US"/>
        </a:p>
      </dgm:t>
    </dgm:pt>
    <dgm:pt modelId="{BD06F4DF-7608-4BC6-9E09-C801C64F0320}" type="sibTrans" cxnId="{08C28266-CC46-40EF-AA91-B054B7984E11}">
      <dgm:prSet/>
      <dgm:spPr/>
      <dgm:t>
        <a:bodyPr/>
        <a:lstStyle/>
        <a:p>
          <a:endParaRPr lang="en-US"/>
        </a:p>
      </dgm:t>
    </dgm:pt>
    <dgm:pt modelId="{809AF684-AF0C-4376-A245-955F7C85A8E1}">
      <dgm:prSet phldrT="[Text]" custT="1"/>
      <dgm:spPr/>
      <dgm:t>
        <a:bodyPr/>
        <a:lstStyle/>
        <a:p>
          <a:r>
            <a:rPr lang="en-US" sz="1400" dirty="0"/>
            <a:t>Symptomatic</a:t>
          </a:r>
        </a:p>
      </dgm:t>
    </dgm:pt>
    <dgm:pt modelId="{482D6210-75AB-4556-B54F-3A43A2656AC0}" type="parTrans" cxnId="{DBC0BF0B-362A-4BDC-A415-3170641A0350}">
      <dgm:prSet/>
      <dgm:spPr/>
      <dgm:t>
        <a:bodyPr/>
        <a:lstStyle/>
        <a:p>
          <a:endParaRPr lang="en-US"/>
        </a:p>
      </dgm:t>
    </dgm:pt>
    <dgm:pt modelId="{4300C9D7-DF6F-4C2E-8016-064FFE912BBC}" type="sibTrans" cxnId="{DBC0BF0B-362A-4BDC-A415-3170641A0350}">
      <dgm:prSet/>
      <dgm:spPr/>
      <dgm:t>
        <a:bodyPr/>
        <a:lstStyle/>
        <a:p>
          <a:endParaRPr lang="en-US"/>
        </a:p>
      </dgm:t>
    </dgm:pt>
    <dgm:pt modelId="{4022A612-D8DE-42B4-AA26-81DCBE264A35}">
      <dgm:prSet phldrT="[Text]" custT="1"/>
      <dgm:spPr/>
      <dgm:t>
        <a:bodyPr/>
        <a:lstStyle/>
        <a:p>
          <a:r>
            <a:rPr lang="en-US" sz="1200" b="1" dirty="0"/>
            <a:t>Drugs </a:t>
          </a:r>
          <a:r>
            <a:rPr lang="en-US" sz="1200" b="1" dirty="0">
              <a:solidFill>
                <a:srgbClr val="FF0000"/>
              </a:solidFill>
            </a:rPr>
            <a:t>inducing</a:t>
          </a:r>
          <a:r>
            <a:rPr lang="en-US" sz="1200" b="1" dirty="0"/>
            <a:t> vertigo</a:t>
          </a:r>
        </a:p>
      </dgm:t>
    </dgm:pt>
    <dgm:pt modelId="{9436D370-2260-4434-B967-2FA2852B57EB}" type="parTrans" cxnId="{FBD1B703-194E-4466-8D66-745C881F0838}">
      <dgm:prSet/>
      <dgm:spPr/>
      <dgm:t>
        <a:bodyPr/>
        <a:lstStyle/>
        <a:p>
          <a:endParaRPr lang="en-US"/>
        </a:p>
      </dgm:t>
    </dgm:pt>
    <dgm:pt modelId="{495C6FEB-BCEF-44B5-BB4D-09DE3CA9DC75}" type="sibTrans" cxnId="{FBD1B703-194E-4466-8D66-745C881F0838}">
      <dgm:prSet/>
      <dgm:spPr/>
      <dgm:t>
        <a:bodyPr/>
        <a:lstStyle/>
        <a:p>
          <a:endParaRPr lang="en-US"/>
        </a:p>
      </dgm:t>
    </dgm:pt>
    <dgm:pt modelId="{21557946-CEA0-45A5-8AAB-088F435DBF2E}">
      <dgm:prSet phldrT="[Text]" custT="1"/>
      <dgm:spPr/>
      <dgm:t>
        <a:bodyPr/>
        <a:lstStyle/>
        <a:p>
          <a:r>
            <a:rPr lang="en-US" sz="1400" dirty="0"/>
            <a:t>Vestibular</a:t>
          </a:r>
          <a:r>
            <a:rPr lang="en-US" sz="1100" dirty="0"/>
            <a:t> </a:t>
          </a:r>
          <a:r>
            <a:rPr lang="en-US" sz="1400" dirty="0"/>
            <a:t>toxins</a:t>
          </a:r>
        </a:p>
      </dgm:t>
    </dgm:pt>
    <dgm:pt modelId="{AF8D227E-56ED-42EF-AC5D-2B9C8A8954C5}" type="parTrans" cxnId="{2BB52AAA-DC26-43DF-8A55-18E18A4A9F4A}">
      <dgm:prSet/>
      <dgm:spPr/>
      <dgm:t>
        <a:bodyPr/>
        <a:lstStyle/>
        <a:p>
          <a:endParaRPr lang="en-US"/>
        </a:p>
      </dgm:t>
    </dgm:pt>
    <dgm:pt modelId="{6E0E04BF-BB50-4675-A2A4-419376DB543B}" type="sibTrans" cxnId="{2BB52AAA-DC26-43DF-8A55-18E18A4A9F4A}">
      <dgm:prSet/>
      <dgm:spPr/>
      <dgm:t>
        <a:bodyPr/>
        <a:lstStyle/>
        <a:p>
          <a:endParaRPr lang="en-US"/>
        </a:p>
      </dgm:t>
    </dgm:pt>
    <dgm:pt modelId="{CA0788C9-D8DF-46E0-A0EC-4E66309EF473}">
      <dgm:prSet custT="1"/>
      <dgm:spPr/>
      <dgm:t>
        <a:bodyPr/>
        <a:lstStyle/>
        <a:p>
          <a:r>
            <a:rPr lang="en-US" sz="1400" dirty="0"/>
            <a:t>Prophylactic</a:t>
          </a:r>
        </a:p>
      </dgm:t>
    </dgm:pt>
    <dgm:pt modelId="{4122D18B-BBED-45CE-B742-83C8402AC537}" type="parTrans" cxnId="{ED37E591-26D6-4BDD-93A0-45A16E90C8A1}">
      <dgm:prSet/>
      <dgm:spPr/>
      <dgm:t>
        <a:bodyPr/>
        <a:lstStyle/>
        <a:p>
          <a:endParaRPr lang="en-US"/>
        </a:p>
      </dgm:t>
    </dgm:pt>
    <dgm:pt modelId="{55392896-7C57-43D9-A338-2330FC98D228}" type="sibTrans" cxnId="{ED37E591-26D6-4BDD-93A0-45A16E90C8A1}">
      <dgm:prSet/>
      <dgm:spPr/>
      <dgm:t>
        <a:bodyPr/>
        <a:lstStyle/>
        <a:p>
          <a:endParaRPr lang="en-US"/>
        </a:p>
      </dgm:t>
    </dgm:pt>
    <dgm:pt modelId="{0E219C46-5799-402F-9D8F-D2809C7B8BD5}">
      <dgm:prSet custT="1"/>
      <dgm:spPr/>
      <dgm:t>
        <a:bodyPr/>
        <a:lstStyle/>
        <a:p>
          <a:r>
            <a:rPr lang="en-US" sz="1100" b="1" dirty="0"/>
            <a:t>Diuretics</a:t>
          </a:r>
        </a:p>
      </dgm:t>
    </dgm:pt>
    <dgm:pt modelId="{07650BF0-AC29-4338-A79C-C26C5FEFA6EE}" type="parTrans" cxnId="{35AF253C-A1AC-4340-BD95-A3D0A546B70A}">
      <dgm:prSet/>
      <dgm:spPr/>
      <dgm:t>
        <a:bodyPr/>
        <a:lstStyle/>
        <a:p>
          <a:endParaRPr lang="en-US"/>
        </a:p>
      </dgm:t>
    </dgm:pt>
    <dgm:pt modelId="{CF1B33E0-41D8-4E8F-8B35-65D10DE4BBBD}" type="sibTrans" cxnId="{35AF253C-A1AC-4340-BD95-A3D0A546B70A}">
      <dgm:prSet/>
      <dgm:spPr/>
      <dgm:t>
        <a:bodyPr/>
        <a:lstStyle/>
        <a:p>
          <a:endParaRPr lang="en-US"/>
        </a:p>
      </dgm:t>
    </dgm:pt>
    <dgm:pt modelId="{2F4580E5-A81E-4773-9731-D64987599649}">
      <dgm:prSet custT="1"/>
      <dgm:spPr/>
      <dgm:t>
        <a:bodyPr/>
        <a:lstStyle/>
        <a:p>
          <a:r>
            <a:rPr lang="en-US" sz="1100" b="1" dirty="0"/>
            <a:t>Corticosteroids</a:t>
          </a:r>
        </a:p>
      </dgm:t>
    </dgm:pt>
    <dgm:pt modelId="{232AF21E-C130-4B8C-9611-FCF9C8BA4BAA}" type="parTrans" cxnId="{919EED32-1209-4F88-90BC-125BB3058E03}">
      <dgm:prSet/>
      <dgm:spPr/>
      <dgm:t>
        <a:bodyPr/>
        <a:lstStyle/>
        <a:p>
          <a:endParaRPr lang="en-US"/>
        </a:p>
      </dgm:t>
    </dgm:pt>
    <dgm:pt modelId="{1BD3E12C-B534-47B0-A7D2-5E822A4C14D8}" type="sibTrans" cxnId="{919EED32-1209-4F88-90BC-125BB3058E03}">
      <dgm:prSet/>
      <dgm:spPr/>
      <dgm:t>
        <a:bodyPr/>
        <a:lstStyle/>
        <a:p>
          <a:endParaRPr lang="en-US"/>
        </a:p>
      </dgm:t>
    </dgm:pt>
    <dgm:pt modelId="{5D6D83E5-246F-4F26-AE0C-9F2AA7688F1B}">
      <dgm:prSet custT="1"/>
      <dgm:spPr/>
      <dgm:t>
        <a:bodyPr/>
        <a:lstStyle/>
        <a:p>
          <a:r>
            <a:rPr lang="en-US" sz="1100" b="1" dirty="0" err="1"/>
            <a:t>Ca</a:t>
          </a:r>
          <a:r>
            <a:rPr lang="en-US" sz="1100" b="1" dirty="0"/>
            <a:t>/K</a:t>
          </a:r>
        </a:p>
        <a:p>
          <a:r>
            <a:rPr lang="en-US" sz="1100" b="1" dirty="0"/>
            <a:t>antagonists</a:t>
          </a:r>
        </a:p>
      </dgm:t>
    </dgm:pt>
    <dgm:pt modelId="{F6F745AB-C6C7-47D4-A804-A09938AC5464}" type="parTrans" cxnId="{E14026D1-BEEC-4735-8C69-83E1AA3B69C0}">
      <dgm:prSet/>
      <dgm:spPr/>
      <dgm:t>
        <a:bodyPr/>
        <a:lstStyle/>
        <a:p>
          <a:endParaRPr lang="en-US"/>
        </a:p>
      </dgm:t>
    </dgm:pt>
    <dgm:pt modelId="{8E479651-94E0-4CAF-9F39-4EFC7D2266FC}" type="sibTrans" cxnId="{E14026D1-BEEC-4735-8C69-83E1AA3B69C0}">
      <dgm:prSet/>
      <dgm:spPr/>
      <dgm:t>
        <a:bodyPr/>
        <a:lstStyle/>
        <a:p>
          <a:endParaRPr lang="en-US"/>
        </a:p>
      </dgm:t>
    </dgm:pt>
    <dgm:pt modelId="{8909FCCF-5140-4885-93FA-E69FDA8D9C29}">
      <dgm:prSet custT="1"/>
      <dgm:spPr/>
      <dgm:t>
        <a:bodyPr/>
        <a:lstStyle/>
        <a:p>
          <a:r>
            <a:rPr lang="en-US" sz="1100" b="1" dirty="0"/>
            <a:t>Vestibular suppressants</a:t>
          </a:r>
        </a:p>
      </dgm:t>
    </dgm:pt>
    <dgm:pt modelId="{13565741-C250-44C6-98B9-BC064093F3A1}" type="parTrans" cxnId="{4F66760A-6C52-4B2C-A3D2-C861CC52403F}">
      <dgm:prSet/>
      <dgm:spPr/>
      <dgm:t>
        <a:bodyPr/>
        <a:lstStyle/>
        <a:p>
          <a:endParaRPr lang="en-US"/>
        </a:p>
      </dgm:t>
    </dgm:pt>
    <dgm:pt modelId="{9A9B290C-A938-45B3-8B3F-B58E874E0EA0}" type="sibTrans" cxnId="{4F66760A-6C52-4B2C-A3D2-C861CC52403F}">
      <dgm:prSet/>
      <dgm:spPr/>
      <dgm:t>
        <a:bodyPr/>
        <a:lstStyle/>
        <a:p>
          <a:endParaRPr lang="en-US"/>
        </a:p>
      </dgm:t>
    </dgm:pt>
    <dgm:pt modelId="{96B8DADE-D308-4755-AEA0-3791652AE48A}">
      <dgm:prSet custT="1"/>
      <dgm:spPr/>
      <dgm:t>
        <a:bodyPr/>
        <a:lstStyle/>
        <a:p>
          <a:r>
            <a:rPr lang="en-US" sz="1100" b="1" dirty="0" err="1"/>
            <a:t>Antiemetics</a:t>
          </a:r>
          <a:endParaRPr lang="en-US" sz="1100" b="1" dirty="0"/>
        </a:p>
      </dgm:t>
    </dgm:pt>
    <dgm:pt modelId="{0BAE5B81-A6BE-4169-AB3A-9934160B1CBB}" type="parTrans" cxnId="{5DC23712-1C96-43A1-86D6-94F720CA3C0F}">
      <dgm:prSet/>
      <dgm:spPr/>
      <dgm:t>
        <a:bodyPr/>
        <a:lstStyle/>
        <a:p>
          <a:endParaRPr lang="en-US"/>
        </a:p>
      </dgm:t>
    </dgm:pt>
    <dgm:pt modelId="{ACC9B756-985F-4A66-B059-CD533C20BED4}" type="sibTrans" cxnId="{5DC23712-1C96-43A1-86D6-94F720CA3C0F}">
      <dgm:prSet/>
      <dgm:spPr/>
      <dgm:t>
        <a:bodyPr/>
        <a:lstStyle/>
        <a:p>
          <a:endParaRPr lang="en-US"/>
        </a:p>
      </dgm:t>
    </dgm:pt>
    <dgm:pt modelId="{E10D0378-B855-4B1B-B19C-1B4ADF3A4ECA}">
      <dgm:prSet custT="1"/>
      <dgm:spPr/>
      <dgm:t>
        <a:bodyPr/>
        <a:lstStyle/>
        <a:p>
          <a:r>
            <a:rPr lang="en-US" sz="1100" b="1" dirty="0" err="1"/>
            <a:t>Anticholinergics</a:t>
          </a:r>
          <a:endParaRPr lang="en-US" sz="1100" b="1" dirty="0"/>
        </a:p>
      </dgm:t>
    </dgm:pt>
    <dgm:pt modelId="{F08B09FF-1F9C-44C9-BFD3-5A87FBD48396}" type="parTrans" cxnId="{9B35DDA2-345D-4806-9913-AB66F7FA596D}">
      <dgm:prSet/>
      <dgm:spPr/>
      <dgm:t>
        <a:bodyPr/>
        <a:lstStyle/>
        <a:p>
          <a:endParaRPr lang="en-US"/>
        </a:p>
      </dgm:t>
    </dgm:pt>
    <dgm:pt modelId="{13E81C7E-50F5-4D97-894A-3B0DD0920C13}" type="sibTrans" cxnId="{9B35DDA2-345D-4806-9913-AB66F7FA596D}">
      <dgm:prSet/>
      <dgm:spPr/>
      <dgm:t>
        <a:bodyPr/>
        <a:lstStyle/>
        <a:p>
          <a:endParaRPr lang="en-US"/>
        </a:p>
      </dgm:t>
    </dgm:pt>
    <dgm:pt modelId="{A7193439-FAA8-4568-B472-FDBAD02CF1A6}">
      <dgm:prSet custT="1"/>
      <dgm:spPr/>
      <dgm:t>
        <a:bodyPr/>
        <a:lstStyle/>
        <a:p>
          <a:r>
            <a:rPr lang="en-US" sz="1100" b="1" dirty="0"/>
            <a:t>Benzodiazepines</a:t>
          </a:r>
        </a:p>
      </dgm:t>
    </dgm:pt>
    <dgm:pt modelId="{3D6CD9F3-6046-40DC-B5D1-E8CE014AC9F4}" type="parTrans" cxnId="{71DF191B-65A3-4103-9191-6DBCC2B8BE9B}">
      <dgm:prSet/>
      <dgm:spPr/>
      <dgm:t>
        <a:bodyPr/>
        <a:lstStyle/>
        <a:p>
          <a:endParaRPr lang="en-US"/>
        </a:p>
      </dgm:t>
    </dgm:pt>
    <dgm:pt modelId="{66D31972-38F6-434B-874B-2964F4FD510D}" type="sibTrans" cxnId="{71DF191B-65A3-4103-9191-6DBCC2B8BE9B}">
      <dgm:prSet/>
      <dgm:spPr/>
      <dgm:t>
        <a:bodyPr/>
        <a:lstStyle/>
        <a:p>
          <a:endParaRPr lang="en-US"/>
        </a:p>
      </dgm:t>
    </dgm:pt>
    <dgm:pt modelId="{66910435-D4D7-49EB-8168-45EA9B931AEF}">
      <dgm:prSet custT="1"/>
      <dgm:spPr/>
      <dgm:t>
        <a:bodyPr/>
        <a:lstStyle/>
        <a:p>
          <a:r>
            <a:rPr lang="en-US" sz="1100" b="1" dirty="0" err="1"/>
            <a:t>Betahistine</a:t>
          </a:r>
          <a:endParaRPr lang="en-US" sz="1100" b="1" dirty="0"/>
        </a:p>
      </dgm:t>
    </dgm:pt>
    <dgm:pt modelId="{E11A265C-A506-438E-B030-C10A4DD4DBD3}" type="parTrans" cxnId="{A89516BC-4270-479B-9109-A0EF59A8AEF7}">
      <dgm:prSet/>
      <dgm:spPr/>
      <dgm:t>
        <a:bodyPr/>
        <a:lstStyle/>
        <a:p>
          <a:endParaRPr lang="en-US"/>
        </a:p>
      </dgm:t>
    </dgm:pt>
    <dgm:pt modelId="{9C355009-60FC-41C7-BE4A-2DC0C5E3A4AF}" type="sibTrans" cxnId="{A89516BC-4270-479B-9109-A0EF59A8AEF7}">
      <dgm:prSet/>
      <dgm:spPr/>
      <dgm:t>
        <a:bodyPr/>
        <a:lstStyle/>
        <a:p>
          <a:endParaRPr lang="en-US"/>
        </a:p>
      </dgm:t>
    </dgm:pt>
    <dgm:pt modelId="{95D84A05-ABEE-4C98-AFB4-835570A22EA8}">
      <dgm:prSet custT="1"/>
      <dgm:spPr/>
      <dgm:t>
        <a:bodyPr/>
        <a:lstStyle/>
        <a:p>
          <a:r>
            <a:rPr lang="en-US" sz="1100" b="1" dirty="0"/>
            <a:t>Antihistamines</a:t>
          </a:r>
        </a:p>
      </dgm:t>
    </dgm:pt>
    <dgm:pt modelId="{CF2CBFA1-DD76-4C32-B6F1-882044C7697F}" type="parTrans" cxnId="{60B77149-2EDC-4E54-B660-7D18D8922572}">
      <dgm:prSet/>
      <dgm:spPr/>
      <dgm:t>
        <a:bodyPr/>
        <a:lstStyle/>
        <a:p>
          <a:endParaRPr lang="en-US"/>
        </a:p>
      </dgm:t>
    </dgm:pt>
    <dgm:pt modelId="{9718DF13-0825-425E-B173-E919696D4D25}" type="sibTrans" cxnId="{60B77149-2EDC-4E54-B660-7D18D8922572}">
      <dgm:prSet/>
      <dgm:spPr/>
      <dgm:t>
        <a:bodyPr/>
        <a:lstStyle/>
        <a:p>
          <a:endParaRPr lang="en-US"/>
        </a:p>
      </dgm:t>
    </dgm:pt>
    <dgm:pt modelId="{454CE5DB-44F9-4382-9243-642559B05299}">
      <dgm:prSet custT="1"/>
      <dgm:spPr/>
      <dgm:t>
        <a:bodyPr/>
        <a:lstStyle/>
        <a:p>
          <a:r>
            <a:rPr lang="en-US" sz="1100" b="1" dirty="0" err="1"/>
            <a:t>Phenothiazines</a:t>
          </a:r>
          <a:endParaRPr lang="en-US" sz="1100" b="1" dirty="0"/>
        </a:p>
      </dgm:t>
    </dgm:pt>
    <dgm:pt modelId="{EBB73DEE-B4C9-4434-A83B-501B5DC71B2F}" type="parTrans" cxnId="{00C9A960-5A38-4446-B738-F32444DCDCCC}">
      <dgm:prSet/>
      <dgm:spPr/>
      <dgm:t>
        <a:bodyPr/>
        <a:lstStyle/>
        <a:p>
          <a:endParaRPr lang="en-US"/>
        </a:p>
      </dgm:t>
    </dgm:pt>
    <dgm:pt modelId="{54B0DDD5-C4F1-4F8D-A929-BF4F445BE46F}" type="sibTrans" cxnId="{00C9A960-5A38-4446-B738-F32444DCDCCC}">
      <dgm:prSet/>
      <dgm:spPr/>
      <dgm:t>
        <a:bodyPr/>
        <a:lstStyle/>
        <a:p>
          <a:endParaRPr lang="en-US"/>
        </a:p>
      </dgm:t>
    </dgm:pt>
    <dgm:pt modelId="{99CE87A0-6FA2-4A90-8EB2-357180E507EE}">
      <dgm:prSet custT="1"/>
      <dgm:spPr/>
      <dgm:t>
        <a:bodyPr/>
        <a:lstStyle/>
        <a:p>
          <a:r>
            <a:rPr lang="en-US" sz="1100" b="1" dirty="0"/>
            <a:t>Dopamine antagonist</a:t>
          </a:r>
        </a:p>
      </dgm:t>
    </dgm:pt>
    <dgm:pt modelId="{3A8D4CF8-0893-42D6-B816-DF48852D645A}" type="parTrans" cxnId="{0B7639DA-E157-4A5E-A9F0-B2E15EA8C674}">
      <dgm:prSet/>
      <dgm:spPr/>
      <dgm:t>
        <a:bodyPr/>
        <a:lstStyle/>
        <a:p>
          <a:endParaRPr lang="en-US"/>
        </a:p>
      </dgm:t>
    </dgm:pt>
    <dgm:pt modelId="{A11C42EF-1587-4703-9E49-28BB87C7B413}" type="sibTrans" cxnId="{0B7639DA-E157-4A5E-A9F0-B2E15EA8C674}">
      <dgm:prSet/>
      <dgm:spPr/>
      <dgm:t>
        <a:bodyPr/>
        <a:lstStyle/>
        <a:p>
          <a:endParaRPr lang="en-US"/>
        </a:p>
      </dgm:t>
    </dgm:pt>
    <dgm:pt modelId="{6C552609-AFB8-43F0-94A3-812361A0322C}">
      <dgm:prSet custT="1"/>
      <dgm:spPr/>
      <dgm:t>
        <a:bodyPr/>
        <a:lstStyle/>
        <a:p>
          <a:r>
            <a:rPr lang="en-US" sz="1400" dirty="0"/>
            <a:t>Mixed </a:t>
          </a:r>
          <a:r>
            <a:rPr lang="en-US" sz="1400" dirty="0" err="1"/>
            <a:t>ototoxins</a:t>
          </a:r>
          <a:endParaRPr lang="en-US" sz="1400" dirty="0"/>
        </a:p>
      </dgm:t>
    </dgm:pt>
    <dgm:pt modelId="{E2918083-02B3-4E09-8ECE-85D0CE1B59E3}" type="parTrans" cxnId="{2A68F2E8-A339-49BD-B64C-F85729B73B5A}">
      <dgm:prSet/>
      <dgm:spPr/>
      <dgm:t>
        <a:bodyPr/>
        <a:lstStyle/>
        <a:p>
          <a:endParaRPr lang="en-US"/>
        </a:p>
      </dgm:t>
    </dgm:pt>
    <dgm:pt modelId="{5B193C8B-C426-4DAB-AF70-E97A7305DB72}" type="sibTrans" cxnId="{2A68F2E8-A339-49BD-B64C-F85729B73B5A}">
      <dgm:prSet/>
      <dgm:spPr/>
      <dgm:t>
        <a:bodyPr/>
        <a:lstStyle/>
        <a:p>
          <a:endParaRPr lang="en-US"/>
        </a:p>
      </dgm:t>
    </dgm:pt>
    <dgm:pt modelId="{A794FB20-DB69-460F-ABB7-8658F03809C6}">
      <dgm:prSet custT="1"/>
      <dgm:spPr/>
      <dgm:t>
        <a:bodyPr/>
        <a:lstStyle/>
        <a:p>
          <a:r>
            <a:rPr lang="en-US" sz="1100" b="1" dirty="0"/>
            <a:t>e.g. Antibiotics</a:t>
          </a:r>
        </a:p>
      </dgm:t>
    </dgm:pt>
    <dgm:pt modelId="{74CD8B3C-6051-4786-AA8B-0F233604F7F2}" type="parTrans" cxnId="{C71B7ED1-3F4A-45FF-8A82-79D2447A09CA}">
      <dgm:prSet/>
      <dgm:spPr/>
      <dgm:t>
        <a:bodyPr/>
        <a:lstStyle/>
        <a:p>
          <a:endParaRPr lang="en-US"/>
        </a:p>
      </dgm:t>
    </dgm:pt>
    <dgm:pt modelId="{E8C913BB-EF33-4FB8-9C51-D19A0A766B6E}" type="sibTrans" cxnId="{C71B7ED1-3F4A-45FF-8A82-79D2447A09CA}">
      <dgm:prSet/>
      <dgm:spPr/>
      <dgm:t>
        <a:bodyPr/>
        <a:lstStyle/>
        <a:p>
          <a:endParaRPr lang="en-US"/>
        </a:p>
      </dgm:t>
    </dgm:pt>
    <dgm:pt modelId="{C5BFB3CC-4CE8-4779-98EB-03729E472E63}" type="pres">
      <dgm:prSet presAssocID="{AD3362C0-BD9C-4175-927F-7CEC39927DCD}" presName="mainComposite" presStyleCnt="0">
        <dgm:presLayoutVars>
          <dgm:chPref val="1"/>
          <dgm:dir/>
          <dgm:animOne val="branch"/>
          <dgm:animLvl val="lvl"/>
          <dgm:resizeHandles val="exact"/>
        </dgm:presLayoutVars>
      </dgm:prSet>
      <dgm:spPr/>
    </dgm:pt>
    <dgm:pt modelId="{894250CE-77FC-4070-9F72-E0D84552EC29}" type="pres">
      <dgm:prSet presAssocID="{AD3362C0-BD9C-4175-927F-7CEC39927DCD}" presName="hierFlow" presStyleCnt="0"/>
      <dgm:spPr/>
    </dgm:pt>
    <dgm:pt modelId="{0BFA7B88-7BB9-49B2-A0EA-0EBBD104AE7C}" type="pres">
      <dgm:prSet presAssocID="{AD3362C0-BD9C-4175-927F-7CEC39927DCD}" presName="hierChild1" presStyleCnt="0">
        <dgm:presLayoutVars>
          <dgm:chPref val="1"/>
          <dgm:animOne val="branch"/>
          <dgm:animLvl val="lvl"/>
        </dgm:presLayoutVars>
      </dgm:prSet>
      <dgm:spPr/>
    </dgm:pt>
    <dgm:pt modelId="{5912AAF7-CE25-45D6-AC36-E959B693A4D7}" type="pres">
      <dgm:prSet presAssocID="{844F63CE-03EB-43D4-B6B0-7E8B5ED84E32}" presName="Name14" presStyleCnt="0"/>
      <dgm:spPr/>
    </dgm:pt>
    <dgm:pt modelId="{1C9EEAA1-6998-45DD-B8ED-DE49081C095E}" type="pres">
      <dgm:prSet presAssocID="{844F63CE-03EB-43D4-B6B0-7E8B5ED84E32}" presName="level1Shape" presStyleLbl="node0" presStyleIdx="0" presStyleCnt="1">
        <dgm:presLayoutVars>
          <dgm:chPref val="3"/>
        </dgm:presLayoutVars>
      </dgm:prSet>
      <dgm:spPr/>
    </dgm:pt>
    <dgm:pt modelId="{45F8A986-B7C5-4889-85F8-556423B2AA37}" type="pres">
      <dgm:prSet presAssocID="{844F63CE-03EB-43D4-B6B0-7E8B5ED84E32}" presName="hierChild2" presStyleCnt="0"/>
      <dgm:spPr/>
    </dgm:pt>
    <dgm:pt modelId="{2030E983-BB45-42D4-908F-2153D73147DB}" type="pres">
      <dgm:prSet presAssocID="{1E45BB09-FBF3-4C9A-B8AD-CD39EF0140EB}" presName="Name19" presStyleLbl="parChTrans1D2" presStyleIdx="0" presStyleCnt="2"/>
      <dgm:spPr/>
    </dgm:pt>
    <dgm:pt modelId="{BEDF6025-28E3-4EE4-9F60-ED53C4E291C6}" type="pres">
      <dgm:prSet presAssocID="{8098EF3B-78E0-4024-8004-7B4C99466D2D}" presName="Name21" presStyleCnt="0"/>
      <dgm:spPr/>
    </dgm:pt>
    <dgm:pt modelId="{A3AC4280-E513-4F8B-AD1E-37050BEC271A}" type="pres">
      <dgm:prSet presAssocID="{8098EF3B-78E0-4024-8004-7B4C99466D2D}" presName="level2Shape" presStyleLbl="node2" presStyleIdx="0" presStyleCnt="2" custScaleX="148437"/>
      <dgm:spPr/>
    </dgm:pt>
    <dgm:pt modelId="{D4F35E83-92DC-49CD-AE7B-0FF27F59A801}" type="pres">
      <dgm:prSet presAssocID="{8098EF3B-78E0-4024-8004-7B4C99466D2D}" presName="hierChild3" presStyleCnt="0"/>
      <dgm:spPr/>
    </dgm:pt>
    <dgm:pt modelId="{FC550E3A-E2BE-4706-999B-91758F7E53EC}" type="pres">
      <dgm:prSet presAssocID="{15FFD43A-5E06-42B3-AAD5-18BF81AA02B5}" presName="Name19" presStyleLbl="parChTrans1D3" presStyleIdx="0" presStyleCnt="5"/>
      <dgm:spPr/>
    </dgm:pt>
    <dgm:pt modelId="{C6B10BF0-03B7-46F3-A2F6-C54FE400E562}" type="pres">
      <dgm:prSet presAssocID="{720EF7C6-24F8-4404-9714-5A0EEA4F7160}" presName="Name21" presStyleCnt="0"/>
      <dgm:spPr/>
    </dgm:pt>
    <dgm:pt modelId="{26F9F61D-81BE-4746-8B16-326F4534306A}" type="pres">
      <dgm:prSet presAssocID="{720EF7C6-24F8-4404-9714-5A0EEA4F7160}" presName="level2Shape" presStyleLbl="node3" presStyleIdx="0" presStyleCnt="5"/>
      <dgm:spPr/>
    </dgm:pt>
    <dgm:pt modelId="{06DD60DB-F812-4ECD-9F3E-E47439801B74}" type="pres">
      <dgm:prSet presAssocID="{720EF7C6-24F8-4404-9714-5A0EEA4F7160}" presName="hierChild3" presStyleCnt="0"/>
      <dgm:spPr/>
    </dgm:pt>
    <dgm:pt modelId="{25676235-C8EB-4953-AA05-341E12A87B18}" type="pres">
      <dgm:prSet presAssocID="{74CD8B3C-6051-4786-AA8B-0F233604F7F2}" presName="Name19" presStyleLbl="parChTrans1D4" presStyleIdx="0" presStyleCnt="12"/>
      <dgm:spPr/>
    </dgm:pt>
    <dgm:pt modelId="{B6D817CD-81B1-4561-BC1C-33FAEFFE8B0B}" type="pres">
      <dgm:prSet presAssocID="{A794FB20-DB69-460F-ABB7-8658F03809C6}" presName="Name21" presStyleCnt="0"/>
      <dgm:spPr/>
    </dgm:pt>
    <dgm:pt modelId="{9B74D6D6-2663-432E-8F09-819C9BAF61CE}" type="pres">
      <dgm:prSet presAssocID="{A794FB20-DB69-460F-ABB7-8658F03809C6}" presName="level2Shape" presStyleLbl="node4" presStyleIdx="0" presStyleCnt="12" custScaleX="116296"/>
      <dgm:spPr/>
    </dgm:pt>
    <dgm:pt modelId="{AE686ABC-07DB-4449-9E3D-FE57BA7B16AC}" type="pres">
      <dgm:prSet presAssocID="{A794FB20-DB69-460F-ABB7-8658F03809C6}" presName="hierChild3" presStyleCnt="0"/>
      <dgm:spPr/>
    </dgm:pt>
    <dgm:pt modelId="{88C71237-122F-4FD5-AC81-CA9DF5E3E903}" type="pres">
      <dgm:prSet presAssocID="{482D6210-75AB-4556-B54F-3A43A2656AC0}" presName="Name19" presStyleLbl="parChTrans1D3" presStyleIdx="1" presStyleCnt="5"/>
      <dgm:spPr/>
    </dgm:pt>
    <dgm:pt modelId="{DFE1B308-2936-448E-B8EF-1D5B79EBD525}" type="pres">
      <dgm:prSet presAssocID="{809AF684-AF0C-4376-A245-955F7C85A8E1}" presName="Name21" presStyleCnt="0"/>
      <dgm:spPr/>
    </dgm:pt>
    <dgm:pt modelId="{50543CC4-9E71-40CB-BA2C-4A991F2FC647}" type="pres">
      <dgm:prSet presAssocID="{809AF684-AF0C-4376-A245-955F7C85A8E1}" presName="level2Shape" presStyleLbl="node3" presStyleIdx="1" presStyleCnt="5" custScaleX="175712"/>
      <dgm:spPr/>
    </dgm:pt>
    <dgm:pt modelId="{FCF0A417-4374-4286-AA33-D4548C570837}" type="pres">
      <dgm:prSet presAssocID="{809AF684-AF0C-4376-A245-955F7C85A8E1}" presName="hierChild3" presStyleCnt="0"/>
      <dgm:spPr/>
    </dgm:pt>
    <dgm:pt modelId="{3CBEF913-AED0-417F-A539-0BBB4BB5487B}" type="pres">
      <dgm:prSet presAssocID="{13565741-C250-44C6-98B9-BC064093F3A1}" presName="Name19" presStyleLbl="parChTrans1D4" presStyleIdx="1" presStyleCnt="12"/>
      <dgm:spPr/>
    </dgm:pt>
    <dgm:pt modelId="{E1AC9C5B-768D-4D6B-AE41-50246C07B46C}" type="pres">
      <dgm:prSet presAssocID="{8909FCCF-5140-4885-93FA-E69FDA8D9C29}" presName="Name21" presStyleCnt="0"/>
      <dgm:spPr/>
    </dgm:pt>
    <dgm:pt modelId="{347277B9-6455-4F3D-B91B-43E87F42B68A}" type="pres">
      <dgm:prSet presAssocID="{8909FCCF-5140-4885-93FA-E69FDA8D9C29}" presName="level2Shape" presStyleLbl="node4" presStyleIdx="1" presStyleCnt="12" custScaleX="132480"/>
      <dgm:spPr/>
    </dgm:pt>
    <dgm:pt modelId="{23FF49C8-C513-45B7-971A-D0C06B65ADFB}" type="pres">
      <dgm:prSet presAssocID="{8909FCCF-5140-4885-93FA-E69FDA8D9C29}" presName="hierChild3" presStyleCnt="0"/>
      <dgm:spPr/>
    </dgm:pt>
    <dgm:pt modelId="{FACE4C66-7DDC-4A9F-865A-9D4E1F5887E8}" type="pres">
      <dgm:prSet presAssocID="{F08B09FF-1F9C-44C9-BFD3-5A87FBD48396}" presName="Name19" presStyleLbl="parChTrans1D4" presStyleIdx="2" presStyleCnt="12"/>
      <dgm:spPr/>
    </dgm:pt>
    <dgm:pt modelId="{3B0FC80A-7C60-4221-9075-D7234CEE1CE7}" type="pres">
      <dgm:prSet presAssocID="{E10D0378-B855-4B1B-B19C-1B4ADF3A4ECA}" presName="Name21" presStyleCnt="0"/>
      <dgm:spPr/>
    </dgm:pt>
    <dgm:pt modelId="{664E7654-61A8-4033-836D-39880330AAA6}" type="pres">
      <dgm:prSet presAssocID="{E10D0378-B855-4B1B-B19C-1B4ADF3A4ECA}" presName="level2Shape" presStyleLbl="node4" presStyleIdx="2" presStyleCnt="12"/>
      <dgm:spPr/>
    </dgm:pt>
    <dgm:pt modelId="{ED1B0679-5B07-465E-A579-5D969EFD0C25}" type="pres">
      <dgm:prSet presAssocID="{E10D0378-B855-4B1B-B19C-1B4ADF3A4ECA}" presName="hierChild3" presStyleCnt="0"/>
      <dgm:spPr/>
    </dgm:pt>
    <dgm:pt modelId="{33D9D390-4BB5-4C75-9DD1-134325F796F5}" type="pres">
      <dgm:prSet presAssocID="{3D6CD9F3-6046-40DC-B5D1-E8CE014AC9F4}" presName="Name19" presStyleLbl="parChTrans1D4" presStyleIdx="3" presStyleCnt="12"/>
      <dgm:spPr/>
    </dgm:pt>
    <dgm:pt modelId="{54B76C4C-8EA4-4D19-9E42-8C474F92922B}" type="pres">
      <dgm:prSet presAssocID="{A7193439-FAA8-4568-B472-FDBAD02CF1A6}" presName="Name21" presStyleCnt="0"/>
      <dgm:spPr/>
    </dgm:pt>
    <dgm:pt modelId="{317F105D-2FB6-43D0-B6CA-17567AA2A14A}" type="pres">
      <dgm:prSet presAssocID="{A7193439-FAA8-4568-B472-FDBAD02CF1A6}" presName="level2Shape" presStyleLbl="node4" presStyleIdx="3" presStyleCnt="12"/>
      <dgm:spPr/>
    </dgm:pt>
    <dgm:pt modelId="{9686F776-333E-4047-94CA-4657DC63777D}" type="pres">
      <dgm:prSet presAssocID="{A7193439-FAA8-4568-B472-FDBAD02CF1A6}" presName="hierChild3" presStyleCnt="0"/>
      <dgm:spPr/>
    </dgm:pt>
    <dgm:pt modelId="{B4B8D931-E131-471F-9B79-A4236AC7C449}" type="pres">
      <dgm:prSet presAssocID="{E11A265C-A506-438E-B030-C10A4DD4DBD3}" presName="Name19" presStyleLbl="parChTrans1D4" presStyleIdx="4" presStyleCnt="12"/>
      <dgm:spPr/>
    </dgm:pt>
    <dgm:pt modelId="{8E53643E-8C51-4CCD-9E79-7E78A8E4EF33}" type="pres">
      <dgm:prSet presAssocID="{66910435-D4D7-49EB-8168-45EA9B931AEF}" presName="Name21" presStyleCnt="0"/>
      <dgm:spPr/>
    </dgm:pt>
    <dgm:pt modelId="{0B9C3BFA-737F-40F8-A7C1-C6EE9EA8E5DC}" type="pres">
      <dgm:prSet presAssocID="{66910435-D4D7-49EB-8168-45EA9B931AEF}" presName="level2Shape" presStyleLbl="node4" presStyleIdx="4" presStyleCnt="12" custScaleX="127139"/>
      <dgm:spPr/>
    </dgm:pt>
    <dgm:pt modelId="{9DCB21A6-73A2-4B3D-A444-2BD59E596F5E}" type="pres">
      <dgm:prSet presAssocID="{66910435-D4D7-49EB-8168-45EA9B931AEF}" presName="hierChild3" presStyleCnt="0"/>
      <dgm:spPr/>
    </dgm:pt>
    <dgm:pt modelId="{823813E0-A044-4F8C-B4B9-A477323009E6}" type="pres">
      <dgm:prSet presAssocID="{0BAE5B81-A6BE-4169-AB3A-9934160B1CBB}" presName="Name19" presStyleLbl="parChTrans1D4" presStyleIdx="5" presStyleCnt="12"/>
      <dgm:spPr/>
    </dgm:pt>
    <dgm:pt modelId="{CE8D5349-3024-4056-B0BB-F49CED84A3D5}" type="pres">
      <dgm:prSet presAssocID="{96B8DADE-D308-4755-AEA0-3791652AE48A}" presName="Name21" presStyleCnt="0"/>
      <dgm:spPr/>
    </dgm:pt>
    <dgm:pt modelId="{C3D96954-3A7D-429A-9771-FF8006ED53C0}" type="pres">
      <dgm:prSet presAssocID="{96B8DADE-D308-4755-AEA0-3791652AE48A}" presName="level2Shape" presStyleLbl="node4" presStyleIdx="5" presStyleCnt="12" custScaleX="118416"/>
      <dgm:spPr/>
    </dgm:pt>
    <dgm:pt modelId="{CA91A6D6-BA55-4892-A2A5-106713FB53C8}" type="pres">
      <dgm:prSet presAssocID="{96B8DADE-D308-4755-AEA0-3791652AE48A}" presName="hierChild3" presStyleCnt="0"/>
      <dgm:spPr/>
    </dgm:pt>
    <dgm:pt modelId="{A671B3C8-1261-4E3E-941C-7ACA9CEC1BD7}" type="pres">
      <dgm:prSet presAssocID="{CF2CBFA1-DD76-4C32-B6F1-882044C7697F}" presName="Name19" presStyleLbl="parChTrans1D4" presStyleIdx="6" presStyleCnt="12"/>
      <dgm:spPr/>
    </dgm:pt>
    <dgm:pt modelId="{91A84F17-F0CC-4731-8BD1-544FC56C81C7}" type="pres">
      <dgm:prSet presAssocID="{95D84A05-ABEE-4C98-AFB4-835570A22EA8}" presName="Name21" presStyleCnt="0"/>
      <dgm:spPr/>
    </dgm:pt>
    <dgm:pt modelId="{134FF916-65F9-44EC-A241-C905F6950376}" type="pres">
      <dgm:prSet presAssocID="{95D84A05-ABEE-4C98-AFB4-835570A22EA8}" presName="level2Shape" presStyleLbl="node4" presStyleIdx="6" presStyleCnt="12"/>
      <dgm:spPr/>
    </dgm:pt>
    <dgm:pt modelId="{FEF2FEC9-9474-4081-9A19-6A15D0D5E3E3}" type="pres">
      <dgm:prSet presAssocID="{95D84A05-ABEE-4C98-AFB4-835570A22EA8}" presName="hierChild3" presStyleCnt="0"/>
      <dgm:spPr/>
    </dgm:pt>
    <dgm:pt modelId="{E7AB22F7-68A4-473E-B29F-69BA3D96E533}" type="pres">
      <dgm:prSet presAssocID="{EBB73DEE-B4C9-4434-A83B-501B5DC71B2F}" presName="Name19" presStyleLbl="parChTrans1D4" presStyleIdx="7" presStyleCnt="12"/>
      <dgm:spPr/>
    </dgm:pt>
    <dgm:pt modelId="{E4F07BF7-C6CD-4C14-AC79-FDA01FB2FD09}" type="pres">
      <dgm:prSet presAssocID="{454CE5DB-44F9-4382-9243-642559B05299}" presName="Name21" presStyleCnt="0"/>
      <dgm:spPr/>
    </dgm:pt>
    <dgm:pt modelId="{11516153-5E53-4E35-B189-8C6DC2095E60}" type="pres">
      <dgm:prSet presAssocID="{454CE5DB-44F9-4382-9243-642559B05299}" presName="level2Shape" presStyleLbl="node4" presStyleIdx="7" presStyleCnt="12"/>
      <dgm:spPr/>
    </dgm:pt>
    <dgm:pt modelId="{4987EB3D-51D1-4BE8-9513-DB9893E5A7ED}" type="pres">
      <dgm:prSet presAssocID="{454CE5DB-44F9-4382-9243-642559B05299}" presName="hierChild3" presStyleCnt="0"/>
      <dgm:spPr/>
    </dgm:pt>
    <dgm:pt modelId="{3C3872EB-3407-4911-B823-A4CF2A07247D}" type="pres">
      <dgm:prSet presAssocID="{3A8D4CF8-0893-42D6-B816-DF48852D645A}" presName="Name19" presStyleLbl="parChTrans1D4" presStyleIdx="8" presStyleCnt="12"/>
      <dgm:spPr/>
    </dgm:pt>
    <dgm:pt modelId="{F71AF2C0-A51D-4190-94EE-D00F1F03BA3C}" type="pres">
      <dgm:prSet presAssocID="{99CE87A0-6FA2-4A90-8EB2-357180E507EE}" presName="Name21" presStyleCnt="0"/>
      <dgm:spPr/>
    </dgm:pt>
    <dgm:pt modelId="{F59C047A-1E46-4885-A3CD-CEDC8007D367}" type="pres">
      <dgm:prSet presAssocID="{99CE87A0-6FA2-4A90-8EB2-357180E507EE}" presName="level2Shape" presStyleLbl="node4" presStyleIdx="8" presStyleCnt="12" custScaleX="115325"/>
      <dgm:spPr/>
    </dgm:pt>
    <dgm:pt modelId="{3581694C-EAC9-4697-99B0-6B003DACD7F8}" type="pres">
      <dgm:prSet presAssocID="{99CE87A0-6FA2-4A90-8EB2-357180E507EE}" presName="hierChild3" presStyleCnt="0"/>
      <dgm:spPr/>
    </dgm:pt>
    <dgm:pt modelId="{475A27E7-E24D-4B4B-B677-A5CEC1DC590B}" type="pres">
      <dgm:prSet presAssocID="{4122D18B-BBED-45CE-B742-83C8402AC537}" presName="Name19" presStyleLbl="parChTrans1D3" presStyleIdx="2" presStyleCnt="5"/>
      <dgm:spPr/>
    </dgm:pt>
    <dgm:pt modelId="{2E69C119-432E-45F5-A84C-FF49129C68A2}" type="pres">
      <dgm:prSet presAssocID="{CA0788C9-D8DF-46E0-A0EC-4E66309EF473}" presName="Name21" presStyleCnt="0"/>
      <dgm:spPr/>
    </dgm:pt>
    <dgm:pt modelId="{FD16640B-9C4D-4FEB-870B-579ACB814ABC}" type="pres">
      <dgm:prSet presAssocID="{CA0788C9-D8DF-46E0-A0EC-4E66309EF473}" presName="level2Shape" presStyleLbl="node3" presStyleIdx="2" presStyleCnt="5" custScaleX="157403"/>
      <dgm:spPr/>
    </dgm:pt>
    <dgm:pt modelId="{CBD878FD-3F60-4E36-B5C7-052A8F5CC10E}" type="pres">
      <dgm:prSet presAssocID="{CA0788C9-D8DF-46E0-A0EC-4E66309EF473}" presName="hierChild3" presStyleCnt="0"/>
      <dgm:spPr/>
    </dgm:pt>
    <dgm:pt modelId="{21196D24-B481-4149-B5BE-302CE4762F02}" type="pres">
      <dgm:prSet presAssocID="{07650BF0-AC29-4338-A79C-C26C5FEFA6EE}" presName="Name19" presStyleLbl="parChTrans1D4" presStyleIdx="9" presStyleCnt="12"/>
      <dgm:spPr/>
    </dgm:pt>
    <dgm:pt modelId="{9E692F90-E000-43D0-8B55-F1989501ADB5}" type="pres">
      <dgm:prSet presAssocID="{0E219C46-5799-402F-9D8F-D2809C7B8BD5}" presName="Name21" presStyleCnt="0"/>
      <dgm:spPr/>
    </dgm:pt>
    <dgm:pt modelId="{C54D679E-B228-4FB8-BE0E-0B4688293439}" type="pres">
      <dgm:prSet presAssocID="{0E219C46-5799-402F-9D8F-D2809C7B8BD5}" presName="level2Shape" presStyleLbl="node4" presStyleIdx="9" presStyleCnt="12"/>
      <dgm:spPr/>
    </dgm:pt>
    <dgm:pt modelId="{8C1264F4-EF1A-4384-A018-3A270D6F690F}" type="pres">
      <dgm:prSet presAssocID="{0E219C46-5799-402F-9D8F-D2809C7B8BD5}" presName="hierChild3" presStyleCnt="0"/>
      <dgm:spPr/>
    </dgm:pt>
    <dgm:pt modelId="{383BA3C3-840D-4BE0-993E-4A47E60D5FEA}" type="pres">
      <dgm:prSet presAssocID="{232AF21E-C130-4B8C-9611-FCF9C8BA4BAA}" presName="Name19" presStyleLbl="parChTrans1D4" presStyleIdx="10" presStyleCnt="12"/>
      <dgm:spPr/>
    </dgm:pt>
    <dgm:pt modelId="{28C751E3-E006-4E9F-B22F-FCEB559470EA}" type="pres">
      <dgm:prSet presAssocID="{2F4580E5-A81E-4773-9731-D64987599649}" presName="Name21" presStyleCnt="0"/>
      <dgm:spPr/>
    </dgm:pt>
    <dgm:pt modelId="{43087CE1-34D9-4230-84D7-C7B6B1AFC50D}" type="pres">
      <dgm:prSet presAssocID="{2F4580E5-A81E-4773-9731-D64987599649}" presName="level2Shape" presStyleLbl="node4" presStyleIdx="10" presStyleCnt="12"/>
      <dgm:spPr/>
    </dgm:pt>
    <dgm:pt modelId="{8A6A7A91-08B0-4002-9588-F44AE6AF2616}" type="pres">
      <dgm:prSet presAssocID="{2F4580E5-A81E-4773-9731-D64987599649}" presName="hierChild3" presStyleCnt="0"/>
      <dgm:spPr/>
    </dgm:pt>
    <dgm:pt modelId="{E882D4D6-A4C4-417D-BF77-F8733F912D40}" type="pres">
      <dgm:prSet presAssocID="{F6F745AB-C6C7-47D4-A804-A09938AC5464}" presName="Name19" presStyleLbl="parChTrans1D4" presStyleIdx="11" presStyleCnt="12"/>
      <dgm:spPr/>
    </dgm:pt>
    <dgm:pt modelId="{9F069A6B-0577-4C83-AE69-2593C2D778F2}" type="pres">
      <dgm:prSet presAssocID="{5D6D83E5-246F-4F26-AE0C-9F2AA7688F1B}" presName="Name21" presStyleCnt="0"/>
      <dgm:spPr/>
    </dgm:pt>
    <dgm:pt modelId="{8229A86F-2E15-4CFC-ACB9-453D798100CE}" type="pres">
      <dgm:prSet presAssocID="{5D6D83E5-246F-4F26-AE0C-9F2AA7688F1B}" presName="level2Shape" presStyleLbl="node4" presStyleIdx="11" presStyleCnt="12" custScaleX="114437"/>
      <dgm:spPr/>
    </dgm:pt>
    <dgm:pt modelId="{51C5CFA4-AA1B-4786-8E26-08981418DFAE}" type="pres">
      <dgm:prSet presAssocID="{5D6D83E5-246F-4F26-AE0C-9F2AA7688F1B}" presName="hierChild3" presStyleCnt="0"/>
      <dgm:spPr/>
    </dgm:pt>
    <dgm:pt modelId="{68587D94-95E7-43C6-A58B-C697E9CCB271}" type="pres">
      <dgm:prSet presAssocID="{9436D370-2260-4434-B967-2FA2852B57EB}" presName="Name19" presStyleLbl="parChTrans1D2" presStyleIdx="1" presStyleCnt="2"/>
      <dgm:spPr/>
    </dgm:pt>
    <dgm:pt modelId="{DF070CB8-CF00-4DBF-9354-4BF995CD4F59}" type="pres">
      <dgm:prSet presAssocID="{4022A612-D8DE-42B4-AA26-81DCBE264A35}" presName="Name21" presStyleCnt="0"/>
      <dgm:spPr/>
    </dgm:pt>
    <dgm:pt modelId="{9DDDB9F2-A01C-47A0-864E-979CBF8AF756}" type="pres">
      <dgm:prSet presAssocID="{4022A612-D8DE-42B4-AA26-81DCBE264A35}" presName="level2Shape" presStyleLbl="node2" presStyleIdx="1" presStyleCnt="2" custScaleX="195307"/>
      <dgm:spPr/>
    </dgm:pt>
    <dgm:pt modelId="{7945F284-6646-4CC7-8298-457C2420C044}" type="pres">
      <dgm:prSet presAssocID="{4022A612-D8DE-42B4-AA26-81DCBE264A35}" presName="hierChild3" presStyleCnt="0"/>
      <dgm:spPr/>
    </dgm:pt>
    <dgm:pt modelId="{BA4ABF4D-158A-45D6-A843-23F073EBB3E0}" type="pres">
      <dgm:prSet presAssocID="{AF8D227E-56ED-42EF-AC5D-2B9C8A8954C5}" presName="Name19" presStyleLbl="parChTrans1D3" presStyleIdx="3" presStyleCnt="5"/>
      <dgm:spPr/>
    </dgm:pt>
    <dgm:pt modelId="{FBED7BA9-A997-4849-981E-310530141DCF}" type="pres">
      <dgm:prSet presAssocID="{21557946-CEA0-45A5-8AAB-088F435DBF2E}" presName="Name21" presStyleCnt="0"/>
      <dgm:spPr/>
    </dgm:pt>
    <dgm:pt modelId="{1BE5D23D-17AC-4256-BEF9-7CDBDE4220CF}" type="pres">
      <dgm:prSet presAssocID="{21557946-CEA0-45A5-8AAB-088F435DBF2E}" presName="level2Shape" presStyleLbl="node3" presStyleIdx="3" presStyleCnt="5" custScaleX="127381"/>
      <dgm:spPr/>
    </dgm:pt>
    <dgm:pt modelId="{988AA19E-A6D4-4F7D-BFDC-B9D44A864895}" type="pres">
      <dgm:prSet presAssocID="{21557946-CEA0-45A5-8AAB-088F435DBF2E}" presName="hierChild3" presStyleCnt="0"/>
      <dgm:spPr/>
    </dgm:pt>
    <dgm:pt modelId="{56D4B722-4BAC-4F8D-84C5-C4FF47014C36}" type="pres">
      <dgm:prSet presAssocID="{E2918083-02B3-4E09-8ECE-85D0CE1B59E3}" presName="Name19" presStyleLbl="parChTrans1D3" presStyleIdx="4" presStyleCnt="5"/>
      <dgm:spPr/>
    </dgm:pt>
    <dgm:pt modelId="{320D7BAF-74C4-4239-BB7A-D69AD86075E6}" type="pres">
      <dgm:prSet presAssocID="{6C552609-AFB8-43F0-94A3-812361A0322C}" presName="Name21" presStyleCnt="0"/>
      <dgm:spPr/>
    </dgm:pt>
    <dgm:pt modelId="{46B65F80-C8AE-4C2F-9FB6-09556B29B044}" type="pres">
      <dgm:prSet presAssocID="{6C552609-AFB8-43F0-94A3-812361A0322C}" presName="level2Shape" presStyleLbl="node3" presStyleIdx="4" presStyleCnt="5" custScaleX="122041"/>
      <dgm:spPr/>
    </dgm:pt>
    <dgm:pt modelId="{B656FC0F-C6D3-4F53-82D1-C86BAB7C8872}" type="pres">
      <dgm:prSet presAssocID="{6C552609-AFB8-43F0-94A3-812361A0322C}" presName="hierChild3" presStyleCnt="0"/>
      <dgm:spPr/>
    </dgm:pt>
    <dgm:pt modelId="{283448C2-F582-4BD8-9567-6DEAFB8A6DD4}" type="pres">
      <dgm:prSet presAssocID="{AD3362C0-BD9C-4175-927F-7CEC39927DCD}" presName="bgShapesFlow" presStyleCnt="0"/>
      <dgm:spPr/>
    </dgm:pt>
  </dgm:ptLst>
  <dgm:cxnLst>
    <dgm:cxn modelId="{21000F00-34F1-41DE-A924-DBE56A7E909A}" type="presOf" srcId="{AF8D227E-56ED-42EF-AC5D-2B9C8A8954C5}" destId="{BA4ABF4D-158A-45D6-A843-23F073EBB3E0}" srcOrd="0" destOrd="0" presId="urn:microsoft.com/office/officeart/2005/8/layout/hierarchy6"/>
    <dgm:cxn modelId="{45A29501-685E-47F0-BDF2-741D8ED3C3F3}" type="presOf" srcId="{95D84A05-ABEE-4C98-AFB4-835570A22EA8}" destId="{134FF916-65F9-44EC-A241-C905F6950376}" srcOrd="0" destOrd="0" presId="urn:microsoft.com/office/officeart/2005/8/layout/hierarchy6"/>
    <dgm:cxn modelId="{32752803-AB05-4033-B75E-5C01DFA00E3D}" type="presOf" srcId="{8909FCCF-5140-4885-93FA-E69FDA8D9C29}" destId="{347277B9-6455-4F3D-B91B-43E87F42B68A}" srcOrd="0" destOrd="0" presId="urn:microsoft.com/office/officeart/2005/8/layout/hierarchy6"/>
    <dgm:cxn modelId="{FBD1B703-194E-4466-8D66-745C881F0838}" srcId="{844F63CE-03EB-43D4-B6B0-7E8B5ED84E32}" destId="{4022A612-D8DE-42B4-AA26-81DCBE264A35}" srcOrd="1" destOrd="0" parTransId="{9436D370-2260-4434-B967-2FA2852B57EB}" sibTransId="{495C6FEB-BCEF-44B5-BB4D-09DE3CA9DC75}"/>
    <dgm:cxn modelId="{4F66760A-6C52-4B2C-A3D2-C861CC52403F}" srcId="{809AF684-AF0C-4376-A245-955F7C85A8E1}" destId="{8909FCCF-5140-4885-93FA-E69FDA8D9C29}" srcOrd="0" destOrd="0" parTransId="{13565741-C250-44C6-98B9-BC064093F3A1}" sibTransId="{9A9B290C-A938-45B3-8B3F-B58E874E0EA0}"/>
    <dgm:cxn modelId="{9DA2BA0B-BA70-4E97-90CF-2FBAB50FCEB1}" type="presOf" srcId="{99CE87A0-6FA2-4A90-8EB2-357180E507EE}" destId="{F59C047A-1E46-4885-A3CD-CEDC8007D367}" srcOrd="0" destOrd="0" presId="urn:microsoft.com/office/officeart/2005/8/layout/hierarchy6"/>
    <dgm:cxn modelId="{DBC0BF0B-362A-4BDC-A415-3170641A0350}" srcId="{8098EF3B-78E0-4024-8004-7B4C99466D2D}" destId="{809AF684-AF0C-4376-A245-955F7C85A8E1}" srcOrd="1" destOrd="0" parTransId="{482D6210-75AB-4556-B54F-3A43A2656AC0}" sibTransId="{4300C9D7-DF6F-4C2E-8016-064FFE912BBC}"/>
    <dgm:cxn modelId="{5DC23712-1C96-43A1-86D6-94F720CA3C0F}" srcId="{809AF684-AF0C-4376-A245-955F7C85A8E1}" destId="{96B8DADE-D308-4755-AEA0-3791652AE48A}" srcOrd="1" destOrd="0" parTransId="{0BAE5B81-A6BE-4169-AB3A-9934160B1CBB}" sibTransId="{ACC9B756-985F-4A66-B059-CD533C20BED4}"/>
    <dgm:cxn modelId="{AB528B13-A9B6-4F5D-85A7-D3CDBB18F597}" type="presOf" srcId="{74CD8B3C-6051-4786-AA8B-0F233604F7F2}" destId="{25676235-C8EB-4953-AA05-341E12A87B18}" srcOrd="0" destOrd="0" presId="urn:microsoft.com/office/officeart/2005/8/layout/hierarchy6"/>
    <dgm:cxn modelId="{71DF191B-65A3-4103-9191-6DBCC2B8BE9B}" srcId="{E10D0378-B855-4B1B-B19C-1B4ADF3A4ECA}" destId="{A7193439-FAA8-4568-B472-FDBAD02CF1A6}" srcOrd="0" destOrd="0" parTransId="{3D6CD9F3-6046-40DC-B5D1-E8CE014AC9F4}" sibTransId="{66D31972-38F6-434B-874B-2964F4FD510D}"/>
    <dgm:cxn modelId="{417F0827-9D2C-41A5-A4EB-01AC3CAEBCF2}" srcId="{844F63CE-03EB-43D4-B6B0-7E8B5ED84E32}" destId="{8098EF3B-78E0-4024-8004-7B4C99466D2D}" srcOrd="0" destOrd="0" parTransId="{1E45BB09-FBF3-4C9A-B8AD-CD39EF0140EB}" sibTransId="{BFA60301-A552-4348-86DE-1781C3F110E5}"/>
    <dgm:cxn modelId="{8F002A27-5284-4EE8-AD0A-B67231F1AECA}" type="presOf" srcId="{CA0788C9-D8DF-46E0-A0EC-4E66309EF473}" destId="{FD16640B-9C4D-4FEB-870B-579ACB814ABC}" srcOrd="0" destOrd="0" presId="urn:microsoft.com/office/officeart/2005/8/layout/hierarchy6"/>
    <dgm:cxn modelId="{919EED32-1209-4F88-90BC-125BB3058E03}" srcId="{0E219C46-5799-402F-9D8F-D2809C7B8BD5}" destId="{2F4580E5-A81E-4773-9731-D64987599649}" srcOrd="0" destOrd="0" parTransId="{232AF21E-C130-4B8C-9611-FCF9C8BA4BAA}" sibTransId="{1BD3E12C-B534-47B0-A7D2-5E822A4C14D8}"/>
    <dgm:cxn modelId="{DFEB4538-C6EC-4BC6-A475-54834EC0D8EC}" type="presOf" srcId="{809AF684-AF0C-4376-A245-955F7C85A8E1}" destId="{50543CC4-9E71-40CB-BA2C-4A991F2FC647}" srcOrd="0" destOrd="0" presId="urn:microsoft.com/office/officeart/2005/8/layout/hierarchy6"/>
    <dgm:cxn modelId="{35AF253C-A1AC-4340-BD95-A3D0A546B70A}" srcId="{CA0788C9-D8DF-46E0-A0EC-4E66309EF473}" destId="{0E219C46-5799-402F-9D8F-D2809C7B8BD5}" srcOrd="0" destOrd="0" parTransId="{07650BF0-AC29-4338-A79C-C26C5FEFA6EE}" sibTransId="{CF1B33E0-41D8-4E8F-8B35-65D10DE4BBBD}"/>
    <dgm:cxn modelId="{FD7B0D40-319A-4950-976C-4B7670CADFB6}" srcId="{AD3362C0-BD9C-4175-927F-7CEC39927DCD}" destId="{844F63CE-03EB-43D4-B6B0-7E8B5ED84E32}" srcOrd="0" destOrd="0" parTransId="{CEA94FFA-B708-4EEF-864C-CDD669A17526}" sibTransId="{7C0B2364-421A-4BE8-BEA7-76DB9986959D}"/>
    <dgm:cxn modelId="{00C9A960-5A38-4446-B738-F32444DCDCCC}" srcId="{95D84A05-ABEE-4C98-AFB4-835570A22EA8}" destId="{454CE5DB-44F9-4382-9243-642559B05299}" srcOrd="0" destOrd="0" parTransId="{EBB73DEE-B4C9-4434-A83B-501B5DC71B2F}" sibTransId="{54B0DDD5-C4F1-4F8D-A929-BF4F445BE46F}"/>
    <dgm:cxn modelId="{90D42441-E104-43AC-B1B2-2DB4ED0DBC29}" type="presOf" srcId="{4022A612-D8DE-42B4-AA26-81DCBE264A35}" destId="{9DDDB9F2-A01C-47A0-864E-979CBF8AF756}" srcOrd="0" destOrd="0" presId="urn:microsoft.com/office/officeart/2005/8/layout/hierarchy6"/>
    <dgm:cxn modelId="{D5848B63-41B2-498B-B5C9-7C4AF967DFFE}" type="presOf" srcId="{CF2CBFA1-DD76-4C32-B6F1-882044C7697F}" destId="{A671B3C8-1261-4E3E-941C-7ACA9CEC1BD7}" srcOrd="0" destOrd="0" presId="urn:microsoft.com/office/officeart/2005/8/layout/hierarchy6"/>
    <dgm:cxn modelId="{08C28266-CC46-40EF-AA91-B054B7984E11}" srcId="{8098EF3B-78E0-4024-8004-7B4C99466D2D}" destId="{720EF7C6-24F8-4404-9714-5A0EEA4F7160}" srcOrd="0" destOrd="0" parTransId="{15FFD43A-5E06-42B3-AAD5-18BF81AA02B5}" sibTransId="{BD06F4DF-7608-4BC6-9E09-C801C64F0320}"/>
    <dgm:cxn modelId="{D3ADFF66-66AF-40C5-A7C6-F4AC07FC1601}" type="presOf" srcId="{454CE5DB-44F9-4382-9243-642559B05299}" destId="{11516153-5E53-4E35-B189-8C6DC2095E60}" srcOrd="0" destOrd="0" presId="urn:microsoft.com/office/officeart/2005/8/layout/hierarchy6"/>
    <dgm:cxn modelId="{87922269-D218-476E-9768-C82E5C8545F0}" type="presOf" srcId="{21557946-CEA0-45A5-8AAB-088F435DBF2E}" destId="{1BE5D23D-17AC-4256-BEF9-7CDBDE4220CF}" srcOrd="0" destOrd="0" presId="urn:microsoft.com/office/officeart/2005/8/layout/hierarchy6"/>
    <dgm:cxn modelId="{60B77149-2EDC-4E54-B660-7D18D8922572}" srcId="{96B8DADE-D308-4755-AEA0-3791652AE48A}" destId="{95D84A05-ABEE-4C98-AFB4-835570A22EA8}" srcOrd="0" destOrd="0" parTransId="{CF2CBFA1-DD76-4C32-B6F1-882044C7697F}" sibTransId="{9718DF13-0825-425E-B173-E919696D4D25}"/>
    <dgm:cxn modelId="{17FE694A-0D4C-43E9-86DB-C9A26FA7A443}" type="presOf" srcId="{66910435-D4D7-49EB-8168-45EA9B931AEF}" destId="{0B9C3BFA-737F-40F8-A7C1-C6EE9EA8E5DC}" srcOrd="0" destOrd="0" presId="urn:microsoft.com/office/officeart/2005/8/layout/hierarchy6"/>
    <dgm:cxn modelId="{6DF7AB4F-ADD6-4901-9356-1A9806F45984}" type="presOf" srcId="{0BAE5B81-A6BE-4169-AB3A-9934160B1CBB}" destId="{823813E0-A044-4F8C-B4B9-A477323009E6}" srcOrd="0" destOrd="0" presId="urn:microsoft.com/office/officeart/2005/8/layout/hierarchy6"/>
    <dgm:cxn modelId="{D5DEE371-6741-437C-8C63-BF6111874512}" type="presOf" srcId="{A794FB20-DB69-460F-ABB7-8658F03809C6}" destId="{9B74D6D6-2663-432E-8F09-819C9BAF61CE}" srcOrd="0" destOrd="0" presId="urn:microsoft.com/office/officeart/2005/8/layout/hierarchy6"/>
    <dgm:cxn modelId="{E1D64452-E79B-4E67-8203-234ADAC9BC21}" type="presOf" srcId="{A7193439-FAA8-4568-B472-FDBAD02CF1A6}" destId="{317F105D-2FB6-43D0-B6CA-17567AA2A14A}" srcOrd="0" destOrd="0" presId="urn:microsoft.com/office/officeart/2005/8/layout/hierarchy6"/>
    <dgm:cxn modelId="{DA50FE52-4C0B-4B08-A057-3CE237CDB382}" type="presOf" srcId="{1E45BB09-FBF3-4C9A-B8AD-CD39EF0140EB}" destId="{2030E983-BB45-42D4-908F-2153D73147DB}" srcOrd="0" destOrd="0" presId="urn:microsoft.com/office/officeart/2005/8/layout/hierarchy6"/>
    <dgm:cxn modelId="{CAD86759-BDFC-4F13-B7CD-CAB67FEA5F0D}" type="presOf" srcId="{5D6D83E5-246F-4F26-AE0C-9F2AA7688F1B}" destId="{8229A86F-2E15-4CFC-ACB9-453D798100CE}" srcOrd="0" destOrd="0" presId="urn:microsoft.com/office/officeart/2005/8/layout/hierarchy6"/>
    <dgm:cxn modelId="{227D7888-93CF-4545-A75D-307C4A274EE7}" type="presOf" srcId="{E2918083-02B3-4E09-8ECE-85D0CE1B59E3}" destId="{56D4B722-4BAC-4F8D-84C5-C4FF47014C36}" srcOrd="0" destOrd="0" presId="urn:microsoft.com/office/officeart/2005/8/layout/hierarchy6"/>
    <dgm:cxn modelId="{0784D38C-C1A5-4485-941D-A081A13AECF1}" type="presOf" srcId="{15FFD43A-5E06-42B3-AAD5-18BF81AA02B5}" destId="{FC550E3A-E2BE-4706-999B-91758F7E53EC}" srcOrd="0" destOrd="0" presId="urn:microsoft.com/office/officeart/2005/8/layout/hierarchy6"/>
    <dgm:cxn modelId="{ED37E591-26D6-4BDD-93A0-45A16E90C8A1}" srcId="{8098EF3B-78E0-4024-8004-7B4C99466D2D}" destId="{CA0788C9-D8DF-46E0-A0EC-4E66309EF473}" srcOrd="2" destOrd="0" parTransId="{4122D18B-BBED-45CE-B742-83C8402AC537}" sibTransId="{55392896-7C57-43D9-A338-2330FC98D228}"/>
    <dgm:cxn modelId="{859FDF97-5C85-41E0-9640-395E7994C3F0}" type="presOf" srcId="{EBB73DEE-B4C9-4434-A83B-501B5DC71B2F}" destId="{E7AB22F7-68A4-473E-B29F-69BA3D96E533}" srcOrd="0" destOrd="0" presId="urn:microsoft.com/office/officeart/2005/8/layout/hierarchy6"/>
    <dgm:cxn modelId="{3193F997-A36C-413E-8E07-8828A2181401}" type="presOf" srcId="{13565741-C250-44C6-98B9-BC064093F3A1}" destId="{3CBEF913-AED0-417F-A539-0BBB4BB5487B}" srcOrd="0" destOrd="0" presId="urn:microsoft.com/office/officeart/2005/8/layout/hierarchy6"/>
    <dgm:cxn modelId="{9941E89D-5A7D-4060-8CBB-7605A2AE9916}" type="presOf" srcId="{F6F745AB-C6C7-47D4-A804-A09938AC5464}" destId="{E882D4D6-A4C4-417D-BF77-F8733F912D40}" srcOrd="0" destOrd="0" presId="urn:microsoft.com/office/officeart/2005/8/layout/hierarchy6"/>
    <dgm:cxn modelId="{72E3629E-B9B8-4029-910F-7300EF3C011A}" type="presOf" srcId="{07650BF0-AC29-4338-A79C-C26C5FEFA6EE}" destId="{21196D24-B481-4149-B5BE-302CE4762F02}" srcOrd="0" destOrd="0" presId="urn:microsoft.com/office/officeart/2005/8/layout/hierarchy6"/>
    <dgm:cxn modelId="{9B35DDA2-345D-4806-9913-AB66F7FA596D}" srcId="{8909FCCF-5140-4885-93FA-E69FDA8D9C29}" destId="{E10D0378-B855-4B1B-B19C-1B4ADF3A4ECA}" srcOrd="0" destOrd="0" parTransId="{F08B09FF-1F9C-44C9-BFD3-5A87FBD48396}" sibTransId="{13E81C7E-50F5-4D97-894A-3B0DD0920C13}"/>
    <dgm:cxn modelId="{B5CF85A6-5765-4790-8B24-3890E7E439D6}" type="presOf" srcId="{4122D18B-BBED-45CE-B742-83C8402AC537}" destId="{475A27E7-E24D-4B4B-B677-A5CEC1DC590B}" srcOrd="0" destOrd="0" presId="urn:microsoft.com/office/officeart/2005/8/layout/hierarchy6"/>
    <dgm:cxn modelId="{2BB52AAA-DC26-43DF-8A55-18E18A4A9F4A}" srcId="{4022A612-D8DE-42B4-AA26-81DCBE264A35}" destId="{21557946-CEA0-45A5-8AAB-088F435DBF2E}" srcOrd="0" destOrd="0" parTransId="{AF8D227E-56ED-42EF-AC5D-2B9C8A8954C5}" sibTransId="{6E0E04BF-BB50-4675-A2A4-419376DB543B}"/>
    <dgm:cxn modelId="{9FBB72AA-D953-48C3-AA2F-5A0832FF243C}" type="presOf" srcId="{2F4580E5-A81E-4773-9731-D64987599649}" destId="{43087CE1-34D9-4230-84D7-C7B6B1AFC50D}" srcOrd="0" destOrd="0" presId="urn:microsoft.com/office/officeart/2005/8/layout/hierarchy6"/>
    <dgm:cxn modelId="{B8596EAD-664C-4112-BAD0-C8CD8BF273A7}" type="presOf" srcId="{E11A265C-A506-438E-B030-C10A4DD4DBD3}" destId="{B4B8D931-E131-471F-9B79-A4236AC7C449}" srcOrd="0" destOrd="0" presId="urn:microsoft.com/office/officeart/2005/8/layout/hierarchy6"/>
    <dgm:cxn modelId="{A89516BC-4270-479B-9109-A0EF59A8AEF7}" srcId="{A7193439-FAA8-4568-B472-FDBAD02CF1A6}" destId="{66910435-D4D7-49EB-8168-45EA9B931AEF}" srcOrd="0" destOrd="0" parTransId="{E11A265C-A506-438E-B030-C10A4DD4DBD3}" sibTransId="{9C355009-60FC-41C7-BE4A-2DC0C5E3A4AF}"/>
    <dgm:cxn modelId="{1143E2C3-3365-4D47-8CE2-38FCD59C2E8C}" type="presOf" srcId="{844F63CE-03EB-43D4-B6B0-7E8B5ED84E32}" destId="{1C9EEAA1-6998-45DD-B8ED-DE49081C095E}" srcOrd="0" destOrd="0" presId="urn:microsoft.com/office/officeart/2005/8/layout/hierarchy6"/>
    <dgm:cxn modelId="{C8D4A2C6-D2F1-4497-9B70-958E20F6A3A8}" type="presOf" srcId="{3A8D4CF8-0893-42D6-B816-DF48852D645A}" destId="{3C3872EB-3407-4911-B823-A4CF2A07247D}" srcOrd="0" destOrd="0" presId="urn:microsoft.com/office/officeart/2005/8/layout/hierarchy6"/>
    <dgm:cxn modelId="{7D7072C9-1760-482F-86F7-5E004FF08E68}" type="presOf" srcId="{482D6210-75AB-4556-B54F-3A43A2656AC0}" destId="{88C71237-122F-4FD5-AC81-CA9DF5E3E903}" srcOrd="0" destOrd="0" presId="urn:microsoft.com/office/officeart/2005/8/layout/hierarchy6"/>
    <dgm:cxn modelId="{E14026D1-BEEC-4735-8C69-83E1AA3B69C0}" srcId="{2F4580E5-A81E-4773-9731-D64987599649}" destId="{5D6D83E5-246F-4F26-AE0C-9F2AA7688F1B}" srcOrd="0" destOrd="0" parTransId="{F6F745AB-C6C7-47D4-A804-A09938AC5464}" sibTransId="{8E479651-94E0-4CAF-9F39-4EFC7D2266FC}"/>
    <dgm:cxn modelId="{C71B7ED1-3F4A-45FF-8A82-79D2447A09CA}" srcId="{720EF7C6-24F8-4404-9714-5A0EEA4F7160}" destId="{A794FB20-DB69-460F-ABB7-8658F03809C6}" srcOrd="0" destOrd="0" parTransId="{74CD8B3C-6051-4786-AA8B-0F233604F7F2}" sibTransId="{E8C913BB-EF33-4FB8-9C51-D19A0A766B6E}"/>
    <dgm:cxn modelId="{0F55CAD4-5E68-49C6-9B01-20EC1203AF68}" type="presOf" srcId="{8098EF3B-78E0-4024-8004-7B4C99466D2D}" destId="{A3AC4280-E513-4F8B-AD1E-37050BEC271A}" srcOrd="0" destOrd="0" presId="urn:microsoft.com/office/officeart/2005/8/layout/hierarchy6"/>
    <dgm:cxn modelId="{088733D8-859B-4592-95BC-93493BC52909}" type="presOf" srcId="{E10D0378-B855-4B1B-B19C-1B4ADF3A4ECA}" destId="{664E7654-61A8-4033-836D-39880330AAA6}" srcOrd="0" destOrd="0" presId="urn:microsoft.com/office/officeart/2005/8/layout/hierarchy6"/>
    <dgm:cxn modelId="{0B7639DA-E157-4A5E-A9F0-B2E15EA8C674}" srcId="{454CE5DB-44F9-4382-9243-642559B05299}" destId="{99CE87A0-6FA2-4A90-8EB2-357180E507EE}" srcOrd="0" destOrd="0" parTransId="{3A8D4CF8-0893-42D6-B816-DF48852D645A}" sibTransId="{A11C42EF-1587-4703-9E49-28BB87C7B413}"/>
    <dgm:cxn modelId="{0441AFDA-456B-458E-B024-395E241B6526}" type="presOf" srcId="{3D6CD9F3-6046-40DC-B5D1-E8CE014AC9F4}" destId="{33D9D390-4BB5-4C75-9DD1-134325F796F5}" srcOrd="0" destOrd="0" presId="urn:microsoft.com/office/officeart/2005/8/layout/hierarchy6"/>
    <dgm:cxn modelId="{46DB2ADD-57AF-42EB-9FEC-F3C91856F762}" type="presOf" srcId="{AD3362C0-BD9C-4175-927F-7CEC39927DCD}" destId="{C5BFB3CC-4CE8-4779-98EB-03729E472E63}" srcOrd="0" destOrd="0" presId="urn:microsoft.com/office/officeart/2005/8/layout/hierarchy6"/>
    <dgm:cxn modelId="{C581E1E0-1CB6-40E5-8D54-67009FB58E69}" type="presOf" srcId="{F08B09FF-1F9C-44C9-BFD3-5A87FBD48396}" destId="{FACE4C66-7DDC-4A9F-865A-9D4E1F5887E8}" srcOrd="0" destOrd="0" presId="urn:microsoft.com/office/officeart/2005/8/layout/hierarchy6"/>
    <dgm:cxn modelId="{2B5892E2-B23C-440B-AB81-DD4B11B1CFCC}" type="presOf" srcId="{6C552609-AFB8-43F0-94A3-812361A0322C}" destId="{46B65F80-C8AE-4C2F-9FB6-09556B29B044}" srcOrd="0" destOrd="0" presId="urn:microsoft.com/office/officeart/2005/8/layout/hierarchy6"/>
    <dgm:cxn modelId="{F1E724E5-4803-43B7-AB06-E530F3AE33C9}" type="presOf" srcId="{0E219C46-5799-402F-9D8F-D2809C7B8BD5}" destId="{C54D679E-B228-4FB8-BE0E-0B4688293439}" srcOrd="0" destOrd="0" presId="urn:microsoft.com/office/officeart/2005/8/layout/hierarchy6"/>
    <dgm:cxn modelId="{2A68F2E8-A339-49BD-B64C-F85729B73B5A}" srcId="{4022A612-D8DE-42B4-AA26-81DCBE264A35}" destId="{6C552609-AFB8-43F0-94A3-812361A0322C}" srcOrd="1" destOrd="0" parTransId="{E2918083-02B3-4E09-8ECE-85D0CE1B59E3}" sibTransId="{5B193C8B-C426-4DAB-AF70-E97A7305DB72}"/>
    <dgm:cxn modelId="{65EDEBEC-05EA-48B2-9ABB-FDF564612DF0}" type="presOf" srcId="{720EF7C6-24F8-4404-9714-5A0EEA4F7160}" destId="{26F9F61D-81BE-4746-8B16-326F4534306A}" srcOrd="0" destOrd="0" presId="urn:microsoft.com/office/officeart/2005/8/layout/hierarchy6"/>
    <dgm:cxn modelId="{A418C6F6-56A6-45BD-8C6C-54460B840C4A}" type="presOf" srcId="{96B8DADE-D308-4755-AEA0-3791652AE48A}" destId="{C3D96954-3A7D-429A-9771-FF8006ED53C0}" srcOrd="0" destOrd="0" presId="urn:microsoft.com/office/officeart/2005/8/layout/hierarchy6"/>
    <dgm:cxn modelId="{439B49FD-96AE-497D-B801-E1767C93B031}" type="presOf" srcId="{232AF21E-C130-4B8C-9611-FCF9C8BA4BAA}" destId="{383BA3C3-840D-4BE0-993E-4A47E60D5FEA}" srcOrd="0" destOrd="0" presId="urn:microsoft.com/office/officeart/2005/8/layout/hierarchy6"/>
    <dgm:cxn modelId="{D8919DFE-EE36-4242-BB3A-534BD129E176}" type="presOf" srcId="{9436D370-2260-4434-B967-2FA2852B57EB}" destId="{68587D94-95E7-43C6-A58B-C697E9CCB271}" srcOrd="0" destOrd="0" presId="urn:microsoft.com/office/officeart/2005/8/layout/hierarchy6"/>
    <dgm:cxn modelId="{FDB27882-2B58-4BFB-9886-3D9669D34E0F}" type="presParOf" srcId="{C5BFB3CC-4CE8-4779-98EB-03729E472E63}" destId="{894250CE-77FC-4070-9F72-E0D84552EC29}" srcOrd="0" destOrd="0" presId="urn:microsoft.com/office/officeart/2005/8/layout/hierarchy6"/>
    <dgm:cxn modelId="{94DB68C2-F088-4FC5-8586-A06436082F46}" type="presParOf" srcId="{894250CE-77FC-4070-9F72-E0D84552EC29}" destId="{0BFA7B88-7BB9-49B2-A0EA-0EBBD104AE7C}" srcOrd="0" destOrd="0" presId="urn:microsoft.com/office/officeart/2005/8/layout/hierarchy6"/>
    <dgm:cxn modelId="{674E9CE8-1B70-4857-B384-ADC6528E3B32}" type="presParOf" srcId="{0BFA7B88-7BB9-49B2-A0EA-0EBBD104AE7C}" destId="{5912AAF7-CE25-45D6-AC36-E959B693A4D7}" srcOrd="0" destOrd="0" presId="urn:microsoft.com/office/officeart/2005/8/layout/hierarchy6"/>
    <dgm:cxn modelId="{36AF350A-10C2-46A4-951B-07EEE7E11AC7}" type="presParOf" srcId="{5912AAF7-CE25-45D6-AC36-E959B693A4D7}" destId="{1C9EEAA1-6998-45DD-B8ED-DE49081C095E}" srcOrd="0" destOrd="0" presId="urn:microsoft.com/office/officeart/2005/8/layout/hierarchy6"/>
    <dgm:cxn modelId="{EE8FA2D9-5691-4A06-B166-3EE1EAB762CD}" type="presParOf" srcId="{5912AAF7-CE25-45D6-AC36-E959B693A4D7}" destId="{45F8A986-B7C5-4889-85F8-556423B2AA37}" srcOrd="1" destOrd="0" presId="urn:microsoft.com/office/officeart/2005/8/layout/hierarchy6"/>
    <dgm:cxn modelId="{166E4BA0-FC77-4EC9-82C1-3D026F79BEFD}" type="presParOf" srcId="{45F8A986-B7C5-4889-85F8-556423B2AA37}" destId="{2030E983-BB45-42D4-908F-2153D73147DB}" srcOrd="0" destOrd="0" presId="urn:microsoft.com/office/officeart/2005/8/layout/hierarchy6"/>
    <dgm:cxn modelId="{0DF16E6C-91D5-4261-AFBE-3988FD825A35}" type="presParOf" srcId="{45F8A986-B7C5-4889-85F8-556423B2AA37}" destId="{BEDF6025-28E3-4EE4-9F60-ED53C4E291C6}" srcOrd="1" destOrd="0" presId="urn:microsoft.com/office/officeart/2005/8/layout/hierarchy6"/>
    <dgm:cxn modelId="{54BAC8AD-01C6-4423-9410-47EAFB0E81E5}" type="presParOf" srcId="{BEDF6025-28E3-4EE4-9F60-ED53C4E291C6}" destId="{A3AC4280-E513-4F8B-AD1E-37050BEC271A}" srcOrd="0" destOrd="0" presId="urn:microsoft.com/office/officeart/2005/8/layout/hierarchy6"/>
    <dgm:cxn modelId="{733F8E24-3DC5-4A61-8924-4280EC898BAD}" type="presParOf" srcId="{BEDF6025-28E3-4EE4-9F60-ED53C4E291C6}" destId="{D4F35E83-92DC-49CD-AE7B-0FF27F59A801}" srcOrd="1" destOrd="0" presId="urn:microsoft.com/office/officeart/2005/8/layout/hierarchy6"/>
    <dgm:cxn modelId="{3E00E2F3-E469-433D-966F-5555E6E28A64}" type="presParOf" srcId="{D4F35E83-92DC-49CD-AE7B-0FF27F59A801}" destId="{FC550E3A-E2BE-4706-999B-91758F7E53EC}" srcOrd="0" destOrd="0" presId="urn:microsoft.com/office/officeart/2005/8/layout/hierarchy6"/>
    <dgm:cxn modelId="{39D5887E-142D-4F99-88B3-CA22C2BA869C}" type="presParOf" srcId="{D4F35E83-92DC-49CD-AE7B-0FF27F59A801}" destId="{C6B10BF0-03B7-46F3-A2F6-C54FE400E562}" srcOrd="1" destOrd="0" presId="urn:microsoft.com/office/officeart/2005/8/layout/hierarchy6"/>
    <dgm:cxn modelId="{272F119F-84B4-4E2D-8602-0542A4C67CDF}" type="presParOf" srcId="{C6B10BF0-03B7-46F3-A2F6-C54FE400E562}" destId="{26F9F61D-81BE-4746-8B16-326F4534306A}" srcOrd="0" destOrd="0" presId="urn:microsoft.com/office/officeart/2005/8/layout/hierarchy6"/>
    <dgm:cxn modelId="{027029C8-2F44-40B7-9EA6-68C56EBD3E5D}" type="presParOf" srcId="{C6B10BF0-03B7-46F3-A2F6-C54FE400E562}" destId="{06DD60DB-F812-4ECD-9F3E-E47439801B74}" srcOrd="1" destOrd="0" presId="urn:microsoft.com/office/officeart/2005/8/layout/hierarchy6"/>
    <dgm:cxn modelId="{EEB8D569-9821-4A89-B015-1F3A0FD42786}" type="presParOf" srcId="{06DD60DB-F812-4ECD-9F3E-E47439801B74}" destId="{25676235-C8EB-4953-AA05-341E12A87B18}" srcOrd="0" destOrd="0" presId="urn:microsoft.com/office/officeart/2005/8/layout/hierarchy6"/>
    <dgm:cxn modelId="{F5833691-D67F-41B2-A090-B8AB24E9C900}" type="presParOf" srcId="{06DD60DB-F812-4ECD-9F3E-E47439801B74}" destId="{B6D817CD-81B1-4561-BC1C-33FAEFFE8B0B}" srcOrd="1" destOrd="0" presId="urn:microsoft.com/office/officeart/2005/8/layout/hierarchy6"/>
    <dgm:cxn modelId="{0C5C3387-8376-4E8C-BD87-C681D372187C}" type="presParOf" srcId="{B6D817CD-81B1-4561-BC1C-33FAEFFE8B0B}" destId="{9B74D6D6-2663-432E-8F09-819C9BAF61CE}" srcOrd="0" destOrd="0" presId="urn:microsoft.com/office/officeart/2005/8/layout/hierarchy6"/>
    <dgm:cxn modelId="{670B86B0-9223-4F06-A2C4-A98CF3B22204}" type="presParOf" srcId="{B6D817CD-81B1-4561-BC1C-33FAEFFE8B0B}" destId="{AE686ABC-07DB-4449-9E3D-FE57BA7B16AC}" srcOrd="1" destOrd="0" presId="urn:microsoft.com/office/officeart/2005/8/layout/hierarchy6"/>
    <dgm:cxn modelId="{37CF6E82-7266-47BE-887B-2E9422B7DEAF}" type="presParOf" srcId="{D4F35E83-92DC-49CD-AE7B-0FF27F59A801}" destId="{88C71237-122F-4FD5-AC81-CA9DF5E3E903}" srcOrd="2" destOrd="0" presId="urn:microsoft.com/office/officeart/2005/8/layout/hierarchy6"/>
    <dgm:cxn modelId="{D93A4A15-F417-4710-868A-2CEA98B8B45C}" type="presParOf" srcId="{D4F35E83-92DC-49CD-AE7B-0FF27F59A801}" destId="{DFE1B308-2936-448E-B8EF-1D5B79EBD525}" srcOrd="3" destOrd="0" presId="urn:microsoft.com/office/officeart/2005/8/layout/hierarchy6"/>
    <dgm:cxn modelId="{29F327DA-809A-4295-B05A-6B2C36726E7C}" type="presParOf" srcId="{DFE1B308-2936-448E-B8EF-1D5B79EBD525}" destId="{50543CC4-9E71-40CB-BA2C-4A991F2FC647}" srcOrd="0" destOrd="0" presId="urn:microsoft.com/office/officeart/2005/8/layout/hierarchy6"/>
    <dgm:cxn modelId="{F2D0FC92-D1C2-4A01-AA94-1AB14529EF50}" type="presParOf" srcId="{DFE1B308-2936-448E-B8EF-1D5B79EBD525}" destId="{FCF0A417-4374-4286-AA33-D4548C570837}" srcOrd="1" destOrd="0" presId="urn:microsoft.com/office/officeart/2005/8/layout/hierarchy6"/>
    <dgm:cxn modelId="{828C2693-0662-4C72-8109-1601A306ACE4}" type="presParOf" srcId="{FCF0A417-4374-4286-AA33-D4548C570837}" destId="{3CBEF913-AED0-417F-A539-0BBB4BB5487B}" srcOrd="0" destOrd="0" presId="urn:microsoft.com/office/officeart/2005/8/layout/hierarchy6"/>
    <dgm:cxn modelId="{6BE013C9-5FC5-4BC2-BE14-96F15F024823}" type="presParOf" srcId="{FCF0A417-4374-4286-AA33-D4548C570837}" destId="{E1AC9C5B-768D-4D6B-AE41-50246C07B46C}" srcOrd="1" destOrd="0" presId="urn:microsoft.com/office/officeart/2005/8/layout/hierarchy6"/>
    <dgm:cxn modelId="{C97D1EDB-5744-4433-9904-AD3D7354A259}" type="presParOf" srcId="{E1AC9C5B-768D-4D6B-AE41-50246C07B46C}" destId="{347277B9-6455-4F3D-B91B-43E87F42B68A}" srcOrd="0" destOrd="0" presId="urn:microsoft.com/office/officeart/2005/8/layout/hierarchy6"/>
    <dgm:cxn modelId="{7DF1FF45-CA7F-48D5-9A8A-A32E0E2A96E0}" type="presParOf" srcId="{E1AC9C5B-768D-4D6B-AE41-50246C07B46C}" destId="{23FF49C8-C513-45B7-971A-D0C06B65ADFB}" srcOrd="1" destOrd="0" presId="urn:microsoft.com/office/officeart/2005/8/layout/hierarchy6"/>
    <dgm:cxn modelId="{05855AF8-BEAE-4185-B3FD-138BA58FEDD7}" type="presParOf" srcId="{23FF49C8-C513-45B7-971A-D0C06B65ADFB}" destId="{FACE4C66-7DDC-4A9F-865A-9D4E1F5887E8}" srcOrd="0" destOrd="0" presId="urn:microsoft.com/office/officeart/2005/8/layout/hierarchy6"/>
    <dgm:cxn modelId="{EA2260D5-0F7D-4F3C-AE08-3511B0A40102}" type="presParOf" srcId="{23FF49C8-C513-45B7-971A-D0C06B65ADFB}" destId="{3B0FC80A-7C60-4221-9075-D7234CEE1CE7}" srcOrd="1" destOrd="0" presId="urn:microsoft.com/office/officeart/2005/8/layout/hierarchy6"/>
    <dgm:cxn modelId="{2EA860EE-A8C3-4CB4-BC89-7AE1BE0D75AA}" type="presParOf" srcId="{3B0FC80A-7C60-4221-9075-D7234CEE1CE7}" destId="{664E7654-61A8-4033-836D-39880330AAA6}" srcOrd="0" destOrd="0" presId="urn:microsoft.com/office/officeart/2005/8/layout/hierarchy6"/>
    <dgm:cxn modelId="{167D260C-48F8-4B55-A2CB-3E24B4EEA5F4}" type="presParOf" srcId="{3B0FC80A-7C60-4221-9075-D7234CEE1CE7}" destId="{ED1B0679-5B07-465E-A579-5D969EFD0C25}" srcOrd="1" destOrd="0" presId="urn:microsoft.com/office/officeart/2005/8/layout/hierarchy6"/>
    <dgm:cxn modelId="{D6C9349C-0185-4DE3-915D-AA0E223D9F22}" type="presParOf" srcId="{ED1B0679-5B07-465E-A579-5D969EFD0C25}" destId="{33D9D390-4BB5-4C75-9DD1-134325F796F5}" srcOrd="0" destOrd="0" presId="urn:microsoft.com/office/officeart/2005/8/layout/hierarchy6"/>
    <dgm:cxn modelId="{F33D2DF3-03FD-4999-B856-139B467ABE06}" type="presParOf" srcId="{ED1B0679-5B07-465E-A579-5D969EFD0C25}" destId="{54B76C4C-8EA4-4D19-9E42-8C474F92922B}" srcOrd="1" destOrd="0" presId="urn:microsoft.com/office/officeart/2005/8/layout/hierarchy6"/>
    <dgm:cxn modelId="{FC99A47A-8D8D-49A0-A689-63D365CECC55}" type="presParOf" srcId="{54B76C4C-8EA4-4D19-9E42-8C474F92922B}" destId="{317F105D-2FB6-43D0-B6CA-17567AA2A14A}" srcOrd="0" destOrd="0" presId="urn:microsoft.com/office/officeart/2005/8/layout/hierarchy6"/>
    <dgm:cxn modelId="{D3682229-A652-4323-882C-EC4FE429BA51}" type="presParOf" srcId="{54B76C4C-8EA4-4D19-9E42-8C474F92922B}" destId="{9686F776-333E-4047-94CA-4657DC63777D}" srcOrd="1" destOrd="0" presId="urn:microsoft.com/office/officeart/2005/8/layout/hierarchy6"/>
    <dgm:cxn modelId="{1EFA7BDF-D3A9-4130-B2E7-8D00AFD51A89}" type="presParOf" srcId="{9686F776-333E-4047-94CA-4657DC63777D}" destId="{B4B8D931-E131-471F-9B79-A4236AC7C449}" srcOrd="0" destOrd="0" presId="urn:microsoft.com/office/officeart/2005/8/layout/hierarchy6"/>
    <dgm:cxn modelId="{D3CEB6CA-AE52-448F-964E-6B9BB8472C3A}" type="presParOf" srcId="{9686F776-333E-4047-94CA-4657DC63777D}" destId="{8E53643E-8C51-4CCD-9E79-7E78A8E4EF33}" srcOrd="1" destOrd="0" presId="urn:microsoft.com/office/officeart/2005/8/layout/hierarchy6"/>
    <dgm:cxn modelId="{C2F1082C-135B-43A1-AFC3-34B207FEFC75}" type="presParOf" srcId="{8E53643E-8C51-4CCD-9E79-7E78A8E4EF33}" destId="{0B9C3BFA-737F-40F8-A7C1-C6EE9EA8E5DC}" srcOrd="0" destOrd="0" presId="urn:microsoft.com/office/officeart/2005/8/layout/hierarchy6"/>
    <dgm:cxn modelId="{F3F9EE87-C791-4A0E-8DE1-572AA42687F7}" type="presParOf" srcId="{8E53643E-8C51-4CCD-9E79-7E78A8E4EF33}" destId="{9DCB21A6-73A2-4B3D-A444-2BD59E596F5E}" srcOrd="1" destOrd="0" presId="urn:microsoft.com/office/officeart/2005/8/layout/hierarchy6"/>
    <dgm:cxn modelId="{8B9CF728-E696-4C94-AB0B-96C36E32F858}" type="presParOf" srcId="{FCF0A417-4374-4286-AA33-D4548C570837}" destId="{823813E0-A044-4F8C-B4B9-A477323009E6}" srcOrd="2" destOrd="0" presId="urn:microsoft.com/office/officeart/2005/8/layout/hierarchy6"/>
    <dgm:cxn modelId="{9E0B9F9B-B1BF-409B-8075-5E2E7A07FF6B}" type="presParOf" srcId="{FCF0A417-4374-4286-AA33-D4548C570837}" destId="{CE8D5349-3024-4056-B0BB-F49CED84A3D5}" srcOrd="3" destOrd="0" presId="urn:microsoft.com/office/officeart/2005/8/layout/hierarchy6"/>
    <dgm:cxn modelId="{58D708D3-8D6E-4744-80C3-3901CD06367A}" type="presParOf" srcId="{CE8D5349-3024-4056-B0BB-F49CED84A3D5}" destId="{C3D96954-3A7D-429A-9771-FF8006ED53C0}" srcOrd="0" destOrd="0" presId="urn:microsoft.com/office/officeart/2005/8/layout/hierarchy6"/>
    <dgm:cxn modelId="{C6D8D6C3-30A5-4614-ABF2-A64EB5607C45}" type="presParOf" srcId="{CE8D5349-3024-4056-B0BB-F49CED84A3D5}" destId="{CA91A6D6-BA55-4892-A2A5-106713FB53C8}" srcOrd="1" destOrd="0" presId="urn:microsoft.com/office/officeart/2005/8/layout/hierarchy6"/>
    <dgm:cxn modelId="{AFE8F108-B810-495D-A97B-0F097F39FBBD}" type="presParOf" srcId="{CA91A6D6-BA55-4892-A2A5-106713FB53C8}" destId="{A671B3C8-1261-4E3E-941C-7ACA9CEC1BD7}" srcOrd="0" destOrd="0" presId="urn:microsoft.com/office/officeart/2005/8/layout/hierarchy6"/>
    <dgm:cxn modelId="{B212AA8F-E676-4DC1-B71D-CF8BD191ADBB}" type="presParOf" srcId="{CA91A6D6-BA55-4892-A2A5-106713FB53C8}" destId="{91A84F17-F0CC-4731-8BD1-544FC56C81C7}" srcOrd="1" destOrd="0" presId="urn:microsoft.com/office/officeart/2005/8/layout/hierarchy6"/>
    <dgm:cxn modelId="{45A66449-4191-441E-800A-88319E64AA96}" type="presParOf" srcId="{91A84F17-F0CC-4731-8BD1-544FC56C81C7}" destId="{134FF916-65F9-44EC-A241-C905F6950376}" srcOrd="0" destOrd="0" presId="urn:microsoft.com/office/officeart/2005/8/layout/hierarchy6"/>
    <dgm:cxn modelId="{C103B064-8F52-4E48-9CA6-117A586F2BE7}" type="presParOf" srcId="{91A84F17-F0CC-4731-8BD1-544FC56C81C7}" destId="{FEF2FEC9-9474-4081-9A19-6A15D0D5E3E3}" srcOrd="1" destOrd="0" presId="urn:microsoft.com/office/officeart/2005/8/layout/hierarchy6"/>
    <dgm:cxn modelId="{66892AB4-A8FD-4C29-98B2-CD1780D60A8E}" type="presParOf" srcId="{FEF2FEC9-9474-4081-9A19-6A15D0D5E3E3}" destId="{E7AB22F7-68A4-473E-B29F-69BA3D96E533}" srcOrd="0" destOrd="0" presId="urn:microsoft.com/office/officeart/2005/8/layout/hierarchy6"/>
    <dgm:cxn modelId="{CD788D20-15FA-4A58-9C1D-67F2CD4E6831}" type="presParOf" srcId="{FEF2FEC9-9474-4081-9A19-6A15D0D5E3E3}" destId="{E4F07BF7-C6CD-4C14-AC79-FDA01FB2FD09}" srcOrd="1" destOrd="0" presId="urn:microsoft.com/office/officeart/2005/8/layout/hierarchy6"/>
    <dgm:cxn modelId="{18A8027B-2A9F-4D1A-A05C-C772F693CC62}" type="presParOf" srcId="{E4F07BF7-C6CD-4C14-AC79-FDA01FB2FD09}" destId="{11516153-5E53-4E35-B189-8C6DC2095E60}" srcOrd="0" destOrd="0" presId="urn:microsoft.com/office/officeart/2005/8/layout/hierarchy6"/>
    <dgm:cxn modelId="{DD4D41EF-965A-499B-AACF-3912521DB653}" type="presParOf" srcId="{E4F07BF7-C6CD-4C14-AC79-FDA01FB2FD09}" destId="{4987EB3D-51D1-4BE8-9513-DB9893E5A7ED}" srcOrd="1" destOrd="0" presId="urn:microsoft.com/office/officeart/2005/8/layout/hierarchy6"/>
    <dgm:cxn modelId="{171FDF21-6FD2-497C-A56F-13498D8D4815}" type="presParOf" srcId="{4987EB3D-51D1-4BE8-9513-DB9893E5A7ED}" destId="{3C3872EB-3407-4911-B823-A4CF2A07247D}" srcOrd="0" destOrd="0" presId="urn:microsoft.com/office/officeart/2005/8/layout/hierarchy6"/>
    <dgm:cxn modelId="{1C08310F-7196-41F1-8D88-4ABA0B740866}" type="presParOf" srcId="{4987EB3D-51D1-4BE8-9513-DB9893E5A7ED}" destId="{F71AF2C0-A51D-4190-94EE-D00F1F03BA3C}" srcOrd="1" destOrd="0" presId="urn:microsoft.com/office/officeart/2005/8/layout/hierarchy6"/>
    <dgm:cxn modelId="{7BFCC3CE-84EC-4107-8E0C-464BA43970E2}" type="presParOf" srcId="{F71AF2C0-A51D-4190-94EE-D00F1F03BA3C}" destId="{F59C047A-1E46-4885-A3CD-CEDC8007D367}" srcOrd="0" destOrd="0" presId="urn:microsoft.com/office/officeart/2005/8/layout/hierarchy6"/>
    <dgm:cxn modelId="{698F0A26-F8DD-46B5-A987-D140AD67A703}" type="presParOf" srcId="{F71AF2C0-A51D-4190-94EE-D00F1F03BA3C}" destId="{3581694C-EAC9-4697-99B0-6B003DACD7F8}" srcOrd="1" destOrd="0" presId="urn:microsoft.com/office/officeart/2005/8/layout/hierarchy6"/>
    <dgm:cxn modelId="{BEEF4388-24BD-437C-A6A0-0A06AA449033}" type="presParOf" srcId="{D4F35E83-92DC-49CD-AE7B-0FF27F59A801}" destId="{475A27E7-E24D-4B4B-B677-A5CEC1DC590B}" srcOrd="4" destOrd="0" presId="urn:microsoft.com/office/officeart/2005/8/layout/hierarchy6"/>
    <dgm:cxn modelId="{72BFDF1E-CB69-47F1-BCF5-52AADDBE37E2}" type="presParOf" srcId="{D4F35E83-92DC-49CD-AE7B-0FF27F59A801}" destId="{2E69C119-432E-45F5-A84C-FF49129C68A2}" srcOrd="5" destOrd="0" presId="urn:microsoft.com/office/officeart/2005/8/layout/hierarchy6"/>
    <dgm:cxn modelId="{7D2E6635-9008-4C05-A1D2-629991DFF80B}" type="presParOf" srcId="{2E69C119-432E-45F5-A84C-FF49129C68A2}" destId="{FD16640B-9C4D-4FEB-870B-579ACB814ABC}" srcOrd="0" destOrd="0" presId="urn:microsoft.com/office/officeart/2005/8/layout/hierarchy6"/>
    <dgm:cxn modelId="{EB2AFC5B-8A30-4A99-A567-9802DB49E268}" type="presParOf" srcId="{2E69C119-432E-45F5-A84C-FF49129C68A2}" destId="{CBD878FD-3F60-4E36-B5C7-052A8F5CC10E}" srcOrd="1" destOrd="0" presId="urn:microsoft.com/office/officeart/2005/8/layout/hierarchy6"/>
    <dgm:cxn modelId="{09D36930-E365-4237-9E21-0E0ADAF15738}" type="presParOf" srcId="{CBD878FD-3F60-4E36-B5C7-052A8F5CC10E}" destId="{21196D24-B481-4149-B5BE-302CE4762F02}" srcOrd="0" destOrd="0" presId="urn:microsoft.com/office/officeart/2005/8/layout/hierarchy6"/>
    <dgm:cxn modelId="{AD865AB4-7824-4001-866F-D684D8EC39F2}" type="presParOf" srcId="{CBD878FD-3F60-4E36-B5C7-052A8F5CC10E}" destId="{9E692F90-E000-43D0-8B55-F1989501ADB5}" srcOrd="1" destOrd="0" presId="urn:microsoft.com/office/officeart/2005/8/layout/hierarchy6"/>
    <dgm:cxn modelId="{6FFF2E8A-A510-46BA-8A49-AF013E4AE6C1}" type="presParOf" srcId="{9E692F90-E000-43D0-8B55-F1989501ADB5}" destId="{C54D679E-B228-4FB8-BE0E-0B4688293439}" srcOrd="0" destOrd="0" presId="urn:microsoft.com/office/officeart/2005/8/layout/hierarchy6"/>
    <dgm:cxn modelId="{8070B0A9-1B28-40F8-9E63-D3A6ACB22ADB}" type="presParOf" srcId="{9E692F90-E000-43D0-8B55-F1989501ADB5}" destId="{8C1264F4-EF1A-4384-A018-3A270D6F690F}" srcOrd="1" destOrd="0" presId="urn:microsoft.com/office/officeart/2005/8/layout/hierarchy6"/>
    <dgm:cxn modelId="{A68803AE-789E-40B0-AA0C-E6CA05BCB1FF}" type="presParOf" srcId="{8C1264F4-EF1A-4384-A018-3A270D6F690F}" destId="{383BA3C3-840D-4BE0-993E-4A47E60D5FEA}" srcOrd="0" destOrd="0" presId="urn:microsoft.com/office/officeart/2005/8/layout/hierarchy6"/>
    <dgm:cxn modelId="{D3E5C8FB-AA26-4DC0-8420-8FA92DC17C86}" type="presParOf" srcId="{8C1264F4-EF1A-4384-A018-3A270D6F690F}" destId="{28C751E3-E006-4E9F-B22F-FCEB559470EA}" srcOrd="1" destOrd="0" presId="urn:microsoft.com/office/officeart/2005/8/layout/hierarchy6"/>
    <dgm:cxn modelId="{DEF40145-58A3-4EAF-BCF9-C1244BED2E75}" type="presParOf" srcId="{28C751E3-E006-4E9F-B22F-FCEB559470EA}" destId="{43087CE1-34D9-4230-84D7-C7B6B1AFC50D}" srcOrd="0" destOrd="0" presId="urn:microsoft.com/office/officeart/2005/8/layout/hierarchy6"/>
    <dgm:cxn modelId="{893EDF55-D98D-4B69-96DF-15EA09441180}" type="presParOf" srcId="{28C751E3-E006-4E9F-B22F-FCEB559470EA}" destId="{8A6A7A91-08B0-4002-9588-F44AE6AF2616}" srcOrd="1" destOrd="0" presId="urn:microsoft.com/office/officeart/2005/8/layout/hierarchy6"/>
    <dgm:cxn modelId="{54DCDAAA-9093-4B5D-9BA5-F85D6F3B1734}" type="presParOf" srcId="{8A6A7A91-08B0-4002-9588-F44AE6AF2616}" destId="{E882D4D6-A4C4-417D-BF77-F8733F912D40}" srcOrd="0" destOrd="0" presId="urn:microsoft.com/office/officeart/2005/8/layout/hierarchy6"/>
    <dgm:cxn modelId="{DF1E9C66-A928-4E27-9B75-244EE44E453B}" type="presParOf" srcId="{8A6A7A91-08B0-4002-9588-F44AE6AF2616}" destId="{9F069A6B-0577-4C83-AE69-2593C2D778F2}" srcOrd="1" destOrd="0" presId="urn:microsoft.com/office/officeart/2005/8/layout/hierarchy6"/>
    <dgm:cxn modelId="{C79FC51F-2635-4AF9-A736-17BF3C498F09}" type="presParOf" srcId="{9F069A6B-0577-4C83-AE69-2593C2D778F2}" destId="{8229A86F-2E15-4CFC-ACB9-453D798100CE}" srcOrd="0" destOrd="0" presId="urn:microsoft.com/office/officeart/2005/8/layout/hierarchy6"/>
    <dgm:cxn modelId="{F2DD22A9-0220-4DA3-95BC-A01F6F219285}" type="presParOf" srcId="{9F069A6B-0577-4C83-AE69-2593C2D778F2}" destId="{51C5CFA4-AA1B-4786-8E26-08981418DFAE}" srcOrd="1" destOrd="0" presId="urn:microsoft.com/office/officeart/2005/8/layout/hierarchy6"/>
    <dgm:cxn modelId="{CEA4CC1A-FA23-445F-BDD1-0A595FDBE353}" type="presParOf" srcId="{45F8A986-B7C5-4889-85F8-556423B2AA37}" destId="{68587D94-95E7-43C6-A58B-C697E9CCB271}" srcOrd="2" destOrd="0" presId="urn:microsoft.com/office/officeart/2005/8/layout/hierarchy6"/>
    <dgm:cxn modelId="{C43D5644-BAC5-4BB4-AA72-9F7E1C344275}" type="presParOf" srcId="{45F8A986-B7C5-4889-85F8-556423B2AA37}" destId="{DF070CB8-CF00-4DBF-9354-4BF995CD4F59}" srcOrd="3" destOrd="0" presId="urn:microsoft.com/office/officeart/2005/8/layout/hierarchy6"/>
    <dgm:cxn modelId="{84C55B62-2189-4B6E-94C2-E75A54FF2A33}" type="presParOf" srcId="{DF070CB8-CF00-4DBF-9354-4BF995CD4F59}" destId="{9DDDB9F2-A01C-47A0-864E-979CBF8AF756}" srcOrd="0" destOrd="0" presId="urn:microsoft.com/office/officeart/2005/8/layout/hierarchy6"/>
    <dgm:cxn modelId="{FA99E7C6-DED1-4443-A37B-D04FBF324558}" type="presParOf" srcId="{DF070CB8-CF00-4DBF-9354-4BF995CD4F59}" destId="{7945F284-6646-4CC7-8298-457C2420C044}" srcOrd="1" destOrd="0" presId="urn:microsoft.com/office/officeart/2005/8/layout/hierarchy6"/>
    <dgm:cxn modelId="{F1BCB67A-640C-4EFC-9141-62874EA90BE6}" type="presParOf" srcId="{7945F284-6646-4CC7-8298-457C2420C044}" destId="{BA4ABF4D-158A-45D6-A843-23F073EBB3E0}" srcOrd="0" destOrd="0" presId="urn:microsoft.com/office/officeart/2005/8/layout/hierarchy6"/>
    <dgm:cxn modelId="{F934A479-B5BF-47AF-A791-A5DA3095FDDE}" type="presParOf" srcId="{7945F284-6646-4CC7-8298-457C2420C044}" destId="{FBED7BA9-A997-4849-981E-310530141DCF}" srcOrd="1" destOrd="0" presId="urn:microsoft.com/office/officeart/2005/8/layout/hierarchy6"/>
    <dgm:cxn modelId="{D9C49E4C-BD14-4E19-8FB0-2EEB05503482}" type="presParOf" srcId="{FBED7BA9-A997-4849-981E-310530141DCF}" destId="{1BE5D23D-17AC-4256-BEF9-7CDBDE4220CF}" srcOrd="0" destOrd="0" presId="urn:microsoft.com/office/officeart/2005/8/layout/hierarchy6"/>
    <dgm:cxn modelId="{CB11A33A-5327-4873-817A-719BA2C6F317}" type="presParOf" srcId="{FBED7BA9-A997-4849-981E-310530141DCF}" destId="{988AA19E-A6D4-4F7D-BFDC-B9D44A864895}" srcOrd="1" destOrd="0" presId="urn:microsoft.com/office/officeart/2005/8/layout/hierarchy6"/>
    <dgm:cxn modelId="{FD7D0A92-BC27-40DB-B16D-A8CDF1E5846E}" type="presParOf" srcId="{7945F284-6646-4CC7-8298-457C2420C044}" destId="{56D4B722-4BAC-4F8D-84C5-C4FF47014C36}" srcOrd="2" destOrd="0" presId="urn:microsoft.com/office/officeart/2005/8/layout/hierarchy6"/>
    <dgm:cxn modelId="{AC711E19-B739-44E2-AA4A-071D7DF71BE2}" type="presParOf" srcId="{7945F284-6646-4CC7-8298-457C2420C044}" destId="{320D7BAF-74C4-4239-BB7A-D69AD86075E6}" srcOrd="3" destOrd="0" presId="urn:microsoft.com/office/officeart/2005/8/layout/hierarchy6"/>
    <dgm:cxn modelId="{B85A9C8C-2228-4F61-8DCC-D7B0BB517658}" type="presParOf" srcId="{320D7BAF-74C4-4239-BB7A-D69AD86075E6}" destId="{46B65F80-C8AE-4C2F-9FB6-09556B29B044}" srcOrd="0" destOrd="0" presId="urn:microsoft.com/office/officeart/2005/8/layout/hierarchy6"/>
    <dgm:cxn modelId="{98A1903F-2704-4FA0-97F1-CC0FC6571106}" type="presParOf" srcId="{320D7BAF-74C4-4239-BB7A-D69AD86075E6}" destId="{B656FC0F-C6D3-4F53-82D1-C86BAB7C8872}" srcOrd="1" destOrd="0" presId="urn:microsoft.com/office/officeart/2005/8/layout/hierarchy6"/>
    <dgm:cxn modelId="{EC0ED411-2F20-481B-82D7-69DDC503259C}" type="presParOf" srcId="{C5BFB3CC-4CE8-4779-98EB-03729E472E63}" destId="{283448C2-F582-4BD8-9567-6DEAFB8A6DD4}"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EEAA1-6998-45DD-B8ED-DE49081C095E}">
      <dsp:nvSpPr>
        <dsp:cNvPr id="0" name=""/>
        <dsp:cNvSpPr/>
      </dsp:nvSpPr>
      <dsp:spPr>
        <a:xfrm>
          <a:off x="4609052" y="377"/>
          <a:ext cx="810517" cy="54034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2">
                  <a:lumMod val="75000"/>
                </a:schemeClr>
              </a:solidFill>
            </a:rPr>
            <a:t>Drugs Affecting Balance</a:t>
          </a:r>
        </a:p>
      </dsp:txBody>
      <dsp:txXfrm>
        <a:off x="4624878" y="16203"/>
        <a:ext cx="778865" cy="508693"/>
      </dsp:txXfrm>
    </dsp:sp>
    <dsp:sp modelId="{2030E983-BB45-42D4-908F-2153D73147DB}">
      <dsp:nvSpPr>
        <dsp:cNvPr id="0" name=""/>
        <dsp:cNvSpPr/>
      </dsp:nvSpPr>
      <dsp:spPr>
        <a:xfrm>
          <a:off x="3046260" y="540722"/>
          <a:ext cx="1968051" cy="216138"/>
        </a:xfrm>
        <a:custGeom>
          <a:avLst/>
          <a:gdLst/>
          <a:ahLst/>
          <a:cxnLst/>
          <a:rect l="0" t="0" r="0" b="0"/>
          <a:pathLst>
            <a:path>
              <a:moveTo>
                <a:pt x="1968051" y="0"/>
              </a:moveTo>
              <a:lnTo>
                <a:pt x="1968051" y="108069"/>
              </a:lnTo>
              <a:lnTo>
                <a:pt x="0" y="108069"/>
              </a:lnTo>
              <a:lnTo>
                <a:pt x="0" y="216138"/>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AC4280-E513-4F8B-AD1E-37050BEC271A}">
      <dsp:nvSpPr>
        <dsp:cNvPr id="0" name=""/>
        <dsp:cNvSpPr/>
      </dsp:nvSpPr>
      <dsp:spPr>
        <a:xfrm>
          <a:off x="2444705" y="756860"/>
          <a:ext cx="1203108" cy="54034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Drugs to </a:t>
          </a:r>
          <a:r>
            <a:rPr lang="en-US" sz="1200" b="1" kern="1200" dirty="0">
              <a:solidFill>
                <a:srgbClr val="FF0000"/>
              </a:solidFill>
            </a:rPr>
            <a:t>treat</a:t>
          </a:r>
          <a:r>
            <a:rPr lang="en-US" sz="1200" b="1" kern="1200" dirty="0"/>
            <a:t> vertigo</a:t>
          </a:r>
        </a:p>
      </dsp:txBody>
      <dsp:txXfrm>
        <a:off x="2460531" y="772686"/>
        <a:ext cx="1171456" cy="508693"/>
      </dsp:txXfrm>
    </dsp:sp>
    <dsp:sp modelId="{FC550E3A-E2BE-4706-999B-91758F7E53EC}">
      <dsp:nvSpPr>
        <dsp:cNvPr id="0" name=""/>
        <dsp:cNvSpPr/>
      </dsp:nvSpPr>
      <dsp:spPr>
        <a:xfrm>
          <a:off x="1080899" y="1297205"/>
          <a:ext cx="1965360" cy="216138"/>
        </a:xfrm>
        <a:custGeom>
          <a:avLst/>
          <a:gdLst/>
          <a:ahLst/>
          <a:cxnLst/>
          <a:rect l="0" t="0" r="0" b="0"/>
          <a:pathLst>
            <a:path>
              <a:moveTo>
                <a:pt x="1965360" y="0"/>
              </a:moveTo>
              <a:lnTo>
                <a:pt x="1965360" y="108069"/>
              </a:lnTo>
              <a:lnTo>
                <a:pt x="0" y="108069"/>
              </a:lnTo>
              <a:lnTo>
                <a:pt x="0" y="216138"/>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F9F61D-81BE-4746-8B16-326F4534306A}">
      <dsp:nvSpPr>
        <dsp:cNvPr id="0" name=""/>
        <dsp:cNvSpPr/>
      </dsp:nvSpPr>
      <dsp:spPr>
        <a:xfrm>
          <a:off x="675640" y="1513343"/>
          <a:ext cx="810517" cy="54034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Specific</a:t>
          </a:r>
        </a:p>
      </dsp:txBody>
      <dsp:txXfrm>
        <a:off x="691466" y="1529169"/>
        <a:ext cx="778865" cy="508693"/>
      </dsp:txXfrm>
    </dsp:sp>
    <dsp:sp modelId="{25676235-C8EB-4953-AA05-341E12A87B18}">
      <dsp:nvSpPr>
        <dsp:cNvPr id="0" name=""/>
        <dsp:cNvSpPr/>
      </dsp:nvSpPr>
      <dsp:spPr>
        <a:xfrm>
          <a:off x="1035179" y="2053689"/>
          <a:ext cx="91440" cy="216138"/>
        </a:xfrm>
        <a:custGeom>
          <a:avLst/>
          <a:gdLst/>
          <a:ahLst/>
          <a:cxnLst/>
          <a:rect l="0" t="0" r="0" b="0"/>
          <a:pathLst>
            <a:path>
              <a:moveTo>
                <a:pt x="45720" y="0"/>
              </a:moveTo>
              <a:lnTo>
                <a:pt x="45720" y="216138"/>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74D6D6-2663-432E-8F09-819C9BAF61CE}">
      <dsp:nvSpPr>
        <dsp:cNvPr id="0" name=""/>
        <dsp:cNvSpPr/>
      </dsp:nvSpPr>
      <dsp:spPr>
        <a:xfrm>
          <a:off x="609599" y="2269827"/>
          <a:ext cx="942599" cy="54034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e.g. Antibiotics</a:t>
          </a:r>
        </a:p>
      </dsp:txBody>
      <dsp:txXfrm>
        <a:off x="625425" y="2285653"/>
        <a:ext cx="910947" cy="508693"/>
      </dsp:txXfrm>
    </dsp:sp>
    <dsp:sp modelId="{88C71237-122F-4FD5-AC81-CA9DF5E3E903}">
      <dsp:nvSpPr>
        <dsp:cNvPr id="0" name=""/>
        <dsp:cNvSpPr/>
      </dsp:nvSpPr>
      <dsp:spPr>
        <a:xfrm>
          <a:off x="2933711" y="1297205"/>
          <a:ext cx="112548" cy="216138"/>
        </a:xfrm>
        <a:custGeom>
          <a:avLst/>
          <a:gdLst/>
          <a:ahLst/>
          <a:cxnLst/>
          <a:rect l="0" t="0" r="0" b="0"/>
          <a:pathLst>
            <a:path>
              <a:moveTo>
                <a:pt x="112548" y="0"/>
              </a:moveTo>
              <a:lnTo>
                <a:pt x="112548" y="108069"/>
              </a:lnTo>
              <a:lnTo>
                <a:pt x="0" y="108069"/>
              </a:lnTo>
              <a:lnTo>
                <a:pt x="0" y="216138"/>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543CC4-9E71-40CB-BA2C-4A991F2FC647}">
      <dsp:nvSpPr>
        <dsp:cNvPr id="0" name=""/>
        <dsp:cNvSpPr/>
      </dsp:nvSpPr>
      <dsp:spPr>
        <a:xfrm>
          <a:off x="2221622" y="1513343"/>
          <a:ext cx="1424177" cy="54034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Symptomatic</a:t>
          </a:r>
        </a:p>
      </dsp:txBody>
      <dsp:txXfrm>
        <a:off x="2237448" y="1529169"/>
        <a:ext cx="1392525" cy="508693"/>
      </dsp:txXfrm>
    </dsp:sp>
    <dsp:sp modelId="{3CBEF913-AED0-417F-A539-0BBB4BB5487B}">
      <dsp:nvSpPr>
        <dsp:cNvPr id="0" name=""/>
        <dsp:cNvSpPr/>
      </dsp:nvSpPr>
      <dsp:spPr>
        <a:xfrm>
          <a:off x="2332242" y="2053689"/>
          <a:ext cx="601469" cy="216138"/>
        </a:xfrm>
        <a:custGeom>
          <a:avLst/>
          <a:gdLst/>
          <a:ahLst/>
          <a:cxnLst/>
          <a:rect l="0" t="0" r="0" b="0"/>
          <a:pathLst>
            <a:path>
              <a:moveTo>
                <a:pt x="601469" y="0"/>
              </a:moveTo>
              <a:lnTo>
                <a:pt x="601469" y="108069"/>
              </a:lnTo>
              <a:lnTo>
                <a:pt x="0" y="108069"/>
              </a:lnTo>
              <a:lnTo>
                <a:pt x="0" y="216138"/>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7277B9-6455-4F3D-B91B-43E87F42B68A}">
      <dsp:nvSpPr>
        <dsp:cNvPr id="0" name=""/>
        <dsp:cNvSpPr/>
      </dsp:nvSpPr>
      <dsp:spPr>
        <a:xfrm>
          <a:off x="1795355" y="2269827"/>
          <a:ext cx="1073774" cy="54034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Vestibular suppressants</a:t>
          </a:r>
        </a:p>
      </dsp:txBody>
      <dsp:txXfrm>
        <a:off x="1811181" y="2285653"/>
        <a:ext cx="1042122" cy="508693"/>
      </dsp:txXfrm>
    </dsp:sp>
    <dsp:sp modelId="{FACE4C66-7DDC-4A9F-865A-9D4E1F5887E8}">
      <dsp:nvSpPr>
        <dsp:cNvPr id="0" name=""/>
        <dsp:cNvSpPr/>
      </dsp:nvSpPr>
      <dsp:spPr>
        <a:xfrm>
          <a:off x="2286522" y="2810172"/>
          <a:ext cx="91440" cy="216138"/>
        </a:xfrm>
        <a:custGeom>
          <a:avLst/>
          <a:gdLst/>
          <a:ahLst/>
          <a:cxnLst/>
          <a:rect l="0" t="0" r="0" b="0"/>
          <a:pathLst>
            <a:path>
              <a:moveTo>
                <a:pt x="45720" y="0"/>
              </a:moveTo>
              <a:lnTo>
                <a:pt x="45720" y="216138"/>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4E7654-61A8-4033-836D-39880330AAA6}">
      <dsp:nvSpPr>
        <dsp:cNvPr id="0" name=""/>
        <dsp:cNvSpPr/>
      </dsp:nvSpPr>
      <dsp:spPr>
        <a:xfrm>
          <a:off x="1926983" y="3026310"/>
          <a:ext cx="810517" cy="54034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err="1"/>
            <a:t>Anticholinergics</a:t>
          </a:r>
          <a:endParaRPr lang="en-US" sz="1100" b="1" kern="1200" dirty="0"/>
        </a:p>
      </dsp:txBody>
      <dsp:txXfrm>
        <a:off x="1942809" y="3042136"/>
        <a:ext cx="778865" cy="508693"/>
      </dsp:txXfrm>
    </dsp:sp>
    <dsp:sp modelId="{33D9D390-4BB5-4C75-9DD1-134325F796F5}">
      <dsp:nvSpPr>
        <dsp:cNvPr id="0" name=""/>
        <dsp:cNvSpPr/>
      </dsp:nvSpPr>
      <dsp:spPr>
        <a:xfrm>
          <a:off x="2286522" y="3566656"/>
          <a:ext cx="91440" cy="216138"/>
        </a:xfrm>
        <a:custGeom>
          <a:avLst/>
          <a:gdLst/>
          <a:ahLst/>
          <a:cxnLst/>
          <a:rect l="0" t="0" r="0" b="0"/>
          <a:pathLst>
            <a:path>
              <a:moveTo>
                <a:pt x="45720" y="0"/>
              </a:moveTo>
              <a:lnTo>
                <a:pt x="45720" y="216138"/>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7F105D-2FB6-43D0-B6CA-17567AA2A14A}">
      <dsp:nvSpPr>
        <dsp:cNvPr id="0" name=""/>
        <dsp:cNvSpPr/>
      </dsp:nvSpPr>
      <dsp:spPr>
        <a:xfrm>
          <a:off x="1926983" y="3782794"/>
          <a:ext cx="810517" cy="54034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Benzodiazepines</a:t>
          </a:r>
        </a:p>
      </dsp:txBody>
      <dsp:txXfrm>
        <a:off x="1942809" y="3798620"/>
        <a:ext cx="778865" cy="508693"/>
      </dsp:txXfrm>
    </dsp:sp>
    <dsp:sp modelId="{B4B8D931-E131-471F-9B79-A4236AC7C449}">
      <dsp:nvSpPr>
        <dsp:cNvPr id="0" name=""/>
        <dsp:cNvSpPr/>
      </dsp:nvSpPr>
      <dsp:spPr>
        <a:xfrm>
          <a:off x="2286522" y="4323139"/>
          <a:ext cx="91440" cy="216138"/>
        </a:xfrm>
        <a:custGeom>
          <a:avLst/>
          <a:gdLst/>
          <a:ahLst/>
          <a:cxnLst/>
          <a:rect l="0" t="0" r="0" b="0"/>
          <a:pathLst>
            <a:path>
              <a:moveTo>
                <a:pt x="45720" y="0"/>
              </a:moveTo>
              <a:lnTo>
                <a:pt x="45720" y="216138"/>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9C3BFA-737F-40F8-A7C1-C6EE9EA8E5DC}">
      <dsp:nvSpPr>
        <dsp:cNvPr id="0" name=""/>
        <dsp:cNvSpPr/>
      </dsp:nvSpPr>
      <dsp:spPr>
        <a:xfrm>
          <a:off x="1817000" y="4539277"/>
          <a:ext cx="1030484" cy="54034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err="1"/>
            <a:t>Betahistine</a:t>
          </a:r>
          <a:endParaRPr lang="en-US" sz="1100" b="1" kern="1200" dirty="0"/>
        </a:p>
      </dsp:txBody>
      <dsp:txXfrm>
        <a:off x="1832826" y="4555103"/>
        <a:ext cx="998832" cy="508693"/>
      </dsp:txXfrm>
    </dsp:sp>
    <dsp:sp modelId="{823813E0-A044-4F8C-B4B9-A477323009E6}">
      <dsp:nvSpPr>
        <dsp:cNvPr id="0" name=""/>
        <dsp:cNvSpPr/>
      </dsp:nvSpPr>
      <dsp:spPr>
        <a:xfrm>
          <a:off x="2933711" y="2053689"/>
          <a:ext cx="658464" cy="216138"/>
        </a:xfrm>
        <a:custGeom>
          <a:avLst/>
          <a:gdLst/>
          <a:ahLst/>
          <a:cxnLst/>
          <a:rect l="0" t="0" r="0" b="0"/>
          <a:pathLst>
            <a:path>
              <a:moveTo>
                <a:pt x="0" y="0"/>
              </a:moveTo>
              <a:lnTo>
                <a:pt x="0" y="108069"/>
              </a:lnTo>
              <a:lnTo>
                <a:pt x="658464" y="108069"/>
              </a:lnTo>
              <a:lnTo>
                <a:pt x="658464" y="216138"/>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D96954-3A7D-429A-9771-FF8006ED53C0}">
      <dsp:nvSpPr>
        <dsp:cNvPr id="0" name=""/>
        <dsp:cNvSpPr/>
      </dsp:nvSpPr>
      <dsp:spPr>
        <a:xfrm>
          <a:off x="3112284" y="2269827"/>
          <a:ext cx="959782" cy="54034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err="1"/>
            <a:t>Antiemetics</a:t>
          </a:r>
          <a:endParaRPr lang="en-US" sz="1100" b="1" kern="1200" dirty="0"/>
        </a:p>
      </dsp:txBody>
      <dsp:txXfrm>
        <a:off x="3128110" y="2285653"/>
        <a:ext cx="928130" cy="508693"/>
      </dsp:txXfrm>
    </dsp:sp>
    <dsp:sp modelId="{A671B3C8-1261-4E3E-941C-7ACA9CEC1BD7}">
      <dsp:nvSpPr>
        <dsp:cNvPr id="0" name=""/>
        <dsp:cNvSpPr/>
      </dsp:nvSpPr>
      <dsp:spPr>
        <a:xfrm>
          <a:off x="3546456" y="2810172"/>
          <a:ext cx="91440" cy="216138"/>
        </a:xfrm>
        <a:custGeom>
          <a:avLst/>
          <a:gdLst/>
          <a:ahLst/>
          <a:cxnLst/>
          <a:rect l="0" t="0" r="0" b="0"/>
          <a:pathLst>
            <a:path>
              <a:moveTo>
                <a:pt x="45720" y="0"/>
              </a:moveTo>
              <a:lnTo>
                <a:pt x="45720" y="216138"/>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4FF916-65F9-44EC-A241-C905F6950376}">
      <dsp:nvSpPr>
        <dsp:cNvPr id="0" name=""/>
        <dsp:cNvSpPr/>
      </dsp:nvSpPr>
      <dsp:spPr>
        <a:xfrm>
          <a:off x="3186917" y="3026310"/>
          <a:ext cx="810517" cy="54034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Antihistamines</a:t>
          </a:r>
        </a:p>
      </dsp:txBody>
      <dsp:txXfrm>
        <a:off x="3202743" y="3042136"/>
        <a:ext cx="778865" cy="508693"/>
      </dsp:txXfrm>
    </dsp:sp>
    <dsp:sp modelId="{E7AB22F7-68A4-473E-B29F-69BA3D96E533}">
      <dsp:nvSpPr>
        <dsp:cNvPr id="0" name=""/>
        <dsp:cNvSpPr/>
      </dsp:nvSpPr>
      <dsp:spPr>
        <a:xfrm>
          <a:off x="3546456" y="3566656"/>
          <a:ext cx="91440" cy="216138"/>
        </a:xfrm>
        <a:custGeom>
          <a:avLst/>
          <a:gdLst/>
          <a:ahLst/>
          <a:cxnLst/>
          <a:rect l="0" t="0" r="0" b="0"/>
          <a:pathLst>
            <a:path>
              <a:moveTo>
                <a:pt x="45720" y="0"/>
              </a:moveTo>
              <a:lnTo>
                <a:pt x="45720" y="216138"/>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516153-5E53-4E35-B189-8C6DC2095E60}">
      <dsp:nvSpPr>
        <dsp:cNvPr id="0" name=""/>
        <dsp:cNvSpPr/>
      </dsp:nvSpPr>
      <dsp:spPr>
        <a:xfrm>
          <a:off x="3186917" y="3782794"/>
          <a:ext cx="810517" cy="54034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err="1"/>
            <a:t>Phenothiazines</a:t>
          </a:r>
          <a:endParaRPr lang="en-US" sz="1100" b="1" kern="1200" dirty="0"/>
        </a:p>
      </dsp:txBody>
      <dsp:txXfrm>
        <a:off x="3202743" y="3798620"/>
        <a:ext cx="778865" cy="508693"/>
      </dsp:txXfrm>
    </dsp:sp>
    <dsp:sp modelId="{3C3872EB-3407-4911-B823-A4CF2A07247D}">
      <dsp:nvSpPr>
        <dsp:cNvPr id="0" name=""/>
        <dsp:cNvSpPr/>
      </dsp:nvSpPr>
      <dsp:spPr>
        <a:xfrm>
          <a:off x="3546456" y="4323139"/>
          <a:ext cx="91440" cy="216138"/>
        </a:xfrm>
        <a:custGeom>
          <a:avLst/>
          <a:gdLst/>
          <a:ahLst/>
          <a:cxnLst/>
          <a:rect l="0" t="0" r="0" b="0"/>
          <a:pathLst>
            <a:path>
              <a:moveTo>
                <a:pt x="45720" y="0"/>
              </a:moveTo>
              <a:lnTo>
                <a:pt x="45720" y="216138"/>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9C047A-1E46-4885-A3CD-CEDC8007D367}">
      <dsp:nvSpPr>
        <dsp:cNvPr id="0" name=""/>
        <dsp:cNvSpPr/>
      </dsp:nvSpPr>
      <dsp:spPr>
        <a:xfrm>
          <a:off x="3124811" y="4539277"/>
          <a:ext cx="934729" cy="54034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Dopamine antagonist</a:t>
          </a:r>
        </a:p>
      </dsp:txBody>
      <dsp:txXfrm>
        <a:off x="3140637" y="4555103"/>
        <a:ext cx="903077" cy="508693"/>
      </dsp:txXfrm>
    </dsp:sp>
    <dsp:sp modelId="{475A27E7-E24D-4B4B-B677-A5CEC1DC590B}">
      <dsp:nvSpPr>
        <dsp:cNvPr id="0" name=""/>
        <dsp:cNvSpPr/>
      </dsp:nvSpPr>
      <dsp:spPr>
        <a:xfrm>
          <a:off x="3046260" y="1297205"/>
          <a:ext cx="1732729" cy="216138"/>
        </a:xfrm>
        <a:custGeom>
          <a:avLst/>
          <a:gdLst/>
          <a:ahLst/>
          <a:cxnLst/>
          <a:rect l="0" t="0" r="0" b="0"/>
          <a:pathLst>
            <a:path>
              <a:moveTo>
                <a:pt x="0" y="0"/>
              </a:moveTo>
              <a:lnTo>
                <a:pt x="0" y="108069"/>
              </a:lnTo>
              <a:lnTo>
                <a:pt x="1732729" y="108069"/>
              </a:lnTo>
              <a:lnTo>
                <a:pt x="1732729" y="216138"/>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16640B-9C4D-4FEB-870B-579ACB814ABC}">
      <dsp:nvSpPr>
        <dsp:cNvPr id="0" name=""/>
        <dsp:cNvSpPr/>
      </dsp:nvSpPr>
      <dsp:spPr>
        <a:xfrm>
          <a:off x="4141099" y="1513343"/>
          <a:ext cx="1275779" cy="54034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Prophylactic</a:t>
          </a:r>
        </a:p>
      </dsp:txBody>
      <dsp:txXfrm>
        <a:off x="4156925" y="1529169"/>
        <a:ext cx="1244127" cy="508693"/>
      </dsp:txXfrm>
    </dsp:sp>
    <dsp:sp modelId="{21196D24-B481-4149-B5BE-302CE4762F02}">
      <dsp:nvSpPr>
        <dsp:cNvPr id="0" name=""/>
        <dsp:cNvSpPr/>
      </dsp:nvSpPr>
      <dsp:spPr>
        <a:xfrm>
          <a:off x="4733269" y="2053689"/>
          <a:ext cx="91440" cy="216138"/>
        </a:xfrm>
        <a:custGeom>
          <a:avLst/>
          <a:gdLst/>
          <a:ahLst/>
          <a:cxnLst/>
          <a:rect l="0" t="0" r="0" b="0"/>
          <a:pathLst>
            <a:path>
              <a:moveTo>
                <a:pt x="45720" y="0"/>
              </a:moveTo>
              <a:lnTo>
                <a:pt x="45720" y="216138"/>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4D679E-B228-4FB8-BE0E-0B4688293439}">
      <dsp:nvSpPr>
        <dsp:cNvPr id="0" name=""/>
        <dsp:cNvSpPr/>
      </dsp:nvSpPr>
      <dsp:spPr>
        <a:xfrm>
          <a:off x="4373730" y="2269827"/>
          <a:ext cx="810517" cy="54034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Diuretics</a:t>
          </a:r>
        </a:p>
      </dsp:txBody>
      <dsp:txXfrm>
        <a:off x="4389556" y="2285653"/>
        <a:ext cx="778865" cy="508693"/>
      </dsp:txXfrm>
    </dsp:sp>
    <dsp:sp modelId="{383BA3C3-840D-4BE0-993E-4A47E60D5FEA}">
      <dsp:nvSpPr>
        <dsp:cNvPr id="0" name=""/>
        <dsp:cNvSpPr/>
      </dsp:nvSpPr>
      <dsp:spPr>
        <a:xfrm>
          <a:off x="4733269" y="2810172"/>
          <a:ext cx="91440" cy="216138"/>
        </a:xfrm>
        <a:custGeom>
          <a:avLst/>
          <a:gdLst/>
          <a:ahLst/>
          <a:cxnLst/>
          <a:rect l="0" t="0" r="0" b="0"/>
          <a:pathLst>
            <a:path>
              <a:moveTo>
                <a:pt x="45720" y="0"/>
              </a:moveTo>
              <a:lnTo>
                <a:pt x="45720" y="216138"/>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087CE1-34D9-4230-84D7-C7B6B1AFC50D}">
      <dsp:nvSpPr>
        <dsp:cNvPr id="0" name=""/>
        <dsp:cNvSpPr/>
      </dsp:nvSpPr>
      <dsp:spPr>
        <a:xfrm>
          <a:off x="4373730" y="3026310"/>
          <a:ext cx="810517" cy="54034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Corticosteroids</a:t>
          </a:r>
        </a:p>
      </dsp:txBody>
      <dsp:txXfrm>
        <a:off x="4389556" y="3042136"/>
        <a:ext cx="778865" cy="508693"/>
      </dsp:txXfrm>
    </dsp:sp>
    <dsp:sp modelId="{E882D4D6-A4C4-417D-BF77-F8733F912D40}">
      <dsp:nvSpPr>
        <dsp:cNvPr id="0" name=""/>
        <dsp:cNvSpPr/>
      </dsp:nvSpPr>
      <dsp:spPr>
        <a:xfrm>
          <a:off x="4733269" y="3566656"/>
          <a:ext cx="91440" cy="216138"/>
        </a:xfrm>
        <a:custGeom>
          <a:avLst/>
          <a:gdLst/>
          <a:ahLst/>
          <a:cxnLst/>
          <a:rect l="0" t="0" r="0" b="0"/>
          <a:pathLst>
            <a:path>
              <a:moveTo>
                <a:pt x="45720" y="0"/>
              </a:moveTo>
              <a:lnTo>
                <a:pt x="45720" y="216138"/>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29A86F-2E15-4CFC-ACB9-453D798100CE}">
      <dsp:nvSpPr>
        <dsp:cNvPr id="0" name=""/>
        <dsp:cNvSpPr/>
      </dsp:nvSpPr>
      <dsp:spPr>
        <a:xfrm>
          <a:off x="4315223" y="3782794"/>
          <a:ext cx="927532" cy="54034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err="1"/>
            <a:t>Ca</a:t>
          </a:r>
          <a:r>
            <a:rPr lang="en-US" sz="1100" b="1" kern="1200" dirty="0"/>
            <a:t>/K</a:t>
          </a:r>
        </a:p>
        <a:p>
          <a:pPr marL="0" lvl="0" indent="0" algn="ctr" defTabSz="488950">
            <a:lnSpc>
              <a:spcPct val="90000"/>
            </a:lnSpc>
            <a:spcBef>
              <a:spcPct val="0"/>
            </a:spcBef>
            <a:spcAft>
              <a:spcPct val="35000"/>
            </a:spcAft>
            <a:buNone/>
          </a:pPr>
          <a:r>
            <a:rPr lang="en-US" sz="1100" b="1" kern="1200" dirty="0"/>
            <a:t>antagonists</a:t>
          </a:r>
        </a:p>
      </dsp:txBody>
      <dsp:txXfrm>
        <a:off x="4331049" y="3798620"/>
        <a:ext cx="895880" cy="508693"/>
      </dsp:txXfrm>
    </dsp:sp>
    <dsp:sp modelId="{68587D94-95E7-43C6-A58B-C697E9CCB271}">
      <dsp:nvSpPr>
        <dsp:cNvPr id="0" name=""/>
        <dsp:cNvSpPr/>
      </dsp:nvSpPr>
      <dsp:spPr>
        <a:xfrm>
          <a:off x="5014311" y="540722"/>
          <a:ext cx="1778106" cy="216138"/>
        </a:xfrm>
        <a:custGeom>
          <a:avLst/>
          <a:gdLst/>
          <a:ahLst/>
          <a:cxnLst/>
          <a:rect l="0" t="0" r="0" b="0"/>
          <a:pathLst>
            <a:path>
              <a:moveTo>
                <a:pt x="0" y="0"/>
              </a:moveTo>
              <a:lnTo>
                <a:pt x="0" y="108069"/>
              </a:lnTo>
              <a:lnTo>
                <a:pt x="1778106" y="108069"/>
              </a:lnTo>
              <a:lnTo>
                <a:pt x="1778106" y="216138"/>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DDB9F2-A01C-47A0-864E-979CBF8AF756}">
      <dsp:nvSpPr>
        <dsp:cNvPr id="0" name=""/>
        <dsp:cNvSpPr/>
      </dsp:nvSpPr>
      <dsp:spPr>
        <a:xfrm>
          <a:off x="6000918" y="756860"/>
          <a:ext cx="1582998" cy="54034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Drugs </a:t>
          </a:r>
          <a:r>
            <a:rPr lang="en-US" sz="1200" b="1" kern="1200" dirty="0">
              <a:solidFill>
                <a:srgbClr val="FF0000"/>
              </a:solidFill>
            </a:rPr>
            <a:t>inducing</a:t>
          </a:r>
          <a:r>
            <a:rPr lang="en-US" sz="1200" b="1" kern="1200" dirty="0"/>
            <a:t> vertigo</a:t>
          </a:r>
        </a:p>
      </dsp:txBody>
      <dsp:txXfrm>
        <a:off x="6016744" y="772686"/>
        <a:ext cx="1551346" cy="508693"/>
      </dsp:txXfrm>
    </dsp:sp>
    <dsp:sp modelId="{BA4ABF4D-158A-45D6-A843-23F073EBB3E0}">
      <dsp:nvSpPr>
        <dsp:cNvPr id="0" name=""/>
        <dsp:cNvSpPr/>
      </dsp:nvSpPr>
      <dsp:spPr>
        <a:xfrm>
          <a:off x="6176257" y="1297205"/>
          <a:ext cx="616159" cy="216138"/>
        </a:xfrm>
        <a:custGeom>
          <a:avLst/>
          <a:gdLst/>
          <a:ahLst/>
          <a:cxnLst/>
          <a:rect l="0" t="0" r="0" b="0"/>
          <a:pathLst>
            <a:path>
              <a:moveTo>
                <a:pt x="616159" y="0"/>
              </a:moveTo>
              <a:lnTo>
                <a:pt x="616159" y="108069"/>
              </a:lnTo>
              <a:lnTo>
                <a:pt x="0" y="108069"/>
              </a:lnTo>
              <a:lnTo>
                <a:pt x="0" y="216138"/>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E5D23D-17AC-4256-BEF9-7CDBDE4220CF}">
      <dsp:nvSpPr>
        <dsp:cNvPr id="0" name=""/>
        <dsp:cNvSpPr/>
      </dsp:nvSpPr>
      <dsp:spPr>
        <a:xfrm>
          <a:off x="5660034" y="1513343"/>
          <a:ext cx="1032445" cy="54034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Vestibular</a:t>
          </a:r>
          <a:r>
            <a:rPr lang="en-US" sz="1100" kern="1200" dirty="0"/>
            <a:t> </a:t>
          </a:r>
          <a:r>
            <a:rPr lang="en-US" sz="1400" kern="1200" dirty="0"/>
            <a:t>toxins</a:t>
          </a:r>
        </a:p>
      </dsp:txBody>
      <dsp:txXfrm>
        <a:off x="5675860" y="1529169"/>
        <a:ext cx="1000793" cy="508693"/>
      </dsp:txXfrm>
    </dsp:sp>
    <dsp:sp modelId="{56D4B722-4BAC-4F8D-84C5-C4FF47014C36}">
      <dsp:nvSpPr>
        <dsp:cNvPr id="0" name=""/>
        <dsp:cNvSpPr/>
      </dsp:nvSpPr>
      <dsp:spPr>
        <a:xfrm>
          <a:off x="6792417" y="1297205"/>
          <a:ext cx="637800" cy="216138"/>
        </a:xfrm>
        <a:custGeom>
          <a:avLst/>
          <a:gdLst/>
          <a:ahLst/>
          <a:cxnLst/>
          <a:rect l="0" t="0" r="0" b="0"/>
          <a:pathLst>
            <a:path>
              <a:moveTo>
                <a:pt x="0" y="0"/>
              </a:moveTo>
              <a:lnTo>
                <a:pt x="0" y="108069"/>
              </a:lnTo>
              <a:lnTo>
                <a:pt x="637800" y="108069"/>
              </a:lnTo>
              <a:lnTo>
                <a:pt x="637800" y="216138"/>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B65F80-C8AE-4C2F-9FB6-09556B29B044}">
      <dsp:nvSpPr>
        <dsp:cNvPr id="0" name=""/>
        <dsp:cNvSpPr/>
      </dsp:nvSpPr>
      <dsp:spPr>
        <a:xfrm>
          <a:off x="6935635" y="1513343"/>
          <a:ext cx="989164" cy="54034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Mixed </a:t>
          </a:r>
          <a:r>
            <a:rPr lang="en-US" sz="1400" kern="1200" dirty="0" err="1"/>
            <a:t>ototoxins</a:t>
          </a:r>
          <a:endParaRPr lang="en-US" sz="1400" kern="1200" dirty="0"/>
        </a:p>
      </dsp:txBody>
      <dsp:txXfrm>
        <a:off x="6951461" y="1529169"/>
        <a:ext cx="957512" cy="5086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759111-2059-4C75-9EA1-CDB9EEE94157}" type="datetimeFigureOut">
              <a:rPr lang="en-US" smtClean="0"/>
              <a:pPr/>
              <a:t>10/12/2019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EF690B-1A64-4C8C-8007-ABC8E93A906C}" type="slidenum">
              <a:rPr lang="en-US" smtClean="0"/>
              <a:pPr/>
              <a:t>‹#›</a:t>
            </a:fld>
            <a:endParaRPr lang="en-US"/>
          </a:p>
        </p:txBody>
      </p:sp>
    </p:spTree>
    <p:extLst>
      <p:ext uri="{BB962C8B-B14F-4D97-AF65-F5344CB8AC3E}">
        <p14:creationId xmlns:p14="http://schemas.microsoft.com/office/powerpoint/2010/main" val="1530203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rightfocus.org/glaucoma/infographic/flow-aqueous-humor"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wikipedia.org/wiki/Psychomotor_agitati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Sensory_receptor"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en.wikipedia.org/wiki/Vestibular_system" TargetMode="External"/><Relationship Id="rId4" Type="http://schemas.openxmlformats.org/officeDocument/2006/relationships/hyperlink" Target="https://en.wikipedia.org/wiki/Auditory_system"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webmd.com/hw-popup/lightheadednes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webmd.com/brain/understanding-fainting-basics"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webmd.com/brain/vertigo-symptoms-causes-treatment"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webmd.com/brain/tc/mild-moderate-and-severe-vertigo-topic-overview"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Sensory_system" TargetMode="External"/><Relationship Id="rId7" Type="http://schemas.openxmlformats.org/officeDocument/2006/relationships/hyperlink" Target="https://en.wikipedia.org/wiki/Balance_(ability)"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Motor_coordination" TargetMode="External"/><Relationship Id="rId5" Type="http://schemas.openxmlformats.org/officeDocument/2006/relationships/hyperlink" Target="https://en.wikipedia.org/wiki/Spatial_orientation" TargetMode="External"/><Relationship Id="rId4" Type="http://schemas.openxmlformats.org/officeDocument/2006/relationships/hyperlink" Target="https://en.wikipedia.org/wiki/Sense_of_balanc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Vertigo_(medical)"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en.wikipedia.org/wiki/M%C3%A9ni%C3%A8re's_disease" TargetMode="External"/><Relationship Id="rId4" Type="http://schemas.openxmlformats.org/officeDocument/2006/relationships/hyperlink" Target="https://en.wikipedia.org/wiki/Balance_disorder"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EF690B-1A64-4C8C-8007-ABC8E93A906C}" type="slidenum">
              <a:rPr lang="en-US" smtClean="0"/>
              <a:pPr/>
              <a:t>1</a:t>
            </a:fld>
            <a:endParaRPr lang="en-US"/>
          </a:p>
        </p:txBody>
      </p:sp>
    </p:spTree>
    <p:extLst>
      <p:ext uri="{BB962C8B-B14F-4D97-AF65-F5344CB8AC3E}">
        <p14:creationId xmlns:p14="http://schemas.microsoft.com/office/powerpoint/2010/main" val="73366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 action on the </a:t>
            </a:r>
            <a:r>
              <a:rPr lang="en-US" b="1" dirty="0"/>
              <a:t>medullary</a:t>
            </a:r>
            <a:r>
              <a:rPr lang="en-US" dirty="0"/>
              <a:t> chemoreceptive trigger zone (CRTZ- Vomiting center)</a:t>
            </a:r>
            <a:r>
              <a:rPr lang="en-US" baseline="0" dirty="0"/>
              <a:t> </a:t>
            </a:r>
            <a:r>
              <a:rPr lang="en-US" dirty="0"/>
              <a:t>may also be involved in the antiemetic effect.</a:t>
            </a:r>
          </a:p>
          <a:p>
            <a:pPr rtl="0"/>
            <a:r>
              <a:rPr lang="en-US" dirty="0"/>
              <a:t>The inner ear help support hearing &amp; balance. They diminish vestibular stimulation &amp; depress labyrinthine function. </a:t>
            </a:r>
          </a:p>
          <a:p>
            <a:pPr rtl="0"/>
            <a:r>
              <a:rPr lang="en-US" dirty="0">
                <a:effectLst/>
              </a:rPr>
              <a:t>Most vertigo with definable cause is </a:t>
            </a:r>
            <a:r>
              <a:rPr lang="en-US" dirty="0" err="1">
                <a:effectLst/>
              </a:rPr>
              <a:t>otologic</a:t>
            </a:r>
            <a:r>
              <a:rPr lang="en-US" dirty="0">
                <a:effectLst/>
              </a:rPr>
              <a:t>, caused by dysfunction of the labyrinth in the inner ear. </a:t>
            </a:r>
          </a:p>
          <a:p>
            <a:pPr rtl="0"/>
            <a:r>
              <a:rPr lang="en-US" dirty="0">
                <a:effectLst/>
              </a:rPr>
              <a:t>Many of the </a:t>
            </a:r>
            <a:r>
              <a:rPr lang="en-US" b="1" dirty="0">
                <a:effectLst/>
              </a:rPr>
              <a:t>first-generation</a:t>
            </a:r>
            <a:r>
              <a:rPr lang="en-US" dirty="0">
                <a:effectLst/>
              </a:rPr>
              <a:t> antihistamines also possess </a:t>
            </a:r>
            <a:r>
              <a:rPr lang="en-US" b="1" dirty="0">
                <a:effectLst/>
              </a:rPr>
              <a:t>anticholinergic</a:t>
            </a:r>
            <a:r>
              <a:rPr lang="en-US" dirty="0">
                <a:effectLst/>
              </a:rPr>
              <a:t> activity. This might contribute to some of the side effects (dry mouth, urinary retention) associated with these agents, but it also might contribute to their efficacy in the treatment of </a:t>
            </a:r>
            <a:r>
              <a:rPr lang="en-US" b="1" dirty="0">
                <a:effectLst/>
              </a:rPr>
              <a:t>nausea.</a:t>
            </a:r>
          </a:p>
          <a:p>
            <a:pPr rtl="0"/>
            <a:r>
              <a:rPr lang="en-US" dirty="0"/>
              <a:t>Most medications that could adversely affect glaucoma, or increase the chance of developing glaucoma, have the potential to narrow the drainage angle of your eye, called the </a:t>
            </a:r>
            <a:r>
              <a:rPr lang="en-US" dirty="0">
                <a:hlinkClick r:id="rId3"/>
              </a:rPr>
              <a:t>trabecular meshwork</a:t>
            </a:r>
            <a:r>
              <a:rPr lang="en-US" dirty="0"/>
              <a:t>. This would prevent eye fluid from exiting properly resulting in high eye pressure. The “angle” that is being referred to is the angle between the iris, which makes up the colored part of your eye, and the cornea, which is the clear window front part of your eye. Medications that have anticholinergic properties can adversely affect patients with narrow angles. </a:t>
            </a:r>
          </a:p>
        </p:txBody>
      </p:sp>
      <p:sp>
        <p:nvSpPr>
          <p:cNvPr id="4" name="Slide Number Placeholder 3"/>
          <p:cNvSpPr>
            <a:spLocks noGrp="1"/>
          </p:cNvSpPr>
          <p:nvPr>
            <p:ph type="sldNum" sz="quarter" idx="10"/>
          </p:nvPr>
        </p:nvSpPr>
        <p:spPr/>
        <p:txBody>
          <a:bodyPr/>
          <a:lstStyle/>
          <a:p>
            <a:fld id="{4FEF690B-1A64-4C8C-8007-ABC8E93A906C}" type="slidenum">
              <a:rPr lang="en-US" smtClean="0"/>
              <a:pPr/>
              <a:t>13</a:t>
            </a:fld>
            <a:endParaRPr lang="en-US"/>
          </a:p>
        </p:txBody>
      </p:sp>
    </p:spTree>
    <p:extLst>
      <p:ext uri="{BB962C8B-B14F-4D97-AF65-F5344CB8AC3E}">
        <p14:creationId xmlns:p14="http://schemas.microsoft.com/office/powerpoint/2010/main" val="763820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Most older typical antipsychotic drugs, with the exception of </a:t>
            </a:r>
            <a:r>
              <a:rPr lang="en-US" sz="1200" b="0" i="0" u="none" strike="noStrike" kern="1200" baseline="0" dirty="0" err="1">
                <a:solidFill>
                  <a:schemeClr val="tx1"/>
                </a:solidFill>
                <a:latin typeface="+mn-lt"/>
                <a:ea typeface="+mn-ea"/>
                <a:cs typeface="+mn-cs"/>
              </a:rPr>
              <a:t>thioridazine</a:t>
            </a:r>
            <a:r>
              <a:rPr lang="en-US" sz="1200" b="0" i="0" u="none" strike="noStrike" kern="1200" baseline="0" dirty="0">
                <a:solidFill>
                  <a:schemeClr val="tx1"/>
                </a:solidFill>
                <a:latin typeface="+mn-lt"/>
                <a:ea typeface="+mn-ea"/>
                <a:cs typeface="+mn-cs"/>
              </a:rPr>
              <a:t>, have a strong </a:t>
            </a:r>
            <a:r>
              <a:rPr lang="en-US" sz="1200" b="1" i="0" u="none" strike="noStrike" kern="1200" baseline="0" dirty="0">
                <a:solidFill>
                  <a:schemeClr val="tx1"/>
                </a:solidFill>
                <a:latin typeface="+mn-lt"/>
                <a:ea typeface="+mn-ea"/>
                <a:cs typeface="+mn-cs"/>
              </a:rPr>
              <a:t>antiemetic </a:t>
            </a:r>
            <a:r>
              <a:rPr lang="en-US" sz="1200" b="0" i="0" u="none" strike="noStrike" kern="1200" baseline="0" dirty="0">
                <a:solidFill>
                  <a:schemeClr val="tx1"/>
                </a:solidFill>
                <a:latin typeface="+mn-lt"/>
                <a:ea typeface="+mn-ea"/>
                <a:cs typeface="+mn-cs"/>
              </a:rPr>
              <a:t>effect. This action is due to</a:t>
            </a:r>
          </a:p>
          <a:p>
            <a:r>
              <a:rPr lang="en-US" sz="1200" b="0" i="0" u="none" strike="noStrike" kern="1200" baseline="0" dirty="0">
                <a:solidFill>
                  <a:schemeClr val="tx1"/>
                </a:solidFill>
                <a:latin typeface="+mn-lt"/>
                <a:ea typeface="+mn-ea"/>
                <a:cs typeface="+mn-cs"/>
              </a:rPr>
              <a:t>dopamine-receptor blockade, both centrally (in the chemoreceptor trigger zone of the medulla) and peripherally (on receptors in the</a:t>
            </a:r>
          </a:p>
          <a:p>
            <a:r>
              <a:rPr lang="en-US" sz="1200" b="0" i="0" u="none" strike="noStrike" kern="1200" baseline="0" dirty="0">
                <a:solidFill>
                  <a:schemeClr val="tx1"/>
                </a:solidFill>
                <a:latin typeface="+mn-lt"/>
                <a:ea typeface="+mn-ea"/>
                <a:cs typeface="+mn-cs"/>
              </a:rPr>
              <a:t>stomach).</a:t>
            </a:r>
          </a:p>
          <a:p>
            <a:r>
              <a:rPr lang="en-US" b="1" dirty="0"/>
              <a:t>What are Antipsychotics</a:t>
            </a:r>
          </a:p>
          <a:p>
            <a:r>
              <a:rPr lang="en-US" dirty="0"/>
              <a:t>Antipsychotics are drugs that are used to treat symptoms of psychosis such as delusions (for example, hearing voices), hallucinations, paranoia, or confused thoughts. They are used in the treatment of schizophrenia, severe depression and severe anxiety. Antipsychotics are also useful at stabilizing episodes of mania in people with Bipolar Disorder.</a:t>
            </a:r>
          </a:p>
          <a:p>
            <a:r>
              <a:rPr lang="en-US" dirty="0"/>
              <a:t>Their main action is on dopamine receptors, reducing levels of excess dopamine. They may also affect levels of other neurotransmitters, namely acetylcholine, noradrenaline, and serotonin. </a:t>
            </a:r>
          </a:p>
        </p:txBody>
      </p:sp>
      <p:sp>
        <p:nvSpPr>
          <p:cNvPr id="4" name="Slide Number Placeholder 3"/>
          <p:cNvSpPr>
            <a:spLocks noGrp="1"/>
          </p:cNvSpPr>
          <p:nvPr>
            <p:ph type="sldNum" sz="quarter" idx="10"/>
          </p:nvPr>
        </p:nvSpPr>
        <p:spPr/>
        <p:txBody>
          <a:bodyPr/>
          <a:lstStyle/>
          <a:p>
            <a:fld id="{4FEF690B-1A64-4C8C-8007-ABC8E93A906C}" type="slidenum">
              <a:rPr lang="en-US" smtClean="0"/>
              <a:pPr/>
              <a:t>14</a:t>
            </a:fld>
            <a:endParaRPr lang="en-US"/>
          </a:p>
        </p:txBody>
      </p:sp>
    </p:spTree>
    <p:extLst>
      <p:ext uri="{BB962C8B-B14F-4D97-AF65-F5344CB8AC3E}">
        <p14:creationId xmlns:p14="http://schemas.microsoft.com/office/powerpoint/2010/main" val="2425210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Within the GIT; </a:t>
            </a:r>
            <a:r>
              <a:rPr lang="en-US" sz="1200" b="1" i="0" u="none" strike="noStrike" kern="1200" baseline="0" dirty="0">
                <a:solidFill>
                  <a:schemeClr val="tx1"/>
                </a:solidFill>
                <a:latin typeface="+mn-lt"/>
                <a:ea typeface="+mn-ea"/>
                <a:cs typeface="+mn-cs"/>
              </a:rPr>
              <a:t>activation of dopamine receptors</a:t>
            </a:r>
            <a:r>
              <a:rPr lang="en-US" sz="1200" b="0" i="0" u="none" strike="noStrike" kern="1200" baseline="0" dirty="0">
                <a:solidFill>
                  <a:schemeClr val="tx1"/>
                </a:solidFill>
                <a:latin typeface="+mn-lt"/>
                <a:ea typeface="+mn-ea"/>
                <a:cs typeface="+mn-cs"/>
              </a:rPr>
              <a:t> </a:t>
            </a:r>
            <a:r>
              <a:rPr lang="en-US" sz="1200" b="0" i="0" u="sng" strike="noStrike" kern="1200" baseline="0" dirty="0">
                <a:solidFill>
                  <a:schemeClr val="tx1"/>
                </a:solidFill>
                <a:latin typeface="+mn-lt"/>
                <a:ea typeface="+mn-ea"/>
                <a:cs typeface="+mn-cs"/>
              </a:rPr>
              <a:t>inhibits</a:t>
            </a:r>
            <a:r>
              <a:rPr lang="en-US" sz="1200" b="0" i="0" u="none" strike="noStrike" kern="1200" baseline="0" dirty="0">
                <a:solidFill>
                  <a:schemeClr val="tx1"/>
                </a:solidFill>
                <a:latin typeface="+mn-lt"/>
                <a:ea typeface="+mn-ea"/>
                <a:cs typeface="+mn-cs"/>
              </a:rPr>
              <a:t> cholinergic smooth muscle stimulation; blockade of this effect is believed to be the primary </a:t>
            </a:r>
            <a:r>
              <a:rPr lang="en-US" sz="1200" b="0" i="0" u="none" strike="noStrike" kern="1200" baseline="0" dirty="0" err="1">
                <a:solidFill>
                  <a:schemeClr val="tx1"/>
                </a:solidFill>
                <a:latin typeface="+mn-lt"/>
                <a:ea typeface="+mn-ea"/>
                <a:cs typeface="+mn-cs"/>
              </a:rPr>
              <a:t>prokinetic</a:t>
            </a:r>
            <a:r>
              <a:rPr lang="en-US" sz="1200" b="0" i="0" u="none" strike="noStrike" kern="1200" baseline="0" dirty="0">
                <a:solidFill>
                  <a:schemeClr val="tx1"/>
                </a:solidFill>
                <a:latin typeface="+mn-lt"/>
                <a:ea typeface="+mn-ea"/>
                <a:cs typeface="+mn-cs"/>
              </a:rPr>
              <a:t> mechanism of</a:t>
            </a:r>
          </a:p>
          <a:p>
            <a:r>
              <a:rPr lang="en-US" sz="1200" b="0" i="0" u="none" strike="noStrike" kern="1200" baseline="0" dirty="0">
                <a:solidFill>
                  <a:schemeClr val="tx1"/>
                </a:solidFill>
                <a:latin typeface="+mn-lt"/>
                <a:ea typeface="+mn-ea"/>
                <a:cs typeface="+mn-cs"/>
              </a:rPr>
              <a:t>action of these agents. These agents increase esophageal peristaltic amplitude, increase lower esophageal sphincter pressure, &amp; enhance gastric emptying. </a:t>
            </a:r>
          </a:p>
          <a:p>
            <a:r>
              <a:rPr lang="en-US" sz="1200" b="0" i="0" u="none" strike="noStrike" kern="1200" baseline="0" dirty="0">
                <a:solidFill>
                  <a:schemeClr val="tx1"/>
                </a:solidFill>
                <a:latin typeface="+mn-lt"/>
                <a:ea typeface="+mn-ea"/>
                <a:cs typeface="+mn-cs"/>
              </a:rPr>
              <a:t>Metoclopramide &amp; </a:t>
            </a:r>
            <a:r>
              <a:rPr lang="en-US" sz="1200" b="0" i="0" u="none" strike="noStrike" kern="1200" baseline="0" dirty="0" err="1">
                <a:solidFill>
                  <a:schemeClr val="tx1"/>
                </a:solidFill>
                <a:latin typeface="+mn-lt"/>
                <a:ea typeface="+mn-ea"/>
                <a:cs typeface="+mn-cs"/>
              </a:rPr>
              <a:t>domperidone</a:t>
            </a:r>
            <a:r>
              <a:rPr lang="en-US" sz="1200" b="0" i="0" u="none" strike="noStrike" kern="1200" baseline="0" dirty="0">
                <a:solidFill>
                  <a:schemeClr val="tx1"/>
                </a:solidFill>
                <a:latin typeface="+mn-lt"/>
                <a:ea typeface="+mn-ea"/>
                <a:cs typeface="+mn-cs"/>
              </a:rPr>
              <a:t> also block dopamine D2 receptors in the CRT of the medulla (area </a:t>
            </a:r>
            <a:r>
              <a:rPr lang="en-US" sz="1200" b="0" i="0" u="none" strike="noStrike" kern="1200" baseline="0" dirty="0" err="1">
                <a:solidFill>
                  <a:schemeClr val="tx1"/>
                </a:solidFill>
                <a:latin typeface="+mn-lt"/>
                <a:ea typeface="+mn-ea"/>
                <a:cs typeface="+mn-cs"/>
              </a:rPr>
              <a:t>postrema</a:t>
            </a:r>
            <a:r>
              <a:rPr lang="en-US" sz="1200" b="0" i="0" u="none" strike="noStrike" kern="1200" baseline="0" dirty="0">
                <a:solidFill>
                  <a:schemeClr val="tx1"/>
                </a:solidFill>
                <a:latin typeface="+mn-lt"/>
                <a:ea typeface="+mn-ea"/>
                <a:cs typeface="+mn-cs"/>
              </a:rPr>
              <a:t>), resulting in potent </a:t>
            </a:r>
            <a:r>
              <a:rPr lang="en-US" sz="1200" b="0" i="0" u="none" strike="noStrike" kern="1200" baseline="0" dirty="0" err="1">
                <a:solidFill>
                  <a:schemeClr val="tx1"/>
                </a:solidFill>
                <a:latin typeface="+mn-lt"/>
                <a:ea typeface="+mn-ea"/>
                <a:cs typeface="+mn-cs"/>
              </a:rPr>
              <a:t>antinausea</a:t>
            </a:r>
            <a:r>
              <a:rPr lang="en-US" sz="1200" b="0" i="0" u="none" strike="noStrike" kern="1200" baseline="0" dirty="0">
                <a:solidFill>
                  <a:schemeClr val="tx1"/>
                </a:solidFill>
                <a:latin typeface="+mn-lt"/>
                <a:ea typeface="+mn-ea"/>
                <a:cs typeface="+mn-cs"/>
              </a:rPr>
              <a:t> &amp; antiemetic action.</a:t>
            </a:r>
          </a:p>
          <a:p>
            <a:r>
              <a:rPr lang="en-US" sz="1200" b="0" i="0" u="none" strike="noStrike" kern="1200" baseline="0" dirty="0">
                <a:solidFill>
                  <a:schemeClr val="tx1"/>
                </a:solidFill>
                <a:latin typeface="+mn-lt"/>
                <a:ea typeface="+mn-ea"/>
                <a:cs typeface="+mn-cs"/>
              </a:rPr>
              <a:t>Extrapyramidal effects (</a:t>
            </a:r>
            <a:r>
              <a:rPr lang="en-US" sz="1200" b="0" i="0" u="none" strike="noStrike" kern="1200" baseline="0" dirty="0" err="1">
                <a:solidFill>
                  <a:schemeClr val="tx1"/>
                </a:solidFill>
                <a:latin typeface="+mn-lt"/>
                <a:ea typeface="+mn-ea"/>
                <a:cs typeface="+mn-cs"/>
              </a:rPr>
              <a:t>dystonias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akathisia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parkinsonian</a:t>
            </a:r>
            <a:r>
              <a:rPr lang="en-US" sz="1200" b="0" i="0" u="none" strike="noStrike" kern="1200" baseline="0" dirty="0">
                <a:solidFill>
                  <a:schemeClr val="tx1"/>
                </a:solidFill>
                <a:latin typeface="+mn-lt"/>
                <a:ea typeface="+mn-ea"/>
                <a:cs typeface="+mn-cs"/>
              </a:rPr>
              <a:t> features) due to central dopamine receptor blockade occur acutely in 25% of patients given high doses and in 5% of patients receiving </a:t>
            </a:r>
            <a:r>
              <a:rPr lang="en-US" sz="1200" b="0" i="0" u="sng" strike="noStrike" kern="1200" baseline="0" dirty="0">
                <a:solidFill>
                  <a:schemeClr val="tx1"/>
                </a:solidFill>
                <a:latin typeface="+mn-lt"/>
                <a:ea typeface="+mn-ea"/>
                <a:cs typeface="+mn-cs"/>
              </a:rPr>
              <a:t>long-term therapy</a:t>
            </a:r>
            <a:r>
              <a:rPr lang="en-US" sz="1200" b="0" i="0" u="none" strike="noStrike" kern="1200" baseline="0" dirty="0">
                <a:solidFill>
                  <a:schemeClr val="tx1"/>
                </a:solidFill>
                <a:latin typeface="+mn-lt"/>
                <a:ea typeface="+mn-ea"/>
                <a:cs typeface="+mn-cs"/>
              </a:rPr>
              <a:t>.</a:t>
            </a:r>
          </a:p>
          <a:p>
            <a:r>
              <a:rPr lang="en-US" sz="1200" b="1" kern="1200" dirty="0">
                <a:solidFill>
                  <a:schemeClr val="tx1"/>
                </a:solidFill>
                <a:effectLst/>
                <a:latin typeface="+mn-lt"/>
                <a:ea typeface="+mn-ea"/>
                <a:cs typeface="+mn-cs"/>
              </a:rPr>
              <a:t>Dystonia</a:t>
            </a:r>
            <a:r>
              <a:rPr lang="en-US" sz="1200" b="0" kern="1200" dirty="0">
                <a:solidFill>
                  <a:schemeClr val="tx1"/>
                </a:solidFill>
                <a:effectLst/>
                <a:latin typeface="+mn-lt"/>
                <a:ea typeface="+mn-ea"/>
                <a:cs typeface="+mn-cs"/>
              </a:rPr>
              <a:t> is a disorder characterized by involuntary muscle contractions that cause slow repetitive movements or abnormal postures.</a:t>
            </a:r>
          </a:p>
          <a:p>
            <a:r>
              <a:rPr lang="en-US" b="1" dirty="0" err="1"/>
              <a:t>Akathisia</a:t>
            </a:r>
            <a:r>
              <a:rPr lang="en-US" dirty="0"/>
              <a:t> is a movement disorder characterized by a feeling of inner </a:t>
            </a:r>
            <a:r>
              <a:rPr lang="en-US" dirty="0">
                <a:hlinkClick r:id="rId3" tooltip="Psychomotor agitation"/>
              </a:rPr>
              <a:t>restlessness</a:t>
            </a:r>
            <a:r>
              <a:rPr lang="en-US" dirty="0"/>
              <a:t> &amp; a compelling need to be in constant motion, as well as by actions such as rocking while standing or sitting, lifting the feet as if marching on the spot,</a:t>
            </a:r>
          </a:p>
        </p:txBody>
      </p:sp>
      <p:sp>
        <p:nvSpPr>
          <p:cNvPr id="4" name="Slide Number Placeholder 3"/>
          <p:cNvSpPr>
            <a:spLocks noGrp="1"/>
          </p:cNvSpPr>
          <p:nvPr>
            <p:ph type="sldNum" sz="quarter" idx="10"/>
          </p:nvPr>
        </p:nvSpPr>
        <p:spPr/>
        <p:txBody>
          <a:bodyPr/>
          <a:lstStyle/>
          <a:p>
            <a:fld id="{4FEF690B-1A64-4C8C-8007-ABC8E93A906C}" type="slidenum">
              <a:rPr lang="en-US" smtClean="0"/>
              <a:pPr/>
              <a:t>15</a:t>
            </a:fld>
            <a:endParaRPr lang="en-US"/>
          </a:p>
        </p:txBody>
      </p:sp>
    </p:spTree>
    <p:extLst>
      <p:ext uri="{BB962C8B-B14F-4D97-AF65-F5344CB8AC3E}">
        <p14:creationId xmlns:p14="http://schemas.microsoft.com/office/powerpoint/2010/main" val="472881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It acts by </a:t>
            </a:r>
            <a:r>
              <a:rPr lang="en-US" u="sng" dirty="0"/>
              <a:t>interfering with the signal transmission </a:t>
            </a:r>
            <a:r>
              <a:rPr lang="en-US" dirty="0"/>
              <a:t>between vestibular apparatus of the inner ear &amp; the vomiting </a:t>
            </a:r>
            <a:r>
              <a:rPr lang="en-US" dirty="0" err="1"/>
              <a:t>centre</a:t>
            </a:r>
            <a:r>
              <a:rPr lang="en-US" dirty="0"/>
              <a:t> of the hypothalamus by limiting the activity of the vestibular hair cells which send signals about movement.</a:t>
            </a:r>
          </a:p>
          <a:p>
            <a:r>
              <a:rPr lang="en-US" b="1" dirty="0"/>
              <a:t>Hair cells</a:t>
            </a:r>
            <a:r>
              <a:rPr lang="en-US" dirty="0"/>
              <a:t> are the </a:t>
            </a:r>
            <a:r>
              <a:rPr lang="en-US" dirty="0">
                <a:hlinkClick r:id="rId3" tooltip="Sensory receptor"/>
              </a:rPr>
              <a:t>sensory receptors</a:t>
            </a:r>
            <a:r>
              <a:rPr lang="en-US" dirty="0"/>
              <a:t> of both the </a:t>
            </a:r>
            <a:r>
              <a:rPr lang="en-US" dirty="0">
                <a:hlinkClick r:id="rId4" tooltip="Auditory system"/>
              </a:rPr>
              <a:t>auditory system</a:t>
            </a:r>
            <a:r>
              <a:rPr lang="en-US" dirty="0"/>
              <a:t> &amp; the </a:t>
            </a:r>
            <a:r>
              <a:rPr lang="en-US" dirty="0">
                <a:hlinkClick r:id="rId5" tooltip="Vestibular system"/>
              </a:rPr>
              <a:t>vestibular system</a:t>
            </a:r>
            <a:r>
              <a:rPr lang="en-US" dirty="0"/>
              <a:t> in the inner ears.</a:t>
            </a:r>
          </a:p>
          <a:p>
            <a:r>
              <a:rPr lang="en-US" dirty="0" err="1"/>
              <a:t>Cinnarizine</a:t>
            </a:r>
            <a:r>
              <a:rPr lang="en-US" dirty="0"/>
              <a:t> </a:t>
            </a:r>
            <a:r>
              <a:rPr lang="en-US" sz="1200" b="0" i="0" u="none" strike="noStrike" kern="1200" baseline="0" dirty="0">
                <a:solidFill>
                  <a:schemeClr val="tx1"/>
                </a:solidFill>
                <a:latin typeface="+mn-lt"/>
                <a:ea typeface="+mn-ea"/>
                <a:cs typeface="+mn-cs"/>
              </a:rPr>
              <a:t>inhibits Ca2+- &amp; pressure-dependent K+ currents.</a:t>
            </a:r>
            <a:endParaRPr lang="en-US" dirty="0"/>
          </a:p>
        </p:txBody>
      </p:sp>
      <p:sp>
        <p:nvSpPr>
          <p:cNvPr id="4" name="Slide Number Placeholder 3"/>
          <p:cNvSpPr>
            <a:spLocks noGrp="1"/>
          </p:cNvSpPr>
          <p:nvPr>
            <p:ph type="sldNum" sz="quarter" idx="10"/>
          </p:nvPr>
        </p:nvSpPr>
        <p:spPr/>
        <p:txBody>
          <a:bodyPr/>
          <a:lstStyle/>
          <a:p>
            <a:fld id="{4FEF690B-1A64-4C8C-8007-ABC8E93A906C}" type="slidenum">
              <a:rPr lang="en-US" smtClean="0"/>
              <a:pPr/>
              <a:t>16</a:t>
            </a:fld>
            <a:endParaRPr lang="en-US"/>
          </a:p>
        </p:txBody>
      </p:sp>
    </p:spTree>
    <p:extLst>
      <p:ext uri="{BB962C8B-B14F-4D97-AF65-F5344CB8AC3E}">
        <p14:creationId xmlns:p14="http://schemas.microsoft.com/office/powerpoint/2010/main" val="4253234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 in lipid emulsion: Important source of calories &amp; essential fatty acid </a:t>
            </a:r>
          </a:p>
          <a:p>
            <a:r>
              <a:rPr lang="en-US" dirty="0">
                <a:effectLst/>
              </a:rPr>
              <a:t>In Parkinson's disease, neurons of the </a:t>
            </a:r>
            <a:r>
              <a:rPr lang="en-US" dirty="0" err="1">
                <a:effectLst/>
              </a:rPr>
              <a:t>substantia</a:t>
            </a:r>
            <a:r>
              <a:rPr lang="en-US" dirty="0">
                <a:effectLst/>
              </a:rPr>
              <a:t> </a:t>
            </a:r>
            <a:r>
              <a:rPr lang="en-US" dirty="0" err="1">
                <a:effectLst/>
              </a:rPr>
              <a:t>nigra</a:t>
            </a:r>
            <a:r>
              <a:rPr lang="en-US" dirty="0">
                <a:effectLst/>
              </a:rPr>
              <a:t> progressively degenerate; as a result, the amount of DA available for neurotransmission in the corpus striatum is lowered</a:t>
            </a:r>
            <a:endParaRPr lang="en-US" dirty="0"/>
          </a:p>
        </p:txBody>
      </p:sp>
      <p:sp>
        <p:nvSpPr>
          <p:cNvPr id="4" name="Slide Number Placeholder 3"/>
          <p:cNvSpPr>
            <a:spLocks noGrp="1"/>
          </p:cNvSpPr>
          <p:nvPr>
            <p:ph type="sldNum" sz="quarter" idx="10"/>
          </p:nvPr>
        </p:nvSpPr>
        <p:spPr/>
        <p:txBody>
          <a:bodyPr/>
          <a:lstStyle/>
          <a:p>
            <a:fld id="{4FEF690B-1A64-4C8C-8007-ABC8E93A906C}" type="slidenum">
              <a:rPr lang="en-US" smtClean="0"/>
              <a:pPr/>
              <a:t>17</a:t>
            </a:fld>
            <a:endParaRPr lang="en-US"/>
          </a:p>
        </p:txBody>
      </p:sp>
    </p:spTree>
    <p:extLst>
      <p:ext uri="{BB962C8B-B14F-4D97-AF65-F5344CB8AC3E}">
        <p14:creationId xmlns:p14="http://schemas.microsoft.com/office/powerpoint/2010/main" val="1799332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Furosemide is a very commonly used loop diuretic in current clinical practice. Ototoxicity is a significant side effect which may be transient or permanent. Due</a:t>
            </a:r>
            <a:r>
              <a:rPr lang="en-US" baseline="0" dirty="0"/>
              <a:t> to electrolyte alteration &amp; damage of hair cells.</a:t>
            </a:r>
            <a:endParaRPr lang="en-US" dirty="0"/>
          </a:p>
          <a:p>
            <a:r>
              <a:rPr lang="en-US" dirty="0">
                <a:effectLst/>
              </a:rPr>
              <a:t>Because the inner ear is involved in both hearing and balance, ototoxicity can result in disturbances of either or both of these senses.</a:t>
            </a:r>
            <a:endParaRPr lang="en-US" dirty="0"/>
          </a:p>
        </p:txBody>
      </p:sp>
      <p:sp>
        <p:nvSpPr>
          <p:cNvPr id="4" name="Slide Number Placeholder 3"/>
          <p:cNvSpPr>
            <a:spLocks noGrp="1"/>
          </p:cNvSpPr>
          <p:nvPr>
            <p:ph type="sldNum" sz="quarter" idx="10"/>
          </p:nvPr>
        </p:nvSpPr>
        <p:spPr/>
        <p:txBody>
          <a:bodyPr/>
          <a:lstStyle/>
          <a:p>
            <a:fld id="{4FEF690B-1A64-4C8C-8007-ABC8E93A906C}" type="slidenum">
              <a:rPr lang="en-US" smtClean="0"/>
              <a:pPr/>
              <a:t>18</a:t>
            </a:fld>
            <a:endParaRPr lang="en-US"/>
          </a:p>
        </p:txBody>
      </p:sp>
    </p:spTree>
    <p:extLst>
      <p:ext uri="{BB962C8B-B14F-4D97-AF65-F5344CB8AC3E}">
        <p14:creationId xmlns:p14="http://schemas.microsoft.com/office/powerpoint/2010/main" val="2778569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Quinoline</a:t>
            </a:r>
            <a:r>
              <a:rPr lang="en-US" dirty="0"/>
              <a:t> derivatives such as quinine, quinidine, and </a:t>
            </a:r>
            <a:r>
              <a:rPr lang="en-US" dirty="0" err="1"/>
              <a:t>chloroquine</a:t>
            </a:r>
            <a:r>
              <a:rPr lang="en-US" dirty="0"/>
              <a:t> are well known for their use in the treatment of malaria.</a:t>
            </a:r>
          </a:p>
          <a:p>
            <a:r>
              <a:rPr lang="en-US" sz="1200" b="0" i="1" kern="1200" dirty="0">
                <a:solidFill>
                  <a:schemeClr val="tx1"/>
                </a:solidFill>
                <a:effectLst/>
                <a:latin typeface="+mn-lt"/>
                <a:ea typeface="+mn-ea"/>
                <a:cs typeface="+mn-cs"/>
              </a:rPr>
              <a:t>Nitrogen mustards</a:t>
            </a:r>
            <a:r>
              <a:rPr lang="en-US" sz="1200" b="0" kern="1200" dirty="0">
                <a:solidFill>
                  <a:schemeClr val="tx1"/>
                </a:solidFill>
                <a:effectLst/>
                <a:latin typeface="+mn-lt"/>
                <a:ea typeface="+mn-ea"/>
                <a:cs typeface="+mn-cs"/>
              </a:rPr>
              <a:t> are cytotoxic chemotherapy agents derived from mustard gas</a:t>
            </a:r>
            <a:endParaRPr lang="en-US" dirty="0"/>
          </a:p>
          <a:p>
            <a:r>
              <a:rPr lang="en-US" dirty="0"/>
              <a:t>Permanent</a:t>
            </a:r>
            <a:r>
              <a:rPr lang="en-US" baseline="0" dirty="0"/>
              <a:t> damage</a:t>
            </a:r>
          </a:p>
          <a:p>
            <a:r>
              <a:rPr lang="en-US" dirty="0"/>
              <a:t>The </a:t>
            </a:r>
            <a:r>
              <a:rPr lang="en-US" dirty="0" err="1"/>
              <a:t>caspase</a:t>
            </a:r>
            <a:r>
              <a:rPr lang="en-US" dirty="0"/>
              <a:t> family of proteases is activated in the apoptotic signaling pathway and is responsible for cellular destruction.</a:t>
            </a:r>
          </a:p>
        </p:txBody>
      </p:sp>
      <p:sp>
        <p:nvSpPr>
          <p:cNvPr id="4" name="Slide Number Placeholder 3"/>
          <p:cNvSpPr>
            <a:spLocks noGrp="1"/>
          </p:cNvSpPr>
          <p:nvPr>
            <p:ph type="sldNum" sz="quarter" idx="10"/>
          </p:nvPr>
        </p:nvSpPr>
        <p:spPr/>
        <p:txBody>
          <a:bodyPr/>
          <a:lstStyle/>
          <a:p>
            <a:fld id="{4FEF690B-1A64-4C8C-8007-ABC8E93A906C}" type="slidenum">
              <a:rPr lang="en-US" smtClean="0"/>
              <a:pPr/>
              <a:t>19</a:t>
            </a:fld>
            <a:endParaRPr lang="en-US"/>
          </a:p>
        </p:txBody>
      </p:sp>
    </p:spTree>
    <p:extLst>
      <p:ext uri="{BB962C8B-B14F-4D97-AF65-F5344CB8AC3E}">
        <p14:creationId xmlns:p14="http://schemas.microsoft.com/office/powerpoint/2010/main" val="1657499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Summary outline</a:t>
            </a:r>
          </a:p>
        </p:txBody>
      </p:sp>
      <p:sp>
        <p:nvSpPr>
          <p:cNvPr id="4" name="Slide Number Placeholder 3"/>
          <p:cNvSpPr>
            <a:spLocks noGrp="1"/>
          </p:cNvSpPr>
          <p:nvPr>
            <p:ph type="sldNum" sz="quarter" idx="10"/>
          </p:nvPr>
        </p:nvSpPr>
        <p:spPr/>
        <p:txBody>
          <a:bodyPr/>
          <a:lstStyle/>
          <a:p>
            <a:fld id="{4FEF690B-1A64-4C8C-8007-ABC8E93A906C}" type="slidenum">
              <a:rPr lang="en-US" smtClean="0"/>
              <a:pPr/>
              <a:t>20</a:t>
            </a:fld>
            <a:endParaRPr lang="en-US"/>
          </a:p>
        </p:txBody>
      </p:sp>
    </p:spTree>
    <p:extLst>
      <p:ext uri="{BB962C8B-B14F-4D97-AF65-F5344CB8AC3E}">
        <p14:creationId xmlns:p14="http://schemas.microsoft.com/office/powerpoint/2010/main" val="3827513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Dizziness</a:t>
            </a:r>
            <a:r>
              <a:rPr lang="en-US" dirty="0">
                <a:effectLst/>
              </a:rPr>
              <a:t> is the feeling of being lightheaded, woozy, or </a:t>
            </a:r>
            <a:r>
              <a:rPr lang="en-US" u="sng" dirty="0">
                <a:effectLst/>
              </a:rPr>
              <a:t>unbalanced</a:t>
            </a:r>
            <a:r>
              <a:rPr lang="en-US" dirty="0">
                <a:effectLst/>
              </a:rPr>
              <a:t>. It affects the sensory organs, specifically the </a:t>
            </a:r>
            <a:r>
              <a:rPr lang="en-US" b="1" dirty="0">
                <a:effectLst/>
              </a:rPr>
              <a:t>eyes and ears</a:t>
            </a:r>
            <a:r>
              <a:rPr lang="en-US" dirty="0">
                <a:effectLst/>
              </a:rPr>
              <a:t>, so it can sometimes cause fainting. </a:t>
            </a:r>
          </a:p>
          <a:p>
            <a:r>
              <a:rPr lang="en-US" dirty="0">
                <a:effectLst/>
              </a:rPr>
              <a:t>Dizziness isn’t a disease, but rather a symptom of various disorders.</a:t>
            </a:r>
          </a:p>
          <a:p>
            <a:r>
              <a:rPr lang="en-US" b="1" dirty="0">
                <a:effectLst/>
                <a:hlinkClick r:id="rId3"/>
              </a:rPr>
              <a:t>Light headedness</a:t>
            </a:r>
            <a:r>
              <a:rPr lang="en-US" b="1" dirty="0">
                <a:effectLst/>
              </a:rPr>
              <a:t> is a feeling that you are about to faint or "pass out</a:t>
            </a:r>
            <a:r>
              <a:rPr lang="en-US" dirty="0">
                <a:effectLst/>
              </a:rPr>
              <a:t>." Lightheadedness often goes away or improves when you </a:t>
            </a:r>
            <a:r>
              <a:rPr lang="en-US" b="1" dirty="0">
                <a:effectLst/>
              </a:rPr>
              <a:t>lie down</a:t>
            </a:r>
            <a:r>
              <a:rPr lang="en-US" dirty="0">
                <a:effectLst/>
              </a:rPr>
              <a:t>. If lightheadedness gets worse, it can lead to a feeling of almost </a:t>
            </a:r>
            <a:r>
              <a:rPr lang="en-US" dirty="0">
                <a:effectLst/>
                <a:hlinkClick r:id="rId4"/>
              </a:rPr>
              <a:t>fainting</a:t>
            </a:r>
            <a:r>
              <a:rPr lang="en-US" dirty="0">
                <a:effectLst/>
              </a:rPr>
              <a:t>. You may sometimes feel nauseated or vomit when you are lightheaded.</a:t>
            </a:r>
          </a:p>
          <a:p>
            <a:r>
              <a:rPr lang="en-US" sz="1200" b="1" dirty="0" err="1"/>
              <a:t>Ménière's</a:t>
            </a:r>
            <a:r>
              <a:rPr lang="en-US" sz="1200" b="1" dirty="0"/>
              <a:t> disease:-</a:t>
            </a:r>
            <a:r>
              <a:rPr lang="en-US" sz="1200" dirty="0"/>
              <a:t>This causes </a:t>
            </a:r>
            <a:r>
              <a:rPr lang="en-US" sz="1200" u="sng" dirty="0"/>
              <a:t>repeated episodes </a:t>
            </a:r>
            <a:r>
              <a:rPr lang="en-US" sz="1200" dirty="0"/>
              <a:t>of </a:t>
            </a:r>
            <a:r>
              <a:rPr lang="en-US" sz="1200" b="1" dirty="0"/>
              <a:t>dizziness</a:t>
            </a:r>
            <a:r>
              <a:rPr lang="en-US" sz="1200" dirty="0"/>
              <a:t>, usually </a:t>
            </a:r>
            <a:r>
              <a:rPr lang="en-US" sz="1200" b="1" dirty="0"/>
              <a:t>with ringing in the ear</a:t>
            </a:r>
            <a:r>
              <a:rPr lang="en-US" sz="1200" dirty="0"/>
              <a:t> and </a:t>
            </a:r>
            <a:r>
              <a:rPr lang="en-US" sz="1200" b="1" dirty="0"/>
              <a:t>progressive low-frequency hearing loss</a:t>
            </a:r>
            <a:r>
              <a:rPr lang="en-US" sz="1200" dirty="0"/>
              <a:t>. </a:t>
            </a:r>
          </a:p>
          <a:p>
            <a:r>
              <a:rPr lang="en-US" sz="1200" b="1" dirty="0"/>
              <a:t> </a:t>
            </a:r>
            <a:r>
              <a:rPr lang="en-US" sz="1200" b="1" kern="1200" dirty="0">
                <a:solidFill>
                  <a:schemeClr val="tx1"/>
                </a:solidFill>
                <a:effectLst/>
                <a:latin typeface="+mn-lt"/>
                <a:ea typeface="+mn-ea"/>
                <a:cs typeface="+mn-cs"/>
              </a:rPr>
              <a:t>Vertigo</a:t>
            </a:r>
            <a:r>
              <a:rPr lang="en-US" sz="1200" b="0" kern="1200" dirty="0">
                <a:solidFill>
                  <a:schemeClr val="tx1"/>
                </a:solidFill>
                <a:effectLst/>
                <a:latin typeface="+mn-lt"/>
                <a:ea typeface="+mn-ea"/>
                <a:cs typeface="+mn-cs"/>
              </a:rPr>
              <a:t> is a sensation of spinning dizziness</a:t>
            </a:r>
            <a:endParaRPr lang="en-US" dirty="0"/>
          </a:p>
        </p:txBody>
      </p:sp>
      <p:sp>
        <p:nvSpPr>
          <p:cNvPr id="4" name="Slide Number Placeholder 3"/>
          <p:cNvSpPr>
            <a:spLocks noGrp="1"/>
          </p:cNvSpPr>
          <p:nvPr>
            <p:ph type="sldNum" sz="quarter" idx="10"/>
          </p:nvPr>
        </p:nvSpPr>
        <p:spPr/>
        <p:txBody>
          <a:bodyPr/>
          <a:lstStyle/>
          <a:p>
            <a:fld id="{4FEF690B-1A64-4C8C-8007-ABC8E93A906C}" type="slidenum">
              <a:rPr lang="en-US" smtClean="0"/>
              <a:pPr/>
              <a:t>3</a:t>
            </a:fld>
            <a:endParaRPr lang="en-US"/>
          </a:p>
        </p:txBody>
      </p:sp>
    </p:spTree>
    <p:extLst>
      <p:ext uri="{BB962C8B-B14F-4D97-AF65-F5344CB8AC3E}">
        <p14:creationId xmlns:p14="http://schemas.microsoft.com/office/powerpoint/2010/main" val="2542573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effectLst/>
                <a:hlinkClick r:id="rId3"/>
              </a:rPr>
              <a:t>Vertigo</a:t>
            </a:r>
            <a:r>
              <a:rPr lang="en-US" dirty="0">
                <a:effectLst/>
              </a:rPr>
              <a:t> is a feeling that you or your surroundings are moving when there is no actual movement. You may feel as though you are off balance, spinning,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Disorientation</a:t>
            </a:r>
            <a:r>
              <a:rPr lang="en-US" sz="1200" b="0" kern="1200" dirty="0">
                <a:solidFill>
                  <a:schemeClr val="tx1"/>
                </a:solidFill>
                <a:effectLst/>
                <a:latin typeface="+mn-lt"/>
                <a:ea typeface="+mn-ea"/>
                <a:cs typeface="+mn-cs"/>
              </a:rPr>
              <a:t>:</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Loss of one's sense of direction.</a:t>
            </a:r>
            <a:r>
              <a:rPr lang="en-US" dirty="0">
                <a:effectLst/>
              </a:rPr>
              <a:t> When you </a:t>
            </a:r>
            <a:r>
              <a:rPr lang="en-US" b="1" dirty="0">
                <a:effectLst/>
              </a:rPr>
              <a:t>have </a:t>
            </a:r>
            <a:r>
              <a:rPr lang="en-US" b="1" dirty="0">
                <a:effectLst/>
                <a:hlinkClick r:id="rId4"/>
              </a:rPr>
              <a:t>severe vertigo</a:t>
            </a:r>
            <a:r>
              <a:rPr lang="en-US" b="1" dirty="0">
                <a:effectLst/>
              </a:rPr>
              <a:t>, you may feel very nauseated or vomit</a:t>
            </a:r>
            <a:r>
              <a:rPr lang="en-US" dirty="0">
                <a:effectLst/>
              </a:rPr>
              <a:t>. You may have trouble walking or standing, and you may lose your balance &amp; fall.</a:t>
            </a:r>
          </a:p>
          <a:p>
            <a:endParaRPr lang="en-US" dirty="0"/>
          </a:p>
        </p:txBody>
      </p:sp>
      <p:sp>
        <p:nvSpPr>
          <p:cNvPr id="4" name="Slide Number Placeholder 3"/>
          <p:cNvSpPr>
            <a:spLocks noGrp="1"/>
          </p:cNvSpPr>
          <p:nvPr>
            <p:ph type="sldNum" sz="quarter" idx="10"/>
          </p:nvPr>
        </p:nvSpPr>
        <p:spPr/>
        <p:txBody>
          <a:bodyPr/>
          <a:lstStyle/>
          <a:p>
            <a:fld id="{4FEF690B-1A64-4C8C-8007-ABC8E93A906C}" type="slidenum">
              <a:rPr lang="en-US" smtClean="0"/>
              <a:pPr/>
              <a:t>4</a:t>
            </a:fld>
            <a:endParaRPr lang="en-US"/>
          </a:p>
        </p:txBody>
      </p:sp>
    </p:spTree>
    <p:extLst>
      <p:ext uri="{BB962C8B-B14F-4D97-AF65-F5344CB8AC3E}">
        <p14:creationId xmlns:p14="http://schemas.microsoft.com/office/powerpoint/2010/main" val="744726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Benign Paroxysmal Positional Vertigo (or BPPV) is the most common cause of vertigo, a false sensation of spinning</a:t>
            </a:r>
          </a:p>
          <a:p>
            <a:pPr fontAlgn="base"/>
            <a:r>
              <a:rPr lang="en-US" sz="1200" b="1" kern="1200" dirty="0">
                <a:solidFill>
                  <a:schemeClr val="tx1"/>
                </a:solidFill>
                <a:effectLst/>
                <a:latin typeface="+mn-lt"/>
                <a:ea typeface="+mn-ea"/>
                <a:cs typeface="+mn-cs"/>
              </a:rPr>
              <a:t>Benign</a:t>
            </a:r>
            <a:r>
              <a:rPr lang="en-US" sz="1200" kern="1200" dirty="0">
                <a:solidFill>
                  <a:schemeClr val="tx1"/>
                </a:solidFill>
                <a:effectLst/>
                <a:latin typeface="+mn-lt"/>
                <a:ea typeface="+mn-ea"/>
                <a:cs typeface="+mn-cs"/>
              </a:rPr>
              <a:t> – it is not life-threatening</a:t>
            </a:r>
          </a:p>
          <a:p>
            <a:pPr fontAlgn="base"/>
            <a:r>
              <a:rPr lang="en-US" sz="1200" b="1" kern="1200" dirty="0">
                <a:solidFill>
                  <a:schemeClr val="tx1"/>
                </a:solidFill>
                <a:effectLst/>
                <a:latin typeface="+mn-lt"/>
                <a:ea typeface="+mn-ea"/>
                <a:cs typeface="+mn-cs"/>
              </a:rPr>
              <a:t>Paroxysmal</a:t>
            </a:r>
            <a:r>
              <a:rPr lang="en-US" sz="1200" kern="1200" dirty="0">
                <a:solidFill>
                  <a:schemeClr val="tx1"/>
                </a:solidFill>
                <a:effectLst/>
                <a:latin typeface="+mn-lt"/>
                <a:ea typeface="+mn-ea"/>
                <a:cs typeface="+mn-cs"/>
              </a:rPr>
              <a:t> – it comes in </a:t>
            </a:r>
            <a:r>
              <a:rPr lang="en-US" sz="1200" u="sng" kern="1200" dirty="0">
                <a:solidFill>
                  <a:schemeClr val="tx1"/>
                </a:solidFill>
                <a:effectLst/>
                <a:latin typeface="+mn-lt"/>
                <a:ea typeface="+mn-ea"/>
                <a:cs typeface="+mn-cs"/>
              </a:rPr>
              <a:t>sudden, brief </a:t>
            </a:r>
            <a:r>
              <a:rPr lang="en-US" sz="1200" kern="1200" dirty="0">
                <a:solidFill>
                  <a:schemeClr val="tx1"/>
                </a:solidFill>
                <a:effectLst/>
                <a:latin typeface="+mn-lt"/>
                <a:ea typeface="+mn-ea"/>
                <a:cs typeface="+mn-cs"/>
              </a:rPr>
              <a:t>spells</a:t>
            </a:r>
          </a:p>
          <a:p>
            <a:pPr fontAlgn="base"/>
            <a:r>
              <a:rPr lang="en-US" sz="1200" b="1" kern="1200" dirty="0">
                <a:solidFill>
                  <a:schemeClr val="tx1"/>
                </a:solidFill>
                <a:effectLst/>
                <a:latin typeface="+mn-lt"/>
                <a:ea typeface="+mn-ea"/>
                <a:cs typeface="+mn-cs"/>
              </a:rPr>
              <a:t>Positional</a:t>
            </a:r>
            <a:r>
              <a:rPr lang="en-US" sz="1200" kern="1200" dirty="0">
                <a:solidFill>
                  <a:schemeClr val="tx1"/>
                </a:solidFill>
                <a:effectLst/>
                <a:latin typeface="+mn-lt"/>
                <a:ea typeface="+mn-ea"/>
                <a:cs typeface="+mn-cs"/>
              </a:rPr>
              <a:t> – it gets </a:t>
            </a:r>
            <a:r>
              <a:rPr lang="en-US" sz="1200" u="sng" kern="1200" dirty="0">
                <a:solidFill>
                  <a:schemeClr val="tx1"/>
                </a:solidFill>
                <a:effectLst/>
                <a:latin typeface="+mn-lt"/>
                <a:ea typeface="+mn-ea"/>
                <a:cs typeface="+mn-cs"/>
              </a:rPr>
              <a:t>triggered by certain head positions or movements</a:t>
            </a:r>
          </a:p>
          <a:p>
            <a:pPr fontAlgn="base"/>
            <a:r>
              <a:rPr lang="en-US" sz="1200" b="1" kern="1200" dirty="0">
                <a:solidFill>
                  <a:schemeClr val="tx1"/>
                </a:solidFill>
                <a:effectLst/>
                <a:latin typeface="+mn-lt"/>
                <a:ea typeface="+mn-ea"/>
                <a:cs typeface="+mn-cs"/>
              </a:rPr>
              <a:t>Vertigo</a:t>
            </a:r>
            <a:r>
              <a:rPr lang="en-US" sz="1200" kern="1200" dirty="0">
                <a:solidFill>
                  <a:schemeClr val="tx1"/>
                </a:solidFill>
                <a:effectLst/>
                <a:latin typeface="+mn-lt"/>
                <a:ea typeface="+mn-ea"/>
                <a:cs typeface="+mn-cs"/>
              </a:rPr>
              <a:t> – a false sense of </a:t>
            </a:r>
            <a:r>
              <a:rPr lang="en-US" sz="1200" u="sng" kern="1200" dirty="0">
                <a:solidFill>
                  <a:schemeClr val="tx1"/>
                </a:solidFill>
                <a:effectLst/>
                <a:latin typeface="+mn-lt"/>
                <a:ea typeface="+mn-ea"/>
                <a:cs typeface="+mn-cs"/>
              </a:rPr>
              <a:t>rotational movement</a:t>
            </a:r>
          </a:p>
          <a:p>
            <a:r>
              <a:rPr lang="en-US" dirty="0">
                <a:effectLst/>
              </a:rPr>
              <a:t>BPPV is a mechanical problem in the inner ear. It occurs when some of the </a:t>
            </a:r>
            <a:r>
              <a:rPr lang="en-US" u="sng" dirty="0">
                <a:effectLst/>
              </a:rPr>
              <a:t>calcium carbonate crystals </a:t>
            </a:r>
            <a:r>
              <a:rPr lang="en-US" dirty="0">
                <a:effectLst/>
              </a:rPr>
              <a:t>(</a:t>
            </a:r>
            <a:r>
              <a:rPr lang="en-US" dirty="0" err="1">
                <a:effectLst/>
              </a:rPr>
              <a:t>otoconia</a:t>
            </a:r>
            <a:r>
              <a:rPr lang="en-US" dirty="0">
                <a:effectLst/>
              </a:rPr>
              <a:t>) that are normally embedded in gel in the utricle become dislodged &amp; migrate into one or &gt; of the 3 </a:t>
            </a:r>
            <a:r>
              <a:rPr lang="en-US" b="1" dirty="0">
                <a:effectLst/>
              </a:rPr>
              <a:t>fluid-filled semicircular canals</a:t>
            </a:r>
            <a:r>
              <a:rPr lang="en-US" dirty="0">
                <a:effectLst/>
              </a:rPr>
              <a:t>, where they are not supposed to be. When enough of these particles accumulate in one of the canals they </a:t>
            </a:r>
            <a:r>
              <a:rPr lang="en-US" u="sng" dirty="0">
                <a:effectLst/>
              </a:rPr>
              <a:t>interfere</a:t>
            </a:r>
            <a:r>
              <a:rPr lang="en-US" dirty="0">
                <a:effectLst/>
              </a:rPr>
              <a:t> with the </a:t>
            </a:r>
            <a:r>
              <a:rPr lang="en-US" u="sng" dirty="0">
                <a:effectLst/>
              </a:rPr>
              <a:t>normal fluid movement </a:t>
            </a:r>
            <a:r>
              <a:rPr lang="en-US" dirty="0">
                <a:effectLst/>
              </a:rPr>
              <a:t>that these canals use to sense head motion, causing the inner ear to </a:t>
            </a:r>
            <a:r>
              <a:rPr lang="en-US" u="sng" dirty="0">
                <a:effectLst/>
              </a:rPr>
              <a:t>send false signals </a:t>
            </a:r>
            <a:r>
              <a:rPr lang="en-US" dirty="0">
                <a:effectLst/>
              </a:rPr>
              <a:t>to the brain.</a:t>
            </a:r>
          </a:p>
          <a:p>
            <a:r>
              <a:rPr lang="en-US" dirty="0">
                <a:effectLst/>
              </a:rPr>
              <a:t>In the inner ear Cochlea =</a:t>
            </a:r>
            <a:r>
              <a:rPr lang="en-US" baseline="0" dirty="0">
                <a:effectLst/>
              </a:rPr>
              <a:t> snail shape filled with fluid lined with tiny hairs</a:t>
            </a:r>
          </a:p>
          <a:p>
            <a:pPr fontAlgn="base"/>
            <a:r>
              <a:rPr lang="en-US" dirty="0">
                <a:effectLst/>
              </a:rPr>
              <a:t>Fluid &amp; hair cells in the three loop-shaped </a:t>
            </a:r>
            <a:r>
              <a:rPr lang="en-US" i="1" dirty="0">
                <a:effectLst/>
              </a:rPr>
              <a:t>semicircular canals</a:t>
            </a:r>
            <a:r>
              <a:rPr lang="en-US" dirty="0">
                <a:effectLst/>
              </a:rPr>
              <a:t> &amp; the sac-shaped </a:t>
            </a:r>
            <a:r>
              <a:rPr lang="en-US" i="1" dirty="0">
                <a:effectLst/>
              </a:rPr>
              <a:t>utricle</a:t>
            </a:r>
            <a:r>
              <a:rPr lang="en-US" dirty="0">
                <a:effectLst/>
              </a:rPr>
              <a:t> and </a:t>
            </a:r>
            <a:r>
              <a:rPr lang="en-US" i="1" dirty="0" err="1">
                <a:effectLst/>
              </a:rPr>
              <a:t>saccule</a:t>
            </a:r>
            <a:r>
              <a:rPr lang="en-US" dirty="0">
                <a:effectLst/>
              </a:rPr>
              <a:t> provide the brain with information about head movement.</a:t>
            </a:r>
          </a:p>
          <a:p>
            <a:pPr fontAlgn="base"/>
            <a:r>
              <a:rPr lang="en-US" dirty="0">
                <a:effectLst/>
              </a:rPr>
              <a:t>Signals travel from the labyrinth to the brain via the </a:t>
            </a:r>
            <a:r>
              <a:rPr lang="en-US" i="1" dirty="0" err="1">
                <a:effectLst/>
              </a:rPr>
              <a:t>vestibulo</a:t>
            </a:r>
            <a:r>
              <a:rPr lang="en-US" i="1" dirty="0">
                <a:effectLst/>
              </a:rPr>
              <a:t>-cochlear nerve</a:t>
            </a:r>
            <a:r>
              <a:rPr lang="en-US" dirty="0">
                <a:effectLst/>
              </a:rPr>
              <a:t> (the eighth cranial nerve), which has two branches.</a:t>
            </a:r>
          </a:p>
          <a:p>
            <a:endParaRPr lang="en-US" dirty="0"/>
          </a:p>
        </p:txBody>
      </p:sp>
      <p:sp>
        <p:nvSpPr>
          <p:cNvPr id="4" name="Slide Number Placeholder 3"/>
          <p:cNvSpPr>
            <a:spLocks noGrp="1"/>
          </p:cNvSpPr>
          <p:nvPr>
            <p:ph type="sldNum" sz="quarter" idx="10"/>
          </p:nvPr>
        </p:nvSpPr>
        <p:spPr/>
        <p:txBody>
          <a:bodyPr/>
          <a:lstStyle/>
          <a:p>
            <a:fld id="{4FEF690B-1A64-4C8C-8007-ABC8E93A906C}" type="slidenum">
              <a:rPr lang="en-US" smtClean="0"/>
              <a:pPr/>
              <a:t>5</a:t>
            </a:fld>
            <a:endParaRPr lang="en-US"/>
          </a:p>
        </p:txBody>
      </p:sp>
    </p:spTree>
    <p:extLst>
      <p:ext uri="{BB962C8B-B14F-4D97-AF65-F5344CB8AC3E}">
        <p14:creationId xmlns:p14="http://schemas.microsoft.com/office/powerpoint/2010/main" val="585278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the treatment of </a:t>
            </a:r>
            <a:r>
              <a:rPr lang="en-US" b="1" dirty="0"/>
              <a:t>vestibular disorders</a:t>
            </a:r>
            <a:r>
              <a:rPr lang="en-US" dirty="0"/>
              <a:t> should be to </a:t>
            </a:r>
          </a:p>
          <a:p>
            <a:r>
              <a:rPr lang="en-US" sz="1200" dirty="0"/>
              <a:t>Be careful of some AB may cause ototoxicity </a:t>
            </a:r>
            <a:endParaRPr lang="en-US" sz="1200" baseline="0" dirty="0"/>
          </a:p>
          <a:p>
            <a:r>
              <a:rPr lang="en-US" sz="1200" baseline="0" dirty="0"/>
              <a:t>Diuretics are used to reduce fluid and edema, Also advice the patients restriction of salts &amp; fluids</a:t>
            </a:r>
          </a:p>
          <a:p>
            <a:r>
              <a:rPr lang="en-US" sz="1200" baseline="0" dirty="0"/>
              <a:t>Corticosteroids: anti-inflammatory</a:t>
            </a:r>
          </a:p>
        </p:txBody>
      </p:sp>
      <p:sp>
        <p:nvSpPr>
          <p:cNvPr id="4" name="Slide Number Placeholder 3"/>
          <p:cNvSpPr>
            <a:spLocks noGrp="1"/>
          </p:cNvSpPr>
          <p:nvPr>
            <p:ph type="sldNum" sz="quarter" idx="10"/>
          </p:nvPr>
        </p:nvSpPr>
        <p:spPr/>
        <p:txBody>
          <a:bodyPr/>
          <a:lstStyle/>
          <a:p>
            <a:fld id="{4FEF690B-1A64-4C8C-8007-ABC8E93A906C}" type="slidenum">
              <a:rPr lang="en-US" smtClean="0"/>
              <a:pPr/>
              <a:t>6</a:t>
            </a:fld>
            <a:endParaRPr lang="en-US"/>
          </a:p>
        </p:txBody>
      </p:sp>
    </p:spTree>
    <p:extLst>
      <p:ext uri="{BB962C8B-B14F-4D97-AF65-F5344CB8AC3E}">
        <p14:creationId xmlns:p14="http://schemas.microsoft.com/office/powerpoint/2010/main" val="4250622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vestibular system</a:t>
            </a:r>
            <a:r>
              <a:rPr lang="en-US" dirty="0"/>
              <a:t>, is the </a:t>
            </a:r>
            <a:r>
              <a:rPr lang="en-US" dirty="0">
                <a:hlinkClick r:id="rId3" tooltip="Sensory system"/>
              </a:rPr>
              <a:t>sensory system</a:t>
            </a:r>
            <a:r>
              <a:rPr lang="en-US" dirty="0"/>
              <a:t> that provides the leading contribution to the </a:t>
            </a:r>
            <a:r>
              <a:rPr lang="en-US" dirty="0">
                <a:hlinkClick r:id="rId4" tooltip="Sense of balance"/>
              </a:rPr>
              <a:t>sense of balance</a:t>
            </a:r>
            <a:r>
              <a:rPr lang="en-US" dirty="0"/>
              <a:t> &amp; </a:t>
            </a:r>
            <a:r>
              <a:rPr lang="en-US" dirty="0">
                <a:hlinkClick r:id="rId5" tooltip="Spatial orientation"/>
              </a:rPr>
              <a:t>spatial orientation</a:t>
            </a:r>
            <a:r>
              <a:rPr lang="en-US" dirty="0"/>
              <a:t> for the purpose of coordinating </a:t>
            </a:r>
            <a:r>
              <a:rPr lang="en-US" dirty="0">
                <a:hlinkClick r:id="rId6" tooltip="Motor coordination"/>
              </a:rPr>
              <a:t>movement</a:t>
            </a:r>
            <a:r>
              <a:rPr lang="en-US" dirty="0"/>
              <a:t> with </a:t>
            </a:r>
            <a:r>
              <a:rPr lang="en-US" dirty="0">
                <a:hlinkClick r:id="rId7" tooltip="Balance (ability)"/>
              </a:rPr>
              <a:t>balance.</a:t>
            </a:r>
            <a:r>
              <a:rPr lang="en-US" dirty="0"/>
              <a:t> </a:t>
            </a:r>
          </a:p>
          <a:p>
            <a:r>
              <a:rPr lang="en-US" sz="1200" b="0" i="0" kern="1200" dirty="0" err="1">
                <a:solidFill>
                  <a:schemeClr val="tx1"/>
                </a:solidFill>
                <a:effectLst/>
                <a:latin typeface="+mn-lt"/>
                <a:ea typeface="+mn-ea"/>
                <a:cs typeface="+mn-cs"/>
              </a:rPr>
              <a:t>Nystagmus</a:t>
            </a:r>
            <a:r>
              <a:rPr lang="en-US" sz="1200" b="0" i="0" kern="1200" dirty="0">
                <a:solidFill>
                  <a:schemeClr val="tx1"/>
                </a:solidFill>
                <a:effectLst/>
                <a:latin typeface="+mn-lt"/>
                <a:ea typeface="+mn-ea"/>
                <a:cs typeface="+mn-cs"/>
              </a:rPr>
              <a:t> is a vision condition in which the eyes make repetitive, uncontrolled movements. These movements often result in reduced vision &amp; depth perception and can affect balance and coordination.</a:t>
            </a:r>
            <a:endParaRPr lang="en-US" dirty="0"/>
          </a:p>
          <a:p>
            <a:r>
              <a:rPr lang="en-US" dirty="0">
                <a:effectLst/>
              </a:rPr>
              <a:t>Vestibular suppressants include three general drug classes: </a:t>
            </a:r>
            <a:r>
              <a:rPr lang="en-US" dirty="0" err="1">
                <a:effectLst/>
              </a:rPr>
              <a:t>anticholinergics</a:t>
            </a:r>
            <a:r>
              <a:rPr lang="en-US" dirty="0">
                <a:effectLst/>
              </a:rPr>
              <a:t>, benzodiazepines</a:t>
            </a:r>
            <a:r>
              <a:rPr lang="en-US" baseline="0" dirty="0">
                <a:effectLst/>
              </a:rPr>
              <a:t> &amp; </a:t>
            </a:r>
            <a:r>
              <a:rPr lang="en-US" baseline="0" dirty="0" err="1">
                <a:effectLst/>
              </a:rPr>
              <a:t>Betahistine</a:t>
            </a:r>
            <a:endParaRPr lang="en-US" dirty="0">
              <a:effectLst/>
            </a:endParaRPr>
          </a:p>
        </p:txBody>
      </p:sp>
      <p:sp>
        <p:nvSpPr>
          <p:cNvPr id="4" name="Slide Number Placeholder 3"/>
          <p:cNvSpPr>
            <a:spLocks noGrp="1"/>
          </p:cNvSpPr>
          <p:nvPr>
            <p:ph type="sldNum" sz="quarter" idx="10"/>
          </p:nvPr>
        </p:nvSpPr>
        <p:spPr/>
        <p:txBody>
          <a:bodyPr/>
          <a:lstStyle/>
          <a:p>
            <a:fld id="{4FEF690B-1A64-4C8C-8007-ABC8E93A906C}" type="slidenum">
              <a:rPr lang="en-US" smtClean="0"/>
              <a:pPr/>
              <a:t>7</a:t>
            </a:fld>
            <a:endParaRPr lang="en-US"/>
          </a:p>
        </p:txBody>
      </p:sp>
    </p:spTree>
    <p:extLst>
      <p:ext uri="{BB962C8B-B14F-4D97-AF65-F5344CB8AC3E}">
        <p14:creationId xmlns:p14="http://schemas.microsoft.com/office/powerpoint/2010/main" val="345052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output of the vestibular nucleus neurons is </a:t>
            </a:r>
            <a:r>
              <a:rPr lang="en-US" b="1" dirty="0"/>
              <a:t>cholinergic</a:t>
            </a:r>
            <a:r>
              <a:rPr lang="en-US" dirty="0"/>
              <a:t>, The neurons of the vestibular nuclei release </a:t>
            </a:r>
            <a:r>
              <a:rPr lang="en-US" b="1" dirty="0" err="1"/>
              <a:t>ACh</a:t>
            </a:r>
            <a:r>
              <a:rPr lang="en-US" dirty="0"/>
              <a:t> as a neurotransmitter</a:t>
            </a:r>
          </a:p>
          <a:p>
            <a:r>
              <a:rPr lang="en-US" sz="1200" b="0" i="0" u="none" strike="noStrike" kern="1200" baseline="0" dirty="0">
                <a:solidFill>
                  <a:schemeClr val="tx1"/>
                </a:solidFill>
                <a:latin typeface="+mn-lt"/>
                <a:ea typeface="+mn-ea"/>
                <a:cs typeface="+mn-cs"/>
              </a:rPr>
              <a:t>Muscarinic antagonists: </a:t>
            </a:r>
            <a:r>
              <a:rPr lang="en-US" sz="1200" b="1" i="0" u="none" strike="noStrike" kern="1200" baseline="0" dirty="0">
                <a:solidFill>
                  <a:schemeClr val="tx1"/>
                </a:solidFill>
                <a:latin typeface="+mn-lt"/>
                <a:ea typeface="+mn-ea"/>
                <a:cs typeface="+mn-cs"/>
              </a:rPr>
              <a:t>Scopolamine </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hyoscine</a:t>
            </a:r>
            <a:r>
              <a:rPr lang="en-US" sz="1200" b="0" i="0" u="none" strike="noStrike" kern="1200" baseline="0" dirty="0">
                <a:solidFill>
                  <a:schemeClr val="tx1"/>
                </a:solidFill>
                <a:latin typeface="+mn-lt"/>
                <a:ea typeface="+mn-ea"/>
                <a:cs typeface="+mn-cs"/>
              </a:rPr>
              <a:t>), a prototypic muscarinic receptor antagonist, is one of the best agents for the prevention of </a:t>
            </a:r>
            <a:r>
              <a:rPr lang="en-US" sz="1200" b="1" i="0" u="none" strike="noStrike" kern="1200" baseline="0" dirty="0">
                <a:solidFill>
                  <a:schemeClr val="tx1"/>
                </a:solidFill>
                <a:latin typeface="+mn-lt"/>
                <a:ea typeface="+mn-ea"/>
                <a:cs typeface="+mn-cs"/>
              </a:rPr>
              <a:t>motion sickness</a:t>
            </a:r>
            <a:r>
              <a:rPr lang="en-US" sz="1200" b="0" i="0" u="none" strike="noStrike" kern="1200" baseline="0" dirty="0">
                <a:solidFill>
                  <a:schemeClr val="tx1"/>
                </a:solidFill>
                <a:latin typeface="+mn-lt"/>
                <a:ea typeface="+mn-ea"/>
                <a:cs typeface="+mn-cs"/>
              </a:rPr>
              <a:t>.</a:t>
            </a:r>
          </a:p>
          <a:p>
            <a:r>
              <a:rPr lang="en-US" dirty="0"/>
              <a:t>Vestibular</a:t>
            </a:r>
            <a:r>
              <a:rPr lang="en-US" baseline="0" dirty="0"/>
              <a:t> system </a:t>
            </a:r>
            <a:r>
              <a:rPr lang="en-US" dirty="0"/>
              <a:t>is a critical system for </a:t>
            </a:r>
            <a:r>
              <a:rPr lang="en-US" b="1" dirty="0"/>
              <a:t>detecting</a:t>
            </a:r>
            <a:r>
              <a:rPr lang="en-US" dirty="0"/>
              <a:t> the </a:t>
            </a:r>
            <a:r>
              <a:rPr lang="en-US" u="sng" dirty="0"/>
              <a:t>position &amp; motion </a:t>
            </a:r>
            <a:r>
              <a:rPr lang="en-US" dirty="0"/>
              <a:t>of the head, particularly angular motions such as rotation</a:t>
            </a:r>
          </a:p>
          <a:p>
            <a:r>
              <a:rPr lang="en-US" sz="1200" b="0" i="0" u="none" strike="noStrike" kern="1200" baseline="0" dirty="0">
                <a:solidFill>
                  <a:schemeClr val="tx1"/>
                </a:solidFill>
                <a:latin typeface="+mn-lt"/>
                <a:ea typeface="+mn-ea"/>
                <a:cs typeface="+mn-cs"/>
              </a:rPr>
              <a:t>Vestibular disturbances, especially motion sickness, appear to involve muscarinic cholinergic transmission. Scopolamine is often effective in preventing or reversing these disturbances.</a:t>
            </a:r>
          </a:p>
          <a:p>
            <a:r>
              <a:rPr lang="en-US" sz="1200" b="0" i="0" kern="1200" dirty="0">
                <a:solidFill>
                  <a:schemeClr val="tx1"/>
                </a:solidFill>
                <a:effectLst/>
                <a:latin typeface="+mn-lt"/>
                <a:ea typeface="+mn-ea"/>
                <a:cs typeface="+mn-cs"/>
              </a:rPr>
              <a:t>Vest</a:t>
            </a:r>
            <a:r>
              <a:rPr lang="en-US" sz="1200" b="0" i="0" kern="1200" baseline="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nystagmus</a:t>
            </a:r>
            <a:r>
              <a:rPr lang="en-US" sz="1200" b="0" i="0" kern="1200" dirty="0">
                <a:solidFill>
                  <a:schemeClr val="tx1"/>
                </a:solidFill>
                <a:effectLst/>
                <a:latin typeface="+mn-lt"/>
                <a:ea typeface="+mn-ea"/>
                <a:cs typeface="+mn-cs"/>
              </a:rPr>
              <a:t> :involuntary, rapid, rhythmic movement (horizontal, vertical, rotatory, or mixed, i.e., of two types) of the </a:t>
            </a:r>
            <a:r>
              <a:rPr lang="en-US" sz="1200" b="0" i="0" u="sng" kern="1200" dirty="0">
                <a:solidFill>
                  <a:schemeClr val="tx1"/>
                </a:solidFill>
                <a:effectLst/>
                <a:latin typeface="+mn-lt"/>
                <a:ea typeface="+mn-ea"/>
                <a:cs typeface="+mn-cs"/>
              </a:rPr>
              <a:t>eyeball.</a:t>
            </a:r>
            <a:endParaRPr lang="en-US" sz="1200" b="0" i="0" u="none" strike="noStrike" kern="1200" baseline="0" dirty="0">
              <a:solidFill>
                <a:schemeClr val="tx1"/>
              </a:solidFill>
              <a:latin typeface="+mn-lt"/>
              <a:ea typeface="+mn-ea"/>
              <a:cs typeface="+mn-cs"/>
            </a:endParaRPr>
          </a:p>
          <a:p>
            <a:r>
              <a:rPr lang="en-US" sz="1200" b="1" kern="1200" dirty="0">
                <a:solidFill>
                  <a:schemeClr val="tx1"/>
                </a:solidFill>
                <a:effectLst/>
                <a:latin typeface="+mn-lt"/>
                <a:ea typeface="+mn-ea"/>
                <a:cs typeface="+mn-cs"/>
              </a:rPr>
              <a:t>Vestibular </a:t>
            </a:r>
            <a:r>
              <a:rPr lang="en-US" sz="1200" b="1" kern="1200" dirty="0" err="1">
                <a:solidFill>
                  <a:schemeClr val="tx1"/>
                </a:solidFill>
                <a:effectLst/>
                <a:latin typeface="+mn-lt"/>
                <a:ea typeface="+mn-ea"/>
                <a:cs typeface="+mn-cs"/>
              </a:rPr>
              <a:t>nystagmus</a:t>
            </a:r>
            <a:r>
              <a:rPr lang="en-US" sz="1200" b="0" kern="1200" dirty="0">
                <a:solidFill>
                  <a:schemeClr val="tx1"/>
                </a:solidFill>
                <a:effectLst/>
                <a:latin typeface="+mn-lt"/>
                <a:ea typeface="+mn-ea"/>
                <a:cs typeface="+mn-cs"/>
              </a:rPr>
              <a:t>, the most common type of </a:t>
            </a:r>
            <a:r>
              <a:rPr lang="en-US" sz="1200" b="1" kern="1200" dirty="0" err="1">
                <a:solidFill>
                  <a:schemeClr val="tx1"/>
                </a:solidFill>
                <a:effectLst/>
                <a:latin typeface="+mn-lt"/>
                <a:ea typeface="+mn-ea"/>
                <a:cs typeface="+mn-cs"/>
              </a:rPr>
              <a:t>nystagmus</a:t>
            </a:r>
            <a:r>
              <a:rPr lang="en-US" sz="1200" b="0" kern="1200" dirty="0">
                <a:solidFill>
                  <a:schemeClr val="tx1"/>
                </a:solidFill>
                <a:effectLst/>
                <a:latin typeface="+mn-lt"/>
                <a:ea typeface="+mn-ea"/>
                <a:cs typeface="+mn-cs"/>
              </a:rPr>
              <a:t>, is caused by dysfunction of the </a:t>
            </a:r>
            <a:r>
              <a:rPr lang="en-US" sz="1200" b="1" kern="1200" dirty="0">
                <a:solidFill>
                  <a:schemeClr val="tx1"/>
                </a:solidFill>
                <a:effectLst/>
                <a:latin typeface="+mn-lt"/>
                <a:ea typeface="+mn-ea"/>
                <a:cs typeface="+mn-cs"/>
              </a:rPr>
              <a:t>vestibular</a:t>
            </a:r>
            <a:r>
              <a:rPr lang="en-US" sz="1200" b="0" kern="1200" dirty="0">
                <a:solidFill>
                  <a:schemeClr val="tx1"/>
                </a:solidFill>
                <a:effectLst/>
                <a:latin typeface="+mn-lt"/>
                <a:ea typeface="+mn-ea"/>
                <a:cs typeface="+mn-cs"/>
              </a:rPr>
              <a:t> part of the inner ear, the </a:t>
            </a:r>
            <a:r>
              <a:rPr lang="en-US" sz="1200" b="0" u="sng" kern="1200" dirty="0">
                <a:solidFill>
                  <a:schemeClr val="tx1"/>
                </a:solidFill>
                <a:effectLst/>
                <a:latin typeface="+mn-lt"/>
                <a:ea typeface="+mn-ea"/>
                <a:cs typeface="+mn-cs"/>
              </a:rPr>
              <a:t>nerve</a:t>
            </a:r>
            <a:r>
              <a:rPr lang="en-US" sz="1200" b="0" kern="1200" dirty="0">
                <a:solidFill>
                  <a:schemeClr val="tx1"/>
                </a:solidFill>
                <a:effectLst/>
                <a:latin typeface="+mn-lt"/>
                <a:ea typeface="+mn-ea"/>
                <a:cs typeface="+mn-cs"/>
              </a:rPr>
              <a:t>, the </a:t>
            </a:r>
            <a:r>
              <a:rPr lang="en-US" sz="1200" b="1" kern="1200" dirty="0">
                <a:solidFill>
                  <a:schemeClr val="tx1"/>
                </a:solidFill>
                <a:effectLst/>
                <a:latin typeface="+mn-lt"/>
                <a:ea typeface="+mn-ea"/>
                <a:cs typeface="+mn-cs"/>
              </a:rPr>
              <a:t>vestibular</a:t>
            </a:r>
            <a:r>
              <a:rPr lang="en-US" sz="1200" b="0" kern="1200" dirty="0">
                <a:solidFill>
                  <a:schemeClr val="tx1"/>
                </a:solidFill>
                <a:effectLst/>
                <a:latin typeface="+mn-lt"/>
                <a:ea typeface="+mn-ea"/>
                <a:cs typeface="+mn-cs"/>
              </a:rPr>
              <a:t> nucleus within the </a:t>
            </a:r>
            <a:r>
              <a:rPr lang="en-US" sz="1200" b="0" u="sng" kern="1200" dirty="0">
                <a:solidFill>
                  <a:schemeClr val="tx1"/>
                </a:solidFill>
                <a:effectLst/>
                <a:latin typeface="+mn-lt"/>
                <a:ea typeface="+mn-ea"/>
                <a:cs typeface="+mn-cs"/>
              </a:rPr>
              <a:t>brainstem</a:t>
            </a:r>
            <a:r>
              <a:rPr lang="en-US" sz="1200" b="0" kern="1200" dirty="0">
                <a:solidFill>
                  <a:schemeClr val="tx1"/>
                </a:solidFill>
                <a:effectLst/>
                <a:latin typeface="+mn-lt"/>
                <a:ea typeface="+mn-ea"/>
                <a:cs typeface="+mn-cs"/>
              </a:rPr>
              <a:t>, or parts of the </a:t>
            </a:r>
            <a:r>
              <a:rPr lang="en-US" sz="1200" b="0" u="sng" kern="1200" dirty="0">
                <a:solidFill>
                  <a:schemeClr val="tx1"/>
                </a:solidFill>
                <a:effectLst/>
                <a:latin typeface="+mn-lt"/>
                <a:ea typeface="+mn-ea"/>
                <a:cs typeface="+mn-cs"/>
              </a:rPr>
              <a:t>cerebellum</a:t>
            </a:r>
            <a:r>
              <a:rPr lang="en-US" sz="1200" b="0" kern="1200" dirty="0">
                <a:solidFill>
                  <a:schemeClr val="tx1"/>
                </a:solidFill>
                <a:effectLst/>
                <a:latin typeface="+mn-lt"/>
                <a:ea typeface="+mn-ea"/>
                <a:cs typeface="+mn-cs"/>
              </a:rPr>
              <a:t> that transmit signals to the </a:t>
            </a:r>
            <a:r>
              <a:rPr lang="en-US" sz="1200" b="1" kern="1200" dirty="0">
                <a:solidFill>
                  <a:schemeClr val="tx1"/>
                </a:solidFill>
                <a:effectLst/>
                <a:latin typeface="+mn-lt"/>
                <a:ea typeface="+mn-ea"/>
                <a:cs typeface="+mn-cs"/>
              </a:rPr>
              <a:t>vestibular</a:t>
            </a:r>
            <a:r>
              <a:rPr lang="en-US" sz="1200" b="0" kern="1200" dirty="0">
                <a:solidFill>
                  <a:schemeClr val="tx1"/>
                </a:solidFill>
                <a:effectLst/>
                <a:latin typeface="+mn-lt"/>
                <a:ea typeface="+mn-ea"/>
                <a:cs typeface="+mn-cs"/>
              </a:rPr>
              <a:t> nucleus.</a:t>
            </a:r>
          </a:p>
          <a:p>
            <a:r>
              <a:rPr lang="en-US" sz="1200" b="0" kern="1200" dirty="0">
                <a:solidFill>
                  <a:schemeClr val="tx1"/>
                </a:solidFill>
                <a:effectLst/>
                <a:latin typeface="+mn-lt"/>
                <a:ea typeface="+mn-ea"/>
                <a:cs typeface="+mn-cs"/>
              </a:rPr>
              <a:t>BDZ for seizure &amp; hypnotic</a:t>
            </a:r>
            <a:r>
              <a:rPr lang="en-US" sz="1200" b="0" kern="1200" baseline="0" dirty="0">
                <a:solidFill>
                  <a:schemeClr val="tx1"/>
                </a:solidFill>
                <a:effectLst/>
                <a:latin typeface="+mn-lt"/>
                <a:ea typeface="+mn-ea"/>
                <a:cs typeface="+mn-cs"/>
              </a:rPr>
              <a:t> it has a muscle relaxant effect </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EF690B-1A64-4C8C-8007-ABC8E93A906C}" type="slidenum">
              <a:rPr lang="en-US" smtClean="0"/>
              <a:pPr/>
              <a:t>8</a:t>
            </a:fld>
            <a:endParaRPr lang="en-US"/>
          </a:p>
        </p:txBody>
      </p:sp>
    </p:spTree>
    <p:extLst>
      <p:ext uri="{BB962C8B-B14F-4D97-AF65-F5344CB8AC3E}">
        <p14:creationId xmlns:p14="http://schemas.microsoft.com/office/powerpoint/2010/main" val="3262388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an anti-</a:t>
            </a:r>
            <a:r>
              <a:rPr lang="en-US" dirty="0">
                <a:hlinkClick r:id="rId3" tooltip="Vertigo (medical)"/>
              </a:rPr>
              <a:t>vertigo</a:t>
            </a:r>
            <a:r>
              <a:rPr lang="en-US" dirty="0"/>
              <a:t> drug. It is commonly prescribed for </a:t>
            </a:r>
            <a:r>
              <a:rPr lang="en-US" dirty="0">
                <a:hlinkClick r:id="rId4" tooltip="Balance disorder"/>
              </a:rPr>
              <a:t>balance disorders</a:t>
            </a:r>
            <a:r>
              <a:rPr lang="en-US" dirty="0"/>
              <a:t> or to alleviate vertigo symptoms associated with </a:t>
            </a:r>
            <a:r>
              <a:rPr lang="en-US" dirty="0" err="1">
                <a:hlinkClick r:id="rId5" tooltip="Ménière's disease"/>
              </a:rPr>
              <a:t>Ménière's</a:t>
            </a:r>
            <a:r>
              <a:rPr lang="en-US" dirty="0">
                <a:hlinkClick r:id="rId5" tooltip="Ménière's disease"/>
              </a:rPr>
              <a:t> disease</a:t>
            </a:r>
            <a:r>
              <a:rPr lang="en-US" dirty="0"/>
              <a:t>.</a:t>
            </a:r>
          </a:p>
          <a:p>
            <a:r>
              <a:rPr lang="en-US" dirty="0" err="1">
                <a:effectLst/>
              </a:rPr>
              <a:t>Endolymphatic</a:t>
            </a:r>
            <a:r>
              <a:rPr lang="en-US" dirty="0">
                <a:effectLst/>
              </a:rPr>
              <a:t> </a:t>
            </a:r>
            <a:r>
              <a:rPr lang="en-US" dirty="0" err="1">
                <a:effectLst/>
              </a:rPr>
              <a:t>hydrops</a:t>
            </a:r>
            <a:r>
              <a:rPr lang="en-US" dirty="0">
                <a:effectLst/>
              </a:rPr>
              <a:t>: </a:t>
            </a:r>
            <a:r>
              <a:rPr lang="en-US" dirty="0" err="1">
                <a:effectLst/>
              </a:rPr>
              <a:t>endolymph</a:t>
            </a:r>
            <a:r>
              <a:rPr lang="en-US" dirty="0">
                <a:effectLst/>
              </a:rPr>
              <a:t> (the fluid within the </a:t>
            </a:r>
            <a:r>
              <a:rPr lang="en-US" dirty="0" err="1">
                <a:effectLst/>
              </a:rPr>
              <a:t>endolymphatic</a:t>
            </a:r>
            <a:r>
              <a:rPr lang="en-US" dirty="0">
                <a:effectLst/>
              </a:rPr>
              <a:t> sac, a compartment of the inner ear).</a:t>
            </a:r>
          </a:p>
          <a:p>
            <a:r>
              <a:rPr lang="en-US" dirty="0" err="1">
                <a:effectLst/>
              </a:rPr>
              <a:t>Endolymphatic</a:t>
            </a:r>
            <a:r>
              <a:rPr lang="en-US" dirty="0">
                <a:effectLst/>
              </a:rPr>
              <a:t> </a:t>
            </a:r>
            <a:r>
              <a:rPr lang="en-US" dirty="0" err="1">
                <a:effectLst/>
              </a:rPr>
              <a:t>hydrops</a:t>
            </a:r>
            <a:r>
              <a:rPr lang="en-US" dirty="0">
                <a:effectLst/>
              </a:rPr>
              <a:t> may be either primary or secondary. </a:t>
            </a:r>
            <a:r>
              <a:rPr lang="en-US" b="1" i="1" dirty="0">
                <a:effectLst/>
              </a:rPr>
              <a:t>Primary</a:t>
            </a:r>
            <a:r>
              <a:rPr lang="en-US" i="1" dirty="0">
                <a:effectLst/>
              </a:rPr>
              <a:t> idiopathic </a:t>
            </a:r>
            <a:r>
              <a:rPr lang="en-US" i="1" dirty="0" err="1">
                <a:effectLst/>
              </a:rPr>
              <a:t>endolymphatic</a:t>
            </a:r>
            <a:r>
              <a:rPr lang="en-US" i="1" dirty="0">
                <a:effectLst/>
              </a:rPr>
              <a:t> </a:t>
            </a:r>
            <a:r>
              <a:rPr lang="en-US" i="1" dirty="0" err="1">
                <a:effectLst/>
              </a:rPr>
              <a:t>hydrops</a:t>
            </a:r>
            <a:r>
              <a:rPr lang="en-US" dirty="0">
                <a:effectLst/>
              </a:rPr>
              <a:t> (known as </a:t>
            </a:r>
            <a:r>
              <a:rPr lang="en-US" dirty="0" err="1">
                <a:effectLst/>
              </a:rPr>
              <a:t>Ménière’s</a:t>
            </a:r>
            <a:r>
              <a:rPr lang="en-US" dirty="0">
                <a:effectLst/>
              </a:rPr>
              <a:t> disease) occurs for no known reason. </a:t>
            </a:r>
          </a:p>
          <a:p>
            <a:r>
              <a:rPr lang="en-US" b="1" i="1" dirty="0">
                <a:effectLst/>
              </a:rPr>
              <a:t>Secondary</a:t>
            </a:r>
            <a:r>
              <a:rPr lang="en-US" i="1" dirty="0">
                <a:effectLst/>
              </a:rPr>
              <a:t> </a:t>
            </a:r>
            <a:r>
              <a:rPr lang="en-US" i="1" dirty="0" err="1">
                <a:effectLst/>
              </a:rPr>
              <a:t>endolymphatic</a:t>
            </a:r>
            <a:r>
              <a:rPr lang="en-US" i="1" dirty="0">
                <a:effectLst/>
              </a:rPr>
              <a:t> </a:t>
            </a:r>
            <a:r>
              <a:rPr lang="en-US" i="1" dirty="0" err="1">
                <a:effectLst/>
              </a:rPr>
              <a:t>hydrops</a:t>
            </a:r>
            <a:r>
              <a:rPr lang="en-US" dirty="0">
                <a:effectLst/>
              </a:rPr>
              <a:t> appears to occur in response to an event or underlying condition. For example, it can follow head trauma or ear surgery, and it can occur with other inner ear disorders, allergies, or systemic disorders (such as diabetes or autoimmune disorders).</a:t>
            </a:r>
          </a:p>
          <a:p>
            <a:r>
              <a:rPr lang="en-US" sz="1200" kern="1200" dirty="0" err="1">
                <a:solidFill>
                  <a:schemeClr val="tx1"/>
                </a:solidFill>
                <a:effectLst/>
                <a:latin typeface="+mn-lt"/>
                <a:ea typeface="+mn-ea"/>
                <a:cs typeface="+mn-cs"/>
              </a:rPr>
              <a:t>Betahistine</a:t>
            </a:r>
            <a:r>
              <a:rPr lang="en-US" sz="1200" kern="1200" dirty="0">
                <a:solidFill>
                  <a:schemeClr val="tx1"/>
                </a:solidFill>
                <a:effectLst/>
                <a:latin typeface="+mn-lt"/>
                <a:ea typeface="+mn-ea"/>
                <a:cs typeface="+mn-cs"/>
              </a:rPr>
              <a:t> is a potent H3 receptor antagonist. Stimulation of the H3 receptor reduces histamine release, so antagonism of H3 increases histamine release. </a:t>
            </a:r>
          </a:p>
          <a:p>
            <a:r>
              <a:rPr lang="en-US" sz="1200" b="0" i="0" u="none" strike="noStrike" kern="1200" baseline="0" dirty="0">
                <a:solidFill>
                  <a:schemeClr val="tx1"/>
                </a:solidFill>
                <a:latin typeface="+mn-lt"/>
                <a:ea typeface="+mn-ea"/>
                <a:cs typeface="+mn-cs"/>
              </a:rPr>
              <a:t>H3 inhibitory presynaptic receptor.</a:t>
            </a:r>
          </a:p>
          <a:p>
            <a:r>
              <a:rPr lang="en-US" sz="1200" b="0" i="0" kern="1200" dirty="0">
                <a:solidFill>
                  <a:schemeClr val="tx1"/>
                </a:solidFill>
                <a:effectLst/>
                <a:latin typeface="+mn-lt"/>
                <a:ea typeface="+mn-ea"/>
                <a:cs typeface="+mn-cs"/>
              </a:rPr>
              <a:t>H3-receptor antagonism increases the levels of neurotransmitters such as serotonin in the brainstem, which inhibits the activity of vestibular nuclei, helping to restore proper balance and decrease in vertigo symptoms.</a:t>
            </a:r>
          </a:p>
          <a:p>
            <a:r>
              <a:rPr lang="en-US" sz="1200" b="0" i="0" u="none" strike="noStrike" kern="1200" baseline="0" dirty="0">
                <a:solidFill>
                  <a:schemeClr val="tx1"/>
                </a:solidFill>
                <a:effectLst/>
                <a:latin typeface="+mn-lt"/>
                <a:ea typeface="+mn-ea"/>
                <a:cs typeface="+mn-cs"/>
              </a:rPr>
              <a:t>OTC</a:t>
            </a:r>
            <a:endParaRPr lang="en-US" sz="1200" b="0" i="0" u="none" strike="noStrike" kern="1200" baseline="0" dirty="0">
              <a:solidFill>
                <a:schemeClr val="tx1"/>
              </a:solidFill>
              <a:latin typeface="+mn-lt"/>
              <a:ea typeface="+mn-ea"/>
              <a:cs typeface="+mn-cs"/>
            </a:endParaRPr>
          </a:p>
          <a:p>
            <a:r>
              <a:rPr lang="en-US" dirty="0">
                <a:effectLst/>
              </a:rPr>
              <a:t>It improves the microcirculation in the inner ear, thus reducing </a:t>
            </a:r>
            <a:r>
              <a:rPr lang="en-US" dirty="0" err="1">
                <a:effectLst/>
              </a:rPr>
              <a:t>endolymphatic</a:t>
            </a:r>
            <a:r>
              <a:rPr lang="en-US" dirty="0">
                <a:effectLst/>
              </a:rPr>
              <a:t> pressure.</a:t>
            </a:r>
            <a:endParaRPr lang="en-US" dirty="0"/>
          </a:p>
        </p:txBody>
      </p:sp>
      <p:sp>
        <p:nvSpPr>
          <p:cNvPr id="4" name="Slide Number Placeholder 3"/>
          <p:cNvSpPr>
            <a:spLocks noGrp="1"/>
          </p:cNvSpPr>
          <p:nvPr>
            <p:ph type="sldNum" sz="quarter" idx="10"/>
          </p:nvPr>
        </p:nvSpPr>
        <p:spPr/>
        <p:txBody>
          <a:bodyPr/>
          <a:lstStyle/>
          <a:p>
            <a:fld id="{4FEF690B-1A64-4C8C-8007-ABC8E93A906C}" type="slidenum">
              <a:rPr lang="en-US" smtClean="0"/>
              <a:pPr/>
              <a:t>9</a:t>
            </a:fld>
            <a:endParaRPr lang="en-US"/>
          </a:p>
        </p:txBody>
      </p:sp>
    </p:spTree>
    <p:extLst>
      <p:ext uri="{BB962C8B-B14F-4D97-AF65-F5344CB8AC3E}">
        <p14:creationId xmlns:p14="http://schemas.microsoft.com/office/powerpoint/2010/main" val="3930735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t>
            </a:r>
            <a:r>
              <a:rPr lang="en-US" dirty="0" err="1"/>
              <a:t>betahistine</a:t>
            </a:r>
            <a:r>
              <a:rPr lang="en-US" dirty="0"/>
              <a:t> is a synthetic analogue of histamine it may induce the release of </a:t>
            </a:r>
            <a:r>
              <a:rPr lang="en-US" dirty="0" err="1"/>
              <a:t>catecholamines</a:t>
            </a:r>
            <a:r>
              <a:rPr lang="en-US" dirty="0"/>
              <a:t> from the tumor resulting in severe hypertension.</a:t>
            </a:r>
          </a:p>
          <a:p>
            <a:r>
              <a:rPr lang="en-US" sz="1200" b="0" i="0" u="none" strike="noStrike" kern="1200" baseline="0" dirty="0">
                <a:solidFill>
                  <a:schemeClr val="tx1"/>
                </a:solidFill>
                <a:latin typeface="+mn-lt"/>
                <a:ea typeface="+mn-ea"/>
                <a:cs typeface="+mn-cs"/>
              </a:rPr>
              <a:t>histamine causes bronchoconstriction</a:t>
            </a:r>
            <a:endParaRPr lang="en-US" dirty="0"/>
          </a:p>
        </p:txBody>
      </p:sp>
      <p:sp>
        <p:nvSpPr>
          <p:cNvPr id="4" name="Slide Number Placeholder 3"/>
          <p:cNvSpPr>
            <a:spLocks noGrp="1"/>
          </p:cNvSpPr>
          <p:nvPr>
            <p:ph type="sldNum" sz="quarter" idx="10"/>
          </p:nvPr>
        </p:nvSpPr>
        <p:spPr/>
        <p:txBody>
          <a:bodyPr/>
          <a:lstStyle/>
          <a:p>
            <a:fld id="{4FEF690B-1A64-4C8C-8007-ABC8E93A906C}" type="slidenum">
              <a:rPr lang="en-US" smtClean="0"/>
              <a:pPr/>
              <a:t>10</a:t>
            </a:fld>
            <a:endParaRPr lang="en-US"/>
          </a:p>
        </p:txBody>
      </p:sp>
    </p:spTree>
    <p:extLst>
      <p:ext uri="{BB962C8B-B14F-4D97-AF65-F5344CB8AC3E}">
        <p14:creationId xmlns:p14="http://schemas.microsoft.com/office/powerpoint/2010/main" val="2805328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0" name="Date Placeholder 9"/>
          <p:cNvSpPr>
            <a:spLocks noGrp="1"/>
          </p:cNvSpPr>
          <p:nvPr>
            <p:ph type="dt" sz="half" idx="10"/>
          </p:nvPr>
        </p:nvSpPr>
        <p:spPr>
          <a:xfrm>
            <a:off x="5562600" y="6509004"/>
            <a:ext cx="3002280" cy="274320"/>
          </a:xfrm>
        </p:spPr>
        <p:txBody>
          <a:bodyPr vert="horz" rtlCol="0"/>
          <a:lstStyle/>
          <a:p>
            <a:fld id="{819CE4E7-525C-4D57-8AA7-B9B9B4746EFB}" type="datetime1">
              <a:rPr lang="en-US" smtClean="0"/>
              <a:t>10/12/2019</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FD1F456-4612-451F-88CB-A0D11D0E2CE4}"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BFACC10-53D0-40CD-9DA9-51D1FD3A7057}" type="datetime1">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1F456-4612-451F-88CB-A0D11D0E2C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F80F322-0DDB-4C9D-8DD3-6E172284FED3}" type="datetime1">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1F456-4612-451F-88CB-A0D11D0E2C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92431BB-8C58-4BD6-8C58-FE8ECB0DF5B2}" type="datetime1">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1F456-4612-451F-88CB-A0D11D0E2C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fld id="{74D7B478-6871-404D-8577-5EFCD61C78EE}" type="datetime1">
              <a:rPr lang="en-US" smtClean="0"/>
              <a:t>10/12/2019</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FD1F456-4612-451F-88CB-A0D11D0E2CE4}"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D93DB89-70DC-43D7-9F59-DF76C724AE2E}" type="datetime1">
              <a:rPr lang="en-US" smtClean="0"/>
              <a:t>10/12/2019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p>
            <a:fld id="{EFD1F456-4612-451F-88CB-A0D11D0E2CE4}"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1D38742-03E0-44E4-B6C6-91FFD2797BD3}" type="datetime1">
              <a:rPr lang="en-US" smtClean="0"/>
              <a:t>10/12/2019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p>
            <a:fld id="{EFD1F456-4612-451F-88CB-A0D11D0E2C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C43A1FA-7E5C-4622-BA2A-927A3BFD4B0B}" type="datetime1">
              <a:rPr lang="en-US" smtClean="0"/>
              <a:t>10/12/2019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D1F456-4612-451F-88CB-A0D11D0E2CE4}"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D9C80-4D1B-413C-9203-C85E28C7B8BC}" type="datetime1">
              <a:rPr lang="en-US" smtClean="0"/>
              <a:t>10/12/2019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D1F456-4612-451F-88CB-A0D11D0E2C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fld id="{87C2FF0B-98A8-4258-A8BE-08E7F841160E}" type="datetime1">
              <a:rPr lang="en-US" smtClean="0"/>
              <a:t>10/12/2019</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FD1F456-4612-451F-88CB-A0D11D0E2CE4}"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fld id="{AB16BD1E-2D34-4F08-940E-F2D84402BEE7}" type="datetime1">
              <a:rPr lang="en-US" smtClean="0"/>
              <a:t>10/12/2019</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FD1F456-4612-451F-88CB-A0D11D0E2CE4}"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15789632-D98F-47C3-AB6F-D6C0CC9C63C5}" type="datetime1">
              <a:rPr lang="en-US" smtClean="0"/>
              <a:t>10/12/2019</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EFD1F456-4612-451F-88CB-A0D11D0E2CE4}"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a:t>Click to edit Master title style</a:t>
            </a:r>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eg/url?sa=i&amp;rct=j&amp;q=&amp;esrc=s&amp;source=images&amp;cd=&amp;cad=rja&amp;uact=8&amp;ved=0CAcQjRxqFQoTCO-FxtL-5scCFUNWFAodDa4Akw&amp;url=http://game-fiend.com/pediatric-vestibular-disorders-vestibular-disorders&amp;psig=AFQjCNEBKUB0kpvKJ-b1d_adhejztAfTgQ&amp;ust=1441786188159829"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hyperlink" Target="http://www.google.com.eg/url?sa=i&amp;rct=j&amp;q=&amp;esrc=s&amp;source=images&amp;cd=&amp;cad=rja&amp;uact=8&amp;ved=0CAcQjRxqFQoTCOfHgbqY58cCFQO3FAodHmMK-g&amp;url=http://www.thenaturalhealthonline.com/The_Truth_About_Benign_Prostatic_Hyperplasia_(BPH)_and_Best_Home_Remedies_to_Treat_It.html&amp;psig=AFQjCNGiTNi2u_Ogwb-Di7g4bYBfacbw3w&amp;ust=1441793188268018"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eg/url?sa=i&amp;rct=j&amp;q=&amp;esrc=s&amp;source=images&amp;cd=&amp;cad=rja&amp;uact=8&amp;ved=0CAcQjRxqFQoTCJ3UoYHv4ccCFcHVFAodyvID1A&amp;url=http://www.neurodiagnosticdevices.com/causes-and-symptoms-of-vertigo-and-dizziness.htm&amp;psig=AFQjCNEOwQAghqmuXXHxzF9Ozlc0bOeBcQ&amp;ust=1441609577797305"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www.google.com.eg/url?sa=i&amp;rct=j&amp;q=&amp;esrc=s&amp;source=images&amp;cd=&amp;cad=rja&amp;uact=8&amp;ved=0CAcQjRxqFQoTCP7tqf_-5scCFQQ7FAodWZ4KwA&amp;url=https://balancechicago.wordpress.com/tag/vestibular-disorder/page/6/&amp;psig=AFQjCNHzKjUe-DmxfoAs3y2mpU6O9DDvfg&amp;ust=1441786364060529"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hyperlink" Target="http://www.medicinenet.com/balance_disorders_pictures_slideshow/article.ht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File:Optokinetic_nystagmus.gi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hyperlink" Target="http://www.google.com.eg/url?sa=i&amp;rct=j&amp;q=&amp;esrc=s&amp;source=images&amp;cd=&amp;cad=rja&amp;uact=8&amp;ved=0CAcQjRxqFQoTCIu6gJfs4ccCFYfDFAodKq4FuA&amp;url=http://www.bestfayettevillechiropractor.com/index.php?p=215094&amp;psig=AFQjCNGVjwW8viNaaIMoKBnUOUt_vdk1_g&amp;ust=1441609488324450" TargetMode="Externa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5791200"/>
            <a:ext cx="5257800" cy="830997"/>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dirty="0"/>
              <a:t>Roughly 50% of fractured hips will not function normally.</a:t>
            </a:r>
          </a:p>
        </p:txBody>
      </p:sp>
      <p:sp>
        <p:nvSpPr>
          <p:cNvPr id="7" name="TextBox 6"/>
          <p:cNvSpPr txBox="1"/>
          <p:nvPr/>
        </p:nvSpPr>
        <p:spPr>
          <a:xfrm>
            <a:off x="457200" y="5181600"/>
            <a:ext cx="5257800" cy="46166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dirty="0"/>
              <a:t>1% of falls results in hip fracture</a:t>
            </a:r>
          </a:p>
        </p:txBody>
      </p:sp>
      <p:sp>
        <p:nvSpPr>
          <p:cNvPr id="8" name="TextBox 7"/>
          <p:cNvSpPr txBox="1"/>
          <p:nvPr/>
        </p:nvSpPr>
        <p:spPr>
          <a:xfrm>
            <a:off x="457200" y="3200400"/>
            <a:ext cx="5257800" cy="830997"/>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dirty="0"/>
              <a:t>Accounts for 3% of total visits to emergency department</a:t>
            </a:r>
          </a:p>
        </p:txBody>
      </p:sp>
      <p:sp>
        <p:nvSpPr>
          <p:cNvPr id="9" name="TextBox 8"/>
          <p:cNvSpPr txBox="1"/>
          <p:nvPr/>
        </p:nvSpPr>
        <p:spPr>
          <a:xfrm>
            <a:off x="457200" y="4191000"/>
            <a:ext cx="5257800" cy="830997"/>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dirty="0"/>
              <a:t>The incidence of falling is 25% in subjects older than 65 years</a:t>
            </a:r>
          </a:p>
        </p:txBody>
      </p:sp>
      <p:sp>
        <p:nvSpPr>
          <p:cNvPr id="10" name="TextBox 9"/>
          <p:cNvSpPr txBox="1"/>
          <p:nvPr/>
        </p:nvSpPr>
        <p:spPr>
          <a:xfrm>
            <a:off x="457200" y="2209800"/>
            <a:ext cx="5257800" cy="830997"/>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dirty="0"/>
              <a:t>It reaches 40% in patients older than 40 years</a:t>
            </a:r>
          </a:p>
        </p:txBody>
      </p:sp>
      <p:sp>
        <p:nvSpPr>
          <p:cNvPr id="11" name="TextBox 10"/>
          <p:cNvSpPr txBox="1"/>
          <p:nvPr/>
        </p:nvSpPr>
        <p:spPr>
          <a:xfrm>
            <a:off x="457200" y="1219200"/>
            <a:ext cx="5257800" cy="830997"/>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dirty="0"/>
              <a:t>The overall incidence of dizziness, vertigo &amp; imbalance is 5-10%</a:t>
            </a:r>
          </a:p>
        </p:txBody>
      </p:sp>
      <p:sp>
        <p:nvSpPr>
          <p:cNvPr id="13" name="TextBox 12"/>
          <p:cNvSpPr txBox="1"/>
          <p:nvPr/>
        </p:nvSpPr>
        <p:spPr>
          <a:xfrm>
            <a:off x="762000" y="304800"/>
            <a:ext cx="7696200" cy="58477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3200" b="1" dirty="0">
                <a:latin typeface="Algerian" pitchFamily="82" charset="0"/>
              </a:rPr>
              <a:t>Drugs Related to Balance System</a:t>
            </a:r>
          </a:p>
        </p:txBody>
      </p:sp>
      <p:pic>
        <p:nvPicPr>
          <p:cNvPr id="1026" name="Picture 2" descr="http://i183.photobucket.com/albums/x62/GraphEmp/COMMENTS/QUOTES/ele025.gif?t=1252881386">
            <a:hlinkClick r:id="rId3"/>
          </p:cNvPr>
          <p:cNvPicPr>
            <a:picLocks noChangeAspect="1" noChangeArrowheads="1" noCrop="1"/>
          </p:cNvPicPr>
          <p:nvPr/>
        </p:nvPicPr>
        <p:blipFill>
          <a:blip r:embed="rId4" cstate="print"/>
          <a:srcRect/>
          <a:stretch>
            <a:fillRect/>
          </a:stretch>
        </p:blipFill>
        <p:spPr bwMode="auto">
          <a:xfrm>
            <a:off x="6019800" y="2362200"/>
            <a:ext cx="2819400" cy="2447925"/>
          </a:xfrm>
          <a:prstGeom prst="rect">
            <a:avLst/>
          </a:prstGeom>
          <a:noFill/>
        </p:spPr>
      </p:pic>
      <p:sp>
        <p:nvSpPr>
          <p:cNvPr id="2" name="Slide Number Placeholder 1"/>
          <p:cNvSpPr>
            <a:spLocks noGrp="1"/>
          </p:cNvSpPr>
          <p:nvPr>
            <p:ph type="sldNum" sz="quarter" idx="12"/>
          </p:nvPr>
        </p:nvSpPr>
        <p:spPr/>
        <p:txBody>
          <a:bodyPr/>
          <a:lstStyle/>
          <a:p>
            <a:fld id="{EFD1F456-4612-451F-88CB-A0D11D0E2CE4}" type="slidenum">
              <a:rPr lang="en-US" smtClean="0"/>
              <a:pPr/>
              <a:t>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67926" y="4034135"/>
            <a:ext cx="2695074" cy="46166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dirty="0"/>
              <a:t>GIT side effects.</a:t>
            </a:r>
          </a:p>
        </p:txBody>
      </p:sp>
      <p:sp>
        <p:nvSpPr>
          <p:cNvPr id="6" name="TextBox 5"/>
          <p:cNvSpPr txBox="1"/>
          <p:nvPr/>
        </p:nvSpPr>
        <p:spPr>
          <a:xfrm>
            <a:off x="6096000" y="3374099"/>
            <a:ext cx="2286000" cy="46166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dirty="0"/>
              <a:t>Nausea</a:t>
            </a:r>
          </a:p>
        </p:txBody>
      </p:sp>
      <p:sp>
        <p:nvSpPr>
          <p:cNvPr id="7" name="TextBox 6"/>
          <p:cNvSpPr txBox="1"/>
          <p:nvPr/>
        </p:nvSpPr>
        <p:spPr>
          <a:xfrm>
            <a:off x="6096000" y="2700547"/>
            <a:ext cx="2286000" cy="46166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dirty="0"/>
              <a:t>Headache</a:t>
            </a:r>
          </a:p>
        </p:txBody>
      </p:sp>
      <p:sp>
        <p:nvSpPr>
          <p:cNvPr id="8" name="TextBox 7"/>
          <p:cNvSpPr txBox="1"/>
          <p:nvPr/>
        </p:nvSpPr>
        <p:spPr>
          <a:xfrm>
            <a:off x="6096000" y="1978962"/>
            <a:ext cx="2133600" cy="523220"/>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800" b="1" dirty="0"/>
              <a:t>ADRs:-</a:t>
            </a:r>
          </a:p>
        </p:txBody>
      </p:sp>
      <p:sp>
        <p:nvSpPr>
          <p:cNvPr id="9" name="TextBox 8"/>
          <p:cNvSpPr txBox="1"/>
          <p:nvPr/>
        </p:nvSpPr>
        <p:spPr>
          <a:xfrm>
            <a:off x="304800" y="3544491"/>
            <a:ext cx="3962400" cy="46166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dirty="0"/>
              <a:t>Low protein binding.</a:t>
            </a:r>
          </a:p>
        </p:txBody>
      </p:sp>
      <p:sp>
        <p:nvSpPr>
          <p:cNvPr id="10" name="TextBox 9"/>
          <p:cNvSpPr txBox="1"/>
          <p:nvPr/>
        </p:nvSpPr>
        <p:spPr>
          <a:xfrm>
            <a:off x="308811" y="2530538"/>
            <a:ext cx="4860758" cy="830997"/>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dirty="0"/>
              <a:t>t½= 3-4 hours, </a:t>
            </a:r>
          </a:p>
          <a:p>
            <a:r>
              <a:rPr lang="en-US" sz="2400" dirty="0"/>
              <a:t>excreted in urine within 24 hours</a:t>
            </a:r>
          </a:p>
        </p:txBody>
      </p:sp>
      <p:sp>
        <p:nvSpPr>
          <p:cNvPr id="11" name="TextBox 10"/>
          <p:cNvSpPr txBox="1"/>
          <p:nvPr/>
        </p:nvSpPr>
        <p:spPr>
          <a:xfrm>
            <a:off x="304800" y="1938590"/>
            <a:ext cx="5029200" cy="46166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dirty="0"/>
              <a:t>Rapidly &amp; completely absorbed </a:t>
            </a:r>
          </a:p>
        </p:txBody>
      </p:sp>
      <p:sp>
        <p:nvSpPr>
          <p:cNvPr id="12" name="TextBox 11"/>
          <p:cNvSpPr txBox="1"/>
          <p:nvPr/>
        </p:nvSpPr>
        <p:spPr>
          <a:xfrm>
            <a:off x="288758" y="1322355"/>
            <a:ext cx="5562600" cy="46166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dirty="0"/>
              <a:t>Formulated as tablet or oral solution</a:t>
            </a:r>
          </a:p>
        </p:txBody>
      </p:sp>
      <p:sp>
        <p:nvSpPr>
          <p:cNvPr id="13" name="TextBox 12"/>
          <p:cNvSpPr txBox="1"/>
          <p:nvPr/>
        </p:nvSpPr>
        <p:spPr>
          <a:xfrm>
            <a:off x="838200" y="457200"/>
            <a:ext cx="5943600" cy="523220"/>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800" b="1" dirty="0"/>
              <a:t>Pharmacokinetics of </a:t>
            </a:r>
            <a:r>
              <a:rPr lang="en-US" sz="2800" b="1" dirty="0" err="1"/>
              <a:t>betahistine</a:t>
            </a:r>
            <a:endParaRPr lang="en-US" sz="2800" b="1" dirty="0"/>
          </a:p>
        </p:txBody>
      </p:sp>
      <p:sp>
        <p:nvSpPr>
          <p:cNvPr id="16" name="TextBox 15"/>
          <p:cNvSpPr txBox="1"/>
          <p:nvPr/>
        </p:nvSpPr>
        <p:spPr>
          <a:xfrm>
            <a:off x="762000" y="4897171"/>
            <a:ext cx="5257800" cy="1569660"/>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342900" indent="-342900">
              <a:buFont typeface="Arial" panose="020B0604020202020204" pitchFamily="34" charset="0"/>
              <a:buChar char="•"/>
            </a:pPr>
            <a:r>
              <a:rPr lang="en-US" sz="2400" dirty="0" err="1"/>
              <a:t>Phaeochromocytoma</a:t>
            </a:r>
            <a:endParaRPr lang="en-US" sz="2400" dirty="0"/>
          </a:p>
          <a:p>
            <a:pPr marL="342900" indent="-342900">
              <a:buFont typeface="Arial" panose="020B0604020202020204" pitchFamily="34" charset="0"/>
              <a:buChar char="•"/>
            </a:pPr>
            <a:r>
              <a:rPr lang="en-US" sz="2400" dirty="0"/>
              <a:t>Bronchial asthma</a:t>
            </a:r>
          </a:p>
          <a:p>
            <a:pPr marL="342900" indent="-342900">
              <a:buFont typeface="Arial" panose="020B0604020202020204" pitchFamily="34" charset="0"/>
              <a:buChar char="•"/>
            </a:pPr>
            <a:r>
              <a:rPr lang="en-US" sz="2400" dirty="0"/>
              <a:t>History of peptic ulcer</a:t>
            </a:r>
          </a:p>
          <a:p>
            <a:pPr marL="342900" indent="-342900">
              <a:buFont typeface="Arial" panose="020B0604020202020204" pitchFamily="34" charset="0"/>
              <a:buChar char="•"/>
            </a:pPr>
            <a:r>
              <a:rPr lang="en-US" sz="2400" dirty="0"/>
              <a:t>Hypersensitivity reactions.</a:t>
            </a:r>
          </a:p>
        </p:txBody>
      </p:sp>
      <p:sp>
        <p:nvSpPr>
          <p:cNvPr id="17" name="TextBox 16"/>
          <p:cNvSpPr txBox="1"/>
          <p:nvPr/>
        </p:nvSpPr>
        <p:spPr>
          <a:xfrm>
            <a:off x="774031" y="4237135"/>
            <a:ext cx="3886200" cy="523220"/>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800" b="1" dirty="0"/>
              <a:t>Contraindications</a:t>
            </a:r>
          </a:p>
        </p:txBody>
      </p:sp>
      <p:sp>
        <p:nvSpPr>
          <p:cNvPr id="10242" name="AutoShape 2" descr="نتيجة بحث الصور عن ‪pheochromocytoma‬‏"/>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نتيجة بحث الصور عن ‪pheochromocytoma‬‏"/>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Slide Number Placeholder 1"/>
          <p:cNvSpPr>
            <a:spLocks noGrp="1"/>
          </p:cNvSpPr>
          <p:nvPr>
            <p:ph type="sldNum" sz="quarter" idx="12"/>
          </p:nvPr>
        </p:nvSpPr>
        <p:spPr/>
        <p:txBody>
          <a:bodyPr/>
          <a:lstStyle/>
          <a:p>
            <a:fld id="{EFD1F456-4612-451F-88CB-A0D11D0E2CE4}"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8"/>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 presetClass="exit" presetSubtype="16" fill="hold" grpId="1" nodeType="clickEffect">
                                  <p:stCondLst>
                                    <p:cond delay="0"/>
                                  </p:stCondLst>
                                  <p:childTnLst>
                                    <p:animEffect transition="out" filter="box(in)">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43" dur="1000" fill="hold"/>
                                        <p:tgtEl>
                                          <p:spTgt spid="17"/>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5" dur="1000" fill="hold"/>
                                        <p:tgtEl>
                                          <p:spTgt spid="16"/>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8" grpId="1" animBg="1"/>
      <p:bldP spid="9" grpId="0" animBg="1"/>
      <p:bldP spid="10" grpId="0" animBg="1"/>
      <p:bldP spid="11" grpId="0" animBg="1"/>
      <p:bldP spid="12"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632" y="838200"/>
            <a:ext cx="3264568" cy="46166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b="1" dirty="0"/>
              <a:t>Clinical indications </a:t>
            </a:r>
          </a:p>
        </p:txBody>
      </p:sp>
      <p:sp>
        <p:nvSpPr>
          <p:cNvPr id="3" name="TextBox 2"/>
          <p:cNvSpPr txBox="1"/>
          <p:nvPr/>
        </p:nvSpPr>
        <p:spPr>
          <a:xfrm>
            <a:off x="228600" y="1447800"/>
            <a:ext cx="8763000" cy="46166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dirty="0" err="1"/>
              <a:t>Betahistine</a:t>
            </a:r>
            <a:r>
              <a:rPr lang="en-US" sz="2400" dirty="0"/>
              <a:t> is indicated for treatment of </a:t>
            </a:r>
            <a:r>
              <a:rPr lang="en-US" sz="2400" dirty="0" err="1"/>
              <a:t>Ménière's</a:t>
            </a:r>
            <a:r>
              <a:rPr lang="en-US" sz="2400" dirty="0"/>
              <a:t> syndrome. </a:t>
            </a:r>
          </a:p>
        </p:txBody>
      </p:sp>
      <p:sp>
        <p:nvSpPr>
          <p:cNvPr id="4" name="TextBox 3"/>
          <p:cNvSpPr txBox="1"/>
          <p:nvPr/>
        </p:nvSpPr>
        <p:spPr>
          <a:xfrm>
            <a:off x="286752" y="2041358"/>
            <a:ext cx="8704847" cy="1938992"/>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b="1" i="1" dirty="0"/>
              <a:t>Efficacy and safety of </a:t>
            </a:r>
            <a:r>
              <a:rPr lang="en-US" sz="2400" b="1" i="1" dirty="0" err="1"/>
              <a:t>betahistine</a:t>
            </a:r>
            <a:r>
              <a:rPr lang="en-US" sz="2400" b="1" i="1" dirty="0"/>
              <a:t> treatment in patients with </a:t>
            </a:r>
            <a:r>
              <a:rPr lang="en-US" sz="2400" b="1" i="1" dirty="0" err="1"/>
              <a:t>Meniere’s</a:t>
            </a:r>
            <a:r>
              <a:rPr lang="en-US" sz="2400" b="1" i="1" dirty="0"/>
              <a:t> disease: primary results of a long term, multicentre, double blind, </a:t>
            </a:r>
            <a:r>
              <a:rPr lang="en-US" sz="2400" b="1" i="1" dirty="0" err="1"/>
              <a:t>randomised</a:t>
            </a:r>
            <a:r>
              <a:rPr lang="en-US" sz="2400" b="1" i="1" dirty="0"/>
              <a:t>, placebo controlled, dose defining trial (BEMED trial)</a:t>
            </a:r>
            <a:r>
              <a:rPr lang="en-US" sz="2400" i="1" dirty="0"/>
              <a:t> BMJ 2016; 352</a:t>
            </a:r>
            <a:endParaRPr lang="en-US" sz="2400" dirty="0"/>
          </a:p>
          <a:p>
            <a:endParaRPr lang="en-US" sz="2400" dirty="0"/>
          </a:p>
        </p:txBody>
      </p:sp>
      <p:sp>
        <p:nvSpPr>
          <p:cNvPr id="6" name="TextBox 5"/>
          <p:cNvSpPr txBox="1"/>
          <p:nvPr/>
        </p:nvSpPr>
        <p:spPr>
          <a:xfrm>
            <a:off x="286752" y="4248393"/>
            <a:ext cx="4953000" cy="1938992"/>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dirty="0"/>
              <a:t>94% of ENT surgeons in Britain prescribe </a:t>
            </a:r>
            <a:r>
              <a:rPr lang="en-US" sz="2400" dirty="0" err="1"/>
              <a:t>betahistine</a:t>
            </a:r>
            <a:r>
              <a:rPr lang="en-US" sz="2400" dirty="0"/>
              <a:t> for Meniere’ disease, while in USA they think it is no better than a placebo. </a:t>
            </a:r>
          </a:p>
        </p:txBody>
      </p:sp>
      <p:sp>
        <p:nvSpPr>
          <p:cNvPr id="5" name="TextBox 4"/>
          <p:cNvSpPr txBox="1"/>
          <p:nvPr/>
        </p:nvSpPr>
        <p:spPr>
          <a:xfrm>
            <a:off x="1524000" y="4112243"/>
            <a:ext cx="6400800" cy="1815882"/>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800" dirty="0"/>
              <a:t>Current evidence is </a:t>
            </a:r>
            <a:r>
              <a:rPr lang="en-US" sz="2800" dirty="0">
                <a:solidFill>
                  <a:srgbClr val="FF0000"/>
                </a:solidFill>
              </a:rPr>
              <a:t>limited</a:t>
            </a:r>
            <a:r>
              <a:rPr lang="en-US" sz="2800" dirty="0"/>
              <a:t> as to whether </a:t>
            </a:r>
            <a:r>
              <a:rPr lang="en-US" sz="2800" dirty="0" err="1"/>
              <a:t>betahistine</a:t>
            </a:r>
            <a:r>
              <a:rPr lang="en-US" sz="2800" dirty="0"/>
              <a:t> prevents vertigo attacks caused by Meniere’s disease, compared with placebo reactions.</a:t>
            </a:r>
          </a:p>
        </p:txBody>
      </p:sp>
      <p:sp>
        <p:nvSpPr>
          <p:cNvPr id="7" name="Slide Number Placeholder 6"/>
          <p:cNvSpPr>
            <a:spLocks noGrp="1"/>
          </p:cNvSpPr>
          <p:nvPr>
            <p:ph type="sldNum" sz="quarter" idx="12"/>
          </p:nvPr>
        </p:nvSpPr>
        <p:spPr/>
        <p:txBody>
          <a:bodyPr/>
          <a:lstStyle/>
          <a:p>
            <a:fld id="{EFD1F456-4612-451F-88CB-A0D11D0E2CE4}" type="slidenum">
              <a:rPr lang="en-US" smtClean="0"/>
              <a:pPr/>
              <a:t>11</a:t>
            </a:fld>
            <a:endParaRPr lang="en-US"/>
          </a:p>
        </p:txBody>
      </p:sp>
    </p:spTree>
    <p:extLst>
      <p:ext uri="{BB962C8B-B14F-4D97-AF65-F5344CB8AC3E}">
        <p14:creationId xmlns:p14="http://schemas.microsoft.com/office/powerpoint/2010/main" val="309149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8200" y="4724400"/>
            <a:ext cx="5638800" cy="830997"/>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b="1" dirty="0"/>
              <a:t>Dopamine antagonists </a:t>
            </a:r>
            <a:r>
              <a:rPr lang="en-US" sz="2400" dirty="0"/>
              <a:t>e.g. </a:t>
            </a:r>
            <a:r>
              <a:rPr lang="en-US" sz="2400" b="1" dirty="0">
                <a:solidFill>
                  <a:srgbClr val="7030A0"/>
                </a:solidFill>
              </a:rPr>
              <a:t>metoclopramide</a:t>
            </a:r>
            <a:r>
              <a:rPr lang="en-US" sz="2400" dirty="0"/>
              <a:t> &amp; </a:t>
            </a:r>
            <a:r>
              <a:rPr lang="en-US" sz="2400" b="1" dirty="0" err="1">
                <a:solidFill>
                  <a:srgbClr val="7030A0"/>
                </a:solidFill>
              </a:rPr>
              <a:t>domperidone</a:t>
            </a:r>
            <a:r>
              <a:rPr lang="en-US" sz="2400" dirty="0"/>
              <a:t>. </a:t>
            </a:r>
          </a:p>
        </p:txBody>
      </p:sp>
      <p:sp>
        <p:nvSpPr>
          <p:cNvPr id="9" name="TextBox 8"/>
          <p:cNvSpPr txBox="1"/>
          <p:nvPr/>
        </p:nvSpPr>
        <p:spPr>
          <a:xfrm>
            <a:off x="838200" y="3810000"/>
            <a:ext cx="5867400" cy="46166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b="1" dirty="0" err="1"/>
              <a:t>Phenothiazines</a:t>
            </a:r>
            <a:r>
              <a:rPr lang="en-US" sz="2400" b="1" dirty="0"/>
              <a:t> </a:t>
            </a:r>
            <a:r>
              <a:rPr lang="en-US" sz="2400" dirty="0"/>
              <a:t>e.g. </a:t>
            </a:r>
            <a:r>
              <a:rPr lang="en-US" sz="2400" b="1" dirty="0" err="1">
                <a:solidFill>
                  <a:srgbClr val="7030A0"/>
                </a:solidFill>
              </a:rPr>
              <a:t>prochlorperazine</a:t>
            </a:r>
            <a:r>
              <a:rPr lang="en-US" sz="2400" dirty="0"/>
              <a:t> </a:t>
            </a:r>
          </a:p>
        </p:txBody>
      </p:sp>
      <p:sp>
        <p:nvSpPr>
          <p:cNvPr id="10" name="TextBox 9"/>
          <p:cNvSpPr txBox="1"/>
          <p:nvPr/>
        </p:nvSpPr>
        <p:spPr>
          <a:xfrm>
            <a:off x="838200" y="2895600"/>
            <a:ext cx="5638800" cy="46166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b="1" dirty="0"/>
              <a:t>Antihistamines e.g. </a:t>
            </a:r>
            <a:r>
              <a:rPr lang="en-US" sz="2400" b="1" dirty="0" err="1">
                <a:solidFill>
                  <a:srgbClr val="7030A0"/>
                </a:solidFill>
              </a:rPr>
              <a:t>Dimenhydrinate</a:t>
            </a:r>
            <a:endParaRPr lang="en-US" sz="2400" b="1" dirty="0">
              <a:solidFill>
                <a:srgbClr val="7030A0"/>
              </a:solidFill>
            </a:endParaRPr>
          </a:p>
        </p:txBody>
      </p:sp>
      <p:sp>
        <p:nvSpPr>
          <p:cNvPr id="11" name="TextBox 10"/>
          <p:cNvSpPr txBox="1"/>
          <p:nvPr/>
        </p:nvSpPr>
        <p:spPr>
          <a:xfrm>
            <a:off x="838200" y="1676400"/>
            <a:ext cx="5410200" cy="830997"/>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dirty="0" err="1"/>
              <a:t>Antiemetics</a:t>
            </a:r>
            <a:r>
              <a:rPr lang="en-US" sz="2400" dirty="0"/>
              <a:t> are drugs used to control vomiting &amp; nausea such as: </a:t>
            </a:r>
          </a:p>
        </p:txBody>
      </p:sp>
      <p:sp>
        <p:nvSpPr>
          <p:cNvPr id="13" name="TextBox 12"/>
          <p:cNvSpPr txBox="1"/>
          <p:nvPr/>
        </p:nvSpPr>
        <p:spPr>
          <a:xfrm>
            <a:off x="2514600" y="533400"/>
            <a:ext cx="2819400" cy="58477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3200" b="1" dirty="0" err="1">
                <a:latin typeface="Algerian" pitchFamily="82" charset="0"/>
              </a:rPr>
              <a:t>Antiemetics</a:t>
            </a:r>
            <a:endParaRPr lang="en-US" sz="3200" b="1" dirty="0">
              <a:latin typeface="Algerian" pitchFamily="82" charset="0"/>
            </a:endParaRPr>
          </a:p>
        </p:txBody>
      </p:sp>
      <p:pic>
        <p:nvPicPr>
          <p:cNvPr id="12" name="Picture 2" descr="نتيجة بحث الصور عن ‪motion sickness‬‏"/>
          <p:cNvPicPr>
            <a:picLocks noChangeAspect="1" noChangeArrowheads="1"/>
          </p:cNvPicPr>
          <p:nvPr/>
        </p:nvPicPr>
        <p:blipFill>
          <a:blip r:embed="rId2" cstate="print"/>
          <a:srcRect/>
          <a:stretch>
            <a:fillRect/>
          </a:stretch>
        </p:blipFill>
        <p:spPr bwMode="auto">
          <a:xfrm>
            <a:off x="6629400" y="1371600"/>
            <a:ext cx="2143125" cy="2143125"/>
          </a:xfrm>
          <a:prstGeom prst="rect">
            <a:avLst/>
          </a:prstGeom>
          <a:noFill/>
        </p:spPr>
      </p:pic>
      <p:sp>
        <p:nvSpPr>
          <p:cNvPr id="2" name="Slide Number Placeholder 1"/>
          <p:cNvSpPr>
            <a:spLocks noGrp="1"/>
          </p:cNvSpPr>
          <p:nvPr>
            <p:ph type="sldNum" sz="quarter" idx="12"/>
          </p:nvPr>
        </p:nvSpPr>
        <p:spPr/>
        <p:txBody>
          <a:bodyPr/>
          <a:lstStyle/>
          <a:p>
            <a:fld id="{EFD1F456-4612-451F-88CB-A0D11D0E2CE4}"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par>
                                <p:cTn id="15" presetID="25"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2" dur="1000" fill="hold"/>
                                        <p:tgtEl>
                                          <p:spTgt spid="10"/>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4" dur="1000" fill="hold"/>
                                        <p:tgtEl>
                                          <p:spTgt spid="9"/>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6" dur="1000" fill="hold"/>
                                        <p:tgtEl>
                                          <p:spTgt spid="8"/>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4191000"/>
            <a:ext cx="3429000" cy="1200329"/>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b="1" dirty="0"/>
              <a:t>Contraindications:-</a:t>
            </a:r>
          </a:p>
          <a:p>
            <a:r>
              <a:rPr lang="en-US" sz="2400" dirty="0"/>
              <a:t>Glaucoma</a:t>
            </a:r>
          </a:p>
          <a:p>
            <a:r>
              <a:rPr lang="en-US" sz="2400" dirty="0"/>
              <a:t>Prostatic enlargement</a:t>
            </a:r>
          </a:p>
        </p:txBody>
      </p:sp>
      <p:sp>
        <p:nvSpPr>
          <p:cNvPr id="6" name="TextBox 5"/>
          <p:cNvSpPr txBox="1"/>
          <p:nvPr/>
        </p:nvSpPr>
        <p:spPr>
          <a:xfrm>
            <a:off x="575582" y="1305444"/>
            <a:ext cx="4186918" cy="1569660"/>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b="1" dirty="0"/>
              <a:t>ADRs:-</a:t>
            </a:r>
          </a:p>
          <a:p>
            <a:r>
              <a:rPr lang="en-US" sz="2400" dirty="0"/>
              <a:t>Sedation</a:t>
            </a:r>
          </a:p>
          <a:p>
            <a:r>
              <a:rPr lang="en-US" sz="2400" dirty="0"/>
              <a:t>Dizziness</a:t>
            </a:r>
          </a:p>
          <a:p>
            <a:r>
              <a:rPr lang="en-US" sz="2400" dirty="0"/>
              <a:t>Anticholinergic side effects.</a:t>
            </a:r>
          </a:p>
        </p:txBody>
      </p:sp>
      <p:sp>
        <p:nvSpPr>
          <p:cNvPr id="7" name="TextBox 6"/>
          <p:cNvSpPr txBox="1"/>
          <p:nvPr/>
        </p:nvSpPr>
        <p:spPr>
          <a:xfrm>
            <a:off x="542925" y="3128867"/>
            <a:ext cx="4343400" cy="1200329"/>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b="1" dirty="0">
                <a:latin typeface="Arial Narrow" pitchFamily="34" charset="0"/>
              </a:rPr>
              <a:t>↓ Excitability in the labyrinth &amp; blocking conduction in vestibular-cerebellar pathways</a:t>
            </a:r>
            <a:endParaRPr lang="en-US" sz="2400" dirty="0"/>
          </a:p>
        </p:txBody>
      </p:sp>
      <p:sp>
        <p:nvSpPr>
          <p:cNvPr id="8" name="TextBox 7"/>
          <p:cNvSpPr txBox="1"/>
          <p:nvPr/>
        </p:nvSpPr>
        <p:spPr>
          <a:xfrm>
            <a:off x="533400" y="5791200"/>
            <a:ext cx="4895850" cy="830997"/>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dirty="0"/>
              <a:t>Prevent nausea &amp; vomiting associated with motion sickness.</a:t>
            </a:r>
          </a:p>
        </p:txBody>
      </p:sp>
      <p:sp>
        <p:nvSpPr>
          <p:cNvPr id="9" name="TextBox 8"/>
          <p:cNvSpPr txBox="1"/>
          <p:nvPr/>
        </p:nvSpPr>
        <p:spPr>
          <a:xfrm>
            <a:off x="517071" y="5160496"/>
            <a:ext cx="1752600" cy="46166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dirty="0"/>
              <a:t>In vertigo</a:t>
            </a:r>
          </a:p>
        </p:txBody>
      </p:sp>
      <p:sp>
        <p:nvSpPr>
          <p:cNvPr id="10" name="TextBox 9"/>
          <p:cNvSpPr txBox="1"/>
          <p:nvPr/>
        </p:nvSpPr>
        <p:spPr>
          <a:xfrm>
            <a:off x="487136" y="4580234"/>
            <a:ext cx="2286000" cy="424732"/>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nSpc>
                <a:spcPct val="90000"/>
              </a:lnSpc>
            </a:pPr>
            <a:r>
              <a:rPr lang="en-US" sz="2400" dirty="0">
                <a:solidFill>
                  <a:schemeClr val="tx2"/>
                </a:solidFill>
                <a:latin typeface="Bernard MT Condensed" pitchFamily="18" charset="0"/>
              </a:rPr>
              <a:t>Indications</a:t>
            </a:r>
          </a:p>
        </p:txBody>
      </p:sp>
      <p:sp>
        <p:nvSpPr>
          <p:cNvPr id="11" name="TextBox 10"/>
          <p:cNvSpPr txBox="1"/>
          <p:nvPr/>
        </p:nvSpPr>
        <p:spPr>
          <a:xfrm>
            <a:off x="575582" y="1750367"/>
            <a:ext cx="4038600" cy="1200329"/>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b="1" dirty="0">
                <a:effectLst>
                  <a:outerShdw blurRad="38100" dist="38100" dir="2700000" algn="tl">
                    <a:srgbClr val="000000">
                      <a:alpha val="43137"/>
                    </a:srgbClr>
                  </a:outerShdw>
                </a:effectLst>
                <a:latin typeface="Arial Narrow" pitchFamily="34" charset="0"/>
              </a:rPr>
              <a:t>- Block </a:t>
            </a:r>
            <a:r>
              <a:rPr lang="en-US" sz="2400" b="1" dirty="0">
                <a:latin typeface="Arial Narrow" pitchFamily="34" charset="0"/>
              </a:rPr>
              <a:t>H</a:t>
            </a:r>
            <a:r>
              <a:rPr lang="en-US" sz="2400" b="1" baseline="-25000" dirty="0">
                <a:latin typeface="Arial Narrow" pitchFamily="34" charset="0"/>
              </a:rPr>
              <a:t>1</a:t>
            </a:r>
            <a:r>
              <a:rPr lang="en-US" sz="2400" b="1" dirty="0">
                <a:latin typeface="Arial Narrow" pitchFamily="34" charset="0"/>
              </a:rPr>
              <a:t> receptors in CRTZ</a:t>
            </a:r>
          </a:p>
          <a:p>
            <a:r>
              <a:rPr lang="en-US" sz="2400" b="1" dirty="0">
                <a:latin typeface="Arial Narrow" pitchFamily="34" charset="0"/>
              </a:rPr>
              <a:t>- Sedative effects</a:t>
            </a:r>
          </a:p>
          <a:p>
            <a:r>
              <a:rPr lang="en-US" sz="2400" b="1" dirty="0">
                <a:latin typeface="Arial Narrow" pitchFamily="34" charset="0"/>
              </a:rPr>
              <a:t>- Weak anticholinergic effects</a:t>
            </a:r>
          </a:p>
        </p:txBody>
      </p:sp>
      <p:sp>
        <p:nvSpPr>
          <p:cNvPr id="13" name="TextBox 12"/>
          <p:cNvSpPr txBox="1"/>
          <p:nvPr/>
        </p:nvSpPr>
        <p:spPr>
          <a:xfrm>
            <a:off x="838200" y="609600"/>
            <a:ext cx="4038600" cy="58477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3200" b="1" dirty="0" err="1">
                <a:latin typeface="Algerian" pitchFamily="82" charset="0"/>
              </a:rPr>
              <a:t>Diminhydrinate</a:t>
            </a:r>
            <a:endParaRPr lang="en-US" sz="3200" b="1" dirty="0">
              <a:latin typeface="Algerian" pitchFamily="82" charset="0"/>
            </a:endParaRPr>
          </a:p>
        </p:txBody>
      </p:sp>
      <p:pic>
        <p:nvPicPr>
          <p:cNvPr id="12" name="Picture 8" descr="sea_sick_railing_cartoon"/>
          <p:cNvPicPr>
            <a:picLocks noChangeAspect="1" noChangeArrowheads="1"/>
          </p:cNvPicPr>
          <p:nvPr/>
        </p:nvPicPr>
        <p:blipFill>
          <a:blip r:embed="rId3" cstate="print"/>
          <a:srcRect/>
          <a:stretch>
            <a:fillRect/>
          </a:stretch>
        </p:blipFill>
        <p:spPr bwMode="auto">
          <a:xfrm>
            <a:off x="6324600" y="3962400"/>
            <a:ext cx="2343150" cy="2308225"/>
          </a:xfrm>
          <a:prstGeom prst="rect">
            <a:avLst/>
          </a:prstGeom>
          <a:noFill/>
        </p:spPr>
      </p:pic>
      <p:pic>
        <p:nvPicPr>
          <p:cNvPr id="14" name="Picture 4" descr="http://www.thenaturalhealthonline.com/images/Benign_Prostatic_Hyperplasia_(BPH).jpg">
            <a:hlinkClick r:id="rId4"/>
          </p:cNvPr>
          <p:cNvPicPr>
            <a:picLocks noChangeAspect="1" noChangeArrowheads="1"/>
          </p:cNvPicPr>
          <p:nvPr/>
        </p:nvPicPr>
        <p:blipFill>
          <a:blip r:embed="rId5" cstate="print"/>
          <a:srcRect/>
          <a:stretch>
            <a:fillRect/>
          </a:stretch>
        </p:blipFill>
        <p:spPr bwMode="auto">
          <a:xfrm>
            <a:off x="5715000" y="3277418"/>
            <a:ext cx="3238500" cy="3276600"/>
          </a:xfrm>
          <a:prstGeom prst="rect">
            <a:avLst/>
          </a:prstGeom>
          <a:noFill/>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2500" y="238113"/>
            <a:ext cx="4381500" cy="2857500"/>
          </a:xfrm>
          <a:prstGeom prst="rect">
            <a:avLst/>
          </a:prstGeom>
        </p:spPr>
      </p:pic>
      <p:sp>
        <p:nvSpPr>
          <p:cNvPr id="3" name="Slide Number Placeholder 2"/>
          <p:cNvSpPr>
            <a:spLocks noGrp="1"/>
          </p:cNvSpPr>
          <p:nvPr>
            <p:ph type="sldNum" sz="quarter" idx="12"/>
          </p:nvPr>
        </p:nvSpPr>
        <p:spPr/>
        <p:txBody>
          <a:bodyPr/>
          <a:lstStyle/>
          <a:p>
            <a:fld id="{EFD1F456-4612-451F-88CB-A0D11D0E2CE4}"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 presetClass="exit" presetSubtype="16" fill="hold" grpId="1" nodeType="clickEffect">
                                  <p:stCondLst>
                                    <p:cond delay="0"/>
                                  </p:stCondLst>
                                  <p:childTnLst>
                                    <p:animEffect transition="out" filter="box(in)">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par>
                                <p:cTn id="40" presetID="4" presetClass="exit" presetSubtype="16" fill="hold" grpId="1" nodeType="withEffect">
                                  <p:stCondLst>
                                    <p:cond delay="0"/>
                                  </p:stCondLst>
                                  <p:childTnLst>
                                    <p:animEffect transition="out" filter="box(in)">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par>
                                <p:cTn id="43" presetID="4" presetClass="exit" presetSubtype="16" fill="hold" grpId="1" nodeType="withEffect">
                                  <p:stCondLst>
                                    <p:cond delay="0"/>
                                  </p:stCondLst>
                                  <p:childTnLst>
                                    <p:animEffect transition="out" filter="box(in)">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par>
                                <p:cTn id="46" presetID="4" presetClass="exit" presetSubtype="16" fill="hold" grpId="1" nodeType="withEffect">
                                  <p:stCondLst>
                                    <p:cond delay="0"/>
                                  </p:stCondLst>
                                  <p:childTnLst>
                                    <p:animEffect transition="out" filter="box(in)">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par>
                                <p:cTn id="49" presetID="4" presetClass="exit" presetSubtype="16" fill="hold" grpId="1" nodeType="withEffect">
                                  <p:stCondLst>
                                    <p:cond delay="0"/>
                                  </p:stCondLst>
                                  <p:childTnLst>
                                    <p:animEffect transition="out" filter="box(in)">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par>
                                <p:cTn id="52" presetID="4" presetClass="exit" presetSubtype="16" fill="hold" nodeType="withEffect">
                                  <p:stCondLst>
                                    <p:cond delay="0"/>
                                  </p:stCondLst>
                                  <p:childTnLst>
                                    <p:animEffect transition="out" filter="box(in)">
                                      <p:cBhvr>
                                        <p:cTn id="53" dur="500"/>
                                        <p:tgtEl>
                                          <p:spTgt spid="12"/>
                                        </p:tgtEl>
                                      </p:cBhvr>
                                    </p:animEffect>
                                    <p:set>
                                      <p:cBhvr>
                                        <p:cTn id="54" dur="1" fill="hold">
                                          <p:stCondLst>
                                            <p:cond delay="499"/>
                                          </p:stCondLst>
                                        </p:cTn>
                                        <p:tgtEl>
                                          <p:spTgt spid="1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5"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62" dur="1000" fill="hold"/>
                                        <p:tgtEl>
                                          <p:spTgt spid="6"/>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25" presetClass="entr" presetSubtype="0" fill="hold" grpId="0" nodeType="click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p:cTn id="7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4" dur="1000" fill="hold"/>
                                        <p:tgtEl>
                                          <p:spTgt spid="5"/>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5"/>
                                        </p:tgtEl>
                                      </p:cBhvr>
                                    </p:animEffect>
                                  </p:childTnLst>
                                </p:cTn>
                              </p:par>
                            </p:childTnLst>
                          </p:cTn>
                        </p:par>
                        <p:par>
                          <p:cTn id="79" fill="hold">
                            <p:stCondLst>
                              <p:cond delay="1000"/>
                            </p:stCondLst>
                            <p:childTnLst>
                              <p:par>
                                <p:cTn id="80" presetID="25" presetClass="entr" presetSubtype="0" fill="hold" nodeType="after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3"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84"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85" dur="1000" fill="hold"/>
                                        <p:tgtEl>
                                          <p:spTgt spid="14"/>
                                        </p:tgtEl>
                                        <p:attrNameLst>
                                          <p:attrName>ppt_h</p:attrName>
                                        </p:attrNameLst>
                                      </p:cBhvr>
                                      <p:tavLst>
                                        <p:tav tm="0">
                                          <p:val>
                                            <p:strVal val="#ppt_h"/>
                                          </p:val>
                                        </p:tav>
                                        <p:tav tm="100000">
                                          <p:val>
                                            <p:strVal val="#ppt_h"/>
                                          </p:val>
                                        </p:tav>
                                      </p:tavLst>
                                    </p:anim>
                                    <p:anim calcmode="lin" valueType="num">
                                      <p:cBhvr>
                                        <p:cTn id="86"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87"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88"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89"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0" y="4648200"/>
            <a:ext cx="5486400" cy="836126"/>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nSpc>
                <a:spcPts val="2600"/>
              </a:lnSpc>
              <a:spcBef>
                <a:spcPts val="600"/>
              </a:spcBef>
            </a:pPr>
            <a:r>
              <a:rPr lang="en-US" sz="2400" b="1" dirty="0">
                <a:latin typeface="Arial Narrow" pitchFamily="34" charset="0"/>
              </a:rPr>
              <a:t>One of the best </a:t>
            </a:r>
            <a:r>
              <a:rPr lang="en-US" sz="2400" b="1" dirty="0" err="1">
                <a:latin typeface="Arial Narrow" pitchFamily="34" charset="0"/>
              </a:rPr>
              <a:t>antiemetics</a:t>
            </a:r>
            <a:r>
              <a:rPr lang="en-US" sz="2400" b="1" dirty="0">
                <a:latin typeface="Arial Narrow" pitchFamily="34" charset="0"/>
              </a:rPr>
              <a:t> in vertigo, </a:t>
            </a:r>
          </a:p>
          <a:p>
            <a:pPr>
              <a:lnSpc>
                <a:spcPts val="2600"/>
              </a:lnSpc>
              <a:spcBef>
                <a:spcPts val="600"/>
              </a:spcBef>
            </a:pPr>
            <a:r>
              <a:rPr lang="en-US" sz="2400" b="1" dirty="0">
                <a:latin typeface="Arial Narrow" pitchFamily="34" charset="0"/>
              </a:rPr>
              <a:t>has some vestibular suppressant action.</a:t>
            </a:r>
            <a:endParaRPr lang="en-US" sz="2400" dirty="0"/>
          </a:p>
        </p:txBody>
      </p:sp>
      <p:sp>
        <p:nvSpPr>
          <p:cNvPr id="9" name="TextBox 8"/>
          <p:cNvSpPr txBox="1"/>
          <p:nvPr/>
        </p:nvSpPr>
        <p:spPr>
          <a:xfrm>
            <a:off x="762000" y="4038600"/>
            <a:ext cx="1600200" cy="424732"/>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nSpc>
                <a:spcPct val="90000"/>
              </a:lnSpc>
            </a:pPr>
            <a:r>
              <a:rPr lang="en-US" sz="2400" dirty="0">
                <a:solidFill>
                  <a:schemeClr val="tx2"/>
                </a:solidFill>
                <a:latin typeface="Bernard MT Condensed" pitchFamily="18" charset="0"/>
              </a:rPr>
              <a:t>Indications: </a:t>
            </a:r>
          </a:p>
        </p:txBody>
      </p:sp>
      <p:sp>
        <p:nvSpPr>
          <p:cNvPr id="10" name="TextBox 9"/>
          <p:cNvSpPr txBox="1"/>
          <p:nvPr/>
        </p:nvSpPr>
        <p:spPr>
          <a:xfrm>
            <a:off x="685800" y="1915589"/>
            <a:ext cx="5410200" cy="46166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b="1" dirty="0">
                <a:latin typeface="Arial Narrow" pitchFamily="34" charset="0"/>
              </a:rPr>
              <a:t>Antipsychotic, some sedation + antiemetic</a:t>
            </a:r>
            <a:endParaRPr lang="en-US" sz="2400" dirty="0">
              <a:latin typeface="Arial Narrow" pitchFamily="34" charset="0"/>
            </a:endParaRPr>
          </a:p>
        </p:txBody>
      </p:sp>
      <p:sp>
        <p:nvSpPr>
          <p:cNvPr id="11" name="TextBox 10"/>
          <p:cNvSpPr txBox="1"/>
          <p:nvPr/>
        </p:nvSpPr>
        <p:spPr>
          <a:xfrm>
            <a:off x="685800" y="2802688"/>
            <a:ext cx="4953000" cy="810478"/>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nSpc>
                <a:spcPts val="2800"/>
              </a:lnSpc>
            </a:pPr>
            <a:r>
              <a:rPr lang="en-US" sz="2400" b="1" dirty="0">
                <a:latin typeface="Arial Narrow" pitchFamily="34" charset="0"/>
              </a:rPr>
              <a:t>Mechanism of action:</a:t>
            </a:r>
          </a:p>
          <a:p>
            <a:pPr>
              <a:lnSpc>
                <a:spcPts val="2800"/>
              </a:lnSpc>
            </a:pPr>
            <a:r>
              <a:rPr lang="en-US" sz="2400" b="1" dirty="0">
                <a:latin typeface="Arial Narrow" pitchFamily="34" charset="0"/>
              </a:rPr>
              <a:t>Blocks DOPAMINE receptors at CRTZ </a:t>
            </a:r>
          </a:p>
        </p:txBody>
      </p:sp>
      <p:sp>
        <p:nvSpPr>
          <p:cNvPr id="13" name="TextBox 12"/>
          <p:cNvSpPr txBox="1"/>
          <p:nvPr/>
        </p:nvSpPr>
        <p:spPr>
          <a:xfrm>
            <a:off x="2133600" y="609600"/>
            <a:ext cx="4191000" cy="58477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3200" b="1" dirty="0" err="1">
                <a:latin typeface="Algerian" pitchFamily="82" charset="0"/>
              </a:rPr>
              <a:t>Prochlorperazine</a:t>
            </a:r>
            <a:endParaRPr lang="en-US" sz="3200" b="1" dirty="0">
              <a:latin typeface="Algerian" pitchFamily="82" charset="0"/>
            </a:endParaRPr>
          </a:p>
        </p:txBody>
      </p:sp>
      <p:sp>
        <p:nvSpPr>
          <p:cNvPr id="2" name="Slide Number Placeholder 1"/>
          <p:cNvSpPr>
            <a:spLocks noGrp="1"/>
          </p:cNvSpPr>
          <p:nvPr>
            <p:ph type="sldNum" sz="quarter" idx="12"/>
          </p:nvPr>
        </p:nvSpPr>
        <p:spPr/>
        <p:txBody>
          <a:bodyPr/>
          <a:lstStyle/>
          <a:p>
            <a:fld id="{EFD1F456-4612-451F-88CB-A0D11D0E2CE4}"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gtEl>
                                      </p:cBhvr>
                                    </p:animEffect>
                                  </p:childTnLst>
                                </p:cTn>
                              </p:par>
                              <p:par>
                                <p:cTn id="39" presetID="25"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4" dur="1000" fill="hold"/>
                                        <p:tgtEl>
                                          <p:spTgt spid="8"/>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77516" y="4553158"/>
            <a:ext cx="6248400" cy="1261884"/>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800" b="1" dirty="0"/>
              <a:t>ADRS:-</a:t>
            </a:r>
          </a:p>
          <a:p>
            <a:r>
              <a:rPr lang="en-US" sz="2400" b="1" dirty="0">
                <a:latin typeface="Arial Narrow" pitchFamily="34" charset="0"/>
              </a:rPr>
              <a:t>Restlessness or drowsiness  </a:t>
            </a:r>
          </a:p>
          <a:p>
            <a:r>
              <a:rPr lang="en-US" sz="2400" b="1" dirty="0">
                <a:latin typeface="Arial Narrow" pitchFamily="34" charset="0"/>
              </a:rPr>
              <a:t>Extrapyramidal manifestations on prolonged use.</a:t>
            </a:r>
            <a:endParaRPr lang="en-US" sz="2400" dirty="0"/>
          </a:p>
        </p:txBody>
      </p:sp>
      <p:sp>
        <p:nvSpPr>
          <p:cNvPr id="9" name="TextBox 8"/>
          <p:cNvSpPr txBox="1"/>
          <p:nvPr/>
        </p:nvSpPr>
        <p:spPr>
          <a:xfrm>
            <a:off x="609600" y="3691116"/>
            <a:ext cx="4495800" cy="46166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b="1" dirty="0">
                <a:latin typeface="Arial Narrow" pitchFamily="34" charset="0"/>
              </a:rPr>
              <a:t>Has potent </a:t>
            </a:r>
            <a:r>
              <a:rPr lang="en-US" sz="2400" dirty="0" err="1">
                <a:latin typeface="Bernard MT Condensed" pitchFamily="18" charset="0"/>
              </a:rPr>
              <a:t>gastroprokinetic</a:t>
            </a:r>
            <a:r>
              <a:rPr lang="en-US" sz="2400" dirty="0">
                <a:latin typeface="Bernard MT Condensed" pitchFamily="18" charset="0"/>
              </a:rPr>
              <a:t> </a:t>
            </a:r>
            <a:r>
              <a:rPr lang="en-US" sz="2400" b="1" dirty="0">
                <a:latin typeface="Arial Narrow" pitchFamily="34" charset="0"/>
              </a:rPr>
              <a:t>effect </a:t>
            </a:r>
          </a:p>
        </p:txBody>
      </p:sp>
      <p:sp>
        <p:nvSpPr>
          <p:cNvPr id="10" name="TextBox 9"/>
          <p:cNvSpPr txBox="1"/>
          <p:nvPr/>
        </p:nvSpPr>
        <p:spPr>
          <a:xfrm>
            <a:off x="609600" y="3005316"/>
            <a:ext cx="3810000" cy="46166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b="1" dirty="0">
                <a:latin typeface="Arial Narrow" pitchFamily="34" charset="0"/>
              </a:rPr>
              <a:t>Has some sedative action </a:t>
            </a:r>
          </a:p>
        </p:txBody>
      </p:sp>
      <p:sp>
        <p:nvSpPr>
          <p:cNvPr id="11" name="TextBox 10"/>
          <p:cNvSpPr txBox="1"/>
          <p:nvPr/>
        </p:nvSpPr>
        <p:spPr>
          <a:xfrm>
            <a:off x="304800" y="1828800"/>
            <a:ext cx="8534400" cy="830997"/>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dirty="0"/>
              <a:t>block DOPAMINE D2 receptors in the CRTZ of the medulla, resulting in potent </a:t>
            </a:r>
            <a:r>
              <a:rPr lang="en-US" sz="2400" b="1" dirty="0">
                <a:latin typeface="Arial Narrow" pitchFamily="34" charset="0"/>
              </a:rPr>
              <a:t>central </a:t>
            </a:r>
            <a:r>
              <a:rPr lang="en-US" sz="2400" dirty="0" err="1"/>
              <a:t>antinausea</a:t>
            </a:r>
            <a:r>
              <a:rPr lang="en-US" sz="2400" dirty="0"/>
              <a:t> &amp; antiemetic action</a:t>
            </a:r>
            <a:r>
              <a:rPr lang="en-US" sz="2400" b="1" dirty="0">
                <a:latin typeface="Arial Narrow" pitchFamily="34" charset="0"/>
              </a:rPr>
              <a:t> </a:t>
            </a:r>
          </a:p>
        </p:txBody>
      </p:sp>
      <p:sp>
        <p:nvSpPr>
          <p:cNvPr id="13" name="TextBox 12"/>
          <p:cNvSpPr txBox="1"/>
          <p:nvPr/>
        </p:nvSpPr>
        <p:spPr>
          <a:xfrm>
            <a:off x="609600" y="877670"/>
            <a:ext cx="7696200" cy="58477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defRPr/>
            </a:pPr>
            <a:r>
              <a:rPr lang="en-US" sz="3200" b="1" dirty="0"/>
              <a:t>Metoclopramide</a:t>
            </a:r>
            <a:r>
              <a:rPr lang="en-US" sz="3200" b="1" dirty="0">
                <a:effectLst>
                  <a:outerShdw blurRad="50800" dist="63500" dir="5400000" algn="ctr" rotWithShape="0">
                    <a:srgbClr val="002060"/>
                  </a:outerShdw>
                </a:effectLst>
                <a:latin typeface="Algerian" pitchFamily="82" charset="0"/>
              </a:rPr>
              <a:t> </a:t>
            </a:r>
            <a:r>
              <a:rPr lang="en-US" sz="3200" b="1" dirty="0"/>
              <a:t>&amp;</a:t>
            </a:r>
            <a:r>
              <a:rPr lang="en-US" sz="3200" b="1" dirty="0">
                <a:effectLst>
                  <a:outerShdw blurRad="50800" dist="63500" dir="5400000" algn="ctr" rotWithShape="0">
                    <a:srgbClr val="002060"/>
                  </a:outerShdw>
                </a:effectLst>
                <a:latin typeface="Algerian" pitchFamily="82" charset="0"/>
              </a:rPr>
              <a:t> </a:t>
            </a:r>
            <a:r>
              <a:rPr lang="en-US" sz="3200" b="1" dirty="0"/>
              <a:t>DOMPERIDONE</a:t>
            </a:r>
            <a:endParaRPr lang="en-US" sz="3200" b="1" dirty="0">
              <a:effectLst>
                <a:outerShdw blurRad="50800" dist="63500" dir="5400000" algn="ctr" rotWithShape="0">
                  <a:srgbClr val="002060"/>
                </a:outerShdw>
              </a:effectLst>
              <a:latin typeface="Algerian" pitchFamily="82" charset="0"/>
            </a:endParaRPr>
          </a:p>
        </p:txBody>
      </p:sp>
      <p:sp>
        <p:nvSpPr>
          <p:cNvPr id="2" name="Slide Number Placeholder 1"/>
          <p:cNvSpPr>
            <a:spLocks noGrp="1"/>
          </p:cNvSpPr>
          <p:nvPr>
            <p:ph type="sldNum" sz="quarter" idx="12"/>
          </p:nvPr>
        </p:nvSpPr>
        <p:spPr/>
        <p:txBody>
          <a:bodyPr/>
          <a:lstStyle/>
          <a:p>
            <a:fld id="{EFD1F456-4612-451F-88CB-A0D11D0E2CE4}"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4972675"/>
            <a:ext cx="8305800" cy="1569660"/>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dirty="0" err="1"/>
              <a:t>Cinnarizine</a:t>
            </a:r>
            <a:r>
              <a:rPr lang="en-US" sz="2400" dirty="0"/>
              <a:t> inhibits K</a:t>
            </a:r>
            <a:r>
              <a:rPr lang="en-US" sz="2400" baseline="30000" dirty="0"/>
              <a:t>+</a:t>
            </a:r>
            <a:r>
              <a:rPr lang="en-US" sz="2400" dirty="0"/>
              <a:t> currents.</a:t>
            </a:r>
          </a:p>
          <a:p>
            <a:r>
              <a:rPr lang="en-US" sz="2400" dirty="0"/>
              <a:t>Inhibition of K</a:t>
            </a:r>
            <a:r>
              <a:rPr lang="en-US" sz="2400" baseline="30000" dirty="0"/>
              <a:t>+</a:t>
            </a:r>
            <a:r>
              <a:rPr lang="en-US" sz="2400" dirty="0"/>
              <a:t> currents lessen the vertigo &amp; motion-induced nausea by dampening the over-reactivity of the vestibular hair cells.</a:t>
            </a:r>
          </a:p>
        </p:txBody>
      </p:sp>
      <p:sp>
        <p:nvSpPr>
          <p:cNvPr id="9" name="TextBox 8"/>
          <p:cNvSpPr txBox="1"/>
          <p:nvPr/>
        </p:nvSpPr>
        <p:spPr>
          <a:xfrm>
            <a:off x="457200" y="3712348"/>
            <a:ext cx="5943600" cy="830997"/>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dirty="0"/>
              <a:t>Increased hydrostatic pressure on hair cells activates K+ currents</a:t>
            </a:r>
          </a:p>
        </p:txBody>
      </p:sp>
      <p:sp>
        <p:nvSpPr>
          <p:cNvPr id="10" name="TextBox 9"/>
          <p:cNvSpPr txBox="1"/>
          <p:nvPr/>
        </p:nvSpPr>
        <p:spPr>
          <a:xfrm>
            <a:off x="313150" y="1175374"/>
            <a:ext cx="4419600" cy="58477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3200" b="1" dirty="0"/>
              <a:t>Mechanism of action</a:t>
            </a:r>
          </a:p>
        </p:txBody>
      </p:sp>
      <p:sp>
        <p:nvSpPr>
          <p:cNvPr id="11" name="TextBox 10"/>
          <p:cNvSpPr txBox="1"/>
          <p:nvPr/>
        </p:nvSpPr>
        <p:spPr>
          <a:xfrm>
            <a:off x="457200" y="3036018"/>
            <a:ext cx="5181600" cy="46166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dirty="0"/>
              <a:t>It promotes cerebral blood flow</a:t>
            </a:r>
          </a:p>
        </p:txBody>
      </p:sp>
      <p:sp>
        <p:nvSpPr>
          <p:cNvPr id="12" name="TextBox 11"/>
          <p:cNvSpPr txBox="1"/>
          <p:nvPr/>
        </p:nvSpPr>
        <p:spPr>
          <a:xfrm>
            <a:off x="275572" y="1833737"/>
            <a:ext cx="8258175" cy="830997"/>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dirty="0"/>
              <a:t>Selective Ca</a:t>
            </a:r>
            <a:r>
              <a:rPr lang="en-US" sz="2400" baseline="30000" dirty="0"/>
              <a:t>2+</a:t>
            </a:r>
            <a:r>
              <a:rPr lang="en-US" sz="2400" dirty="0"/>
              <a:t>channel blocker (vascular smooth muscle relaxation), antihistamine, </a:t>
            </a:r>
            <a:r>
              <a:rPr lang="en-US" sz="2400" dirty="0" err="1"/>
              <a:t>antiserotonin</a:t>
            </a:r>
            <a:r>
              <a:rPr lang="en-US" sz="2400" dirty="0"/>
              <a:t>, </a:t>
            </a:r>
            <a:r>
              <a:rPr lang="en-US" sz="2400" dirty="0" err="1"/>
              <a:t>antidopamine</a:t>
            </a:r>
            <a:endParaRPr lang="en-US" sz="2400" dirty="0"/>
          </a:p>
        </p:txBody>
      </p:sp>
      <p:sp>
        <p:nvSpPr>
          <p:cNvPr id="13" name="TextBox 12"/>
          <p:cNvSpPr txBox="1"/>
          <p:nvPr/>
        </p:nvSpPr>
        <p:spPr>
          <a:xfrm>
            <a:off x="1447800" y="340391"/>
            <a:ext cx="3429000" cy="58477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200" b="1" dirty="0" err="1">
                <a:latin typeface="Algerian" pitchFamily="82" charset="0"/>
              </a:rPr>
              <a:t>Cinnarizine</a:t>
            </a:r>
            <a:endParaRPr lang="en-US" sz="3200" b="1" dirty="0">
              <a:latin typeface="Algerian" pitchFamily="82" charset="0"/>
            </a:endParaRPr>
          </a:p>
        </p:txBody>
      </p:sp>
      <p:pic>
        <p:nvPicPr>
          <p:cNvPr id="14" name="Picture 2" descr="Ouverture des canaux de transduction et adaptation"/>
          <p:cNvPicPr>
            <a:picLocks noChangeAspect="1" noChangeArrowheads="1" noCrop="1"/>
          </p:cNvPicPr>
          <p:nvPr/>
        </p:nvPicPr>
        <p:blipFill>
          <a:blip r:embed="rId3" cstate="print"/>
          <a:srcRect/>
          <a:stretch>
            <a:fillRect/>
          </a:stretch>
        </p:blipFill>
        <p:spPr bwMode="auto">
          <a:xfrm>
            <a:off x="6705600" y="2590800"/>
            <a:ext cx="2162175" cy="2762250"/>
          </a:xfrm>
          <a:prstGeom prst="rect">
            <a:avLst/>
          </a:prstGeom>
          <a:noFill/>
        </p:spPr>
      </p:pic>
      <p:sp>
        <p:nvSpPr>
          <p:cNvPr id="2" name="Slide Number Placeholder 1"/>
          <p:cNvSpPr>
            <a:spLocks noGrp="1"/>
          </p:cNvSpPr>
          <p:nvPr>
            <p:ph type="sldNum" sz="quarter" idx="12"/>
          </p:nvPr>
        </p:nvSpPr>
        <p:spPr/>
        <p:txBody>
          <a:bodyPr/>
          <a:lstStyle/>
          <a:p>
            <a:fld id="{EFD1F456-4612-451F-88CB-A0D11D0E2CE4}"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25"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7" dur="1000" fill="hold"/>
                                        <p:tgtEl>
                                          <p:spTgt spid="1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9" dur="1000" fill="hold"/>
                                        <p:tgtEl>
                                          <p:spTgt spid="7"/>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4813756"/>
            <a:ext cx="3810000" cy="1631216"/>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800" b="1" dirty="0"/>
              <a:t>ADRS:-</a:t>
            </a:r>
          </a:p>
          <a:p>
            <a:r>
              <a:rPr lang="en-US" sz="2400" dirty="0"/>
              <a:t>Sweating</a:t>
            </a:r>
          </a:p>
          <a:p>
            <a:r>
              <a:rPr lang="en-US" sz="2400" dirty="0"/>
              <a:t>Drowsiness &amp; Headache</a:t>
            </a:r>
          </a:p>
          <a:p>
            <a:r>
              <a:rPr lang="en-US" sz="2400" dirty="0"/>
              <a:t>Muscle rigidity &amp; tremor</a:t>
            </a:r>
          </a:p>
        </p:txBody>
      </p:sp>
      <p:sp>
        <p:nvSpPr>
          <p:cNvPr id="10" name="TextBox 9"/>
          <p:cNvSpPr txBox="1"/>
          <p:nvPr/>
        </p:nvSpPr>
        <p:spPr>
          <a:xfrm>
            <a:off x="152400" y="1148021"/>
            <a:ext cx="8915400" cy="1938992"/>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182880" indent="-342900">
              <a:buFont typeface="Arial" panose="020B0604020202020204" pitchFamily="34" charset="0"/>
              <a:buChar char="•"/>
            </a:pPr>
            <a:r>
              <a:rPr lang="en-US" sz="2400" dirty="0"/>
              <a:t>Taken orally in tablet form</a:t>
            </a:r>
          </a:p>
          <a:p>
            <a:pPr marL="342900" indent="-342900">
              <a:buFont typeface="Arial" panose="020B0604020202020204" pitchFamily="34" charset="0"/>
              <a:buChar char="•"/>
            </a:pPr>
            <a:r>
              <a:rPr lang="en-US" sz="2400" dirty="0"/>
              <a:t>Rapidly absorbed</a:t>
            </a:r>
          </a:p>
          <a:p>
            <a:pPr marL="342900" indent="-342900">
              <a:buFont typeface="Arial" panose="020B0604020202020204" pitchFamily="34" charset="0"/>
              <a:buChar char="•"/>
            </a:pPr>
            <a:r>
              <a:rPr lang="en-US" sz="2400" dirty="0"/>
              <a:t>Low oral bioavailability due to hepatic first pass metabolism</a:t>
            </a:r>
          </a:p>
          <a:p>
            <a:pPr marL="342900" indent="-342900">
              <a:buFont typeface="Arial" panose="020B0604020202020204" pitchFamily="34" charset="0"/>
              <a:buChar char="•"/>
            </a:pPr>
            <a:r>
              <a:rPr lang="en-US" sz="2400" dirty="0"/>
              <a:t>If administered IV in lipid emulsion, it has better bioavailability.</a:t>
            </a:r>
          </a:p>
        </p:txBody>
      </p:sp>
      <p:sp>
        <p:nvSpPr>
          <p:cNvPr id="11" name="TextBox 10"/>
          <p:cNvSpPr txBox="1"/>
          <p:nvPr/>
        </p:nvSpPr>
        <p:spPr>
          <a:xfrm>
            <a:off x="533400" y="494411"/>
            <a:ext cx="4381500" cy="58477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3200" b="1" dirty="0">
                <a:latin typeface="Algerian" pitchFamily="82" charset="0"/>
              </a:rPr>
              <a:t>Pharmacokinetics</a:t>
            </a:r>
          </a:p>
        </p:txBody>
      </p:sp>
      <p:sp>
        <p:nvSpPr>
          <p:cNvPr id="12" name="TextBox 11"/>
          <p:cNvSpPr txBox="1"/>
          <p:nvPr/>
        </p:nvSpPr>
        <p:spPr>
          <a:xfrm>
            <a:off x="4800600" y="5029199"/>
            <a:ext cx="3048000" cy="1200329"/>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b="1" dirty="0"/>
              <a:t>Contraindications</a:t>
            </a:r>
          </a:p>
          <a:p>
            <a:r>
              <a:rPr lang="en-US" sz="2400" dirty="0"/>
              <a:t>Parkinsonism</a:t>
            </a:r>
          </a:p>
          <a:p>
            <a:r>
              <a:rPr lang="en-US" sz="2400" dirty="0"/>
              <a:t>Car drivers.</a:t>
            </a:r>
          </a:p>
        </p:txBody>
      </p:sp>
      <p:sp>
        <p:nvSpPr>
          <p:cNvPr id="17" name="TextBox 16"/>
          <p:cNvSpPr txBox="1"/>
          <p:nvPr/>
        </p:nvSpPr>
        <p:spPr>
          <a:xfrm>
            <a:off x="304800" y="3338285"/>
            <a:ext cx="8305800" cy="1200329"/>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b="1" dirty="0"/>
              <a:t>Clinical uses:-</a:t>
            </a:r>
          </a:p>
          <a:p>
            <a:r>
              <a:rPr lang="en-US" sz="2400" dirty="0"/>
              <a:t>Used to treat nausea &amp; vomiting associated with motion sickness, vertigo &amp; Meniere’s disease.</a:t>
            </a:r>
            <a:endParaRPr lang="en-US" sz="2400" b="1" dirty="0"/>
          </a:p>
        </p:txBody>
      </p:sp>
      <p:sp>
        <p:nvSpPr>
          <p:cNvPr id="2" name="Slide Number Placeholder 1"/>
          <p:cNvSpPr>
            <a:spLocks noGrp="1"/>
          </p:cNvSpPr>
          <p:nvPr>
            <p:ph type="sldNum" sz="quarter" idx="12"/>
          </p:nvPr>
        </p:nvSpPr>
        <p:spPr/>
        <p:txBody>
          <a:bodyPr/>
          <a:lstStyle/>
          <a:p>
            <a:fld id="{EFD1F456-4612-451F-88CB-A0D11D0E2CE4}"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1" nodeType="clickEffect">
                                  <p:stCondLst>
                                    <p:cond delay="0"/>
                                  </p:stCondLst>
                                  <p:childTnLst>
                                    <p:animEffect transition="out" filter="box(in)">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5" dur="1000" fill="hold"/>
                                        <p:tgtEl>
                                          <p:spTgt spid="12"/>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xit" presetSubtype="16" fill="hold" grpId="1" nodeType="clickEffect">
                                  <p:stCondLst>
                                    <p:cond delay="0"/>
                                  </p:stCondLst>
                                  <p:childTnLst>
                                    <p:animEffect transition="out" filter="box(in)">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 grpId="0" animBg="1"/>
      <p:bldP spid="12" grpId="0" animBg="1"/>
      <p:bldP spid="12" grpId="1"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5400000">
            <a:off x="4498032" y="4417368"/>
            <a:ext cx="2438400" cy="46166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dirty="0">
                <a:solidFill>
                  <a:srgbClr val="00B050"/>
                </a:solidFill>
              </a:rPr>
              <a:t>Alter function</a:t>
            </a:r>
          </a:p>
        </p:txBody>
      </p:sp>
      <p:sp>
        <p:nvSpPr>
          <p:cNvPr id="7" name="TextBox 6"/>
          <p:cNvSpPr txBox="1"/>
          <p:nvPr/>
        </p:nvSpPr>
        <p:spPr>
          <a:xfrm>
            <a:off x="1089764" y="4021058"/>
            <a:ext cx="3863236" cy="2605842"/>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182880" indent="-342900">
              <a:lnSpc>
                <a:spcPts val="2800"/>
              </a:lnSpc>
            </a:pPr>
            <a:r>
              <a:rPr lang="en-US" sz="2400" b="1" dirty="0">
                <a:latin typeface="Arial Narrow" pitchFamily="34" charset="0"/>
              </a:rPr>
              <a:t>Drugs altering vestibular firing (neuronal depressants): </a:t>
            </a:r>
          </a:p>
          <a:p>
            <a:pPr marL="342900" indent="-342900">
              <a:lnSpc>
                <a:spcPts val="2800"/>
              </a:lnSpc>
            </a:pPr>
            <a:r>
              <a:rPr lang="en-US" sz="2400" b="1" dirty="0">
                <a:latin typeface="Arial Narrow" pitchFamily="34" charset="0"/>
              </a:rPr>
              <a:t>  </a:t>
            </a:r>
            <a:r>
              <a:rPr lang="en-US" sz="2400" b="1" dirty="0">
                <a:solidFill>
                  <a:srgbClr val="7030A0"/>
                </a:solidFill>
                <a:latin typeface="Arial Narrow" pitchFamily="34" charset="0"/>
              </a:rPr>
              <a:t>Anticonvulsants</a:t>
            </a:r>
          </a:p>
          <a:p>
            <a:pPr marL="342900" indent="-342900">
              <a:lnSpc>
                <a:spcPts val="2800"/>
              </a:lnSpc>
            </a:pPr>
            <a:r>
              <a:rPr lang="en-US" sz="2400" b="1" dirty="0">
                <a:solidFill>
                  <a:srgbClr val="7030A0"/>
                </a:solidFill>
                <a:latin typeface="Arial Narrow" pitchFamily="34" charset="0"/>
              </a:rPr>
              <a:t>  Antidepressants</a:t>
            </a:r>
          </a:p>
          <a:p>
            <a:pPr marL="342900" indent="-342900">
              <a:lnSpc>
                <a:spcPts val="2800"/>
              </a:lnSpc>
            </a:pPr>
            <a:r>
              <a:rPr lang="en-US" sz="2400" b="1" dirty="0">
                <a:solidFill>
                  <a:srgbClr val="7030A0"/>
                </a:solidFill>
                <a:latin typeface="Arial Narrow" pitchFamily="34" charset="0"/>
              </a:rPr>
              <a:t>  Sedative hypnotics</a:t>
            </a:r>
          </a:p>
          <a:p>
            <a:pPr marL="342900" indent="-342900">
              <a:lnSpc>
                <a:spcPts val="2800"/>
              </a:lnSpc>
            </a:pPr>
            <a:r>
              <a:rPr lang="en-US" sz="2400" b="1" dirty="0">
                <a:solidFill>
                  <a:srgbClr val="7030A0"/>
                </a:solidFill>
                <a:latin typeface="Arial Narrow" pitchFamily="34" charset="0"/>
              </a:rPr>
              <a:t>  Alcohol</a:t>
            </a:r>
          </a:p>
          <a:p>
            <a:pPr marL="342900" indent="-342900">
              <a:lnSpc>
                <a:spcPts val="2800"/>
              </a:lnSpc>
            </a:pPr>
            <a:r>
              <a:rPr lang="en-US" sz="2400" b="1" dirty="0">
                <a:solidFill>
                  <a:srgbClr val="7030A0"/>
                </a:solidFill>
                <a:latin typeface="Arial Narrow" pitchFamily="34" charset="0"/>
              </a:rPr>
              <a:t>  Cocaine</a:t>
            </a:r>
          </a:p>
        </p:txBody>
      </p:sp>
      <p:sp>
        <p:nvSpPr>
          <p:cNvPr id="8" name="TextBox 7"/>
          <p:cNvSpPr txBox="1"/>
          <p:nvPr/>
        </p:nvSpPr>
        <p:spPr>
          <a:xfrm>
            <a:off x="1066800" y="3048000"/>
            <a:ext cx="3886200" cy="810478"/>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182880" indent="-342900">
              <a:lnSpc>
                <a:spcPts val="2800"/>
              </a:lnSpc>
            </a:pPr>
            <a:r>
              <a:rPr lang="en-US" sz="2400" b="1" dirty="0">
                <a:latin typeface="Arial Narrow" pitchFamily="34" charset="0"/>
              </a:rPr>
              <a:t>Drugs altering fluid &amp; electrolyte balance: </a:t>
            </a:r>
            <a:r>
              <a:rPr lang="en-US" sz="2400" b="1" dirty="0">
                <a:solidFill>
                  <a:srgbClr val="7030A0"/>
                </a:solidFill>
                <a:latin typeface="Arial Narrow" pitchFamily="34" charset="0"/>
              </a:rPr>
              <a:t>Diuretics</a:t>
            </a:r>
          </a:p>
        </p:txBody>
      </p:sp>
      <p:sp>
        <p:nvSpPr>
          <p:cNvPr id="9" name="TextBox 8"/>
          <p:cNvSpPr txBox="1"/>
          <p:nvPr/>
        </p:nvSpPr>
        <p:spPr>
          <a:xfrm>
            <a:off x="5105400" y="2362200"/>
            <a:ext cx="3352800" cy="523220"/>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800" dirty="0"/>
              <a:t>Mixed </a:t>
            </a:r>
            <a:r>
              <a:rPr lang="en-US" sz="2800" dirty="0" err="1"/>
              <a:t>ototoxins</a:t>
            </a:r>
            <a:endParaRPr lang="en-US" sz="2800" dirty="0"/>
          </a:p>
        </p:txBody>
      </p:sp>
      <p:sp>
        <p:nvSpPr>
          <p:cNvPr id="10" name="TextBox 9"/>
          <p:cNvSpPr txBox="1"/>
          <p:nvPr/>
        </p:nvSpPr>
        <p:spPr>
          <a:xfrm>
            <a:off x="1066800" y="2362200"/>
            <a:ext cx="3276600" cy="523220"/>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800" dirty="0"/>
              <a:t>Vestibular toxins</a:t>
            </a:r>
          </a:p>
        </p:txBody>
      </p:sp>
      <p:sp>
        <p:nvSpPr>
          <p:cNvPr id="11" name="TextBox 10"/>
          <p:cNvSpPr txBox="1"/>
          <p:nvPr/>
        </p:nvSpPr>
        <p:spPr>
          <a:xfrm>
            <a:off x="990600" y="990600"/>
            <a:ext cx="5715000" cy="1200329"/>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b="1" dirty="0">
                <a:latin typeface="Arial Narrow" pitchFamily="34" charset="0"/>
              </a:rPr>
              <a:t>Drugs producing damaging effects on structure or function of labyrinthine hair cells &amp;/ or their neuronal connections </a:t>
            </a:r>
            <a:endParaRPr lang="en-US" sz="2400" dirty="0"/>
          </a:p>
        </p:txBody>
      </p:sp>
      <p:sp>
        <p:nvSpPr>
          <p:cNvPr id="13" name="TextBox 12"/>
          <p:cNvSpPr txBox="1"/>
          <p:nvPr/>
        </p:nvSpPr>
        <p:spPr>
          <a:xfrm>
            <a:off x="1066800" y="228600"/>
            <a:ext cx="5562600" cy="58477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3200" b="1" dirty="0">
                <a:latin typeface="Algerian" pitchFamily="82" charset="0"/>
              </a:rPr>
              <a:t>Drugs inducing vertigo</a:t>
            </a:r>
          </a:p>
        </p:txBody>
      </p:sp>
      <p:sp>
        <p:nvSpPr>
          <p:cNvPr id="2" name="Slide Number Placeholder 1"/>
          <p:cNvSpPr>
            <a:spLocks noGrp="1"/>
          </p:cNvSpPr>
          <p:nvPr>
            <p:ph type="sldNum" sz="quarter" idx="12"/>
          </p:nvPr>
        </p:nvSpPr>
        <p:spPr/>
        <p:txBody>
          <a:bodyPr/>
          <a:lstStyle/>
          <a:p>
            <a:fld id="{EFD1F456-4612-451F-88CB-A0D11D0E2CE4}"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xit" presetSubtype="16" fill="hold" grpId="1" nodeType="clickEffect">
                                  <p:stCondLst>
                                    <p:cond delay="0"/>
                                  </p:stCondLst>
                                  <p:childTnLst>
                                    <p:animEffect transition="out" filter="box(in)">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5"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1" dur="1000" fill="hold"/>
                                        <p:tgtEl>
                                          <p:spTgt spid="8"/>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25" presetClass="entr"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63" dur="1000" fill="hold"/>
                                        <p:tgtEl>
                                          <p:spTgt spid="7"/>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25" presetClass="entr" presetSubtype="0" fill="hold" grpId="0" nodeType="click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75" dur="1000" fill="hold"/>
                                        <p:tgtEl>
                                          <p:spTgt spid="6"/>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9" grpId="1"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p:cNvPicPr>
            <a:picLocks noChangeAspect="1" noChangeArrowheads="1"/>
          </p:cNvPicPr>
          <p:nvPr/>
        </p:nvPicPr>
        <p:blipFill>
          <a:blip r:embed="rId3" cstate="print"/>
          <a:srcRect/>
          <a:stretch>
            <a:fillRect/>
          </a:stretch>
        </p:blipFill>
        <p:spPr bwMode="auto">
          <a:xfrm>
            <a:off x="373765" y="3733800"/>
            <a:ext cx="6472149" cy="2831565"/>
          </a:xfrm>
          <a:prstGeom prst="rect">
            <a:avLst/>
          </a:prstGeom>
          <a:noFill/>
          <a:ln w="9525">
            <a:noFill/>
            <a:miter lim="800000"/>
            <a:headEnd/>
            <a:tailEnd/>
          </a:ln>
        </p:spPr>
      </p:pic>
      <p:sp>
        <p:nvSpPr>
          <p:cNvPr id="7" name="TextBox 6"/>
          <p:cNvSpPr txBox="1"/>
          <p:nvPr/>
        </p:nvSpPr>
        <p:spPr>
          <a:xfrm rot="5400000">
            <a:off x="4584816" y="2817167"/>
            <a:ext cx="2362201" cy="46166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400" dirty="0">
                <a:solidFill>
                  <a:srgbClr val="00B050"/>
                </a:solidFill>
              </a:rPr>
              <a:t>Alter function</a:t>
            </a:r>
          </a:p>
        </p:txBody>
      </p:sp>
      <p:sp>
        <p:nvSpPr>
          <p:cNvPr id="8" name="TextBox 7"/>
          <p:cNvSpPr txBox="1"/>
          <p:nvPr/>
        </p:nvSpPr>
        <p:spPr>
          <a:xfrm rot="5400000">
            <a:off x="6276001" y="5056175"/>
            <a:ext cx="2556715" cy="46166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400" dirty="0">
                <a:solidFill>
                  <a:srgbClr val="00B050"/>
                </a:solidFill>
              </a:rPr>
              <a:t>Alter structures</a:t>
            </a:r>
          </a:p>
        </p:txBody>
      </p:sp>
      <p:sp>
        <p:nvSpPr>
          <p:cNvPr id="9" name="TextBox 8"/>
          <p:cNvSpPr txBox="1"/>
          <p:nvPr/>
        </p:nvSpPr>
        <p:spPr>
          <a:xfrm>
            <a:off x="640914" y="1109008"/>
            <a:ext cx="4495800" cy="1938992"/>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342900" indent="-342900">
              <a:buBlip>
                <a:blip r:embed="rId4"/>
              </a:buBlip>
            </a:pPr>
            <a:r>
              <a:rPr lang="en-US" sz="2400" b="1" dirty="0">
                <a:latin typeface="Arial Narrow" pitchFamily="34" charset="0"/>
              </a:rPr>
              <a:t>Quinine, </a:t>
            </a:r>
            <a:r>
              <a:rPr lang="en-US" sz="2400" b="1" dirty="0" err="1">
                <a:latin typeface="Arial Narrow" pitchFamily="34" charset="0"/>
              </a:rPr>
              <a:t>chloroquine</a:t>
            </a:r>
            <a:r>
              <a:rPr lang="en-US" sz="2400" b="1" dirty="0">
                <a:latin typeface="Arial Narrow" pitchFamily="34" charset="0"/>
              </a:rPr>
              <a:t>, quinidine</a:t>
            </a:r>
          </a:p>
          <a:p>
            <a:pPr marL="342900" indent="-342900">
              <a:buBlip>
                <a:blip r:embed="rId4"/>
              </a:buBlip>
            </a:pPr>
            <a:r>
              <a:rPr lang="en-US" sz="2400" b="1" dirty="0">
                <a:latin typeface="Arial Narrow" pitchFamily="34" charset="0"/>
              </a:rPr>
              <a:t>Nitrogen mustard</a:t>
            </a:r>
          </a:p>
          <a:p>
            <a:pPr marL="342900" indent="-342900">
              <a:buBlip>
                <a:blip r:embed="rId4"/>
              </a:buBlip>
            </a:pPr>
            <a:r>
              <a:rPr lang="en-US" sz="2400" b="1" dirty="0">
                <a:latin typeface="Arial Narrow" pitchFamily="34" charset="0"/>
              </a:rPr>
              <a:t>Loop diuretics</a:t>
            </a:r>
          </a:p>
          <a:p>
            <a:pPr marL="342900" indent="-342900">
              <a:buBlip>
                <a:blip r:embed="rId4"/>
              </a:buBlip>
            </a:pPr>
            <a:r>
              <a:rPr lang="en-US" sz="2400" b="1" dirty="0">
                <a:latin typeface="Arial Narrow" pitchFamily="34" charset="0"/>
              </a:rPr>
              <a:t>NSAIDs</a:t>
            </a:r>
          </a:p>
          <a:p>
            <a:pPr marL="342900" indent="-342900">
              <a:buBlip>
                <a:blip r:embed="rId4"/>
              </a:buBlip>
            </a:pPr>
            <a:r>
              <a:rPr lang="en-US" sz="2400" b="1" dirty="0">
                <a:latin typeface="Arial Narrow" pitchFamily="34" charset="0"/>
              </a:rPr>
              <a:t>Tobacco</a:t>
            </a:r>
          </a:p>
        </p:txBody>
      </p:sp>
      <p:sp>
        <p:nvSpPr>
          <p:cNvPr id="11" name="TextBox 10"/>
          <p:cNvSpPr txBox="1"/>
          <p:nvPr/>
        </p:nvSpPr>
        <p:spPr>
          <a:xfrm>
            <a:off x="609600" y="1357698"/>
            <a:ext cx="3886200" cy="1200329"/>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b="1" dirty="0">
                <a:latin typeface="Arial Narrow" pitchFamily="34" charset="0"/>
              </a:rPr>
              <a:t>Aminoglycoside antibiotics; e.g. </a:t>
            </a:r>
            <a:r>
              <a:rPr lang="en-US" sz="2400" b="1" i="1" dirty="0">
                <a:latin typeface="Arial Narrow" pitchFamily="34" charset="0"/>
              </a:rPr>
              <a:t>gentamycin, kanamycin, neomycin, streptomycin</a:t>
            </a:r>
            <a:endParaRPr lang="en-US" sz="2400" dirty="0"/>
          </a:p>
        </p:txBody>
      </p:sp>
      <p:sp>
        <p:nvSpPr>
          <p:cNvPr id="13" name="TextBox 12"/>
          <p:cNvSpPr txBox="1"/>
          <p:nvPr/>
        </p:nvSpPr>
        <p:spPr>
          <a:xfrm>
            <a:off x="1066800" y="457200"/>
            <a:ext cx="4038600" cy="58477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3200" b="1" dirty="0">
                <a:latin typeface="Algerian" pitchFamily="82" charset="0"/>
              </a:rPr>
              <a:t>Mixed </a:t>
            </a:r>
            <a:r>
              <a:rPr lang="en-US" sz="3200" b="1" dirty="0" err="1">
                <a:latin typeface="Algerian" pitchFamily="82" charset="0"/>
              </a:rPr>
              <a:t>ototoxins</a:t>
            </a:r>
            <a:endParaRPr lang="en-US" sz="3200" b="1" dirty="0">
              <a:latin typeface="Algerian" pitchFamily="82" charset="0"/>
            </a:endParaRPr>
          </a:p>
        </p:txBody>
      </p:sp>
      <p:sp>
        <p:nvSpPr>
          <p:cNvPr id="14" name="TextBox 13"/>
          <p:cNvSpPr txBox="1"/>
          <p:nvPr/>
        </p:nvSpPr>
        <p:spPr>
          <a:xfrm>
            <a:off x="762000" y="3230940"/>
            <a:ext cx="4219936" cy="1569660"/>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b="1" dirty="0">
                <a:latin typeface="Calibri"/>
              </a:rPr>
              <a:t>↓Local blood flow → biochemical changes → ↓ electromechanical transduction</a:t>
            </a:r>
            <a:r>
              <a:rPr lang="en-US" sz="2400" b="1" dirty="0">
                <a:latin typeface="Arial Narrow" pitchFamily="34" charset="0"/>
              </a:rPr>
              <a:t> </a:t>
            </a:r>
            <a:r>
              <a:rPr lang="en-US" sz="2400" b="1" dirty="0">
                <a:latin typeface="Calibri"/>
              </a:rPr>
              <a:t>→ ↓</a:t>
            </a:r>
            <a:r>
              <a:rPr lang="en-US" sz="2400" b="1" dirty="0">
                <a:latin typeface="Arial Narrow" pitchFamily="34" charset="0"/>
              </a:rPr>
              <a:t>firing of impulse</a:t>
            </a:r>
          </a:p>
        </p:txBody>
      </p:sp>
      <p:sp>
        <p:nvSpPr>
          <p:cNvPr id="15" name="TextBox 14"/>
          <p:cNvSpPr txBox="1"/>
          <p:nvPr/>
        </p:nvSpPr>
        <p:spPr>
          <a:xfrm>
            <a:off x="5004729" y="2895925"/>
            <a:ext cx="3886200" cy="1200329"/>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b="1" dirty="0">
                <a:solidFill>
                  <a:srgbClr val="2E31B8"/>
                </a:solidFill>
                <a:latin typeface="Arial Narrow" pitchFamily="34" charset="0"/>
              </a:rPr>
              <a:t>Neomycin</a:t>
            </a:r>
            <a:r>
              <a:rPr lang="en-US" sz="2400" b="1" dirty="0">
                <a:latin typeface="Arial Narrow" pitchFamily="34" charset="0"/>
              </a:rPr>
              <a:t> →Induce apoptosis by activating </a:t>
            </a:r>
            <a:r>
              <a:rPr lang="en-US" sz="2400" b="1" dirty="0" err="1">
                <a:latin typeface="Arial Narrow" pitchFamily="34" charset="0"/>
              </a:rPr>
              <a:t>caspases</a:t>
            </a:r>
            <a:r>
              <a:rPr lang="en-US" sz="2400" b="1" dirty="0">
                <a:latin typeface="Arial Narrow" pitchFamily="34" charset="0"/>
              </a:rPr>
              <a:t> → </a:t>
            </a:r>
            <a:r>
              <a:rPr lang="en-US" sz="2400" b="1" dirty="0">
                <a:solidFill>
                  <a:schemeClr val="accent2"/>
                </a:solidFill>
                <a:latin typeface="Arial Narrow" pitchFamily="34" charset="0"/>
              </a:rPr>
              <a:t>Death Receptor Pathway</a:t>
            </a:r>
          </a:p>
        </p:txBody>
      </p:sp>
      <p:sp>
        <p:nvSpPr>
          <p:cNvPr id="16" name="TextBox 15"/>
          <p:cNvSpPr txBox="1"/>
          <p:nvPr/>
        </p:nvSpPr>
        <p:spPr>
          <a:xfrm>
            <a:off x="625256" y="2897431"/>
            <a:ext cx="4267200" cy="1200329"/>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b="1" dirty="0" err="1">
                <a:solidFill>
                  <a:srgbClr val="2E31B8"/>
                </a:solidFill>
                <a:latin typeface="Arial Narrow" pitchFamily="34" charset="0"/>
              </a:rPr>
              <a:t>Gentamycin</a:t>
            </a:r>
            <a:r>
              <a:rPr lang="en-US" sz="2400" b="1" dirty="0">
                <a:latin typeface="Arial Narrow" pitchFamily="34" charset="0"/>
              </a:rPr>
              <a:t> </a:t>
            </a:r>
            <a:r>
              <a:rPr lang="en-US" sz="2400" b="1" dirty="0">
                <a:latin typeface="Calibri"/>
              </a:rPr>
              <a:t>→</a:t>
            </a:r>
            <a:r>
              <a:rPr lang="en-US" sz="2400" b="1" dirty="0">
                <a:latin typeface="Arial Narrow" pitchFamily="34" charset="0"/>
              </a:rPr>
              <a:t> Induce apoptosis by</a:t>
            </a:r>
            <a:r>
              <a:rPr lang="en-US" sz="2400" b="1" dirty="0">
                <a:latin typeface="Calibri"/>
              </a:rPr>
              <a:t> </a:t>
            </a:r>
            <a:r>
              <a:rPr lang="en-US" sz="2400" b="1" dirty="0">
                <a:latin typeface="Arial Narrow" pitchFamily="34" charset="0"/>
              </a:rPr>
              <a:t>evoking free radicals </a:t>
            </a:r>
            <a:r>
              <a:rPr lang="en-US" sz="2400" b="1" dirty="0">
                <a:latin typeface="Calibri"/>
              </a:rPr>
              <a:t>→</a:t>
            </a:r>
            <a:r>
              <a:rPr lang="en-US" sz="2400" b="1" dirty="0">
                <a:latin typeface="Arial Narrow" pitchFamily="34" charset="0"/>
              </a:rPr>
              <a:t> </a:t>
            </a:r>
            <a:r>
              <a:rPr lang="en-US" sz="2400" b="1" dirty="0">
                <a:solidFill>
                  <a:schemeClr val="accent2"/>
                </a:solidFill>
                <a:latin typeface="Arial Narrow" pitchFamily="34" charset="0"/>
              </a:rPr>
              <a:t>Mitochondrial Pathway </a:t>
            </a:r>
          </a:p>
        </p:txBody>
      </p:sp>
      <p:sp>
        <p:nvSpPr>
          <p:cNvPr id="2" name="Slide Number Placeholder 1"/>
          <p:cNvSpPr>
            <a:spLocks noGrp="1"/>
          </p:cNvSpPr>
          <p:nvPr>
            <p:ph type="sldNum" sz="quarter" idx="12"/>
          </p:nvPr>
        </p:nvSpPr>
        <p:spPr/>
        <p:txBody>
          <a:bodyPr/>
          <a:lstStyle/>
          <a:p>
            <a:fld id="{EFD1F456-4612-451F-88CB-A0D11D0E2CE4}"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22" dur="1000" fill="hold"/>
                                        <p:tgtEl>
                                          <p:spTgt spid="1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4" dur="1000" fill="hold"/>
                                        <p:tgtEl>
                                          <p:spTgt spid="1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xit" presetSubtype="16" fill="hold" grpId="1" nodeType="clickEffect">
                                  <p:stCondLst>
                                    <p:cond delay="0"/>
                                  </p:stCondLst>
                                  <p:childTnLst>
                                    <p:animEffect transition="out" filter="box(in)">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par>
                                <p:cTn id="44" presetID="4" presetClass="exit" presetSubtype="16" fill="hold" grpId="1" nodeType="withEffect">
                                  <p:stCondLst>
                                    <p:cond delay="0"/>
                                  </p:stCondLst>
                                  <p:childTnLst>
                                    <p:animEffect transition="out" filter="box(in)">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par>
                                <p:cTn id="47" presetID="4" presetClass="exit" presetSubtype="16" fill="hold" grpId="1" nodeType="withEffect">
                                  <p:stCondLst>
                                    <p:cond delay="0"/>
                                  </p:stCondLst>
                                  <p:childTnLst>
                                    <p:animEffect transition="out" filter="box(in)">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par>
                                <p:cTn id="50" presetID="1"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5"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63" dur="1000" fill="hold"/>
                                        <p:tgtEl>
                                          <p:spTgt spid="9"/>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9"/>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25" presetClass="entr" presetSubtype="0"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 calcmode="lin" valueType="num">
                                      <p:cBhvr>
                                        <p:cTn id="7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79" dur="1000" fill="hold"/>
                                        <p:tgtEl>
                                          <p:spTgt spid="7"/>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1" grpId="1" animBg="1"/>
      <p:bldP spid="14" grpId="0" animBg="1"/>
      <p:bldP spid="15" grpId="0" animBg="1"/>
      <p:bldP spid="15" grpId="1" animBg="1"/>
      <p:bldP spid="16" grpId="0" animBg="1"/>
      <p:bldP spid="1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7200" y="5715000"/>
            <a:ext cx="4648200" cy="759182"/>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274320" indent="-514350">
              <a:lnSpc>
                <a:spcPts val="2600"/>
              </a:lnSpc>
              <a:spcBef>
                <a:spcPts val="900"/>
              </a:spcBef>
              <a:spcAft>
                <a:spcPts val="600"/>
              </a:spcAft>
            </a:pPr>
            <a:r>
              <a:rPr lang="en-US" sz="2400" b="1" dirty="0">
                <a:latin typeface="Arial Narrow" pitchFamily="34" charset="0"/>
              </a:rPr>
              <a:t>To identify drugs that can precipitate vertigo.</a:t>
            </a:r>
          </a:p>
        </p:txBody>
      </p:sp>
      <p:sp>
        <p:nvSpPr>
          <p:cNvPr id="11" name="TextBox 10"/>
          <p:cNvSpPr txBox="1"/>
          <p:nvPr/>
        </p:nvSpPr>
        <p:spPr>
          <a:xfrm>
            <a:off x="457200" y="3048000"/>
            <a:ext cx="4648200" cy="1092607"/>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274320" indent="-514350">
              <a:lnSpc>
                <a:spcPts val="2600"/>
              </a:lnSpc>
              <a:spcBef>
                <a:spcPts val="900"/>
              </a:spcBef>
              <a:spcAft>
                <a:spcPts val="600"/>
              </a:spcAft>
            </a:pPr>
            <a:r>
              <a:rPr lang="en-US" sz="2400" b="1" dirty="0">
                <a:latin typeface="Arial Narrow" pitchFamily="34" charset="0"/>
              </a:rPr>
              <a:t>To differentiate between classes of drugs used </a:t>
            </a:r>
            <a:r>
              <a:rPr lang="en-US" sz="2400" b="1" dirty="0">
                <a:solidFill>
                  <a:srgbClr val="7030A0"/>
                </a:solidFill>
                <a:latin typeface="Arial Narrow" pitchFamily="34" charset="0"/>
              </a:rPr>
              <a:t>to control </a:t>
            </a:r>
            <a:r>
              <a:rPr lang="en-US" sz="2400" b="1" dirty="0">
                <a:latin typeface="Arial Narrow" pitchFamily="34" charset="0"/>
              </a:rPr>
              <a:t>or to </a:t>
            </a:r>
            <a:r>
              <a:rPr lang="en-US" sz="2400" b="1" dirty="0">
                <a:solidFill>
                  <a:srgbClr val="7030A0"/>
                </a:solidFill>
                <a:latin typeface="Arial Narrow" pitchFamily="34" charset="0"/>
              </a:rPr>
              <a:t>prevent</a:t>
            </a:r>
            <a:r>
              <a:rPr lang="en-US" sz="2400" b="1" dirty="0">
                <a:latin typeface="Arial Narrow" pitchFamily="34" charset="0"/>
              </a:rPr>
              <a:t>  vertigo</a:t>
            </a:r>
          </a:p>
        </p:txBody>
      </p:sp>
      <p:sp>
        <p:nvSpPr>
          <p:cNvPr id="12" name="TextBox 11"/>
          <p:cNvSpPr txBox="1"/>
          <p:nvPr/>
        </p:nvSpPr>
        <p:spPr>
          <a:xfrm>
            <a:off x="685800" y="2209800"/>
            <a:ext cx="1447800" cy="523220"/>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800" b="1" dirty="0"/>
              <a:t>ILOS</a:t>
            </a:r>
          </a:p>
        </p:txBody>
      </p:sp>
      <p:sp>
        <p:nvSpPr>
          <p:cNvPr id="13" name="TextBox 12"/>
          <p:cNvSpPr txBox="1"/>
          <p:nvPr/>
        </p:nvSpPr>
        <p:spPr>
          <a:xfrm>
            <a:off x="685800" y="914400"/>
            <a:ext cx="7467600" cy="58477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3200" b="1" dirty="0">
                <a:latin typeface="Algerian" pitchFamily="82" charset="0"/>
              </a:rPr>
              <a:t>Drugs Related to Balance System</a:t>
            </a:r>
          </a:p>
        </p:txBody>
      </p:sp>
      <p:pic>
        <p:nvPicPr>
          <p:cNvPr id="6" name="Picture 2" descr="http://i.ehow.com/images/a04/fa/ug/cure-vertigo-800X800.jpg">
            <a:hlinkClick r:id="rId2"/>
          </p:cNvPr>
          <p:cNvPicPr>
            <a:picLocks noChangeAspect="1" noChangeArrowheads="1"/>
          </p:cNvPicPr>
          <p:nvPr/>
        </p:nvPicPr>
        <p:blipFill>
          <a:blip r:embed="rId3" cstate="print"/>
          <a:srcRect/>
          <a:stretch>
            <a:fillRect/>
          </a:stretch>
        </p:blipFill>
        <p:spPr bwMode="auto">
          <a:xfrm>
            <a:off x="5181600" y="2209800"/>
            <a:ext cx="3629025" cy="4267200"/>
          </a:xfrm>
          <a:prstGeom prst="rect">
            <a:avLst/>
          </a:prstGeom>
          <a:noFill/>
        </p:spPr>
      </p:pic>
      <p:sp>
        <p:nvSpPr>
          <p:cNvPr id="7" name="TextBox 6"/>
          <p:cNvSpPr txBox="1"/>
          <p:nvPr/>
        </p:nvSpPr>
        <p:spPr>
          <a:xfrm>
            <a:off x="457200" y="4800600"/>
            <a:ext cx="4648200" cy="759182"/>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274320" indent="-514350">
              <a:lnSpc>
                <a:spcPts val="2600"/>
              </a:lnSpc>
              <a:spcBef>
                <a:spcPts val="900"/>
              </a:spcBef>
              <a:spcAft>
                <a:spcPts val="600"/>
              </a:spcAft>
            </a:pPr>
            <a:r>
              <a:rPr lang="en-US" sz="2400" b="1" dirty="0">
                <a:latin typeface="Arial Narrow" pitchFamily="34" charset="0"/>
              </a:rPr>
              <a:t>To detail on some drugs used </a:t>
            </a:r>
            <a:r>
              <a:rPr lang="en-US" sz="2400" b="1" dirty="0">
                <a:solidFill>
                  <a:srgbClr val="7030A0"/>
                </a:solidFill>
                <a:latin typeface="Arial Narrow" pitchFamily="34" charset="0"/>
              </a:rPr>
              <a:t>to control </a:t>
            </a:r>
            <a:r>
              <a:rPr lang="en-US" sz="2400" b="1" dirty="0">
                <a:latin typeface="Arial Narrow" pitchFamily="34" charset="0"/>
              </a:rPr>
              <a:t>or to </a:t>
            </a:r>
            <a:r>
              <a:rPr lang="en-US" sz="2400" b="1">
                <a:solidFill>
                  <a:srgbClr val="7030A0"/>
                </a:solidFill>
                <a:latin typeface="Arial Narrow" pitchFamily="34" charset="0"/>
              </a:rPr>
              <a:t>prevent</a:t>
            </a:r>
            <a:r>
              <a:rPr lang="en-US" sz="2400" b="1">
                <a:latin typeface="Arial Narrow" pitchFamily="34" charset="0"/>
              </a:rPr>
              <a:t> vertigo</a:t>
            </a:r>
            <a:endParaRPr lang="en-US" sz="2400" b="1" dirty="0">
              <a:latin typeface="Arial Narrow" pitchFamily="34" charset="0"/>
            </a:endParaRPr>
          </a:p>
        </p:txBody>
      </p:sp>
      <p:sp>
        <p:nvSpPr>
          <p:cNvPr id="8" name="TextBox 7"/>
          <p:cNvSpPr txBox="1"/>
          <p:nvPr/>
        </p:nvSpPr>
        <p:spPr>
          <a:xfrm>
            <a:off x="457200" y="4267200"/>
            <a:ext cx="4648200" cy="425758"/>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514350" indent="-514350">
              <a:lnSpc>
                <a:spcPts val="2600"/>
              </a:lnSpc>
              <a:spcBef>
                <a:spcPts val="900"/>
              </a:spcBef>
              <a:spcAft>
                <a:spcPts val="600"/>
              </a:spcAft>
            </a:pPr>
            <a:r>
              <a:rPr lang="en-US" sz="2400" b="1" dirty="0">
                <a:latin typeface="Arial Narrow" pitchFamily="34" charset="0"/>
              </a:rPr>
              <a:t>To hint on some disorders of balance</a:t>
            </a:r>
          </a:p>
        </p:txBody>
      </p:sp>
      <p:sp>
        <p:nvSpPr>
          <p:cNvPr id="2" name="Slide Number Placeholder 1"/>
          <p:cNvSpPr>
            <a:spLocks noGrp="1"/>
          </p:cNvSpPr>
          <p:nvPr>
            <p:ph type="sldNum" sz="quarter" idx="12"/>
          </p:nvPr>
        </p:nvSpPr>
        <p:spPr/>
        <p:txBody>
          <a:bodyPr/>
          <a:lstStyle/>
          <a:p>
            <a:fld id="{EFD1F456-4612-451F-88CB-A0D11D0E2CE4}" type="slidenum">
              <a:rPr lang="en-US" smtClean="0"/>
              <a:pPr/>
              <a:t>2</a:t>
            </a:fld>
            <a:endParaRPr lang="en-US"/>
          </a:p>
        </p:txBody>
      </p:sp>
    </p:spTree>
    <p:extLst>
      <p:ext uri="{BB962C8B-B14F-4D97-AF65-F5344CB8AC3E}">
        <p14:creationId xmlns:p14="http://schemas.microsoft.com/office/powerpoint/2010/main" val="275540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590800" y="381000"/>
            <a:ext cx="3733800" cy="58477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200" b="1" dirty="0">
                <a:latin typeface="Algerian" pitchFamily="82" charset="0"/>
              </a:rPr>
              <a:t>Synopsis</a:t>
            </a:r>
          </a:p>
        </p:txBody>
      </p:sp>
      <p:graphicFrame>
        <p:nvGraphicFramePr>
          <p:cNvPr id="7" name="Diagram 6"/>
          <p:cNvGraphicFramePr/>
          <p:nvPr>
            <p:extLst>
              <p:ext uri="{D42A27DB-BD31-4B8C-83A1-F6EECF244321}">
                <p14:modId xmlns:p14="http://schemas.microsoft.com/office/powerpoint/2010/main" val="3869056076"/>
              </p:ext>
            </p:extLst>
          </p:nvPr>
        </p:nvGraphicFramePr>
        <p:xfrm>
          <a:off x="381000" y="1397000"/>
          <a:ext cx="85344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4" descr="https://balancechicago.files.wordpress.com/2009/08/cartoon1.jpg?w=300&amp;h=180">
            <a:hlinkClick r:id="rId8"/>
          </p:cNvPr>
          <p:cNvPicPr>
            <a:picLocks noChangeAspect="1" noChangeArrowheads="1"/>
          </p:cNvPicPr>
          <p:nvPr/>
        </p:nvPicPr>
        <p:blipFill>
          <a:blip r:embed="rId9" cstate="print"/>
          <a:srcRect/>
          <a:stretch>
            <a:fillRect/>
          </a:stretch>
        </p:blipFill>
        <p:spPr bwMode="auto">
          <a:xfrm>
            <a:off x="1295400" y="1905000"/>
            <a:ext cx="6629400" cy="4495800"/>
          </a:xfrm>
          <a:prstGeom prst="rect">
            <a:avLst/>
          </a:prstGeom>
          <a:noFill/>
        </p:spPr>
      </p:pic>
      <p:sp>
        <p:nvSpPr>
          <p:cNvPr id="2" name="Slide Number Placeholder 1"/>
          <p:cNvSpPr>
            <a:spLocks noGrp="1"/>
          </p:cNvSpPr>
          <p:nvPr>
            <p:ph type="sldNum" sz="quarter" idx="12"/>
          </p:nvPr>
        </p:nvSpPr>
        <p:spPr/>
        <p:txBody>
          <a:bodyPr/>
          <a:lstStyle/>
          <a:p>
            <a:fld id="{EFD1F456-4612-451F-88CB-A0D11D0E2CE4}"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xit" presetSubtype="16" fill="hold" grpId="1" nodeType="clickEffect">
                                  <p:stCondLst>
                                    <p:cond delay="0"/>
                                  </p:stCondLst>
                                  <p:childTnLst>
                                    <p:animEffect transition="out" filter="box(in)">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7" dur="1000" fill="hold"/>
                                        <p:tgtEl>
                                          <p:spTgt spid="12"/>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7" grpId="1">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1676400"/>
            <a:ext cx="3886200" cy="523220"/>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800" b="1" dirty="0"/>
              <a:t>Balance Disorders</a:t>
            </a:r>
          </a:p>
        </p:txBody>
      </p:sp>
      <p:sp>
        <p:nvSpPr>
          <p:cNvPr id="6" name="TextBox 5"/>
          <p:cNvSpPr txBox="1"/>
          <p:nvPr/>
        </p:nvSpPr>
        <p:spPr>
          <a:xfrm>
            <a:off x="623637" y="6093767"/>
            <a:ext cx="1828800" cy="46166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dirty="0"/>
              <a:t>Vertigo</a:t>
            </a:r>
          </a:p>
        </p:txBody>
      </p:sp>
      <p:sp>
        <p:nvSpPr>
          <p:cNvPr id="7" name="TextBox 6"/>
          <p:cNvSpPr txBox="1"/>
          <p:nvPr/>
        </p:nvSpPr>
        <p:spPr>
          <a:xfrm>
            <a:off x="623637" y="4800600"/>
            <a:ext cx="2743200" cy="46166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dirty="0"/>
              <a:t>Light headedness</a:t>
            </a:r>
          </a:p>
        </p:txBody>
      </p:sp>
      <p:sp>
        <p:nvSpPr>
          <p:cNvPr id="8" name="TextBox 7"/>
          <p:cNvSpPr txBox="1"/>
          <p:nvPr/>
        </p:nvSpPr>
        <p:spPr>
          <a:xfrm>
            <a:off x="609600" y="4191000"/>
            <a:ext cx="2819400" cy="46166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dirty="0"/>
              <a:t>Dizziness</a:t>
            </a:r>
          </a:p>
        </p:txBody>
      </p:sp>
      <p:sp>
        <p:nvSpPr>
          <p:cNvPr id="9" name="TextBox 8"/>
          <p:cNvSpPr txBox="1"/>
          <p:nvPr/>
        </p:nvSpPr>
        <p:spPr>
          <a:xfrm>
            <a:off x="623637" y="3539569"/>
            <a:ext cx="1371600" cy="523220"/>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800" b="1" dirty="0"/>
              <a:t>Terms</a:t>
            </a:r>
          </a:p>
        </p:txBody>
      </p:sp>
      <p:sp>
        <p:nvSpPr>
          <p:cNvPr id="11" name="TextBox 10"/>
          <p:cNvSpPr txBox="1"/>
          <p:nvPr/>
        </p:nvSpPr>
        <p:spPr>
          <a:xfrm>
            <a:off x="609600" y="2667000"/>
            <a:ext cx="3886200" cy="523220"/>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800" dirty="0"/>
              <a:t>Definition</a:t>
            </a:r>
          </a:p>
        </p:txBody>
      </p:sp>
      <p:sp>
        <p:nvSpPr>
          <p:cNvPr id="13" name="TextBox 12"/>
          <p:cNvSpPr txBox="1"/>
          <p:nvPr/>
        </p:nvSpPr>
        <p:spPr>
          <a:xfrm>
            <a:off x="609600" y="838200"/>
            <a:ext cx="7696200" cy="58477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3200" b="1" dirty="0">
                <a:latin typeface="Algerian" pitchFamily="82" charset="0"/>
              </a:rPr>
              <a:t>Drugs Related to Balance System</a:t>
            </a:r>
          </a:p>
        </p:txBody>
      </p:sp>
      <p:pic>
        <p:nvPicPr>
          <p:cNvPr id="12" name="Picture 2" descr="Vertigo is a hallucination of motion that in most cases implies a disorder of the inner ear or vestibular system.">
            <a:hlinkClick r:id="rId3"/>
          </p:cNvPr>
          <p:cNvPicPr>
            <a:picLocks noChangeAspect="1" noChangeArrowheads="1"/>
          </p:cNvPicPr>
          <p:nvPr/>
        </p:nvPicPr>
        <p:blipFill>
          <a:blip r:embed="rId4" cstate="print"/>
          <a:srcRect/>
          <a:stretch>
            <a:fillRect/>
          </a:stretch>
        </p:blipFill>
        <p:spPr bwMode="auto">
          <a:xfrm>
            <a:off x="5181600" y="2057400"/>
            <a:ext cx="3505200" cy="4267200"/>
          </a:xfrm>
          <a:prstGeom prst="rect">
            <a:avLst/>
          </a:prstGeom>
          <a:noFill/>
        </p:spPr>
      </p:pic>
      <p:sp>
        <p:nvSpPr>
          <p:cNvPr id="10" name="TextBox 9"/>
          <p:cNvSpPr txBox="1"/>
          <p:nvPr/>
        </p:nvSpPr>
        <p:spPr>
          <a:xfrm>
            <a:off x="609600" y="5422612"/>
            <a:ext cx="2757237" cy="46166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err="1"/>
              <a:t>Ménière's</a:t>
            </a:r>
            <a:r>
              <a:rPr lang="en-US" sz="2400" b="1" dirty="0"/>
              <a:t> </a:t>
            </a:r>
            <a:r>
              <a:rPr lang="en-US" sz="2400" dirty="0"/>
              <a:t>disease</a:t>
            </a:r>
          </a:p>
        </p:txBody>
      </p:sp>
      <p:sp>
        <p:nvSpPr>
          <p:cNvPr id="2" name="Slide Number Placeholder 1"/>
          <p:cNvSpPr>
            <a:spLocks noGrp="1"/>
          </p:cNvSpPr>
          <p:nvPr>
            <p:ph type="sldNum" sz="quarter" idx="12"/>
          </p:nvPr>
        </p:nvSpPr>
        <p:spPr/>
        <p:txBody>
          <a:bodyPr/>
          <a:lstStyle/>
          <a:p>
            <a:fld id="{EFD1F456-4612-451F-88CB-A0D11D0E2CE4}"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6019800"/>
            <a:ext cx="5486400" cy="46166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b="1" dirty="0">
                <a:latin typeface="Arial Narrow" pitchFamily="34" charset="0"/>
              </a:rPr>
              <a:t>Abnormal eye movement (</a:t>
            </a:r>
            <a:r>
              <a:rPr lang="en-US" sz="2400" b="1" dirty="0" err="1">
                <a:latin typeface="Arial Narrow" pitchFamily="34" charset="0"/>
              </a:rPr>
              <a:t>nystagmus</a:t>
            </a:r>
            <a:r>
              <a:rPr lang="en-US" sz="2400" b="1" dirty="0">
                <a:latin typeface="Arial Narrow" pitchFamily="34" charset="0"/>
              </a:rPr>
              <a:t>).</a:t>
            </a:r>
          </a:p>
        </p:txBody>
      </p:sp>
      <p:sp>
        <p:nvSpPr>
          <p:cNvPr id="9" name="TextBox 8"/>
          <p:cNvSpPr txBox="1"/>
          <p:nvPr/>
        </p:nvSpPr>
        <p:spPr>
          <a:xfrm>
            <a:off x="533400" y="5410200"/>
            <a:ext cx="1905000" cy="46166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b="1" dirty="0">
                <a:latin typeface="Arial Narrow" pitchFamily="34" charset="0"/>
              </a:rPr>
              <a:t>Sweating</a:t>
            </a:r>
          </a:p>
        </p:txBody>
      </p:sp>
      <p:sp>
        <p:nvSpPr>
          <p:cNvPr id="10" name="TextBox 9"/>
          <p:cNvSpPr txBox="1"/>
          <p:nvPr/>
        </p:nvSpPr>
        <p:spPr>
          <a:xfrm>
            <a:off x="533400" y="4648200"/>
            <a:ext cx="3886200" cy="46166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b="1" dirty="0">
                <a:latin typeface="Arial Narrow" pitchFamily="34" charset="0"/>
              </a:rPr>
              <a:t>Nausea or vomiting</a:t>
            </a:r>
          </a:p>
        </p:txBody>
      </p:sp>
      <p:sp>
        <p:nvSpPr>
          <p:cNvPr id="11" name="TextBox 10"/>
          <p:cNvSpPr txBox="1"/>
          <p:nvPr/>
        </p:nvSpPr>
        <p:spPr>
          <a:xfrm>
            <a:off x="533400" y="2057400"/>
            <a:ext cx="2819400" cy="46166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b="1" dirty="0">
                <a:latin typeface="Arial Narrow" pitchFamily="34" charset="0"/>
              </a:rPr>
              <a:t>Spinning (vertigo)</a:t>
            </a:r>
            <a:endParaRPr lang="en-US" sz="2400" dirty="0"/>
          </a:p>
        </p:txBody>
      </p:sp>
      <p:sp>
        <p:nvSpPr>
          <p:cNvPr id="13" name="TextBox 12"/>
          <p:cNvSpPr txBox="1"/>
          <p:nvPr/>
        </p:nvSpPr>
        <p:spPr>
          <a:xfrm>
            <a:off x="1066800" y="685800"/>
            <a:ext cx="2819400" cy="58477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200" b="1" dirty="0">
                <a:latin typeface="Algerian" pitchFamily="82" charset="0"/>
              </a:rPr>
              <a:t>Symptoms</a:t>
            </a:r>
          </a:p>
        </p:txBody>
      </p:sp>
      <p:pic>
        <p:nvPicPr>
          <p:cNvPr id="14" name="Picture 5" descr="Optokinetic nystagmus.gif">
            <a:hlinkClick r:id="rId3"/>
          </p:cNvPr>
          <p:cNvPicPr>
            <a:picLocks noChangeAspect="1" noChangeArrowheads="1" noCrop="1"/>
          </p:cNvPicPr>
          <p:nvPr/>
        </p:nvPicPr>
        <p:blipFill>
          <a:blip r:embed="rId4" cstate="print"/>
          <a:srcRect/>
          <a:stretch>
            <a:fillRect/>
          </a:stretch>
        </p:blipFill>
        <p:spPr bwMode="auto">
          <a:xfrm>
            <a:off x="6096000" y="5105400"/>
            <a:ext cx="2681064" cy="1371600"/>
          </a:xfrm>
          <a:prstGeom prst="rect">
            <a:avLst/>
          </a:prstGeom>
          <a:noFill/>
        </p:spPr>
      </p:pic>
      <p:pic>
        <p:nvPicPr>
          <p:cNvPr id="15" name="Picture 2" descr="http://www.bestfayettevillechiropractor.com/img/dizziness.jpg">
            <a:hlinkClick r:id="rId5"/>
          </p:cNvPr>
          <p:cNvPicPr>
            <a:picLocks noChangeAspect="1" noChangeArrowheads="1"/>
          </p:cNvPicPr>
          <p:nvPr/>
        </p:nvPicPr>
        <p:blipFill>
          <a:blip r:embed="rId6" cstate="print"/>
          <a:srcRect/>
          <a:stretch>
            <a:fillRect/>
          </a:stretch>
        </p:blipFill>
        <p:spPr bwMode="auto">
          <a:xfrm>
            <a:off x="6096000" y="1828800"/>
            <a:ext cx="2381250" cy="2457451"/>
          </a:xfrm>
          <a:prstGeom prst="rect">
            <a:avLst/>
          </a:prstGeom>
          <a:noFill/>
        </p:spPr>
      </p:pic>
      <p:sp>
        <p:nvSpPr>
          <p:cNvPr id="16" name="TextBox 15"/>
          <p:cNvSpPr txBox="1"/>
          <p:nvPr/>
        </p:nvSpPr>
        <p:spPr>
          <a:xfrm>
            <a:off x="533400" y="2819400"/>
            <a:ext cx="3962400" cy="46166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b="1" dirty="0">
                <a:latin typeface="Arial Narrow" pitchFamily="34" charset="0"/>
              </a:rPr>
              <a:t>Confusion or disorientation</a:t>
            </a:r>
          </a:p>
        </p:txBody>
      </p:sp>
      <p:sp>
        <p:nvSpPr>
          <p:cNvPr id="17" name="TextBox 16"/>
          <p:cNvSpPr txBox="1"/>
          <p:nvPr/>
        </p:nvSpPr>
        <p:spPr>
          <a:xfrm>
            <a:off x="533400" y="3581400"/>
            <a:ext cx="4191000" cy="830997"/>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lvl="0"/>
            <a:r>
              <a:rPr lang="en-US" sz="2400" b="1" dirty="0">
                <a:latin typeface="Arial Narrow" pitchFamily="34" charset="0"/>
              </a:rPr>
              <a:t>Falling or feeling as if one is going to fall</a:t>
            </a:r>
          </a:p>
        </p:txBody>
      </p:sp>
      <p:sp>
        <p:nvSpPr>
          <p:cNvPr id="2" name="Slide Number Placeholder 1"/>
          <p:cNvSpPr>
            <a:spLocks noGrp="1"/>
          </p:cNvSpPr>
          <p:nvPr>
            <p:ph type="sldNum" sz="quarter" idx="12"/>
          </p:nvPr>
        </p:nvSpPr>
        <p:spPr/>
        <p:txBody>
          <a:bodyPr/>
          <a:lstStyle/>
          <a:p>
            <a:fld id="{EFD1F456-4612-451F-88CB-A0D11D0E2CE4}"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type="lt">
                                    <p:tmPct val="0"/>
                                  </p:iterate>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par>
                                <p:cTn id="33" presetID="3" presetClass="entr" presetSubtype="1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linds(horizont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mph" presetSubtype="0" fill="hold" grpId="1" nodeType="clickEffect">
                                  <p:stCondLst>
                                    <p:cond delay="0"/>
                                  </p:stCondLst>
                                  <p:iterate type="lt">
                                    <p:tmPct val="0"/>
                                  </p:iterate>
                                  <p:childTnLst>
                                    <p:animScale>
                                      <p:cBhvr>
                                        <p:cTn id="39" dur="2000" fill="hold"/>
                                        <p:tgtEl>
                                          <p:spTgt spid="11"/>
                                        </p:tgtEl>
                                      </p:cBhvr>
                                      <p:by x="150000" y="150000"/>
                                    </p:animScale>
                                  </p:childTnLst>
                                </p:cTn>
                              </p:par>
                              <p:par>
                                <p:cTn id="40" presetID="6" presetClass="emph" presetSubtype="0" fill="hold" grpId="1" nodeType="withEffect">
                                  <p:stCondLst>
                                    <p:cond delay="0"/>
                                  </p:stCondLst>
                                  <p:childTnLst>
                                    <p:animScale>
                                      <p:cBhvr>
                                        <p:cTn id="41"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0" grpId="1" animBg="1"/>
      <p:bldP spid="11" grpId="0" animBg="1"/>
      <p:bldP spid="11" grpId="1"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1000" y="1571536"/>
            <a:ext cx="5791200" cy="1200329"/>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b="1" dirty="0"/>
              <a:t>Benign paroxysmal positional vertigo</a:t>
            </a:r>
            <a:r>
              <a:rPr lang="en-US" sz="2400" dirty="0"/>
              <a:t>:-A change in head position causes a sudden sensation of spinning</a:t>
            </a:r>
          </a:p>
        </p:txBody>
      </p:sp>
      <p:sp>
        <p:nvSpPr>
          <p:cNvPr id="13" name="TextBox 12"/>
          <p:cNvSpPr txBox="1"/>
          <p:nvPr/>
        </p:nvSpPr>
        <p:spPr>
          <a:xfrm>
            <a:off x="990600" y="553042"/>
            <a:ext cx="5562600" cy="58477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200" b="1" dirty="0">
                <a:latin typeface="Algerian" pitchFamily="82" charset="0"/>
              </a:rPr>
              <a:t>Balance disorders</a:t>
            </a:r>
          </a:p>
        </p:txBody>
      </p:sp>
      <p:sp>
        <p:nvSpPr>
          <p:cNvPr id="17" name="TextBox 16"/>
          <p:cNvSpPr txBox="1"/>
          <p:nvPr/>
        </p:nvSpPr>
        <p:spPr>
          <a:xfrm>
            <a:off x="338138" y="3170798"/>
            <a:ext cx="5791200" cy="1200329"/>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b="1" dirty="0"/>
              <a:t>Acute </a:t>
            </a:r>
            <a:r>
              <a:rPr lang="en-US" sz="2400" b="1" dirty="0" err="1"/>
              <a:t>labyrinthitis</a:t>
            </a:r>
            <a:r>
              <a:rPr lang="en-US" sz="2400" b="1" dirty="0"/>
              <a:t>:-</a:t>
            </a:r>
            <a:r>
              <a:rPr lang="en-US" sz="2400" dirty="0"/>
              <a:t>Inflammation of the balance apparatus of the inner ear, probably caused by a viral infection</a:t>
            </a:r>
          </a:p>
        </p:txBody>
      </p:sp>
      <p:pic>
        <p:nvPicPr>
          <p:cNvPr id="12" name="Picture 11" descr="Vertigo"/>
          <p:cNvPicPr/>
          <p:nvPr/>
        </p:nvPicPr>
        <p:blipFill>
          <a:blip r:embed="rId3" cstate="print"/>
          <a:srcRect/>
          <a:stretch>
            <a:fillRect/>
          </a:stretch>
        </p:blipFill>
        <p:spPr bwMode="auto">
          <a:xfrm>
            <a:off x="6324600" y="1752600"/>
            <a:ext cx="2558415" cy="2242185"/>
          </a:xfrm>
          <a:prstGeom prst="rect">
            <a:avLst/>
          </a:prstGeom>
          <a:noFill/>
          <a:ln w="9525">
            <a:noFill/>
            <a:miter lim="800000"/>
            <a:headEnd/>
            <a:tailEnd/>
          </a:ln>
        </p:spPr>
      </p:pic>
      <p:pic>
        <p:nvPicPr>
          <p:cNvPr id="18" name="Picture 17" descr="http://www.drugs.com/health-guide/images/205410.jpg"/>
          <p:cNvPicPr/>
          <p:nvPr/>
        </p:nvPicPr>
        <p:blipFill>
          <a:blip r:embed="rId4" cstate="print"/>
          <a:srcRect/>
          <a:stretch>
            <a:fillRect/>
          </a:stretch>
        </p:blipFill>
        <p:spPr bwMode="auto">
          <a:xfrm>
            <a:off x="6400800" y="4267200"/>
            <a:ext cx="2438400" cy="2013585"/>
          </a:xfrm>
          <a:prstGeom prst="rect">
            <a:avLst/>
          </a:prstGeom>
          <a:noFill/>
          <a:ln w="9525">
            <a:noFill/>
            <a:miter lim="800000"/>
            <a:headEnd/>
            <a:tailEnd/>
          </a:ln>
        </p:spPr>
      </p:pic>
      <p:sp>
        <p:nvSpPr>
          <p:cNvPr id="19" name="TextBox 18"/>
          <p:cNvSpPr txBox="1"/>
          <p:nvPr/>
        </p:nvSpPr>
        <p:spPr>
          <a:xfrm>
            <a:off x="381000" y="4770060"/>
            <a:ext cx="5791200" cy="1569660"/>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b="1" dirty="0" err="1"/>
              <a:t>Ménière's</a:t>
            </a:r>
            <a:r>
              <a:rPr lang="en-US" sz="2400" b="1" dirty="0"/>
              <a:t> disease:- </a:t>
            </a:r>
            <a:r>
              <a:rPr lang="en-US" sz="2400" dirty="0"/>
              <a:t>This causes repeated episodes of dizziness, usually with ringing in the ear &amp; progressive low-frequency hearing loss. </a:t>
            </a:r>
            <a:r>
              <a:rPr lang="en-US" sz="2400" b="1" dirty="0"/>
              <a:t> </a:t>
            </a:r>
            <a:endParaRPr lang="en-US" dirty="0"/>
          </a:p>
        </p:txBody>
      </p:sp>
      <p:pic>
        <p:nvPicPr>
          <p:cNvPr id="18433" name="Picture 1"/>
          <p:cNvPicPr>
            <a:picLocks noChangeAspect="1" noChangeArrowheads="1"/>
          </p:cNvPicPr>
          <p:nvPr/>
        </p:nvPicPr>
        <p:blipFill>
          <a:blip r:embed="rId5" cstate="print"/>
          <a:srcRect/>
          <a:stretch>
            <a:fillRect/>
          </a:stretch>
        </p:blipFill>
        <p:spPr bwMode="auto">
          <a:xfrm>
            <a:off x="533400" y="1371600"/>
            <a:ext cx="5324475" cy="51720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EFD1F456-4612-451F-88CB-A0D11D0E2CE4}" type="slidenum">
              <a:rPr lang="en-US" smtClean="0"/>
              <a:pPr/>
              <a:t>5</a:t>
            </a:fld>
            <a:endParaRPr lang="en-US"/>
          </a:p>
        </p:txBody>
      </p:sp>
    </p:spTree>
    <p:extLst>
      <p:ext uri="{BB962C8B-B14F-4D97-AF65-F5344CB8AC3E}">
        <p14:creationId xmlns:p14="http://schemas.microsoft.com/office/powerpoint/2010/main" val="377240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par>
                                <p:cTn id="15" presetID="25"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2" dur="1000" fill="hold"/>
                                        <p:tgtEl>
                                          <p:spTgt spid="17"/>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7"/>
                                        </p:tgtEl>
                                      </p:cBhvr>
                                    </p:animEffect>
                                  </p:childTnLst>
                                </p:cTn>
                              </p:par>
                              <p:par>
                                <p:cTn id="37" presetID="25"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42" dur="1000" fill="hold"/>
                                        <p:tgtEl>
                                          <p:spTgt spid="18"/>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54" dur="1000" fill="hold"/>
                                        <p:tgtEl>
                                          <p:spTgt spid="19"/>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nodeType="clickEffect">
                                  <p:stCondLst>
                                    <p:cond delay="0"/>
                                  </p:stCondLst>
                                  <p:childTnLst>
                                    <p:set>
                                      <p:cBhvr>
                                        <p:cTn id="62" dur="1" fill="hold">
                                          <p:stCondLst>
                                            <p:cond delay="0"/>
                                          </p:stCondLst>
                                        </p:cTn>
                                        <p:tgtEl>
                                          <p:spTgt spid="18433"/>
                                        </p:tgtEl>
                                        <p:attrNameLst>
                                          <p:attrName>style.visibility</p:attrName>
                                        </p:attrNameLst>
                                      </p:cBhvr>
                                      <p:to>
                                        <p:strVal val="visible"/>
                                      </p:to>
                                    </p:set>
                                    <p:anim calcmode="lin" valueType="num">
                                      <p:cBhvr>
                                        <p:cTn id="63" dur="500" decel="50000" fill="hold">
                                          <p:stCondLst>
                                            <p:cond delay="0"/>
                                          </p:stCondLst>
                                        </p:cTn>
                                        <p:tgtEl>
                                          <p:spTgt spid="18433"/>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8433"/>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8433"/>
                                        </p:tgtEl>
                                        <p:attrNameLst>
                                          <p:attrName>ppt_w</p:attrName>
                                        </p:attrNameLst>
                                      </p:cBhvr>
                                      <p:tavLst>
                                        <p:tav tm="0">
                                          <p:val>
                                            <p:strVal val="#ppt_w*.05"/>
                                          </p:val>
                                        </p:tav>
                                        <p:tav tm="100000">
                                          <p:val>
                                            <p:strVal val="#ppt_w"/>
                                          </p:val>
                                        </p:tav>
                                      </p:tavLst>
                                    </p:anim>
                                    <p:anim calcmode="lin" valueType="num">
                                      <p:cBhvr>
                                        <p:cTn id="66" dur="1000" fill="hold"/>
                                        <p:tgtEl>
                                          <p:spTgt spid="18433"/>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8433"/>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8433"/>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8433"/>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18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57600" y="4571403"/>
            <a:ext cx="4572000" cy="46166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buBlip>
                <a:blip r:embed="rId3"/>
              </a:buBlip>
            </a:pPr>
            <a:r>
              <a:rPr lang="en-US" sz="2400" b="1" dirty="0">
                <a:latin typeface="Arial Narrow" pitchFamily="34" charset="0"/>
              </a:rPr>
              <a:t> Diuretics (but not loop diuretics)</a:t>
            </a:r>
          </a:p>
        </p:txBody>
      </p:sp>
      <p:sp>
        <p:nvSpPr>
          <p:cNvPr id="6" name="TextBox 5"/>
          <p:cNvSpPr txBox="1"/>
          <p:nvPr/>
        </p:nvSpPr>
        <p:spPr>
          <a:xfrm>
            <a:off x="3657600" y="3581400"/>
            <a:ext cx="4953000" cy="830997"/>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dirty="0"/>
              <a:t>Aims to reduce the recurrence of specific vertiginous conditions</a:t>
            </a:r>
          </a:p>
        </p:txBody>
      </p:sp>
      <p:sp>
        <p:nvSpPr>
          <p:cNvPr id="7" name="TextBox 6"/>
          <p:cNvSpPr txBox="1"/>
          <p:nvPr/>
        </p:nvSpPr>
        <p:spPr>
          <a:xfrm>
            <a:off x="685800" y="3048000"/>
            <a:ext cx="3886200" cy="46166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b="1" dirty="0">
                <a:solidFill>
                  <a:srgbClr val="7030A0"/>
                </a:solidFill>
              </a:rPr>
              <a:t>Prophylactic treatment </a:t>
            </a:r>
          </a:p>
        </p:txBody>
      </p:sp>
      <p:sp>
        <p:nvSpPr>
          <p:cNvPr id="8" name="TextBox 7"/>
          <p:cNvSpPr txBox="1"/>
          <p:nvPr/>
        </p:nvSpPr>
        <p:spPr>
          <a:xfrm>
            <a:off x="4495800" y="1440240"/>
            <a:ext cx="4267200" cy="1200329"/>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dirty="0"/>
              <a:t>Involves targeting the underlying cause of the vertigo (e.g., ear infection). </a:t>
            </a:r>
          </a:p>
        </p:txBody>
      </p:sp>
      <p:sp>
        <p:nvSpPr>
          <p:cNvPr id="9" name="TextBox 8"/>
          <p:cNvSpPr txBox="1"/>
          <p:nvPr/>
        </p:nvSpPr>
        <p:spPr>
          <a:xfrm>
            <a:off x="685800" y="1752600"/>
            <a:ext cx="2971800" cy="46166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b="1" dirty="0">
                <a:solidFill>
                  <a:srgbClr val="7030A0"/>
                </a:solidFill>
              </a:rPr>
              <a:t>Specific treatment </a:t>
            </a:r>
          </a:p>
        </p:txBody>
      </p:sp>
      <p:sp>
        <p:nvSpPr>
          <p:cNvPr id="10" name="TextBox 9"/>
          <p:cNvSpPr txBox="1"/>
          <p:nvPr/>
        </p:nvSpPr>
        <p:spPr>
          <a:xfrm>
            <a:off x="4876800" y="2438400"/>
            <a:ext cx="3886200" cy="1569660"/>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dirty="0"/>
              <a:t>Involves controlling                                                                                                      the acute symptoms &amp; autonomic complains (e.g., vertigo &amp; vomiting)                                                                                                                                                                                                                                                                                             </a:t>
            </a:r>
          </a:p>
        </p:txBody>
      </p:sp>
      <p:sp>
        <p:nvSpPr>
          <p:cNvPr id="11" name="TextBox 10"/>
          <p:cNvSpPr txBox="1"/>
          <p:nvPr/>
        </p:nvSpPr>
        <p:spPr>
          <a:xfrm>
            <a:off x="685800" y="2438400"/>
            <a:ext cx="3810000" cy="46166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b="1" dirty="0">
                <a:solidFill>
                  <a:srgbClr val="7030A0"/>
                </a:solidFill>
              </a:rPr>
              <a:t>Symptomatic treatment</a:t>
            </a:r>
          </a:p>
        </p:txBody>
      </p:sp>
      <p:sp>
        <p:nvSpPr>
          <p:cNvPr id="13" name="TextBox 12"/>
          <p:cNvSpPr txBox="1"/>
          <p:nvPr/>
        </p:nvSpPr>
        <p:spPr>
          <a:xfrm>
            <a:off x="838200" y="533400"/>
            <a:ext cx="7010400" cy="58477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200" b="1" dirty="0">
                <a:latin typeface="Algerian" pitchFamily="82" charset="0"/>
              </a:rPr>
              <a:t>Pharmacologic approach</a:t>
            </a:r>
          </a:p>
        </p:txBody>
      </p:sp>
      <p:sp>
        <p:nvSpPr>
          <p:cNvPr id="14" name="TextBox 13"/>
          <p:cNvSpPr txBox="1"/>
          <p:nvPr/>
        </p:nvSpPr>
        <p:spPr>
          <a:xfrm>
            <a:off x="3613296" y="5815365"/>
            <a:ext cx="4616304" cy="830997"/>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buBlip>
                <a:blip r:embed="rId3"/>
              </a:buBlip>
            </a:pPr>
            <a:r>
              <a:rPr lang="en-US" sz="2400" b="1" dirty="0">
                <a:latin typeface="Arial Narrow" pitchFamily="34" charset="0"/>
              </a:rPr>
              <a:t> </a:t>
            </a:r>
            <a:r>
              <a:rPr lang="en-US" sz="2400" b="1" dirty="0" err="1">
                <a:latin typeface="Arial Narrow" pitchFamily="34" charset="0"/>
              </a:rPr>
              <a:t>Ca</a:t>
            </a:r>
            <a:r>
              <a:rPr lang="en-US" sz="2400" b="1" dirty="0">
                <a:latin typeface="Arial Narrow" pitchFamily="34" charset="0"/>
              </a:rPr>
              <a:t> &amp; K Channel Blocker &amp; antihistamine e.g. </a:t>
            </a:r>
            <a:r>
              <a:rPr lang="en-US" sz="2400" b="1" dirty="0" err="1">
                <a:solidFill>
                  <a:schemeClr val="accent6"/>
                </a:solidFill>
                <a:latin typeface="Arial Narrow" pitchFamily="34" charset="0"/>
              </a:rPr>
              <a:t>Cinnarizine</a:t>
            </a:r>
            <a:r>
              <a:rPr lang="en-US" sz="2400" b="1" dirty="0">
                <a:latin typeface="Arial Narrow" pitchFamily="34" charset="0"/>
              </a:rPr>
              <a:t>.</a:t>
            </a:r>
          </a:p>
        </p:txBody>
      </p:sp>
      <p:sp>
        <p:nvSpPr>
          <p:cNvPr id="2" name="Slide Number Placeholder 1"/>
          <p:cNvSpPr>
            <a:spLocks noGrp="1"/>
          </p:cNvSpPr>
          <p:nvPr>
            <p:ph type="sldNum" sz="quarter" idx="12"/>
          </p:nvPr>
        </p:nvSpPr>
        <p:spPr/>
        <p:txBody>
          <a:bodyPr/>
          <a:lstStyle/>
          <a:p>
            <a:fld id="{EFD1F456-4612-451F-88CB-A0D11D0E2CE4}" type="slidenum">
              <a:rPr lang="en-US" smtClean="0"/>
              <a:pPr/>
              <a:t>6</a:t>
            </a:fld>
            <a:endParaRPr lang="en-US"/>
          </a:p>
        </p:txBody>
      </p:sp>
      <p:sp>
        <p:nvSpPr>
          <p:cNvPr id="16" name="TextBox 15"/>
          <p:cNvSpPr txBox="1"/>
          <p:nvPr/>
        </p:nvSpPr>
        <p:spPr>
          <a:xfrm>
            <a:off x="3657600" y="5215359"/>
            <a:ext cx="3124200" cy="46166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buBlip>
                <a:blip r:embed="rId3"/>
              </a:buBlip>
            </a:pPr>
            <a:r>
              <a:rPr lang="en-US" sz="2400" b="1" dirty="0">
                <a:latin typeface="Arial Narrow" pitchFamily="34" charset="0"/>
              </a:rPr>
              <a:t> Corticosteroids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25"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8" dur="1000" fill="hold"/>
                                        <p:tgtEl>
                                          <p:spTgt spid="10"/>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xit" presetSubtype="16" fill="hold" grpId="1" nodeType="clickEffect">
                                  <p:stCondLst>
                                    <p:cond delay="0"/>
                                  </p:stCondLst>
                                  <p:childTnLst>
                                    <p:animEffect transition="out" filter="box(in)">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 presetClass="exit" presetSubtype="16" fill="hold" grpId="1" nodeType="clickEffect">
                                  <p:stCondLst>
                                    <p:cond delay="0"/>
                                  </p:stCondLst>
                                  <p:childTnLst>
                                    <p:animEffect transition="out" filter="box(in)">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par>
                                <p:cTn id="47" presetID="25"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52" dur="1000" fill="hold"/>
                                        <p:tgtEl>
                                          <p:spTgt spid="6"/>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25"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64" dur="1000" fill="hold"/>
                                        <p:tgtEl>
                                          <p:spTgt spid="5"/>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5"/>
                                        </p:tgtEl>
                                      </p:cBhvr>
                                    </p:animEffect>
                                  </p:childTnLst>
                                </p:cTn>
                              </p:par>
                            </p:childTnLst>
                          </p:cTn>
                        </p:par>
                      </p:childTnLst>
                    </p:cTn>
                  </p:par>
                  <p:par>
                    <p:cTn id="69" fill="hold">
                      <p:stCondLst>
                        <p:cond delay="indefinite"/>
                      </p:stCondLst>
                      <p:childTnLst>
                        <p:par>
                          <p:cTn id="70" fill="hold">
                            <p:stCondLst>
                              <p:cond delay="0"/>
                            </p:stCondLst>
                            <p:childTnLst>
                              <p:par>
                                <p:cTn id="71" presetID="25" presetClass="entr" presetSubtype="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76" dur="1000" fill="hold"/>
                                        <p:tgtEl>
                                          <p:spTgt spid="16"/>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16"/>
                                        </p:tgtEl>
                                      </p:cBhvr>
                                    </p:animEffect>
                                  </p:childTnLst>
                                </p:cTn>
                              </p:par>
                            </p:childTnLst>
                          </p:cTn>
                        </p:par>
                      </p:childTnLst>
                    </p:cTn>
                  </p:par>
                  <p:par>
                    <p:cTn id="81" fill="hold">
                      <p:stCondLst>
                        <p:cond delay="indefinite"/>
                      </p:stCondLst>
                      <p:childTnLst>
                        <p:par>
                          <p:cTn id="82" fill="hold">
                            <p:stCondLst>
                              <p:cond delay="0"/>
                            </p:stCondLst>
                            <p:childTnLst>
                              <p:par>
                                <p:cTn id="83" presetID="25" presetClass="entr" presetSubtype="0"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p:cTn id="85"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6"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87"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88" dur="1000" fill="hold"/>
                                        <p:tgtEl>
                                          <p:spTgt spid="14"/>
                                        </p:tgtEl>
                                        <p:attrNameLst>
                                          <p:attrName>ppt_h</p:attrName>
                                        </p:attrNameLst>
                                      </p:cBhvr>
                                      <p:tavLst>
                                        <p:tav tm="0">
                                          <p:val>
                                            <p:strVal val="#ppt_h"/>
                                          </p:val>
                                        </p:tav>
                                        <p:tav tm="100000">
                                          <p:val>
                                            <p:strVal val="#ppt_h"/>
                                          </p:val>
                                        </p:tav>
                                      </p:tavLst>
                                    </p:anim>
                                    <p:anim calcmode="lin" valueType="num">
                                      <p:cBhvr>
                                        <p:cTn id="89"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90"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91"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92"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8" grpId="1" animBg="1"/>
      <p:bldP spid="9" grpId="0" animBg="1"/>
      <p:bldP spid="10" grpId="0" animBg="1"/>
      <p:bldP spid="10" grpId="1" animBg="1"/>
      <p:bldP spid="11" grpId="0" animBg="1"/>
      <p:bldP spid="14"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29200" y="4419600"/>
            <a:ext cx="3048000" cy="46166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b="1" dirty="0"/>
              <a:t>1-Anticholinergics </a:t>
            </a:r>
            <a:endParaRPr lang="en-US" sz="2400" dirty="0"/>
          </a:p>
        </p:txBody>
      </p:sp>
      <p:sp>
        <p:nvSpPr>
          <p:cNvPr id="7" name="TextBox 6"/>
          <p:cNvSpPr txBox="1"/>
          <p:nvPr/>
        </p:nvSpPr>
        <p:spPr>
          <a:xfrm>
            <a:off x="5029200" y="5634335"/>
            <a:ext cx="2286000" cy="46166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b="1" dirty="0"/>
              <a:t>3-Betahistine</a:t>
            </a:r>
          </a:p>
        </p:txBody>
      </p:sp>
      <p:sp>
        <p:nvSpPr>
          <p:cNvPr id="8" name="TextBox 7"/>
          <p:cNvSpPr txBox="1"/>
          <p:nvPr/>
        </p:nvSpPr>
        <p:spPr>
          <a:xfrm>
            <a:off x="5029200" y="5029200"/>
            <a:ext cx="3048000" cy="46166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b="1" dirty="0"/>
              <a:t>2-Benzodiazepines </a:t>
            </a:r>
            <a:endParaRPr lang="en-US" sz="2400" dirty="0"/>
          </a:p>
        </p:txBody>
      </p:sp>
      <p:sp>
        <p:nvSpPr>
          <p:cNvPr id="9" name="TextBox 8"/>
          <p:cNvSpPr txBox="1"/>
          <p:nvPr/>
        </p:nvSpPr>
        <p:spPr>
          <a:xfrm>
            <a:off x="5029200" y="2209800"/>
            <a:ext cx="3886200" cy="1569660"/>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dirty="0"/>
              <a:t>are drugs that reduce the intensity of vertigo &amp; </a:t>
            </a:r>
            <a:r>
              <a:rPr lang="en-US" sz="2400" dirty="0" err="1"/>
              <a:t>nystagmus</a:t>
            </a:r>
            <a:r>
              <a:rPr lang="en-US" sz="2400" dirty="0"/>
              <a:t> evoked by a vestibular imbalance, </a:t>
            </a:r>
            <a:r>
              <a:rPr lang="en-US" sz="2400" dirty="0" err="1"/>
              <a:t>e.g</a:t>
            </a:r>
            <a:r>
              <a:rPr lang="en-US" sz="2400" dirty="0"/>
              <a:t> :</a:t>
            </a:r>
          </a:p>
        </p:txBody>
      </p:sp>
      <p:sp>
        <p:nvSpPr>
          <p:cNvPr id="10" name="TextBox 9"/>
          <p:cNvSpPr txBox="1"/>
          <p:nvPr/>
        </p:nvSpPr>
        <p:spPr>
          <a:xfrm>
            <a:off x="6172200" y="2209800"/>
            <a:ext cx="2438400" cy="523220"/>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800" dirty="0" err="1"/>
              <a:t>Antiemetics</a:t>
            </a:r>
            <a:endParaRPr lang="en-US" sz="2800" dirty="0"/>
          </a:p>
        </p:txBody>
      </p:sp>
      <p:sp>
        <p:nvSpPr>
          <p:cNvPr id="11" name="TextBox 10"/>
          <p:cNvSpPr txBox="1"/>
          <p:nvPr/>
        </p:nvSpPr>
        <p:spPr>
          <a:xfrm>
            <a:off x="762000" y="2209800"/>
            <a:ext cx="4191000" cy="523220"/>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800" dirty="0"/>
              <a:t>Vestibular suppressants </a:t>
            </a:r>
          </a:p>
        </p:txBody>
      </p:sp>
      <p:sp>
        <p:nvSpPr>
          <p:cNvPr id="13" name="TextBox 12"/>
          <p:cNvSpPr txBox="1"/>
          <p:nvPr/>
        </p:nvSpPr>
        <p:spPr>
          <a:xfrm>
            <a:off x="838200" y="914400"/>
            <a:ext cx="4953000" cy="58477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3200" dirty="0">
                <a:latin typeface="Algerian" pitchFamily="82" charset="0"/>
              </a:rPr>
              <a:t>Symptomatic control</a:t>
            </a:r>
            <a:endParaRPr lang="en-US" sz="3200" b="1" dirty="0">
              <a:latin typeface="Algerian" pitchFamily="82" charset="0"/>
            </a:endParaRPr>
          </a:p>
        </p:txBody>
      </p:sp>
      <p:sp>
        <p:nvSpPr>
          <p:cNvPr id="2" name="Slide Number Placeholder 1"/>
          <p:cNvSpPr>
            <a:spLocks noGrp="1"/>
          </p:cNvSpPr>
          <p:nvPr>
            <p:ph type="sldNum" sz="quarter" idx="12"/>
          </p:nvPr>
        </p:nvSpPr>
        <p:spPr/>
        <p:txBody>
          <a:bodyPr/>
          <a:lstStyle/>
          <a:p>
            <a:fld id="{EFD1F456-4612-451F-88CB-A0D11D0E2CE4}"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xit" presetSubtype="16" fill="hold" grpId="1" nodeType="clickEffect">
                                  <p:stCondLst>
                                    <p:cond delay="0"/>
                                  </p:stCondLst>
                                  <p:childTnLst>
                                    <p:animEffect transition="out" filter="box(in)">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9" dur="1000" fill="hold"/>
                                        <p:tgtEl>
                                          <p:spTgt spid="9"/>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5"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51" dur="1000" fill="hold"/>
                                        <p:tgtEl>
                                          <p:spTgt spid="6"/>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25" presetClass="entr" presetSubtype="0"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63" dur="1000" fill="hold"/>
                                        <p:tgtEl>
                                          <p:spTgt spid="8"/>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25" presetClass="entr" presetSubtype="0"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p:cTn id="7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75" dur="1000" fill="hold"/>
                                        <p:tgtEl>
                                          <p:spTgt spid="7"/>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0" grpId="1"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53000" y="3048000"/>
            <a:ext cx="3352800" cy="1200329"/>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dirty="0"/>
              <a:t>Minimize anxiety &amp; panic associated with vertigo </a:t>
            </a:r>
          </a:p>
        </p:txBody>
      </p:sp>
      <p:sp>
        <p:nvSpPr>
          <p:cNvPr id="6" name="TextBox 5"/>
          <p:cNvSpPr txBox="1"/>
          <p:nvPr/>
        </p:nvSpPr>
        <p:spPr>
          <a:xfrm>
            <a:off x="4953000" y="1676400"/>
            <a:ext cx="3429000" cy="1200329"/>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dirty="0"/>
              <a:t>In </a:t>
            </a:r>
            <a:r>
              <a:rPr lang="en-US" sz="2400" u="sng" dirty="0"/>
              <a:t>small dosages </a:t>
            </a:r>
            <a:r>
              <a:rPr lang="en-US" sz="2400" dirty="0"/>
              <a:t>useful for the management of acute vertigo </a:t>
            </a:r>
          </a:p>
        </p:txBody>
      </p:sp>
      <p:sp>
        <p:nvSpPr>
          <p:cNvPr id="7" name="TextBox 6"/>
          <p:cNvSpPr txBox="1"/>
          <p:nvPr/>
        </p:nvSpPr>
        <p:spPr>
          <a:xfrm>
            <a:off x="5029200" y="838200"/>
            <a:ext cx="3505200" cy="523220"/>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800" b="1" dirty="0"/>
              <a:t>2-Benzodiazepines</a:t>
            </a:r>
            <a:r>
              <a:rPr lang="en-US" b="1" dirty="0"/>
              <a:t> </a:t>
            </a:r>
            <a:endParaRPr lang="en-US" dirty="0"/>
          </a:p>
        </p:txBody>
      </p:sp>
      <p:sp>
        <p:nvSpPr>
          <p:cNvPr id="8" name="TextBox 7"/>
          <p:cNvSpPr txBox="1"/>
          <p:nvPr/>
        </p:nvSpPr>
        <p:spPr>
          <a:xfrm>
            <a:off x="304800" y="5562600"/>
            <a:ext cx="4572000" cy="954107"/>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800" dirty="0"/>
              <a:t>ADRs:- dry mouth, blurred vision, sedation. </a:t>
            </a:r>
          </a:p>
        </p:txBody>
      </p:sp>
      <p:sp>
        <p:nvSpPr>
          <p:cNvPr id="9" name="TextBox 8"/>
          <p:cNvSpPr txBox="1"/>
          <p:nvPr/>
        </p:nvSpPr>
        <p:spPr>
          <a:xfrm>
            <a:off x="228600" y="4352128"/>
            <a:ext cx="4665785" cy="954107"/>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800" dirty="0"/>
              <a:t>e.g. </a:t>
            </a:r>
            <a:r>
              <a:rPr lang="en-US" sz="2800" dirty="0" err="1">
                <a:solidFill>
                  <a:srgbClr val="7030A0"/>
                </a:solidFill>
              </a:rPr>
              <a:t>hyoscine</a:t>
            </a:r>
            <a:r>
              <a:rPr lang="en-US" sz="2800" dirty="0"/>
              <a:t>, also useful in motion sickness &amp; sedation</a:t>
            </a:r>
          </a:p>
        </p:txBody>
      </p:sp>
      <p:sp>
        <p:nvSpPr>
          <p:cNvPr id="10" name="TextBox 9"/>
          <p:cNvSpPr txBox="1"/>
          <p:nvPr/>
        </p:nvSpPr>
        <p:spPr>
          <a:xfrm>
            <a:off x="419100" y="3267808"/>
            <a:ext cx="3886200" cy="954107"/>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800" dirty="0"/>
              <a:t>Reduce the velocity of vestibular </a:t>
            </a:r>
            <a:r>
              <a:rPr lang="en-US" sz="2800" dirty="0" err="1"/>
              <a:t>nystagmus</a:t>
            </a:r>
            <a:r>
              <a:rPr lang="en-US" sz="2800" dirty="0"/>
              <a:t> </a:t>
            </a:r>
          </a:p>
        </p:txBody>
      </p:sp>
      <p:sp>
        <p:nvSpPr>
          <p:cNvPr id="11" name="TextBox 10"/>
          <p:cNvSpPr txBox="1"/>
          <p:nvPr/>
        </p:nvSpPr>
        <p:spPr>
          <a:xfrm>
            <a:off x="457200" y="1676400"/>
            <a:ext cx="4114800" cy="138499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800" dirty="0" err="1"/>
              <a:t>Anticholinergics</a:t>
            </a:r>
            <a:r>
              <a:rPr lang="en-US" sz="2800" dirty="0"/>
              <a:t> inhibit firing in vestibular nucleus neurons </a:t>
            </a:r>
          </a:p>
        </p:txBody>
      </p:sp>
      <p:sp>
        <p:nvSpPr>
          <p:cNvPr id="13" name="TextBox 12"/>
          <p:cNvSpPr txBox="1"/>
          <p:nvPr/>
        </p:nvSpPr>
        <p:spPr>
          <a:xfrm>
            <a:off x="533400" y="838200"/>
            <a:ext cx="3657600" cy="523220"/>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800" b="1" dirty="0"/>
              <a:t>1-Anticholinergics</a:t>
            </a:r>
          </a:p>
        </p:txBody>
      </p:sp>
      <p:sp>
        <p:nvSpPr>
          <p:cNvPr id="15" name="TextBox 14"/>
          <p:cNvSpPr txBox="1"/>
          <p:nvPr/>
        </p:nvSpPr>
        <p:spPr>
          <a:xfrm>
            <a:off x="4953000" y="4343400"/>
            <a:ext cx="3886200" cy="733534"/>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nSpc>
                <a:spcPts val="2500"/>
              </a:lnSpc>
            </a:pPr>
            <a:r>
              <a:rPr lang="en-US" sz="2400" b="1" dirty="0">
                <a:latin typeface="Arial Narrow" pitchFamily="34" charset="0"/>
              </a:rPr>
              <a:t>e.g.</a:t>
            </a:r>
            <a:r>
              <a:rPr lang="en-US" sz="2400" b="1" dirty="0">
                <a:solidFill>
                  <a:srgbClr val="6600FF"/>
                </a:solidFill>
                <a:latin typeface="Arial Narrow" pitchFamily="34" charset="0"/>
              </a:rPr>
              <a:t> </a:t>
            </a:r>
            <a:r>
              <a:rPr lang="en-US" sz="2400" b="1" dirty="0" err="1">
                <a:solidFill>
                  <a:srgbClr val="6600FF"/>
                </a:solidFill>
                <a:latin typeface="Arial Narrow" pitchFamily="34" charset="0"/>
              </a:rPr>
              <a:t>Lorazepam</a:t>
            </a:r>
            <a:r>
              <a:rPr lang="en-US" sz="2400" b="1" dirty="0">
                <a:solidFill>
                  <a:srgbClr val="6600FF"/>
                </a:solidFill>
                <a:latin typeface="Arial Narrow" pitchFamily="34" charset="0"/>
              </a:rPr>
              <a:t>, Clonazepam, Diazepam </a:t>
            </a:r>
            <a:endParaRPr lang="en-US" sz="2400" dirty="0"/>
          </a:p>
        </p:txBody>
      </p:sp>
      <p:sp>
        <p:nvSpPr>
          <p:cNvPr id="16" name="TextBox 15"/>
          <p:cNvSpPr txBox="1"/>
          <p:nvPr/>
        </p:nvSpPr>
        <p:spPr>
          <a:xfrm>
            <a:off x="5029200" y="5181600"/>
            <a:ext cx="3810000" cy="1200329"/>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dirty="0"/>
              <a:t>ADRs:- Dependence, impaired memory, increased risk of falling. </a:t>
            </a:r>
          </a:p>
        </p:txBody>
      </p:sp>
      <p:sp>
        <p:nvSpPr>
          <p:cNvPr id="2" name="Slide Number Placeholder 1"/>
          <p:cNvSpPr>
            <a:spLocks noGrp="1"/>
          </p:cNvSpPr>
          <p:nvPr>
            <p:ph type="sldNum" sz="quarter" idx="12"/>
          </p:nvPr>
        </p:nvSpPr>
        <p:spPr/>
        <p:txBody>
          <a:bodyPr/>
          <a:lstStyle/>
          <a:p>
            <a:fld id="{EFD1F456-4612-451F-88CB-A0D11D0E2CE4}"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6" dur="1000" fill="hold"/>
                                        <p:tgtEl>
                                          <p:spTgt spid="8"/>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58" dur="1000" fill="hold"/>
                                        <p:tgtEl>
                                          <p:spTgt spid="6"/>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p:cTn id="6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0" dur="1000" fill="hold"/>
                                        <p:tgtEl>
                                          <p:spTgt spid="5"/>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5"/>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82" dur="1000" fill="hold"/>
                                        <p:tgtEl>
                                          <p:spTgt spid="15"/>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15"/>
                                        </p:tgtEl>
                                      </p:cBhvr>
                                    </p:animEffect>
                                  </p:childTnLst>
                                </p:cTn>
                              </p:par>
                            </p:childTnLst>
                          </p:cTn>
                        </p:par>
                      </p:childTnLst>
                    </p:cTn>
                  </p:par>
                  <p:par>
                    <p:cTn id="87" fill="hold">
                      <p:stCondLst>
                        <p:cond delay="indefinite"/>
                      </p:stCondLst>
                      <p:childTnLst>
                        <p:par>
                          <p:cTn id="88" fill="hold">
                            <p:stCondLst>
                              <p:cond delay="0"/>
                            </p:stCondLst>
                            <p:childTnLst>
                              <p:par>
                                <p:cTn id="89" presetID="25" presetClass="entr" presetSubtype="0"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p:cTn id="91"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94" dur="1000" fill="hold"/>
                                        <p:tgtEl>
                                          <p:spTgt spid="16"/>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2000" y="3689985"/>
            <a:ext cx="7124700" cy="3124200"/>
            <a:chOff x="762000" y="3689985"/>
            <a:chExt cx="7124700" cy="3124200"/>
          </a:xfrm>
        </p:grpSpPr>
        <p:pic>
          <p:nvPicPr>
            <p:cNvPr id="1026" name="Picture 2"/>
            <p:cNvPicPr>
              <a:picLocks noChangeAspect="1" noChangeArrowheads="1"/>
            </p:cNvPicPr>
            <p:nvPr/>
          </p:nvPicPr>
          <p:blipFill>
            <a:blip r:embed="rId3" cstate="print"/>
            <a:srcRect/>
            <a:stretch>
              <a:fillRect/>
            </a:stretch>
          </p:blipFill>
          <p:spPr bwMode="auto">
            <a:xfrm>
              <a:off x="762000" y="3689985"/>
              <a:ext cx="7124700" cy="3124200"/>
            </a:xfrm>
            <a:prstGeom prst="rect">
              <a:avLst/>
            </a:prstGeom>
            <a:noFill/>
            <a:ln w="9525">
              <a:noFill/>
              <a:miter lim="800000"/>
              <a:headEnd/>
              <a:tailEnd/>
            </a:ln>
          </p:spPr>
        </p:pic>
        <p:sp>
          <p:nvSpPr>
            <p:cNvPr id="3" name="TextBox 2"/>
            <p:cNvSpPr txBox="1"/>
            <p:nvPr/>
          </p:nvSpPr>
          <p:spPr>
            <a:xfrm>
              <a:off x="4114800" y="4281993"/>
              <a:ext cx="1073818" cy="375107"/>
            </a:xfrm>
            <a:prstGeom prst="rect">
              <a:avLst/>
            </a:prstGeom>
            <a:solidFill>
              <a:schemeClr val="bg1">
                <a:lumMod val="85000"/>
              </a:schemeClr>
            </a:solidFill>
          </p:spPr>
          <p:txBody>
            <a:bodyPr wrap="square" rtlCol="0">
              <a:spAutoFit/>
            </a:bodyPr>
            <a:lstStyle/>
            <a:p>
              <a:r>
                <a:rPr lang="en-US" dirty="0"/>
                <a:t>Agonist</a:t>
              </a:r>
            </a:p>
          </p:txBody>
        </p:sp>
      </p:grpSp>
      <p:sp>
        <p:nvSpPr>
          <p:cNvPr id="8" name="TextBox 7"/>
          <p:cNvSpPr txBox="1"/>
          <p:nvPr/>
        </p:nvSpPr>
        <p:spPr>
          <a:xfrm>
            <a:off x="304800" y="2514600"/>
            <a:ext cx="7848600" cy="830997"/>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dirty="0" err="1"/>
              <a:t>Betahistine</a:t>
            </a:r>
            <a:r>
              <a:rPr lang="en-US" sz="2400" dirty="0"/>
              <a:t> increases the level of serotonin in the brainstem </a:t>
            </a:r>
            <a:r>
              <a:rPr lang="en-US" sz="2400" dirty="0">
                <a:latin typeface="Calibri"/>
              </a:rPr>
              <a:t>→↓</a:t>
            </a:r>
            <a:r>
              <a:rPr lang="en-US" sz="2400" dirty="0"/>
              <a:t>the activity of vestibular nuclei.</a:t>
            </a:r>
          </a:p>
        </p:txBody>
      </p:sp>
      <p:sp>
        <p:nvSpPr>
          <p:cNvPr id="9" name="TextBox 8"/>
          <p:cNvSpPr txBox="1"/>
          <p:nvPr/>
        </p:nvSpPr>
        <p:spPr>
          <a:xfrm>
            <a:off x="304800" y="2743200"/>
            <a:ext cx="8001000" cy="830997"/>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dirty="0"/>
              <a:t>By </a:t>
            </a:r>
            <a:r>
              <a:rPr lang="en-US" sz="2400" dirty="0" err="1"/>
              <a:t>bloking</a:t>
            </a:r>
            <a:r>
              <a:rPr lang="en-US" sz="2400" dirty="0"/>
              <a:t> H3 receptors, </a:t>
            </a:r>
            <a:r>
              <a:rPr lang="en-US" sz="2400" dirty="0" err="1"/>
              <a:t>Betahistine</a:t>
            </a:r>
            <a:r>
              <a:rPr lang="en-US" sz="2400" dirty="0"/>
              <a:t> increases the local concentration of histamine in the inner ear.</a:t>
            </a:r>
          </a:p>
        </p:txBody>
      </p:sp>
      <p:sp>
        <p:nvSpPr>
          <p:cNvPr id="10" name="TextBox 9"/>
          <p:cNvSpPr txBox="1"/>
          <p:nvPr/>
        </p:nvSpPr>
        <p:spPr>
          <a:xfrm>
            <a:off x="381000" y="2247746"/>
            <a:ext cx="7772400" cy="1569660"/>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dirty="0"/>
              <a:t>By stimulating H</a:t>
            </a:r>
            <a:r>
              <a:rPr lang="en-US" sz="2400" baseline="-25000" dirty="0"/>
              <a:t>1</a:t>
            </a:r>
            <a:r>
              <a:rPr lang="en-US" sz="2400" dirty="0"/>
              <a:t> receptors located on blood vessels in the inner ear</a:t>
            </a:r>
            <a:r>
              <a:rPr lang="en-US" sz="2400" dirty="0">
                <a:latin typeface="Calibri"/>
              </a:rPr>
              <a:t>→</a:t>
            </a:r>
            <a:r>
              <a:rPr lang="en-US" sz="2400" dirty="0"/>
              <a:t>  local vasodilation &amp; increased permeability, which helps to reverse the underlying problem of </a:t>
            </a:r>
            <a:r>
              <a:rPr lang="en-US" sz="2400" dirty="0" err="1"/>
              <a:t>endolymphatic</a:t>
            </a:r>
            <a:r>
              <a:rPr lang="en-US" sz="2400" dirty="0"/>
              <a:t> </a:t>
            </a:r>
            <a:r>
              <a:rPr lang="en-US" sz="2400" dirty="0" err="1"/>
              <a:t>hydrops</a:t>
            </a:r>
            <a:r>
              <a:rPr lang="en-US" sz="2400" dirty="0"/>
              <a:t>.</a:t>
            </a:r>
          </a:p>
        </p:txBody>
      </p:sp>
      <p:sp>
        <p:nvSpPr>
          <p:cNvPr id="11" name="TextBox 10"/>
          <p:cNvSpPr txBox="1"/>
          <p:nvPr/>
        </p:nvSpPr>
        <p:spPr>
          <a:xfrm>
            <a:off x="304800" y="2514600"/>
            <a:ext cx="7391400" cy="1200329"/>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dirty="0"/>
              <a:t>It is a structural analog of histamine with </a:t>
            </a:r>
            <a:r>
              <a:rPr lang="en-US" sz="2400" b="1" dirty="0"/>
              <a:t>weak</a:t>
            </a:r>
            <a:r>
              <a:rPr lang="en-US" sz="2400" dirty="0"/>
              <a:t> histamine H1 receptor agonist &amp; more </a:t>
            </a:r>
            <a:r>
              <a:rPr lang="en-US" sz="2400" b="1" dirty="0"/>
              <a:t>potent</a:t>
            </a:r>
            <a:r>
              <a:rPr lang="en-US" sz="2400" dirty="0"/>
              <a:t> </a:t>
            </a:r>
            <a:r>
              <a:rPr lang="pt-BR" sz="2400" dirty="0"/>
              <a:t>histamine H3 receptor antagonist properties</a:t>
            </a:r>
            <a:endParaRPr lang="en-US" sz="2400" dirty="0"/>
          </a:p>
        </p:txBody>
      </p:sp>
      <p:sp>
        <p:nvSpPr>
          <p:cNvPr id="12" name="TextBox 11"/>
          <p:cNvSpPr txBox="1"/>
          <p:nvPr/>
        </p:nvSpPr>
        <p:spPr>
          <a:xfrm>
            <a:off x="838200" y="1752600"/>
            <a:ext cx="4038600" cy="523220"/>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800" dirty="0"/>
              <a:t>Mechanism of Action:-</a:t>
            </a:r>
          </a:p>
        </p:txBody>
      </p:sp>
      <p:sp>
        <p:nvSpPr>
          <p:cNvPr id="13" name="TextBox 12"/>
          <p:cNvSpPr txBox="1"/>
          <p:nvPr/>
        </p:nvSpPr>
        <p:spPr>
          <a:xfrm>
            <a:off x="838200" y="762000"/>
            <a:ext cx="2819400" cy="584775"/>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3200" b="1" dirty="0"/>
              <a:t>3-Betahistine</a:t>
            </a:r>
          </a:p>
        </p:txBody>
      </p:sp>
      <p:pic>
        <p:nvPicPr>
          <p:cNvPr id="2" name="Picture 2"/>
          <p:cNvPicPr>
            <a:picLocks noChangeAspect="1" noChangeArrowheads="1"/>
          </p:cNvPicPr>
          <p:nvPr/>
        </p:nvPicPr>
        <p:blipFill>
          <a:blip r:embed="rId4" cstate="print"/>
          <a:srcRect/>
          <a:stretch>
            <a:fillRect/>
          </a:stretch>
        </p:blipFill>
        <p:spPr bwMode="auto">
          <a:xfrm>
            <a:off x="6248400" y="152400"/>
            <a:ext cx="2719388" cy="123825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6248400" y="1371600"/>
            <a:ext cx="1752600" cy="10096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EFD1F456-4612-451F-88CB-A0D11D0E2CE4}"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par>
                                <p:cTn id="15" presetID="25"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
                                        </p:tgtEl>
                                      </p:cBhvr>
                                    </p:animEffect>
                                  </p:childTnLst>
                                </p:cTn>
                              </p:par>
                              <p:par>
                                <p:cTn id="25" presetID="25" presetClass="entr" presetSubtype="0" fill="hold" nodeType="withEffect">
                                  <p:stCondLst>
                                    <p:cond delay="0"/>
                                  </p:stCondLst>
                                  <p:childTnLst>
                                    <p:set>
                                      <p:cBhvr>
                                        <p:cTn id="26" dur="1" fill="hold">
                                          <p:stCondLst>
                                            <p:cond delay="0"/>
                                          </p:stCondLst>
                                        </p:cTn>
                                        <p:tgtEl>
                                          <p:spTgt spid="1028"/>
                                        </p:tgtEl>
                                        <p:attrNameLst>
                                          <p:attrName>style.visibility</p:attrName>
                                        </p:attrNameLst>
                                      </p:cBhvr>
                                      <p:to>
                                        <p:strVal val="visible"/>
                                      </p:to>
                                    </p:set>
                                    <p:anim calcmode="lin" valueType="num">
                                      <p:cBhvr>
                                        <p:cTn id="27" dur="500" decel="50000" fill="hold">
                                          <p:stCondLst>
                                            <p:cond delay="0"/>
                                          </p:stCondLst>
                                        </p:cTn>
                                        <p:tgtEl>
                                          <p:spTgt spid="1028"/>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028"/>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028"/>
                                        </p:tgtEl>
                                        <p:attrNameLst>
                                          <p:attrName>ppt_w</p:attrName>
                                        </p:attrNameLst>
                                      </p:cBhvr>
                                      <p:tavLst>
                                        <p:tav tm="0">
                                          <p:val>
                                            <p:strVal val="#ppt_w*.05"/>
                                          </p:val>
                                        </p:tav>
                                        <p:tav tm="100000">
                                          <p:val>
                                            <p:strVal val="#ppt_w"/>
                                          </p:val>
                                        </p:tav>
                                      </p:tavLst>
                                    </p:anim>
                                    <p:anim calcmode="lin" valueType="num">
                                      <p:cBhvr>
                                        <p:cTn id="30" dur="1000" fill="hold"/>
                                        <p:tgtEl>
                                          <p:spTgt spid="1028"/>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028"/>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028"/>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028"/>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028"/>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xit" presetSubtype="16" fill="hold" grpId="1" nodeType="clickEffect">
                                  <p:stCondLst>
                                    <p:cond delay="0"/>
                                  </p:stCondLst>
                                  <p:childTnLst>
                                    <p:animEffect transition="out" filter="box(in)">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par>
                                <p:cTn id="40" presetID="4" presetClass="exit" presetSubtype="16" fill="hold" nodeType="withEffect">
                                  <p:stCondLst>
                                    <p:cond delay="0"/>
                                  </p:stCondLst>
                                  <p:childTnLst>
                                    <p:animEffect transition="out" filter="box(in)">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par>
                                <p:cTn id="43" presetID="4" presetClass="exit" presetSubtype="16" fill="hold" nodeType="withEffect">
                                  <p:stCondLst>
                                    <p:cond delay="0"/>
                                  </p:stCondLst>
                                  <p:childTnLst>
                                    <p:animEffect transition="out" filter="box(in)">
                                      <p:cBhvr>
                                        <p:cTn id="44" dur="500"/>
                                        <p:tgtEl>
                                          <p:spTgt spid="1028"/>
                                        </p:tgtEl>
                                      </p:cBhvr>
                                    </p:animEffect>
                                    <p:set>
                                      <p:cBhvr>
                                        <p:cTn id="45" dur="1" fill="hold">
                                          <p:stCondLst>
                                            <p:cond delay="499"/>
                                          </p:stCondLst>
                                        </p:cTn>
                                        <p:tgtEl>
                                          <p:spTgt spid="102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3" dur="1000" fill="hold"/>
                                        <p:tgtEl>
                                          <p:spTgt spid="10"/>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xit" presetSubtype="16" fill="hold" grpId="1" nodeType="clickEffect">
                                  <p:stCondLst>
                                    <p:cond delay="0"/>
                                  </p:stCondLst>
                                  <p:childTnLst>
                                    <p:animEffect transition="out" filter="box(in)">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70" dur="1000" fill="hold"/>
                                        <p:tgtEl>
                                          <p:spTgt spid="9"/>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xit" presetSubtype="16" fill="hold" grpId="1" nodeType="clickEffect">
                                  <p:stCondLst>
                                    <p:cond delay="0"/>
                                  </p:stCondLst>
                                  <p:childTnLst>
                                    <p:animEffect transition="out" filter="box(in)">
                                      <p:cBhvr>
                                        <p:cTn id="78" dur="500"/>
                                        <p:tgtEl>
                                          <p:spTgt spid="9"/>
                                        </p:tgtEl>
                                      </p:cBhvr>
                                    </p:animEffect>
                                    <p:set>
                                      <p:cBhvr>
                                        <p:cTn id="79" dur="1" fill="hold">
                                          <p:stCondLst>
                                            <p:cond delay="499"/>
                                          </p:stCondLst>
                                        </p:cTn>
                                        <p:tgtEl>
                                          <p:spTgt spid="9"/>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5" presetClass="entr" presetSubtype="0" fill="hold" grpId="0" nodeType="clickEffect">
                                  <p:stCondLst>
                                    <p:cond delay="0"/>
                                  </p:stCondLst>
                                  <p:childTnLst>
                                    <p:set>
                                      <p:cBhvr>
                                        <p:cTn id="83" dur="1" fill="hold">
                                          <p:stCondLst>
                                            <p:cond delay="0"/>
                                          </p:stCondLst>
                                        </p:cTn>
                                        <p:tgtEl>
                                          <p:spTgt spid="8"/>
                                        </p:tgtEl>
                                        <p:attrNameLst>
                                          <p:attrName>style.visibility</p:attrName>
                                        </p:attrNameLst>
                                      </p:cBhvr>
                                      <p:to>
                                        <p:strVal val="visible"/>
                                      </p:to>
                                    </p:set>
                                    <p:anim calcmode="lin" valueType="num">
                                      <p:cBhvr>
                                        <p:cTn id="84"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87" dur="1000" fill="hold"/>
                                        <p:tgtEl>
                                          <p:spTgt spid="8"/>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P spid="10" grpId="1" animBg="1"/>
      <p:bldP spid="11" grpId="0" animBg="1"/>
      <p:bldP spid="11"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10329</TotalTime>
  <Words>2704</Words>
  <Application>Microsoft Office PowerPoint</Application>
  <PresentationFormat>On-screen Show (4:3)</PresentationFormat>
  <Paragraphs>294</Paragraphs>
  <Slides>20</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Algerian</vt:lpstr>
      <vt:lpstr>Arial</vt:lpstr>
      <vt:lpstr>Arial Narrow</vt:lpstr>
      <vt:lpstr>Bernard MT Condensed</vt:lpstr>
      <vt:lpstr>Calibri</vt:lpstr>
      <vt:lpstr>Rockwell</vt:lpstr>
      <vt:lpstr>Wingdings 2</vt:lpstr>
      <vt:lpstr>Foundry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Osama</dc:creator>
  <cp:lastModifiedBy>Allokie !</cp:lastModifiedBy>
  <cp:revision>308</cp:revision>
  <cp:lastPrinted>2017-10-11T08:16:28Z</cp:lastPrinted>
  <dcterms:created xsi:type="dcterms:W3CDTF">2015-09-06T08:58:29Z</dcterms:created>
  <dcterms:modified xsi:type="dcterms:W3CDTF">2019-10-12T08:24:13Z</dcterms:modified>
</cp:coreProperties>
</file>