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5"/>
  </p:handoutMasterIdLst>
  <p:sldIdLst>
    <p:sldId id="256" r:id="rId2"/>
    <p:sldId id="262" r:id="rId3"/>
    <p:sldId id="257" r:id="rId4"/>
    <p:sldId id="258" r:id="rId5"/>
    <p:sldId id="259" r:id="rId6"/>
    <p:sldId id="263" r:id="rId7"/>
    <p:sldId id="264" r:id="rId8"/>
    <p:sldId id="269" r:id="rId9"/>
    <p:sldId id="260" r:id="rId10"/>
    <p:sldId id="271" r:id="rId11"/>
    <p:sldId id="275" r:id="rId12"/>
    <p:sldId id="276" r:id="rId13"/>
    <p:sldId id="281" r:id="rId14"/>
    <p:sldId id="272" r:id="rId15"/>
    <p:sldId id="282" r:id="rId16"/>
    <p:sldId id="293" r:id="rId17"/>
    <p:sldId id="315" r:id="rId18"/>
    <p:sldId id="283" r:id="rId19"/>
    <p:sldId id="284" r:id="rId20"/>
    <p:sldId id="312" r:id="rId21"/>
    <p:sldId id="285" r:id="rId22"/>
    <p:sldId id="286" r:id="rId23"/>
    <p:sldId id="287" r:id="rId24"/>
    <p:sldId id="288" r:id="rId25"/>
    <p:sldId id="289" r:id="rId26"/>
    <p:sldId id="290" r:id="rId27"/>
    <p:sldId id="302" r:id="rId28"/>
    <p:sldId id="306" r:id="rId29"/>
    <p:sldId id="305" r:id="rId30"/>
    <p:sldId id="297" r:id="rId31"/>
    <p:sldId id="291" r:id="rId32"/>
    <p:sldId id="280" r:id="rId33"/>
    <p:sldId id="261" r:id="rId3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387" autoAdjust="0"/>
  </p:normalViewPr>
  <p:slideViewPr>
    <p:cSldViewPr>
      <p:cViewPr>
        <p:scale>
          <a:sx n="70" d="100"/>
          <a:sy n="70" d="100"/>
        </p:scale>
        <p:origin x="-432" y="6"/>
      </p:cViewPr>
      <p:guideLst>
        <p:guide orient="horz" pos="2160"/>
        <p:guide pos="2880"/>
      </p:guideLst>
    </p:cSldViewPr>
  </p:slideViewPr>
  <p:outlineViewPr>
    <p:cViewPr>
      <p:scale>
        <a:sx n="33" d="100"/>
        <a:sy n="33" d="100"/>
      </p:scale>
      <p:origin x="0" y="60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10/8/2019</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10/8/2019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10/8/2019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838200"/>
          </a:xfrm>
        </p:spPr>
        <p:txBody>
          <a:bodyPr>
            <a:normAutofit/>
          </a:bodyPr>
          <a:lstStyle/>
          <a:p>
            <a:pPr algn="just"/>
            <a:r>
              <a:rPr lang="en-US" sz="4800" dirty="0" smtClean="0">
                <a:solidFill>
                  <a:schemeClr val="bg2">
                    <a:lumMod val="20000"/>
                    <a:lumOff val="80000"/>
                  </a:schemeClr>
                </a:solidFill>
                <a:latin typeface="Comic Sans MS" pitchFamily="66" charset="0"/>
              </a:rPr>
              <a:t>Physiology of </a:t>
            </a:r>
            <a:r>
              <a:rPr kumimoji="0" lang="en-US" sz="4800" b="1" kern="1200" dirty="0" smtClean="0">
                <a:ln>
                  <a:noFill/>
                </a:ln>
                <a:solidFill>
                  <a:schemeClr val="bg2">
                    <a:lumMod val="20000"/>
                    <a:lumOff val="80000"/>
                  </a:schemeClr>
                </a:solidFill>
                <a:effectLst/>
                <a:latin typeface="Comic Sans MS" pitchFamily="66" charset="0"/>
              </a:rPr>
              <a:t>Consciousness</a:t>
            </a:r>
            <a:endParaRPr lang="en-US" sz="4800" dirty="0">
              <a:solidFill>
                <a:schemeClr val="bg2">
                  <a:lumMod val="20000"/>
                  <a:lumOff val="80000"/>
                </a:schemeClr>
              </a:solidFill>
              <a:latin typeface="Comic Sans MS" pitchFamily="66" charset="0"/>
            </a:endParaRPr>
          </a:p>
        </p:txBody>
      </p:sp>
      <p:pic>
        <p:nvPicPr>
          <p:cNvPr id="1026" name="Picture 2" descr="Image result for physiology of consciou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891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Has small neurones</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information from ascending tracts for touch and pain.</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vestibular</a:t>
            </a:r>
            <a:r>
              <a:rPr lang="en-GB" sz="1800" b="1" dirty="0" smtClean="0">
                <a:solidFill>
                  <a:schemeClr val="accent1">
                    <a:lumMod val="60000"/>
                    <a:lumOff val="40000"/>
                  </a:schemeClr>
                </a:solidFill>
                <a:latin typeface="Comic Sans MS" pitchFamily="66" charset="0"/>
              </a:rPr>
              <a:t> information from median vestibular nerve. </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auditory</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olivary</a:t>
            </a:r>
            <a:r>
              <a:rPr lang="en-GB" sz="1800" b="1" dirty="0" smtClean="0">
                <a:solidFill>
                  <a:schemeClr val="accent1">
                    <a:lumMod val="60000"/>
                    <a:lumOff val="40000"/>
                  </a:schemeClr>
                </a:solidFill>
                <a:latin typeface="Comic Sans MS" pitchFamily="66" charset="0"/>
              </a:rPr>
              <a:t> nucleus.</a:t>
            </a:r>
            <a:endParaRPr lang="en-US"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Visual</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colliculus</a:t>
            </a:r>
            <a:r>
              <a:rPr lang="en-GB" sz="1800" b="1" dirty="0" smtClean="0">
                <a:solidFill>
                  <a:schemeClr val="accent1">
                    <a:lumMod val="60000"/>
                    <a:lumOff val="40000"/>
                  </a:schemeClr>
                </a:solidFill>
                <a:latin typeface="Comic Sans MS" pitchFamily="66" charset="0"/>
              </a:rPr>
              <a:t>.</a:t>
            </a: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Olfactory</a:t>
            </a:r>
            <a:r>
              <a:rPr lang="en-GB" sz="1800" b="1" dirty="0" smtClean="0">
                <a:solidFill>
                  <a:schemeClr val="accent1">
                    <a:lumMod val="60000"/>
                    <a:lumOff val="40000"/>
                  </a:schemeClr>
                </a:solidFill>
                <a:latin typeface="Comic Sans MS" pitchFamily="66" charset="0"/>
              </a:rPr>
              <a:t>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p:spPr>
        <p:txBody>
          <a:bodyPr/>
          <a:lstStyle/>
          <a:p>
            <a:pPr eaLnBrk="1" hangingPunct="1"/>
            <a:r>
              <a:rPr lang="en-GB" sz="2800" b="1" dirty="0" err="1" smtClean="0">
                <a:solidFill>
                  <a:srgbClr val="FF0000"/>
                </a:solidFill>
                <a:latin typeface="Comic Sans MS" pitchFamily="66" charset="0"/>
              </a:rPr>
              <a:t>Paramedian</a:t>
            </a:r>
            <a:r>
              <a:rPr lang="en-GB" sz="2800" b="1" dirty="0" smtClean="0">
                <a:solidFill>
                  <a:srgbClr val="FF0000"/>
                </a:solidFill>
                <a:latin typeface="Comic Sans MS" pitchFamily="66" charset="0"/>
              </a:rPr>
              <a:t> Reticular Formation</a:t>
            </a:r>
            <a:endParaRPr lang="en-US" sz="2400" dirty="0" smtClean="0">
              <a:latin typeface="Comic Sans MS" pitchFamily="66" charset="0"/>
            </a:endParaRPr>
          </a:p>
        </p:txBody>
      </p:sp>
      <p:sp>
        <p:nvSpPr>
          <p:cNvPr id="12291" name="Content Placeholder 2"/>
          <p:cNvSpPr>
            <a:spLocks noGrp="1"/>
          </p:cNvSpPr>
          <p:nvPr>
            <p:ph idx="1"/>
          </p:nvPr>
        </p:nvSpPr>
        <p:spPr>
          <a:xfrm>
            <a:off x="0" y="1219200"/>
            <a:ext cx="5867400" cy="4876800"/>
          </a:xfrm>
        </p:spPr>
        <p:txBody>
          <a:bodyPr>
            <a:normAutofit/>
          </a:bodyPr>
          <a:lstStyle/>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Has large cells.</a:t>
            </a:r>
            <a:endParaRPr lang="en-US" sz="2200" dirty="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Receives signals from lateral reticular formation </a:t>
            </a:r>
          </a:p>
          <a:p>
            <a:pPr marL="448056" lvl="1" indent="0">
              <a:buNone/>
              <a:defRPr/>
            </a:pPr>
            <a:r>
              <a:rPr lang="en-GB" sz="2200" dirty="0">
                <a:solidFill>
                  <a:schemeClr val="accent1">
                    <a:lumMod val="60000"/>
                    <a:lumOff val="40000"/>
                  </a:schemeClr>
                </a:solidFill>
                <a:latin typeface="Comic Sans MS" pitchFamily="66" charset="0"/>
              </a:rPr>
              <a:t>Contains </a:t>
            </a:r>
            <a:r>
              <a:rPr lang="en-GB" sz="2200" b="1" dirty="0">
                <a:solidFill>
                  <a:schemeClr val="accent1">
                    <a:lumMod val="60000"/>
                    <a:lumOff val="40000"/>
                  </a:schemeClr>
                </a:solidFill>
                <a:latin typeface="Comic Sans MS" pitchFamily="66" charset="0"/>
              </a:rPr>
              <a:t>noradrenergic </a:t>
            </a:r>
            <a:r>
              <a:rPr lang="en-GB" sz="2200" b="1" dirty="0" smtClean="0">
                <a:solidFill>
                  <a:schemeClr val="accent1">
                    <a:lumMod val="60000"/>
                    <a:lumOff val="40000"/>
                  </a:schemeClr>
                </a:solidFill>
                <a:latin typeface="Comic Sans MS" pitchFamily="66" charset="0"/>
              </a:rPr>
              <a:t>(NA) &amp; </a:t>
            </a:r>
            <a:r>
              <a:rPr lang="en-GB" sz="2200" b="1" dirty="0">
                <a:solidFill>
                  <a:schemeClr val="accent1">
                    <a:lumMod val="60000"/>
                    <a:lumOff val="40000"/>
                  </a:schemeClr>
                </a:solidFill>
                <a:latin typeface="Comic Sans MS" pitchFamily="66" charset="0"/>
              </a:rPr>
              <a:t>Dopaminergic </a:t>
            </a:r>
            <a:r>
              <a:rPr lang="en-GB" sz="2200" b="1" dirty="0" smtClean="0">
                <a:solidFill>
                  <a:schemeClr val="accent1">
                    <a:lumMod val="60000"/>
                    <a:lumOff val="40000"/>
                  </a:schemeClr>
                </a:solidFill>
                <a:latin typeface="Comic Sans MS" pitchFamily="66" charset="0"/>
              </a:rPr>
              <a:t>(DA) neurones, projects onto cerebral hemispheres</a:t>
            </a:r>
            <a:r>
              <a:rPr lang="en-GB" sz="2200" dirty="0" smtClean="0">
                <a:solidFill>
                  <a:schemeClr val="accent1">
                    <a:lumMod val="60000"/>
                    <a:lumOff val="40000"/>
                  </a:schemeClr>
                </a:solidFill>
                <a:latin typeface="Comic Sans MS" pitchFamily="66" charset="0"/>
              </a:rPr>
              <a:t>.</a:t>
            </a:r>
            <a:endParaRPr lang="en-US"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b="1" dirty="0" smtClean="0">
                <a:solidFill>
                  <a:schemeClr val="accent1">
                    <a:lumMod val="60000"/>
                    <a:lumOff val="40000"/>
                  </a:schemeClr>
                </a:solidFill>
                <a:latin typeface="Comic Sans MS" pitchFamily="66" charset="0"/>
              </a:rPr>
              <a:t>Cholinergic (</a:t>
            </a:r>
            <a:r>
              <a:rPr lang="en-GB" sz="2200" b="1" dirty="0" err="1" smtClean="0">
                <a:solidFill>
                  <a:schemeClr val="accent1">
                    <a:lumMod val="60000"/>
                    <a:lumOff val="40000"/>
                  </a:schemeClr>
                </a:solidFill>
                <a:latin typeface="Comic Sans MS" pitchFamily="66" charset="0"/>
              </a:rPr>
              <a:t>Chl</a:t>
            </a:r>
            <a:r>
              <a:rPr lang="en-GB" sz="2200" b="1" dirty="0" smtClean="0">
                <a:solidFill>
                  <a:schemeClr val="accent1">
                    <a:lumMod val="60000"/>
                    <a:lumOff val="40000"/>
                  </a:schemeClr>
                </a:solidFill>
                <a:latin typeface="Comic Sans MS" pitchFamily="66" charset="0"/>
              </a:rPr>
              <a:t>) neurones project onto the thalamus</a:t>
            </a:r>
            <a:endParaRPr lang="en-US" sz="2200" b="1" dirty="0" smtClean="0">
              <a:solidFill>
                <a:schemeClr val="accent1">
                  <a:lumMod val="60000"/>
                  <a:lumOff val="40000"/>
                </a:schemeClr>
              </a:solidFill>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p:spPr>
        <p:txBody>
          <a:bodyPr/>
          <a:lstStyle/>
          <a:p>
            <a:pPr eaLnBrk="1" hangingPunct="1"/>
            <a:r>
              <a:rPr lang="en-GB" sz="2800" b="1" dirty="0" smtClean="0">
                <a:solidFill>
                  <a:srgbClr val="FF0000"/>
                </a:solidFill>
                <a:latin typeface="Comic Sans MS" pitchFamily="66" charset="0"/>
              </a:rPr>
              <a:t>Raphe nuclei (Median RF)</a:t>
            </a:r>
            <a:endParaRPr lang="en-US" sz="2000" dirty="0" smtClean="0">
              <a:latin typeface="Comic Sans MS" pitchFamily="66"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In the midline of the reticular formation</a:t>
            </a:r>
            <a:endParaRPr lang="en-US"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Contain </a:t>
            </a:r>
            <a:r>
              <a:rPr lang="en-GB" b="1" dirty="0" smtClean="0">
                <a:solidFill>
                  <a:schemeClr val="accent1">
                    <a:lumMod val="60000"/>
                    <a:lumOff val="40000"/>
                  </a:schemeClr>
                </a:solidFill>
                <a:latin typeface="Comic Sans MS" pitchFamily="66" charset="0"/>
              </a:rPr>
              <a:t>serotonergic projections </a:t>
            </a:r>
            <a:r>
              <a:rPr lang="en-GB" dirty="0" smtClean="0">
                <a:solidFill>
                  <a:schemeClr val="accent1">
                    <a:lumMod val="60000"/>
                    <a:lumOff val="40000"/>
                  </a:schemeClr>
                </a:solidFill>
                <a:latin typeface="Comic Sans MS" pitchFamily="66" charset="0"/>
              </a:rPr>
              <a:t>to the brain and spinal cord.</a:t>
            </a:r>
            <a:endParaRPr lang="en-US" dirty="0" smtClean="0">
              <a:solidFill>
                <a:schemeClr val="accent1">
                  <a:lumMod val="60000"/>
                  <a:lumOff val="40000"/>
                </a:schemeClr>
              </a:solidFill>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p:spPr>
        <p:txBody>
          <a:bodyPr>
            <a:normAutofit fontScale="90000"/>
          </a:bodyPr>
          <a:lstStyle/>
          <a:p>
            <a:pPr eaLnBrk="1" hangingPunct="1"/>
            <a:r>
              <a:rPr lang="en-US" sz="4400" dirty="0" smtClean="0">
                <a:latin typeface="Comic Sans MS" pitchFamily="66" charset="0"/>
              </a:rPr>
              <a:t>Functions of reticular formation:</a:t>
            </a: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solidFill>
                  <a:schemeClr val="accent1">
                    <a:lumMod val="60000"/>
                    <a:lumOff val="40000"/>
                  </a:schemeClr>
                </a:solidFill>
                <a:latin typeface="Comic Sans MS" pitchFamily="66" charset="0"/>
              </a:rPr>
              <a:t>(</a:t>
            </a:r>
            <a:r>
              <a:rPr lang="en-US" sz="2400" b="1" dirty="0" err="1" smtClean="0">
                <a:solidFill>
                  <a:schemeClr val="accent1">
                    <a:lumMod val="60000"/>
                    <a:lumOff val="40000"/>
                  </a:schemeClr>
                </a:solidFill>
                <a:latin typeface="Comic Sans MS" pitchFamily="66" charset="0"/>
              </a:rPr>
              <a:t>Reticulospinal</a:t>
            </a:r>
            <a:r>
              <a:rPr lang="en-US" sz="2400" b="1" dirty="0" smtClean="0">
                <a:solidFill>
                  <a:schemeClr val="accent1">
                    <a:lumMod val="60000"/>
                    <a:lumOff val="40000"/>
                  </a:schemeClr>
                </a:solidFill>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solidFill>
                  <a:schemeClr val="accent1">
                    <a:lumMod val="60000"/>
                    <a:lumOff val="40000"/>
                  </a:schemeClr>
                </a:solidFill>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Pain signals from the lower body </a:t>
            </a:r>
            <a:r>
              <a:rPr lang="en-US" sz="3300" b="1" dirty="0">
                <a:solidFill>
                  <a:schemeClr val="accent1">
                    <a:lumMod val="60000"/>
                    <a:lumOff val="40000"/>
                  </a:schemeClr>
                </a:solidFill>
                <a:latin typeface="Comic Sans MS" pitchFamily="66" charset="0"/>
                <a:cs typeface="Arabic Typesetting"/>
              </a:rPr>
              <a:t>&gt;&gt; &gt;&gt;</a:t>
            </a:r>
            <a:r>
              <a:rPr lang="en-US" sz="2400" b="1" dirty="0" smtClean="0">
                <a:solidFill>
                  <a:schemeClr val="accent1">
                    <a:lumMod val="60000"/>
                    <a:lumOff val="40000"/>
                  </a:schemeClr>
                </a:solidFill>
                <a:latin typeface="Comic Sans MS" pitchFamily="66" charset="0"/>
              </a:rPr>
              <a:t> RF </a:t>
            </a:r>
            <a:r>
              <a:rPr lang="en-US" sz="2400" b="1" dirty="0">
                <a:solidFill>
                  <a:schemeClr val="accent1">
                    <a:lumMod val="60000"/>
                    <a:lumOff val="40000"/>
                  </a:schemeClr>
                </a:solidFill>
                <a:latin typeface="Comic Sans MS" pitchFamily="66" charset="0"/>
                <a:cs typeface="Arabic Typesetting"/>
              </a:rPr>
              <a:t>&gt;&gt; &gt;&gt; </a:t>
            </a:r>
            <a:r>
              <a:rPr lang="en-US" sz="2400" b="1" dirty="0" smtClean="0">
                <a:solidFill>
                  <a:schemeClr val="accent1">
                    <a:lumMod val="60000"/>
                    <a:lumOff val="40000"/>
                  </a:schemeClr>
                </a:solidFill>
                <a:latin typeface="Comic Sans MS" pitchFamily="66" charset="0"/>
              </a:rPr>
              <a:t>cerebral cortex</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RF is origin of the descending analgesic pathways</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059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p:spPr>
        <p:txBody>
          <a:bodyPr/>
          <a:lstStyle/>
          <a:p>
            <a:pPr eaLnBrk="1" hangingPunct="1"/>
            <a:r>
              <a:rPr lang="en-US" b="1" dirty="0" smtClean="0">
                <a:solidFill>
                  <a:schemeClr val="accent1"/>
                </a:solidFill>
                <a:latin typeface="Comic Sans MS" pitchFamily="66" charset="0"/>
              </a:rPr>
              <a:t>2- 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solidFill>
                  <a:schemeClr val="accent1">
                    <a:lumMod val="60000"/>
                    <a:lumOff val="40000"/>
                  </a:schemeClr>
                </a:solidFill>
                <a:latin typeface="Comic Sans MS" pitchFamily="66" charset="0"/>
              </a:rPr>
              <a:t>Located n the mid-part of the diencephalon </a:t>
            </a:r>
          </a:p>
          <a:p>
            <a:pPr marL="420624" indent="-384048" eaLnBrk="1" fontAlgn="auto" hangingPunct="1">
              <a:spcAft>
                <a:spcPts val="0"/>
              </a:spcAft>
              <a:buFont typeface="Wingdings 2" pitchFamily="18" charset="2"/>
              <a:buNone/>
              <a:defRPr/>
            </a:pPr>
            <a:endParaRPr lang="en-GB"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pitchFamily="18" charset="2"/>
              <a:buNone/>
              <a:defRPr/>
            </a:pPr>
            <a:r>
              <a:rPr lang="en-GB" sz="2200" b="1" dirty="0" smtClean="0">
                <a:solidFill>
                  <a:schemeClr val="accent1">
                    <a:lumMod val="60000"/>
                    <a:lumOff val="40000"/>
                  </a:schemeClr>
                </a:solidFill>
                <a:latin typeface="Comic Sans MS" pitchFamily="66" charset="0"/>
              </a:rPr>
              <a:t>Cholinergic projections from the thalamus are responsible for:</a:t>
            </a:r>
            <a:endParaRPr lang="en-US" sz="2200" b="1" dirty="0" smtClean="0">
              <a:solidFill>
                <a:srgbClr val="0A02AE"/>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Activation of the cerebral cortex.</a:t>
            </a:r>
            <a:endParaRPr lang="en-US"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Regulation of flow of information through other thalamic nuclei to the cortex via projections into reticular nuclei.</a:t>
            </a:r>
            <a:endParaRPr lang="en-US" sz="2200" b="1"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359907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228600" y="1828800"/>
            <a:ext cx="4572000" cy="3962400"/>
          </a:xfrm>
        </p:spPr>
        <p:txBody>
          <a:bodyPr>
            <a:normAutofit/>
          </a:bodyPr>
          <a:lstStyle/>
          <a:p>
            <a:pPr rtl="0" eaLnBrk="1" fontAlgn="auto" latinLnBrk="0" hangingPunct="1"/>
            <a:r>
              <a:rPr kumimoji="0" lang="en-GB" sz="2400" b="1" kern="1200" dirty="0" err="1" smtClean="0">
                <a:solidFill>
                  <a:schemeClr val="accent1"/>
                </a:solidFill>
                <a:effectLst/>
                <a:latin typeface="Comic Sans MS" pitchFamily="66" charset="0"/>
              </a:rPr>
              <a:t>Tuberomammillary</a:t>
            </a:r>
            <a:r>
              <a:rPr kumimoji="0" lang="en-GB" sz="2400" b="1" kern="1200" dirty="0" smtClean="0">
                <a:solidFill>
                  <a:schemeClr val="accent1"/>
                </a:solidFill>
                <a:effectLst/>
                <a:latin typeface="Comic Sans MS" pitchFamily="66" charset="0"/>
              </a:rPr>
              <a:t> nucleus in the hypothalamus projects to the cortex and is involved in maintaining the awake state</a:t>
            </a:r>
            <a:endParaRPr lang="en-US" sz="2400" dirty="0" smtClean="0">
              <a:solidFill>
                <a:schemeClr val="accent1"/>
              </a:solidFill>
              <a:effectLst/>
              <a:latin typeface="Comic Sans MS" pitchFamily="66" charset="0"/>
            </a:endParaRPr>
          </a:p>
        </p:txBody>
      </p:sp>
      <p:sp>
        <p:nvSpPr>
          <p:cNvPr id="5" name="Title 4"/>
          <p:cNvSpPr>
            <a:spLocks noGrp="1"/>
          </p:cNvSpPr>
          <p:nvPr>
            <p:ph type="title"/>
          </p:nvPr>
        </p:nvSpPr>
        <p:spPr>
          <a:xfrm>
            <a:off x="457200" y="152400"/>
            <a:ext cx="8229600" cy="1143000"/>
          </a:xfrm>
        </p:spPr>
        <p:txBody>
          <a:bodyPr/>
          <a:lstStyle/>
          <a:p>
            <a:r>
              <a:rPr lang="en-US" b="1" dirty="0" smtClean="0">
                <a:solidFill>
                  <a:schemeClr val="accent1"/>
                </a:solidFill>
                <a:latin typeface="Comic Sans MS" pitchFamily="66" charset="0"/>
              </a:rPr>
              <a:t>3- Hypothalamus </a:t>
            </a:r>
            <a:endParaRPr lang="en-US" b="1" dirty="0">
              <a:solidFill>
                <a:schemeClr val="accent1"/>
              </a:solidFill>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838200"/>
            <a:ext cx="4343400" cy="70866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810000" y="821028"/>
            <a:ext cx="5334000" cy="5732172"/>
          </a:xfrm>
        </p:spPr>
        <p:txBody>
          <a:bodyPr>
            <a:normAutofit/>
          </a:bodyPr>
          <a:lstStyle/>
          <a:p>
            <a:pPr>
              <a:lnSpc>
                <a:spcPts val="3000"/>
              </a:lnSpc>
              <a:spcBef>
                <a:spcPts val="0"/>
              </a:spcBef>
            </a:pP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 </a:t>
            </a:r>
            <a:r>
              <a:rPr lang="en-US" sz="2200" b="1" dirty="0">
                <a:solidFill>
                  <a:schemeClr val="accent1"/>
                </a:solidFill>
                <a:latin typeface="Comic Sans MS" pitchFamily="66" charset="0"/>
              </a:rPr>
              <a:t>Reticular Excitatory Area of the Brain Stem</a:t>
            </a:r>
            <a:r>
              <a:rPr lang="en-US" sz="2200" b="1" dirty="0">
                <a:solidFill>
                  <a:schemeClr val="accent1"/>
                </a:solidFill>
                <a:latin typeface="Comic Sans MS" pitchFamily="66" charset="0"/>
                <a:cs typeface="Arial" charset="0"/>
              </a:rPr>
              <a:t>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ial" charset="0"/>
              </a:rPr>
              <a:t>Sends </a:t>
            </a:r>
            <a:r>
              <a:rPr lang="en-US" sz="2200" b="1" dirty="0">
                <a:solidFill>
                  <a:schemeClr val="accent1"/>
                </a:solidFill>
                <a:latin typeface="Comic Sans MS" pitchFamily="66" charset="0"/>
                <a:cs typeface="Arial" charset="0"/>
                <a:sym typeface="Wingdings" pitchFamily="2" charset="2"/>
              </a:rPr>
              <a:t>excitatory </a:t>
            </a:r>
            <a:r>
              <a:rPr lang="en-US" sz="2200" b="1" dirty="0">
                <a:solidFill>
                  <a:schemeClr val="accent1"/>
                </a:solidFill>
                <a:latin typeface="Comic Sans MS" pitchFamily="66" charset="0"/>
                <a:cs typeface="Arial" charset="0"/>
              </a:rPr>
              <a:t>signals into Thalamus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abic Typesetting"/>
              </a:rPr>
              <a:t>&gt;&gt;&gt;&gt;</a:t>
            </a:r>
            <a:r>
              <a:rPr lang="en-US" sz="2200" b="1" dirty="0" smtClean="0">
                <a:solidFill>
                  <a:schemeClr val="accent1"/>
                </a:solidFill>
                <a:latin typeface="Comic Sans MS" pitchFamily="66" charset="0"/>
                <a:cs typeface="Arial" charset="0"/>
              </a:rPr>
              <a:t>  thalamus </a:t>
            </a:r>
            <a:r>
              <a:rPr lang="en-US" sz="2200" b="1" dirty="0">
                <a:solidFill>
                  <a:schemeClr val="accent1"/>
                </a:solidFill>
                <a:latin typeface="Comic Sans MS" pitchFamily="66" charset="0"/>
                <a:cs typeface="Arial" charset="0"/>
              </a:rPr>
              <a:t>excites almost all areas of the cortex .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a:t>
            </a: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Area + Thalamus </a:t>
            </a:r>
            <a:r>
              <a:rPr lang="en-US" sz="2200" b="1" dirty="0" smtClean="0">
                <a:solidFill>
                  <a:schemeClr val="accent1"/>
                </a:solidFill>
                <a:latin typeface="Comic Sans MS" pitchFamily="66" charset="0"/>
                <a:cs typeface="Arial" charset="0"/>
              </a:rPr>
              <a:t>=</a:t>
            </a:r>
            <a:r>
              <a:rPr lang="en-US" sz="2200" b="1" dirty="0" smtClean="0">
                <a:solidFill>
                  <a:schemeClr val="accent1"/>
                </a:solidFill>
                <a:latin typeface="Comic Sans MS" pitchFamily="66" charset="0"/>
                <a:cs typeface="Arial" charset="0"/>
                <a:sym typeface="Wingdings" pitchFamily="2" charset="2"/>
              </a:rPr>
              <a:t>Reticular </a:t>
            </a:r>
            <a:r>
              <a:rPr lang="en-US" sz="2200" b="1" dirty="0">
                <a:solidFill>
                  <a:schemeClr val="accent1"/>
                </a:solidFill>
                <a:latin typeface="Comic Sans MS" pitchFamily="66" charset="0"/>
                <a:cs typeface="Arial" charset="0"/>
                <a:sym typeface="Wingdings" pitchFamily="2" charset="2"/>
              </a:rPr>
              <a:t>Activating System ( RAS)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RAS is the system which keeps our cortex awake and conscious </a:t>
            </a:r>
            <a:endParaRPr lang="en-US" sz="2200" dirty="0">
              <a:solidFill>
                <a:schemeClr val="accent1"/>
              </a:solidFill>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2005846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p:spPr>
        <p:txBody>
          <a:bodyPr/>
          <a:lstStyle/>
          <a:p>
            <a:pPr eaLnBrk="1" hangingPunct="1"/>
            <a:r>
              <a:rPr lang="en-US" sz="4400" dirty="0" smtClean="0">
                <a:latin typeface="Comic Sans MS" pitchFamily="66"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The RAS is composed of several neuronal circuits connecting the brainstem  to the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Originate in the </a:t>
            </a:r>
            <a:r>
              <a:rPr lang="en-US" b="1" dirty="0" smtClean="0">
                <a:solidFill>
                  <a:schemeClr val="accent1">
                    <a:lumMod val="60000"/>
                    <a:lumOff val="40000"/>
                  </a:schemeClr>
                </a:solidFill>
                <a:latin typeface="Comic Sans MS" pitchFamily="66" charset="0"/>
              </a:rPr>
              <a:t>upper brainstem reticular core</a:t>
            </a:r>
            <a:r>
              <a:rPr lang="en-US" dirty="0" smtClean="0">
                <a:solidFill>
                  <a:schemeClr val="accent1">
                    <a:lumMod val="60000"/>
                    <a:lumOff val="40000"/>
                  </a:schemeClr>
                </a:solidFill>
                <a:latin typeface="Comic Sans MS" pitchFamily="66" charset="0"/>
              </a:rPr>
              <a:t> and project through synaptic relays in the </a:t>
            </a:r>
            <a:r>
              <a:rPr lang="en-US" b="1" dirty="0" smtClean="0">
                <a:solidFill>
                  <a:schemeClr val="accent1">
                    <a:lumMod val="60000"/>
                    <a:lumOff val="40000"/>
                  </a:schemeClr>
                </a:solidFill>
                <a:latin typeface="Comic Sans MS" pitchFamily="66" charset="0"/>
              </a:rPr>
              <a:t>thalamic nuclei </a:t>
            </a:r>
            <a:r>
              <a:rPr lang="en-US" dirty="0" smtClean="0">
                <a:solidFill>
                  <a:schemeClr val="accent1">
                    <a:lumMod val="60000"/>
                    <a:lumOff val="40000"/>
                  </a:schemeClr>
                </a:solidFill>
                <a:latin typeface="Comic Sans MS" pitchFamily="66" charset="0"/>
              </a:rPr>
              <a:t>to the </a:t>
            </a:r>
            <a:r>
              <a:rPr lang="en-US" b="1" dirty="0" smtClean="0">
                <a:solidFill>
                  <a:schemeClr val="accent1">
                    <a:lumMod val="60000"/>
                    <a:lumOff val="40000"/>
                  </a:schemeClr>
                </a:solidFill>
                <a:latin typeface="Comic Sans MS" pitchFamily="66" charset="0"/>
              </a:rPr>
              <a:t>cerebral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As a result, individuals with bilateral lesions of thalamic </a:t>
            </a:r>
            <a:r>
              <a:rPr lang="en-US" dirty="0" err="1" smtClean="0">
                <a:solidFill>
                  <a:schemeClr val="accent1">
                    <a:lumMod val="60000"/>
                    <a:lumOff val="40000"/>
                  </a:schemeClr>
                </a:solidFill>
                <a:latin typeface="Comic Sans MS" pitchFamily="66" charset="0"/>
              </a:rPr>
              <a:t>intralaminar</a:t>
            </a:r>
            <a:r>
              <a:rPr lang="en-US" dirty="0" smtClean="0">
                <a:solidFill>
                  <a:schemeClr val="accent1">
                    <a:lumMod val="60000"/>
                    <a:lumOff val="40000"/>
                  </a:schemeClr>
                </a:solidFill>
                <a:latin typeface="Comic Sans MS" pitchFamily="66" charset="0"/>
              </a:rPr>
              <a:t> nuclei are lethargic or drowsy</a:t>
            </a:r>
            <a:r>
              <a:rPr lang="en-US" baseline="30000" dirty="0" smtClean="0">
                <a:solidFill>
                  <a:schemeClr val="accent1">
                    <a:lumMod val="60000"/>
                    <a:lumOff val="40000"/>
                  </a:schemeClr>
                </a:solidFill>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438150"/>
          </a:xfrm>
        </p:spPr>
        <p:txBody>
          <a:bodyPr>
            <a:normAutofit fontScale="90000"/>
          </a:bodyPr>
          <a:lstStyle/>
          <a:p>
            <a:pPr eaLnBrk="1" fontAlgn="auto" hangingPunct="1">
              <a:spcAft>
                <a:spcPts val="0"/>
              </a:spcAft>
              <a:defRPr/>
            </a:pPr>
            <a:r>
              <a:rPr lang="en-US" dirty="0" smtClean="0">
                <a:latin typeface="Comic Sans MS" pitchFamily="66" charset="0"/>
              </a:rPr>
              <a:t>RAS</a:t>
            </a:r>
            <a:endParaRPr lang="en-US" dirty="0">
              <a:latin typeface="Comic Sans MS" pitchFamily="66"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-Lesion in the mid-pons </a:t>
            </a:r>
            <a:r>
              <a:rPr lang="en-US" sz="2800" dirty="0" smtClean="0">
                <a:solidFill>
                  <a:schemeClr val="accent1">
                    <a:lumMod val="60000"/>
                    <a:lumOff val="40000"/>
                  </a:schemeClr>
                </a:solidFill>
                <a:latin typeface="Comic Sans MS" pitchFamily="66" charset="0"/>
                <a:sym typeface="Wingdings" pitchFamily="2" charset="2"/>
              </a:rPr>
              <a:t>&gt;</a:t>
            </a:r>
            <a:r>
              <a:rPr lang="en-US" sz="2800" dirty="0" smtClean="0">
                <a:solidFill>
                  <a:schemeClr val="accent1">
                    <a:lumMod val="60000"/>
                    <a:lumOff val="40000"/>
                  </a:schemeClr>
                </a:solidFill>
                <a:latin typeface="Comic Sans MS" pitchFamily="66" charset="0"/>
                <a:cs typeface="Arabic Typesetting"/>
                <a:sym typeface="Wingdings" pitchFamily="2" charset="2"/>
              </a:rPr>
              <a:t>&gt;&gt;&gt;&gt;&gt;&gt;</a:t>
            </a:r>
            <a:r>
              <a:rPr lang="en-US" sz="2800" b="1" dirty="0" smtClean="0">
                <a:solidFill>
                  <a:schemeClr val="accent1">
                    <a:lumMod val="60000"/>
                    <a:lumOff val="40000"/>
                  </a:schemeClr>
                </a:solidFill>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solidFill>
                  <a:schemeClr val="accent1">
                    <a:lumMod val="60000"/>
                    <a:lumOff val="40000"/>
                  </a:schemeClr>
                </a:solidFill>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45720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229600" cy="6019800"/>
          </a:xfrm>
        </p:spPr>
        <p:txBody>
          <a:bodyPr>
            <a:normAutofit/>
          </a:bodyPr>
          <a:lstStyle/>
          <a:p>
            <a:pPr marL="0" indent="0" rtl="0" eaLnBrk="1" fontAlgn="auto" hangingPunct="1">
              <a:buNone/>
            </a:pPr>
            <a:r>
              <a:rPr kumimoji="0" lang="en-US" sz="2400" b="1" kern="1200" dirty="0" smtClean="0">
                <a:solidFill>
                  <a:schemeClr val="tx2"/>
                </a:solidFill>
                <a:effectLst/>
                <a:latin typeface="Comic Sans MS" pitchFamily="66" charset="0"/>
              </a:rPr>
              <a:t>Is the brain state in which a person is  being aware of the self and surroundings</a:t>
            </a:r>
            <a:endParaRPr lang="en-US" sz="2400" b="1" dirty="0" smtClean="0">
              <a:solidFill>
                <a:schemeClr val="tx2"/>
              </a:solidFill>
              <a:effectLst/>
              <a:latin typeface="Comic Sans MS" pitchFamily="66" charset="0"/>
            </a:endParaRPr>
          </a:p>
          <a:p>
            <a:pPr marL="0" indent="0" rtl="0" eaLnBrk="1" fontAlgn="auto" hangingPunct="1">
              <a:buNone/>
            </a:pPr>
            <a:endParaRPr kumimoji="0" lang="en-US" sz="2400" b="1" kern="1200" dirty="0" smtClean="0">
              <a:solidFill>
                <a:schemeClr val="tx2"/>
              </a:solidFill>
              <a:effectLst/>
              <a:latin typeface="Comic Sans MS" pitchFamily="66" charset="0"/>
            </a:endParaRPr>
          </a:p>
          <a:p>
            <a:pPr marL="0" indent="0" rtl="0" eaLnBrk="1" fontAlgn="auto" hangingPunct="1">
              <a:buNone/>
            </a:pPr>
            <a:r>
              <a:rPr kumimoji="0" lang="en-US" sz="2400" b="1" kern="1200" dirty="0" smtClean="0">
                <a:solidFill>
                  <a:schemeClr val="tx2"/>
                </a:solidFill>
                <a:effectLst/>
                <a:latin typeface="Comic Sans MS" pitchFamily="66" charset="0"/>
              </a:rPr>
              <a:t>It </a:t>
            </a:r>
            <a:r>
              <a:rPr kumimoji="0" lang="en-US" sz="2400" b="1" kern="1200" dirty="0" smtClean="0">
                <a:solidFill>
                  <a:schemeClr val="tx2"/>
                </a:solidFill>
                <a:effectLst/>
                <a:latin typeface="Comic Sans MS" pitchFamily="66" charset="0"/>
              </a:rPr>
              <a:t>is a product of electrical activity of the brain</a:t>
            </a:r>
            <a:endParaRPr lang="en-US" sz="2400" b="1" dirty="0" smtClean="0">
              <a:solidFill>
                <a:schemeClr val="tx2"/>
              </a:solidFill>
              <a:effectLst/>
              <a:latin typeface="Comic Sans MS" pitchFamily="66" charset="0"/>
            </a:endParaRPr>
          </a:p>
          <a:p>
            <a:endParaRPr lang="en-US" sz="2400" b="1" dirty="0" smtClean="0">
              <a:solidFill>
                <a:schemeClr val="tx2"/>
              </a:solidFill>
              <a:latin typeface="Comic Sans MS" pitchFamily="66" charset="0"/>
            </a:endParaRPr>
          </a:p>
          <a:p>
            <a:pPr marL="0" indent="0">
              <a:buNone/>
            </a:pPr>
            <a:r>
              <a:rPr lang="en-US" sz="2400" b="1" dirty="0" smtClean="0">
                <a:solidFill>
                  <a:schemeClr val="tx2"/>
                </a:solidFill>
                <a:latin typeface="Comic Sans MS" pitchFamily="66" charset="0"/>
              </a:rPr>
              <a:t>4 levels of consciousness</a:t>
            </a:r>
            <a:endParaRPr lang="en-US" sz="2400" b="1" dirty="0">
              <a:solidFill>
                <a:schemeClr val="tx2"/>
              </a:solidFill>
              <a:latin typeface="Comic Sans MS" pitchFamily="66" charset="0"/>
            </a:endParaRPr>
          </a:p>
          <a:p>
            <a:r>
              <a:rPr lang="en-US" sz="2400" b="1" dirty="0" smtClean="0">
                <a:solidFill>
                  <a:schemeClr val="tx2"/>
                </a:solidFill>
                <a:latin typeface="Comic Sans MS" pitchFamily="66" charset="0"/>
              </a:rPr>
              <a:t>1- Normal consciousness </a:t>
            </a:r>
          </a:p>
          <a:p>
            <a:r>
              <a:rPr lang="en-US" sz="2400" b="1" dirty="0" smtClean="0">
                <a:solidFill>
                  <a:schemeClr val="tx2"/>
                </a:solidFill>
                <a:latin typeface="Comic Sans MS" pitchFamily="66" charset="0"/>
              </a:rPr>
              <a:t>2- Clouded</a:t>
            </a:r>
            <a:r>
              <a:rPr lang="en-US" sz="2400" b="1" baseline="0" dirty="0" smtClean="0">
                <a:solidFill>
                  <a:schemeClr val="tx2"/>
                </a:solidFill>
                <a:latin typeface="Comic Sans MS" pitchFamily="66" charset="0"/>
              </a:rPr>
              <a:t> </a:t>
            </a:r>
            <a:r>
              <a:rPr kumimoji="0" lang="en-US" sz="2400" b="1" kern="1200" dirty="0" smtClean="0">
                <a:solidFill>
                  <a:schemeClr val="tx2"/>
                </a:solidFill>
                <a:effectLst/>
                <a:latin typeface="Comic Sans MS" pitchFamily="66" charset="0"/>
              </a:rPr>
              <a:t>consciousness</a:t>
            </a:r>
            <a:endParaRPr lang="en-US" sz="2400" b="1" dirty="0" smtClean="0">
              <a:solidFill>
                <a:schemeClr val="tx2"/>
              </a:solidFill>
              <a:latin typeface="Comic Sans MS" pitchFamily="66" charset="0"/>
            </a:endParaRPr>
          </a:p>
          <a:p>
            <a:r>
              <a:rPr lang="en-US" sz="2400" b="1" dirty="0" smtClean="0">
                <a:solidFill>
                  <a:schemeClr val="tx2"/>
                </a:solidFill>
                <a:latin typeface="Comic Sans MS" pitchFamily="66" charset="0"/>
              </a:rPr>
              <a:t>3-</a:t>
            </a:r>
            <a:r>
              <a:rPr lang="en-US" sz="2400" b="1" baseline="0" dirty="0" smtClean="0">
                <a:solidFill>
                  <a:schemeClr val="tx2"/>
                </a:solidFill>
                <a:latin typeface="Comic Sans MS" pitchFamily="66" charset="0"/>
              </a:rPr>
              <a:t> Sleep</a:t>
            </a:r>
          </a:p>
          <a:p>
            <a:r>
              <a:rPr lang="en-US" sz="2400" b="1" baseline="0" dirty="0" smtClean="0">
                <a:solidFill>
                  <a:schemeClr val="tx2"/>
                </a:solidFill>
                <a:latin typeface="Comic Sans MS" pitchFamily="66" charset="0"/>
              </a:rPr>
              <a:t>4- Coma</a:t>
            </a:r>
            <a:endParaRPr lang="en-US" sz="2400" b="1" dirty="0">
              <a:solidFill>
                <a:schemeClr val="tx2"/>
              </a:solidFill>
              <a:latin typeface="Comic Sans MS" pitchFamily="66" charset="0"/>
            </a:endParaRPr>
          </a:p>
        </p:txBody>
      </p:sp>
      <p:pic>
        <p:nvPicPr>
          <p:cNvPr id="2054" name="Picture 6" descr="Image result for SELF AWARE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4114800" cy="382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53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p:spPr>
        <p:txBody>
          <a:bodyPr>
            <a:normAutofit fontScale="90000"/>
          </a:bodyPr>
          <a:lstStyle/>
          <a:p>
            <a:pPr eaLnBrk="1" fontAlgn="auto" hangingPunct="1">
              <a:spcAft>
                <a:spcPts val="0"/>
              </a:spcAft>
              <a:defRPr/>
            </a:pPr>
            <a:r>
              <a:rPr lang="en-US" dirty="0" smtClean="0">
                <a:latin typeface="Comic Sans MS" pitchFamily="66"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610600" cy="5562600"/>
          </a:xfrm>
        </p:spPr>
      </p:pic>
    </p:spTree>
    <p:extLst>
      <p:ext uri="{BB962C8B-B14F-4D97-AF65-F5344CB8AC3E}">
        <p14:creationId xmlns:p14="http://schemas.microsoft.com/office/powerpoint/2010/main" val="2915378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p:spPr>
        <p:txBody>
          <a:bodyPr>
            <a:normAutofit fontScale="90000"/>
          </a:bodyPr>
          <a:lstStyle/>
          <a:p>
            <a:pPr eaLnBrk="1" fontAlgn="auto" hangingPunct="1">
              <a:spcAft>
                <a:spcPts val="0"/>
              </a:spcAft>
              <a:defRPr/>
            </a:pPr>
            <a:r>
              <a:rPr lang="en-US" dirty="0" smtClean="0">
                <a:latin typeface="Comic Sans MS" pitchFamily="66" charset="0"/>
              </a:rPr>
              <a:t>Functions of RAS:</a:t>
            </a:r>
            <a:br>
              <a:rPr lang="en-US" dirty="0" smtClean="0">
                <a:latin typeface="Comic Sans MS" pitchFamily="66" charset="0"/>
              </a:rPr>
            </a:br>
            <a:endParaRPr lang="en-US" sz="3600" dirty="0" smtClean="0">
              <a:solidFill>
                <a:schemeClr val="accent1">
                  <a:lumMod val="60000"/>
                  <a:lumOff val="40000"/>
                </a:schemeClr>
              </a:solidFill>
              <a:latin typeface="Comic Sans MS" pitchFamily="66"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smtClean="0">
              <a:solidFill>
                <a:schemeClr val="accent1"/>
              </a:solidFill>
              <a:latin typeface="Comic Sans MS" pitchFamily="66" charset="0"/>
            </a:endParaRPr>
          </a:p>
          <a:p>
            <a:pPr algn="just">
              <a:buFont typeface="Arial" pitchFamily="34" charset="0"/>
              <a:buChar char="•"/>
              <a:defRPr/>
            </a:pPr>
            <a:r>
              <a:rPr lang="en-US" sz="2800" b="1" dirty="0">
                <a:solidFill>
                  <a:schemeClr val="accent1"/>
                </a:solidFill>
                <a:latin typeface="Comic Sans MS" pitchFamily="66" charset="0"/>
              </a:rPr>
              <a:t>1- Regulating sleep-wake transitions</a:t>
            </a:r>
            <a:endParaRPr lang="en-US" sz="2700" b="1" dirty="0" smtClean="0">
              <a:solidFill>
                <a:schemeClr val="accent1"/>
              </a:solidFill>
              <a:latin typeface="Comic Sans MS" pitchFamily="66" charset="0"/>
            </a:endParaRPr>
          </a:p>
          <a:p>
            <a:pPr algn="just">
              <a:buFont typeface="Arial" pitchFamily="34" charset="0"/>
              <a:buChar char="•"/>
              <a:defRPr/>
            </a:pPr>
            <a:r>
              <a:rPr lang="en-US" sz="2700" b="1" dirty="0" smtClean="0">
                <a:solidFill>
                  <a:schemeClr val="accent1"/>
                </a:solidFill>
                <a:latin typeface="Comic Sans MS" pitchFamily="66" charset="0"/>
              </a:rPr>
              <a:t>If inhibitory area activity increase</a:t>
            </a:r>
            <a:r>
              <a:rPr lang="en-US" sz="2700" b="1" dirty="0" smtClean="0">
                <a:solidFill>
                  <a:schemeClr val="accent1"/>
                </a:solidFill>
                <a:latin typeface="Comic Sans MS" pitchFamily="66" charset="0"/>
                <a:cs typeface="Arabic Typesetting"/>
              </a:rPr>
              <a:t> &gt;&gt;&gt;&gt; reduce the activity of </a:t>
            </a:r>
            <a:r>
              <a:rPr lang="en-US" sz="2700" b="1" dirty="0" smtClean="0">
                <a:solidFill>
                  <a:schemeClr val="accent1"/>
                </a:solidFill>
                <a:latin typeface="Comic Sans MS" pitchFamily="66" charset="0"/>
              </a:rPr>
              <a:t>RAS</a:t>
            </a:r>
            <a:r>
              <a:rPr lang="en-US" sz="2700" b="1" dirty="0">
                <a:solidFill>
                  <a:schemeClr val="accent1"/>
                </a:solidFill>
                <a:latin typeface="Comic Sans MS" pitchFamily="66" charset="0"/>
                <a:cs typeface="Arabic Typesetting"/>
              </a:rPr>
              <a:t> </a:t>
            </a:r>
            <a:r>
              <a:rPr lang="en-US" sz="2700" b="1" dirty="0" smtClean="0">
                <a:solidFill>
                  <a:schemeClr val="accent1"/>
                </a:solidFill>
                <a:latin typeface="Comic Sans MS" pitchFamily="66" charset="0"/>
                <a:cs typeface="Arabic Typesetting"/>
              </a:rPr>
              <a:t>&gt;&gt;&gt;&gt;&gt; less</a:t>
            </a:r>
            <a:r>
              <a:rPr lang="en-US" sz="2700" b="1" dirty="0" smtClean="0">
                <a:solidFill>
                  <a:schemeClr val="accent1"/>
                </a:solidFill>
                <a:latin typeface="Comic Sans MS" pitchFamily="66" charset="0"/>
              </a:rPr>
              <a:t> afferent signal to the CC </a:t>
            </a:r>
            <a:r>
              <a:rPr lang="en-US" sz="2700" b="1" dirty="0" smtClean="0">
                <a:solidFill>
                  <a:schemeClr val="accent1"/>
                </a:solidFill>
                <a:latin typeface="Comic Sans MS" pitchFamily="66" charset="0"/>
                <a:cs typeface="Arabic Typesetting"/>
              </a:rPr>
              <a:t>&gt;&gt;&gt;&gt;&gt; sleep</a:t>
            </a:r>
            <a:endParaRPr lang="en-US" sz="2700" b="1" dirty="0" smtClean="0">
              <a:solidFill>
                <a:schemeClr val="accent1"/>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latin typeface="Comic Sans MS" pitchFamily="66" charset="0"/>
            </a:endParaRPr>
          </a:p>
          <a:p>
            <a:pPr marL="420624" indent="-384048" eaLnBrk="1" fontAlgn="auto" hangingPunct="1">
              <a:spcAft>
                <a:spcPts val="0"/>
              </a:spcAft>
              <a:buFont typeface="Arial" pitchFamily="34" charset="0"/>
              <a:buChar char="•"/>
              <a:defRPr/>
            </a:pPr>
            <a:r>
              <a:rPr lang="en-US" dirty="0" smtClean="0">
                <a:solidFill>
                  <a:schemeClr val="accent1">
                    <a:lumMod val="60000"/>
                    <a:lumOff val="40000"/>
                  </a:schemeClr>
                </a:solidFill>
                <a:latin typeface="Comic Sans MS" pitchFamily="66" charset="0"/>
              </a:rPr>
              <a:t>RAS mediate transitions from relaxed wakefulness to  of high attention</a:t>
            </a:r>
            <a:r>
              <a:rPr lang="en-US" dirty="0" smtClean="0">
                <a:solidFill>
                  <a:srgbClr val="0A02AE"/>
                </a:solidFill>
                <a:latin typeface="Comic Sans MS" pitchFamily="66" charset="0"/>
              </a:rPr>
              <a:t>. </a:t>
            </a:r>
          </a:p>
        </p:txBody>
      </p:sp>
    </p:spTree>
    <p:extLst>
      <p:ext uri="{BB962C8B-B14F-4D97-AF65-F5344CB8AC3E}">
        <p14:creationId xmlns:p14="http://schemas.microsoft.com/office/powerpoint/2010/main" val="275132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solidFill>
                  <a:schemeClr val="accent1">
                    <a:lumMod val="60000"/>
                    <a:lumOff val="40000"/>
                  </a:schemeClr>
                </a:solidFill>
                <a:latin typeface="Comic Sans MS" pitchFamily="66" charset="0"/>
              </a:rPr>
              <a:t>The RAS is the center of balance for the other systems involved in </a:t>
            </a:r>
            <a:r>
              <a:rPr lang="en-US" sz="2400" b="1" dirty="0" smtClean="0">
                <a:solidFill>
                  <a:schemeClr val="accent1">
                    <a:lumMod val="60000"/>
                    <a:lumOff val="40000"/>
                  </a:schemeClr>
                </a:solidFill>
                <a:latin typeface="Comic Sans MS" pitchFamily="66" charset="0"/>
              </a:rPr>
              <a:t>learning, self-control or inhibition, and motivation.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dirty="0">
                <a:solidFill>
                  <a:schemeClr val="accent1">
                    <a:lumMod val="60000"/>
                    <a:lumOff val="40000"/>
                  </a:schemeClr>
                </a:solidFill>
                <a:latin typeface="Comic Sans MS" pitchFamily="66" charset="0"/>
              </a:rPr>
              <a:t>P</a:t>
            </a:r>
            <a:r>
              <a:rPr lang="en-US" sz="2400" dirty="0" smtClean="0">
                <a:solidFill>
                  <a:schemeClr val="accent1">
                    <a:lumMod val="60000"/>
                    <a:lumOff val="40000"/>
                  </a:schemeClr>
                </a:solidFill>
                <a:latin typeface="Comic Sans MS" pitchFamily="66" charset="0"/>
              </a:rPr>
              <a:t>rovides the neural connections for </a:t>
            </a:r>
            <a:r>
              <a:rPr lang="en-US" sz="2400" b="1" dirty="0" smtClean="0">
                <a:solidFill>
                  <a:schemeClr val="accent1">
                    <a:lumMod val="60000"/>
                    <a:lumOff val="40000"/>
                  </a:schemeClr>
                </a:solidFill>
                <a:latin typeface="Comic Sans MS" pitchFamily="66" charset="0"/>
              </a:rPr>
              <a:t>processing and learning of information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b="1" dirty="0" smtClean="0">
                <a:solidFill>
                  <a:schemeClr val="accent1">
                    <a:lumMod val="60000"/>
                    <a:lumOff val="40000"/>
                  </a:schemeClr>
                </a:solidFill>
                <a:latin typeface="Comic Sans MS" pitchFamily="66" charset="0"/>
              </a:rPr>
              <a:t>Selective  attention </a:t>
            </a:r>
            <a:r>
              <a:rPr lang="en-US" sz="2400" dirty="0" smtClean="0">
                <a:solidFill>
                  <a:schemeClr val="accent1">
                    <a:lumMod val="60000"/>
                    <a:lumOff val="40000"/>
                  </a:schemeClr>
                </a:solidFill>
                <a:latin typeface="Comic Sans MS" pitchFamily="66" charset="0"/>
              </a:rPr>
              <a:t>(to the correct task) </a:t>
            </a:r>
          </a:p>
        </p:txBody>
      </p:sp>
    </p:spTree>
    <p:extLst>
      <p:ext uri="{BB962C8B-B14F-4D97-AF65-F5344CB8AC3E}">
        <p14:creationId xmlns:p14="http://schemas.microsoft.com/office/powerpoint/2010/main" val="1292193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4400" dirty="0" smtClean="0">
                <a:solidFill>
                  <a:schemeClr val="accent2"/>
                </a:solidFill>
                <a:latin typeface="Comic Sans MS" pitchFamily="66" charset="0"/>
              </a:rPr>
              <a:t>RAS </a:t>
            </a:r>
            <a:r>
              <a:rPr lang="en-US" sz="4400" dirty="0" err="1" smtClean="0">
                <a:solidFill>
                  <a:schemeClr val="accent2"/>
                </a:solidFill>
                <a:latin typeface="Comic Sans MS" pitchFamily="66" charset="0"/>
              </a:rPr>
              <a:t>dysfucntion</a:t>
            </a:r>
            <a:r>
              <a:rPr lang="en-US" sz="4400" dirty="0" smtClean="0">
                <a:latin typeface="Comic Sans MS" pitchFamily="66" charset="0"/>
              </a:rPr>
              <a:t/>
            </a:r>
            <a:br>
              <a:rPr lang="en-US" sz="4400" dirty="0" smtClean="0">
                <a:latin typeface="Comic Sans MS" pitchFamily="66" charset="0"/>
              </a:rPr>
            </a:br>
            <a:endParaRPr lang="en-US" sz="4400" dirty="0" smtClean="0">
              <a:latin typeface="Comic Sans MS" pitchFamily="66" charset="0"/>
            </a:endParaRPr>
          </a:p>
        </p:txBody>
      </p:sp>
      <p:sp>
        <p:nvSpPr>
          <p:cNvPr id="3" name="Content Placeholder 2"/>
          <p:cNvSpPr>
            <a:spLocks noGrp="1"/>
          </p:cNvSpPr>
          <p:nvPr>
            <p:ph idx="1"/>
          </p:nvPr>
        </p:nvSpPr>
        <p:spPr>
          <a:xfrm>
            <a:off x="152400" y="1066800"/>
            <a:ext cx="82296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chemeClr val="accent1">
                    <a:lumMod val="60000"/>
                    <a:lumOff val="40000"/>
                  </a:schemeClr>
                </a:solidFill>
                <a:latin typeface="Comic Sans MS" pitchFamily="66" charset="0"/>
              </a:rPr>
              <a:t>If RAS is depressed:</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An under-aroused cortex</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Difficulty in learning</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Poor memory</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Little self-control</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chemeClr val="accent1">
                    <a:lumMod val="60000"/>
                    <a:lumOff val="40000"/>
                  </a:schemeClr>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solidFill>
                  <a:schemeClr val="accent1">
                    <a:lumMod val="60000"/>
                    <a:lumOff val="40000"/>
                  </a:schemeClr>
                </a:solidFill>
                <a:latin typeface="Comic Sans MS" pitchFamily="66" charset="0"/>
              </a:rPr>
              <a:t>Over aroused  cortex </a:t>
            </a:r>
            <a:endParaRPr lang="en-US" sz="2400" b="1" dirty="0" smtClean="0">
              <a:solidFill>
                <a:schemeClr val="accent2"/>
              </a:solidFill>
              <a:latin typeface="Comic Sans MS" pitchFamily="66" charset="0"/>
            </a:endParaRPr>
          </a:p>
          <a:p>
            <a:pPr>
              <a:buNone/>
              <a:defRPr/>
            </a:pPr>
            <a:r>
              <a:rPr lang="en-US" sz="2400" b="1" dirty="0" smtClean="0">
                <a:solidFill>
                  <a:schemeClr val="accent2"/>
                </a:solidFill>
                <a:latin typeface="Comic Sans MS" pitchFamily="66" charset="0"/>
              </a:rPr>
              <a:t>Hyper-vigilance (</a:t>
            </a:r>
            <a:r>
              <a:rPr lang="en-US" sz="2400" dirty="0">
                <a:solidFill>
                  <a:schemeClr val="accent2"/>
                </a:solidFill>
                <a:latin typeface="Comic Sans MS" pitchFamily="66" charset="0"/>
              </a:rPr>
              <a:t>sensory sensitivity </a:t>
            </a:r>
            <a:r>
              <a:rPr lang="en-US" sz="2400" dirty="0" smtClean="0">
                <a:solidFill>
                  <a:schemeClr val="accent2"/>
                </a:solidFill>
                <a:latin typeface="Comic Sans MS" pitchFamily="66" charset="0"/>
              </a:rPr>
              <a:t>)</a:t>
            </a:r>
            <a:endParaRPr lang="en-US" sz="2400" b="1" dirty="0" smtClean="0">
              <a:solidFill>
                <a:schemeClr val="accent2"/>
              </a:solidFill>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p:spPr>
        <p:txBody>
          <a:bodyPr>
            <a:normAutofit/>
          </a:bodyPr>
          <a:lstStyle/>
          <a:p>
            <a:pPr eaLnBrk="1" hangingPunct="1"/>
            <a:r>
              <a:rPr lang="en-US" sz="3200" b="1" dirty="0" smtClean="0">
                <a:latin typeface="Comic Sans MS" pitchFamily="66" charset="0"/>
                <a:cs typeface="Times New Roman" pitchFamily="18"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Appearance &amp; Behavior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Vital signs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EEG</a:t>
            </a:r>
            <a:r>
              <a:rPr lang="en-US" altLang="ja-JP" sz="2400" dirty="0" smtClean="0">
                <a:solidFill>
                  <a:schemeClr val="accent1"/>
                </a:solidFill>
                <a:latin typeface="Comic Sans MS" pitchFamily="66" charset="0"/>
                <a:sym typeface="Wingdings" pitchFamily="2" charset="2"/>
              </a:rPr>
              <a:t>  </a:t>
            </a:r>
            <a:r>
              <a:rPr lang="en-US" sz="2400" dirty="0" smtClean="0">
                <a:solidFill>
                  <a:schemeClr val="accent1"/>
                </a:solidFill>
                <a:latin typeface="Comic Sans MS" pitchFamily="66" charset="0"/>
              </a:rPr>
              <a:t>Each of these states ( wakefulness , sleep , coma and death ) has specific EEG patterns </a:t>
            </a:r>
            <a:endParaRPr lang="en-US" altLang="ja-JP" sz="2400"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Evoked potentials </a:t>
            </a:r>
            <a:r>
              <a:rPr lang="en-US" altLang="ja-JP" sz="2400" dirty="0" smtClean="0">
                <a:solidFill>
                  <a:schemeClr val="accent1"/>
                </a:solidFill>
                <a:latin typeface="Comic Sans MS" pitchFamily="66" charset="0"/>
                <a:sym typeface="Wingdings" pitchFamily="2" charset="2"/>
              </a:rPr>
              <a:t>( in cases of Brain Death ).</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26</a:t>
            </a:fld>
            <a:endParaRPr lang="en-US"/>
          </a:p>
        </p:txBody>
      </p:sp>
    </p:spTree>
    <p:extLst>
      <p:ext uri="{BB962C8B-B14F-4D97-AF65-F5344CB8AC3E}">
        <p14:creationId xmlns:p14="http://schemas.microsoft.com/office/powerpoint/2010/main" val="3360593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solidFill>
                  <a:schemeClr val="tx2"/>
                </a:solidFill>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lang="en-US" sz="2200" b="1" dirty="0">
              <a:solidFill>
                <a:schemeClr val="tx2"/>
              </a:solidFill>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13 to 25 cycles per second</a:t>
            </a:r>
            <a:r>
              <a:rPr kumimoji="0" lang="en-US" sz="5000" b="1" kern="1200" dirty="0" smtClean="0">
                <a:ln>
                  <a:noFill/>
                </a:ln>
                <a:solidFill>
                  <a:schemeClr val="tx2"/>
                </a:solidFill>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Temporal and occipital</a:t>
            </a:r>
            <a:endParaRPr lang="en-US" sz="2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5 to 8 cycles/second</a:t>
            </a:r>
          </a:p>
          <a:p>
            <a:pPr rtl="0" eaLnBrk="1" latinLnBrk="0" hangingPunct="1">
              <a:lnSpc>
                <a:spcPts val="2640"/>
              </a:lnSpc>
              <a:spcBef>
                <a:spcPts val="0"/>
              </a:spcBef>
            </a:pPr>
            <a:r>
              <a:rPr lang="en-US" sz="2200" b="1" dirty="0" smtClean="0">
                <a:solidFill>
                  <a:schemeClr val="accent1"/>
                </a:solidFill>
                <a:latin typeface="Comic Sans MS" pitchFamily="66" charset="0"/>
              </a:rPr>
              <a:t>Normal in </a:t>
            </a:r>
            <a:r>
              <a:rPr kumimoji="0" lang="en-US" sz="2200" b="1" kern="1200" dirty="0" smtClean="0">
                <a:solidFill>
                  <a:schemeClr val="accent1"/>
                </a:solidFill>
                <a:effectLst/>
                <a:latin typeface="Comic Sans MS" pitchFamily="66" charset="0"/>
              </a:rPr>
              <a:t>newborn</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Delta: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From the cerebral cortex</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 1 to 5 cycles/second </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Slee</a:t>
            </a:r>
            <a:r>
              <a:rPr lang="en-US" sz="2200" b="1" dirty="0" smtClean="0">
                <a:solidFill>
                  <a:schemeClr val="accent1"/>
                </a:solidFill>
                <a:latin typeface="Comic Sans MS" pitchFamily="66" charset="0"/>
              </a:rPr>
              <a:t>p (adults)</a:t>
            </a:r>
            <a:r>
              <a:rPr kumimoji="0" lang="en-US" sz="2200" b="1" kern="1200" dirty="0" smtClean="0">
                <a:solidFill>
                  <a:schemeClr val="accent1"/>
                </a:solidFill>
                <a:effectLst/>
                <a:latin typeface="Comic Sans MS" pitchFamily="66" charset="0"/>
              </a:rPr>
              <a:t> and in an awake infant</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In an awake adult indicates brain damage.</a:t>
            </a:r>
            <a:endParaRPr lang="en-US" sz="2200" dirty="0" smtClean="0">
              <a:solidFill>
                <a:schemeClr val="accent1"/>
              </a:solidFill>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1"/>
                </a:solidFill>
                <a:latin typeface="Comic Sans MS" pitchFamily="66" charset="0"/>
              </a:rPr>
              <a:t>Level of consciousness</a:t>
            </a:r>
            <a:endParaRPr lang="en-US" b="1" dirty="0">
              <a:solidFill>
                <a:schemeClr val="accent1"/>
              </a:solidFill>
              <a:latin typeface="Comic Sans MS" pitchFamily="66" charset="0"/>
            </a:endParaRPr>
          </a:p>
        </p:txBody>
      </p:sp>
      <p:sp>
        <p:nvSpPr>
          <p:cNvPr id="3" name="Content Placeholder 2"/>
          <p:cNvSpPr>
            <a:spLocks noGrp="1"/>
          </p:cNvSpPr>
          <p:nvPr>
            <p:ph idx="1"/>
          </p:nvPr>
        </p:nvSpPr>
        <p:spPr>
          <a:xfrm>
            <a:off x="152400" y="1676400"/>
            <a:ext cx="6934200" cy="4389120"/>
          </a:xfrm>
        </p:spPr>
        <p:txBody>
          <a:bodyPr>
            <a:normAutofit/>
          </a:bodyPr>
          <a:lstStyle/>
          <a:p>
            <a:pPr rtl="0" eaLnBrk="1" fontAlgn="auto" hangingPunct="1"/>
            <a:r>
              <a:rPr kumimoji="0" lang="en-US" sz="2600" b="1" kern="1200" dirty="0" smtClean="0">
                <a:solidFill>
                  <a:schemeClr val="accent1"/>
                </a:solidFill>
                <a:effectLst/>
                <a:latin typeface="Comic Sans MS" pitchFamily="66" charset="0"/>
                <a:ea typeface="+mn-ea"/>
                <a:cs typeface="+mn-cs"/>
              </a:rPr>
              <a:t>(1) Normal Consciousness</a:t>
            </a:r>
            <a:endParaRPr lang="en-US" sz="2600" b="1" dirty="0" smtClean="0">
              <a:solidFill>
                <a:schemeClr val="accent1"/>
              </a:solidFill>
              <a:effectLst/>
              <a:latin typeface="Comic Sans MS" pitchFamily="66" charset="0"/>
            </a:endParaRPr>
          </a:p>
          <a:p>
            <a:pPr marL="0" indent="0" rtl="0" eaLnBrk="1" fontAlgn="auto" hangingPunct="1">
              <a:buNone/>
            </a:pPr>
            <a:endParaRPr lang="en-US" b="1" dirty="0">
              <a:solidFill>
                <a:schemeClr val="accent1"/>
              </a:solidFill>
              <a:latin typeface="Comic Sans MS" pitchFamily="66" charset="0"/>
            </a:endParaRP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State of normal arousal</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Being fully awake</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And</a:t>
            </a:r>
          </a:p>
          <a:p>
            <a:pPr marL="0" indent="0" rtl="0" eaLnBrk="1" fontAlgn="auto" hangingPunct="1">
              <a:buNone/>
            </a:pPr>
            <a:r>
              <a:rPr lang="en-US" b="1" dirty="0">
                <a:solidFill>
                  <a:schemeClr val="accent1"/>
                </a:solidFill>
                <a:latin typeface="Comic Sans MS" pitchFamily="66" charset="0"/>
              </a:rPr>
              <a:t>A</a:t>
            </a:r>
            <a:r>
              <a:rPr kumimoji="0" lang="en-US" sz="2600" b="1" kern="1200" dirty="0" smtClean="0">
                <a:solidFill>
                  <a:schemeClr val="accent1"/>
                </a:solidFill>
                <a:effectLst/>
                <a:latin typeface="Comic Sans MS" pitchFamily="66" charset="0"/>
                <a:ea typeface="+mn-ea"/>
                <a:cs typeface="+mn-cs"/>
              </a:rPr>
              <a:t>ware of the self and surroundings  </a:t>
            </a:r>
            <a:endParaRPr lang="en-US" b="1" dirty="0" smtClean="0">
              <a:solidFill>
                <a:schemeClr val="accent1"/>
              </a:solidFill>
              <a:effectLst/>
              <a:latin typeface="Comic Sans MS" pitchFamily="66" charset="0"/>
            </a:endParaRPr>
          </a:p>
        </p:txBody>
      </p:sp>
    </p:spTree>
    <p:extLst>
      <p:ext uri="{BB962C8B-B14F-4D97-AF65-F5344CB8AC3E}">
        <p14:creationId xmlns:p14="http://schemas.microsoft.com/office/powerpoint/2010/main" val="15507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6294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2050" name="Picture 2" descr="C:\Users\User\Desktop\CNSblock lectures\conscious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96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795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077200" cy="518160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(2) Clouded consciousness : </a:t>
            </a:r>
            <a:endParaRPr kumimoji="0" lang="en-US" sz="2600" b="1" kern="1200" dirty="0" smtClean="0">
              <a:solidFill>
                <a:schemeClr val="accent1"/>
              </a:solidFill>
              <a:effectLst/>
              <a:latin typeface="Comic Sans MS" pitchFamily="66" charset="0"/>
              <a:ea typeface="+mn-ea"/>
              <a:cs typeface="+mn-cs"/>
            </a:endParaRPr>
          </a:p>
          <a:p>
            <a:pPr rtl="0" eaLnBrk="1" fontAlgn="auto" hangingPunct="1"/>
            <a:r>
              <a:rPr kumimoji="0" lang="en-US" sz="2600" b="1" kern="1200" dirty="0" smtClean="0">
                <a:solidFill>
                  <a:schemeClr val="accent1"/>
                </a:solidFill>
                <a:effectLst/>
                <a:latin typeface="Comic Sans MS" pitchFamily="66" charset="0"/>
                <a:ea typeface="+mn-ea"/>
                <a:cs typeface="+mn-cs"/>
              </a:rPr>
              <a:t>person </a:t>
            </a:r>
            <a:r>
              <a:rPr kumimoji="0" lang="en-US" sz="2600" b="1" kern="1200" dirty="0" smtClean="0">
                <a:solidFill>
                  <a:schemeClr val="accent1"/>
                </a:solidFill>
                <a:effectLst/>
                <a:latin typeface="Comic Sans MS" pitchFamily="66" charset="0"/>
                <a:ea typeface="+mn-ea"/>
                <a:cs typeface="+mn-cs"/>
              </a:rPr>
              <a:t>conscious but mentally confused </a:t>
            </a:r>
          </a:p>
          <a:p>
            <a:pPr rtl="0" eaLnBrk="1" fontAlgn="auto" hangingPunct="1"/>
            <a:r>
              <a:rPr kumimoji="0" lang="en-US" sz="2600" b="1" kern="1200" dirty="0" smtClean="0">
                <a:solidFill>
                  <a:schemeClr val="accent1"/>
                </a:solidFill>
                <a:effectLst/>
                <a:latin typeface="Comic Sans MS" pitchFamily="66" charset="0"/>
                <a:ea typeface="+mn-ea"/>
                <a:cs typeface="+mn-cs"/>
              </a:rPr>
              <a:t>e.g</a:t>
            </a:r>
            <a:r>
              <a:rPr kumimoji="0" lang="en-US" sz="2600" b="1" kern="1200" dirty="0" smtClean="0">
                <a:solidFill>
                  <a:schemeClr val="accent1"/>
                </a:solidFill>
                <a:effectLst/>
                <a:latin typeface="Comic Sans MS" pitchFamily="66" charset="0"/>
                <a:ea typeface="+mn-ea"/>
                <a:cs typeface="+mn-cs"/>
              </a:rPr>
              <a:t>.</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Drug </a:t>
            </a:r>
            <a:r>
              <a:rPr kumimoji="0" lang="en-US" sz="2600" b="1" kern="1200" dirty="0" smtClean="0">
                <a:solidFill>
                  <a:schemeClr val="accent1"/>
                </a:solidFill>
                <a:effectLst/>
                <a:latin typeface="Comic Sans MS" pitchFamily="66" charset="0"/>
                <a:ea typeface="+mn-ea"/>
                <a:cs typeface="+mn-cs"/>
              </a:rPr>
              <a:t>or alcohol intoxication</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High fever associated </a:t>
            </a:r>
            <a:r>
              <a:rPr lang="en-US" b="1" dirty="0">
                <a:solidFill>
                  <a:schemeClr val="accent1"/>
                </a:solidFill>
                <a:latin typeface="Comic Sans MS" pitchFamily="66" charset="0"/>
              </a:rPr>
              <a:t>(</a:t>
            </a:r>
            <a:r>
              <a:rPr kumimoji="0" lang="en-US" sz="2600" b="1" kern="1200" dirty="0" smtClean="0">
                <a:solidFill>
                  <a:schemeClr val="accent1"/>
                </a:solidFill>
                <a:effectLst/>
                <a:latin typeface="Comic Sans MS" pitchFamily="66" charset="0"/>
                <a:ea typeface="+mn-ea"/>
                <a:cs typeface="+mn-cs"/>
              </a:rPr>
              <a:t>malaria or </a:t>
            </a:r>
            <a:r>
              <a:rPr kumimoji="0" lang="en-US" sz="2600" b="1" kern="1200" dirty="0" smtClean="0">
                <a:solidFill>
                  <a:schemeClr val="accent1"/>
                </a:solidFill>
                <a:effectLst/>
                <a:latin typeface="Comic Sans MS" pitchFamily="66" charset="0"/>
                <a:ea typeface="+mn-ea"/>
                <a:cs typeface="+mn-cs"/>
              </a:rPr>
              <a:t>septicemia, </a:t>
            </a:r>
            <a:r>
              <a:rPr kumimoji="0" lang="en-US" sz="2600" b="1" kern="1200" dirty="0" smtClean="0">
                <a:solidFill>
                  <a:schemeClr val="accent1"/>
                </a:solidFill>
                <a:effectLst/>
                <a:latin typeface="Comic Sans MS" pitchFamily="66" charset="0"/>
                <a:ea typeface="+mn-ea"/>
                <a:cs typeface="+mn-cs"/>
              </a:rPr>
              <a:t>dementia , </a:t>
            </a:r>
            <a:r>
              <a:rPr kumimoji="0" lang="en-US" sz="2600" b="1" kern="1200" dirty="0" err="1" smtClean="0">
                <a:solidFill>
                  <a:schemeClr val="accent1"/>
                </a:solidFill>
                <a:effectLst/>
                <a:latin typeface="Comic Sans MS" pitchFamily="66" charset="0"/>
                <a:ea typeface="+mn-ea"/>
                <a:cs typeface="+mn-cs"/>
              </a:rPr>
              <a:t>etc</a:t>
            </a:r>
            <a:r>
              <a:rPr kumimoji="0" lang="en-US" sz="2600" b="1" kern="1200" dirty="0" smtClean="0">
                <a:solidFill>
                  <a:schemeClr val="accent1"/>
                </a:solidFill>
                <a:effectLst/>
                <a:latin typeface="Comic Sans MS" pitchFamily="66" charset="0"/>
                <a:ea typeface="+mn-ea"/>
                <a:cs typeface="+mn-cs"/>
              </a:rPr>
              <a:t>) </a:t>
            </a:r>
            <a:endParaRPr lang="en-US" b="1" dirty="0" smtClean="0">
              <a:solidFill>
                <a:schemeClr val="accent1"/>
              </a:solidFill>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352800"/>
            <a:ext cx="4876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
            <a:ext cx="82296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(3) Sleep : </a:t>
            </a:r>
            <a:endParaRPr kumimoji="0" lang="en-US" sz="2600" b="1" kern="1200" dirty="0" smtClean="0">
              <a:solidFill>
                <a:schemeClr val="accent1"/>
              </a:solidFill>
              <a:effectLst/>
              <a:latin typeface="Comic Sans MS" pitchFamily="66" charset="0"/>
              <a:ea typeface="+mn-ea"/>
              <a:cs typeface="+mn-cs"/>
            </a:endParaRPr>
          </a:p>
          <a:p>
            <a:pPr rtl="0" eaLnBrk="1" fontAlgn="auto" hangingPunct="1"/>
            <a:r>
              <a:rPr kumimoji="0" lang="en-US" sz="2600" b="1" kern="1200" dirty="0" smtClean="0">
                <a:solidFill>
                  <a:schemeClr val="accent1"/>
                </a:solidFill>
                <a:effectLst/>
                <a:latin typeface="Comic Sans MS" pitchFamily="66" charset="0"/>
                <a:ea typeface="+mn-ea"/>
                <a:cs typeface="+mn-cs"/>
              </a:rPr>
              <a:t>Person </a:t>
            </a:r>
            <a:r>
              <a:rPr kumimoji="0" lang="en-US" sz="2600" b="1" kern="1200" dirty="0" smtClean="0">
                <a:solidFill>
                  <a:schemeClr val="accent1"/>
                </a:solidFill>
                <a:effectLst/>
                <a:latin typeface="Comic Sans MS" pitchFamily="66" charset="0"/>
                <a:ea typeface="+mn-ea"/>
                <a:cs typeface="+mn-cs"/>
              </a:rPr>
              <a:t>unconscious ( in relation to the external world &amp; surroundings)</a:t>
            </a:r>
          </a:p>
          <a:p>
            <a:pPr rtl="0" eaLnBrk="1" fontAlgn="auto" hangingPunct="1"/>
            <a:r>
              <a:rPr kumimoji="0" lang="en-US" sz="2600" b="1" kern="1200" dirty="0" smtClean="0">
                <a:solidFill>
                  <a:schemeClr val="accent1"/>
                </a:solidFill>
                <a:effectLst/>
                <a:latin typeface="Comic Sans MS" pitchFamily="66" charset="0"/>
                <a:ea typeface="+mn-ea"/>
                <a:cs typeface="+mn-cs"/>
              </a:rPr>
              <a:t>but is </a:t>
            </a:r>
            <a:r>
              <a:rPr kumimoji="0" lang="en-US" sz="2600" b="1" kern="1200" dirty="0" err="1" smtClean="0">
                <a:solidFill>
                  <a:schemeClr val="accent1"/>
                </a:solidFill>
                <a:effectLst/>
                <a:latin typeface="Comic Sans MS" pitchFamily="66" charset="0"/>
                <a:ea typeface="+mn-ea"/>
                <a:cs typeface="+mn-cs"/>
              </a:rPr>
              <a:t>arousabale</a:t>
            </a:r>
            <a:r>
              <a:rPr kumimoji="0" lang="en-US" sz="2600" b="1" kern="1200" dirty="0" smtClean="0">
                <a:solidFill>
                  <a:schemeClr val="accent1"/>
                </a:solidFill>
                <a:effectLst/>
                <a:latin typeface="Comic Sans MS" pitchFamily="66" charset="0"/>
                <a:ea typeface="+mn-ea"/>
                <a:cs typeface="+mn-cs"/>
              </a:rPr>
              <a:t>   </a:t>
            </a:r>
            <a:endParaRPr lang="en-US" b="1" dirty="0" smtClean="0">
              <a:solidFill>
                <a:schemeClr val="accent1"/>
              </a:solidFill>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8458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(4) Coma : person unconscious and not </a:t>
            </a:r>
            <a:r>
              <a:rPr kumimoji="0" lang="en-US" sz="2600" b="1" kern="1200" dirty="0" err="1" smtClean="0">
                <a:solidFill>
                  <a:schemeClr val="accent1"/>
                </a:solidFill>
                <a:effectLst/>
                <a:latin typeface="Comic Sans MS" pitchFamily="66" charset="0"/>
                <a:ea typeface="+mn-ea"/>
                <a:cs typeface="+mn-cs"/>
              </a:rPr>
              <a:t>arausable</a:t>
            </a:r>
            <a:endParaRPr lang="en-US" b="1" dirty="0" smtClean="0">
              <a:solidFill>
                <a:schemeClr val="accent1"/>
              </a:solidFill>
              <a:effectLst/>
              <a:latin typeface="Comic Sans MS" pitchFamily="66" charset="0"/>
            </a:endParaRPr>
          </a:p>
          <a:p>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5000" b="1" kern="1200" dirty="0" smtClean="0">
                <a:ln>
                  <a:noFill/>
                </a:ln>
                <a:solidFill>
                  <a:schemeClr val="accent1"/>
                </a:solidFill>
                <a:effectLst/>
                <a:latin typeface="Comic Sans MS" pitchFamily="66" charset="0"/>
                <a:ea typeface="+mj-ea"/>
                <a:cs typeface="+mj-cs"/>
              </a:rPr>
              <a:t>brain Structures involved in the conscious state:</a:t>
            </a:r>
            <a:endParaRPr lang="en-US" dirty="0">
              <a:solidFill>
                <a:schemeClr val="accent1"/>
              </a:solidFill>
              <a:latin typeface="Comic Sans MS" pitchFamily="66" charset="0"/>
            </a:endParaRPr>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1" kern="1200" dirty="0" smtClean="0">
                <a:solidFill>
                  <a:schemeClr val="accent1"/>
                </a:solidFill>
                <a:effectLst/>
                <a:latin typeface="Comic Sans MS" pitchFamily="66" charset="0"/>
              </a:rPr>
              <a:t>1- Brain stem Reticular formation</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2- Thalamus</a:t>
            </a:r>
          </a:p>
          <a:p>
            <a:r>
              <a:rPr lang="en-US" b="1" dirty="0" smtClean="0">
                <a:solidFill>
                  <a:schemeClr val="accent1"/>
                </a:solidFill>
                <a:latin typeface="Comic Sans MS" pitchFamily="66" charset="0"/>
              </a:rPr>
              <a:t>3- Hypothalamus</a:t>
            </a:r>
          </a:p>
          <a:p>
            <a:r>
              <a:rPr lang="en-US" b="1" dirty="0" smtClean="0">
                <a:solidFill>
                  <a:schemeClr val="accent1"/>
                </a:solidFill>
                <a:latin typeface="Comic Sans MS" pitchFamily="66" charset="0"/>
              </a:rPr>
              <a:t>4- Ascending projection pathways </a:t>
            </a:r>
          </a:p>
          <a:p>
            <a:r>
              <a:rPr lang="en-US" b="1" dirty="0" smtClean="0">
                <a:solidFill>
                  <a:schemeClr val="accent1"/>
                </a:solidFill>
                <a:latin typeface="Comic Sans MS" pitchFamily="66" charset="0"/>
              </a:rPr>
              <a:t>5- Wide spread area in the cerebral cortex</a:t>
            </a:r>
            <a:r>
              <a:rPr lang="en-US" b="0" baseline="0" dirty="0" smtClean="0">
                <a:solidFill>
                  <a:schemeClr val="tx1"/>
                </a:solidFill>
                <a:latin typeface="Comic Sans MS" pitchFamily="66" charset="0"/>
              </a:rPr>
              <a:t> </a:t>
            </a:r>
            <a:endParaRPr lang="en-US" b="1" dirty="0" smtClean="0">
              <a:solidFill>
                <a:schemeClr val="accent1"/>
              </a:solidFill>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781050"/>
          </a:xfrm>
        </p:spPr>
        <p:txBody>
          <a:bodyPr>
            <a:normAutofit fontScale="90000"/>
          </a:bodyPr>
          <a:lstStyle/>
          <a:p>
            <a:pPr eaLnBrk="1" fontAlgn="auto" hangingPunct="1">
              <a:spcAft>
                <a:spcPts val="0"/>
              </a:spcAft>
              <a:defRPr/>
            </a:pPr>
            <a:r>
              <a:rPr lang="en-US" sz="5400" dirty="0" smtClean="0">
                <a:latin typeface="Comic Sans MS" pitchFamily="66" charset="0"/>
              </a:rPr>
              <a:t/>
            </a:r>
            <a:br>
              <a:rPr lang="en-US" sz="5400" dirty="0" smtClean="0">
                <a:latin typeface="Comic Sans MS" pitchFamily="66" charset="0"/>
              </a:rPr>
            </a:br>
            <a:r>
              <a:rPr lang="en-GB" sz="4800" b="1" dirty="0" smtClean="0">
                <a:latin typeface="Comic Sans MS" pitchFamily="66" charset="0"/>
              </a:rPr>
              <a:t> 1- Reticular formation</a:t>
            </a:r>
            <a:endParaRPr lang="en-US" dirty="0" smtClean="0">
              <a:latin typeface="Comic Sans MS" pitchFamily="66" charset="0"/>
            </a:endParaRPr>
          </a:p>
        </p:txBody>
      </p:sp>
      <p:sp>
        <p:nvSpPr>
          <p:cNvPr id="11267" name="Content Placeholder 2"/>
          <p:cNvSpPr>
            <a:spLocks noGrp="1"/>
          </p:cNvSpPr>
          <p:nvPr>
            <p:ph idx="1"/>
          </p:nvPr>
        </p:nvSpPr>
        <p:spPr>
          <a:xfrm>
            <a:off x="304800" y="1524000"/>
            <a:ext cx="6477000" cy="4389437"/>
          </a:xfrm>
        </p:spPr>
        <p:txBody>
          <a:bodyPr>
            <a:normAutofit/>
          </a:bodyPr>
          <a:lstStyle/>
          <a:p>
            <a:pPr marL="402336" lvl="1" indent="0">
              <a:buNone/>
              <a:defRPr/>
            </a:pPr>
            <a:r>
              <a:rPr kumimoji="0" lang="en-US" sz="2600" b="1" i="0" kern="1200" dirty="0" smtClean="0">
                <a:solidFill>
                  <a:schemeClr val="accent1"/>
                </a:solidFill>
                <a:effectLst/>
                <a:latin typeface="Comic Sans MS" pitchFamily="66" charset="0"/>
              </a:rPr>
              <a:t>Set of interconnected nuclei that are located throughout the </a:t>
            </a:r>
            <a:r>
              <a:rPr kumimoji="0" lang="en-US" sz="2600" b="1" i="0" u="none" strike="noStrike" kern="1200" dirty="0" smtClean="0">
                <a:solidFill>
                  <a:schemeClr val="accent1"/>
                </a:solidFill>
                <a:effectLst/>
                <a:latin typeface="Comic Sans MS" pitchFamily="66" charset="0"/>
              </a:rPr>
              <a:t>brainstem </a:t>
            </a:r>
            <a:r>
              <a:rPr kumimoji="0" lang="en-US" sz="2600" b="1" i="0" u="none" strike="noStrike" kern="1200" dirty="0" smtClean="0">
                <a:solidFill>
                  <a:schemeClr val="accent2">
                    <a:lumMod val="75000"/>
                  </a:schemeClr>
                </a:solidFill>
                <a:effectLst/>
                <a:latin typeface="Comic Sans MS" pitchFamily="66" charset="0"/>
              </a:rPr>
              <a:t>(</a:t>
            </a:r>
            <a:r>
              <a:rPr lang="en-GB" sz="1600" b="1" dirty="0" smtClean="0">
                <a:solidFill>
                  <a:schemeClr val="accent2">
                    <a:lumMod val="75000"/>
                  </a:schemeClr>
                </a:solidFill>
                <a:latin typeface="Comic Sans MS" pitchFamily="66" charset="0"/>
              </a:rPr>
              <a:t>Pons, Midbrain, Upper medulla</a:t>
            </a:r>
            <a:r>
              <a:rPr kumimoji="0" lang="en-US" sz="2600" b="1" i="0" u="none" strike="noStrike" kern="1200" dirty="0" smtClean="0">
                <a:solidFill>
                  <a:schemeClr val="accent1"/>
                </a:solidFill>
                <a:effectLst/>
                <a:latin typeface="Comic Sans MS" pitchFamily="66" charset="0"/>
              </a:rPr>
              <a:t>), and the thalamus</a:t>
            </a:r>
            <a:endParaRPr lang="en-GB" sz="1800" b="1" dirty="0" smtClean="0">
              <a:solidFill>
                <a:schemeClr val="accent1"/>
              </a:solidFill>
              <a:latin typeface="Comic Sans MS" pitchFamily="66" charset="0"/>
            </a:endParaRP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a:t>
            </a:r>
            <a:r>
              <a:rPr kumimoji="0" lang="en-US" sz="2200" b="1" i="0" kern="1200" baseline="0" dirty="0" smtClean="0">
                <a:solidFill>
                  <a:schemeClr val="accent1"/>
                </a:solidFill>
                <a:effectLst/>
                <a:latin typeface="Comic Sans MS" pitchFamily="66" charset="0"/>
              </a:rPr>
              <a:t> in </a:t>
            </a:r>
            <a:r>
              <a:rPr kumimoji="0" lang="en-US" sz="2200" b="1" i="0" kern="1200" dirty="0" smtClean="0">
                <a:solidFill>
                  <a:schemeClr val="accent1"/>
                </a:solidFill>
                <a:effectLst/>
                <a:latin typeface="Comic Sans MS" pitchFamily="66" charset="0"/>
              </a:rPr>
              <a:t> behavioral arousal</a:t>
            </a: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 in  consciousness</a:t>
            </a:r>
            <a:r>
              <a:rPr lang="en-GB" sz="2200" b="1" dirty="0" smtClean="0">
                <a:solidFill>
                  <a:schemeClr val="accent1"/>
                </a:solidFill>
                <a:latin typeface="Comic Sans MS" pitchFamily="66" charset="0"/>
              </a:rPr>
              <a:t> </a:t>
            </a:r>
            <a:r>
              <a:rPr lang="en-GB" sz="2200" b="1" dirty="0" smtClean="0">
                <a:solidFill>
                  <a:schemeClr val="accent2">
                    <a:lumMod val="75000"/>
                  </a:schemeClr>
                </a:solidFill>
                <a:latin typeface="Comic Sans MS" pitchFamily="66" charset="0"/>
              </a:rPr>
              <a:t>(sleep/awake </a:t>
            </a:r>
            <a:r>
              <a:rPr lang="en-GB" sz="1800" b="1" dirty="0" smtClean="0">
                <a:solidFill>
                  <a:schemeClr val="accent2">
                    <a:lumMod val="75000"/>
                  </a:schemeClr>
                </a:solidFill>
                <a:latin typeface="Comic Sans MS" pitchFamily="66" charset="0"/>
              </a:rPr>
              <a:t>cycle</a:t>
            </a:r>
            <a:r>
              <a:rPr lang="en-GB" sz="1800" b="1" dirty="0" smtClean="0">
                <a:solidFill>
                  <a:schemeClr val="accent1"/>
                </a:solidFill>
                <a:latin typeface="Comic Sans MS" pitchFamily="66" charset="0"/>
              </a:rPr>
              <a:t>)</a:t>
            </a:r>
          </a:p>
          <a:p>
            <a:pPr marL="36576" indent="0" algn="just" eaLnBrk="1" fontAlgn="auto" hangingPunct="1">
              <a:spcAft>
                <a:spcPts val="0"/>
              </a:spcAft>
              <a:buNone/>
              <a:defRPr/>
            </a:pPr>
            <a:r>
              <a:rPr lang="en-GB" sz="1800" b="1" dirty="0" smtClean="0">
                <a:solidFill>
                  <a:schemeClr val="accent1"/>
                </a:solidFill>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6388"/>
            <a:ext cx="5257800" cy="1905000"/>
          </a:xfrm>
        </p:spPr>
        <p:txBody>
          <a:bodyPr>
            <a:normAutofit fontScale="85000" lnSpcReduction="20000"/>
          </a:bodyPr>
          <a:lstStyle/>
          <a:p>
            <a:pPr marL="0" lvl="0" indent="0">
              <a:buNone/>
            </a:pPr>
            <a:r>
              <a:rPr lang="en-GB" sz="3900" b="1" dirty="0">
                <a:solidFill>
                  <a:schemeClr val="tx2"/>
                </a:solidFill>
                <a:latin typeface="Comic Sans MS" pitchFamily="66" charset="0"/>
              </a:rPr>
              <a:t>consists of 3 parts</a:t>
            </a:r>
            <a:r>
              <a:rPr lang="en-GB" sz="3900" b="1" dirty="0" smtClean="0">
                <a:solidFill>
                  <a:schemeClr val="tx2"/>
                </a:solidFill>
                <a:latin typeface="Comic Sans MS" pitchFamily="66" charset="0"/>
              </a:rPr>
              <a:t>:</a:t>
            </a:r>
          </a:p>
          <a:p>
            <a:pPr marL="0" lvl="0" indent="0">
              <a:buNone/>
            </a:pPr>
            <a:endParaRPr kumimoji="0" lang="en-GB" sz="2800" b="1" kern="1200" dirty="0">
              <a:ln>
                <a:noFill/>
              </a:ln>
              <a:solidFill>
                <a:schemeClr val="tx2"/>
              </a:solidFill>
              <a:effectLst/>
              <a:latin typeface="Comic Sans MS" pitchFamily="66" charset="0"/>
              <a:ea typeface="+mj-ea"/>
              <a:cs typeface="+mj-cs"/>
            </a:endParaRPr>
          </a:p>
          <a:p>
            <a:pPr marL="0" lvl="0" indent="0">
              <a:buNone/>
            </a:pPr>
            <a:r>
              <a:rPr kumimoji="0" lang="en-GB" b="1" kern="1200" dirty="0" smtClean="0">
                <a:ln>
                  <a:noFill/>
                </a:ln>
                <a:solidFill>
                  <a:schemeClr val="accent2"/>
                </a:solidFill>
                <a:effectLst/>
                <a:latin typeface="Comic Sans MS" pitchFamily="66" charset="0"/>
                <a:ea typeface="+mj-ea"/>
                <a:cs typeface="+mj-cs"/>
              </a:rPr>
              <a:t>Lateral </a:t>
            </a:r>
            <a:r>
              <a:rPr kumimoji="0" lang="en-GB" b="1" kern="1200" dirty="0" smtClean="0">
                <a:ln>
                  <a:noFill/>
                </a:ln>
                <a:solidFill>
                  <a:schemeClr val="accent2"/>
                </a:solidFill>
                <a:effectLst/>
                <a:latin typeface="Comic Sans MS" pitchFamily="66" charset="0"/>
                <a:ea typeface="+mj-ea"/>
                <a:cs typeface="+mj-cs"/>
              </a:rPr>
              <a:t>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err="1" smtClean="0">
                <a:solidFill>
                  <a:schemeClr val="accent2"/>
                </a:solidFill>
                <a:effectLst/>
                <a:latin typeface="Comic Sans MS" pitchFamily="66" charset="0"/>
              </a:rPr>
              <a:t>Paramedian</a:t>
            </a:r>
            <a:r>
              <a:rPr kumimoji="0" lang="en-GB" b="1" kern="1200" dirty="0" smtClean="0">
                <a:solidFill>
                  <a:schemeClr val="accent2"/>
                </a:solidFill>
                <a:effectLst/>
                <a:latin typeface="Comic Sans MS" pitchFamily="66" charset="0"/>
              </a:rPr>
              <a:t> Reticular Formation</a:t>
            </a:r>
            <a:endParaRPr lang="en-US" dirty="0" smtClean="0">
              <a:solidFill>
                <a:schemeClr val="accent2"/>
              </a:solidFill>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solidFill>
                  <a:schemeClr val="accent2"/>
                </a:solidFill>
                <a:effectLst/>
                <a:latin typeface="Comic Sans MS" pitchFamily="66" charset="0"/>
              </a:rPr>
              <a:t>Raphe nuclei (Median RF)</a:t>
            </a:r>
            <a:endParaRPr lang="en-US" dirty="0" smtClean="0">
              <a:solidFill>
                <a:schemeClr val="accent2"/>
              </a:solidFill>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User\Desktop\CNSblock lectures\consciousnes\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1"/>
            <a:ext cx="4876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11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4021</TotalTime>
  <Words>883</Words>
  <Application>Microsoft Office PowerPoint</Application>
  <PresentationFormat>On-screen Show (4:3)</PresentationFormat>
  <Paragraphs>165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Physiology of Consciousness</vt:lpstr>
      <vt:lpstr>PowerPoint Presentation</vt:lpstr>
      <vt:lpstr>Level of consciousness</vt:lpstr>
      <vt:lpstr>PowerPoint Presentation</vt:lpstr>
      <vt:lpstr>PowerPoint Presentation</vt:lpstr>
      <vt:lpstr>PowerPoint Presentation</vt:lpstr>
      <vt:lpstr>brain Structures involved in the conscious state:</vt:lpstr>
      <vt:lpstr>  1- Reticular formation</vt:lpstr>
      <vt:lpstr>PowerPoint Presentation</vt:lpstr>
      <vt:lpstr>PowerPoint Presentation</vt:lpstr>
      <vt:lpstr>Paramedian Reticular Formation</vt:lpstr>
      <vt:lpstr>Raphe nuclei (Median RF)</vt:lpstr>
      <vt:lpstr>Functions of reticular formation:</vt:lpstr>
      <vt:lpstr>PowerPoint Presentation</vt:lpstr>
      <vt:lpstr>2- Thalamus:</vt:lpstr>
      <vt:lpstr>3- Hypothalamus </vt:lpstr>
      <vt:lpstr>PowerPoint Presentation</vt:lpstr>
      <vt:lpstr>Anatomical components of RAS</vt:lpstr>
      <vt:lpstr>RAS</vt:lpstr>
      <vt:lpstr>PowerPoint Presentation</vt:lpstr>
      <vt:lpstr>Sensory inputs to RAS</vt:lpstr>
      <vt:lpstr>Functions of RAS: </vt:lpstr>
      <vt:lpstr>2-Attention</vt:lpstr>
      <vt:lpstr>3-RAS and learning</vt:lpstr>
      <vt:lpstr>RAS dysfucntion </vt:lpstr>
      <vt:lpstr>Indices  of Level of Consciousness</vt:lpstr>
      <vt:lpstr>Electroencephalogram</vt:lpstr>
      <vt:lpstr>PowerPoint Presentation</vt:lpstr>
      <vt:lpstr>PowerPoint Presentation</vt:lpstr>
      <vt:lpstr>PowerPoint Presentation</vt:lpstr>
      <vt:lpstr>Brain Death Confirmatory Testing with EEG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User</cp:lastModifiedBy>
  <cp:revision>73</cp:revision>
  <cp:lastPrinted>2015-09-08T11:08:31Z</cp:lastPrinted>
  <dcterms:created xsi:type="dcterms:W3CDTF">2015-08-24T15:42:46Z</dcterms:created>
  <dcterms:modified xsi:type="dcterms:W3CDTF">2019-10-08T14:09:57Z</dcterms:modified>
</cp:coreProperties>
</file>