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31"/>
  </p:notesMasterIdLst>
  <p:handoutMasterIdLst>
    <p:handoutMasterId r:id="rId32"/>
  </p:handoutMasterIdLst>
  <p:sldIdLst>
    <p:sldId id="388" r:id="rId2"/>
    <p:sldId id="654" r:id="rId3"/>
    <p:sldId id="635" r:id="rId4"/>
    <p:sldId id="649" r:id="rId5"/>
    <p:sldId id="640" r:id="rId6"/>
    <p:sldId id="621" r:id="rId7"/>
    <p:sldId id="657" r:id="rId8"/>
    <p:sldId id="605" r:id="rId9"/>
    <p:sldId id="623" r:id="rId10"/>
    <p:sldId id="660" r:id="rId11"/>
    <p:sldId id="608" r:id="rId12"/>
    <p:sldId id="610" r:id="rId13"/>
    <p:sldId id="626" r:id="rId14"/>
    <p:sldId id="594" r:id="rId15"/>
    <p:sldId id="658" r:id="rId16"/>
    <p:sldId id="625" r:id="rId17"/>
    <p:sldId id="600" r:id="rId18"/>
    <p:sldId id="627" r:id="rId19"/>
    <p:sldId id="612" r:id="rId20"/>
    <p:sldId id="641" r:id="rId21"/>
    <p:sldId id="642" r:id="rId22"/>
    <p:sldId id="395" r:id="rId23"/>
    <p:sldId id="430" r:id="rId24"/>
    <p:sldId id="628" r:id="rId25"/>
    <p:sldId id="629" r:id="rId26"/>
    <p:sldId id="615" r:id="rId27"/>
    <p:sldId id="659" r:id="rId28"/>
    <p:sldId id="643" r:id="rId29"/>
    <p:sldId id="644" r:id="rId3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87" autoAdjust="0"/>
  </p:normalViewPr>
  <p:slideViewPr>
    <p:cSldViewPr>
      <p:cViewPr>
        <p:scale>
          <a:sx n="74" d="100"/>
          <a:sy n="74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BD0DE-B8F5-4D0E-89ED-C9443630DED7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96900" y="0"/>
            <a:ext cx="4432300" cy="3324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2438" y="3986213"/>
            <a:ext cx="5265737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DF3B-6F98-4D6B-A7E8-A8D61A1098F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78-BC37-472A-A631-C29A362851C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F2E1-5031-44ED-B7D4-34524A63B9A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1411-7724-4155-A8C0-A0077353F5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ECCC-3872-4467-9C0D-6C1116539A1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E51D-A092-48FE-93A8-FF0F9723B73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C668E-883C-4B7C-93D0-0E25ED51FB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E65A-6E6E-4669-AD98-AAB4C1BE642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031D-2FC1-41D9-BD99-CBD94B5095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36D4-6B57-4E52-B103-EA7B1B1682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AE8-2560-4575-9128-6EC17B39010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ursingcrib.com/wp-content/uploads/seizuredisorder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95536" y="44624"/>
            <a:ext cx="8064896" cy="2304256"/>
          </a:xfrm>
        </p:spPr>
        <p:txBody>
          <a:bodyPr/>
          <a:lstStyle/>
          <a:p>
            <a:r>
              <a:rPr lang="en-US" sz="7200" dirty="0" err="1" smtClean="0">
                <a:latin typeface="Comic Sans MS" pitchFamily="66" charset="0"/>
              </a:rPr>
              <a:t>Pathophysiology</a:t>
            </a:r>
            <a:r>
              <a:rPr lang="en-US" sz="7200" dirty="0" smtClean="0">
                <a:latin typeface="Comic Sans MS" pitchFamily="66" charset="0"/>
              </a:rPr>
              <a:t> of Epilepsy  </a:t>
            </a:r>
            <a:endParaRPr lang="en-US" sz="7200" b="1" dirty="0" smtClean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Image result for unprovoked sei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809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3300" b="1" u="sng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 seizures </a:t>
            </a:r>
            <a:r>
              <a:rPr lang="en-US" sz="3300" b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a loss of consciousness </a:t>
            </a: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Concvulsive</a:t>
            </a:r>
            <a:r>
              <a:rPr lang="en-US" sz="2800" baseline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 non-convculsive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(1) Generalized tonic-clonic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(Grand Mal epileptic seizure ) 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(2) Absence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	(Petit mal epileptic seizures)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1386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:\9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403427"/>
            <a:ext cx="4104457" cy="34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:\92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257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496944" cy="3456384"/>
          </a:xfrm>
        </p:spPr>
        <p:txBody>
          <a:bodyPr/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onset of a seizures: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Small group of abnormal neurons undergo 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Prolonged </a:t>
            </a:r>
            <a:r>
              <a:rPr lang="en-US" sz="2400" dirty="0" err="1" smtClean="0">
                <a:latin typeface="Comic Sans MS" pitchFamily="66" charset="0"/>
              </a:rPr>
              <a:t>depolarizations</a:t>
            </a:r>
            <a:endParaRPr lang="en-US" sz="2400" dirty="0" smtClean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Rapid firing of repeated action potentials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Spread to adjacent neurons or neurons with which they are connected into the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Generalized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424936" cy="4104456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1- Generalized tonic-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(grand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+/- 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aura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(peculiar sensation or dizziness; then sudden onset of seizure with loss of consciousness)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Tonic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phase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Rigid muscle contraction in which clenched jaw and hands; eyes open with pupils dilated; lasts 30 to 60 seconds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phase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Rhythmic, jerky contraction and relaxation of all muscles in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 incontinence and frothing at the lips; may bite tongue or cheek, lasts several minutes.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Postictal state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Sleeping or dazed for up to several hours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grand mal seizure e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grand mal seizure e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grand mal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" y="980728"/>
            <a:ext cx="4572000" cy="554461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A clinical seizure occurs when the electrical discharges of a large number of cells become abnormally linked together, creating a storm of electrical activity in the brain.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Seizures may then spread to involve adjacent areas of the brain or through established anatomic pathways to other distant areas.</a:t>
            </a:r>
          </a:p>
        </p:txBody>
      </p:sp>
      <p:pic>
        <p:nvPicPr>
          <p:cNvPr id="5" name="Content Placeholder 4" descr="seizure disorders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872008" y="4149080"/>
            <a:ext cx="2314575" cy="1857375"/>
          </a:xfrm>
          <a:noFill/>
        </p:spPr>
      </p:pic>
      <p:pic>
        <p:nvPicPr>
          <p:cNvPr id="7" name="Picture 2" descr="D:\EEG Summaries 22.12.2013\Epilepsy General\Fullscreen capture 2252010 101543 A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404664"/>
            <a:ext cx="425912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68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07504" y="188640"/>
            <a:ext cx="9036496" cy="2808312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200" b="1" u="sng" dirty="0" smtClean="0"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u="sng" dirty="0" smtClean="0">
                <a:effectLst/>
                <a:latin typeface="Comic Sans MS" pitchFamily="66" charset="0"/>
              </a:rPr>
              <a:t>2. Absence ( petit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a. Loss of contact with environment for 5 to 30 seconds.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b. Appears to be day dreaming or may roll eyes, nod head, move hands, or smack lips.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200" b="1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200" b="1" dirty="0" smtClean="0">
                <a:latin typeface="Comic Sans MS" pitchFamily="66" charset="0"/>
              </a:rPr>
              <a:t>c. Resumes activity and is not aware of seizure.</a:t>
            </a:r>
            <a:endParaRPr lang="en-US" sz="2200" b="1" dirty="0">
              <a:latin typeface="Comic Sans MS" pitchFamily="66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9127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7847856" cy="208823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u="sng" dirty="0" smtClean="0">
                <a:latin typeface="Comic Sans MS" pitchFamily="66" charset="0"/>
              </a:rPr>
              <a:t>clinical manifestations of a seizure</a:t>
            </a:r>
            <a:r>
              <a:rPr lang="en-US" sz="2400" dirty="0" smtClean="0">
                <a:latin typeface="Comic Sans MS" pitchFamily="66" charset="0"/>
              </a:rPr>
              <a:t> reflect the area of the brain from which the seizure begins (i.e., seizure focus) and the spread of the electrical discharge.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20688"/>
            <a:ext cx="8208912" cy="5112568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sz="2400" dirty="0" smtClean="0">
                <a:latin typeface="Comic Sans MS" pitchFamily="66" charset="0"/>
              </a:rPr>
              <a:t>Clinical manifestations accompanying a seizure are numerous and varied, including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(1) indescribable bodily sensations,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(2) "pins and needles" sensations,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(3) smells or sounds,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(4) fear or depression,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(5) hallucinations,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(6) momentary jerks or head nods, 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(7) </a:t>
            </a:r>
            <a:r>
              <a:rPr lang="en-US" dirty="0">
                <a:latin typeface="Comic Sans MS" pitchFamily="66" charset="0"/>
              </a:rPr>
              <a:t>Déjà vu  (over </a:t>
            </a:r>
            <a:r>
              <a:rPr lang="en-US" dirty="0" err="1">
                <a:latin typeface="Comic Sans MS" pitchFamily="66" charset="0"/>
              </a:rPr>
              <a:t>familiatry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2400" dirty="0" smtClean="0">
              <a:latin typeface="Comic Sans MS" pitchFamily="66" charset="0"/>
            </a:endParaRP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(8) </a:t>
            </a:r>
            <a:r>
              <a:rPr lang="en-US" sz="2400" dirty="0" smtClean="0">
                <a:latin typeface="Comic Sans MS" pitchFamily="66" charset="0"/>
              </a:rPr>
              <a:t>staring with loss of awareness, and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(9) </a:t>
            </a:r>
            <a:r>
              <a:rPr lang="en-US" sz="2400" dirty="0" smtClean="0">
                <a:latin typeface="Comic Sans MS" pitchFamily="66" charset="0"/>
              </a:rPr>
              <a:t>Convulsions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i.e., involuntary muscle contractions) lasting seconds to minutes.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Seizures</a:t>
            </a:r>
          </a:p>
          <a:p>
            <a:r>
              <a:rPr lang="en-US" dirty="0" smtClean="0">
                <a:latin typeface="Comic Sans MS" pitchFamily="66" charset="0"/>
              </a:rPr>
              <a:t>Epilepsy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543800" cy="441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Epileptic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Idiopathic (70-80%)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tumor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Neurodegenerative 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disorders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to</a:t>
            </a: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damage: e.g. congenital infections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intraventricular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hemorrhage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dysgenesis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/malformation: e.g. hydrocephalus</a:t>
            </a:r>
          </a:p>
        </p:txBody>
      </p:sp>
    </p:spTree>
    <p:extLst>
      <p:ext uri="{BB962C8B-B14F-4D97-AF65-F5344CB8AC3E}">
        <p14:creationId xmlns:p14="http://schemas.microsoft.com/office/powerpoint/2010/main" val="537623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849438"/>
            <a:ext cx="6934200" cy="3854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Non-epileptic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Febrile convulsions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Metabolic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Hypoglycemia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HypoCa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HypoMg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HyperNa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HypoNa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Meningitis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Encephalitis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Poisons/toxins</a:t>
            </a:r>
          </a:p>
        </p:txBody>
      </p:sp>
    </p:spTree>
    <p:extLst>
      <p:ext uri="{BB962C8B-B14F-4D97-AF65-F5344CB8AC3E}">
        <p14:creationId xmlns:p14="http://schemas.microsoft.com/office/powerpoint/2010/main" val="951334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60240"/>
            <a:ext cx="8784976" cy="3573016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Cortical cell membrane level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Instability of the nerve cell membrane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Polarization abnormalities (excessive polarization ,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or lapses in repolarization)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, allowing the cell to be more susceptible to activation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Hypersensitive neurons with lowered thresholds for firing and firing excessively , related 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440"/>
            <a:ext cx="8496944" cy="73732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Pathophysiology of Epilepsy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 at molecular level)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656184"/>
            <a:ext cx="8964612" cy="386104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Excess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Excaitatory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acetylecholine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 or Glutamate –related activity 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(2) Decreased inhibitory ( GABA –related activity)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Together and/or (2) above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leading to instability of cell-membrane &amp; lowered threshold for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exciatation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excessive polarization,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allowing the cell to be more susceptible to activation spontaneously or by any ionic imbalances in the immediate chemical environment of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60011" y="1340768"/>
            <a:ext cx="8704477" cy="4392488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2400" u="sng" dirty="0" smtClean="0">
                <a:latin typeface="Comic Sans MS" pitchFamily="66" charset="0"/>
              </a:rPr>
              <a:t>Electroencephalogram ( EEG) </a:t>
            </a:r>
            <a:endParaRPr lang="ar-SA" altLang="en-US" sz="2400" u="sng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EEG </a:t>
            </a:r>
            <a:r>
              <a:rPr lang="en-GB" dirty="0" smtClean="0">
                <a:latin typeface="Comic Sans MS" pitchFamily="66" charset="0"/>
              </a:rPr>
              <a:t>›››› </a:t>
            </a:r>
            <a:r>
              <a:rPr lang="en-GB" sz="2400" dirty="0" smtClean="0">
                <a:latin typeface="Comic Sans MS" pitchFamily="66" charset="0"/>
              </a:rPr>
              <a:t>diagnosis, classifying seizures </a:t>
            </a:r>
            <a:r>
              <a:rPr lang="en-GB" dirty="0">
                <a:latin typeface="Comic Sans MS" pitchFamily="66" charset="0"/>
              </a:rPr>
              <a:t>››››</a:t>
            </a:r>
            <a:r>
              <a:rPr lang="en-GB" sz="2400" dirty="0" smtClean="0">
                <a:latin typeface="Comic Sans MS" pitchFamily="66" charset="0"/>
              </a:rPr>
              <a:t> therapeutic decisions </a:t>
            </a:r>
          </a:p>
          <a:p>
            <a:r>
              <a:rPr lang="en-GB" b="1" dirty="0">
                <a:latin typeface="Comic Sans MS" pitchFamily="66" charset="0"/>
              </a:rPr>
              <a:t>spikes </a:t>
            </a:r>
            <a:r>
              <a:rPr lang="en-GB" dirty="0">
                <a:latin typeface="Comic Sans MS" pitchFamily="66" charset="0"/>
              </a:rPr>
              <a:t>or </a:t>
            </a:r>
            <a:r>
              <a:rPr lang="en-GB" b="1" dirty="0">
                <a:latin typeface="Comic Sans MS" pitchFamily="66" charset="0"/>
              </a:rPr>
              <a:t>sharp waves </a:t>
            </a:r>
            <a:r>
              <a:rPr lang="en-GB" b="1" dirty="0" smtClean="0">
                <a:latin typeface="Comic Sans MS" pitchFamily="66" charset="0"/>
              </a:rPr>
              <a:t>(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EEG patterns) </a:t>
            </a:r>
          </a:p>
          <a:p>
            <a:pPr algn="l" rtl="0"/>
            <a:endParaRPr lang="en-GB" sz="2400" dirty="0" smtClean="0"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Focal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discharges indicate focal epilepsy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Generalized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activity indicates a generalized form of epilepsy. </a:t>
            </a:r>
          </a:p>
          <a:p>
            <a:pPr algn="l" rtl="0">
              <a:buFont typeface="Wingdings" pitchFamily="2" charset="2"/>
              <a:buChar char="Ø"/>
            </a:pPr>
            <a:endParaRPr lang="en-GB" sz="24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24036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Image result for simple partial 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rtial leading to generalized seizure e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 smtClean="0">
                <a:latin typeface="Comic Sans MS" pitchFamily="66" charset="0"/>
              </a:rPr>
              <a:t>Some types linked to genes 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(run in families)</a:t>
            </a:r>
          </a:p>
          <a:p>
            <a:r>
              <a:rPr lang="en-US" sz="2000" dirty="0" smtClean="0">
                <a:latin typeface="Comic Sans MS" pitchFamily="66" charset="0"/>
              </a:rPr>
              <a:t>Genetic abnormalities </a:t>
            </a:r>
            <a:r>
              <a:rPr lang="en-GB" sz="2000" dirty="0" smtClean="0">
                <a:latin typeface="Comic Sans MS" pitchFamily="66" charset="0"/>
              </a:rPr>
              <a:t>››››</a:t>
            </a:r>
            <a:r>
              <a:rPr lang="en-US" sz="2000" dirty="0" smtClean="0">
                <a:latin typeface="Comic Sans MS" pitchFamily="66" charset="0"/>
              </a:rPr>
              <a:t> increasing a person's susceptibility 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seizures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that are triggered by an environmental factor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Several types of epilepsy have now been linked to defective genes for </a:t>
            </a:r>
            <a:r>
              <a:rPr lang="en-US" sz="2000" b="1" smtClean="0">
                <a:latin typeface="Comic Sans MS" pitchFamily="66" charset="0"/>
              </a:rPr>
              <a:t>ion </a:t>
            </a:r>
            <a:r>
              <a:rPr lang="en-US" sz="2000" b="1" smtClean="0">
                <a:latin typeface="Comic Sans MS" pitchFamily="66" charset="0"/>
              </a:rPr>
              <a:t>channels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8229600" cy="66992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/>
          <a:p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Pathophysiology</a:t>
            </a:r>
            <a:endParaRPr lang="en-US" altLang="zh-TW" dirty="0">
              <a:solidFill>
                <a:schemeClr val="tx1"/>
              </a:solidFill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Genetic factors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least 20 % 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Some examples 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Benign neonatal convulsions--20q and 8q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Juvenile myoclonic epilepsy--6p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Progressive myoclonic epilepsy--21q22.3</a:t>
            </a:r>
          </a:p>
        </p:txBody>
      </p:sp>
    </p:spTree>
    <p:extLst>
      <p:ext uri="{BB962C8B-B14F-4D97-AF65-F5344CB8AC3E}">
        <p14:creationId xmlns:p14="http://schemas.microsoft.com/office/powerpoint/2010/main" val="4137915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01675"/>
            <a:ext cx="7772400" cy="7286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779588"/>
            <a:ext cx="8367464" cy="3800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</a:t>
            </a:r>
            <a:r>
              <a:rPr lang="en-US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(Convulsion)</a:t>
            </a:r>
            <a:endParaRPr lang="en-US" altLang="zh-TW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chemeClr val="folHlink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 manifestation of </a:t>
            </a:r>
            <a:r>
              <a:rPr lang="en-US" altLang="zh-TW" sz="2600" dirty="0" err="1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synchronised</a:t>
            </a: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electrical discharges of neurons  </a:t>
            </a:r>
            <a:endParaRPr lang="en-GB" altLang="zh-TW" sz="26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Seizures are symptoms of a disturbance in brain function , which can be due to epilepsy or other causes  </a:t>
            </a:r>
            <a:endParaRPr lang="en-US" sz="2400" dirty="0" smtClean="0">
              <a:effectLst/>
              <a:latin typeface="Comic Sans MS" pitchFamily="66" charset="0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A seizure is a sudden surge in electrical activity in the brain that causes an alteration in sensation, behavior, or consciousness </a:t>
            </a:r>
            <a:endParaRPr lang="en-US" sz="3600" dirty="0" smtClean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208912" cy="4824536"/>
          </a:xfrm>
        </p:spPr>
        <p:txBody>
          <a:bodyPr>
            <a:normAutofit/>
          </a:bodyPr>
          <a:lstStyle/>
          <a:p>
            <a:pPr algn="l" rtl="0"/>
            <a:r>
              <a:rPr lang="en-US" sz="2200" kern="1200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P</a:t>
            </a:r>
            <a:r>
              <a:rPr lang="en-GB" sz="2200" kern="1200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resent when 2 or more unprovoked seizures occur at an interval greater than 24 hours apart</a:t>
            </a:r>
          </a:p>
          <a:p>
            <a:r>
              <a:rPr lang="en-US" sz="2200" dirty="0" smtClean="0">
                <a:latin typeface="Comic Sans MS" pitchFamily="66" charset="0"/>
              </a:rPr>
              <a:t>Sudden recurrent episodes of sensory disturbance</a:t>
            </a:r>
          </a:p>
          <a:p>
            <a:r>
              <a:rPr lang="en-US" sz="2200" dirty="0" smtClean="0">
                <a:latin typeface="Comic Sans MS" pitchFamily="66" charset="0"/>
              </a:rPr>
              <a:t>+/- </a:t>
            </a:r>
            <a:r>
              <a:rPr lang="en-US" sz="2200" dirty="0" smtClean="0">
                <a:latin typeface="Comic Sans MS" pitchFamily="66" charset="0"/>
              </a:rPr>
              <a:t>Loss </a:t>
            </a:r>
            <a:r>
              <a:rPr lang="en-US" sz="2200" dirty="0" smtClean="0">
                <a:latin typeface="Comic Sans MS" pitchFamily="66" charset="0"/>
              </a:rPr>
              <a:t>of consciousness, or convulsions</a:t>
            </a:r>
          </a:p>
          <a:p>
            <a:r>
              <a:rPr lang="en-US" sz="2200" dirty="0" smtClean="0">
                <a:latin typeface="Comic Sans MS" pitchFamily="66" charset="0"/>
              </a:rPr>
              <a:t>Associated with abnormal electrical activity in the brain</a:t>
            </a:r>
          </a:p>
          <a:p>
            <a:pPr algn="l" rtl="0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Abnormal , excessive electrical discharge of a group of neurons within the brain.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When a person has recurrent ( 2 or more) , unprovoked seizures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 “ epileptic  “.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Seizures is symptom of epilepsy</a:t>
            </a:r>
            <a:r>
              <a:rPr lang="en-US" sz="26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9617"/>
            <a:ext cx="7772400" cy="607095"/>
          </a:xfrm>
        </p:spPr>
        <p:txBody>
          <a:bodyPr/>
          <a:lstStyle/>
          <a:p>
            <a:pPr algn="ctr"/>
            <a:r>
              <a:rPr lang="en-US" sz="2800" b="0" dirty="0" smtClean="0">
                <a:effectLst/>
                <a:latin typeface="Comic Sans MS" pitchFamily="66" charset="0"/>
              </a:rPr>
              <a:t>Epilepsy</a:t>
            </a:r>
            <a:endParaRPr lang="en-US" sz="2800" b="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5112568" cy="576064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b="1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Provoked </a:t>
            </a:r>
            <a:r>
              <a:rPr lang="en-GB" altLang="zh-TW" sz="2500" b="1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seizures</a:t>
            </a:r>
          </a:p>
          <a:p>
            <a:pPr marL="0" indent="0">
              <a:lnSpc>
                <a:spcPct val="95000"/>
              </a:lnSpc>
              <a:buClr>
                <a:schemeClr val="folHlink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Seizures induced by somatic disorders originating outside the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brain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Fever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Infection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Syncope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Hypoxia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Toxins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Cardiac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arrhythmias</a:t>
            </a:r>
            <a:endParaRPr lang="en-GB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Image result for unprovoked seiz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40360" cy="5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2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8172896" cy="2409131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Seizures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Partial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or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C:\Users\User\Desktop\lecuters\epilpsy\chart-of-common-seizur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9512"/>
            <a:ext cx="5781675" cy="52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352928" cy="3450696"/>
          </a:xfrm>
        </p:spPr>
        <p:txBody>
          <a:bodyPr>
            <a:normAutofit/>
          </a:bodyPr>
          <a:lstStyle/>
          <a:p>
            <a:pPr lvl="0" rtl="0" eaLnBrk="1" latinLnBrk="0" hangingPunct="1"/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Focal / Partial seizures 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  <a:sym typeface="Wingdings"/>
              </a:rPr>
              <a:t>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their onset ( start) is limited to part of the cerebral hemisphere</a:t>
            </a:r>
          </a:p>
          <a:p>
            <a:pPr lvl="0" rtl="0" eaLnBrk="1" latinLnBrk="0" hangingPunct="1"/>
            <a:endParaRPr lang="en-GB" sz="2200" b="1" dirty="0">
              <a:latin typeface="Comic Sans MS" pitchFamily="66" charset="0"/>
              <a:ea typeface="+mj-ea"/>
              <a:cs typeface="+mj-cs"/>
            </a:endParaRPr>
          </a:p>
          <a:p>
            <a:pPr lvl="0" rtl="0" eaLnBrk="1" latinLnBrk="0" hangingPunct="1"/>
            <a:endParaRPr lang="en-GB" sz="2200" b="1" dirty="0" smtClean="0">
              <a:solidFill>
                <a:schemeClr val="tx2"/>
              </a:solidFill>
              <a:effectLst/>
              <a:latin typeface="Comic Sans MS" pitchFamily="66" charset="0"/>
              <a:ea typeface="+mj-ea"/>
              <a:cs typeface="+mj-cs"/>
            </a:endParaRPr>
          </a:p>
          <a:p>
            <a:pPr lvl="0" rtl="0" eaLnBrk="1" latinLnBrk="0" hangingPunct="1"/>
            <a:endParaRPr lang="en-US" sz="2200" b="1" dirty="0" smtClean="0">
              <a:solidFill>
                <a:schemeClr val="tx2"/>
              </a:solidFill>
              <a:effectLst/>
              <a:latin typeface="Comic Sans MS" pitchFamily="66" charset="0"/>
            </a:endParaRPr>
          </a:p>
          <a:p>
            <a:pPr lvl="0" rtl="0" eaLnBrk="1" latinLnBrk="0" hangingPunct="1"/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Generalized seizures 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  <a:sym typeface="Wingdings"/>
              </a:rPr>
              <a:t></a:t>
            </a:r>
            <a:r>
              <a:rPr lang="en-GB" sz="2200" b="1" u="sng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those that involve the cerebral cortex diffusely ( whole of it ) from the beginning (</a:t>
            </a:r>
            <a:r>
              <a:rPr lang="en-GB" sz="2200" b="1" i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generalized</a:t>
            </a:r>
            <a:r>
              <a:rPr lang="en-GB" sz="2200" b="1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j-ea"/>
                <a:cs typeface="+mj-cs"/>
              </a:rPr>
              <a:t> seizures)</a:t>
            </a:r>
            <a:endParaRPr lang="en-US" sz="2200" b="1" dirty="0" smtClean="0"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16632"/>
            <a:ext cx="8748464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partial seizures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a. Simple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manifest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motor, somatosensory, and psychomotor symptoms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without impairment of consciousness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b</a:t>
            </a:r>
            <a:r>
              <a:rPr lang="en-US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. Complex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impairment of consciousness with or without simple partial symptoms</a:t>
            </a:r>
          </a:p>
          <a:p>
            <a:pPr algn="ctr" rtl="0">
              <a:lnSpc>
                <a:spcPct val="80000"/>
              </a:lnSpc>
              <a:buNone/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980728"/>
            <a:ext cx="7884864" cy="5001419"/>
          </a:xfrm>
        </p:spPr>
        <p:txBody>
          <a:bodyPr>
            <a:normAutofit/>
          </a:bodyPr>
          <a:lstStyle/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C:\Users\User\Desktop\lecuters\epilps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2370</TotalTime>
  <Words>887</Words>
  <Application>Microsoft Office PowerPoint</Application>
  <PresentationFormat>On-screen Show (4:3)</PresentationFormat>
  <Paragraphs>133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Waveform</vt:lpstr>
      <vt:lpstr>Pathophysiology of Epilepsy  </vt:lpstr>
      <vt:lpstr>PowerPoint Presentation</vt:lpstr>
      <vt:lpstr>Definition</vt:lpstr>
      <vt:lpstr>Epilepsy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Aetiology of seizures </vt:lpstr>
      <vt:lpstr>Aetiology of seizures</vt:lpstr>
      <vt:lpstr>Pathophysiology of Epilepsy  ( at molecular level)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User</cp:lastModifiedBy>
  <cp:revision>91</cp:revision>
  <cp:lastPrinted>1601-01-01T00:00:00Z</cp:lastPrinted>
  <dcterms:created xsi:type="dcterms:W3CDTF">2012-01-19T08:34:52Z</dcterms:created>
  <dcterms:modified xsi:type="dcterms:W3CDTF">2019-10-14T11:03:52Z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