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 id="2147483756" r:id="rId2"/>
  </p:sldMasterIdLst>
  <p:notesMasterIdLst>
    <p:notesMasterId r:id="rId34"/>
  </p:notesMasterIdLst>
  <p:sldIdLst>
    <p:sldId id="257" r:id="rId3"/>
    <p:sldId id="282" r:id="rId4"/>
    <p:sldId id="258" r:id="rId5"/>
    <p:sldId id="285" r:id="rId6"/>
    <p:sldId id="259" r:id="rId7"/>
    <p:sldId id="260" r:id="rId8"/>
    <p:sldId id="261" r:id="rId9"/>
    <p:sldId id="262" r:id="rId10"/>
    <p:sldId id="263" r:id="rId11"/>
    <p:sldId id="264" r:id="rId12"/>
    <p:sldId id="265"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6" r:id="rId28"/>
    <p:sldId id="287" r:id="rId29"/>
    <p:sldId id="288" r:id="rId30"/>
    <p:sldId id="281" r:id="rId31"/>
    <p:sldId id="283" r:id="rId32"/>
    <p:sldId id="284"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p:cViewPr varScale="1">
        <p:scale>
          <a:sx n="109" d="100"/>
          <a:sy n="109" d="100"/>
        </p:scale>
        <p:origin x="167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D626F5-CF57-47DC-A51D-E7F2E3AE7BBB}" type="datetimeFigureOut">
              <a:rPr lang="en-US" smtClean="0"/>
              <a:pPr/>
              <a:t>10/21/2019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D3D987-D704-4241-ABBD-A9B7156D7766}" type="slidenum">
              <a:rPr lang="en-US" smtClean="0"/>
              <a:pPr/>
              <a:t>‹#›</a:t>
            </a:fld>
            <a:endParaRPr lang="en-US" dirty="0"/>
          </a:p>
        </p:txBody>
      </p:sp>
    </p:spTree>
    <p:extLst>
      <p:ext uri="{BB962C8B-B14F-4D97-AF65-F5344CB8AC3E}">
        <p14:creationId xmlns:p14="http://schemas.microsoft.com/office/powerpoint/2010/main" val="29271592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1"/>
          <p:cNvSpPr>
            <a:spLocks noGrp="1" noChangeArrowheads="1"/>
          </p:cNvSpPr>
          <p:nvPr>
            <p:ph type="dt" sz="quarter" idx="1"/>
          </p:nvPr>
        </p:nvSpPr>
        <p:spPr bwMode="auto">
          <a:noFill/>
          <a:ln>
            <a:miter lim="800000"/>
            <a:headEnd/>
            <a:tailEnd/>
          </a:ln>
        </p:spPr>
        <p:txBody>
          <a:bodyPr wrap="square" numCol="1" anchor="t" anchorCtr="0" compatLnSpc="1">
            <a:prstTxWarp prst="textNoShape">
              <a:avLst/>
            </a:prstTxWarp>
          </a:bodyPr>
          <a:lstStyle/>
          <a:p>
            <a:fld id="{C293226A-455A-4329-8134-ACDB7956F008}" type="datetime1">
              <a:rPr lang="en-US" smtClean="0"/>
              <a:pPr/>
              <a:t>10/21/2019</a:t>
            </a:fld>
            <a:endParaRPr lang="en-US" dirty="0"/>
          </a:p>
        </p:txBody>
      </p:sp>
      <p:sp>
        <p:nvSpPr>
          <p:cNvPr id="33795" name="Rectangle 13"/>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D09F9929-4D82-4133-90C1-F756B762BB95}" type="slidenum">
              <a:rPr lang="x-none" smtClean="0"/>
              <a:pPr/>
              <a:t>16</a:t>
            </a:fld>
            <a:endParaRPr lang="en-US" dirty="0"/>
          </a:p>
        </p:txBody>
      </p:sp>
      <p:sp>
        <p:nvSpPr>
          <p:cNvPr id="33796" name="Rectangle 2"/>
          <p:cNvSpPr>
            <a:spLocks noChangeArrowheads="1"/>
          </p:cNvSpPr>
          <p:nvPr/>
        </p:nvSpPr>
        <p:spPr bwMode="auto">
          <a:xfrm>
            <a:off x="3914775" y="0"/>
            <a:ext cx="2955925" cy="446088"/>
          </a:xfrm>
          <a:prstGeom prst="rect">
            <a:avLst/>
          </a:prstGeom>
          <a:noFill/>
          <a:ln w="12700">
            <a:noFill/>
            <a:miter lim="800000"/>
            <a:headEnd/>
            <a:tailEnd/>
          </a:ln>
        </p:spPr>
        <p:txBody>
          <a:bodyPr wrap="none" anchor="ctr"/>
          <a:lstStyle/>
          <a:p>
            <a:endParaRPr lang="en-US" dirty="0"/>
          </a:p>
        </p:txBody>
      </p:sp>
      <p:sp>
        <p:nvSpPr>
          <p:cNvPr id="33797" name="Rectangle 3"/>
          <p:cNvSpPr>
            <a:spLocks noChangeArrowheads="1"/>
          </p:cNvSpPr>
          <p:nvPr/>
        </p:nvSpPr>
        <p:spPr bwMode="auto">
          <a:xfrm>
            <a:off x="3914775" y="8707438"/>
            <a:ext cx="2955925" cy="446087"/>
          </a:xfrm>
          <a:prstGeom prst="rect">
            <a:avLst/>
          </a:prstGeom>
          <a:noFill/>
          <a:ln w="12700">
            <a:noFill/>
            <a:miter lim="800000"/>
            <a:headEnd/>
            <a:tailEnd/>
          </a:ln>
        </p:spPr>
        <p:txBody>
          <a:bodyPr wrap="none" lIns="90488" tIns="44450" rIns="90488" bIns="44450" anchor="b"/>
          <a:lstStyle/>
          <a:p>
            <a:pPr algn="r"/>
            <a:r>
              <a:rPr lang="en-GB" sz="1200" dirty="0"/>
              <a:t>6</a:t>
            </a:r>
          </a:p>
        </p:txBody>
      </p:sp>
      <p:sp>
        <p:nvSpPr>
          <p:cNvPr id="33798" name="Rectangle 4"/>
          <p:cNvSpPr>
            <a:spLocks noChangeArrowheads="1"/>
          </p:cNvSpPr>
          <p:nvPr/>
        </p:nvSpPr>
        <p:spPr bwMode="auto">
          <a:xfrm>
            <a:off x="0" y="8707438"/>
            <a:ext cx="2954338" cy="446087"/>
          </a:xfrm>
          <a:prstGeom prst="rect">
            <a:avLst/>
          </a:prstGeom>
          <a:noFill/>
          <a:ln w="12700">
            <a:noFill/>
            <a:miter lim="800000"/>
            <a:headEnd/>
            <a:tailEnd/>
          </a:ln>
        </p:spPr>
        <p:txBody>
          <a:bodyPr wrap="none" anchor="ctr"/>
          <a:lstStyle/>
          <a:p>
            <a:endParaRPr lang="en-US" dirty="0"/>
          </a:p>
        </p:txBody>
      </p:sp>
      <p:sp>
        <p:nvSpPr>
          <p:cNvPr id="33799" name="Rectangle 5"/>
          <p:cNvSpPr>
            <a:spLocks noChangeArrowheads="1"/>
          </p:cNvSpPr>
          <p:nvPr/>
        </p:nvSpPr>
        <p:spPr bwMode="auto">
          <a:xfrm>
            <a:off x="0" y="0"/>
            <a:ext cx="2954338" cy="446088"/>
          </a:xfrm>
          <a:prstGeom prst="rect">
            <a:avLst/>
          </a:prstGeom>
          <a:noFill/>
          <a:ln w="12700">
            <a:noFill/>
            <a:miter lim="800000"/>
            <a:headEnd/>
            <a:tailEnd/>
          </a:ln>
        </p:spPr>
        <p:txBody>
          <a:bodyPr wrap="none" anchor="ctr"/>
          <a:lstStyle/>
          <a:p>
            <a:endParaRPr lang="en-US" dirty="0"/>
          </a:p>
        </p:txBody>
      </p:sp>
      <p:sp>
        <p:nvSpPr>
          <p:cNvPr id="33800" name="Rectangle 6"/>
          <p:cNvSpPr>
            <a:spLocks noGrp="1" noRot="1" noChangeAspect="1" noChangeArrowheads="1" noTextEdit="1"/>
          </p:cNvSpPr>
          <p:nvPr>
            <p:ph type="sldImg"/>
          </p:nvPr>
        </p:nvSpPr>
        <p:spPr bwMode="auto">
          <a:xfrm>
            <a:off x="1150938" y="692150"/>
            <a:ext cx="4556125" cy="3416300"/>
          </a:xfrm>
          <a:noFill/>
          <a:ln cap="flat">
            <a:solidFill>
              <a:srgbClr val="000000"/>
            </a:solidFill>
            <a:miter lim="800000"/>
            <a:headEnd/>
            <a:tailEnd/>
          </a:ln>
        </p:spPr>
      </p:sp>
      <p:sp>
        <p:nvSpPr>
          <p:cNvPr id="33801" name="Rectangle 7"/>
          <p:cNvSpPr>
            <a:spLocks noGrp="1" noChangeArrowheads="1"/>
          </p:cNvSpPr>
          <p:nvPr>
            <p:ph type="body" idx="1"/>
          </p:nvPr>
        </p:nvSpPr>
        <p:spPr bwMode="auto">
          <a:xfrm>
            <a:off x="884238" y="4316413"/>
            <a:ext cx="5026025" cy="4167187"/>
          </a:xfrm>
          <a:noFill/>
        </p:spPr>
        <p:txBody>
          <a:bodyPr wrap="none" lIns="90488" tIns="44450" rIns="90488" bIns="44450" numCol="1" anchor="ctr" anchorCtr="0" compatLnSpc="1">
            <a:prstTxWarp prst="textNoShape">
              <a:avLst/>
            </a:prstTxWarp>
          </a:bodyPr>
          <a:lstStyle/>
          <a:p>
            <a:pPr eaLnBrk="1" hangingPunct="1">
              <a:spcBef>
                <a:spcPct val="0"/>
              </a:spcBef>
            </a:pPr>
            <a:endParaRPr lang="en-GB" dirty="0"/>
          </a:p>
        </p:txBody>
      </p:sp>
    </p:spTree>
    <p:extLst>
      <p:ext uri="{BB962C8B-B14F-4D97-AF65-F5344CB8AC3E}">
        <p14:creationId xmlns:p14="http://schemas.microsoft.com/office/powerpoint/2010/main" val="5135324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2351E62E-9947-4980-B901-C09ACAB8D8BB}" type="datetimeFigureOut">
              <a:rPr lang="en-US" smtClean="0"/>
              <a:pPr/>
              <a:t>10/21/2019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3997C8-F90C-4480-93F0-698BE017F6FB}"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351E62E-9947-4980-B901-C09ACAB8D8BB}" type="datetimeFigureOut">
              <a:rPr lang="en-US" smtClean="0"/>
              <a:pPr/>
              <a:t>10/21/2019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3997C8-F90C-4480-93F0-698BE017F6F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351E62E-9947-4980-B901-C09ACAB8D8BB}" type="datetimeFigureOut">
              <a:rPr lang="en-US" smtClean="0"/>
              <a:pPr/>
              <a:t>10/21/2019</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343997C8-F90C-4480-93F0-698BE017F6F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orbel"/>
            </a:endParaRPr>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2351E62E-9947-4980-B901-C09ACAB8D8BB}" type="datetimeFigureOut">
              <a:rPr lang="en-US" smtClean="0">
                <a:solidFill>
                  <a:prstClr val="white">
                    <a:tint val="95000"/>
                  </a:prstClr>
                </a:solidFill>
                <a:latin typeface="Corbel"/>
              </a:rPr>
              <a:pPr/>
              <a:t>10/21/2019</a:t>
            </a:fld>
            <a:endParaRPr lang="en-US" dirty="0">
              <a:solidFill>
                <a:prstClr val="white">
                  <a:tint val="95000"/>
                </a:prstClr>
              </a:solidFill>
              <a:latin typeface="Corbel"/>
            </a:endParaRPr>
          </a:p>
        </p:txBody>
      </p:sp>
      <p:sp>
        <p:nvSpPr>
          <p:cNvPr id="5" name="Footer Placeholder 4"/>
          <p:cNvSpPr>
            <a:spLocks noGrp="1"/>
          </p:cNvSpPr>
          <p:nvPr>
            <p:ph type="ftr" sz="quarter" idx="11"/>
          </p:nvPr>
        </p:nvSpPr>
        <p:spPr/>
        <p:txBody>
          <a:bodyPr/>
          <a:lstStyle/>
          <a:p>
            <a:endParaRPr lang="en-US" dirty="0">
              <a:solidFill>
                <a:prstClr val="white">
                  <a:tint val="95000"/>
                </a:prstClr>
              </a:solidFill>
              <a:latin typeface="Corbel"/>
            </a:endParaRPr>
          </a:p>
        </p:txBody>
      </p:sp>
      <p:sp>
        <p:nvSpPr>
          <p:cNvPr id="6" name="Slide Number Placeholder 5"/>
          <p:cNvSpPr>
            <a:spLocks noGrp="1"/>
          </p:cNvSpPr>
          <p:nvPr>
            <p:ph type="sldNum" sz="quarter" idx="12"/>
          </p:nvPr>
        </p:nvSpPr>
        <p:spPr/>
        <p:txBody>
          <a:bodyPr/>
          <a:lstStyle/>
          <a:p>
            <a:fld id="{343997C8-F90C-4480-93F0-698BE017F6FB}" type="slidenum">
              <a:rPr lang="en-US" smtClean="0">
                <a:solidFill>
                  <a:prstClr val="white">
                    <a:tint val="95000"/>
                  </a:prstClr>
                </a:solidFill>
                <a:latin typeface="Corbel"/>
              </a:rPr>
              <a:pPr/>
              <a:t>‹#›</a:t>
            </a:fld>
            <a:endParaRPr lang="en-US" dirty="0">
              <a:solidFill>
                <a:prstClr val="white">
                  <a:tint val="95000"/>
                </a:prstClr>
              </a:solidFill>
              <a:latin typeface="Corbel"/>
            </a:endParaRP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orbel"/>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351E62E-9947-4980-B901-C09ACAB8D8BB}" type="datetimeFigureOut">
              <a:rPr lang="en-US" smtClean="0">
                <a:solidFill>
                  <a:prstClr val="white">
                    <a:tint val="95000"/>
                  </a:prstClr>
                </a:solidFill>
                <a:latin typeface="Corbel"/>
              </a:rPr>
              <a:pPr/>
              <a:t>10/21/2019</a:t>
            </a:fld>
            <a:endParaRPr lang="en-US" dirty="0">
              <a:solidFill>
                <a:prstClr val="white">
                  <a:tint val="95000"/>
                </a:prstClr>
              </a:solidFill>
              <a:latin typeface="Corbel"/>
            </a:endParaRPr>
          </a:p>
        </p:txBody>
      </p:sp>
      <p:sp>
        <p:nvSpPr>
          <p:cNvPr id="5" name="Footer Placeholder 4"/>
          <p:cNvSpPr>
            <a:spLocks noGrp="1"/>
          </p:cNvSpPr>
          <p:nvPr>
            <p:ph type="ftr" sz="quarter" idx="11"/>
          </p:nvPr>
        </p:nvSpPr>
        <p:spPr/>
        <p:txBody>
          <a:bodyPr/>
          <a:lstStyle/>
          <a:p>
            <a:endParaRPr lang="en-US" dirty="0">
              <a:solidFill>
                <a:prstClr val="white">
                  <a:tint val="95000"/>
                </a:prstClr>
              </a:solidFill>
              <a:latin typeface="Corbel"/>
            </a:endParaRPr>
          </a:p>
        </p:txBody>
      </p:sp>
      <p:sp>
        <p:nvSpPr>
          <p:cNvPr id="6" name="Slide Number Placeholder 5"/>
          <p:cNvSpPr>
            <a:spLocks noGrp="1"/>
          </p:cNvSpPr>
          <p:nvPr>
            <p:ph type="sldNum" sz="quarter" idx="12"/>
          </p:nvPr>
        </p:nvSpPr>
        <p:spPr/>
        <p:txBody>
          <a:bodyPr/>
          <a:lstStyle/>
          <a:p>
            <a:fld id="{343997C8-F90C-4480-93F0-698BE017F6FB}" type="slidenum">
              <a:rPr lang="en-US" smtClean="0">
                <a:solidFill>
                  <a:prstClr val="white">
                    <a:tint val="95000"/>
                  </a:prstClr>
                </a:solidFill>
                <a:latin typeface="Corbel"/>
              </a:rPr>
              <a:pPr/>
              <a:t>‹#›</a:t>
            </a:fld>
            <a:endParaRPr lang="en-US" dirty="0">
              <a:solidFill>
                <a:prstClr val="white">
                  <a:tint val="95000"/>
                </a:prstClr>
              </a:solidFill>
              <a:latin typeface="Corbel"/>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orbel"/>
            </a:endParaRPr>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orbel"/>
            </a:endParaRPr>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351E62E-9947-4980-B901-C09ACAB8D8BB}" type="datetimeFigureOut">
              <a:rPr lang="en-US" smtClean="0">
                <a:solidFill>
                  <a:prstClr val="white">
                    <a:tint val="95000"/>
                  </a:prstClr>
                </a:solidFill>
                <a:latin typeface="Corbel"/>
              </a:rPr>
              <a:pPr/>
              <a:t>10/21/2019</a:t>
            </a:fld>
            <a:endParaRPr lang="en-US" dirty="0">
              <a:solidFill>
                <a:prstClr val="white">
                  <a:tint val="95000"/>
                </a:prstClr>
              </a:solidFill>
              <a:latin typeface="Corbel"/>
            </a:endParaRPr>
          </a:p>
        </p:txBody>
      </p:sp>
      <p:sp>
        <p:nvSpPr>
          <p:cNvPr id="5" name="Footer Placeholder 4"/>
          <p:cNvSpPr>
            <a:spLocks noGrp="1"/>
          </p:cNvSpPr>
          <p:nvPr>
            <p:ph type="ftr" sz="quarter" idx="11"/>
          </p:nvPr>
        </p:nvSpPr>
        <p:spPr/>
        <p:txBody>
          <a:bodyPr/>
          <a:lstStyle/>
          <a:p>
            <a:endParaRPr lang="en-US" dirty="0">
              <a:solidFill>
                <a:prstClr val="white">
                  <a:tint val="95000"/>
                </a:prstClr>
              </a:solidFill>
              <a:latin typeface="Corbel"/>
            </a:endParaRPr>
          </a:p>
        </p:txBody>
      </p:sp>
      <p:sp>
        <p:nvSpPr>
          <p:cNvPr id="6" name="Slide Number Placeholder 5"/>
          <p:cNvSpPr>
            <a:spLocks noGrp="1"/>
          </p:cNvSpPr>
          <p:nvPr>
            <p:ph type="sldNum" sz="quarter" idx="12"/>
          </p:nvPr>
        </p:nvSpPr>
        <p:spPr/>
        <p:txBody>
          <a:bodyPr/>
          <a:lstStyle/>
          <a:p>
            <a:fld id="{343997C8-F90C-4480-93F0-698BE017F6FB}" type="slidenum">
              <a:rPr lang="en-US" smtClean="0">
                <a:solidFill>
                  <a:prstClr val="white">
                    <a:tint val="95000"/>
                  </a:prstClr>
                </a:solidFill>
                <a:latin typeface="Corbel"/>
              </a:rPr>
              <a:pPr/>
              <a:t>‹#›</a:t>
            </a:fld>
            <a:endParaRPr lang="en-US" dirty="0">
              <a:solidFill>
                <a:prstClr val="white">
                  <a:tint val="95000"/>
                </a:prstClr>
              </a:solidFill>
              <a:latin typeface="Corbel"/>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351E62E-9947-4980-B901-C09ACAB8D8BB}" type="datetimeFigureOut">
              <a:rPr lang="en-US" smtClean="0">
                <a:solidFill>
                  <a:prstClr val="white">
                    <a:tint val="95000"/>
                  </a:prstClr>
                </a:solidFill>
                <a:latin typeface="Corbel"/>
              </a:rPr>
              <a:pPr/>
              <a:t>10/21/2019</a:t>
            </a:fld>
            <a:endParaRPr lang="en-US" dirty="0">
              <a:solidFill>
                <a:prstClr val="white">
                  <a:tint val="95000"/>
                </a:prstClr>
              </a:solidFill>
              <a:latin typeface="Corbel"/>
            </a:endParaRPr>
          </a:p>
        </p:txBody>
      </p:sp>
      <p:sp>
        <p:nvSpPr>
          <p:cNvPr id="6" name="Footer Placeholder 5"/>
          <p:cNvSpPr>
            <a:spLocks noGrp="1"/>
          </p:cNvSpPr>
          <p:nvPr>
            <p:ph type="ftr" sz="quarter" idx="11"/>
          </p:nvPr>
        </p:nvSpPr>
        <p:spPr/>
        <p:txBody>
          <a:bodyPr/>
          <a:lstStyle/>
          <a:p>
            <a:endParaRPr lang="en-US" dirty="0">
              <a:solidFill>
                <a:prstClr val="white">
                  <a:tint val="95000"/>
                </a:prstClr>
              </a:solidFill>
              <a:latin typeface="Corbel"/>
            </a:endParaRPr>
          </a:p>
        </p:txBody>
      </p:sp>
      <p:sp>
        <p:nvSpPr>
          <p:cNvPr id="7" name="Slide Number Placeholder 6"/>
          <p:cNvSpPr>
            <a:spLocks noGrp="1"/>
          </p:cNvSpPr>
          <p:nvPr>
            <p:ph type="sldNum" sz="quarter" idx="12"/>
          </p:nvPr>
        </p:nvSpPr>
        <p:spPr/>
        <p:txBody>
          <a:bodyPr/>
          <a:lstStyle/>
          <a:p>
            <a:fld id="{343997C8-F90C-4480-93F0-698BE017F6FB}" type="slidenum">
              <a:rPr lang="en-US" smtClean="0">
                <a:solidFill>
                  <a:prstClr val="white">
                    <a:tint val="95000"/>
                  </a:prstClr>
                </a:solidFill>
                <a:latin typeface="Corbel"/>
              </a:rPr>
              <a:pPr/>
              <a:t>‹#›</a:t>
            </a:fld>
            <a:endParaRPr lang="en-US" dirty="0">
              <a:solidFill>
                <a:prstClr val="white">
                  <a:tint val="95000"/>
                </a:prstClr>
              </a:solidFill>
              <a:latin typeface="Corbel"/>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351E62E-9947-4980-B901-C09ACAB8D8BB}" type="datetimeFigureOut">
              <a:rPr lang="en-US" smtClean="0">
                <a:solidFill>
                  <a:prstClr val="white">
                    <a:tint val="95000"/>
                  </a:prstClr>
                </a:solidFill>
                <a:latin typeface="Corbel"/>
              </a:rPr>
              <a:pPr/>
              <a:t>10/21/2019</a:t>
            </a:fld>
            <a:endParaRPr lang="en-US" dirty="0">
              <a:solidFill>
                <a:prstClr val="white">
                  <a:tint val="95000"/>
                </a:prstClr>
              </a:solidFill>
              <a:latin typeface="Corbel"/>
            </a:endParaRPr>
          </a:p>
        </p:txBody>
      </p:sp>
      <p:sp>
        <p:nvSpPr>
          <p:cNvPr id="8" name="Footer Placeholder 7"/>
          <p:cNvSpPr>
            <a:spLocks noGrp="1"/>
          </p:cNvSpPr>
          <p:nvPr>
            <p:ph type="ftr" sz="quarter" idx="11"/>
          </p:nvPr>
        </p:nvSpPr>
        <p:spPr/>
        <p:txBody>
          <a:bodyPr/>
          <a:lstStyle/>
          <a:p>
            <a:endParaRPr lang="en-US" dirty="0">
              <a:solidFill>
                <a:prstClr val="white">
                  <a:tint val="95000"/>
                </a:prstClr>
              </a:solidFill>
              <a:latin typeface="Corbel"/>
            </a:endParaRPr>
          </a:p>
        </p:txBody>
      </p:sp>
      <p:sp>
        <p:nvSpPr>
          <p:cNvPr id="9" name="Slide Number Placeholder 8"/>
          <p:cNvSpPr>
            <a:spLocks noGrp="1"/>
          </p:cNvSpPr>
          <p:nvPr>
            <p:ph type="sldNum" sz="quarter" idx="12"/>
          </p:nvPr>
        </p:nvSpPr>
        <p:spPr/>
        <p:txBody>
          <a:bodyPr/>
          <a:lstStyle/>
          <a:p>
            <a:fld id="{343997C8-F90C-4480-93F0-698BE017F6FB}" type="slidenum">
              <a:rPr lang="en-US" smtClean="0">
                <a:solidFill>
                  <a:prstClr val="white">
                    <a:tint val="95000"/>
                  </a:prstClr>
                </a:solidFill>
                <a:latin typeface="Corbel"/>
              </a:rPr>
              <a:pPr/>
              <a:t>‹#›</a:t>
            </a:fld>
            <a:endParaRPr lang="en-US" dirty="0">
              <a:solidFill>
                <a:prstClr val="white">
                  <a:tint val="95000"/>
                </a:prstClr>
              </a:solidFill>
              <a:latin typeface="Corbel"/>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2351E62E-9947-4980-B901-C09ACAB8D8BB}" type="datetimeFigureOut">
              <a:rPr lang="en-US" smtClean="0">
                <a:solidFill>
                  <a:prstClr val="white">
                    <a:tint val="95000"/>
                  </a:prstClr>
                </a:solidFill>
                <a:latin typeface="Corbel"/>
              </a:rPr>
              <a:pPr/>
              <a:t>10/21/2019</a:t>
            </a:fld>
            <a:endParaRPr lang="en-US" dirty="0">
              <a:solidFill>
                <a:prstClr val="white">
                  <a:tint val="95000"/>
                </a:prstClr>
              </a:solidFill>
              <a:latin typeface="Corbel"/>
            </a:endParaRPr>
          </a:p>
        </p:txBody>
      </p:sp>
      <p:sp>
        <p:nvSpPr>
          <p:cNvPr id="4" name="Footer Placeholder 3"/>
          <p:cNvSpPr>
            <a:spLocks noGrp="1"/>
          </p:cNvSpPr>
          <p:nvPr>
            <p:ph type="ftr" sz="quarter" idx="11"/>
          </p:nvPr>
        </p:nvSpPr>
        <p:spPr/>
        <p:txBody>
          <a:bodyPr/>
          <a:lstStyle/>
          <a:p>
            <a:endParaRPr lang="en-US" dirty="0">
              <a:solidFill>
                <a:prstClr val="white">
                  <a:tint val="95000"/>
                </a:prstClr>
              </a:solidFill>
              <a:latin typeface="Corbel"/>
            </a:endParaRPr>
          </a:p>
        </p:txBody>
      </p:sp>
      <p:sp>
        <p:nvSpPr>
          <p:cNvPr id="5" name="Slide Number Placeholder 4"/>
          <p:cNvSpPr>
            <a:spLocks noGrp="1"/>
          </p:cNvSpPr>
          <p:nvPr>
            <p:ph type="sldNum" sz="quarter" idx="12"/>
          </p:nvPr>
        </p:nvSpPr>
        <p:spPr/>
        <p:txBody>
          <a:bodyPr/>
          <a:lstStyle/>
          <a:p>
            <a:fld id="{343997C8-F90C-4480-93F0-698BE017F6FB}" type="slidenum">
              <a:rPr lang="en-US" smtClean="0">
                <a:solidFill>
                  <a:prstClr val="white">
                    <a:tint val="95000"/>
                  </a:prstClr>
                </a:solidFill>
                <a:latin typeface="Corbel"/>
              </a:rPr>
              <a:pPr/>
              <a:t>‹#›</a:t>
            </a:fld>
            <a:endParaRPr lang="en-US" dirty="0">
              <a:solidFill>
                <a:prstClr val="white">
                  <a:tint val="95000"/>
                </a:prstClr>
              </a:solidFill>
              <a:latin typeface="Corbel"/>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51E62E-9947-4980-B901-C09ACAB8D8BB}" type="datetimeFigureOut">
              <a:rPr lang="en-US" smtClean="0">
                <a:solidFill>
                  <a:prstClr val="white">
                    <a:tint val="95000"/>
                  </a:prstClr>
                </a:solidFill>
                <a:latin typeface="Corbel"/>
              </a:rPr>
              <a:pPr/>
              <a:t>10/21/2019</a:t>
            </a:fld>
            <a:endParaRPr lang="en-US" dirty="0">
              <a:solidFill>
                <a:prstClr val="white">
                  <a:tint val="95000"/>
                </a:prstClr>
              </a:solidFill>
              <a:latin typeface="Corbel"/>
            </a:endParaRPr>
          </a:p>
        </p:txBody>
      </p:sp>
      <p:sp>
        <p:nvSpPr>
          <p:cNvPr id="3" name="Footer Placeholder 2"/>
          <p:cNvSpPr>
            <a:spLocks noGrp="1"/>
          </p:cNvSpPr>
          <p:nvPr>
            <p:ph type="ftr" sz="quarter" idx="11"/>
          </p:nvPr>
        </p:nvSpPr>
        <p:spPr/>
        <p:txBody>
          <a:bodyPr/>
          <a:lstStyle/>
          <a:p>
            <a:endParaRPr lang="en-US" dirty="0">
              <a:solidFill>
                <a:prstClr val="white">
                  <a:tint val="95000"/>
                </a:prstClr>
              </a:solidFill>
              <a:latin typeface="Corbel"/>
            </a:endParaRPr>
          </a:p>
        </p:txBody>
      </p:sp>
      <p:sp>
        <p:nvSpPr>
          <p:cNvPr id="4" name="Slide Number Placeholder 3"/>
          <p:cNvSpPr>
            <a:spLocks noGrp="1"/>
          </p:cNvSpPr>
          <p:nvPr>
            <p:ph type="sldNum" sz="quarter" idx="12"/>
          </p:nvPr>
        </p:nvSpPr>
        <p:spPr/>
        <p:txBody>
          <a:bodyPr/>
          <a:lstStyle/>
          <a:p>
            <a:fld id="{343997C8-F90C-4480-93F0-698BE017F6FB}" type="slidenum">
              <a:rPr lang="en-US" smtClean="0">
                <a:solidFill>
                  <a:prstClr val="white">
                    <a:tint val="95000"/>
                  </a:prstClr>
                </a:solidFill>
                <a:latin typeface="Corbel"/>
              </a:rPr>
              <a:pPr/>
              <a:t>‹#›</a:t>
            </a:fld>
            <a:endParaRPr lang="en-US" dirty="0">
              <a:solidFill>
                <a:prstClr val="white">
                  <a:tint val="95000"/>
                </a:prstClr>
              </a:solidFill>
              <a:latin typeface="Corbel"/>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2351E62E-9947-4980-B901-C09ACAB8D8BB}" type="datetimeFigureOut">
              <a:rPr lang="en-US" smtClean="0">
                <a:solidFill>
                  <a:prstClr val="white">
                    <a:tint val="95000"/>
                  </a:prstClr>
                </a:solidFill>
                <a:latin typeface="Corbel"/>
              </a:rPr>
              <a:pPr/>
              <a:t>10/21/2019</a:t>
            </a:fld>
            <a:endParaRPr lang="en-US" dirty="0">
              <a:solidFill>
                <a:prstClr val="white">
                  <a:tint val="95000"/>
                </a:prstClr>
              </a:solidFill>
              <a:latin typeface="Corbel"/>
            </a:endParaRPr>
          </a:p>
        </p:txBody>
      </p:sp>
      <p:sp>
        <p:nvSpPr>
          <p:cNvPr id="6" name="Footer Placeholder 5"/>
          <p:cNvSpPr>
            <a:spLocks noGrp="1"/>
          </p:cNvSpPr>
          <p:nvPr>
            <p:ph type="ftr" sz="quarter" idx="11"/>
          </p:nvPr>
        </p:nvSpPr>
        <p:spPr/>
        <p:txBody>
          <a:bodyPr/>
          <a:lstStyle/>
          <a:p>
            <a:endParaRPr lang="en-US" dirty="0">
              <a:solidFill>
                <a:prstClr val="white">
                  <a:tint val="95000"/>
                </a:prstClr>
              </a:solidFill>
              <a:latin typeface="Corbel"/>
            </a:endParaRPr>
          </a:p>
        </p:txBody>
      </p:sp>
      <p:sp>
        <p:nvSpPr>
          <p:cNvPr id="7" name="Slide Number Placeholder 6"/>
          <p:cNvSpPr>
            <a:spLocks noGrp="1"/>
          </p:cNvSpPr>
          <p:nvPr>
            <p:ph type="sldNum" sz="quarter" idx="12"/>
          </p:nvPr>
        </p:nvSpPr>
        <p:spPr/>
        <p:txBody>
          <a:bodyPr/>
          <a:lstStyle/>
          <a:p>
            <a:fld id="{343997C8-F90C-4480-93F0-698BE017F6FB}" type="slidenum">
              <a:rPr lang="en-US" smtClean="0">
                <a:solidFill>
                  <a:prstClr val="white">
                    <a:tint val="95000"/>
                  </a:prstClr>
                </a:solidFill>
                <a:latin typeface="Corbel"/>
              </a:rPr>
              <a:pPr/>
              <a:t>‹#›</a:t>
            </a:fld>
            <a:endParaRPr lang="en-US" dirty="0">
              <a:solidFill>
                <a:prstClr val="white">
                  <a:tint val="95000"/>
                </a:prstClr>
              </a:solidFill>
              <a:latin typeface="Corbel"/>
            </a:endParaRPr>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orbel"/>
            </a:endParaRPr>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orbel"/>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351E62E-9947-4980-B901-C09ACAB8D8BB}" type="datetimeFigureOut">
              <a:rPr lang="en-US" smtClean="0"/>
              <a:pPr/>
              <a:t>10/21/2019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3997C8-F90C-4480-93F0-698BE017F6F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a:t>Click icon to add picture</a:t>
            </a:r>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2351E62E-9947-4980-B901-C09ACAB8D8BB}" type="datetimeFigureOut">
              <a:rPr lang="en-US" smtClean="0">
                <a:solidFill>
                  <a:prstClr val="white">
                    <a:tint val="95000"/>
                  </a:prstClr>
                </a:solidFill>
                <a:latin typeface="Corbel"/>
              </a:rPr>
              <a:pPr/>
              <a:t>10/21/2019</a:t>
            </a:fld>
            <a:endParaRPr lang="en-US" dirty="0">
              <a:solidFill>
                <a:prstClr val="white">
                  <a:tint val="95000"/>
                </a:prstClr>
              </a:solidFill>
              <a:latin typeface="Corbel"/>
            </a:endParaRP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orbel"/>
            </a:endParaRPr>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orbel"/>
            </a:endParaRPr>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solidFill>
                <a:prstClr val="black">
                  <a:shade val="50000"/>
                </a:prstClr>
              </a:solidFill>
              <a:latin typeface="Corbel"/>
            </a:endParaRPr>
          </a:p>
        </p:txBody>
      </p:sp>
      <p:sp>
        <p:nvSpPr>
          <p:cNvPr id="7" name="Slide Number Placeholder 6"/>
          <p:cNvSpPr>
            <a:spLocks noGrp="1"/>
          </p:cNvSpPr>
          <p:nvPr>
            <p:ph type="sldNum" sz="quarter" idx="12"/>
          </p:nvPr>
        </p:nvSpPr>
        <p:spPr>
          <a:xfrm>
            <a:off x="8339328" y="1170432"/>
            <a:ext cx="733864" cy="201168"/>
          </a:xfrm>
        </p:spPr>
        <p:txBody>
          <a:bodyPr/>
          <a:lstStyle/>
          <a:p>
            <a:fld id="{343997C8-F90C-4480-93F0-698BE017F6FB}" type="slidenum">
              <a:rPr lang="en-US" smtClean="0">
                <a:solidFill>
                  <a:prstClr val="white">
                    <a:tint val="95000"/>
                  </a:prstClr>
                </a:solidFill>
                <a:latin typeface="Corbel"/>
              </a:rPr>
              <a:pPr/>
              <a:t>‹#›</a:t>
            </a:fld>
            <a:endParaRPr lang="en-US" dirty="0">
              <a:solidFill>
                <a:prstClr val="white">
                  <a:tint val="95000"/>
                </a:prstClr>
              </a:solidFill>
              <a:latin typeface="Corbel"/>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351E62E-9947-4980-B901-C09ACAB8D8BB}" type="datetimeFigureOut">
              <a:rPr lang="en-US" smtClean="0">
                <a:solidFill>
                  <a:prstClr val="white">
                    <a:tint val="95000"/>
                  </a:prstClr>
                </a:solidFill>
                <a:latin typeface="Corbel"/>
              </a:rPr>
              <a:pPr/>
              <a:t>10/21/2019</a:t>
            </a:fld>
            <a:endParaRPr lang="en-US" dirty="0">
              <a:solidFill>
                <a:prstClr val="white">
                  <a:tint val="95000"/>
                </a:prstClr>
              </a:solidFill>
              <a:latin typeface="Corbel"/>
            </a:endParaRPr>
          </a:p>
        </p:txBody>
      </p:sp>
      <p:sp>
        <p:nvSpPr>
          <p:cNvPr id="5" name="Footer Placeholder 4"/>
          <p:cNvSpPr>
            <a:spLocks noGrp="1"/>
          </p:cNvSpPr>
          <p:nvPr>
            <p:ph type="ftr" sz="quarter" idx="11"/>
          </p:nvPr>
        </p:nvSpPr>
        <p:spPr/>
        <p:txBody>
          <a:bodyPr/>
          <a:lstStyle/>
          <a:p>
            <a:endParaRPr lang="en-US" dirty="0">
              <a:solidFill>
                <a:prstClr val="white">
                  <a:tint val="95000"/>
                </a:prstClr>
              </a:solidFill>
              <a:latin typeface="Corbel"/>
            </a:endParaRPr>
          </a:p>
        </p:txBody>
      </p:sp>
      <p:sp>
        <p:nvSpPr>
          <p:cNvPr id="6" name="Slide Number Placeholder 5"/>
          <p:cNvSpPr>
            <a:spLocks noGrp="1"/>
          </p:cNvSpPr>
          <p:nvPr>
            <p:ph type="sldNum" sz="quarter" idx="12"/>
          </p:nvPr>
        </p:nvSpPr>
        <p:spPr/>
        <p:txBody>
          <a:bodyPr/>
          <a:lstStyle/>
          <a:p>
            <a:fld id="{343997C8-F90C-4480-93F0-698BE017F6FB}" type="slidenum">
              <a:rPr lang="en-US" smtClean="0">
                <a:solidFill>
                  <a:prstClr val="white">
                    <a:tint val="95000"/>
                  </a:prstClr>
                </a:solidFill>
                <a:latin typeface="Corbel"/>
              </a:rPr>
              <a:pPr/>
              <a:t>‹#›</a:t>
            </a:fld>
            <a:endParaRPr lang="en-US" dirty="0">
              <a:solidFill>
                <a:prstClr val="white">
                  <a:tint val="95000"/>
                </a:prstClr>
              </a:solidFill>
              <a:latin typeface="Corbel"/>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orbel"/>
            </a:endParaRPr>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orbel"/>
            </a:endParaRPr>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351E62E-9947-4980-B901-C09ACAB8D8BB}" type="datetimeFigureOut">
              <a:rPr lang="en-US" smtClean="0">
                <a:solidFill>
                  <a:prstClr val="white">
                    <a:tint val="95000"/>
                  </a:prstClr>
                </a:solidFill>
                <a:latin typeface="Corbel"/>
              </a:rPr>
              <a:pPr/>
              <a:t>10/21/2019</a:t>
            </a:fld>
            <a:endParaRPr lang="en-US" dirty="0">
              <a:solidFill>
                <a:prstClr val="white">
                  <a:tint val="95000"/>
                </a:prstClr>
              </a:solidFill>
              <a:latin typeface="Corbel"/>
            </a:endParaRPr>
          </a:p>
        </p:txBody>
      </p:sp>
      <p:sp>
        <p:nvSpPr>
          <p:cNvPr id="5" name="Footer Placeholder 4"/>
          <p:cNvSpPr>
            <a:spLocks noGrp="1"/>
          </p:cNvSpPr>
          <p:nvPr>
            <p:ph type="ftr" sz="quarter" idx="11"/>
          </p:nvPr>
        </p:nvSpPr>
        <p:spPr>
          <a:xfrm>
            <a:off x="2640597" y="6377459"/>
            <a:ext cx="3836404" cy="365125"/>
          </a:xfrm>
        </p:spPr>
        <p:txBody>
          <a:bodyPr/>
          <a:lstStyle/>
          <a:p>
            <a:endParaRPr lang="en-US" dirty="0">
              <a:solidFill>
                <a:prstClr val="white">
                  <a:tint val="95000"/>
                </a:prstClr>
              </a:solidFill>
              <a:latin typeface="Corbel"/>
            </a:endParaRPr>
          </a:p>
        </p:txBody>
      </p:sp>
      <p:sp>
        <p:nvSpPr>
          <p:cNvPr id="6" name="Slide Number Placeholder 5"/>
          <p:cNvSpPr>
            <a:spLocks noGrp="1"/>
          </p:cNvSpPr>
          <p:nvPr>
            <p:ph type="sldNum" sz="quarter" idx="12"/>
          </p:nvPr>
        </p:nvSpPr>
        <p:spPr/>
        <p:txBody>
          <a:bodyPr/>
          <a:lstStyle/>
          <a:p>
            <a:fld id="{343997C8-F90C-4480-93F0-698BE017F6FB}" type="slidenum">
              <a:rPr lang="en-US" smtClean="0">
                <a:solidFill>
                  <a:prstClr val="white">
                    <a:tint val="95000"/>
                  </a:prstClr>
                </a:solidFill>
                <a:latin typeface="Corbel"/>
              </a:rPr>
              <a:pPr/>
              <a:t>‹#›</a:t>
            </a:fld>
            <a:endParaRPr lang="en-US" dirty="0">
              <a:solidFill>
                <a:prstClr val="white">
                  <a:tint val="95000"/>
                </a:prstClr>
              </a:solidFill>
              <a:latin typeface="Corbel"/>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351E62E-9947-4980-B901-C09ACAB8D8BB}" type="datetimeFigureOut">
              <a:rPr lang="en-US" smtClean="0"/>
              <a:pPr/>
              <a:t>10/21/2019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3997C8-F90C-4480-93F0-698BE017F6F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351E62E-9947-4980-B901-C09ACAB8D8BB}" type="datetimeFigureOut">
              <a:rPr lang="en-US" smtClean="0"/>
              <a:pPr/>
              <a:t>10/21/2019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3997C8-F90C-4480-93F0-698BE017F6F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351E62E-9947-4980-B901-C09ACAB8D8BB}" type="datetimeFigureOut">
              <a:rPr lang="en-US" smtClean="0"/>
              <a:pPr/>
              <a:t>10/21/2019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3997C8-F90C-4480-93F0-698BE017F6F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2351E62E-9947-4980-B901-C09ACAB8D8BB}" type="datetimeFigureOut">
              <a:rPr lang="en-US" smtClean="0"/>
              <a:pPr/>
              <a:t>10/21/2019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3997C8-F90C-4480-93F0-698BE017F6F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51E62E-9947-4980-B901-C09ACAB8D8BB}" type="datetimeFigureOut">
              <a:rPr lang="en-US" smtClean="0"/>
              <a:pPr/>
              <a:t>10/21/2019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3997C8-F90C-4480-93F0-698BE017F6F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2351E62E-9947-4980-B901-C09ACAB8D8BB}" type="datetimeFigureOut">
              <a:rPr lang="en-US" smtClean="0"/>
              <a:pPr/>
              <a:t>10/21/2019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3997C8-F90C-4480-93F0-698BE017F6FB}"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a:t>Click icon to add picture</a:t>
            </a:r>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2351E62E-9947-4980-B901-C09ACAB8D8BB}" type="datetimeFigureOut">
              <a:rPr lang="en-US" smtClean="0"/>
              <a:pPr/>
              <a:t>10/21/2019</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343997C8-F90C-4480-93F0-698BE017F6F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2351E62E-9947-4980-B901-C09ACAB8D8BB}" type="datetimeFigureOut">
              <a:rPr lang="en-US" smtClean="0"/>
              <a:pPr/>
              <a:t>10/21/2019</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43997C8-F90C-4480-93F0-698BE017F6FB}"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orbel"/>
            </a:endParaRPr>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orbel"/>
            </a:endParaRPr>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2351E62E-9947-4980-B901-C09ACAB8D8BB}" type="datetimeFigureOut">
              <a:rPr lang="en-US" smtClean="0">
                <a:solidFill>
                  <a:prstClr val="white">
                    <a:tint val="95000"/>
                  </a:prstClr>
                </a:solidFill>
                <a:latin typeface="Corbel"/>
              </a:rPr>
              <a:pPr/>
              <a:t>10/21/2019</a:t>
            </a:fld>
            <a:endParaRPr lang="en-US" dirty="0">
              <a:solidFill>
                <a:prstClr val="white">
                  <a:tint val="95000"/>
                </a:prstClr>
              </a:solidFill>
              <a:latin typeface="Corbel"/>
            </a:endParaRPr>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solidFill>
                <a:prstClr val="white">
                  <a:tint val="95000"/>
                </a:prstClr>
              </a:solidFill>
              <a:latin typeface="Corbel"/>
            </a:endParaRPr>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43997C8-F90C-4480-93F0-698BE017F6FB}" type="slidenum">
              <a:rPr lang="en-US" smtClean="0">
                <a:solidFill>
                  <a:prstClr val="white">
                    <a:tint val="95000"/>
                  </a:prstClr>
                </a:solidFill>
                <a:latin typeface="Corbel"/>
              </a:rPr>
              <a:pPr/>
              <a:t>‹#›</a:t>
            </a:fld>
            <a:endParaRPr lang="en-US" dirty="0">
              <a:solidFill>
                <a:prstClr val="white">
                  <a:tint val="95000"/>
                </a:prstClr>
              </a:solidFill>
              <a:latin typeface="Corbel"/>
            </a:endParaRPr>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1828800"/>
            <a:ext cx="8077200" cy="2206752"/>
          </a:xfrm>
        </p:spPr>
        <p:txBody>
          <a:bodyPr>
            <a:normAutofit fontScale="90000"/>
          </a:bodyPr>
          <a:lstStyle/>
          <a:p>
            <a:pPr algn="ctr" eaLnBrk="1" fontAlgn="auto" hangingPunct="1">
              <a:spcAft>
                <a:spcPts val="0"/>
              </a:spcAft>
              <a:defRPr/>
            </a:pPr>
            <a:r>
              <a:rPr lang="en-US" sz="5400" dirty="0" smtClean="0">
                <a:solidFill>
                  <a:schemeClr val="accent1">
                    <a:satMod val="150000"/>
                  </a:schemeClr>
                </a:solidFill>
                <a:latin typeface="Times New Roman" pitchFamily="18" charset="0"/>
                <a:cs typeface="Times New Roman" pitchFamily="18" charset="0"/>
              </a:rPr>
              <a:t>Biochemical Aspects</a:t>
            </a:r>
            <a:br>
              <a:rPr lang="en-US" sz="5400" dirty="0" smtClean="0">
                <a:solidFill>
                  <a:schemeClr val="accent1">
                    <a:satMod val="150000"/>
                  </a:schemeClr>
                </a:solidFill>
                <a:latin typeface="Times New Roman" pitchFamily="18" charset="0"/>
                <a:cs typeface="Times New Roman" pitchFamily="18" charset="0"/>
              </a:rPr>
            </a:br>
            <a:r>
              <a:rPr lang="en-US" sz="5400" dirty="0" smtClean="0">
                <a:solidFill>
                  <a:schemeClr val="accent1">
                    <a:satMod val="150000"/>
                  </a:schemeClr>
                </a:solidFill>
                <a:latin typeface="Times New Roman" pitchFamily="18" charset="0"/>
                <a:cs typeface="Times New Roman" pitchFamily="18" charset="0"/>
              </a:rPr>
              <a:t>of</a:t>
            </a:r>
            <a:br>
              <a:rPr lang="en-US" sz="5400" dirty="0" smtClean="0">
                <a:solidFill>
                  <a:schemeClr val="accent1">
                    <a:satMod val="150000"/>
                  </a:schemeClr>
                </a:solidFill>
                <a:latin typeface="Times New Roman" pitchFamily="18" charset="0"/>
                <a:cs typeface="Times New Roman" pitchFamily="18" charset="0"/>
              </a:rPr>
            </a:br>
            <a:r>
              <a:rPr lang="en-US" sz="5400" dirty="0" smtClean="0">
                <a:solidFill>
                  <a:schemeClr val="accent1">
                    <a:satMod val="150000"/>
                  </a:schemeClr>
                </a:solidFill>
                <a:latin typeface="Times New Roman" pitchFamily="18" charset="0"/>
                <a:cs typeface="Times New Roman" pitchFamily="18" charset="0"/>
              </a:rPr>
              <a:t>Alzheimer’s Disease</a:t>
            </a:r>
            <a:endParaRPr lang="en-US" sz="5400" dirty="0">
              <a:solidFill>
                <a:schemeClr val="accent1">
                  <a:satMod val="150000"/>
                </a:schemeClr>
              </a:solidFill>
              <a:latin typeface="Times New Roman" pitchFamily="18" charset="0"/>
              <a:cs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fontAlgn="auto" hangingPunct="1">
              <a:spcAft>
                <a:spcPts val="0"/>
              </a:spcAft>
              <a:defRPr/>
            </a:pPr>
            <a:r>
              <a:rPr lang="en-US" dirty="0">
                <a:solidFill>
                  <a:schemeClr val="accent1">
                    <a:satMod val="150000"/>
                  </a:schemeClr>
                </a:solidFill>
                <a:latin typeface="Times New Roman" pitchFamily="18" charset="0"/>
                <a:cs typeface="Times New Roman" pitchFamily="18" charset="0"/>
              </a:rPr>
              <a:t>Neurofibrillary Tangles</a:t>
            </a:r>
          </a:p>
        </p:txBody>
      </p:sp>
      <p:sp>
        <p:nvSpPr>
          <p:cNvPr id="9219" name="Content Placeholder 2"/>
          <p:cNvSpPr>
            <a:spLocks noGrp="1"/>
          </p:cNvSpPr>
          <p:nvPr>
            <p:ph idx="1"/>
          </p:nvPr>
        </p:nvSpPr>
        <p:spPr/>
        <p:txBody>
          <a:bodyPr rtlCol="0">
            <a:normAutofit/>
          </a:bodyPr>
          <a:lstStyle/>
          <a:p>
            <a:pPr marL="438912" indent="-320040" eaLnBrk="1" fontAlgn="auto" hangingPunct="1">
              <a:spcBef>
                <a:spcPts val="0"/>
              </a:spcBef>
              <a:spcAft>
                <a:spcPts val="0"/>
              </a:spcAft>
              <a:buFont typeface="Wingdings 2"/>
              <a:buChar char=""/>
              <a:defRPr/>
            </a:pPr>
            <a:r>
              <a:rPr lang="en-US" dirty="0">
                <a:latin typeface="Times New Roman" pitchFamily="18" charset="0"/>
                <a:cs typeface="Times New Roman" pitchFamily="18" charset="0"/>
              </a:rPr>
              <a:t>Bundles of filaments in the cytoplasm of neurons that displace or encircle the nucleus</a:t>
            </a:r>
          </a:p>
          <a:p>
            <a:pPr marL="438912" indent="-320040" eaLnBrk="1" fontAlgn="auto" hangingPunct="1">
              <a:spcBef>
                <a:spcPts val="0"/>
              </a:spcBef>
              <a:spcAft>
                <a:spcPts val="0"/>
              </a:spcAft>
              <a:buFont typeface="Wingdings 2"/>
              <a:buNone/>
              <a:defRPr/>
            </a:pPr>
            <a:endParaRPr lang="en-US" dirty="0">
              <a:latin typeface="Times New Roman" pitchFamily="18" charset="0"/>
              <a:cs typeface="Times New Roman" pitchFamily="18" charset="0"/>
            </a:endParaRPr>
          </a:p>
          <a:p>
            <a:pPr marL="438912" indent="-320040" eaLnBrk="1" fontAlgn="auto" hangingPunct="1">
              <a:spcBef>
                <a:spcPts val="0"/>
              </a:spcBef>
              <a:spcAft>
                <a:spcPts val="0"/>
              </a:spcAft>
              <a:buFont typeface="Wingdings 2"/>
              <a:buChar char=""/>
              <a:defRPr/>
            </a:pPr>
            <a:r>
              <a:rPr lang="en-US" dirty="0">
                <a:latin typeface="Times New Roman" pitchFamily="18" charset="0"/>
                <a:cs typeface="Times New Roman" pitchFamily="18" charset="0"/>
              </a:rPr>
              <a:t>These filaments mainly contain:</a:t>
            </a:r>
          </a:p>
          <a:p>
            <a:pPr lvl="1" indent="-320040">
              <a:spcBef>
                <a:spcPts val="0"/>
              </a:spcBef>
              <a:buFont typeface="Wingdings 2"/>
              <a:buChar char=""/>
              <a:defRPr/>
            </a:pPr>
            <a:r>
              <a:rPr lang="en-US" dirty="0">
                <a:solidFill>
                  <a:srgbClr val="92D050"/>
                </a:solidFill>
                <a:latin typeface="Times New Roman" pitchFamily="18" charset="0"/>
                <a:cs typeface="Times New Roman" pitchFamily="18" charset="0"/>
              </a:rPr>
              <a:t>Hyper-phosphorylated</a:t>
            </a:r>
            <a:r>
              <a:rPr lang="en-US" dirty="0">
                <a:latin typeface="Times New Roman" pitchFamily="18" charset="0"/>
                <a:cs typeface="Times New Roman" pitchFamily="18" charset="0"/>
              </a:rPr>
              <a:t> forms of the </a:t>
            </a:r>
            <a:r>
              <a:rPr lang="en-US" b="1" dirty="0">
                <a:solidFill>
                  <a:srgbClr val="FFFF00"/>
                </a:solidFill>
                <a:latin typeface="Times New Roman" pitchFamily="18" charset="0"/>
                <a:cs typeface="Times New Roman" pitchFamily="18" charset="0"/>
              </a:rPr>
              <a:t>tau protein</a:t>
            </a:r>
          </a:p>
          <a:p>
            <a:pPr lvl="1" indent="-320040">
              <a:spcBef>
                <a:spcPts val="0"/>
              </a:spcBef>
              <a:buFont typeface="Wingdings 2"/>
              <a:buChar char=""/>
              <a:defRPr/>
            </a:pPr>
            <a:r>
              <a:rPr lang="en-US" dirty="0">
                <a:latin typeface="Times New Roman" pitchFamily="18" charset="0"/>
                <a:cs typeface="Times New Roman" pitchFamily="18" charset="0"/>
              </a:rPr>
              <a:t>A protein that enhances microtubule assembly</a:t>
            </a:r>
          </a:p>
          <a:p>
            <a:pPr marL="438912" indent="-320040" eaLnBrk="1" fontAlgn="auto" hangingPunct="1">
              <a:spcBef>
                <a:spcPts val="0"/>
              </a:spcBef>
              <a:spcAft>
                <a:spcPts val="0"/>
              </a:spcAft>
              <a:buFont typeface="Wingdings 2"/>
              <a:buNone/>
              <a:defRPr/>
            </a:pPr>
            <a:endParaRPr lang="en-US" dirty="0">
              <a:latin typeface="Times New Roman" pitchFamily="18" charset="0"/>
              <a:cs typeface="Times New Roman" pitchFamily="18" charset="0"/>
            </a:endParaRPr>
          </a:p>
          <a:p>
            <a:pPr marL="438912" indent="-320040" eaLnBrk="1" fontAlgn="auto" hangingPunct="1">
              <a:spcBef>
                <a:spcPts val="0"/>
              </a:spcBef>
              <a:spcAft>
                <a:spcPts val="0"/>
              </a:spcAft>
              <a:buFont typeface="Arial" charset="0"/>
              <a:buNone/>
              <a:defRPr/>
            </a:pPr>
            <a:r>
              <a:rPr lang="en-US" dirty="0">
                <a:latin typeface="Times New Roman" pitchFamily="18" charset="0"/>
                <a:cs typeface="Times New Roman" pitchFamily="18" charset="0"/>
              </a:rPr>
              <a:t>  </a:t>
            </a:r>
          </a:p>
        </p:txBody>
      </p:sp>
      <p:pic>
        <p:nvPicPr>
          <p:cNvPr id="5" name="Picture 10" descr="phf_ad"/>
          <p:cNvPicPr>
            <a:picLocks noChangeAspect="1" noChangeArrowheads="1"/>
          </p:cNvPicPr>
          <p:nvPr/>
        </p:nvPicPr>
        <p:blipFill>
          <a:blip r:embed="rId2" cstate="print"/>
          <a:srcRect/>
          <a:stretch>
            <a:fillRect/>
          </a:stretch>
        </p:blipFill>
        <p:spPr bwMode="auto">
          <a:xfrm>
            <a:off x="7620000" y="228600"/>
            <a:ext cx="1289017" cy="990600"/>
          </a:xfrm>
          <a:prstGeom prst="rect">
            <a:avLst/>
          </a:prstGeom>
          <a:noFill/>
          <a:ln w="38100">
            <a:solidFill>
              <a:schemeClr val="tx2"/>
            </a:solid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blinds(horizontal)">
                                      <p:cBhvr>
                                        <p:cTn id="7" dur="5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219">
                                            <p:txEl>
                                              <p:pRg st="2" end="2"/>
                                            </p:txEl>
                                          </p:spTgt>
                                        </p:tgtEl>
                                        <p:attrNameLst>
                                          <p:attrName>style.visibility</p:attrName>
                                        </p:attrNameLst>
                                      </p:cBhvr>
                                      <p:to>
                                        <p:strVal val="visible"/>
                                      </p:to>
                                    </p:set>
                                    <p:animEffect transition="in" filter="blinds(horizontal)">
                                      <p:cBhvr>
                                        <p:cTn id="12" dur="500"/>
                                        <p:tgtEl>
                                          <p:spTgt spid="9219">
                                            <p:txEl>
                                              <p:pRg st="2" end="2"/>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9219">
                                            <p:txEl>
                                              <p:pRg st="3" end="3"/>
                                            </p:txEl>
                                          </p:spTgt>
                                        </p:tgtEl>
                                        <p:attrNameLst>
                                          <p:attrName>style.visibility</p:attrName>
                                        </p:attrNameLst>
                                      </p:cBhvr>
                                      <p:to>
                                        <p:strVal val="visible"/>
                                      </p:to>
                                    </p:set>
                                    <p:animEffect transition="in" filter="blinds(horizontal)">
                                      <p:cBhvr>
                                        <p:cTn id="15" dur="500"/>
                                        <p:tgtEl>
                                          <p:spTgt spid="9219">
                                            <p:txEl>
                                              <p:pRg st="3" end="3"/>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9219">
                                            <p:txEl>
                                              <p:pRg st="4" end="4"/>
                                            </p:txEl>
                                          </p:spTgt>
                                        </p:tgtEl>
                                        <p:attrNameLst>
                                          <p:attrName>style.visibility</p:attrName>
                                        </p:attrNameLst>
                                      </p:cBhvr>
                                      <p:to>
                                        <p:strVal val="visible"/>
                                      </p:to>
                                    </p:set>
                                    <p:animEffect transition="in" filter="blinds(horizontal)">
                                      <p:cBhvr>
                                        <p:cTn id="18" dur="500"/>
                                        <p:tgtEl>
                                          <p:spTgt spid="9219">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9219">
                                            <p:txEl>
                                              <p:pRg st="6" end="6"/>
                                            </p:txEl>
                                          </p:spTgt>
                                        </p:tgtEl>
                                        <p:attrNameLst>
                                          <p:attrName>style.visibility</p:attrName>
                                        </p:attrNameLst>
                                      </p:cBhvr>
                                      <p:to>
                                        <p:strVal val="visible"/>
                                      </p:to>
                                    </p:set>
                                    <p:animEffect transition="in" filter="blinds(horizontal)">
                                      <p:cBhvr>
                                        <p:cTn id="23" dur="500"/>
                                        <p:tgtEl>
                                          <p:spTgt spid="921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fontAlgn="auto" hangingPunct="1">
              <a:spcAft>
                <a:spcPts val="0"/>
              </a:spcAft>
              <a:defRPr/>
            </a:pPr>
            <a:r>
              <a:rPr lang="en-US" dirty="0">
                <a:solidFill>
                  <a:schemeClr val="accent1">
                    <a:satMod val="150000"/>
                  </a:schemeClr>
                </a:solidFill>
                <a:latin typeface="Times New Roman" pitchFamily="18" charset="0"/>
                <a:cs typeface="Times New Roman" pitchFamily="18" charset="0"/>
              </a:rPr>
              <a:t>Amyloid Angiopathy</a:t>
            </a:r>
          </a:p>
        </p:txBody>
      </p:sp>
      <p:sp>
        <p:nvSpPr>
          <p:cNvPr id="10243" name="Content Placeholder 2"/>
          <p:cNvSpPr>
            <a:spLocks noGrp="1"/>
          </p:cNvSpPr>
          <p:nvPr>
            <p:ph idx="1"/>
          </p:nvPr>
        </p:nvSpPr>
        <p:spPr>
          <a:xfrm>
            <a:off x="381000" y="1752600"/>
            <a:ext cx="8534400" cy="4625975"/>
          </a:xfrm>
        </p:spPr>
        <p:txBody>
          <a:bodyPr rtlCol="0">
            <a:normAutofit lnSpcReduction="10000"/>
          </a:bodyPr>
          <a:lstStyle/>
          <a:p>
            <a:pPr marL="438912" indent="-320040" eaLnBrk="1" fontAlgn="auto" hangingPunct="1">
              <a:spcBef>
                <a:spcPts val="0"/>
              </a:spcBef>
              <a:spcAft>
                <a:spcPts val="0"/>
              </a:spcAft>
              <a:buFont typeface="Wingdings 2"/>
              <a:buChar char=""/>
              <a:defRPr/>
            </a:pPr>
            <a:r>
              <a:rPr lang="en-US" sz="3500" dirty="0">
                <a:latin typeface="Times New Roman" pitchFamily="18" charset="0"/>
                <a:cs typeface="Times New Roman" pitchFamily="18" charset="0"/>
              </a:rPr>
              <a:t>Amyloid proteins build up on the walls of the arteries in the brain</a:t>
            </a:r>
          </a:p>
          <a:p>
            <a:pPr marL="438912" indent="-320040" eaLnBrk="1" fontAlgn="auto" hangingPunct="1">
              <a:spcBef>
                <a:spcPts val="0"/>
              </a:spcBef>
              <a:spcAft>
                <a:spcPts val="0"/>
              </a:spcAft>
              <a:buFont typeface="Wingdings 2"/>
              <a:buChar char=""/>
              <a:defRPr/>
            </a:pPr>
            <a:endParaRPr lang="en-US" sz="3500" dirty="0">
              <a:latin typeface="Times New Roman" pitchFamily="18" charset="0"/>
              <a:cs typeface="Times New Roman" pitchFamily="18" charset="0"/>
            </a:endParaRPr>
          </a:p>
          <a:p>
            <a:pPr marL="438912" indent="-320040" eaLnBrk="1" fontAlgn="auto" hangingPunct="1">
              <a:spcBef>
                <a:spcPts val="0"/>
              </a:spcBef>
              <a:spcAft>
                <a:spcPts val="0"/>
              </a:spcAft>
              <a:buFont typeface="Wingdings 2"/>
              <a:buChar char=""/>
              <a:defRPr/>
            </a:pPr>
            <a:r>
              <a:rPr lang="en-US" sz="3500" dirty="0">
                <a:latin typeface="Times New Roman" pitchFamily="18" charset="0"/>
                <a:cs typeface="Times New Roman" pitchFamily="18" charset="0"/>
              </a:rPr>
              <a:t>The condition increases the risk of hemorrhagic, stroke and dementia</a:t>
            </a:r>
          </a:p>
          <a:p>
            <a:pPr marL="438912" indent="-320040" eaLnBrk="1" fontAlgn="auto" hangingPunct="1">
              <a:spcBef>
                <a:spcPts val="0"/>
              </a:spcBef>
              <a:spcAft>
                <a:spcPts val="0"/>
              </a:spcAft>
              <a:buFont typeface="Wingdings 2"/>
              <a:buChar char=""/>
              <a:defRPr/>
            </a:pPr>
            <a:endParaRPr lang="en-US" sz="3500" dirty="0">
              <a:latin typeface="Times New Roman" pitchFamily="18" charset="0"/>
              <a:cs typeface="Times New Roman" pitchFamily="18" charset="0"/>
            </a:endParaRPr>
          </a:p>
          <a:p>
            <a:pPr marL="438912" indent="-320040" eaLnBrk="1" fontAlgn="auto" hangingPunct="1">
              <a:spcBef>
                <a:spcPts val="0"/>
              </a:spcBef>
              <a:spcAft>
                <a:spcPts val="0"/>
              </a:spcAft>
              <a:buFont typeface="Wingdings 2"/>
              <a:buChar char=""/>
              <a:defRPr/>
            </a:pPr>
            <a:r>
              <a:rPr lang="en-US" sz="3500" dirty="0">
                <a:latin typeface="Times New Roman" pitchFamily="18" charset="0"/>
                <a:cs typeface="Times New Roman" pitchFamily="18" charset="0"/>
              </a:rPr>
              <a:t>An almost invariable accompaniment of Alzheimer’s disease but not specific for Alzheimer’s</a:t>
            </a:r>
          </a:p>
          <a:p>
            <a:pPr marL="438912" indent="-320040" eaLnBrk="1" fontAlgn="auto" hangingPunct="1">
              <a:spcBef>
                <a:spcPts val="0"/>
              </a:spcBef>
              <a:spcAft>
                <a:spcPts val="0"/>
              </a:spcAft>
              <a:buFont typeface="Wingdings 2"/>
              <a:buNone/>
              <a:defRPr/>
            </a:pPr>
            <a:endParaRPr lang="en-US" sz="3500" dirty="0">
              <a:latin typeface="Times New Roman" pitchFamily="18" charset="0"/>
              <a:cs typeface="Times New Roman" pitchFamily="18" charset="0"/>
            </a:endParaRPr>
          </a:p>
          <a:p>
            <a:pPr marL="438912" indent="-320040" eaLnBrk="1" fontAlgn="auto" hangingPunct="1">
              <a:spcBef>
                <a:spcPts val="0"/>
              </a:spcBef>
              <a:spcAft>
                <a:spcPts val="0"/>
              </a:spcAft>
              <a:buFont typeface="Wingdings 2"/>
              <a:buChar char=""/>
              <a:defRPr/>
            </a:pPr>
            <a:endParaRPr lang="en-US" dirty="0"/>
          </a:p>
        </p:txBody>
      </p:sp>
      <p:pic>
        <p:nvPicPr>
          <p:cNvPr id="15364"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blinds(horizontal)">
                                      <p:cBhvr>
                                        <p:cTn id="7" dur="5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243">
                                            <p:txEl>
                                              <p:pRg st="2" end="2"/>
                                            </p:txEl>
                                          </p:spTgt>
                                        </p:tgtEl>
                                        <p:attrNameLst>
                                          <p:attrName>style.visibility</p:attrName>
                                        </p:attrNameLst>
                                      </p:cBhvr>
                                      <p:to>
                                        <p:strVal val="visible"/>
                                      </p:to>
                                    </p:set>
                                    <p:animEffect transition="in" filter="blinds(horizontal)">
                                      <p:cBhvr>
                                        <p:cTn id="12" dur="500"/>
                                        <p:tgtEl>
                                          <p:spTgt spid="1024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243">
                                            <p:txEl>
                                              <p:pRg st="4" end="4"/>
                                            </p:txEl>
                                          </p:spTgt>
                                        </p:tgtEl>
                                        <p:attrNameLst>
                                          <p:attrName>style.visibility</p:attrName>
                                        </p:attrNameLst>
                                      </p:cBhvr>
                                      <p:to>
                                        <p:strVal val="visible"/>
                                      </p:to>
                                    </p:set>
                                    <p:animEffect transition="in" filter="blinds(horizontal)">
                                      <p:cBhvr>
                                        <p:cTn id="17" dur="500"/>
                                        <p:tgtEl>
                                          <p:spTgt spid="102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3"/>
          <p:cNvSpPr>
            <a:spLocks noGrp="1"/>
          </p:cNvSpPr>
          <p:nvPr>
            <p:ph type="title"/>
          </p:nvPr>
        </p:nvSpPr>
        <p:spPr>
          <a:xfrm>
            <a:off x="228600" y="152400"/>
            <a:ext cx="8229600" cy="1143000"/>
          </a:xfrm>
        </p:spPr>
        <p:txBody>
          <a:bodyPr/>
          <a:lstStyle/>
          <a:p>
            <a:pPr eaLnBrk="1" fontAlgn="auto" hangingPunct="1">
              <a:spcAft>
                <a:spcPts val="0"/>
              </a:spcAft>
              <a:defRPr/>
            </a:pPr>
            <a:r>
              <a:rPr lang="en-US" dirty="0">
                <a:solidFill>
                  <a:schemeClr val="accent1">
                    <a:satMod val="150000"/>
                  </a:schemeClr>
                </a:solidFill>
                <a:latin typeface="Times New Roman" pitchFamily="18" charset="0"/>
                <a:cs typeface="Times New Roman" pitchFamily="18" charset="0"/>
              </a:rPr>
              <a:t>Pathogenesis of Alzheimer’s</a:t>
            </a:r>
          </a:p>
        </p:txBody>
      </p:sp>
      <p:sp>
        <p:nvSpPr>
          <p:cNvPr id="17411" name="Content Placeholder 4"/>
          <p:cNvSpPr>
            <a:spLocks noGrp="1"/>
          </p:cNvSpPr>
          <p:nvPr>
            <p:ph idx="1"/>
          </p:nvPr>
        </p:nvSpPr>
        <p:spPr/>
        <p:txBody>
          <a:bodyPr>
            <a:normAutofit/>
          </a:bodyPr>
          <a:lstStyle/>
          <a:p>
            <a:pPr eaLnBrk="1" hangingPunct="1"/>
            <a:r>
              <a:rPr lang="en-US" dirty="0">
                <a:latin typeface="Times New Roman" pitchFamily="18" charset="0"/>
                <a:cs typeface="Times New Roman" pitchFamily="18" charset="0"/>
              </a:rPr>
              <a:t>Still being intensively studied</a:t>
            </a:r>
          </a:p>
          <a:p>
            <a:pPr eaLnBrk="1" hangingPunct="1"/>
            <a:r>
              <a:rPr lang="en-US" dirty="0">
                <a:latin typeface="Times New Roman" pitchFamily="18" charset="0"/>
                <a:cs typeface="Times New Roman" pitchFamily="18" charset="0"/>
              </a:rPr>
              <a:t>Strong correlation of number of </a:t>
            </a:r>
            <a:r>
              <a:rPr lang="en-US" dirty="0">
                <a:solidFill>
                  <a:srgbClr val="92D050"/>
                </a:solidFill>
                <a:latin typeface="Times New Roman" pitchFamily="18" charset="0"/>
                <a:cs typeface="Times New Roman" pitchFamily="18" charset="0"/>
              </a:rPr>
              <a:t>neurofibrillary tangles</a:t>
            </a:r>
            <a:r>
              <a:rPr lang="en-US" dirty="0">
                <a:latin typeface="Times New Roman" pitchFamily="18" charset="0"/>
                <a:cs typeface="Times New Roman" pitchFamily="18" charset="0"/>
              </a:rPr>
              <a:t> with degree of </a:t>
            </a:r>
            <a:r>
              <a:rPr lang="en-US" dirty="0">
                <a:solidFill>
                  <a:srgbClr val="92D050"/>
                </a:solidFill>
                <a:latin typeface="Times New Roman" pitchFamily="18" charset="0"/>
                <a:cs typeface="Times New Roman" pitchFamily="18" charset="0"/>
              </a:rPr>
              <a:t>dementia</a:t>
            </a:r>
            <a:r>
              <a:rPr lang="en-US" dirty="0">
                <a:latin typeface="Times New Roman" pitchFamily="18" charset="0"/>
                <a:cs typeface="Times New Roman" pitchFamily="18" charset="0"/>
              </a:rPr>
              <a:t> than </a:t>
            </a:r>
            <a:r>
              <a:rPr lang="en-US" dirty="0" err="1">
                <a:latin typeface="Times New Roman" pitchFamily="18" charset="0"/>
                <a:cs typeface="Times New Roman" pitchFamily="18" charset="0"/>
              </a:rPr>
              <a:t>neuritic</a:t>
            </a:r>
            <a:r>
              <a:rPr lang="en-US" dirty="0">
                <a:latin typeface="Times New Roman" pitchFamily="18" charset="0"/>
                <a:cs typeface="Times New Roman" pitchFamily="18" charset="0"/>
              </a:rPr>
              <a:t> plaques</a:t>
            </a:r>
          </a:p>
          <a:p>
            <a:pPr eaLnBrk="1" hangingPunct="1"/>
            <a:r>
              <a:rPr lang="en-US" dirty="0">
                <a:latin typeface="Times New Roman" pitchFamily="18" charset="0"/>
                <a:cs typeface="Times New Roman" pitchFamily="18" charset="0"/>
              </a:rPr>
              <a:t>Biochemical markers correlated to degree of dementia include:</a:t>
            </a:r>
          </a:p>
          <a:p>
            <a:pPr lvl="1" eaLnBrk="1" hangingPunct="1"/>
            <a:r>
              <a:rPr lang="en-US" dirty="0">
                <a:latin typeface="Times New Roman" pitchFamily="18" charset="0"/>
                <a:cs typeface="Times New Roman" pitchFamily="18" charset="0"/>
              </a:rPr>
              <a:t>Loss of choline </a:t>
            </a:r>
            <a:r>
              <a:rPr lang="en-US" dirty="0" err="1">
                <a:latin typeface="Times New Roman" pitchFamily="18" charset="0"/>
                <a:cs typeface="Times New Roman" pitchFamily="18" charset="0"/>
              </a:rPr>
              <a:t>acetyltransferase</a:t>
            </a:r>
            <a:endParaRPr lang="en-US" dirty="0">
              <a:latin typeface="Times New Roman" pitchFamily="18" charset="0"/>
              <a:cs typeface="Times New Roman" pitchFamily="18" charset="0"/>
            </a:endParaRPr>
          </a:p>
          <a:p>
            <a:pPr lvl="1" eaLnBrk="1" hangingPunct="1"/>
            <a:r>
              <a:rPr lang="en-US" dirty="0" err="1">
                <a:latin typeface="Times New Roman" pitchFamily="18" charset="0"/>
                <a:cs typeface="Times New Roman" pitchFamily="18" charset="0"/>
              </a:rPr>
              <a:t>Synaptophysin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immunoreactivity</a:t>
            </a:r>
            <a:endParaRPr lang="en-US" dirty="0">
              <a:latin typeface="Times New Roman" pitchFamily="18" charset="0"/>
              <a:cs typeface="Times New Roman" pitchFamily="18" charset="0"/>
            </a:endParaRPr>
          </a:p>
          <a:p>
            <a:pPr lvl="1" eaLnBrk="1" hangingPunct="1"/>
            <a:r>
              <a:rPr lang="en-US" dirty="0">
                <a:latin typeface="Times New Roman" pitchFamily="18" charset="0"/>
                <a:cs typeface="Times New Roman" pitchFamily="18" charset="0"/>
              </a:rPr>
              <a:t>Amyloid burden</a:t>
            </a:r>
          </a:p>
          <a:p>
            <a:pPr eaLnBrk="1" hangingPunct="1"/>
            <a:endParaRPr lang="en-US" dirty="0"/>
          </a:p>
        </p:txBody>
      </p:sp>
      <p:pic>
        <p:nvPicPr>
          <p:cNvPr id="17412"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blinds(horizontal)">
                                      <p:cBhvr>
                                        <p:cTn id="7" dur="500"/>
                                        <p:tgtEl>
                                          <p:spTgt spid="17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blinds(horizontal)">
                                      <p:cBhvr>
                                        <p:cTn id="12" dur="500"/>
                                        <p:tgtEl>
                                          <p:spTgt spid="174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blinds(horizontal)">
                                      <p:cBhvr>
                                        <p:cTn id="17" dur="500"/>
                                        <p:tgtEl>
                                          <p:spTgt spid="17411">
                                            <p:txEl>
                                              <p:pRg st="2" end="2"/>
                                            </p:txEl>
                                          </p:spTgt>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17411">
                                            <p:txEl>
                                              <p:pRg st="3" end="3"/>
                                            </p:txEl>
                                          </p:spTgt>
                                        </p:tgtEl>
                                        <p:attrNameLst>
                                          <p:attrName>style.visibility</p:attrName>
                                        </p:attrNameLst>
                                      </p:cBhvr>
                                      <p:to>
                                        <p:strVal val="visible"/>
                                      </p:to>
                                    </p:set>
                                    <p:animEffect transition="in" filter="blinds(horizontal)">
                                      <p:cBhvr>
                                        <p:cTn id="20" dur="500"/>
                                        <p:tgtEl>
                                          <p:spTgt spid="17411">
                                            <p:txEl>
                                              <p:pRg st="3" end="3"/>
                                            </p:txEl>
                                          </p:spTgt>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17411">
                                            <p:txEl>
                                              <p:pRg st="4" end="4"/>
                                            </p:txEl>
                                          </p:spTgt>
                                        </p:tgtEl>
                                        <p:attrNameLst>
                                          <p:attrName>style.visibility</p:attrName>
                                        </p:attrNameLst>
                                      </p:cBhvr>
                                      <p:to>
                                        <p:strVal val="visible"/>
                                      </p:to>
                                    </p:set>
                                    <p:animEffect transition="in" filter="blinds(horizontal)">
                                      <p:cBhvr>
                                        <p:cTn id="23" dur="500"/>
                                        <p:tgtEl>
                                          <p:spTgt spid="17411">
                                            <p:txEl>
                                              <p:pRg st="4" end="4"/>
                                            </p:txEl>
                                          </p:spTgt>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17411">
                                            <p:txEl>
                                              <p:pRg st="5" end="5"/>
                                            </p:txEl>
                                          </p:spTgt>
                                        </p:tgtEl>
                                        <p:attrNameLst>
                                          <p:attrName>style.visibility</p:attrName>
                                        </p:attrNameLst>
                                      </p:cBhvr>
                                      <p:to>
                                        <p:strVal val="visible"/>
                                      </p:to>
                                    </p:set>
                                    <p:animEffect transition="in" filter="blinds(horizontal)">
                                      <p:cBhvr>
                                        <p:cTn id="26" dur="500"/>
                                        <p:tgtEl>
                                          <p:spTgt spid="174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28600" y="26789"/>
            <a:ext cx="8686800" cy="1252728"/>
          </a:xfrm>
        </p:spPr>
        <p:txBody>
          <a:bodyPr/>
          <a:lstStyle/>
          <a:p>
            <a:pPr eaLnBrk="1" fontAlgn="auto" hangingPunct="1">
              <a:spcAft>
                <a:spcPts val="0"/>
              </a:spcAft>
              <a:defRPr/>
            </a:pPr>
            <a:r>
              <a:rPr lang="en-US" dirty="0">
                <a:solidFill>
                  <a:schemeClr val="accent1">
                    <a:satMod val="150000"/>
                  </a:schemeClr>
                </a:solidFill>
                <a:latin typeface="Times New Roman" pitchFamily="18" charset="0"/>
                <a:cs typeface="Times New Roman" pitchFamily="18" charset="0"/>
              </a:rPr>
              <a:t>Pathogenesis of Alzheimer’s </a:t>
            </a:r>
          </a:p>
        </p:txBody>
      </p:sp>
      <p:sp>
        <p:nvSpPr>
          <p:cNvPr id="18435" name="Content Placeholder 2"/>
          <p:cNvSpPr>
            <a:spLocks noGrp="1"/>
          </p:cNvSpPr>
          <p:nvPr>
            <p:ph idx="1"/>
          </p:nvPr>
        </p:nvSpPr>
        <p:spPr/>
        <p:txBody>
          <a:bodyPr/>
          <a:lstStyle/>
          <a:p>
            <a:r>
              <a:rPr lang="en-US" dirty="0">
                <a:latin typeface="Times New Roman" pitchFamily="18" charset="0"/>
                <a:cs typeface="Times New Roman" pitchFamily="18" charset="0"/>
              </a:rPr>
              <a:t>Loss of synapses best correlates with severity of dementia</a:t>
            </a:r>
          </a:p>
          <a:p>
            <a:pPr eaLnBrk="1" hangingPunct="1"/>
            <a:endParaRPr lang="en-US" dirty="0">
              <a:latin typeface="Times New Roman" pitchFamily="18" charset="0"/>
              <a:cs typeface="Times New Roman" pitchFamily="18" charset="0"/>
            </a:endParaRPr>
          </a:p>
          <a:p>
            <a:pPr eaLnBrk="1" hangingPunct="1"/>
            <a:r>
              <a:rPr lang="en-US" dirty="0">
                <a:latin typeface="Times New Roman" pitchFamily="18" charset="0"/>
                <a:cs typeface="Times New Roman" pitchFamily="18" charset="0"/>
              </a:rPr>
              <a:t>The A</a:t>
            </a:r>
            <a:r>
              <a:rPr lang="el-GR" dirty="0">
                <a:latin typeface="Times New Roman" pitchFamily="18" charset="0"/>
                <a:cs typeface="Times New Roman" pitchFamily="18" charset="0"/>
              </a:rPr>
              <a:t>β</a:t>
            </a:r>
            <a:r>
              <a:rPr lang="en-US" dirty="0">
                <a:latin typeface="Times New Roman" pitchFamily="18" charset="0"/>
                <a:cs typeface="Times New Roman" pitchFamily="18" charset="0"/>
              </a:rPr>
              <a:t> peptide forms </a:t>
            </a:r>
            <a:r>
              <a:rPr lang="el-GR" dirty="0">
                <a:latin typeface="Times New Roman" pitchFamily="18" charset="0"/>
                <a:cs typeface="Times New Roman" pitchFamily="18" charset="0"/>
              </a:rPr>
              <a:t>β</a:t>
            </a:r>
            <a:r>
              <a:rPr lang="en-US" dirty="0">
                <a:latin typeface="Times New Roman" pitchFamily="18" charset="0"/>
                <a:cs typeface="Times New Roman" pitchFamily="18" charset="0"/>
              </a:rPr>
              <a:t>-pleated sheets and aggregates</a:t>
            </a:r>
          </a:p>
          <a:p>
            <a:pPr eaLnBrk="1" hangingPunct="1"/>
            <a:r>
              <a:rPr lang="en-US" dirty="0">
                <a:latin typeface="Times New Roman" pitchFamily="18" charset="0"/>
                <a:cs typeface="Times New Roman" pitchFamily="18" charset="0"/>
              </a:rPr>
              <a:t>Resistant to degradation</a:t>
            </a:r>
          </a:p>
          <a:p>
            <a:pPr eaLnBrk="1" hangingPunct="1"/>
            <a:r>
              <a:rPr lang="en-US" dirty="0">
                <a:latin typeface="Times New Roman" pitchFamily="18" charset="0"/>
                <a:cs typeface="Times New Roman" pitchFamily="18" charset="0"/>
              </a:rPr>
              <a:t>Elicits a response from astrocytes and microglia</a:t>
            </a:r>
          </a:p>
          <a:p>
            <a:pPr eaLnBrk="1" hangingPunct="1"/>
            <a:r>
              <a:rPr lang="en-US" dirty="0">
                <a:latin typeface="Times New Roman" pitchFamily="18" charset="0"/>
                <a:cs typeface="Times New Roman" pitchFamily="18" charset="0"/>
              </a:rPr>
              <a:t>Can be directly neurotoxic</a:t>
            </a:r>
          </a:p>
        </p:txBody>
      </p:sp>
      <p:pic>
        <p:nvPicPr>
          <p:cNvPr id="18436"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blinds(horizontal)">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435">
                                            <p:txEl>
                                              <p:pRg st="2" end="2"/>
                                            </p:txEl>
                                          </p:spTgt>
                                        </p:tgtEl>
                                        <p:attrNameLst>
                                          <p:attrName>style.visibility</p:attrName>
                                        </p:attrNameLst>
                                      </p:cBhvr>
                                      <p:to>
                                        <p:strVal val="visible"/>
                                      </p:to>
                                    </p:set>
                                    <p:animEffect transition="in" filter="blinds(horizontal)">
                                      <p:cBhvr>
                                        <p:cTn id="12" dur="500"/>
                                        <p:tgtEl>
                                          <p:spTgt spid="1843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8435">
                                            <p:txEl>
                                              <p:pRg st="3" end="3"/>
                                            </p:txEl>
                                          </p:spTgt>
                                        </p:tgtEl>
                                        <p:attrNameLst>
                                          <p:attrName>style.visibility</p:attrName>
                                        </p:attrNameLst>
                                      </p:cBhvr>
                                      <p:to>
                                        <p:strVal val="visible"/>
                                      </p:to>
                                    </p:set>
                                    <p:animEffect transition="in" filter="blinds(horizontal)">
                                      <p:cBhvr>
                                        <p:cTn id="17" dur="500"/>
                                        <p:tgtEl>
                                          <p:spTgt spid="1843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8435">
                                            <p:txEl>
                                              <p:pRg st="4" end="4"/>
                                            </p:txEl>
                                          </p:spTgt>
                                        </p:tgtEl>
                                        <p:attrNameLst>
                                          <p:attrName>style.visibility</p:attrName>
                                        </p:attrNameLst>
                                      </p:cBhvr>
                                      <p:to>
                                        <p:strVal val="visible"/>
                                      </p:to>
                                    </p:set>
                                    <p:animEffect transition="in" filter="blinds(horizontal)">
                                      <p:cBhvr>
                                        <p:cTn id="22" dur="500"/>
                                        <p:tgtEl>
                                          <p:spTgt spid="1843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8435">
                                            <p:txEl>
                                              <p:pRg st="5" end="5"/>
                                            </p:txEl>
                                          </p:spTgt>
                                        </p:tgtEl>
                                        <p:attrNameLst>
                                          <p:attrName>style.visibility</p:attrName>
                                        </p:attrNameLst>
                                      </p:cBhvr>
                                      <p:to>
                                        <p:strVal val="visible"/>
                                      </p:to>
                                    </p:set>
                                    <p:animEffect transition="in" filter="blinds(horizontal)">
                                      <p:cBhvr>
                                        <p:cTn id="27" dur="500"/>
                                        <p:tgtEl>
                                          <p:spTgt spid="1843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p:cNvSpPr>
            <a:spLocks noGrp="1"/>
          </p:cNvSpPr>
          <p:nvPr>
            <p:ph type="title"/>
          </p:nvPr>
        </p:nvSpPr>
        <p:spPr>
          <a:xfrm>
            <a:off x="533400" y="2286000"/>
            <a:ext cx="8229600" cy="1143000"/>
          </a:xfrm>
        </p:spPr>
        <p:txBody>
          <a:bodyPr>
            <a:normAutofit fontScale="90000"/>
          </a:bodyPr>
          <a:lstStyle/>
          <a:p>
            <a:pPr eaLnBrk="1" fontAlgn="auto" hangingPunct="1">
              <a:spcAft>
                <a:spcPts val="0"/>
              </a:spcAft>
              <a:defRPr/>
            </a:pPr>
            <a:r>
              <a:rPr lang="en-US" dirty="0">
                <a:solidFill>
                  <a:srgbClr val="FFFF00"/>
                </a:solidFill>
                <a:latin typeface="Times New Roman" pitchFamily="18" charset="0"/>
                <a:cs typeface="Times New Roman" pitchFamily="18" charset="0"/>
              </a:rPr>
              <a:t>A</a:t>
            </a:r>
            <a:r>
              <a:rPr lang="el-GR" dirty="0">
                <a:solidFill>
                  <a:srgbClr val="FFFF00"/>
                </a:solidFill>
                <a:latin typeface="Times New Roman" pitchFamily="18" charset="0"/>
                <a:cs typeface="Times New Roman" pitchFamily="18" charset="0"/>
              </a:rPr>
              <a:t>β</a:t>
            </a:r>
            <a:r>
              <a:rPr lang="en-US" dirty="0">
                <a:solidFill>
                  <a:srgbClr val="FFFF00"/>
                </a:solidFill>
                <a:latin typeface="Times New Roman" pitchFamily="18" charset="0"/>
                <a:cs typeface="Times New Roman" pitchFamily="18" charset="0"/>
              </a:rPr>
              <a:t> is a critical molecule in the pathogenesis of Alzheimer’s disease</a:t>
            </a:r>
          </a:p>
        </p:txBody>
      </p:sp>
      <p:pic>
        <p:nvPicPr>
          <p:cNvPr id="19459"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2"/>
          <p:cNvSpPr>
            <a:spLocks noGrp="1"/>
          </p:cNvSpPr>
          <p:nvPr>
            <p:ph type="title"/>
          </p:nvPr>
        </p:nvSpPr>
        <p:spPr/>
        <p:txBody>
          <a:bodyPr/>
          <a:lstStyle/>
          <a:p>
            <a:pPr eaLnBrk="1" fontAlgn="auto" hangingPunct="1">
              <a:spcAft>
                <a:spcPts val="0"/>
              </a:spcAft>
              <a:defRPr/>
            </a:pPr>
            <a:r>
              <a:rPr lang="en-US" dirty="0">
                <a:solidFill>
                  <a:schemeClr val="accent1">
                    <a:satMod val="150000"/>
                  </a:schemeClr>
                </a:solidFill>
                <a:latin typeface="Times New Roman" pitchFamily="18" charset="0"/>
                <a:cs typeface="Times New Roman" pitchFamily="18" charset="0"/>
              </a:rPr>
              <a:t>A</a:t>
            </a:r>
            <a:r>
              <a:rPr lang="el-GR" dirty="0">
                <a:solidFill>
                  <a:schemeClr val="accent1">
                    <a:satMod val="150000"/>
                  </a:schemeClr>
                </a:solidFill>
                <a:latin typeface="Times New Roman" pitchFamily="18" charset="0"/>
                <a:cs typeface="Times New Roman" pitchFamily="18" charset="0"/>
              </a:rPr>
              <a:t>β</a:t>
            </a:r>
            <a:r>
              <a:rPr lang="en-US" dirty="0">
                <a:solidFill>
                  <a:schemeClr val="accent1">
                    <a:satMod val="150000"/>
                  </a:schemeClr>
                </a:solidFill>
                <a:latin typeface="Times New Roman" pitchFamily="18" charset="0"/>
                <a:cs typeface="Times New Roman" pitchFamily="18" charset="0"/>
              </a:rPr>
              <a:t> Peptides</a:t>
            </a:r>
          </a:p>
        </p:txBody>
      </p:sp>
      <p:sp>
        <p:nvSpPr>
          <p:cNvPr id="20483" name="Content Placeholder 3"/>
          <p:cNvSpPr>
            <a:spLocks noGrp="1"/>
          </p:cNvSpPr>
          <p:nvPr>
            <p:ph idx="1"/>
          </p:nvPr>
        </p:nvSpPr>
        <p:spPr>
          <a:xfrm>
            <a:off x="304800" y="1600200"/>
            <a:ext cx="8610600" cy="4525963"/>
          </a:xfrm>
        </p:spPr>
        <p:txBody>
          <a:bodyPr/>
          <a:lstStyle/>
          <a:p>
            <a:pPr eaLnBrk="1" hangingPunct="1"/>
            <a:r>
              <a:rPr lang="en-US" dirty="0">
                <a:latin typeface="Times New Roman" pitchFamily="18" charset="0"/>
                <a:cs typeface="Times New Roman" pitchFamily="18" charset="0"/>
              </a:rPr>
              <a:t>Derived from the processing of APP</a:t>
            </a:r>
          </a:p>
          <a:p>
            <a:pPr eaLnBrk="1" hangingPunct="1"/>
            <a:endParaRPr lang="en-US" dirty="0">
              <a:latin typeface="Times New Roman" pitchFamily="18" charset="0"/>
              <a:cs typeface="Times New Roman" pitchFamily="18" charset="0"/>
            </a:endParaRPr>
          </a:p>
          <a:p>
            <a:pPr eaLnBrk="1" hangingPunct="1"/>
            <a:r>
              <a:rPr lang="en-US" dirty="0">
                <a:latin typeface="Times New Roman" pitchFamily="18" charset="0"/>
                <a:cs typeface="Times New Roman" pitchFamily="18" charset="0"/>
              </a:rPr>
              <a:t>APP is a protein of uncertain cellular function</a:t>
            </a:r>
          </a:p>
          <a:p>
            <a:pPr eaLnBrk="1" hangingPunct="1"/>
            <a:endParaRPr lang="en-US" dirty="0">
              <a:latin typeface="Times New Roman" pitchFamily="18" charset="0"/>
              <a:cs typeface="Times New Roman" pitchFamily="18" charset="0"/>
            </a:endParaRPr>
          </a:p>
          <a:p>
            <a:pPr eaLnBrk="1" hangingPunct="1"/>
            <a:r>
              <a:rPr lang="en-US" dirty="0">
                <a:latin typeface="Times New Roman" pitchFamily="18" charset="0"/>
                <a:cs typeface="Times New Roman" pitchFamily="18" charset="0"/>
              </a:rPr>
              <a:t>It is synthesized with a single transmembrane domain and expressed on the cell surface</a:t>
            </a:r>
          </a:p>
          <a:p>
            <a:pPr eaLnBrk="1" hangingPunct="1">
              <a:buFont typeface="Arial" charset="0"/>
              <a:buNone/>
            </a:pPr>
            <a:r>
              <a:rPr lang="en-US" dirty="0"/>
              <a:t> </a:t>
            </a:r>
          </a:p>
        </p:txBody>
      </p:sp>
      <p:pic>
        <p:nvPicPr>
          <p:cNvPr id="20484"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blinds(horizontal)">
                                      <p:cBhvr>
                                        <p:cTn id="7" dur="500"/>
                                        <p:tgtEl>
                                          <p:spTgt spid="20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483">
                                            <p:txEl>
                                              <p:pRg st="2" end="2"/>
                                            </p:txEl>
                                          </p:spTgt>
                                        </p:tgtEl>
                                        <p:attrNameLst>
                                          <p:attrName>style.visibility</p:attrName>
                                        </p:attrNameLst>
                                      </p:cBhvr>
                                      <p:to>
                                        <p:strVal val="visible"/>
                                      </p:to>
                                    </p:set>
                                    <p:animEffect transition="in" filter="blinds(horizontal)">
                                      <p:cBhvr>
                                        <p:cTn id="12" dur="500"/>
                                        <p:tgtEl>
                                          <p:spTgt spid="2048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0483">
                                            <p:txEl>
                                              <p:pRg st="4" end="4"/>
                                            </p:txEl>
                                          </p:spTgt>
                                        </p:tgtEl>
                                        <p:attrNameLst>
                                          <p:attrName>style.visibility</p:attrName>
                                        </p:attrNameLst>
                                      </p:cBhvr>
                                      <p:to>
                                        <p:strVal val="visible"/>
                                      </p:to>
                                    </p:set>
                                    <p:animEffect transition="in" filter="blinds(horizontal)">
                                      <p:cBhvr>
                                        <p:cTn id="17" dur="500"/>
                                        <p:tgtEl>
                                          <p:spTgt spid="2048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0483">
                                            <p:txEl>
                                              <p:pRg st="5" end="5"/>
                                            </p:txEl>
                                          </p:spTgt>
                                        </p:tgtEl>
                                        <p:attrNameLst>
                                          <p:attrName>style.visibility</p:attrName>
                                        </p:attrNameLst>
                                      </p:cBhvr>
                                      <p:to>
                                        <p:strVal val="visible"/>
                                      </p:to>
                                    </p:set>
                                    <p:animEffect transition="in" filter="blinds(horizontal)">
                                      <p:cBhvr>
                                        <p:cTn id="22" dur="500"/>
                                        <p:tgtEl>
                                          <p:spTgt spid="2048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9"/>
          <p:cNvSpPr>
            <a:spLocks noChangeArrowheads="1"/>
          </p:cNvSpPr>
          <p:nvPr/>
        </p:nvSpPr>
        <p:spPr bwMode="auto">
          <a:xfrm>
            <a:off x="2881313" y="2343150"/>
            <a:ext cx="2473325" cy="188913"/>
          </a:xfrm>
          <a:prstGeom prst="rect">
            <a:avLst/>
          </a:prstGeom>
          <a:solidFill>
            <a:srgbClr val="1822CD"/>
          </a:solidFill>
          <a:ln w="12700">
            <a:solidFill>
              <a:srgbClr val="FFFFFF"/>
            </a:solidFill>
            <a:miter lim="800000"/>
            <a:headEnd/>
            <a:tailEnd/>
          </a:ln>
        </p:spPr>
        <p:txBody>
          <a:bodyPr wrap="none" anchor="ctr"/>
          <a:lstStyle/>
          <a:p>
            <a:endParaRPr lang="en-US" dirty="0"/>
          </a:p>
        </p:txBody>
      </p:sp>
      <p:grpSp>
        <p:nvGrpSpPr>
          <p:cNvPr id="2" name="Group 110"/>
          <p:cNvGrpSpPr>
            <a:grpSpLocks/>
          </p:cNvGrpSpPr>
          <p:nvPr/>
        </p:nvGrpSpPr>
        <p:grpSpPr bwMode="auto">
          <a:xfrm>
            <a:off x="4808538" y="2681288"/>
            <a:ext cx="2489200" cy="596900"/>
            <a:chOff x="3376" y="1689"/>
            <a:chExt cx="1763" cy="376"/>
          </a:xfrm>
        </p:grpSpPr>
        <p:sp>
          <p:nvSpPr>
            <p:cNvPr id="21548" name="Freeform 111"/>
            <p:cNvSpPr>
              <a:spLocks/>
            </p:cNvSpPr>
            <p:nvPr/>
          </p:nvSpPr>
          <p:spPr bwMode="auto">
            <a:xfrm>
              <a:off x="3504" y="1905"/>
              <a:ext cx="184" cy="80"/>
            </a:xfrm>
            <a:custGeom>
              <a:avLst/>
              <a:gdLst>
                <a:gd name="T0" fmla="*/ 183 w 184"/>
                <a:gd name="T1" fmla="*/ 0 h 80"/>
                <a:gd name="T2" fmla="*/ 183 w 184"/>
                <a:gd name="T3" fmla="*/ 16 h 80"/>
                <a:gd name="T4" fmla="*/ 177 w 184"/>
                <a:gd name="T5" fmla="*/ 28 h 80"/>
                <a:gd name="T6" fmla="*/ 171 w 184"/>
                <a:gd name="T7" fmla="*/ 35 h 80"/>
                <a:gd name="T8" fmla="*/ 165 w 184"/>
                <a:gd name="T9" fmla="*/ 38 h 80"/>
                <a:gd name="T10" fmla="*/ 106 w 184"/>
                <a:gd name="T11" fmla="*/ 38 h 80"/>
                <a:gd name="T12" fmla="*/ 100 w 184"/>
                <a:gd name="T13" fmla="*/ 41 h 80"/>
                <a:gd name="T14" fmla="*/ 95 w 184"/>
                <a:gd name="T15" fmla="*/ 50 h 80"/>
                <a:gd name="T16" fmla="*/ 89 w 184"/>
                <a:gd name="T17" fmla="*/ 63 h 80"/>
                <a:gd name="T18" fmla="*/ 89 w 184"/>
                <a:gd name="T19" fmla="*/ 79 h 80"/>
                <a:gd name="T20" fmla="*/ 89 w 184"/>
                <a:gd name="T21" fmla="*/ 63 h 80"/>
                <a:gd name="T22" fmla="*/ 83 w 184"/>
                <a:gd name="T23" fmla="*/ 50 h 80"/>
                <a:gd name="T24" fmla="*/ 83 w 184"/>
                <a:gd name="T25" fmla="*/ 41 h 80"/>
                <a:gd name="T26" fmla="*/ 77 w 184"/>
                <a:gd name="T27" fmla="*/ 38 h 80"/>
                <a:gd name="T28" fmla="*/ 18 w 184"/>
                <a:gd name="T29" fmla="*/ 38 h 80"/>
                <a:gd name="T30" fmla="*/ 12 w 184"/>
                <a:gd name="T31" fmla="*/ 35 h 80"/>
                <a:gd name="T32" fmla="*/ 6 w 184"/>
                <a:gd name="T33" fmla="*/ 28 h 80"/>
                <a:gd name="T34" fmla="*/ 0 w 184"/>
                <a:gd name="T35" fmla="*/ 16 h 80"/>
                <a:gd name="T36" fmla="*/ 0 w 184"/>
                <a:gd name="T37" fmla="*/ 0 h 8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84"/>
                <a:gd name="T58" fmla="*/ 0 h 80"/>
                <a:gd name="T59" fmla="*/ 184 w 184"/>
                <a:gd name="T60" fmla="*/ 80 h 8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84" h="80">
                  <a:moveTo>
                    <a:pt x="183" y="0"/>
                  </a:moveTo>
                  <a:lnTo>
                    <a:pt x="183" y="16"/>
                  </a:lnTo>
                  <a:lnTo>
                    <a:pt x="177" y="28"/>
                  </a:lnTo>
                  <a:lnTo>
                    <a:pt x="171" y="35"/>
                  </a:lnTo>
                  <a:lnTo>
                    <a:pt x="165" y="38"/>
                  </a:lnTo>
                  <a:lnTo>
                    <a:pt x="106" y="38"/>
                  </a:lnTo>
                  <a:lnTo>
                    <a:pt x="100" y="41"/>
                  </a:lnTo>
                  <a:lnTo>
                    <a:pt x="95" y="50"/>
                  </a:lnTo>
                  <a:lnTo>
                    <a:pt x="89" y="63"/>
                  </a:lnTo>
                  <a:lnTo>
                    <a:pt x="89" y="79"/>
                  </a:lnTo>
                  <a:lnTo>
                    <a:pt x="89" y="63"/>
                  </a:lnTo>
                  <a:lnTo>
                    <a:pt x="83" y="50"/>
                  </a:lnTo>
                  <a:lnTo>
                    <a:pt x="83" y="41"/>
                  </a:lnTo>
                  <a:lnTo>
                    <a:pt x="77" y="38"/>
                  </a:lnTo>
                  <a:lnTo>
                    <a:pt x="18" y="38"/>
                  </a:lnTo>
                  <a:lnTo>
                    <a:pt x="12" y="35"/>
                  </a:lnTo>
                  <a:lnTo>
                    <a:pt x="6" y="28"/>
                  </a:lnTo>
                  <a:lnTo>
                    <a:pt x="0" y="16"/>
                  </a:lnTo>
                  <a:lnTo>
                    <a:pt x="0" y="0"/>
                  </a:lnTo>
                </a:path>
              </a:pathLst>
            </a:custGeom>
            <a:noFill/>
            <a:ln w="12700" cap="rnd" cmpd="sng">
              <a:solidFill>
                <a:srgbClr val="FFFFFF"/>
              </a:solidFill>
              <a:prstDash val="solid"/>
              <a:round/>
              <a:headEnd type="none" w="med" len="med"/>
              <a:tailEnd type="none" w="med" len="med"/>
            </a:ln>
          </p:spPr>
          <p:txBody>
            <a:bodyPr/>
            <a:lstStyle/>
            <a:p>
              <a:endParaRPr lang="en-US" dirty="0"/>
            </a:p>
          </p:txBody>
        </p:sp>
        <p:sp>
          <p:nvSpPr>
            <p:cNvPr id="21549" name="Freeform 112"/>
            <p:cNvSpPr>
              <a:spLocks/>
            </p:cNvSpPr>
            <p:nvPr/>
          </p:nvSpPr>
          <p:spPr bwMode="auto">
            <a:xfrm>
              <a:off x="3376" y="1730"/>
              <a:ext cx="226" cy="85"/>
            </a:xfrm>
            <a:custGeom>
              <a:avLst/>
              <a:gdLst>
                <a:gd name="T0" fmla="*/ 225 w 226"/>
                <a:gd name="T1" fmla="*/ 0 h 85"/>
                <a:gd name="T2" fmla="*/ 225 w 226"/>
                <a:gd name="T3" fmla="*/ 17 h 85"/>
                <a:gd name="T4" fmla="*/ 219 w 226"/>
                <a:gd name="T5" fmla="*/ 29 h 85"/>
                <a:gd name="T6" fmla="*/ 213 w 226"/>
                <a:gd name="T7" fmla="*/ 38 h 85"/>
                <a:gd name="T8" fmla="*/ 208 w 226"/>
                <a:gd name="T9" fmla="*/ 40 h 85"/>
                <a:gd name="T10" fmla="*/ 133 w 226"/>
                <a:gd name="T11" fmla="*/ 40 h 85"/>
                <a:gd name="T12" fmla="*/ 127 w 226"/>
                <a:gd name="T13" fmla="*/ 43 h 85"/>
                <a:gd name="T14" fmla="*/ 116 w 226"/>
                <a:gd name="T15" fmla="*/ 55 h 85"/>
                <a:gd name="T16" fmla="*/ 110 w 226"/>
                <a:gd name="T17" fmla="*/ 67 h 85"/>
                <a:gd name="T18" fmla="*/ 110 w 226"/>
                <a:gd name="T19" fmla="*/ 84 h 85"/>
                <a:gd name="T20" fmla="*/ 110 w 226"/>
                <a:gd name="T21" fmla="*/ 67 h 85"/>
                <a:gd name="T22" fmla="*/ 104 w 226"/>
                <a:gd name="T23" fmla="*/ 55 h 85"/>
                <a:gd name="T24" fmla="*/ 98 w 226"/>
                <a:gd name="T25" fmla="*/ 43 h 85"/>
                <a:gd name="T26" fmla="*/ 92 w 226"/>
                <a:gd name="T27" fmla="*/ 40 h 85"/>
                <a:gd name="T28" fmla="*/ 18 w 226"/>
                <a:gd name="T29" fmla="*/ 40 h 85"/>
                <a:gd name="T30" fmla="*/ 12 w 226"/>
                <a:gd name="T31" fmla="*/ 38 h 85"/>
                <a:gd name="T32" fmla="*/ 6 w 226"/>
                <a:gd name="T33" fmla="*/ 29 h 85"/>
                <a:gd name="T34" fmla="*/ 0 w 226"/>
                <a:gd name="T35" fmla="*/ 17 h 85"/>
                <a:gd name="T36" fmla="*/ 0 w 226"/>
                <a:gd name="T37" fmla="*/ 0 h 8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6"/>
                <a:gd name="T58" fmla="*/ 0 h 85"/>
                <a:gd name="T59" fmla="*/ 226 w 226"/>
                <a:gd name="T60" fmla="*/ 85 h 8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6" h="85">
                  <a:moveTo>
                    <a:pt x="225" y="0"/>
                  </a:moveTo>
                  <a:lnTo>
                    <a:pt x="225" y="17"/>
                  </a:lnTo>
                  <a:lnTo>
                    <a:pt x="219" y="29"/>
                  </a:lnTo>
                  <a:lnTo>
                    <a:pt x="213" y="38"/>
                  </a:lnTo>
                  <a:lnTo>
                    <a:pt x="208" y="40"/>
                  </a:lnTo>
                  <a:lnTo>
                    <a:pt x="133" y="40"/>
                  </a:lnTo>
                  <a:lnTo>
                    <a:pt x="127" y="43"/>
                  </a:lnTo>
                  <a:lnTo>
                    <a:pt x="116" y="55"/>
                  </a:lnTo>
                  <a:lnTo>
                    <a:pt x="110" y="67"/>
                  </a:lnTo>
                  <a:lnTo>
                    <a:pt x="110" y="84"/>
                  </a:lnTo>
                  <a:lnTo>
                    <a:pt x="110" y="67"/>
                  </a:lnTo>
                  <a:lnTo>
                    <a:pt x="104" y="55"/>
                  </a:lnTo>
                  <a:lnTo>
                    <a:pt x="98" y="43"/>
                  </a:lnTo>
                  <a:lnTo>
                    <a:pt x="92" y="40"/>
                  </a:lnTo>
                  <a:lnTo>
                    <a:pt x="18" y="40"/>
                  </a:lnTo>
                  <a:lnTo>
                    <a:pt x="12" y="38"/>
                  </a:lnTo>
                  <a:lnTo>
                    <a:pt x="6" y="29"/>
                  </a:lnTo>
                  <a:lnTo>
                    <a:pt x="0" y="17"/>
                  </a:lnTo>
                  <a:lnTo>
                    <a:pt x="0" y="0"/>
                  </a:lnTo>
                </a:path>
              </a:pathLst>
            </a:custGeom>
            <a:noFill/>
            <a:ln w="12700" cap="rnd" cmpd="sng">
              <a:solidFill>
                <a:srgbClr val="FFFFFF"/>
              </a:solidFill>
              <a:prstDash val="solid"/>
              <a:round/>
              <a:headEnd type="none" w="med" len="med"/>
              <a:tailEnd type="none" w="med" len="med"/>
            </a:ln>
          </p:spPr>
          <p:txBody>
            <a:bodyPr/>
            <a:lstStyle/>
            <a:p>
              <a:endParaRPr lang="en-US" dirty="0"/>
            </a:p>
          </p:txBody>
        </p:sp>
        <p:sp>
          <p:nvSpPr>
            <p:cNvPr id="21550" name="Line 113"/>
            <p:cNvSpPr>
              <a:spLocks noChangeShapeType="1"/>
            </p:cNvSpPr>
            <p:nvPr/>
          </p:nvSpPr>
          <p:spPr bwMode="auto">
            <a:xfrm>
              <a:off x="3599" y="1984"/>
              <a:ext cx="452" cy="0"/>
            </a:xfrm>
            <a:prstGeom prst="line">
              <a:avLst/>
            </a:prstGeom>
            <a:noFill/>
            <a:ln w="12700">
              <a:solidFill>
                <a:srgbClr val="FFFFFF"/>
              </a:solidFill>
              <a:round/>
              <a:headEnd/>
              <a:tailEnd/>
            </a:ln>
          </p:spPr>
          <p:txBody>
            <a:bodyPr wrap="none" anchor="ctr"/>
            <a:lstStyle/>
            <a:p>
              <a:endParaRPr lang="en-US" dirty="0"/>
            </a:p>
          </p:txBody>
        </p:sp>
        <p:sp>
          <p:nvSpPr>
            <p:cNvPr id="21551" name="Line 114"/>
            <p:cNvSpPr>
              <a:spLocks noChangeShapeType="1"/>
            </p:cNvSpPr>
            <p:nvPr/>
          </p:nvSpPr>
          <p:spPr bwMode="auto">
            <a:xfrm>
              <a:off x="3487" y="1810"/>
              <a:ext cx="554" cy="0"/>
            </a:xfrm>
            <a:prstGeom prst="line">
              <a:avLst/>
            </a:prstGeom>
            <a:noFill/>
            <a:ln w="12700">
              <a:solidFill>
                <a:srgbClr val="FFFFFF"/>
              </a:solidFill>
              <a:round/>
              <a:headEnd/>
              <a:tailEnd/>
            </a:ln>
          </p:spPr>
          <p:txBody>
            <a:bodyPr wrap="none" anchor="ctr"/>
            <a:lstStyle/>
            <a:p>
              <a:endParaRPr lang="en-US" dirty="0"/>
            </a:p>
          </p:txBody>
        </p:sp>
        <p:sp>
          <p:nvSpPr>
            <p:cNvPr id="21552" name="Rectangle 115"/>
            <p:cNvSpPr>
              <a:spLocks noChangeArrowheads="1"/>
            </p:cNvSpPr>
            <p:nvPr/>
          </p:nvSpPr>
          <p:spPr bwMode="auto">
            <a:xfrm>
              <a:off x="4056" y="1689"/>
              <a:ext cx="1083" cy="203"/>
            </a:xfrm>
            <a:prstGeom prst="rect">
              <a:avLst/>
            </a:prstGeom>
            <a:noFill/>
            <a:ln w="12700">
              <a:noFill/>
              <a:miter lim="800000"/>
              <a:headEnd/>
              <a:tailEnd/>
            </a:ln>
          </p:spPr>
          <p:txBody>
            <a:bodyPr wrap="none" lIns="90488" tIns="44450" rIns="90488" bIns="44450" anchor="ctr">
              <a:spAutoFit/>
            </a:bodyPr>
            <a:lstStyle/>
            <a:p>
              <a:pPr>
                <a:spcBef>
                  <a:spcPct val="50000"/>
                </a:spcBef>
              </a:pPr>
              <a:r>
                <a:rPr lang="en-GB" sz="1500" dirty="0">
                  <a:latin typeface="Symbol" pitchFamily="18" charset="2"/>
                </a:rPr>
                <a:t></a:t>
              </a:r>
              <a:r>
                <a:rPr lang="en-GB" sz="1500" dirty="0">
                  <a:latin typeface="Century Gothic" pitchFamily="34" charset="0"/>
                </a:rPr>
                <a:t>-peptide (A</a:t>
              </a:r>
              <a:r>
                <a:rPr lang="en-GB" sz="1500" dirty="0">
                  <a:latin typeface="Symbol" pitchFamily="18" charset="2"/>
                </a:rPr>
                <a:t></a:t>
              </a:r>
              <a:r>
                <a:rPr lang="en-GB" sz="1500" dirty="0">
                  <a:latin typeface="Century Gothic" pitchFamily="34" charset="0"/>
                </a:rPr>
                <a:t>)</a:t>
              </a:r>
            </a:p>
          </p:txBody>
        </p:sp>
        <p:sp>
          <p:nvSpPr>
            <p:cNvPr id="21553" name="Rectangle 116"/>
            <p:cNvSpPr>
              <a:spLocks noChangeArrowheads="1"/>
            </p:cNvSpPr>
            <p:nvPr/>
          </p:nvSpPr>
          <p:spPr bwMode="auto">
            <a:xfrm>
              <a:off x="4056" y="1862"/>
              <a:ext cx="309" cy="203"/>
            </a:xfrm>
            <a:prstGeom prst="rect">
              <a:avLst/>
            </a:prstGeom>
            <a:noFill/>
            <a:ln w="12700">
              <a:noFill/>
              <a:miter lim="800000"/>
              <a:headEnd/>
              <a:tailEnd/>
            </a:ln>
          </p:spPr>
          <p:txBody>
            <a:bodyPr wrap="none" lIns="90488" tIns="44450" rIns="90488" bIns="44450" anchor="ctr">
              <a:spAutoFit/>
            </a:bodyPr>
            <a:lstStyle/>
            <a:p>
              <a:pPr>
                <a:spcBef>
                  <a:spcPct val="50000"/>
                </a:spcBef>
              </a:pPr>
              <a:r>
                <a:rPr lang="en-GB" sz="1500" dirty="0">
                  <a:latin typeface="Century Gothic" pitchFamily="34" charset="0"/>
                </a:rPr>
                <a:t>TM</a:t>
              </a:r>
            </a:p>
          </p:txBody>
        </p:sp>
      </p:grpSp>
      <p:sp>
        <p:nvSpPr>
          <p:cNvPr id="21508" name="Line 117"/>
          <p:cNvSpPr>
            <a:spLocks noChangeShapeType="1"/>
          </p:cNvSpPr>
          <p:nvPr/>
        </p:nvSpPr>
        <p:spPr bwMode="auto">
          <a:xfrm>
            <a:off x="5084763" y="2138363"/>
            <a:ext cx="0" cy="530225"/>
          </a:xfrm>
          <a:prstGeom prst="line">
            <a:avLst/>
          </a:prstGeom>
          <a:noFill/>
          <a:ln w="12700">
            <a:solidFill>
              <a:srgbClr val="00FF00"/>
            </a:solidFill>
            <a:round/>
            <a:headEnd/>
            <a:tailEnd/>
          </a:ln>
        </p:spPr>
        <p:txBody>
          <a:bodyPr wrap="none" anchor="ctr"/>
          <a:lstStyle/>
          <a:p>
            <a:endParaRPr lang="en-US" dirty="0"/>
          </a:p>
        </p:txBody>
      </p:sp>
      <p:sp>
        <p:nvSpPr>
          <p:cNvPr id="21509" name="Line 118"/>
          <p:cNvSpPr>
            <a:spLocks noChangeShapeType="1"/>
          </p:cNvSpPr>
          <p:nvPr/>
        </p:nvSpPr>
        <p:spPr bwMode="auto">
          <a:xfrm>
            <a:off x="4446588" y="1739900"/>
            <a:ext cx="320675" cy="520700"/>
          </a:xfrm>
          <a:prstGeom prst="line">
            <a:avLst/>
          </a:prstGeom>
          <a:noFill/>
          <a:ln w="12700">
            <a:solidFill>
              <a:srgbClr val="FFFFFF"/>
            </a:solidFill>
            <a:round/>
            <a:headEnd/>
            <a:tailEnd type="triangle" w="med" len="med"/>
          </a:ln>
        </p:spPr>
        <p:txBody>
          <a:bodyPr wrap="none" anchor="ctr"/>
          <a:lstStyle/>
          <a:p>
            <a:endParaRPr lang="en-US" dirty="0"/>
          </a:p>
        </p:txBody>
      </p:sp>
      <p:sp>
        <p:nvSpPr>
          <p:cNvPr id="21510" name="Line 119"/>
          <p:cNvSpPr>
            <a:spLocks noChangeShapeType="1"/>
          </p:cNvSpPr>
          <p:nvPr/>
        </p:nvSpPr>
        <p:spPr bwMode="auto">
          <a:xfrm>
            <a:off x="4913313" y="1739900"/>
            <a:ext cx="0" cy="504825"/>
          </a:xfrm>
          <a:prstGeom prst="line">
            <a:avLst/>
          </a:prstGeom>
          <a:noFill/>
          <a:ln w="12700">
            <a:solidFill>
              <a:srgbClr val="FFFFFF"/>
            </a:solidFill>
            <a:round/>
            <a:headEnd/>
            <a:tailEnd type="triangle" w="med" len="med"/>
          </a:ln>
        </p:spPr>
        <p:txBody>
          <a:bodyPr wrap="none" anchor="ctr"/>
          <a:lstStyle/>
          <a:p>
            <a:endParaRPr lang="en-US" dirty="0"/>
          </a:p>
        </p:txBody>
      </p:sp>
      <p:sp>
        <p:nvSpPr>
          <p:cNvPr id="21511" name="Line 120"/>
          <p:cNvSpPr>
            <a:spLocks noChangeShapeType="1"/>
          </p:cNvSpPr>
          <p:nvPr/>
        </p:nvSpPr>
        <p:spPr bwMode="auto">
          <a:xfrm flipH="1">
            <a:off x="5086350" y="1806575"/>
            <a:ext cx="255588" cy="476250"/>
          </a:xfrm>
          <a:prstGeom prst="line">
            <a:avLst/>
          </a:prstGeom>
          <a:noFill/>
          <a:ln w="12700">
            <a:solidFill>
              <a:srgbClr val="FFFFFF"/>
            </a:solidFill>
            <a:round/>
            <a:headEnd/>
            <a:tailEnd type="triangle" w="med" len="med"/>
          </a:ln>
        </p:spPr>
        <p:txBody>
          <a:bodyPr wrap="none" anchor="ctr"/>
          <a:lstStyle/>
          <a:p>
            <a:endParaRPr lang="en-US" dirty="0"/>
          </a:p>
        </p:txBody>
      </p:sp>
      <p:sp>
        <p:nvSpPr>
          <p:cNvPr id="21512" name="Rectangle 121"/>
          <p:cNvSpPr>
            <a:spLocks noChangeArrowheads="1"/>
          </p:cNvSpPr>
          <p:nvPr/>
        </p:nvSpPr>
        <p:spPr bwMode="auto">
          <a:xfrm>
            <a:off x="4794250" y="2333625"/>
            <a:ext cx="265113" cy="206375"/>
          </a:xfrm>
          <a:prstGeom prst="rect">
            <a:avLst/>
          </a:prstGeom>
          <a:solidFill>
            <a:srgbClr val="FF7C80"/>
          </a:solidFill>
          <a:ln w="12700">
            <a:noFill/>
            <a:miter lim="800000"/>
            <a:headEnd/>
            <a:tailEnd/>
          </a:ln>
        </p:spPr>
        <p:txBody>
          <a:bodyPr wrap="none" anchor="ctr"/>
          <a:lstStyle/>
          <a:p>
            <a:endParaRPr lang="en-US" dirty="0"/>
          </a:p>
        </p:txBody>
      </p:sp>
      <p:sp>
        <p:nvSpPr>
          <p:cNvPr id="21513" name="Line 122"/>
          <p:cNvSpPr>
            <a:spLocks noChangeShapeType="1"/>
          </p:cNvSpPr>
          <p:nvPr/>
        </p:nvSpPr>
        <p:spPr bwMode="auto">
          <a:xfrm>
            <a:off x="4926013" y="2109788"/>
            <a:ext cx="0" cy="530225"/>
          </a:xfrm>
          <a:prstGeom prst="line">
            <a:avLst/>
          </a:prstGeom>
          <a:noFill/>
          <a:ln w="12700">
            <a:solidFill>
              <a:srgbClr val="00FF00"/>
            </a:solidFill>
            <a:round/>
            <a:headEnd/>
            <a:tailEnd/>
          </a:ln>
        </p:spPr>
        <p:txBody>
          <a:bodyPr wrap="none" anchor="ctr"/>
          <a:lstStyle/>
          <a:p>
            <a:endParaRPr lang="en-US" dirty="0"/>
          </a:p>
        </p:txBody>
      </p:sp>
      <p:sp>
        <p:nvSpPr>
          <p:cNvPr id="21514" name="Freeform 123"/>
          <p:cNvSpPr>
            <a:spLocks/>
          </p:cNvSpPr>
          <p:nvPr/>
        </p:nvSpPr>
        <p:spPr bwMode="auto">
          <a:xfrm>
            <a:off x="5784850" y="4962525"/>
            <a:ext cx="1009650" cy="661988"/>
          </a:xfrm>
          <a:custGeom>
            <a:avLst/>
            <a:gdLst>
              <a:gd name="T0" fmla="*/ 0 w 716"/>
              <a:gd name="T1" fmla="*/ 1040826203 h 417"/>
              <a:gd name="T2" fmla="*/ 1421745002 w 716"/>
              <a:gd name="T3" fmla="*/ 0 h 417"/>
              <a:gd name="T4" fmla="*/ 1421745002 w 716"/>
              <a:gd name="T5" fmla="*/ 1048385882 h 417"/>
              <a:gd name="T6" fmla="*/ 0 60000 65536"/>
              <a:gd name="T7" fmla="*/ 0 60000 65536"/>
              <a:gd name="T8" fmla="*/ 0 60000 65536"/>
              <a:gd name="T9" fmla="*/ 0 w 716"/>
              <a:gd name="T10" fmla="*/ 0 h 417"/>
              <a:gd name="T11" fmla="*/ 716 w 716"/>
              <a:gd name="T12" fmla="*/ 417 h 417"/>
            </a:gdLst>
            <a:ahLst/>
            <a:cxnLst>
              <a:cxn ang="T6">
                <a:pos x="T0" y="T1"/>
              </a:cxn>
              <a:cxn ang="T7">
                <a:pos x="T2" y="T3"/>
              </a:cxn>
              <a:cxn ang="T8">
                <a:pos x="T4" y="T5"/>
              </a:cxn>
            </a:cxnLst>
            <a:rect l="T9" t="T10" r="T11" b="T12"/>
            <a:pathLst>
              <a:path w="716" h="417">
                <a:moveTo>
                  <a:pt x="0" y="413"/>
                </a:moveTo>
                <a:lnTo>
                  <a:pt x="715" y="0"/>
                </a:lnTo>
                <a:lnTo>
                  <a:pt x="715" y="416"/>
                </a:lnTo>
              </a:path>
            </a:pathLst>
          </a:custGeom>
          <a:noFill/>
          <a:ln w="12700" cap="rnd" cmpd="sng">
            <a:solidFill>
              <a:srgbClr val="FFFFFF"/>
            </a:solidFill>
            <a:prstDash val="solid"/>
            <a:round/>
            <a:headEnd type="triangle" w="med" len="med"/>
            <a:tailEnd type="triangle" w="med" len="med"/>
          </a:ln>
        </p:spPr>
        <p:txBody>
          <a:bodyPr/>
          <a:lstStyle/>
          <a:p>
            <a:endParaRPr lang="en-US" dirty="0"/>
          </a:p>
        </p:txBody>
      </p:sp>
      <p:sp>
        <p:nvSpPr>
          <p:cNvPr id="21515" name="Rectangle 124"/>
          <p:cNvSpPr>
            <a:spLocks noChangeArrowheads="1"/>
          </p:cNvSpPr>
          <p:nvPr/>
        </p:nvSpPr>
        <p:spPr bwMode="auto">
          <a:xfrm>
            <a:off x="5783263" y="5718175"/>
            <a:ext cx="303212" cy="188913"/>
          </a:xfrm>
          <a:prstGeom prst="rect">
            <a:avLst/>
          </a:prstGeom>
          <a:solidFill>
            <a:srgbClr val="1822CD"/>
          </a:solidFill>
          <a:ln w="12700">
            <a:solidFill>
              <a:srgbClr val="FFFFFF"/>
            </a:solidFill>
            <a:miter lim="800000"/>
            <a:headEnd/>
            <a:tailEnd/>
          </a:ln>
        </p:spPr>
        <p:txBody>
          <a:bodyPr wrap="none" anchor="ctr"/>
          <a:lstStyle/>
          <a:p>
            <a:endParaRPr lang="en-US" dirty="0"/>
          </a:p>
        </p:txBody>
      </p:sp>
      <p:sp>
        <p:nvSpPr>
          <p:cNvPr id="21516" name="Rectangle 125"/>
          <p:cNvSpPr>
            <a:spLocks noChangeArrowheads="1"/>
          </p:cNvSpPr>
          <p:nvPr/>
        </p:nvSpPr>
        <p:spPr bwMode="auto">
          <a:xfrm>
            <a:off x="6927850" y="5718175"/>
            <a:ext cx="287338" cy="188913"/>
          </a:xfrm>
          <a:prstGeom prst="rect">
            <a:avLst/>
          </a:prstGeom>
          <a:solidFill>
            <a:srgbClr val="1822CD"/>
          </a:solidFill>
          <a:ln w="12700">
            <a:solidFill>
              <a:srgbClr val="FFFFFF"/>
            </a:solidFill>
            <a:miter lim="800000"/>
            <a:headEnd/>
            <a:tailEnd/>
          </a:ln>
        </p:spPr>
        <p:txBody>
          <a:bodyPr wrap="none" anchor="ctr"/>
          <a:lstStyle/>
          <a:p>
            <a:endParaRPr lang="en-US" dirty="0"/>
          </a:p>
        </p:txBody>
      </p:sp>
      <p:sp>
        <p:nvSpPr>
          <p:cNvPr id="21517" name="Rectangle 126"/>
          <p:cNvSpPr>
            <a:spLocks noChangeArrowheads="1"/>
          </p:cNvSpPr>
          <p:nvPr/>
        </p:nvSpPr>
        <p:spPr bwMode="auto">
          <a:xfrm>
            <a:off x="5367338" y="5718175"/>
            <a:ext cx="244475" cy="188913"/>
          </a:xfrm>
          <a:prstGeom prst="rect">
            <a:avLst/>
          </a:prstGeom>
          <a:solidFill>
            <a:srgbClr val="FF7C80"/>
          </a:solidFill>
          <a:ln w="12700">
            <a:noFill/>
            <a:miter lim="800000"/>
            <a:headEnd/>
            <a:tailEnd/>
          </a:ln>
        </p:spPr>
        <p:txBody>
          <a:bodyPr wrap="none" anchor="ctr"/>
          <a:lstStyle/>
          <a:p>
            <a:endParaRPr lang="en-US" dirty="0"/>
          </a:p>
        </p:txBody>
      </p:sp>
      <p:sp>
        <p:nvSpPr>
          <p:cNvPr id="21518" name="Rectangle 127"/>
          <p:cNvSpPr>
            <a:spLocks noChangeArrowheads="1"/>
          </p:cNvSpPr>
          <p:nvPr/>
        </p:nvSpPr>
        <p:spPr bwMode="auto">
          <a:xfrm>
            <a:off x="6510338" y="5718175"/>
            <a:ext cx="354012" cy="188913"/>
          </a:xfrm>
          <a:prstGeom prst="rect">
            <a:avLst/>
          </a:prstGeom>
          <a:solidFill>
            <a:srgbClr val="FF7C80"/>
          </a:solidFill>
          <a:ln w="12700">
            <a:noFill/>
            <a:miter lim="800000"/>
            <a:headEnd/>
            <a:tailEnd/>
          </a:ln>
        </p:spPr>
        <p:txBody>
          <a:bodyPr wrap="none" anchor="ctr"/>
          <a:lstStyle/>
          <a:p>
            <a:endParaRPr lang="en-US" dirty="0"/>
          </a:p>
        </p:txBody>
      </p:sp>
      <p:sp>
        <p:nvSpPr>
          <p:cNvPr id="21519" name="Line 128"/>
          <p:cNvSpPr>
            <a:spLocks noChangeShapeType="1"/>
          </p:cNvSpPr>
          <p:nvPr/>
        </p:nvSpPr>
        <p:spPr bwMode="auto">
          <a:xfrm>
            <a:off x="2801938" y="4938713"/>
            <a:ext cx="0" cy="633412"/>
          </a:xfrm>
          <a:prstGeom prst="line">
            <a:avLst/>
          </a:prstGeom>
          <a:noFill/>
          <a:ln w="12700">
            <a:solidFill>
              <a:srgbClr val="FFFFFF"/>
            </a:solidFill>
            <a:round/>
            <a:headEnd/>
            <a:tailEnd type="triangle" w="med" len="med"/>
          </a:ln>
        </p:spPr>
        <p:txBody>
          <a:bodyPr wrap="none" anchor="ctr"/>
          <a:lstStyle/>
          <a:p>
            <a:endParaRPr lang="en-US" dirty="0"/>
          </a:p>
        </p:txBody>
      </p:sp>
      <p:sp>
        <p:nvSpPr>
          <p:cNvPr id="21520" name="Rectangle 129"/>
          <p:cNvSpPr>
            <a:spLocks noChangeArrowheads="1"/>
          </p:cNvSpPr>
          <p:nvPr/>
        </p:nvSpPr>
        <p:spPr bwMode="auto">
          <a:xfrm>
            <a:off x="2884488" y="5691188"/>
            <a:ext cx="309562" cy="188912"/>
          </a:xfrm>
          <a:prstGeom prst="rect">
            <a:avLst/>
          </a:prstGeom>
          <a:solidFill>
            <a:srgbClr val="1822CD"/>
          </a:solidFill>
          <a:ln w="12700">
            <a:solidFill>
              <a:srgbClr val="FFFFFF"/>
            </a:solidFill>
            <a:miter lim="800000"/>
            <a:headEnd/>
            <a:tailEnd/>
          </a:ln>
        </p:spPr>
        <p:txBody>
          <a:bodyPr wrap="none" anchor="ctr"/>
          <a:lstStyle/>
          <a:p>
            <a:endParaRPr lang="en-US" dirty="0"/>
          </a:p>
        </p:txBody>
      </p:sp>
      <p:sp>
        <p:nvSpPr>
          <p:cNvPr id="21521" name="Rectangle 130"/>
          <p:cNvSpPr>
            <a:spLocks noChangeArrowheads="1"/>
          </p:cNvSpPr>
          <p:nvPr/>
        </p:nvSpPr>
        <p:spPr bwMode="auto">
          <a:xfrm>
            <a:off x="2655888" y="5684838"/>
            <a:ext cx="134937" cy="200025"/>
          </a:xfrm>
          <a:prstGeom prst="rect">
            <a:avLst/>
          </a:prstGeom>
          <a:solidFill>
            <a:srgbClr val="FF7C80"/>
          </a:solidFill>
          <a:ln w="12700">
            <a:noFill/>
            <a:miter lim="800000"/>
            <a:headEnd/>
            <a:tailEnd/>
          </a:ln>
        </p:spPr>
        <p:txBody>
          <a:bodyPr wrap="none" anchor="ctr"/>
          <a:lstStyle/>
          <a:p>
            <a:endParaRPr lang="en-US" dirty="0"/>
          </a:p>
        </p:txBody>
      </p:sp>
      <p:sp>
        <p:nvSpPr>
          <p:cNvPr id="21522" name="Rectangle 131"/>
          <p:cNvSpPr>
            <a:spLocks noChangeArrowheads="1"/>
          </p:cNvSpPr>
          <p:nvPr/>
        </p:nvSpPr>
        <p:spPr bwMode="auto">
          <a:xfrm>
            <a:off x="2552700" y="4259263"/>
            <a:ext cx="371475" cy="188912"/>
          </a:xfrm>
          <a:prstGeom prst="rect">
            <a:avLst/>
          </a:prstGeom>
          <a:solidFill>
            <a:srgbClr val="1822CD"/>
          </a:solidFill>
          <a:ln w="12700">
            <a:solidFill>
              <a:srgbClr val="FFFFFF"/>
            </a:solidFill>
            <a:miter lim="800000"/>
            <a:headEnd/>
            <a:tailEnd/>
          </a:ln>
        </p:spPr>
        <p:txBody>
          <a:bodyPr wrap="none" anchor="ctr"/>
          <a:lstStyle/>
          <a:p>
            <a:endParaRPr lang="en-US" dirty="0"/>
          </a:p>
        </p:txBody>
      </p:sp>
      <p:sp>
        <p:nvSpPr>
          <p:cNvPr id="21523" name="Rectangle 132"/>
          <p:cNvSpPr>
            <a:spLocks noChangeArrowheads="1"/>
          </p:cNvSpPr>
          <p:nvPr/>
        </p:nvSpPr>
        <p:spPr bwMode="auto">
          <a:xfrm>
            <a:off x="1149350" y="4259263"/>
            <a:ext cx="1270000" cy="188912"/>
          </a:xfrm>
          <a:prstGeom prst="rect">
            <a:avLst/>
          </a:prstGeom>
          <a:solidFill>
            <a:srgbClr val="1822CD"/>
          </a:solidFill>
          <a:ln w="12700">
            <a:solidFill>
              <a:srgbClr val="FFFFFF"/>
            </a:solidFill>
            <a:miter lim="800000"/>
            <a:headEnd/>
            <a:tailEnd/>
          </a:ln>
        </p:spPr>
        <p:txBody>
          <a:bodyPr wrap="none" anchor="ctr"/>
          <a:lstStyle/>
          <a:p>
            <a:endParaRPr lang="en-US" dirty="0"/>
          </a:p>
        </p:txBody>
      </p:sp>
      <p:sp>
        <p:nvSpPr>
          <p:cNvPr id="21524" name="Rectangle 133"/>
          <p:cNvSpPr>
            <a:spLocks noChangeArrowheads="1"/>
          </p:cNvSpPr>
          <p:nvPr/>
        </p:nvSpPr>
        <p:spPr bwMode="auto">
          <a:xfrm>
            <a:off x="2341563" y="4256088"/>
            <a:ext cx="93662" cy="193675"/>
          </a:xfrm>
          <a:prstGeom prst="rect">
            <a:avLst/>
          </a:prstGeom>
          <a:solidFill>
            <a:srgbClr val="FF7C80"/>
          </a:solidFill>
          <a:ln w="12700">
            <a:solidFill>
              <a:srgbClr val="FF5D5D"/>
            </a:solidFill>
            <a:miter lim="800000"/>
            <a:headEnd/>
            <a:tailEnd/>
          </a:ln>
        </p:spPr>
        <p:txBody>
          <a:bodyPr wrap="none" anchor="ctr"/>
          <a:lstStyle/>
          <a:p>
            <a:endParaRPr lang="en-US" dirty="0"/>
          </a:p>
        </p:txBody>
      </p:sp>
      <p:sp>
        <p:nvSpPr>
          <p:cNvPr id="21525" name="Rectangle 134"/>
          <p:cNvSpPr>
            <a:spLocks noChangeArrowheads="1"/>
          </p:cNvSpPr>
          <p:nvPr/>
        </p:nvSpPr>
        <p:spPr bwMode="auto">
          <a:xfrm>
            <a:off x="2508250" y="4256088"/>
            <a:ext cx="95250" cy="193675"/>
          </a:xfrm>
          <a:prstGeom prst="rect">
            <a:avLst/>
          </a:prstGeom>
          <a:solidFill>
            <a:srgbClr val="FF7C80"/>
          </a:solidFill>
          <a:ln w="12700">
            <a:solidFill>
              <a:srgbClr val="FF5D5D"/>
            </a:solidFill>
            <a:miter lim="800000"/>
            <a:headEnd/>
            <a:tailEnd/>
          </a:ln>
        </p:spPr>
        <p:txBody>
          <a:bodyPr wrap="none" anchor="ctr"/>
          <a:lstStyle/>
          <a:p>
            <a:endParaRPr lang="en-US" dirty="0"/>
          </a:p>
        </p:txBody>
      </p:sp>
      <p:sp>
        <p:nvSpPr>
          <p:cNvPr id="21526" name="Line 135"/>
          <p:cNvSpPr>
            <a:spLocks noChangeShapeType="1"/>
          </p:cNvSpPr>
          <p:nvPr/>
        </p:nvSpPr>
        <p:spPr bwMode="auto">
          <a:xfrm flipH="1">
            <a:off x="2505075" y="2743200"/>
            <a:ext cx="1490663" cy="1295400"/>
          </a:xfrm>
          <a:prstGeom prst="line">
            <a:avLst/>
          </a:prstGeom>
          <a:noFill/>
          <a:ln w="12699">
            <a:solidFill>
              <a:srgbClr val="FFFFFF"/>
            </a:solidFill>
            <a:round/>
            <a:headEnd/>
            <a:tailEnd type="triangle" w="med" len="med"/>
          </a:ln>
        </p:spPr>
        <p:txBody>
          <a:bodyPr wrap="none" anchor="ctr"/>
          <a:lstStyle/>
          <a:p>
            <a:endParaRPr lang="en-US" dirty="0"/>
          </a:p>
        </p:txBody>
      </p:sp>
      <p:sp>
        <p:nvSpPr>
          <p:cNvPr id="21527" name="Rectangle 136"/>
          <p:cNvSpPr>
            <a:spLocks noChangeArrowheads="1"/>
          </p:cNvSpPr>
          <p:nvPr/>
        </p:nvSpPr>
        <p:spPr bwMode="auto">
          <a:xfrm>
            <a:off x="5183188" y="4264025"/>
            <a:ext cx="1135062" cy="188913"/>
          </a:xfrm>
          <a:prstGeom prst="rect">
            <a:avLst/>
          </a:prstGeom>
          <a:solidFill>
            <a:srgbClr val="1822CD"/>
          </a:solidFill>
          <a:ln w="12700">
            <a:solidFill>
              <a:srgbClr val="FFFFFF"/>
            </a:solidFill>
            <a:miter lim="800000"/>
            <a:headEnd/>
            <a:tailEnd/>
          </a:ln>
        </p:spPr>
        <p:txBody>
          <a:bodyPr wrap="none" anchor="ctr"/>
          <a:lstStyle/>
          <a:p>
            <a:endParaRPr lang="en-US" dirty="0"/>
          </a:p>
        </p:txBody>
      </p:sp>
      <p:sp>
        <p:nvSpPr>
          <p:cNvPr id="21528" name="Rectangle 137"/>
          <p:cNvSpPr>
            <a:spLocks noChangeArrowheads="1"/>
          </p:cNvSpPr>
          <p:nvPr/>
        </p:nvSpPr>
        <p:spPr bwMode="auto">
          <a:xfrm>
            <a:off x="6727825" y="4254500"/>
            <a:ext cx="263525" cy="206375"/>
          </a:xfrm>
          <a:prstGeom prst="rect">
            <a:avLst/>
          </a:prstGeom>
          <a:solidFill>
            <a:srgbClr val="FF00FF"/>
          </a:solidFill>
          <a:ln w="12700">
            <a:noFill/>
            <a:miter lim="800000"/>
            <a:headEnd/>
            <a:tailEnd/>
          </a:ln>
        </p:spPr>
        <p:txBody>
          <a:bodyPr wrap="none" anchor="ctr"/>
          <a:lstStyle/>
          <a:p>
            <a:endParaRPr lang="en-US" dirty="0"/>
          </a:p>
        </p:txBody>
      </p:sp>
      <p:sp>
        <p:nvSpPr>
          <p:cNvPr id="21529" name="Rectangle 138"/>
          <p:cNvSpPr>
            <a:spLocks noChangeArrowheads="1"/>
          </p:cNvSpPr>
          <p:nvPr/>
        </p:nvSpPr>
        <p:spPr bwMode="auto">
          <a:xfrm>
            <a:off x="6469063" y="4264025"/>
            <a:ext cx="509587" cy="188913"/>
          </a:xfrm>
          <a:prstGeom prst="rect">
            <a:avLst/>
          </a:prstGeom>
          <a:solidFill>
            <a:srgbClr val="1822CD"/>
          </a:solidFill>
          <a:ln w="12700">
            <a:solidFill>
              <a:srgbClr val="FFFFFF"/>
            </a:solidFill>
            <a:miter lim="800000"/>
            <a:headEnd/>
            <a:tailEnd/>
          </a:ln>
        </p:spPr>
        <p:txBody>
          <a:bodyPr wrap="none" anchor="ctr"/>
          <a:lstStyle/>
          <a:p>
            <a:endParaRPr lang="en-US" dirty="0"/>
          </a:p>
        </p:txBody>
      </p:sp>
      <p:sp>
        <p:nvSpPr>
          <p:cNvPr id="21530" name="Rectangle 139"/>
          <p:cNvSpPr>
            <a:spLocks noChangeArrowheads="1"/>
          </p:cNvSpPr>
          <p:nvPr/>
        </p:nvSpPr>
        <p:spPr bwMode="auto">
          <a:xfrm>
            <a:off x="6430963" y="4254500"/>
            <a:ext cx="263525" cy="206375"/>
          </a:xfrm>
          <a:prstGeom prst="rect">
            <a:avLst/>
          </a:prstGeom>
          <a:solidFill>
            <a:srgbClr val="FF7C80"/>
          </a:solidFill>
          <a:ln w="12700">
            <a:noFill/>
            <a:miter lim="800000"/>
            <a:headEnd/>
            <a:tailEnd/>
          </a:ln>
        </p:spPr>
        <p:txBody>
          <a:bodyPr wrap="none" anchor="ctr"/>
          <a:lstStyle/>
          <a:p>
            <a:endParaRPr lang="en-US" dirty="0"/>
          </a:p>
        </p:txBody>
      </p:sp>
      <p:sp>
        <p:nvSpPr>
          <p:cNvPr id="21531" name="Line 140"/>
          <p:cNvSpPr>
            <a:spLocks noChangeShapeType="1"/>
          </p:cNvSpPr>
          <p:nvPr/>
        </p:nvSpPr>
        <p:spPr bwMode="auto">
          <a:xfrm>
            <a:off x="3995738" y="2743200"/>
            <a:ext cx="2235200" cy="1371600"/>
          </a:xfrm>
          <a:prstGeom prst="line">
            <a:avLst/>
          </a:prstGeom>
          <a:noFill/>
          <a:ln w="12699">
            <a:solidFill>
              <a:srgbClr val="FFFFFF"/>
            </a:solidFill>
            <a:round/>
            <a:headEnd/>
            <a:tailEnd type="triangle" w="med" len="med"/>
          </a:ln>
        </p:spPr>
        <p:txBody>
          <a:bodyPr wrap="none" anchor="ctr"/>
          <a:lstStyle/>
          <a:p>
            <a:endParaRPr lang="en-US" dirty="0"/>
          </a:p>
        </p:txBody>
      </p:sp>
      <p:sp>
        <p:nvSpPr>
          <p:cNvPr id="21532" name="Text Box 143"/>
          <p:cNvSpPr txBox="1">
            <a:spLocks noChangeArrowheads="1"/>
          </p:cNvSpPr>
          <p:nvPr/>
        </p:nvSpPr>
        <p:spPr bwMode="auto">
          <a:xfrm>
            <a:off x="6280150" y="3352800"/>
            <a:ext cx="1720850" cy="641350"/>
          </a:xfrm>
          <a:prstGeom prst="rect">
            <a:avLst/>
          </a:prstGeom>
          <a:noFill/>
          <a:ln w="12700">
            <a:noFill/>
            <a:miter lim="800000"/>
            <a:headEnd type="none" w="sm" len="sm"/>
            <a:tailEnd type="none" w="sm" len="sm"/>
          </a:ln>
        </p:spPr>
        <p:txBody>
          <a:bodyPr wrap="none">
            <a:spAutoFit/>
          </a:bodyPr>
          <a:lstStyle/>
          <a:p>
            <a:r>
              <a:rPr lang="en-US" dirty="0"/>
              <a:t>Beta-secretase</a:t>
            </a:r>
          </a:p>
          <a:p>
            <a:r>
              <a:rPr lang="en-US" dirty="0"/>
              <a:t>pathway</a:t>
            </a:r>
          </a:p>
        </p:txBody>
      </p:sp>
      <p:sp>
        <p:nvSpPr>
          <p:cNvPr id="21533" name="Text Box 144"/>
          <p:cNvSpPr txBox="1">
            <a:spLocks noChangeArrowheads="1"/>
          </p:cNvSpPr>
          <p:nvPr/>
        </p:nvSpPr>
        <p:spPr bwMode="auto">
          <a:xfrm>
            <a:off x="1447800" y="3008313"/>
            <a:ext cx="1835150" cy="641350"/>
          </a:xfrm>
          <a:prstGeom prst="rect">
            <a:avLst/>
          </a:prstGeom>
          <a:noFill/>
          <a:ln w="12700">
            <a:noFill/>
            <a:miter lim="800000"/>
            <a:headEnd type="none" w="sm" len="sm"/>
            <a:tailEnd type="none" w="sm" len="sm"/>
          </a:ln>
        </p:spPr>
        <p:txBody>
          <a:bodyPr wrap="none">
            <a:spAutoFit/>
          </a:bodyPr>
          <a:lstStyle/>
          <a:p>
            <a:r>
              <a:rPr lang="en-US" dirty="0"/>
              <a:t>Alpha-secretase</a:t>
            </a:r>
          </a:p>
          <a:p>
            <a:r>
              <a:rPr lang="en-US" dirty="0"/>
              <a:t>pathway</a:t>
            </a:r>
          </a:p>
        </p:txBody>
      </p:sp>
      <p:sp>
        <p:nvSpPr>
          <p:cNvPr id="21534" name="Text Box 145"/>
          <p:cNvSpPr txBox="1">
            <a:spLocks noChangeArrowheads="1"/>
          </p:cNvSpPr>
          <p:nvPr/>
        </p:nvSpPr>
        <p:spPr bwMode="auto">
          <a:xfrm>
            <a:off x="4251325" y="1341438"/>
            <a:ext cx="1287463" cy="396875"/>
          </a:xfrm>
          <a:prstGeom prst="rect">
            <a:avLst/>
          </a:prstGeom>
          <a:noFill/>
          <a:ln w="12700">
            <a:noFill/>
            <a:miter lim="800000"/>
            <a:headEnd type="none" w="sm" len="sm"/>
            <a:tailEnd type="none" w="sm" len="sm"/>
          </a:ln>
        </p:spPr>
        <p:txBody>
          <a:bodyPr wrap="none">
            <a:spAutoFit/>
          </a:bodyPr>
          <a:lstStyle/>
          <a:p>
            <a:r>
              <a:rPr lang="en-US" sz="2000" dirty="0">
                <a:latin typeface="Symbol" pitchFamily="18" charset="2"/>
              </a:rPr>
              <a:t>   a    g</a:t>
            </a:r>
            <a:endParaRPr lang="en-US" dirty="0"/>
          </a:p>
        </p:txBody>
      </p:sp>
      <p:sp>
        <p:nvSpPr>
          <p:cNvPr id="21535" name="Text Box 146"/>
          <p:cNvSpPr txBox="1">
            <a:spLocks noChangeArrowheads="1"/>
          </p:cNvSpPr>
          <p:nvPr/>
        </p:nvSpPr>
        <p:spPr bwMode="auto">
          <a:xfrm>
            <a:off x="2514600" y="5867400"/>
            <a:ext cx="438150" cy="366713"/>
          </a:xfrm>
          <a:prstGeom prst="rect">
            <a:avLst/>
          </a:prstGeom>
          <a:noFill/>
          <a:ln w="12700">
            <a:noFill/>
            <a:miter lim="800000"/>
            <a:headEnd type="none" w="sm" len="sm"/>
            <a:tailEnd type="none" w="sm" len="sm"/>
          </a:ln>
        </p:spPr>
        <p:txBody>
          <a:bodyPr wrap="none">
            <a:spAutoFit/>
          </a:bodyPr>
          <a:lstStyle/>
          <a:p>
            <a:r>
              <a:rPr lang="en-US" dirty="0"/>
              <a:t>p3</a:t>
            </a:r>
          </a:p>
        </p:txBody>
      </p:sp>
      <p:sp>
        <p:nvSpPr>
          <p:cNvPr id="21536" name="Text Box 147"/>
          <p:cNvSpPr txBox="1">
            <a:spLocks noChangeArrowheads="1"/>
          </p:cNvSpPr>
          <p:nvPr/>
        </p:nvSpPr>
        <p:spPr bwMode="auto">
          <a:xfrm>
            <a:off x="1127125" y="4608513"/>
            <a:ext cx="1454150" cy="641350"/>
          </a:xfrm>
          <a:prstGeom prst="rect">
            <a:avLst/>
          </a:prstGeom>
          <a:noFill/>
          <a:ln w="12700">
            <a:noFill/>
            <a:miter lim="800000"/>
            <a:headEnd type="none" w="sm" len="sm"/>
            <a:tailEnd type="none" w="sm" len="sm"/>
          </a:ln>
        </p:spPr>
        <p:txBody>
          <a:bodyPr wrap="none">
            <a:spAutoFit/>
          </a:bodyPr>
          <a:lstStyle/>
          <a:p>
            <a:r>
              <a:rPr lang="en-US" dirty="0"/>
              <a:t>APP</a:t>
            </a:r>
            <a:r>
              <a:rPr lang="en-US" baseline="-25000" dirty="0"/>
              <a:t>S</a:t>
            </a:r>
            <a:r>
              <a:rPr lang="en-US" baseline="-25000" dirty="0">
                <a:latin typeface="Symbol" pitchFamily="18" charset="2"/>
              </a:rPr>
              <a:t>a</a:t>
            </a:r>
            <a:endParaRPr lang="en-US" dirty="0"/>
          </a:p>
          <a:p>
            <a:r>
              <a:rPr lang="en-US" dirty="0"/>
              <a:t>neurotrophic</a:t>
            </a:r>
          </a:p>
        </p:txBody>
      </p:sp>
      <p:sp>
        <p:nvSpPr>
          <p:cNvPr id="21537" name="Text Box 148"/>
          <p:cNvSpPr txBox="1">
            <a:spLocks noChangeArrowheads="1"/>
          </p:cNvSpPr>
          <p:nvPr/>
        </p:nvSpPr>
        <p:spPr bwMode="auto">
          <a:xfrm>
            <a:off x="2498725" y="4586288"/>
            <a:ext cx="836613" cy="366712"/>
          </a:xfrm>
          <a:prstGeom prst="rect">
            <a:avLst/>
          </a:prstGeom>
          <a:noFill/>
          <a:ln w="12700">
            <a:noFill/>
            <a:miter lim="800000"/>
            <a:headEnd type="none" w="sm" len="sm"/>
            <a:tailEnd type="none" w="sm" len="sm"/>
          </a:ln>
        </p:spPr>
        <p:txBody>
          <a:bodyPr wrap="none">
            <a:spAutoFit/>
          </a:bodyPr>
          <a:lstStyle/>
          <a:p>
            <a:r>
              <a:rPr lang="en-US" dirty="0">
                <a:latin typeface="Symbol" pitchFamily="18" charset="2"/>
              </a:rPr>
              <a:t>a</a:t>
            </a:r>
            <a:r>
              <a:rPr lang="en-US" dirty="0"/>
              <a:t>-stub</a:t>
            </a:r>
          </a:p>
        </p:txBody>
      </p:sp>
      <p:sp>
        <p:nvSpPr>
          <p:cNvPr id="21538" name="Text Box 149"/>
          <p:cNvSpPr txBox="1">
            <a:spLocks noChangeArrowheads="1"/>
          </p:cNvSpPr>
          <p:nvPr/>
        </p:nvSpPr>
        <p:spPr bwMode="auto">
          <a:xfrm>
            <a:off x="2819400" y="5005388"/>
            <a:ext cx="1344613" cy="366712"/>
          </a:xfrm>
          <a:prstGeom prst="rect">
            <a:avLst/>
          </a:prstGeom>
          <a:noFill/>
          <a:ln w="12700">
            <a:noFill/>
            <a:miter lim="800000"/>
            <a:headEnd type="none" w="sm" len="sm"/>
            <a:tailEnd type="none" w="sm" len="sm"/>
          </a:ln>
        </p:spPr>
        <p:txBody>
          <a:bodyPr wrap="none">
            <a:spAutoFit/>
          </a:bodyPr>
          <a:lstStyle/>
          <a:p>
            <a:r>
              <a:rPr lang="en-US" dirty="0">
                <a:latin typeface="Symbol" pitchFamily="18" charset="2"/>
              </a:rPr>
              <a:t>g</a:t>
            </a:r>
            <a:r>
              <a:rPr lang="en-US" dirty="0"/>
              <a:t>-secretase</a:t>
            </a:r>
          </a:p>
        </p:txBody>
      </p:sp>
      <p:sp>
        <p:nvSpPr>
          <p:cNvPr id="21539" name="Text Box 150"/>
          <p:cNvSpPr txBox="1">
            <a:spLocks noChangeArrowheads="1"/>
          </p:cNvSpPr>
          <p:nvPr/>
        </p:nvSpPr>
        <p:spPr bwMode="auto">
          <a:xfrm>
            <a:off x="6478588" y="4586288"/>
            <a:ext cx="817562" cy="366712"/>
          </a:xfrm>
          <a:prstGeom prst="rect">
            <a:avLst/>
          </a:prstGeom>
          <a:noFill/>
          <a:ln w="12700">
            <a:noFill/>
            <a:miter lim="800000"/>
            <a:headEnd type="none" w="sm" len="sm"/>
            <a:tailEnd type="none" w="sm" len="sm"/>
          </a:ln>
        </p:spPr>
        <p:txBody>
          <a:bodyPr wrap="none">
            <a:spAutoFit/>
          </a:bodyPr>
          <a:lstStyle/>
          <a:p>
            <a:r>
              <a:rPr lang="en-US" dirty="0">
                <a:latin typeface="Symbol" pitchFamily="18" charset="2"/>
              </a:rPr>
              <a:t></a:t>
            </a:r>
            <a:r>
              <a:rPr lang="en-US" dirty="0"/>
              <a:t>-stub</a:t>
            </a:r>
          </a:p>
        </p:txBody>
      </p:sp>
      <p:sp>
        <p:nvSpPr>
          <p:cNvPr id="21540" name="Text Box 151"/>
          <p:cNvSpPr txBox="1">
            <a:spLocks noChangeArrowheads="1"/>
          </p:cNvSpPr>
          <p:nvPr/>
        </p:nvSpPr>
        <p:spPr bwMode="auto">
          <a:xfrm>
            <a:off x="5099050" y="4572000"/>
            <a:ext cx="827088" cy="366713"/>
          </a:xfrm>
          <a:prstGeom prst="rect">
            <a:avLst/>
          </a:prstGeom>
          <a:noFill/>
          <a:ln w="12700">
            <a:noFill/>
            <a:miter lim="800000"/>
            <a:headEnd type="none" w="sm" len="sm"/>
            <a:tailEnd type="none" w="sm" len="sm"/>
          </a:ln>
        </p:spPr>
        <p:txBody>
          <a:bodyPr wrap="none">
            <a:spAutoFit/>
          </a:bodyPr>
          <a:lstStyle/>
          <a:p>
            <a:r>
              <a:rPr lang="en-US" dirty="0"/>
              <a:t>APP</a:t>
            </a:r>
            <a:r>
              <a:rPr lang="en-US" baseline="-25000" dirty="0"/>
              <a:t>S</a:t>
            </a:r>
            <a:r>
              <a:rPr lang="en-US" baseline="-25000" dirty="0">
                <a:latin typeface="Symbol" pitchFamily="18" charset="2"/>
              </a:rPr>
              <a:t></a:t>
            </a:r>
            <a:endParaRPr lang="en-US" dirty="0"/>
          </a:p>
        </p:txBody>
      </p:sp>
      <p:sp>
        <p:nvSpPr>
          <p:cNvPr id="21541" name="Text Box 152"/>
          <p:cNvSpPr txBox="1">
            <a:spLocks noChangeArrowheads="1"/>
          </p:cNvSpPr>
          <p:nvPr/>
        </p:nvSpPr>
        <p:spPr bwMode="auto">
          <a:xfrm>
            <a:off x="4876800" y="5029200"/>
            <a:ext cx="1344613" cy="366713"/>
          </a:xfrm>
          <a:prstGeom prst="rect">
            <a:avLst/>
          </a:prstGeom>
          <a:noFill/>
          <a:ln w="12700">
            <a:noFill/>
            <a:miter lim="800000"/>
            <a:headEnd type="none" w="sm" len="sm"/>
            <a:tailEnd type="none" w="sm" len="sm"/>
          </a:ln>
        </p:spPr>
        <p:txBody>
          <a:bodyPr wrap="none">
            <a:spAutoFit/>
          </a:bodyPr>
          <a:lstStyle/>
          <a:p>
            <a:r>
              <a:rPr lang="en-US" dirty="0">
                <a:latin typeface="Symbol" pitchFamily="18" charset="2"/>
              </a:rPr>
              <a:t>g</a:t>
            </a:r>
            <a:r>
              <a:rPr lang="en-US" dirty="0"/>
              <a:t>-secretase</a:t>
            </a:r>
          </a:p>
        </p:txBody>
      </p:sp>
      <p:sp>
        <p:nvSpPr>
          <p:cNvPr id="21542" name="Text Box 153"/>
          <p:cNvSpPr txBox="1">
            <a:spLocks noChangeArrowheads="1"/>
          </p:cNvSpPr>
          <p:nvPr/>
        </p:nvSpPr>
        <p:spPr bwMode="auto">
          <a:xfrm>
            <a:off x="6884988" y="5043488"/>
            <a:ext cx="1344612" cy="366712"/>
          </a:xfrm>
          <a:prstGeom prst="rect">
            <a:avLst/>
          </a:prstGeom>
          <a:noFill/>
          <a:ln w="12700">
            <a:noFill/>
            <a:miter lim="800000"/>
            <a:headEnd type="none" w="sm" len="sm"/>
            <a:tailEnd type="none" w="sm" len="sm"/>
          </a:ln>
        </p:spPr>
        <p:txBody>
          <a:bodyPr wrap="none">
            <a:spAutoFit/>
          </a:bodyPr>
          <a:lstStyle/>
          <a:p>
            <a:r>
              <a:rPr lang="en-US" dirty="0">
                <a:latin typeface="Symbol" pitchFamily="18" charset="2"/>
              </a:rPr>
              <a:t>g</a:t>
            </a:r>
            <a:r>
              <a:rPr lang="en-US" dirty="0"/>
              <a:t>-secretase</a:t>
            </a:r>
          </a:p>
        </p:txBody>
      </p:sp>
      <p:sp>
        <p:nvSpPr>
          <p:cNvPr id="21543" name="Text Box 154"/>
          <p:cNvSpPr txBox="1">
            <a:spLocks noChangeArrowheads="1"/>
          </p:cNvSpPr>
          <p:nvPr/>
        </p:nvSpPr>
        <p:spPr bwMode="auto">
          <a:xfrm>
            <a:off x="5105400" y="5943600"/>
            <a:ext cx="715963" cy="366713"/>
          </a:xfrm>
          <a:prstGeom prst="rect">
            <a:avLst/>
          </a:prstGeom>
          <a:noFill/>
          <a:ln w="12700">
            <a:noFill/>
            <a:miter lim="800000"/>
            <a:headEnd type="none" w="sm" len="sm"/>
            <a:tailEnd type="none" w="sm" len="sm"/>
          </a:ln>
        </p:spPr>
        <p:txBody>
          <a:bodyPr wrap="none">
            <a:spAutoFit/>
          </a:bodyPr>
          <a:lstStyle/>
          <a:p>
            <a:r>
              <a:rPr lang="en-US" dirty="0"/>
              <a:t>A</a:t>
            </a:r>
            <a:r>
              <a:rPr lang="en-US" dirty="0">
                <a:latin typeface="Symbol" pitchFamily="18" charset="2"/>
              </a:rPr>
              <a:t>b</a:t>
            </a:r>
            <a:r>
              <a:rPr lang="en-US" dirty="0"/>
              <a:t>40</a:t>
            </a:r>
          </a:p>
        </p:txBody>
      </p:sp>
      <p:sp>
        <p:nvSpPr>
          <p:cNvPr id="21544" name="Text Box 155"/>
          <p:cNvSpPr txBox="1">
            <a:spLocks noChangeArrowheads="1"/>
          </p:cNvSpPr>
          <p:nvPr/>
        </p:nvSpPr>
        <p:spPr bwMode="auto">
          <a:xfrm>
            <a:off x="6370638" y="5943600"/>
            <a:ext cx="715962" cy="366713"/>
          </a:xfrm>
          <a:prstGeom prst="rect">
            <a:avLst/>
          </a:prstGeom>
          <a:noFill/>
          <a:ln w="12700">
            <a:noFill/>
            <a:miter lim="800000"/>
            <a:headEnd type="none" w="sm" len="sm"/>
            <a:tailEnd type="none" w="sm" len="sm"/>
          </a:ln>
        </p:spPr>
        <p:txBody>
          <a:bodyPr wrap="none">
            <a:spAutoFit/>
          </a:bodyPr>
          <a:lstStyle/>
          <a:p>
            <a:r>
              <a:rPr lang="en-US" dirty="0"/>
              <a:t>A</a:t>
            </a:r>
            <a:r>
              <a:rPr lang="en-US" dirty="0">
                <a:latin typeface="Symbol" pitchFamily="18" charset="2"/>
              </a:rPr>
              <a:t>b</a:t>
            </a:r>
            <a:r>
              <a:rPr lang="en-US" dirty="0"/>
              <a:t>42</a:t>
            </a:r>
          </a:p>
        </p:txBody>
      </p:sp>
      <p:sp>
        <p:nvSpPr>
          <p:cNvPr id="21545" name="Text Box 156"/>
          <p:cNvSpPr txBox="1">
            <a:spLocks noChangeArrowheads="1"/>
          </p:cNvSpPr>
          <p:nvPr/>
        </p:nvSpPr>
        <p:spPr bwMode="auto">
          <a:xfrm>
            <a:off x="6172200" y="6262688"/>
            <a:ext cx="1499128" cy="461665"/>
          </a:xfrm>
          <a:prstGeom prst="rect">
            <a:avLst/>
          </a:prstGeom>
          <a:noFill/>
          <a:ln w="12700">
            <a:noFill/>
            <a:miter lim="800000"/>
            <a:headEnd type="none" w="sm" len="sm"/>
            <a:tailEnd type="none" w="sm" len="sm"/>
          </a:ln>
        </p:spPr>
        <p:txBody>
          <a:bodyPr wrap="none">
            <a:spAutoFit/>
          </a:bodyPr>
          <a:lstStyle/>
          <a:p>
            <a:r>
              <a:rPr lang="en-US" sz="2400" dirty="0">
                <a:solidFill>
                  <a:schemeClr val="accent2"/>
                </a:solidFill>
                <a:latin typeface="Times New Roman" pitchFamily="18" charset="0"/>
                <a:cs typeface="Times New Roman" pitchFamily="18" charset="0"/>
              </a:rPr>
              <a:t>neurotoxic</a:t>
            </a:r>
            <a:endParaRPr lang="en-US" sz="2400" dirty="0">
              <a:latin typeface="Times New Roman" pitchFamily="18" charset="0"/>
              <a:cs typeface="Times New Roman" pitchFamily="18" charset="0"/>
            </a:endParaRPr>
          </a:p>
        </p:txBody>
      </p:sp>
      <p:sp>
        <p:nvSpPr>
          <p:cNvPr id="50" name="Title 49"/>
          <p:cNvSpPr>
            <a:spLocks noGrp="1"/>
          </p:cNvSpPr>
          <p:nvPr>
            <p:ph type="title"/>
          </p:nvPr>
        </p:nvSpPr>
        <p:spPr/>
        <p:txBody>
          <a:bodyPr>
            <a:normAutofit fontScale="90000"/>
          </a:bodyPr>
          <a:lstStyle/>
          <a:p>
            <a:pPr eaLnBrk="1" fontAlgn="auto" hangingPunct="1">
              <a:spcAft>
                <a:spcPts val="0"/>
              </a:spcAft>
              <a:defRPr/>
            </a:pPr>
            <a:r>
              <a:rPr lang="en-US" sz="4800" dirty="0">
                <a:solidFill>
                  <a:srgbClr val="FFC000"/>
                </a:solidFill>
                <a:latin typeface="Arial" charset="0"/>
              </a:rPr>
              <a:t>Two pathways for APP processing</a:t>
            </a:r>
            <a:endParaRPr lang="en-US" dirty="0">
              <a:solidFill>
                <a:srgbClr val="FFC000"/>
              </a:solidFill>
            </a:endParaRPr>
          </a:p>
        </p:txBody>
      </p:sp>
      <p:pic>
        <p:nvPicPr>
          <p:cNvPr id="21547" name="Picture 32" descr="ad_contbrain"/>
          <p:cNvPicPr>
            <a:picLocks noChangeAspect="1" noChangeArrowheads="1"/>
          </p:cNvPicPr>
          <p:nvPr/>
        </p:nvPicPr>
        <p:blipFill>
          <a:blip r:embed="rId3"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28600" y="155448"/>
            <a:ext cx="8458200" cy="1252728"/>
          </a:xfrm>
        </p:spPr>
        <p:txBody>
          <a:bodyPr>
            <a:normAutofit fontScale="90000"/>
          </a:bodyPr>
          <a:lstStyle/>
          <a:p>
            <a:pPr eaLnBrk="1" fontAlgn="auto" hangingPunct="1">
              <a:spcAft>
                <a:spcPts val="0"/>
              </a:spcAft>
              <a:defRPr/>
            </a:pPr>
            <a:r>
              <a:rPr lang="en-US" dirty="0">
                <a:solidFill>
                  <a:schemeClr val="accent1">
                    <a:satMod val="150000"/>
                  </a:schemeClr>
                </a:solidFill>
                <a:latin typeface="Times New Roman" pitchFamily="18" charset="0"/>
                <a:cs typeface="Times New Roman" pitchFamily="18" charset="0"/>
              </a:rPr>
              <a:t>Mechanism of amyloid</a:t>
            </a:r>
            <a:br>
              <a:rPr lang="en-US" dirty="0">
                <a:solidFill>
                  <a:schemeClr val="accent1">
                    <a:satMod val="150000"/>
                  </a:schemeClr>
                </a:solidFill>
                <a:latin typeface="Times New Roman" pitchFamily="18" charset="0"/>
                <a:cs typeface="Times New Roman" pitchFamily="18" charset="0"/>
              </a:rPr>
            </a:br>
            <a:r>
              <a:rPr lang="en-US" dirty="0">
                <a:solidFill>
                  <a:schemeClr val="accent1">
                    <a:satMod val="150000"/>
                  </a:schemeClr>
                </a:solidFill>
                <a:latin typeface="Times New Roman" pitchFamily="18" charset="0"/>
                <a:cs typeface="Times New Roman" pitchFamily="18" charset="0"/>
              </a:rPr>
              <a:t>generation</a:t>
            </a:r>
          </a:p>
        </p:txBody>
      </p:sp>
      <p:sp>
        <p:nvSpPr>
          <p:cNvPr id="17411" name="Content Placeholder 2"/>
          <p:cNvSpPr>
            <a:spLocks noGrp="1"/>
          </p:cNvSpPr>
          <p:nvPr>
            <p:ph idx="1"/>
          </p:nvPr>
        </p:nvSpPr>
        <p:spPr/>
        <p:txBody>
          <a:bodyPr rtlCol="0">
            <a:normAutofit/>
          </a:bodyPr>
          <a:lstStyle/>
          <a:p>
            <a:pPr marL="438912" indent="-320040" eaLnBrk="1" fontAlgn="auto" hangingPunct="1">
              <a:spcBef>
                <a:spcPts val="0"/>
              </a:spcBef>
              <a:spcAft>
                <a:spcPts val="0"/>
              </a:spcAft>
              <a:buFont typeface="Wingdings 2"/>
              <a:buChar char=""/>
              <a:defRPr/>
            </a:pPr>
            <a:r>
              <a:rPr lang="en-US" dirty="0">
                <a:latin typeface="Times New Roman" pitchFamily="18" charset="0"/>
                <a:cs typeface="Times New Roman" pitchFamily="18" charset="0"/>
              </a:rPr>
              <a:t>APP has potential cleavage sites for three distinct enzymes (</a:t>
            </a:r>
            <a:r>
              <a:rPr lang="el-GR" b="1" dirty="0">
                <a:solidFill>
                  <a:srgbClr val="FFC000"/>
                </a:solidFill>
                <a:latin typeface="Times New Roman" pitchFamily="18" charset="0"/>
                <a:cs typeface="Times New Roman" pitchFamily="18" charset="0"/>
              </a:rPr>
              <a:t>α</a:t>
            </a:r>
            <a:r>
              <a:rPr lang="en-US" b="1" dirty="0">
                <a:solidFill>
                  <a:srgbClr val="FFC000"/>
                </a:solidFill>
                <a:latin typeface="Times New Roman" pitchFamily="18" charset="0"/>
                <a:cs typeface="Times New Roman" pitchFamily="18" charset="0"/>
              </a:rPr>
              <a:t>, </a:t>
            </a:r>
            <a:r>
              <a:rPr lang="el-GR" b="1" dirty="0">
                <a:solidFill>
                  <a:srgbClr val="FFC000"/>
                </a:solidFill>
                <a:latin typeface="Times New Roman" pitchFamily="18" charset="0"/>
                <a:cs typeface="Times New Roman" pitchFamily="18" charset="0"/>
              </a:rPr>
              <a:t>β</a:t>
            </a:r>
            <a:r>
              <a:rPr lang="en-US" b="1" dirty="0">
                <a:solidFill>
                  <a:srgbClr val="FFC000"/>
                </a:solidFill>
                <a:latin typeface="Times New Roman" pitchFamily="18" charset="0"/>
                <a:cs typeface="Times New Roman" pitchFamily="18" charset="0"/>
              </a:rPr>
              <a:t>, and </a:t>
            </a:r>
            <a:r>
              <a:rPr lang="el-GR" b="1" dirty="0">
                <a:solidFill>
                  <a:srgbClr val="FFC000"/>
                </a:solidFill>
                <a:latin typeface="Times New Roman" pitchFamily="18" charset="0"/>
                <a:cs typeface="Times New Roman" pitchFamily="18" charset="0"/>
              </a:rPr>
              <a:t>γ</a:t>
            </a:r>
            <a:r>
              <a:rPr lang="en-US" b="1" dirty="0">
                <a:solidFill>
                  <a:srgbClr val="FFC000"/>
                </a:solidFill>
                <a:latin typeface="Times New Roman" pitchFamily="18" charset="0"/>
                <a:cs typeface="Times New Roman" pitchFamily="18" charset="0"/>
              </a:rPr>
              <a:t>-secretases</a:t>
            </a:r>
            <a:r>
              <a:rPr lang="en-US" dirty="0">
                <a:latin typeface="Times New Roman" pitchFamily="18" charset="0"/>
                <a:cs typeface="Times New Roman" pitchFamily="18" charset="0"/>
              </a:rPr>
              <a:t>)</a:t>
            </a:r>
          </a:p>
          <a:p>
            <a:pPr marL="438912" indent="-320040" eaLnBrk="1" fontAlgn="auto" hangingPunct="1">
              <a:spcBef>
                <a:spcPts val="0"/>
              </a:spcBef>
              <a:spcAft>
                <a:spcPts val="0"/>
              </a:spcAft>
              <a:buFont typeface="Wingdings 2"/>
              <a:buChar char=""/>
              <a:defRPr/>
            </a:pPr>
            <a:endParaRPr lang="en-US" dirty="0">
              <a:latin typeface="Times New Roman" pitchFamily="18" charset="0"/>
              <a:cs typeface="Times New Roman" pitchFamily="18" charset="0"/>
            </a:endParaRPr>
          </a:p>
          <a:p>
            <a:pPr marL="438912" indent="-320040" eaLnBrk="1" fontAlgn="auto" hangingPunct="1">
              <a:spcBef>
                <a:spcPts val="0"/>
              </a:spcBef>
              <a:spcAft>
                <a:spcPts val="0"/>
              </a:spcAft>
              <a:buFont typeface="Wingdings 2"/>
              <a:buChar char=""/>
              <a:defRPr/>
            </a:pPr>
            <a:r>
              <a:rPr lang="en-US" dirty="0">
                <a:latin typeface="Times New Roman" pitchFamily="18" charset="0"/>
                <a:cs typeface="Times New Roman" pitchFamily="18" charset="0"/>
              </a:rPr>
              <a:t>The A</a:t>
            </a:r>
            <a:r>
              <a:rPr lang="el-GR" dirty="0">
                <a:latin typeface="Times New Roman" pitchFamily="18" charset="0"/>
                <a:cs typeface="Times New Roman" pitchFamily="18" charset="0"/>
              </a:rPr>
              <a:t>β</a:t>
            </a:r>
            <a:r>
              <a:rPr lang="en-US" dirty="0">
                <a:latin typeface="Times New Roman" pitchFamily="18" charset="0"/>
                <a:cs typeface="Times New Roman" pitchFamily="18" charset="0"/>
              </a:rPr>
              <a:t> domain extends from the extracellular side of protein into the transmembrane domain</a:t>
            </a:r>
          </a:p>
          <a:p>
            <a:pPr marL="438912" indent="-320040" eaLnBrk="1" fontAlgn="auto" hangingPunct="1">
              <a:spcBef>
                <a:spcPts val="0"/>
              </a:spcBef>
              <a:spcAft>
                <a:spcPts val="0"/>
              </a:spcAft>
              <a:buFont typeface="Wingdings 2"/>
              <a:buChar char=""/>
              <a:defRPr/>
            </a:pPr>
            <a:endParaRPr lang="en-US" dirty="0">
              <a:latin typeface="Times New Roman" pitchFamily="18" charset="0"/>
              <a:cs typeface="Times New Roman" pitchFamily="18" charset="0"/>
            </a:endParaRPr>
          </a:p>
          <a:p>
            <a:pPr marL="438912" indent="-320040" eaLnBrk="1" fontAlgn="auto" hangingPunct="1">
              <a:spcBef>
                <a:spcPts val="0"/>
              </a:spcBef>
              <a:spcAft>
                <a:spcPts val="0"/>
              </a:spcAft>
              <a:buFont typeface="Wingdings 2"/>
              <a:buChar char=""/>
              <a:defRPr/>
            </a:pPr>
            <a:r>
              <a:rPr lang="en-US" dirty="0">
                <a:latin typeface="Times New Roman" pitchFamily="18" charset="0"/>
                <a:cs typeface="Times New Roman" pitchFamily="18" charset="0"/>
              </a:rPr>
              <a:t>When APP is cleaved by </a:t>
            </a:r>
            <a:r>
              <a:rPr lang="el-GR" dirty="0">
                <a:latin typeface="Times New Roman" pitchFamily="18" charset="0"/>
                <a:cs typeface="Times New Roman" pitchFamily="18" charset="0"/>
              </a:rPr>
              <a:t>α</a:t>
            </a:r>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secretase</a:t>
            </a:r>
            <a:r>
              <a:rPr lang="en-US" dirty="0">
                <a:latin typeface="Times New Roman" pitchFamily="18" charset="0"/>
                <a:cs typeface="Times New Roman" pitchFamily="18" charset="0"/>
              </a:rPr>
              <a:t>, subsequent cleavage by </a:t>
            </a:r>
            <a:r>
              <a:rPr lang="el-GR" dirty="0">
                <a:latin typeface="Times New Roman" pitchFamily="18" charset="0"/>
                <a:cs typeface="Times New Roman" pitchFamily="18" charset="0"/>
              </a:rPr>
              <a:t>γ</a:t>
            </a:r>
            <a:r>
              <a:rPr lang="en-US" dirty="0">
                <a:latin typeface="Times New Roman" pitchFamily="18" charset="0"/>
                <a:cs typeface="Times New Roman" pitchFamily="18" charset="0"/>
              </a:rPr>
              <a:t>-secretase does not yield A</a:t>
            </a:r>
            <a:r>
              <a:rPr lang="el-GR" dirty="0">
                <a:latin typeface="Times New Roman" pitchFamily="18" charset="0"/>
                <a:cs typeface="Times New Roman" pitchFamily="18" charset="0"/>
              </a:rPr>
              <a:t>β</a:t>
            </a:r>
            <a:r>
              <a:rPr lang="en-US" dirty="0">
                <a:latin typeface="Times New Roman" pitchFamily="18" charset="0"/>
                <a:cs typeface="Times New Roman" pitchFamily="18" charset="0"/>
              </a:rPr>
              <a:t> </a:t>
            </a:r>
          </a:p>
        </p:txBody>
      </p:sp>
      <p:pic>
        <p:nvPicPr>
          <p:cNvPr id="22532"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blinds(horizontal)">
                                      <p:cBhvr>
                                        <p:cTn id="7" dur="500"/>
                                        <p:tgtEl>
                                          <p:spTgt spid="17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7411">
                                            <p:txEl>
                                              <p:pRg st="2" end="2"/>
                                            </p:txEl>
                                          </p:spTgt>
                                        </p:tgtEl>
                                        <p:attrNameLst>
                                          <p:attrName>style.visibility</p:attrName>
                                        </p:attrNameLst>
                                      </p:cBhvr>
                                      <p:to>
                                        <p:strVal val="visible"/>
                                      </p:to>
                                    </p:set>
                                    <p:animEffect transition="in" filter="blinds(horizontal)">
                                      <p:cBhvr>
                                        <p:cTn id="12" dur="500"/>
                                        <p:tgtEl>
                                          <p:spTgt spid="1741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7411">
                                            <p:txEl>
                                              <p:pRg st="4" end="4"/>
                                            </p:txEl>
                                          </p:spTgt>
                                        </p:tgtEl>
                                        <p:attrNameLst>
                                          <p:attrName>style.visibility</p:attrName>
                                        </p:attrNameLst>
                                      </p:cBhvr>
                                      <p:to>
                                        <p:strVal val="visible"/>
                                      </p:to>
                                    </p:set>
                                    <p:animEffect transition="in" filter="blinds(horizontal)">
                                      <p:cBhvr>
                                        <p:cTn id="17" dur="500"/>
                                        <p:tgtEl>
                                          <p:spTgt spid="174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ormAutofit fontScale="90000"/>
          </a:bodyPr>
          <a:lstStyle/>
          <a:p>
            <a:pPr eaLnBrk="1" fontAlgn="auto" hangingPunct="1">
              <a:spcAft>
                <a:spcPts val="0"/>
              </a:spcAft>
              <a:defRPr/>
            </a:pPr>
            <a:r>
              <a:rPr lang="en-US" dirty="0">
                <a:solidFill>
                  <a:schemeClr val="accent1">
                    <a:satMod val="150000"/>
                  </a:schemeClr>
                </a:solidFill>
                <a:latin typeface="Times New Roman" pitchFamily="18" charset="0"/>
                <a:cs typeface="Times New Roman" pitchFamily="18" charset="0"/>
              </a:rPr>
              <a:t>Mechanism of amyloid</a:t>
            </a:r>
            <a:br>
              <a:rPr lang="en-US" dirty="0">
                <a:solidFill>
                  <a:schemeClr val="accent1">
                    <a:satMod val="150000"/>
                  </a:schemeClr>
                </a:solidFill>
                <a:latin typeface="Times New Roman" pitchFamily="18" charset="0"/>
                <a:cs typeface="Times New Roman" pitchFamily="18" charset="0"/>
              </a:rPr>
            </a:br>
            <a:r>
              <a:rPr lang="en-US" dirty="0">
                <a:solidFill>
                  <a:schemeClr val="accent1">
                    <a:satMod val="150000"/>
                  </a:schemeClr>
                </a:solidFill>
                <a:latin typeface="Times New Roman" pitchFamily="18" charset="0"/>
                <a:cs typeface="Times New Roman" pitchFamily="18" charset="0"/>
              </a:rPr>
              <a:t>generation</a:t>
            </a:r>
          </a:p>
        </p:txBody>
      </p:sp>
      <p:sp>
        <p:nvSpPr>
          <p:cNvPr id="23555" name="Content Placeholder 2"/>
          <p:cNvSpPr>
            <a:spLocks noGrp="1"/>
          </p:cNvSpPr>
          <p:nvPr>
            <p:ph idx="1"/>
          </p:nvPr>
        </p:nvSpPr>
        <p:spPr/>
        <p:txBody>
          <a:bodyPr/>
          <a:lstStyle/>
          <a:p>
            <a:pPr eaLnBrk="1" hangingPunct="1"/>
            <a:r>
              <a:rPr lang="en-US" dirty="0">
                <a:latin typeface="Times New Roman" pitchFamily="18" charset="0"/>
                <a:cs typeface="Times New Roman" pitchFamily="18" charset="0"/>
              </a:rPr>
              <a:t>Cleavege by </a:t>
            </a:r>
            <a:r>
              <a:rPr lang="el-GR" dirty="0">
                <a:latin typeface="Times New Roman" pitchFamily="18" charset="0"/>
                <a:cs typeface="Times New Roman" pitchFamily="18" charset="0"/>
              </a:rPr>
              <a:t>β</a:t>
            </a:r>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secretase</a:t>
            </a:r>
            <a:r>
              <a:rPr lang="en-US" dirty="0">
                <a:latin typeface="Times New Roman" pitchFamily="18" charset="0"/>
                <a:cs typeface="Times New Roman" pitchFamily="18" charset="0"/>
              </a:rPr>
              <a:t> followed by </a:t>
            </a:r>
            <a:r>
              <a:rPr lang="el-GR" dirty="0">
                <a:latin typeface="Times New Roman" pitchFamily="18" charset="0"/>
                <a:cs typeface="Times New Roman" pitchFamily="18" charset="0"/>
              </a:rPr>
              <a:t>γ</a:t>
            </a:r>
            <a:r>
              <a:rPr lang="en-US" dirty="0">
                <a:latin typeface="Times New Roman" pitchFamily="18" charset="0"/>
                <a:cs typeface="Times New Roman" pitchFamily="18" charset="0"/>
              </a:rPr>
              <a:t>-secretase results in production of A</a:t>
            </a:r>
            <a:r>
              <a:rPr lang="el-GR" dirty="0">
                <a:latin typeface="Times New Roman" pitchFamily="18" charset="0"/>
                <a:cs typeface="Times New Roman" pitchFamily="18" charset="0"/>
              </a:rPr>
              <a:t>β</a:t>
            </a:r>
            <a:r>
              <a:rPr lang="en-US" dirty="0">
                <a:latin typeface="Times New Roman" pitchFamily="18" charset="0"/>
                <a:cs typeface="Times New Roman" pitchFamily="18" charset="0"/>
              </a:rPr>
              <a:t> </a:t>
            </a:r>
          </a:p>
          <a:p>
            <a:pPr eaLnBrk="1" hangingPunct="1">
              <a:buFont typeface="Wingdings 2" pitchFamily="18" charset="2"/>
              <a:buNone/>
            </a:pPr>
            <a:endParaRPr lang="en-US" dirty="0">
              <a:latin typeface="Times New Roman" pitchFamily="18" charset="0"/>
              <a:cs typeface="Times New Roman" pitchFamily="18" charset="0"/>
            </a:endParaRPr>
          </a:p>
          <a:p>
            <a:pPr eaLnBrk="1" hangingPunct="1"/>
            <a:r>
              <a:rPr lang="en-US" dirty="0">
                <a:latin typeface="Times New Roman" pitchFamily="18" charset="0"/>
                <a:cs typeface="Times New Roman" pitchFamily="18" charset="0"/>
              </a:rPr>
              <a:t>A</a:t>
            </a:r>
            <a:r>
              <a:rPr lang="el-GR" dirty="0">
                <a:latin typeface="Times New Roman" pitchFamily="18" charset="0"/>
                <a:cs typeface="Times New Roman" pitchFamily="18" charset="0"/>
              </a:rPr>
              <a:t>β</a:t>
            </a:r>
            <a:r>
              <a:rPr lang="en-US" dirty="0">
                <a:latin typeface="Times New Roman" pitchFamily="18" charset="0"/>
                <a:cs typeface="Times New Roman" pitchFamily="18" charset="0"/>
              </a:rPr>
              <a:t> can then aggregate and form fibrils</a:t>
            </a:r>
          </a:p>
          <a:p>
            <a:pPr eaLnBrk="1" hangingPunct="1"/>
            <a:endParaRPr lang="en-US" dirty="0"/>
          </a:p>
        </p:txBody>
      </p:sp>
      <p:pic>
        <p:nvPicPr>
          <p:cNvPr id="23556"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blinds(horizontal)">
                                      <p:cBhvr>
                                        <p:cTn id="7" dur="500"/>
                                        <p:tgtEl>
                                          <p:spTgt spid="235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3555">
                                            <p:txEl>
                                              <p:pRg st="2" end="2"/>
                                            </p:txEl>
                                          </p:spTgt>
                                        </p:tgtEl>
                                        <p:attrNameLst>
                                          <p:attrName>style.visibility</p:attrName>
                                        </p:attrNameLst>
                                      </p:cBhvr>
                                      <p:to>
                                        <p:strVal val="visible"/>
                                      </p:to>
                                    </p:set>
                                    <p:animEffect transition="in" filter="blinds(horizontal)">
                                      <p:cBhvr>
                                        <p:cTn id="12" dur="500"/>
                                        <p:tgtEl>
                                          <p:spTgt spid="235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4" name="Picture 2"/>
          <p:cNvPicPr>
            <a:picLocks noChangeAspect="1" noChangeArrowheads="1"/>
          </p:cNvPicPr>
          <p:nvPr/>
        </p:nvPicPr>
        <p:blipFill rotWithShape="1">
          <a:blip r:embed="rId2" cstate="print"/>
          <a:srcRect b="980"/>
          <a:stretch/>
        </p:blipFill>
        <p:spPr bwMode="auto">
          <a:xfrm>
            <a:off x="298450" y="381000"/>
            <a:ext cx="8547100" cy="6036238"/>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04800" y="155448"/>
            <a:ext cx="8686800" cy="1252728"/>
          </a:xfrm>
        </p:spPr>
        <p:txBody>
          <a:bodyPr/>
          <a:lstStyle/>
          <a:p>
            <a:pPr eaLnBrk="1" fontAlgn="auto" hangingPunct="1">
              <a:spcAft>
                <a:spcPts val="0"/>
              </a:spcAft>
              <a:defRPr/>
            </a:pPr>
            <a:r>
              <a:rPr lang="en-US" dirty="0">
                <a:solidFill>
                  <a:schemeClr val="accent1">
                    <a:satMod val="150000"/>
                  </a:schemeClr>
                </a:solidFill>
                <a:latin typeface="Times New Roman" pitchFamily="18" charset="0"/>
                <a:cs typeface="Times New Roman" pitchFamily="18" charset="0"/>
              </a:rPr>
              <a:t>Objectives</a:t>
            </a:r>
          </a:p>
        </p:txBody>
      </p:sp>
      <p:sp>
        <p:nvSpPr>
          <p:cNvPr id="3" name="Content Placeholder 2"/>
          <p:cNvSpPr>
            <a:spLocks noGrp="1"/>
          </p:cNvSpPr>
          <p:nvPr>
            <p:ph idx="1"/>
          </p:nvPr>
        </p:nvSpPr>
        <p:spPr/>
        <p:txBody>
          <a:bodyPr rtlCol="0">
            <a:normAutofit fontScale="77500" lnSpcReduction="20000"/>
          </a:bodyPr>
          <a:lstStyle/>
          <a:p>
            <a:pPr>
              <a:buNone/>
            </a:pPr>
            <a:r>
              <a:rPr lang="en-US" dirty="0">
                <a:latin typeface="Times New Roman"/>
                <a:cs typeface="Times New Roman"/>
              </a:rPr>
              <a:t>Upon completion of this lecture, the students should be able to:</a:t>
            </a:r>
          </a:p>
          <a:p>
            <a:pPr lvl="0"/>
            <a:r>
              <a:rPr lang="en-US" dirty="0">
                <a:latin typeface="Times New Roman"/>
                <a:cs typeface="Times New Roman"/>
              </a:rPr>
              <a:t>Define neurodegenerative disorders</a:t>
            </a:r>
            <a:endParaRPr lang="en-CA" b="1" u="words" dirty="0">
              <a:latin typeface="Times New Roman"/>
              <a:cs typeface="Times New Roman"/>
            </a:endParaRPr>
          </a:p>
          <a:p>
            <a:pPr lvl="0"/>
            <a:r>
              <a:rPr lang="en-US" dirty="0">
                <a:latin typeface="Times New Roman"/>
                <a:cs typeface="Times New Roman"/>
              </a:rPr>
              <a:t>Identify the clinical picture and diagnostic criteria of Alzheimer’s disease</a:t>
            </a:r>
            <a:endParaRPr lang="en-CA" b="1" u="words" dirty="0">
              <a:latin typeface="Times New Roman"/>
              <a:cs typeface="Times New Roman"/>
            </a:endParaRPr>
          </a:p>
          <a:p>
            <a:pPr lvl="0"/>
            <a:r>
              <a:rPr lang="en-US" dirty="0">
                <a:latin typeface="Times New Roman"/>
                <a:cs typeface="Times New Roman"/>
              </a:rPr>
              <a:t>Understand the different ways of processing of amyloid precursor protein leading to amyloid generation and accumulation</a:t>
            </a:r>
            <a:endParaRPr lang="en-CA" b="1" u="words" dirty="0">
              <a:latin typeface="Times New Roman"/>
              <a:cs typeface="Times New Roman"/>
            </a:endParaRPr>
          </a:p>
          <a:p>
            <a:pPr lvl="0"/>
            <a:r>
              <a:rPr lang="en-US" dirty="0">
                <a:latin typeface="Times New Roman"/>
                <a:cs typeface="Times New Roman"/>
              </a:rPr>
              <a:t>Differentiate between the </a:t>
            </a:r>
            <a:r>
              <a:rPr lang="en-US" dirty="0" err="1">
                <a:latin typeface="Times New Roman"/>
                <a:cs typeface="Times New Roman"/>
              </a:rPr>
              <a:t>neuritic</a:t>
            </a:r>
            <a:r>
              <a:rPr lang="en-US" dirty="0">
                <a:latin typeface="Times New Roman"/>
                <a:cs typeface="Times New Roman"/>
              </a:rPr>
              <a:t> plaques, neurofibrillary tangles and tau protein and their role in the pathogenesis of the disease</a:t>
            </a:r>
            <a:endParaRPr lang="en-CA" b="1" u="words" dirty="0">
              <a:latin typeface="Times New Roman"/>
              <a:cs typeface="Times New Roman"/>
            </a:endParaRPr>
          </a:p>
          <a:p>
            <a:pPr lvl="0"/>
            <a:r>
              <a:rPr lang="en-US" dirty="0">
                <a:latin typeface="Times New Roman"/>
                <a:cs typeface="Times New Roman"/>
              </a:rPr>
              <a:t>Understand the genetics of Alzheimer’s disease</a:t>
            </a:r>
            <a:endParaRPr lang="en-CA" b="1" u="words" dirty="0">
              <a:latin typeface="Times New Roman"/>
              <a:cs typeface="Times New Roman"/>
            </a:endParaRPr>
          </a:p>
          <a:p>
            <a:pPr lvl="0"/>
            <a:r>
              <a:rPr lang="en-US" dirty="0">
                <a:latin typeface="Times New Roman"/>
                <a:cs typeface="Times New Roman"/>
              </a:rPr>
              <a:t>Discuss ongoing research and therapeutic approach to treat these disorders</a:t>
            </a:r>
            <a:endParaRPr lang="en-CA" b="1" u="words" dirty="0">
              <a:latin typeface="Times New Roman"/>
              <a:cs typeface="Times New Roman"/>
            </a:endParaRPr>
          </a:p>
        </p:txBody>
      </p:sp>
      <p:pic>
        <p:nvPicPr>
          <p:cNvPr id="8196"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5448"/>
            <a:ext cx="8229600" cy="1252728"/>
          </a:xfrm>
        </p:spPr>
        <p:txBody>
          <a:bodyPr>
            <a:normAutofit/>
          </a:bodyPr>
          <a:lstStyle/>
          <a:p>
            <a:pPr eaLnBrk="1" fontAlgn="auto" hangingPunct="1">
              <a:spcAft>
                <a:spcPts val="0"/>
              </a:spcAft>
              <a:defRPr/>
            </a:pPr>
            <a:r>
              <a:rPr lang="en-US" sz="4800" dirty="0">
                <a:solidFill>
                  <a:schemeClr val="accent1">
                    <a:satMod val="150000"/>
                  </a:schemeClr>
                </a:solidFill>
                <a:latin typeface="Times New Roman" pitchFamily="18" charset="0"/>
                <a:cs typeface="Times New Roman" pitchFamily="18" charset="0"/>
              </a:rPr>
              <a:t>Accumulation of Aβ protein</a:t>
            </a:r>
            <a:endParaRPr lang="en-US" dirty="0">
              <a:solidFill>
                <a:schemeClr val="accent1">
                  <a:satMod val="150000"/>
                </a:schemeClr>
              </a:solidFill>
              <a:latin typeface="Times New Roman" pitchFamily="18" charset="0"/>
              <a:cs typeface="Times New Roman" pitchFamily="18" charset="0"/>
            </a:endParaRPr>
          </a:p>
        </p:txBody>
      </p:sp>
      <p:sp>
        <p:nvSpPr>
          <p:cNvPr id="25603" name="Content Placeholder 2"/>
          <p:cNvSpPr>
            <a:spLocks noGrp="1"/>
          </p:cNvSpPr>
          <p:nvPr>
            <p:ph idx="1"/>
          </p:nvPr>
        </p:nvSpPr>
        <p:spPr/>
        <p:txBody>
          <a:bodyPr>
            <a:normAutofit/>
          </a:bodyPr>
          <a:lstStyle/>
          <a:p>
            <a:pPr eaLnBrk="1" hangingPunct="1"/>
            <a:r>
              <a:rPr lang="en-US" sz="2800" dirty="0">
                <a:latin typeface="Times New Roman" pitchFamily="18" charset="0"/>
                <a:cs typeface="Times New Roman" pitchFamily="18" charset="0"/>
              </a:rPr>
              <a:t>Accumulation of Aβ protein affects neurons and neuronal function:</a:t>
            </a:r>
          </a:p>
          <a:p>
            <a:pPr lvl="1" eaLnBrk="1" hangingPunct="1"/>
            <a:r>
              <a:rPr lang="en-US" dirty="0">
                <a:latin typeface="Times New Roman" pitchFamily="18" charset="0"/>
                <a:cs typeface="Times New Roman" pitchFamily="18" charset="0"/>
              </a:rPr>
              <a:t>Small aggregates of Aβ alters neurotransmission</a:t>
            </a:r>
          </a:p>
          <a:p>
            <a:pPr lvl="1" eaLnBrk="1" hangingPunct="1"/>
            <a:r>
              <a:rPr lang="en-US" dirty="0">
                <a:latin typeface="Times New Roman" pitchFamily="18" charset="0"/>
                <a:cs typeface="Times New Roman" pitchFamily="18" charset="0"/>
              </a:rPr>
              <a:t>Aggregates can be toxic to neurons and synaptic endings</a:t>
            </a:r>
          </a:p>
          <a:p>
            <a:pPr lvl="1" eaLnBrk="1" hangingPunct="1"/>
            <a:r>
              <a:rPr lang="en-US" dirty="0">
                <a:latin typeface="Times New Roman" pitchFamily="18" charset="0"/>
                <a:cs typeface="Times New Roman" pitchFamily="18" charset="0"/>
              </a:rPr>
              <a:t>Larger deposits (plaques) also cause neuronal death</a:t>
            </a:r>
          </a:p>
          <a:p>
            <a:pPr lvl="1" eaLnBrk="1" hangingPunct="1"/>
            <a:r>
              <a:rPr lang="en-US" dirty="0">
                <a:latin typeface="Times New Roman" pitchFamily="18" charset="0"/>
                <a:cs typeface="Times New Roman" pitchFamily="18" charset="0"/>
              </a:rPr>
              <a:t>Elicit a local inflammatory response leading to further cell injury</a:t>
            </a:r>
          </a:p>
          <a:p>
            <a:pPr eaLnBrk="1" hangingPunct="1"/>
            <a:endParaRPr lang="en-US" dirty="0"/>
          </a:p>
        </p:txBody>
      </p:sp>
      <p:pic>
        <p:nvPicPr>
          <p:cNvPr id="5" name="Picture 7" descr="plaq2"/>
          <p:cNvPicPr>
            <a:picLocks noChangeAspect="1" noChangeArrowheads="1"/>
          </p:cNvPicPr>
          <p:nvPr/>
        </p:nvPicPr>
        <p:blipFill>
          <a:blip r:embed="rId2" cstate="print">
            <a:lum bright="8000" contrast="28000"/>
          </a:blip>
          <a:srcRect/>
          <a:stretch>
            <a:fillRect/>
          </a:stretch>
        </p:blipFill>
        <p:spPr bwMode="auto">
          <a:xfrm>
            <a:off x="7543800" y="228600"/>
            <a:ext cx="1293184" cy="1039812"/>
          </a:xfrm>
          <a:prstGeom prst="rect">
            <a:avLst/>
          </a:prstGeom>
          <a:noFill/>
          <a:ln w="38100">
            <a:solidFill>
              <a:schemeClr val="tx2"/>
            </a:solid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blinds(horizontal)">
                                      <p:cBhvr>
                                        <p:cTn id="7" dur="500"/>
                                        <p:tgtEl>
                                          <p:spTgt spid="256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blinds(horizontal)">
                                      <p:cBhvr>
                                        <p:cTn id="12" dur="500"/>
                                        <p:tgtEl>
                                          <p:spTgt spid="256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blinds(horizontal)">
                                      <p:cBhvr>
                                        <p:cTn id="17" dur="500"/>
                                        <p:tgtEl>
                                          <p:spTgt spid="256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5603">
                                            <p:txEl>
                                              <p:pRg st="3" end="3"/>
                                            </p:txEl>
                                          </p:spTgt>
                                        </p:tgtEl>
                                        <p:attrNameLst>
                                          <p:attrName>style.visibility</p:attrName>
                                        </p:attrNameLst>
                                      </p:cBhvr>
                                      <p:to>
                                        <p:strVal val="visible"/>
                                      </p:to>
                                    </p:set>
                                    <p:animEffect transition="in" filter="blinds(horizontal)">
                                      <p:cBhvr>
                                        <p:cTn id="22" dur="500"/>
                                        <p:tgtEl>
                                          <p:spTgt spid="2560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5603">
                                            <p:txEl>
                                              <p:pRg st="4" end="4"/>
                                            </p:txEl>
                                          </p:spTgt>
                                        </p:tgtEl>
                                        <p:attrNameLst>
                                          <p:attrName>style.visibility</p:attrName>
                                        </p:attrNameLst>
                                      </p:cBhvr>
                                      <p:to>
                                        <p:strVal val="visible"/>
                                      </p:to>
                                    </p:set>
                                    <p:animEffect transition="in" filter="blinds(horizontal)">
                                      <p:cBhvr>
                                        <p:cTn id="27" dur="500"/>
                                        <p:tgtEl>
                                          <p:spTgt spid="256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chemeClr val="accent1">
                    <a:satMod val="150000"/>
                  </a:schemeClr>
                </a:solidFill>
                <a:latin typeface="Times New Roman" pitchFamily="18" charset="0"/>
                <a:cs typeface="Times New Roman" pitchFamily="18" charset="0"/>
              </a:rPr>
              <a:t>The Tau Protein</a:t>
            </a:r>
          </a:p>
        </p:txBody>
      </p:sp>
      <p:sp>
        <p:nvSpPr>
          <p:cNvPr id="26627" name="Content Placeholder 2"/>
          <p:cNvSpPr>
            <a:spLocks noGrp="1"/>
          </p:cNvSpPr>
          <p:nvPr>
            <p:ph idx="1"/>
          </p:nvPr>
        </p:nvSpPr>
        <p:spPr>
          <a:xfrm>
            <a:off x="228600" y="1774825"/>
            <a:ext cx="8458200" cy="4778375"/>
          </a:xfrm>
        </p:spPr>
        <p:txBody>
          <a:bodyPr>
            <a:normAutofit/>
          </a:bodyPr>
          <a:lstStyle/>
          <a:p>
            <a:pPr lvl="1" eaLnBrk="1" hangingPunct="1"/>
            <a:r>
              <a:rPr lang="en-US" sz="3200" dirty="0">
                <a:latin typeface="Times New Roman" pitchFamily="18" charset="0"/>
                <a:cs typeface="Times New Roman" pitchFamily="18" charset="0"/>
              </a:rPr>
              <a:t>Presence of Aβ causes </a:t>
            </a:r>
            <a:r>
              <a:rPr lang="en-US" sz="3200" dirty="0">
                <a:solidFill>
                  <a:srgbClr val="FFC000"/>
                </a:solidFill>
                <a:latin typeface="Times New Roman" pitchFamily="18" charset="0"/>
                <a:cs typeface="Times New Roman" pitchFamily="18" charset="0"/>
              </a:rPr>
              <a:t>hyper-phosphorylation</a:t>
            </a:r>
            <a:r>
              <a:rPr lang="en-US" sz="3200" dirty="0">
                <a:latin typeface="Times New Roman" pitchFamily="18" charset="0"/>
                <a:cs typeface="Times New Roman" pitchFamily="18" charset="0"/>
              </a:rPr>
              <a:t> of tau protein in neurons</a:t>
            </a:r>
          </a:p>
          <a:p>
            <a:pPr lvl="1" eaLnBrk="1" hangingPunct="1"/>
            <a:r>
              <a:rPr lang="en-US" sz="3200" dirty="0">
                <a:latin typeface="Times New Roman" pitchFamily="18" charset="0"/>
                <a:cs typeface="Times New Roman" pitchFamily="18" charset="0"/>
              </a:rPr>
              <a:t>This leads to redistribution and aggregation of tau protein into tangles in neurons (from axon into dendrites and cell body)</a:t>
            </a:r>
          </a:p>
          <a:p>
            <a:pPr lvl="1" eaLnBrk="1" hangingPunct="1"/>
            <a:r>
              <a:rPr lang="en-US" sz="3200" dirty="0">
                <a:latin typeface="Times New Roman" pitchFamily="18" charset="0"/>
                <a:cs typeface="Times New Roman" pitchFamily="18" charset="0"/>
              </a:rPr>
              <a:t>The process results in neuronal dysfunction and cell death</a:t>
            </a:r>
          </a:p>
        </p:txBody>
      </p:sp>
      <p:pic>
        <p:nvPicPr>
          <p:cNvPr id="5" name="Picture 10" descr="phf_ad"/>
          <p:cNvPicPr>
            <a:picLocks noChangeAspect="1" noChangeArrowheads="1"/>
          </p:cNvPicPr>
          <p:nvPr/>
        </p:nvPicPr>
        <p:blipFill>
          <a:blip r:embed="rId2" cstate="print"/>
          <a:srcRect/>
          <a:stretch>
            <a:fillRect/>
          </a:stretch>
        </p:blipFill>
        <p:spPr bwMode="auto">
          <a:xfrm>
            <a:off x="7543800" y="228600"/>
            <a:ext cx="1289017" cy="990600"/>
          </a:xfrm>
          <a:prstGeom prst="rect">
            <a:avLst/>
          </a:prstGeom>
          <a:noFill/>
          <a:ln w="38100">
            <a:solidFill>
              <a:schemeClr val="tx2"/>
            </a:solid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blinds(horizontal)">
                                      <p:cBhvr>
                                        <p:cTn id="7" dur="500"/>
                                        <p:tgtEl>
                                          <p:spTgt spid="266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blinds(horizontal)">
                                      <p:cBhvr>
                                        <p:cTn id="12" dur="500"/>
                                        <p:tgtEl>
                                          <p:spTgt spid="266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blinds(horizontal)">
                                      <p:cBhvr>
                                        <p:cTn id="17" dur="500"/>
                                        <p:tgtEl>
                                          <p:spTgt spid="266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04800" y="152400"/>
            <a:ext cx="7772400" cy="1143000"/>
          </a:xfrm>
        </p:spPr>
        <p:txBody>
          <a:bodyPr>
            <a:normAutofit fontScale="90000"/>
          </a:bodyPr>
          <a:lstStyle/>
          <a:p>
            <a:pPr eaLnBrk="1" fontAlgn="auto" hangingPunct="1">
              <a:spcAft>
                <a:spcPts val="0"/>
              </a:spcAft>
              <a:defRPr/>
            </a:pPr>
            <a:r>
              <a:rPr lang="en-US" sz="3600" dirty="0">
                <a:solidFill>
                  <a:schemeClr val="accent1">
                    <a:satMod val="150000"/>
                  </a:schemeClr>
                </a:solidFill>
                <a:latin typeface="Times New Roman" pitchFamily="18" charset="0"/>
                <a:cs typeface="Times New Roman" pitchFamily="18" charset="0"/>
              </a:rPr>
              <a:t>A</a:t>
            </a:r>
            <a:r>
              <a:rPr lang="en-US" sz="3600" dirty="0">
                <a:solidFill>
                  <a:schemeClr val="accent1">
                    <a:satMod val="150000"/>
                  </a:schemeClr>
                </a:solidFill>
                <a:latin typeface="Symbol" charset="2"/>
                <a:cs typeface="Symbol" charset="2"/>
              </a:rPr>
              <a:t>b</a:t>
            </a:r>
            <a:r>
              <a:rPr lang="en-US" sz="3600" dirty="0">
                <a:solidFill>
                  <a:schemeClr val="accent1">
                    <a:satMod val="150000"/>
                  </a:schemeClr>
                </a:solidFill>
                <a:latin typeface="Times New Roman" pitchFamily="18" charset="0"/>
                <a:cs typeface="Times New Roman" pitchFamily="18" charset="0"/>
              </a:rPr>
              <a:t> and Tau may both contribute to the pathogenesis of Alzheimer’s Disease</a:t>
            </a:r>
            <a:endParaRPr lang="en-US" dirty="0">
              <a:solidFill>
                <a:schemeClr val="accent1">
                  <a:satMod val="150000"/>
                </a:schemeClr>
              </a:solidFill>
              <a:latin typeface="Times New Roman" pitchFamily="18" charset="0"/>
              <a:cs typeface="Times New Roman" pitchFamily="18" charset="0"/>
            </a:endParaRPr>
          </a:p>
        </p:txBody>
      </p:sp>
      <p:sp>
        <p:nvSpPr>
          <p:cNvPr id="27651" name="Text Box 3"/>
          <p:cNvSpPr txBox="1">
            <a:spLocks noChangeArrowheads="1"/>
          </p:cNvSpPr>
          <p:nvPr/>
        </p:nvSpPr>
        <p:spPr bwMode="auto">
          <a:xfrm>
            <a:off x="3810000" y="3143250"/>
            <a:ext cx="3716530" cy="523220"/>
          </a:xfrm>
          <a:prstGeom prst="rect">
            <a:avLst/>
          </a:prstGeom>
          <a:noFill/>
          <a:ln w="12700">
            <a:noFill/>
            <a:miter lim="800000"/>
            <a:headEnd type="none" w="sm" len="sm"/>
            <a:tailEnd type="none" w="sm" len="sm"/>
          </a:ln>
        </p:spPr>
        <p:txBody>
          <a:bodyPr wrap="none">
            <a:spAutoFit/>
          </a:bodyPr>
          <a:lstStyle/>
          <a:p>
            <a:r>
              <a:rPr lang="en-US" sz="2800" dirty="0" err="1">
                <a:solidFill>
                  <a:srgbClr val="FFC000"/>
                </a:solidFill>
              </a:rPr>
              <a:t>A</a:t>
            </a:r>
            <a:r>
              <a:rPr lang="en-US" sz="2800" dirty="0" err="1">
                <a:solidFill>
                  <a:srgbClr val="FFC000"/>
                </a:solidFill>
                <a:latin typeface="Symbol" pitchFamily="18" charset="2"/>
              </a:rPr>
              <a:t>b</a:t>
            </a:r>
            <a:r>
              <a:rPr lang="en-US" sz="2800" dirty="0"/>
              <a:t>                                    </a:t>
            </a:r>
            <a:r>
              <a:rPr lang="en-US" sz="2800" dirty="0">
                <a:solidFill>
                  <a:srgbClr val="FFFF00"/>
                </a:solidFill>
              </a:rPr>
              <a:t>Tau</a:t>
            </a:r>
          </a:p>
        </p:txBody>
      </p:sp>
      <p:sp>
        <p:nvSpPr>
          <p:cNvPr id="27652" name="Text Box 4"/>
          <p:cNvSpPr txBox="1">
            <a:spLocks noChangeArrowheads="1"/>
          </p:cNvSpPr>
          <p:nvPr/>
        </p:nvSpPr>
        <p:spPr bwMode="auto">
          <a:xfrm>
            <a:off x="3048000" y="4038600"/>
            <a:ext cx="2219325" cy="457200"/>
          </a:xfrm>
          <a:prstGeom prst="rect">
            <a:avLst/>
          </a:prstGeom>
          <a:noFill/>
          <a:ln w="12700">
            <a:noFill/>
            <a:miter lim="800000"/>
            <a:headEnd type="none" w="sm" len="sm"/>
            <a:tailEnd type="none" w="sm" len="sm"/>
          </a:ln>
        </p:spPr>
        <p:txBody>
          <a:bodyPr wrap="none">
            <a:spAutoFit/>
          </a:bodyPr>
          <a:lstStyle/>
          <a:p>
            <a:r>
              <a:rPr lang="en-US" dirty="0"/>
              <a:t>Fibril assembly</a:t>
            </a:r>
          </a:p>
        </p:txBody>
      </p:sp>
      <p:sp>
        <p:nvSpPr>
          <p:cNvPr id="27653" name="Text Box 5"/>
          <p:cNvSpPr txBox="1">
            <a:spLocks noChangeArrowheads="1"/>
          </p:cNvSpPr>
          <p:nvPr/>
        </p:nvSpPr>
        <p:spPr bwMode="auto">
          <a:xfrm>
            <a:off x="5715000" y="4040188"/>
            <a:ext cx="2727325" cy="457200"/>
          </a:xfrm>
          <a:prstGeom prst="rect">
            <a:avLst/>
          </a:prstGeom>
          <a:noFill/>
          <a:ln w="12700">
            <a:noFill/>
            <a:miter lim="800000"/>
            <a:headEnd type="none" w="sm" len="sm"/>
            <a:tailEnd type="none" w="sm" len="sm"/>
          </a:ln>
        </p:spPr>
        <p:txBody>
          <a:bodyPr wrap="none">
            <a:spAutoFit/>
          </a:bodyPr>
          <a:lstStyle/>
          <a:p>
            <a:r>
              <a:rPr lang="en-US" dirty="0"/>
              <a:t>Filament assembly</a:t>
            </a:r>
          </a:p>
        </p:txBody>
      </p:sp>
      <p:sp>
        <p:nvSpPr>
          <p:cNvPr id="27654" name="Text Box 6"/>
          <p:cNvSpPr txBox="1">
            <a:spLocks noChangeArrowheads="1"/>
          </p:cNvSpPr>
          <p:nvPr/>
        </p:nvSpPr>
        <p:spPr bwMode="auto">
          <a:xfrm>
            <a:off x="790575" y="2971800"/>
            <a:ext cx="1876425" cy="822325"/>
          </a:xfrm>
          <a:prstGeom prst="rect">
            <a:avLst/>
          </a:prstGeom>
          <a:noFill/>
          <a:ln w="12700">
            <a:noFill/>
            <a:miter lim="800000"/>
            <a:headEnd type="none" w="sm" len="sm"/>
            <a:tailEnd type="none" w="sm" len="sm"/>
          </a:ln>
        </p:spPr>
        <p:txBody>
          <a:bodyPr wrap="none">
            <a:spAutoFit/>
          </a:bodyPr>
          <a:lstStyle/>
          <a:p>
            <a:r>
              <a:rPr lang="en-US" dirty="0"/>
              <a:t>Factors that </a:t>
            </a:r>
          </a:p>
          <a:p>
            <a:r>
              <a:rPr lang="en-US" dirty="0"/>
              <a:t>elevate A</a:t>
            </a:r>
            <a:r>
              <a:rPr lang="en-US" dirty="0">
                <a:latin typeface="Symbol" pitchFamily="18" charset="2"/>
              </a:rPr>
              <a:t>b</a:t>
            </a:r>
            <a:endParaRPr lang="en-US" dirty="0"/>
          </a:p>
        </p:txBody>
      </p:sp>
      <p:sp>
        <p:nvSpPr>
          <p:cNvPr id="27655" name="Text Box 7"/>
          <p:cNvSpPr txBox="1">
            <a:spLocks noChangeArrowheads="1"/>
          </p:cNvSpPr>
          <p:nvPr/>
        </p:nvSpPr>
        <p:spPr bwMode="auto">
          <a:xfrm>
            <a:off x="3124200" y="5060950"/>
            <a:ext cx="2141538" cy="1200150"/>
          </a:xfrm>
          <a:prstGeom prst="rect">
            <a:avLst/>
          </a:prstGeom>
          <a:noFill/>
          <a:ln w="12700">
            <a:solidFill>
              <a:srgbClr val="FFFF00"/>
            </a:solidFill>
            <a:miter lim="800000"/>
            <a:headEnd type="none" w="sm" len="sm"/>
            <a:tailEnd type="none" w="sm" len="sm"/>
          </a:ln>
        </p:spPr>
        <p:txBody>
          <a:bodyPr>
            <a:spAutoFit/>
          </a:bodyPr>
          <a:lstStyle/>
          <a:p>
            <a:pPr algn="ctr"/>
            <a:r>
              <a:rPr lang="en-US" dirty="0"/>
              <a:t>Nerve cell mis-function</a:t>
            </a:r>
          </a:p>
          <a:p>
            <a:pPr algn="ctr"/>
            <a:r>
              <a:rPr lang="en-US" dirty="0"/>
              <a:t>and death?</a:t>
            </a:r>
          </a:p>
        </p:txBody>
      </p:sp>
      <p:sp>
        <p:nvSpPr>
          <p:cNvPr id="27656" name="Text Box 8"/>
          <p:cNvSpPr txBox="1">
            <a:spLocks noChangeArrowheads="1"/>
          </p:cNvSpPr>
          <p:nvPr/>
        </p:nvSpPr>
        <p:spPr bwMode="auto">
          <a:xfrm>
            <a:off x="6019800" y="5060950"/>
            <a:ext cx="2057400" cy="1200150"/>
          </a:xfrm>
          <a:prstGeom prst="rect">
            <a:avLst/>
          </a:prstGeom>
          <a:noFill/>
          <a:ln w="12700">
            <a:solidFill>
              <a:srgbClr val="FFFF00"/>
            </a:solidFill>
            <a:miter lim="800000"/>
            <a:headEnd type="none" w="sm" len="sm"/>
            <a:tailEnd type="none" w="sm" len="sm"/>
          </a:ln>
        </p:spPr>
        <p:txBody>
          <a:bodyPr>
            <a:spAutoFit/>
          </a:bodyPr>
          <a:lstStyle/>
          <a:p>
            <a:pPr algn="ctr"/>
            <a:r>
              <a:rPr lang="en-US" dirty="0"/>
              <a:t>Nerve cell </a:t>
            </a:r>
          </a:p>
          <a:p>
            <a:pPr algn="ctr"/>
            <a:r>
              <a:rPr lang="en-US" dirty="0"/>
              <a:t>mis-function</a:t>
            </a:r>
          </a:p>
          <a:p>
            <a:pPr algn="ctr"/>
            <a:r>
              <a:rPr lang="en-US" dirty="0"/>
              <a:t>and death?</a:t>
            </a:r>
          </a:p>
        </p:txBody>
      </p:sp>
      <p:sp>
        <p:nvSpPr>
          <p:cNvPr id="27657" name="Line 9"/>
          <p:cNvSpPr>
            <a:spLocks noChangeShapeType="1"/>
          </p:cNvSpPr>
          <p:nvPr/>
        </p:nvSpPr>
        <p:spPr bwMode="auto">
          <a:xfrm>
            <a:off x="2743200" y="3352800"/>
            <a:ext cx="914400" cy="0"/>
          </a:xfrm>
          <a:prstGeom prst="line">
            <a:avLst/>
          </a:prstGeom>
          <a:noFill/>
          <a:ln w="57150" cmpd="sng">
            <a:solidFill>
              <a:schemeClr val="tx1"/>
            </a:solidFill>
            <a:round/>
            <a:headEnd type="none" w="sm" len="sm"/>
            <a:tailEnd type="triangle" w="lg" len="med"/>
          </a:ln>
        </p:spPr>
        <p:txBody>
          <a:bodyPr wrap="none" anchor="ctr"/>
          <a:lstStyle/>
          <a:p>
            <a:endParaRPr lang="en-US" dirty="0"/>
          </a:p>
        </p:txBody>
      </p:sp>
      <p:sp>
        <p:nvSpPr>
          <p:cNvPr id="27658" name="Line 10"/>
          <p:cNvSpPr>
            <a:spLocks noChangeShapeType="1"/>
          </p:cNvSpPr>
          <p:nvPr/>
        </p:nvSpPr>
        <p:spPr bwMode="auto">
          <a:xfrm>
            <a:off x="4648200" y="3352800"/>
            <a:ext cx="1828800" cy="0"/>
          </a:xfrm>
          <a:prstGeom prst="line">
            <a:avLst/>
          </a:prstGeom>
          <a:noFill/>
          <a:ln w="57150" cmpd="sng">
            <a:solidFill>
              <a:schemeClr val="tx1"/>
            </a:solidFill>
            <a:prstDash val="lgDash"/>
            <a:round/>
            <a:headEnd type="none" w="sm" len="sm"/>
            <a:tailEnd type="triangle" w="lg" len="med"/>
          </a:ln>
        </p:spPr>
        <p:txBody>
          <a:bodyPr wrap="none" anchor="ctr"/>
          <a:lstStyle/>
          <a:p>
            <a:endParaRPr lang="en-US" dirty="0"/>
          </a:p>
        </p:txBody>
      </p:sp>
      <p:sp>
        <p:nvSpPr>
          <p:cNvPr id="27659" name="Line 11"/>
          <p:cNvSpPr>
            <a:spLocks noChangeShapeType="1"/>
          </p:cNvSpPr>
          <p:nvPr/>
        </p:nvSpPr>
        <p:spPr bwMode="auto">
          <a:xfrm>
            <a:off x="4038600" y="3657600"/>
            <a:ext cx="0" cy="381000"/>
          </a:xfrm>
          <a:prstGeom prst="line">
            <a:avLst/>
          </a:prstGeom>
          <a:noFill/>
          <a:ln w="38100" cmpd="sng">
            <a:solidFill>
              <a:schemeClr val="tx1"/>
            </a:solidFill>
            <a:round/>
            <a:headEnd type="none" w="sm" len="sm"/>
            <a:tailEnd type="triangle" w="lg" len="med"/>
          </a:ln>
        </p:spPr>
        <p:txBody>
          <a:bodyPr wrap="none" anchor="ctr"/>
          <a:lstStyle/>
          <a:p>
            <a:endParaRPr lang="en-US" dirty="0"/>
          </a:p>
        </p:txBody>
      </p:sp>
      <p:sp>
        <p:nvSpPr>
          <p:cNvPr id="27660" name="Line 12"/>
          <p:cNvSpPr>
            <a:spLocks noChangeShapeType="1"/>
          </p:cNvSpPr>
          <p:nvPr/>
        </p:nvSpPr>
        <p:spPr bwMode="auto">
          <a:xfrm>
            <a:off x="7086600" y="3657600"/>
            <a:ext cx="0" cy="381000"/>
          </a:xfrm>
          <a:prstGeom prst="line">
            <a:avLst/>
          </a:prstGeom>
          <a:noFill/>
          <a:ln w="38100" cmpd="sng">
            <a:solidFill>
              <a:schemeClr val="tx1"/>
            </a:solidFill>
            <a:round/>
            <a:headEnd type="none" w="sm" len="sm"/>
            <a:tailEnd type="triangle" w="lg" len="med"/>
          </a:ln>
        </p:spPr>
        <p:txBody>
          <a:bodyPr wrap="none" anchor="ctr"/>
          <a:lstStyle/>
          <a:p>
            <a:endParaRPr lang="en-US" dirty="0"/>
          </a:p>
        </p:txBody>
      </p:sp>
      <p:sp>
        <p:nvSpPr>
          <p:cNvPr id="27661" name="Line 13"/>
          <p:cNvSpPr>
            <a:spLocks noChangeShapeType="1"/>
          </p:cNvSpPr>
          <p:nvPr/>
        </p:nvSpPr>
        <p:spPr bwMode="auto">
          <a:xfrm>
            <a:off x="4038600" y="4572000"/>
            <a:ext cx="0" cy="381000"/>
          </a:xfrm>
          <a:prstGeom prst="line">
            <a:avLst/>
          </a:prstGeom>
          <a:noFill/>
          <a:ln w="38100" cmpd="sng">
            <a:solidFill>
              <a:schemeClr val="tx1"/>
            </a:solidFill>
            <a:round/>
            <a:headEnd type="none" w="sm" len="sm"/>
            <a:tailEnd type="triangle" w="lg" len="med"/>
          </a:ln>
        </p:spPr>
        <p:txBody>
          <a:bodyPr wrap="none" anchor="ctr"/>
          <a:lstStyle/>
          <a:p>
            <a:endParaRPr lang="en-US" dirty="0"/>
          </a:p>
        </p:txBody>
      </p:sp>
      <p:sp>
        <p:nvSpPr>
          <p:cNvPr id="27662" name="Line 14"/>
          <p:cNvSpPr>
            <a:spLocks noChangeShapeType="1"/>
          </p:cNvSpPr>
          <p:nvPr/>
        </p:nvSpPr>
        <p:spPr bwMode="auto">
          <a:xfrm>
            <a:off x="7086600" y="4572000"/>
            <a:ext cx="0" cy="381000"/>
          </a:xfrm>
          <a:prstGeom prst="line">
            <a:avLst/>
          </a:prstGeom>
          <a:noFill/>
          <a:ln w="38100" cmpd="sng">
            <a:solidFill>
              <a:schemeClr val="tx1"/>
            </a:solidFill>
            <a:round/>
            <a:headEnd type="none" w="sm" len="sm"/>
            <a:tailEnd type="triangle" w="lg" len="med"/>
          </a:ln>
        </p:spPr>
        <p:txBody>
          <a:bodyPr wrap="none" anchor="ctr"/>
          <a:lstStyle/>
          <a:p>
            <a:endParaRPr lang="en-US" dirty="0"/>
          </a:p>
        </p:txBody>
      </p:sp>
      <p:sp>
        <p:nvSpPr>
          <p:cNvPr id="27663" name="Text Box 15"/>
          <p:cNvSpPr txBox="1">
            <a:spLocks noChangeArrowheads="1"/>
          </p:cNvSpPr>
          <p:nvPr/>
        </p:nvSpPr>
        <p:spPr bwMode="auto">
          <a:xfrm>
            <a:off x="5318125" y="2590800"/>
            <a:ext cx="598241" cy="646331"/>
          </a:xfrm>
          <a:prstGeom prst="rect">
            <a:avLst/>
          </a:prstGeom>
          <a:noFill/>
          <a:ln w="12700">
            <a:noFill/>
            <a:miter lim="800000"/>
            <a:headEnd type="none" w="sm" len="sm"/>
            <a:tailEnd type="none" w="sm" len="sm"/>
          </a:ln>
        </p:spPr>
        <p:txBody>
          <a:bodyPr wrap="none">
            <a:spAutoFit/>
          </a:bodyPr>
          <a:lstStyle/>
          <a:p>
            <a:r>
              <a:rPr lang="en-US" sz="3600" b="1" dirty="0"/>
              <a:t>??</a:t>
            </a:r>
          </a:p>
        </p:txBody>
      </p:sp>
      <p:pic>
        <p:nvPicPr>
          <p:cNvPr id="27664"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pic>
        <p:nvPicPr>
          <p:cNvPr id="17" name="Picture 7" descr="plaq2"/>
          <p:cNvPicPr>
            <a:picLocks noChangeAspect="1" noChangeArrowheads="1"/>
          </p:cNvPicPr>
          <p:nvPr/>
        </p:nvPicPr>
        <p:blipFill>
          <a:blip r:embed="rId3" cstate="print">
            <a:lum bright="8000" contrast="28000"/>
          </a:blip>
          <a:srcRect/>
          <a:stretch>
            <a:fillRect/>
          </a:stretch>
        </p:blipFill>
        <p:spPr bwMode="auto">
          <a:xfrm>
            <a:off x="3352800" y="1905000"/>
            <a:ext cx="1293184" cy="1039812"/>
          </a:xfrm>
          <a:prstGeom prst="rect">
            <a:avLst/>
          </a:prstGeom>
          <a:noFill/>
          <a:ln w="38100">
            <a:solidFill>
              <a:schemeClr val="tx2"/>
            </a:solidFill>
            <a:miter lim="800000"/>
            <a:headEnd/>
            <a:tailEnd/>
          </a:ln>
        </p:spPr>
      </p:pic>
      <p:pic>
        <p:nvPicPr>
          <p:cNvPr id="18" name="Picture 10" descr="phf_ad"/>
          <p:cNvPicPr>
            <a:picLocks noChangeAspect="1" noChangeArrowheads="1"/>
          </p:cNvPicPr>
          <p:nvPr/>
        </p:nvPicPr>
        <p:blipFill>
          <a:blip r:embed="rId4" cstate="print"/>
          <a:srcRect/>
          <a:stretch>
            <a:fillRect/>
          </a:stretch>
        </p:blipFill>
        <p:spPr bwMode="auto">
          <a:xfrm>
            <a:off x="6483383" y="1905000"/>
            <a:ext cx="1289017" cy="990600"/>
          </a:xfrm>
          <a:prstGeom prst="rect">
            <a:avLst/>
          </a:prstGeom>
          <a:noFill/>
          <a:ln w="38100">
            <a:solidFill>
              <a:schemeClr val="tx2"/>
            </a:solid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252728"/>
          </a:xfrm>
        </p:spPr>
        <p:txBody>
          <a:bodyPr/>
          <a:lstStyle/>
          <a:p>
            <a:pPr eaLnBrk="1" fontAlgn="auto" hangingPunct="1">
              <a:spcAft>
                <a:spcPts val="0"/>
              </a:spcAft>
              <a:defRPr/>
            </a:pPr>
            <a:r>
              <a:rPr lang="en-US" dirty="0">
                <a:solidFill>
                  <a:schemeClr val="accent1">
                    <a:satMod val="150000"/>
                  </a:schemeClr>
                </a:solidFill>
                <a:latin typeface="Times New Roman" pitchFamily="18" charset="0"/>
                <a:cs typeface="Times New Roman" pitchFamily="18" charset="0"/>
              </a:rPr>
              <a:t>Genetics of Alzheimer’s</a:t>
            </a:r>
          </a:p>
        </p:txBody>
      </p:sp>
      <p:sp>
        <p:nvSpPr>
          <p:cNvPr id="28675" name="Content Placeholder 2"/>
          <p:cNvSpPr>
            <a:spLocks noGrp="1"/>
          </p:cNvSpPr>
          <p:nvPr>
            <p:ph idx="1"/>
          </p:nvPr>
        </p:nvSpPr>
        <p:spPr/>
        <p:txBody>
          <a:bodyPr>
            <a:normAutofit fontScale="92500" lnSpcReduction="20000"/>
          </a:bodyPr>
          <a:lstStyle/>
          <a:p>
            <a:pPr eaLnBrk="1" hangingPunct="1"/>
            <a:r>
              <a:rPr lang="en-US" dirty="0">
                <a:latin typeface="Times New Roman" pitchFamily="18" charset="0"/>
                <a:cs typeface="Times New Roman" pitchFamily="18" charset="0"/>
              </a:rPr>
              <a:t>Mutations in APP gene</a:t>
            </a:r>
          </a:p>
          <a:p>
            <a:pPr eaLnBrk="1" hangingPunct="1"/>
            <a:r>
              <a:rPr lang="en-US" dirty="0">
                <a:latin typeface="Times New Roman" pitchFamily="18" charset="0"/>
                <a:cs typeface="Times New Roman" pitchFamily="18" charset="0"/>
              </a:rPr>
              <a:t>Mutations in </a:t>
            </a:r>
            <a:r>
              <a:rPr lang="en-US" dirty="0" err="1">
                <a:latin typeface="Times New Roman" pitchFamily="18" charset="0"/>
                <a:cs typeface="Times New Roman" pitchFamily="18" charset="0"/>
              </a:rPr>
              <a:t>γ-secretase</a:t>
            </a:r>
            <a:r>
              <a:rPr lang="en-US" dirty="0">
                <a:latin typeface="Times New Roman" pitchFamily="18" charset="0"/>
                <a:cs typeface="Times New Roman" pitchFamily="18" charset="0"/>
              </a:rPr>
              <a:t> (presenilin-1 or presenilin-2)</a:t>
            </a:r>
          </a:p>
          <a:p>
            <a:r>
              <a:rPr lang="en-US" dirty="0">
                <a:latin typeface="Times New Roman" pitchFamily="18" charset="0"/>
                <a:cs typeface="Times New Roman" pitchFamily="18" charset="0"/>
              </a:rPr>
              <a:t>Both lead to early onset of familial Alzheimer’s disease due to high rate of  Aβ accumulation</a:t>
            </a:r>
          </a:p>
          <a:p>
            <a:pPr eaLnBrk="1" hangingPunct="1">
              <a:buNone/>
            </a:pPr>
            <a:endParaRPr lang="en-US" dirty="0">
              <a:latin typeface="Times New Roman" pitchFamily="18" charset="0"/>
              <a:cs typeface="Times New Roman" pitchFamily="18" charset="0"/>
            </a:endParaRPr>
          </a:p>
          <a:p>
            <a:pPr eaLnBrk="1" hangingPunct="1"/>
            <a:r>
              <a:rPr lang="en-US" dirty="0">
                <a:latin typeface="Times New Roman" pitchFamily="18" charset="0"/>
                <a:cs typeface="Times New Roman" pitchFamily="18" charset="0"/>
              </a:rPr>
              <a:t>Alzheimer’s occurs in most patients with Down syndrome (trisomy 21) beyond 45 years of age</a:t>
            </a:r>
          </a:p>
          <a:p>
            <a:pPr eaLnBrk="1" hangingPunct="1"/>
            <a:r>
              <a:rPr lang="en-US" dirty="0">
                <a:latin typeface="Times New Roman" pitchFamily="18" charset="0"/>
                <a:cs typeface="Times New Roman" pitchFamily="18" charset="0"/>
              </a:rPr>
              <a:t>The gene encoding APP is located in chromosome 21</a:t>
            </a:r>
          </a:p>
          <a:p>
            <a:pPr eaLnBrk="1" hangingPunct="1"/>
            <a:r>
              <a:rPr lang="en-US" dirty="0">
                <a:latin typeface="Times New Roman" pitchFamily="18" charset="0"/>
                <a:cs typeface="Times New Roman" pitchFamily="18" charset="0"/>
              </a:rPr>
              <a:t>Due to APP gene dosage effects</a:t>
            </a:r>
          </a:p>
          <a:p>
            <a:pPr eaLnBrk="1" hangingPunct="1"/>
            <a:endParaRPr lang="en-US" dirty="0"/>
          </a:p>
        </p:txBody>
      </p:sp>
      <p:pic>
        <p:nvPicPr>
          <p:cNvPr id="28676"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blinds(horizontal)">
                                      <p:cBhvr>
                                        <p:cTn id="7" dur="500"/>
                                        <p:tgtEl>
                                          <p:spTgt spid="286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blinds(horizontal)">
                                      <p:cBhvr>
                                        <p:cTn id="12" dur="500"/>
                                        <p:tgtEl>
                                          <p:spTgt spid="286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8675">
                                            <p:txEl>
                                              <p:pRg st="2" end="2"/>
                                            </p:txEl>
                                          </p:spTgt>
                                        </p:tgtEl>
                                        <p:attrNameLst>
                                          <p:attrName>style.visibility</p:attrName>
                                        </p:attrNameLst>
                                      </p:cBhvr>
                                      <p:to>
                                        <p:strVal val="visible"/>
                                      </p:to>
                                    </p:set>
                                    <p:animEffect transition="in" filter="blinds(horizontal)">
                                      <p:cBhvr>
                                        <p:cTn id="17" dur="500"/>
                                        <p:tgtEl>
                                          <p:spTgt spid="286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8675">
                                            <p:txEl>
                                              <p:pRg st="4" end="4"/>
                                            </p:txEl>
                                          </p:spTgt>
                                        </p:tgtEl>
                                        <p:attrNameLst>
                                          <p:attrName>style.visibility</p:attrName>
                                        </p:attrNameLst>
                                      </p:cBhvr>
                                      <p:to>
                                        <p:strVal val="visible"/>
                                      </p:to>
                                    </p:set>
                                    <p:animEffect transition="in" filter="blinds(horizontal)">
                                      <p:cBhvr>
                                        <p:cTn id="22" dur="500"/>
                                        <p:tgtEl>
                                          <p:spTgt spid="2867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8675">
                                            <p:txEl>
                                              <p:pRg st="5" end="5"/>
                                            </p:txEl>
                                          </p:spTgt>
                                        </p:tgtEl>
                                        <p:attrNameLst>
                                          <p:attrName>style.visibility</p:attrName>
                                        </p:attrNameLst>
                                      </p:cBhvr>
                                      <p:to>
                                        <p:strVal val="visible"/>
                                      </p:to>
                                    </p:set>
                                    <p:animEffect transition="in" filter="blinds(horizontal)">
                                      <p:cBhvr>
                                        <p:cTn id="27" dur="500"/>
                                        <p:tgtEl>
                                          <p:spTgt spid="2867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8675">
                                            <p:txEl>
                                              <p:pRg st="6" end="6"/>
                                            </p:txEl>
                                          </p:spTgt>
                                        </p:tgtEl>
                                        <p:attrNameLst>
                                          <p:attrName>style.visibility</p:attrName>
                                        </p:attrNameLst>
                                      </p:cBhvr>
                                      <p:to>
                                        <p:strVal val="visible"/>
                                      </p:to>
                                    </p:set>
                                    <p:animEffect transition="in" filter="blinds(horizontal)">
                                      <p:cBhvr>
                                        <p:cTn id="32" dur="500"/>
                                        <p:tgtEl>
                                          <p:spTgt spid="2867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chemeClr val="accent1">
                    <a:satMod val="150000"/>
                  </a:schemeClr>
                </a:solidFill>
                <a:latin typeface="Times New Roman" pitchFamily="18" charset="0"/>
                <a:cs typeface="Times New Roman" pitchFamily="18" charset="0"/>
              </a:rPr>
              <a:t>Genetics of Alzheimer’s</a:t>
            </a:r>
          </a:p>
        </p:txBody>
      </p:sp>
      <p:sp>
        <p:nvSpPr>
          <p:cNvPr id="29699" name="Content Placeholder 2"/>
          <p:cNvSpPr>
            <a:spLocks noGrp="1"/>
          </p:cNvSpPr>
          <p:nvPr>
            <p:ph idx="1"/>
          </p:nvPr>
        </p:nvSpPr>
        <p:spPr/>
        <p:txBody>
          <a:bodyPr/>
          <a:lstStyle/>
          <a:p>
            <a:pPr eaLnBrk="1" hangingPunct="1"/>
            <a:r>
              <a:rPr lang="en-US" dirty="0">
                <a:latin typeface="Times New Roman" pitchFamily="18" charset="0"/>
                <a:cs typeface="Times New Roman" pitchFamily="18" charset="0"/>
              </a:rPr>
              <a:t>Genes associated with typical, sporadic Alzheimer’s disease are being identified</a:t>
            </a:r>
          </a:p>
          <a:p>
            <a:pPr eaLnBrk="1" hangingPunct="1"/>
            <a:r>
              <a:rPr lang="en-US" dirty="0">
                <a:latin typeface="Times New Roman" pitchFamily="18" charset="0"/>
                <a:cs typeface="Times New Roman" pitchFamily="18" charset="0"/>
              </a:rPr>
              <a:t>This may provide new clues to pathogenesis of the disease</a:t>
            </a:r>
          </a:p>
          <a:p>
            <a:pPr eaLnBrk="1" hangingPunct="1"/>
            <a:endParaRPr lang="en-US" dirty="0"/>
          </a:p>
        </p:txBody>
      </p:sp>
      <p:pic>
        <p:nvPicPr>
          <p:cNvPr id="29700"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blinds(horizontal)">
                                      <p:cBhvr>
                                        <p:cTn id="7" dur="500"/>
                                        <p:tgtEl>
                                          <p:spTgt spid="296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blinds(horizontal)">
                                      <p:cBhvr>
                                        <p:cTn id="12" dur="500"/>
                                        <p:tgtEl>
                                          <p:spTgt spid="296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28600" y="152400"/>
            <a:ext cx="8229600" cy="1143000"/>
          </a:xfrm>
        </p:spPr>
        <p:txBody>
          <a:bodyPr/>
          <a:lstStyle/>
          <a:p>
            <a:pPr eaLnBrk="1" fontAlgn="auto" hangingPunct="1">
              <a:spcAft>
                <a:spcPts val="0"/>
              </a:spcAft>
              <a:defRPr/>
            </a:pPr>
            <a:r>
              <a:rPr lang="en-US" dirty="0">
                <a:solidFill>
                  <a:schemeClr val="accent1">
                    <a:satMod val="150000"/>
                  </a:schemeClr>
                </a:solidFill>
                <a:latin typeface="Times New Roman" pitchFamily="18" charset="0"/>
                <a:cs typeface="Times New Roman" pitchFamily="18" charset="0"/>
              </a:rPr>
              <a:t>Genetics of Alzheimer’s</a:t>
            </a:r>
          </a:p>
        </p:txBody>
      </p:sp>
      <p:graphicFrame>
        <p:nvGraphicFramePr>
          <p:cNvPr id="4" name="Content Placeholder 3"/>
          <p:cNvGraphicFramePr>
            <a:graphicFrameLocks noGrp="1"/>
          </p:cNvGraphicFramePr>
          <p:nvPr>
            <p:ph idx="1"/>
          </p:nvPr>
        </p:nvGraphicFramePr>
        <p:xfrm>
          <a:off x="304800" y="1844040"/>
          <a:ext cx="8458200" cy="4480560"/>
        </p:xfrm>
        <a:graphic>
          <a:graphicData uri="http://schemas.openxmlformats.org/drawingml/2006/table">
            <a:tbl>
              <a:tblPr firstRow="1" bandRow="1">
                <a:tableStyleId>{5C22544A-7EE6-4342-B048-85BDC9FD1C3A}</a:tableStyleId>
              </a:tblPr>
              <a:tblGrid>
                <a:gridCol w="2406546">
                  <a:extLst>
                    <a:ext uri="{9D8B030D-6E8A-4147-A177-3AD203B41FA5}">
                      <a16:colId xmlns:a16="http://schemas.microsoft.com/office/drawing/2014/main" val="20000"/>
                    </a:ext>
                  </a:extLst>
                </a:gridCol>
                <a:gridCol w="2766471">
                  <a:extLst>
                    <a:ext uri="{9D8B030D-6E8A-4147-A177-3AD203B41FA5}">
                      <a16:colId xmlns:a16="http://schemas.microsoft.com/office/drawing/2014/main" val="20001"/>
                    </a:ext>
                  </a:extLst>
                </a:gridCol>
                <a:gridCol w="3285183">
                  <a:extLst>
                    <a:ext uri="{9D8B030D-6E8A-4147-A177-3AD203B41FA5}">
                      <a16:colId xmlns:a16="http://schemas.microsoft.com/office/drawing/2014/main" val="20002"/>
                    </a:ext>
                  </a:extLst>
                </a:gridCol>
              </a:tblGrid>
              <a:tr h="370840">
                <a:tc>
                  <a:txBody>
                    <a:bodyPr/>
                    <a:lstStyle/>
                    <a:p>
                      <a:r>
                        <a:rPr lang="en-US" sz="2400" dirty="0">
                          <a:latin typeface="Times New Roman" pitchFamily="18" charset="0"/>
                          <a:cs typeface="Times New Roman" pitchFamily="18" charset="0"/>
                        </a:rPr>
                        <a:t>Chromosome</a:t>
                      </a:r>
                    </a:p>
                  </a:txBody>
                  <a:tcPr/>
                </a:tc>
                <a:tc>
                  <a:txBody>
                    <a:bodyPr/>
                    <a:lstStyle/>
                    <a:p>
                      <a:r>
                        <a:rPr lang="en-US" sz="2400" dirty="0">
                          <a:latin typeface="Times New Roman" pitchFamily="18" charset="0"/>
                          <a:cs typeface="Times New Roman" pitchFamily="18" charset="0"/>
                        </a:rPr>
                        <a:t>Gene</a:t>
                      </a:r>
                    </a:p>
                  </a:txBody>
                  <a:tcPr/>
                </a:tc>
                <a:tc>
                  <a:txBody>
                    <a:bodyPr/>
                    <a:lstStyle/>
                    <a:p>
                      <a:r>
                        <a:rPr lang="en-US" sz="2400" dirty="0">
                          <a:latin typeface="Times New Roman" pitchFamily="18" charset="0"/>
                          <a:cs typeface="Times New Roman" pitchFamily="18" charset="0"/>
                        </a:rPr>
                        <a:t>Consequences</a:t>
                      </a:r>
                    </a:p>
                  </a:txBody>
                  <a:tcPr/>
                </a:tc>
                <a:extLst>
                  <a:ext uri="{0D108BD9-81ED-4DB2-BD59-A6C34878D82A}">
                    <a16:rowId xmlns:a16="http://schemas.microsoft.com/office/drawing/2014/main" val="10000"/>
                  </a:ext>
                </a:extLst>
              </a:tr>
              <a:tr h="370840">
                <a:tc>
                  <a:txBody>
                    <a:bodyPr/>
                    <a:lstStyle/>
                    <a:p>
                      <a:r>
                        <a:rPr lang="en-US" sz="2400" dirty="0">
                          <a:latin typeface="Times New Roman" pitchFamily="18" charset="0"/>
                          <a:cs typeface="Times New Roman" pitchFamily="18" charset="0"/>
                        </a:rPr>
                        <a:t>21</a:t>
                      </a:r>
                    </a:p>
                  </a:txBody>
                  <a:tcPr/>
                </a:tc>
                <a:tc>
                  <a:txBody>
                    <a:bodyPr/>
                    <a:lstStyle/>
                    <a:p>
                      <a:r>
                        <a:rPr lang="en-US" sz="2400" dirty="0">
                          <a:latin typeface="Times New Roman" pitchFamily="18" charset="0"/>
                          <a:cs typeface="Times New Roman" pitchFamily="18" charset="0"/>
                        </a:rPr>
                        <a:t>Amyloid Precursor Protein (APP)</a:t>
                      </a:r>
                    </a:p>
                  </a:txBody>
                  <a:tcPr/>
                </a:tc>
                <a:tc>
                  <a:txBody>
                    <a:bodyPr/>
                    <a:lstStyle/>
                    <a:p>
                      <a:r>
                        <a:rPr lang="en-US" sz="2400" dirty="0">
                          <a:latin typeface="Times New Roman" pitchFamily="18" charset="0"/>
                          <a:cs typeface="Times New Roman" pitchFamily="18" charset="0"/>
                        </a:rPr>
                        <a:t>Early onset FAD</a:t>
                      </a:r>
                    </a:p>
                    <a:p>
                      <a:r>
                        <a:rPr lang="en-US" sz="2400" dirty="0">
                          <a:latin typeface="Times New Roman" pitchFamily="18" charset="0"/>
                          <a:cs typeface="Times New Roman" pitchFamily="18" charset="0"/>
                        </a:rPr>
                        <a:t>Increased A</a:t>
                      </a:r>
                      <a:r>
                        <a:rPr lang="el-GR" sz="2400" dirty="0">
                          <a:latin typeface="Times New Roman" pitchFamily="18" charset="0"/>
                          <a:cs typeface="Times New Roman" pitchFamily="18" charset="0"/>
                        </a:rPr>
                        <a:t>β</a:t>
                      </a:r>
                      <a:r>
                        <a:rPr lang="en-US" sz="2400" dirty="0">
                          <a:latin typeface="Times New Roman" pitchFamily="18" charset="0"/>
                          <a:cs typeface="Times New Roman" pitchFamily="18" charset="0"/>
                        </a:rPr>
                        <a:t> production</a:t>
                      </a:r>
                    </a:p>
                  </a:txBody>
                  <a:tcPr/>
                </a:tc>
                <a:extLst>
                  <a:ext uri="{0D108BD9-81ED-4DB2-BD59-A6C34878D82A}">
                    <a16:rowId xmlns:a16="http://schemas.microsoft.com/office/drawing/2014/main" val="10001"/>
                  </a:ext>
                </a:extLst>
              </a:tr>
              <a:tr h="370840">
                <a:tc>
                  <a:txBody>
                    <a:bodyPr/>
                    <a:lstStyle/>
                    <a:p>
                      <a:r>
                        <a:rPr lang="en-US" sz="2400" dirty="0">
                          <a:latin typeface="Times New Roman" pitchFamily="18" charset="0"/>
                          <a:cs typeface="Times New Roman" pitchFamily="18" charset="0"/>
                        </a:rPr>
                        <a:t>14</a:t>
                      </a:r>
                    </a:p>
                  </a:txBody>
                  <a:tcPr/>
                </a:tc>
                <a:tc>
                  <a:txBody>
                    <a:bodyPr/>
                    <a:lstStyle/>
                    <a:p>
                      <a:r>
                        <a:rPr lang="en-US" sz="2400" dirty="0">
                          <a:latin typeface="Times New Roman" pitchFamily="18" charset="0"/>
                          <a:cs typeface="Times New Roman" pitchFamily="18" charset="0"/>
                        </a:rPr>
                        <a:t>Presenilin-1</a:t>
                      </a:r>
                      <a:r>
                        <a:rPr lang="en-US" sz="2400" baseline="0" dirty="0">
                          <a:latin typeface="Times New Roman" pitchFamily="18" charset="0"/>
                          <a:cs typeface="Times New Roman" pitchFamily="18" charset="0"/>
                        </a:rPr>
                        <a:t> (PS1)</a:t>
                      </a:r>
                      <a:endParaRPr lang="en-US" sz="2400" dirty="0">
                        <a:latin typeface="Times New Roman" pitchFamily="18" charset="0"/>
                        <a:cs typeface="Times New Roman" pitchFamily="18" charset="0"/>
                      </a:endParaRPr>
                    </a:p>
                  </a:txBody>
                  <a:tcPr/>
                </a:tc>
                <a:tc>
                  <a:txBody>
                    <a:bodyPr/>
                    <a:lstStyle/>
                    <a:p>
                      <a:r>
                        <a:rPr lang="en-US" sz="2400" dirty="0">
                          <a:latin typeface="Times New Roman" pitchFamily="18" charset="0"/>
                          <a:cs typeface="Times New Roman" pitchFamily="18" charset="0"/>
                        </a:rPr>
                        <a:t>Early onset FAD</a:t>
                      </a:r>
                    </a:p>
                    <a:p>
                      <a:r>
                        <a:rPr lang="en-US" sz="2400" dirty="0">
                          <a:latin typeface="Times New Roman" pitchFamily="18" charset="0"/>
                          <a:cs typeface="Times New Roman" pitchFamily="18" charset="0"/>
                        </a:rPr>
                        <a:t>Increased A</a:t>
                      </a:r>
                      <a:r>
                        <a:rPr lang="el-GR" sz="2400" dirty="0">
                          <a:latin typeface="Times New Roman" pitchFamily="18" charset="0"/>
                          <a:cs typeface="Times New Roman" pitchFamily="18" charset="0"/>
                        </a:rPr>
                        <a:t>β</a:t>
                      </a:r>
                      <a:r>
                        <a:rPr lang="en-US" sz="2400" dirty="0">
                          <a:latin typeface="Times New Roman" pitchFamily="18" charset="0"/>
                          <a:cs typeface="Times New Roman" pitchFamily="18" charset="0"/>
                        </a:rPr>
                        <a:t> production</a:t>
                      </a:r>
                    </a:p>
                  </a:txBody>
                  <a:tcPr/>
                </a:tc>
                <a:extLst>
                  <a:ext uri="{0D108BD9-81ED-4DB2-BD59-A6C34878D82A}">
                    <a16:rowId xmlns:a16="http://schemas.microsoft.com/office/drawing/2014/main" val="10002"/>
                  </a:ext>
                </a:extLst>
              </a:tr>
              <a:tr h="370840">
                <a:tc>
                  <a:txBody>
                    <a:bodyPr/>
                    <a:lstStyle/>
                    <a:p>
                      <a:r>
                        <a:rPr lang="en-US" sz="2400" dirty="0">
                          <a:latin typeface="Times New Roman" pitchFamily="18" charset="0"/>
                          <a:cs typeface="Times New Roman" pitchFamily="18" charset="0"/>
                        </a:rPr>
                        <a:t>1</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a:latin typeface="Times New Roman" pitchFamily="18" charset="0"/>
                          <a:cs typeface="Times New Roman" pitchFamily="18" charset="0"/>
                        </a:rPr>
                        <a:t>Presenilin-2</a:t>
                      </a:r>
                      <a:r>
                        <a:rPr lang="en-US" sz="2400" baseline="0" dirty="0">
                          <a:latin typeface="Times New Roman" pitchFamily="18" charset="0"/>
                          <a:cs typeface="Times New Roman" pitchFamily="18" charset="0"/>
                        </a:rPr>
                        <a:t> (PS2)</a:t>
                      </a:r>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txBody>
                  <a:tcPr/>
                </a:tc>
                <a:tc>
                  <a:txBody>
                    <a:bodyPr/>
                    <a:lstStyle/>
                    <a:p>
                      <a:r>
                        <a:rPr lang="en-US" sz="2400" dirty="0">
                          <a:latin typeface="Times New Roman" pitchFamily="18" charset="0"/>
                          <a:cs typeface="Times New Roman" pitchFamily="18" charset="0"/>
                        </a:rPr>
                        <a:t>Early onset FAD</a:t>
                      </a:r>
                    </a:p>
                    <a:p>
                      <a:r>
                        <a:rPr lang="en-US" sz="2400" dirty="0">
                          <a:latin typeface="Times New Roman" pitchFamily="18" charset="0"/>
                          <a:cs typeface="Times New Roman" pitchFamily="18" charset="0"/>
                        </a:rPr>
                        <a:t>Increased A</a:t>
                      </a:r>
                      <a:r>
                        <a:rPr lang="el-GR" sz="2400" dirty="0">
                          <a:latin typeface="Times New Roman" pitchFamily="18" charset="0"/>
                          <a:cs typeface="Times New Roman" pitchFamily="18" charset="0"/>
                        </a:rPr>
                        <a:t>β</a:t>
                      </a:r>
                      <a:r>
                        <a:rPr lang="en-US" sz="2400" dirty="0">
                          <a:latin typeface="Times New Roman" pitchFamily="18" charset="0"/>
                          <a:cs typeface="Times New Roman" pitchFamily="18" charset="0"/>
                        </a:rPr>
                        <a:t> production</a:t>
                      </a:r>
                    </a:p>
                  </a:txBody>
                  <a:tcPr/>
                </a:tc>
                <a:extLst>
                  <a:ext uri="{0D108BD9-81ED-4DB2-BD59-A6C34878D82A}">
                    <a16:rowId xmlns:a16="http://schemas.microsoft.com/office/drawing/2014/main" val="10003"/>
                  </a:ext>
                </a:extLst>
              </a:tr>
              <a:tr h="370840">
                <a:tc>
                  <a:txBody>
                    <a:bodyPr/>
                    <a:lstStyle/>
                    <a:p>
                      <a:r>
                        <a:rPr lang="en-US" sz="2400" dirty="0">
                          <a:latin typeface="Times New Roman" pitchFamily="18" charset="0"/>
                          <a:cs typeface="Times New Roman" pitchFamily="18" charset="0"/>
                        </a:rPr>
                        <a:t>19</a:t>
                      </a:r>
                    </a:p>
                  </a:txBody>
                  <a:tcPr/>
                </a:tc>
                <a:tc>
                  <a:txBody>
                    <a:bodyPr/>
                    <a:lstStyle/>
                    <a:p>
                      <a:r>
                        <a:rPr lang="en-US" sz="2400" dirty="0">
                          <a:latin typeface="Times New Roman" pitchFamily="18" charset="0"/>
                          <a:cs typeface="Times New Roman" pitchFamily="18" charset="0"/>
                        </a:rPr>
                        <a:t>Apolipoprotein</a:t>
                      </a:r>
                      <a:r>
                        <a:rPr lang="en-US" sz="2400" baseline="0" dirty="0">
                          <a:latin typeface="Times New Roman" pitchFamily="18" charset="0"/>
                          <a:cs typeface="Times New Roman" pitchFamily="18" charset="0"/>
                        </a:rPr>
                        <a:t> E (ApoE)</a:t>
                      </a:r>
                      <a:endParaRPr lang="en-US" sz="2400" dirty="0">
                        <a:latin typeface="Times New Roman" pitchFamily="18" charset="0"/>
                        <a:cs typeface="Times New Roman" pitchFamily="18" charset="0"/>
                      </a:endParaRPr>
                    </a:p>
                  </a:txBody>
                  <a:tcPr/>
                </a:tc>
                <a:tc>
                  <a:txBody>
                    <a:bodyPr/>
                    <a:lstStyle/>
                    <a:p>
                      <a:r>
                        <a:rPr lang="en-US" sz="2400" dirty="0">
                          <a:latin typeface="Times New Roman" pitchFamily="18" charset="0"/>
                          <a:cs typeface="Times New Roman" pitchFamily="18" charset="0"/>
                        </a:rPr>
                        <a:t>Increased</a:t>
                      </a:r>
                      <a:r>
                        <a:rPr lang="en-US" sz="2400" baseline="0" dirty="0">
                          <a:latin typeface="Times New Roman" pitchFamily="18" charset="0"/>
                          <a:cs typeface="Times New Roman" pitchFamily="18" charset="0"/>
                        </a:rPr>
                        <a:t> risk for development of AD</a:t>
                      </a:r>
                    </a:p>
                    <a:p>
                      <a:r>
                        <a:rPr lang="en-US" sz="2400" baseline="0" dirty="0">
                          <a:latin typeface="Times New Roman" pitchFamily="18" charset="0"/>
                          <a:cs typeface="Times New Roman" pitchFamily="18" charset="0"/>
                        </a:rPr>
                        <a:t>Decreased age at onset of AD</a:t>
                      </a:r>
                      <a:endParaRPr lang="en-US" sz="2400" dirty="0">
                        <a:latin typeface="Times New Roman" pitchFamily="18" charset="0"/>
                        <a:cs typeface="Times New Roman" pitchFamily="18" charset="0"/>
                      </a:endParaRPr>
                    </a:p>
                  </a:txBody>
                  <a:tcPr/>
                </a:tc>
                <a:extLst>
                  <a:ext uri="{0D108BD9-81ED-4DB2-BD59-A6C34878D82A}">
                    <a16:rowId xmlns:a16="http://schemas.microsoft.com/office/drawing/2014/main" val="10004"/>
                  </a:ext>
                </a:extLst>
              </a:tr>
            </a:tbl>
          </a:graphicData>
        </a:graphic>
      </p:graphicFrame>
      <p:pic>
        <p:nvPicPr>
          <p:cNvPr id="30749"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76200"/>
            <a:ext cx="8229600" cy="1143000"/>
          </a:xfrm>
        </p:spPr>
        <p:txBody>
          <a:bodyPr/>
          <a:lstStyle/>
          <a:p>
            <a:pPr>
              <a:defRPr/>
            </a:pPr>
            <a:r>
              <a:rPr lang="en-US" dirty="0">
                <a:solidFill>
                  <a:schemeClr val="accent1">
                    <a:satMod val="150000"/>
                  </a:schemeClr>
                </a:solidFill>
                <a:latin typeface="Times New Roman" pitchFamily="18" charset="0"/>
                <a:cs typeface="Times New Roman" pitchFamily="18" charset="0"/>
              </a:rPr>
              <a:t>Treatment </a:t>
            </a:r>
            <a:r>
              <a:rPr lang="en-US" dirty="0">
                <a:latin typeface="Times New Roman" pitchFamily="18" charset="0"/>
                <a:cs typeface="Times New Roman" pitchFamily="18" charset="0"/>
              </a:rPr>
              <a:t>of AD </a:t>
            </a:r>
            <a:endParaRPr lang="en-US" dirty="0">
              <a:solidFill>
                <a:schemeClr val="accent1">
                  <a:satMod val="150000"/>
                </a:schemeClr>
              </a:solidFill>
              <a:latin typeface="Times New Roman" pitchFamily="18" charset="0"/>
              <a:cs typeface="Times New Roman" pitchFamily="18" charset="0"/>
            </a:endParaRPr>
          </a:p>
        </p:txBody>
      </p:sp>
      <p:pic>
        <p:nvPicPr>
          <p:cNvPr id="30749"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
        <p:nvSpPr>
          <p:cNvPr id="5" name="Content Placeholder 4"/>
          <p:cNvSpPr>
            <a:spLocks noGrp="1"/>
          </p:cNvSpPr>
          <p:nvPr>
            <p:ph idx="1"/>
          </p:nvPr>
        </p:nvSpPr>
        <p:spPr/>
        <p:txBody>
          <a:bodyPr>
            <a:normAutofit lnSpcReduction="10000"/>
          </a:bodyPr>
          <a:lstStyle/>
          <a:p>
            <a:endParaRPr lang="en-US" dirty="0">
              <a:latin typeface="Times New Roman"/>
              <a:cs typeface="Times New Roman"/>
            </a:endParaRPr>
          </a:p>
          <a:p>
            <a:pPr>
              <a:spcAft>
                <a:spcPts val="1200"/>
              </a:spcAft>
            </a:pPr>
            <a:r>
              <a:rPr lang="en-US" dirty="0">
                <a:latin typeface="Times New Roman"/>
                <a:cs typeface="Times New Roman"/>
              </a:rPr>
              <a:t>Currently no effective treatment for AD</a:t>
            </a:r>
          </a:p>
          <a:p>
            <a:pPr>
              <a:spcAft>
                <a:spcPts val="1200"/>
              </a:spcAft>
            </a:pPr>
            <a:r>
              <a:rPr lang="en-US" dirty="0">
                <a:latin typeface="Times New Roman"/>
                <a:cs typeface="Times New Roman"/>
              </a:rPr>
              <a:t>Regulating neurotransmitter activity (enhancing cholinergic function improves symptoms)</a:t>
            </a:r>
          </a:p>
          <a:p>
            <a:pPr algn="just"/>
            <a:r>
              <a:rPr lang="en-US" dirty="0">
                <a:latin typeface="Times New Roman"/>
                <a:cs typeface="Times New Roman"/>
              </a:rPr>
              <a:t>Epidemiology shows NSAIDs decrease the risk for developing AD.</a:t>
            </a:r>
          </a:p>
          <a:p>
            <a:pPr algn="just"/>
            <a:r>
              <a:rPr lang="en-US" dirty="0">
                <a:latin typeface="Times New Roman"/>
                <a:cs typeface="Times New Roman"/>
              </a:rPr>
              <a:t>Clinical trials of NSAIDs in AD patients are not very fruitful</a:t>
            </a:r>
          </a:p>
        </p:txBody>
      </p:sp>
    </p:spTree>
    <p:extLst>
      <p:ext uri="{BB962C8B-B14F-4D97-AF65-F5344CB8AC3E}">
        <p14:creationId xmlns:p14="http://schemas.microsoft.com/office/powerpoint/2010/main" val="382790708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linds(horizont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linds(horizont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linds(horizontal)">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linds(horizontal)">
                                      <p:cBhvr>
                                        <p:cTn id="2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76200"/>
            <a:ext cx="8229600" cy="1143000"/>
          </a:xfrm>
        </p:spPr>
        <p:txBody>
          <a:bodyPr/>
          <a:lstStyle/>
          <a:p>
            <a:pPr>
              <a:defRPr/>
            </a:pPr>
            <a:r>
              <a:rPr lang="en-US" dirty="0">
                <a:solidFill>
                  <a:schemeClr val="accent1">
                    <a:satMod val="150000"/>
                  </a:schemeClr>
                </a:solidFill>
                <a:latin typeface="Times New Roman" pitchFamily="18" charset="0"/>
                <a:cs typeface="Times New Roman" pitchFamily="18" charset="0"/>
              </a:rPr>
              <a:t>Treatment </a:t>
            </a:r>
            <a:r>
              <a:rPr lang="en-US" dirty="0">
                <a:latin typeface="Times New Roman" pitchFamily="18" charset="0"/>
                <a:cs typeface="Times New Roman" pitchFamily="18" charset="0"/>
              </a:rPr>
              <a:t>of AD</a:t>
            </a:r>
            <a:endParaRPr lang="en-US" dirty="0">
              <a:solidFill>
                <a:schemeClr val="accent1">
                  <a:satMod val="150000"/>
                </a:schemeClr>
              </a:solidFill>
              <a:latin typeface="Times New Roman" pitchFamily="18" charset="0"/>
              <a:cs typeface="Times New Roman" pitchFamily="18" charset="0"/>
            </a:endParaRPr>
          </a:p>
        </p:txBody>
      </p:sp>
      <p:pic>
        <p:nvPicPr>
          <p:cNvPr id="30749"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
        <p:nvSpPr>
          <p:cNvPr id="5" name="Content Placeholder 4"/>
          <p:cNvSpPr>
            <a:spLocks noGrp="1"/>
          </p:cNvSpPr>
          <p:nvPr>
            <p:ph idx="1"/>
          </p:nvPr>
        </p:nvSpPr>
        <p:spPr/>
        <p:txBody>
          <a:bodyPr>
            <a:normAutofit/>
          </a:bodyPr>
          <a:lstStyle/>
          <a:p>
            <a:endParaRPr lang="en-US" dirty="0"/>
          </a:p>
          <a:p>
            <a:r>
              <a:rPr lang="en-US" dirty="0">
                <a:latin typeface="Times New Roman"/>
                <a:cs typeface="Times New Roman"/>
              </a:rPr>
              <a:t>Polyphenols such as flavonoids reduce </a:t>
            </a:r>
            <a:r>
              <a:rPr lang="en-US" dirty="0" err="1">
                <a:latin typeface="Times New Roman"/>
                <a:cs typeface="Times New Roman"/>
              </a:rPr>
              <a:t>proinflammatory</a:t>
            </a:r>
            <a:r>
              <a:rPr lang="en-US" dirty="0">
                <a:latin typeface="Times New Roman"/>
                <a:cs typeface="Times New Roman"/>
              </a:rPr>
              <a:t> responses</a:t>
            </a:r>
          </a:p>
          <a:p>
            <a:endParaRPr lang="en-US" dirty="0">
              <a:latin typeface="Times New Roman"/>
              <a:cs typeface="Times New Roman"/>
            </a:endParaRPr>
          </a:p>
          <a:p>
            <a:r>
              <a:rPr lang="en-US" dirty="0">
                <a:latin typeface="Times New Roman"/>
                <a:cs typeface="Times New Roman"/>
              </a:rPr>
              <a:t>Flavonoid supplements may be a new therapeutic approach for AD</a:t>
            </a:r>
          </a:p>
        </p:txBody>
      </p:sp>
    </p:spTree>
    <p:extLst>
      <p:ext uri="{BB962C8B-B14F-4D97-AF65-F5344CB8AC3E}">
        <p14:creationId xmlns:p14="http://schemas.microsoft.com/office/powerpoint/2010/main" val="411293486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76200"/>
            <a:ext cx="8229600" cy="1143000"/>
          </a:xfrm>
        </p:spPr>
        <p:txBody>
          <a:bodyPr/>
          <a:lstStyle/>
          <a:p>
            <a:pPr>
              <a:defRPr/>
            </a:pPr>
            <a:r>
              <a:rPr lang="en-US" dirty="0">
                <a:solidFill>
                  <a:schemeClr val="accent1">
                    <a:satMod val="150000"/>
                  </a:schemeClr>
                </a:solidFill>
                <a:latin typeface="Times New Roman" pitchFamily="18" charset="0"/>
                <a:cs typeface="Times New Roman" pitchFamily="18" charset="0"/>
              </a:rPr>
              <a:t>Treatment </a:t>
            </a:r>
            <a:r>
              <a:rPr lang="en-US" dirty="0">
                <a:latin typeface="Times New Roman" pitchFamily="18" charset="0"/>
                <a:cs typeface="Times New Roman" pitchFamily="18" charset="0"/>
              </a:rPr>
              <a:t>of AD contd..</a:t>
            </a:r>
            <a:endParaRPr lang="en-US" dirty="0">
              <a:solidFill>
                <a:schemeClr val="accent1">
                  <a:satMod val="150000"/>
                </a:schemeClr>
              </a:solidFill>
              <a:latin typeface="Times New Roman" pitchFamily="18" charset="0"/>
              <a:cs typeface="Times New Roman" pitchFamily="18" charset="0"/>
            </a:endParaRPr>
          </a:p>
        </p:txBody>
      </p:sp>
      <p:pic>
        <p:nvPicPr>
          <p:cNvPr id="30749"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
        <p:nvSpPr>
          <p:cNvPr id="5" name="Content Placeholder 4"/>
          <p:cNvSpPr>
            <a:spLocks noGrp="1"/>
          </p:cNvSpPr>
          <p:nvPr>
            <p:ph idx="1"/>
          </p:nvPr>
        </p:nvSpPr>
        <p:spPr/>
        <p:txBody>
          <a:bodyPr>
            <a:normAutofit/>
          </a:bodyPr>
          <a:lstStyle/>
          <a:p>
            <a:endParaRPr lang="en-US" dirty="0">
              <a:latin typeface="Times New Roman"/>
              <a:cs typeface="Times New Roman"/>
            </a:endParaRPr>
          </a:p>
          <a:p>
            <a:pPr marL="118872" indent="0">
              <a:spcAft>
                <a:spcPts val="1200"/>
              </a:spcAft>
              <a:buNone/>
            </a:pPr>
            <a:r>
              <a:rPr lang="en-US" dirty="0">
                <a:latin typeface="Times New Roman"/>
                <a:cs typeface="Times New Roman"/>
              </a:rPr>
              <a:t>Stem cell therapy offers:</a:t>
            </a:r>
          </a:p>
          <a:p>
            <a:pPr>
              <a:spcAft>
                <a:spcPts val="1200"/>
              </a:spcAft>
            </a:pPr>
            <a:r>
              <a:rPr lang="en-US" dirty="0">
                <a:latin typeface="Times New Roman"/>
                <a:cs typeface="Times New Roman"/>
              </a:rPr>
              <a:t>Cellular replacement and/or provide environmental enrichment to attenuate </a:t>
            </a:r>
            <a:r>
              <a:rPr lang="en-US" dirty="0" err="1">
                <a:latin typeface="Times New Roman"/>
                <a:cs typeface="Times New Roman"/>
              </a:rPr>
              <a:t>neurodegeneration</a:t>
            </a:r>
            <a:endParaRPr lang="en-US" dirty="0">
              <a:latin typeface="Times New Roman"/>
              <a:cs typeface="Times New Roman"/>
            </a:endParaRPr>
          </a:p>
          <a:p>
            <a:pPr>
              <a:spcAft>
                <a:spcPts val="1200"/>
              </a:spcAft>
            </a:pPr>
            <a:r>
              <a:rPr lang="en-US" dirty="0" err="1">
                <a:latin typeface="Times New Roman"/>
                <a:cs typeface="Times New Roman"/>
              </a:rPr>
              <a:t>Neurotrophic</a:t>
            </a:r>
            <a:r>
              <a:rPr lang="en-US" dirty="0">
                <a:latin typeface="Times New Roman"/>
                <a:cs typeface="Times New Roman"/>
              </a:rPr>
              <a:t> support to remaining cells</a:t>
            </a:r>
          </a:p>
          <a:p>
            <a:pPr>
              <a:spcAft>
                <a:spcPts val="1200"/>
              </a:spcAft>
            </a:pPr>
            <a:r>
              <a:rPr lang="en-US" dirty="0">
                <a:latin typeface="Times New Roman"/>
                <a:cs typeface="Times New Roman"/>
              </a:rPr>
              <a:t>Prevent the production or accumulation of toxic factors that harm neurons</a:t>
            </a:r>
          </a:p>
        </p:txBody>
      </p:sp>
    </p:spTree>
    <p:extLst>
      <p:ext uri="{BB962C8B-B14F-4D97-AF65-F5344CB8AC3E}">
        <p14:creationId xmlns:p14="http://schemas.microsoft.com/office/powerpoint/2010/main" val="313553914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linds(horizont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linds(horizont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linds(horizontal)">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linds(horizontal)">
                                      <p:cBhvr>
                                        <p:cTn id="2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28600" y="76200"/>
            <a:ext cx="8229600" cy="1252728"/>
          </a:xfrm>
        </p:spPr>
        <p:txBody>
          <a:bodyPr/>
          <a:lstStyle/>
          <a:p>
            <a:pPr eaLnBrk="1" fontAlgn="auto" hangingPunct="1">
              <a:spcAft>
                <a:spcPts val="0"/>
              </a:spcAft>
              <a:defRPr/>
            </a:pPr>
            <a:r>
              <a:rPr lang="en-US" dirty="0">
                <a:solidFill>
                  <a:schemeClr val="accent1">
                    <a:satMod val="150000"/>
                  </a:schemeClr>
                </a:solidFill>
                <a:latin typeface="Times New Roman" pitchFamily="18" charset="0"/>
                <a:cs typeface="Times New Roman" pitchFamily="18" charset="0"/>
              </a:rPr>
              <a:t>Continued Research on AD</a:t>
            </a:r>
          </a:p>
        </p:txBody>
      </p:sp>
      <p:sp>
        <p:nvSpPr>
          <p:cNvPr id="31747" name="Content Placeholder 2"/>
          <p:cNvSpPr>
            <a:spLocks noGrp="1"/>
          </p:cNvSpPr>
          <p:nvPr>
            <p:ph idx="1"/>
          </p:nvPr>
        </p:nvSpPr>
        <p:spPr>
          <a:xfrm>
            <a:off x="457200" y="1546591"/>
            <a:ext cx="8229600" cy="4854209"/>
          </a:xfrm>
        </p:spPr>
        <p:txBody>
          <a:bodyPr>
            <a:normAutofit fontScale="92500" lnSpcReduction="10000"/>
          </a:bodyPr>
          <a:lstStyle/>
          <a:p>
            <a:pPr eaLnBrk="1" hangingPunct="1"/>
            <a:r>
              <a:rPr lang="en-US" dirty="0">
                <a:latin typeface="Times New Roman" pitchFamily="18" charset="0"/>
                <a:cs typeface="Times New Roman" pitchFamily="18" charset="0"/>
              </a:rPr>
              <a:t>The small aggregates of A</a:t>
            </a:r>
            <a:r>
              <a:rPr lang="el-GR" dirty="0">
                <a:latin typeface="Times New Roman" pitchFamily="18" charset="0"/>
                <a:cs typeface="Times New Roman" pitchFamily="18" charset="0"/>
              </a:rPr>
              <a:t>β</a:t>
            </a:r>
            <a:r>
              <a:rPr lang="en-US" dirty="0">
                <a:latin typeface="Times New Roman" pitchFamily="18" charset="0"/>
                <a:cs typeface="Times New Roman" pitchFamily="18" charset="0"/>
              </a:rPr>
              <a:t> and larger fibrils are directly neurotoxic</a:t>
            </a:r>
          </a:p>
          <a:p>
            <a:pPr eaLnBrk="1" hangingPunct="1">
              <a:buNone/>
            </a:pPr>
            <a:r>
              <a:rPr lang="en-US" dirty="0">
                <a:latin typeface="Times New Roman" pitchFamily="18" charset="0"/>
                <a:cs typeface="Times New Roman" pitchFamily="18" charset="0"/>
              </a:rPr>
              <a:t> </a:t>
            </a:r>
          </a:p>
          <a:p>
            <a:pPr eaLnBrk="1" hangingPunct="1"/>
            <a:r>
              <a:rPr lang="en-US" dirty="0">
                <a:latin typeface="Times New Roman" pitchFamily="18" charset="0"/>
                <a:cs typeface="Times New Roman" pitchFamily="18" charset="0"/>
              </a:rPr>
              <a:t>They can elicit oxidative damage and alterations in calcium homeostasis</a:t>
            </a:r>
          </a:p>
          <a:p>
            <a:pPr eaLnBrk="1" hangingPunct="1"/>
            <a:endParaRPr lang="en-US" dirty="0">
              <a:latin typeface="Times New Roman" pitchFamily="18" charset="0"/>
              <a:cs typeface="Times New Roman" pitchFamily="18" charset="0"/>
            </a:endParaRPr>
          </a:p>
          <a:p>
            <a:pPr eaLnBrk="1" hangingPunct="1"/>
            <a:r>
              <a:rPr lang="en-US" dirty="0">
                <a:latin typeface="Times New Roman" pitchFamily="18" charset="0"/>
                <a:cs typeface="Times New Roman" pitchFamily="18" charset="0"/>
              </a:rPr>
              <a:t> How A</a:t>
            </a:r>
            <a:r>
              <a:rPr lang="el-GR" dirty="0">
                <a:latin typeface="Times New Roman" pitchFamily="18" charset="0"/>
                <a:cs typeface="Times New Roman" pitchFamily="18" charset="0"/>
              </a:rPr>
              <a:t>β</a:t>
            </a:r>
            <a:r>
              <a:rPr lang="en-US" dirty="0">
                <a:latin typeface="Times New Roman" pitchFamily="18" charset="0"/>
                <a:cs typeface="Times New Roman" pitchFamily="18" charset="0"/>
              </a:rPr>
              <a:t> is correlated to </a:t>
            </a:r>
            <a:r>
              <a:rPr lang="en-US" dirty="0" err="1">
                <a:latin typeface="Times New Roman" pitchFamily="18" charset="0"/>
                <a:cs typeface="Times New Roman" pitchFamily="18" charset="0"/>
              </a:rPr>
              <a:t>neurodegeneration</a:t>
            </a:r>
            <a:r>
              <a:rPr lang="en-US" dirty="0">
                <a:latin typeface="Times New Roman" pitchFamily="18" charset="0"/>
                <a:cs typeface="Times New Roman" pitchFamily="18" charset="0"/>
              </a:rPr>
              <a:t> in AD? How it is linked to tangles and </a:t>
            </a:r>
            <a:r>
              <a:rPr lang="en-US" dirty="0" err="1">
                <a:latin typeface="Times New Roman" pitchFamily="18" charset="0"/>
                <a:cs typeface="Times New Roman" pitchFamily="18" charset="0"/>
              </a:rPr>
              <a:t>hyperphosphorylation</a:t>
            </a:r>
            <a:r>
              <a:rPr lang="en-US" dirty="0">
                <a:latin typeface="Times New Roman" pitchFamily="18" charset="0"/>
                <a:cs typeface="Times New Roman" pitchFamily="18" charset="0"/>
              </a:rPr>
              <a:t> of tau protein?</a:t>
            </a:r>
          </a:p>
          <a:p>
            <a:pPr eaLnBrk="1" hangingPunct="1"/>
            <a:endParaRPr lang="en-US" dirty="0">
              <a:latin typeface="Times New Roman" pitchFamily="18" charset="0"/>
              <a:cs typeface="Times New Roman" pitchFamily="18" charset="0"/>
            </a:endParaRPr>
          </a:p>
          <a:p>
            <a:pPr eaLnBrk="1" hangingPunct="1"/>
            <a:r>
              <a:rPr lang="en-US" dirty="0">
                <a:solidFill>
                  <a:srgbClr val="FFFF00"/>
                </a:solidFill>
                <a:latin typeface="Times New Roman" pitchFamily="18" charset="0"/>
                <a:cs typeface="Times New Roman" pitchFamily="18" charset="0"/>
              </a:rPr>
              <a:t>All remain open questions</a:t>
            </a:r>
          </a:p>
          <a:p>
            <a:pPr eaLnBrk="1" hangingPunct="1"/>
            <a:endParaRPr lang="en-US" dirty="0"/>
          </a:p>
        </p:txBody>
      </p:sp>
      <p:pic>
        <p:nvPicPr>
          <p:cNvPr id="31748"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blinds(horizontal)">
                                      <p:cBhvr>
                                        <p:cTn id="7" dur="500"/>
                                        <p:tgtEl>
                                          <p:spTgt spid="317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1747">
                                            <p:txEl>
                                              <p:pRg st="1" end="1"/>
                                            </p:txEl>
                                          </p:spTgt>
                                        </p:tgtEl>
                                        <p:attrNameLst>
                                          <p:attrName>style.visibility</p:attrName>
                                        </p:attrNameLst>
                                      </p:cBhvr>
                                      <p:to>
                                        <p:strVal val="visible"/>
                                      </p:to>
                                    </p:set>
                                    <p:animEffect transition="in" filter="blinds(horizontal)">
                                      <p:cBhvr>
                                        <p:cTn id="12" dur="500"/>
                                        <p:tgtEl>
                                          <p:spTgt spid="317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1747">
                                            <p:txEl>
                                              <p:pRg st="2" end="2"/>
                                            </p:txEl>
                                          </p:spTgt>
                                        </p:tgtEl>
                                        <p:attrNameLst>
                                          <p:attrName>style.visibility</p:attrName>
                                        </p:attrNameLst>
                                      </p:cBhvr>
                                      <p:to>
                                        <p:strVal val="visible"/>
                                      </p:to>
                                    </p:set>
                                    <p:animEffect transition="in" filter="blinds(horizontal)">
                                      <p:cBhvr>
                                        <p:cTn id="17" dur="500"/>
                                        <p:tgtEl>
                                          <p:spTgt spid="317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1747">
                                            <p:txEl>
                                              <p:pRg st="4" end="4"/>
                                            </p:txEl>
                                          </p:spTgt>
                                        </p:tgtEl>
                                        <p:attrNameLst>
                                          <p:attrName>style.visibility</p:attrName>
                                        </p:attrNameLst>
                                      </p:cBhvr>
                                      <p:to>
                                        <p:strVal val="visible"/>
                                      </p:to>
                                    </p:set>
                                    <p:animEffect transition="in" filter="blinds(horizontal)">
                                      <p:cBhvr>
                                        <p:cTn id="22" dur="500"/>
                                        <p:tgtEl>
                                          <p:spTgt spid="3174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1747">
                                            <p:txEl>
                                              <p:pRg st="6" end="6"/>
                                            </p:txEl>
                                          </p:spTgt>
                                        </p:tgtEl>
                                        <p:attrNameLst>
                                          <p:attrName>style.visibility</p:attrName>
                                        </p:attrNameLst>
                                      </p:cBhvr>
                                      <p:to>
                                        <p:strVal val="visible"/>
                                      </p:to>
                                    </p:set>
                                    <p:animEffect transition="in" filter="blinds(horizontal)">
                                      <p:cBhvr>
                                        <p:cTn id="27" dur="500"/>
                                        <p:tgtEl>
                                          <p:spTgt spid="317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155448"/>
            <a:ext cx="8686800" cy="1252728"/>
          </a:xfrm>
        </p:spPr>
        <p:txBody>
          <a:bodyPr/>
          <a:lstStyle/>
          <a:p>
            <a:pPr eaLnBrk="1" fontAlgn="auto" hangingPunct="1">
              <a:spcAft>
                <a:spcPts val="0"/>
              </a:spcAft>
              <a:defRPr/>
            </a:pPr>
            <a:r>
              <a:rPr lang="en-US" dirty="0">
                <a:solidFill>
                  <a:schemeClr val="accent1">
                    <a:satMod val="150000"/>
                  </a:schemeClr>
                </a:solidFill>
                <a:latin typeface="Times New Roman" pitchFamily="18" charset="0"/>
                <a:cs typeface="Times New Roman" pitchFamily="18" charset="0"/>
              </a:rPr>
              <a:t>Neurodegenerative Diseases  </a:t>
            </a:r>
          </a:p>
        </p:txBody>
      </p:sp>
      <p:sp>
        <p:nvSpPr>
          <p:cNvPr id="3" name="Content Placeholder 2"/>
          <p:cNvSpPr>
            <a:spLocks noGrp="1"/>
          </p:cNvSpPr>
          <p:nvPr>
            <p:ph idx="1"/>
          </p:nvPr>
        </p:nvSpPr>
        <p:spPr/>
        <p:txBody>
          <a:bodyPr rtlCol="0">
            <a:normAutofit lnSpcReduction="10000"/>
          </a:bodyPr>
          <a:lstStyle/>
          <a:p>
            <a:pPr marL="438912" indent="-320040" eaLnBrk="1" fontAlgn="auto" hangingPunct="1">
              <a:spcBef>
                <a:spcPts val="0"/>
              </a:spcBef>
              <a:spcAft>
                <a:spcPts val="0"/>
              </a:spcAft>
              <a:buFont typeface="Arial" pitchFamily="34" charset="0"/>
              <a:buChar char="•"/>
              <a:defRPr/>
            </a:pPr>
            <a:r>
              <a:rPr lang="en-US" dirty="0">
                <a:latin typeface="Times New Roman" pitchFamily="18" charset="0"/>
                <a:cs typeface="Times New Roman" pitchFamily="18" charset="0"/>
              </a:rPr>
              <a:t>Diseases of gray matter characterized principally by the progressive loss of neurons</a:t>
            </a:r>
          </a:p>
          <a:p>
            <a:pPr marL="438912" indent="-320040" eaLnBrk="1" fontAlgn="auto" hangingPunct="1">
              <a:spcBef>
                <a:spcPts val="0"/>
              </a:spcBef>
              <a:spcAft>
                <a:spcPts val="0"/>
              </a:spcAft>
              <a:buFont typeface="Arial" pitchFamily="34" charset="0"/>
              <a:buChar char="•"/>
              <a:defRPr/>
            </a:pPr>
            <a:endParaRPr lang="en-US" dirty="0">
              <a:latin typeface="Times New Roman" pitchFamily="18" charset="0"/>
              <a:cs typeface="Times New Roman" pitchFamily="18" charset="0"/>
            </a:endParaRPr>
          </a:p>
          <a:p>
            <a:pPr marL="438912" indent="-320040" eaLnBrk="1" fontAlgn="auto" hangingPunct="1">
              <a:spcBef>
                <a:spcPts val="0"/>
              </a:spcBef>
              <a:spcAft>
                <a:spcPts val="0"/>
              </a:spcAft>
              <a:buFont typeface="Arial" pitchFamily="34" charset="0"/>
              <a:buChar char="•"/>
              <a:defRPr/>
            </a:pPr>
            <a:r>
              <a:rPr lang="en-US" dirty="0">
                <a:latin typeface="Times New Roman" pitchFamily="18" charset="0"/>
                <a:cs typeface="Times New Roman" pitchFamily="18" charset="0"/>
              </a:rPr>
              <a:t>The pattern of neuronal loss is selective affecting one or more groups of neurons leaving the others intact</a:t>
            </a:r>
          </a:p>
          <a:p>
            <a:pPr marL="438912" indent="-320040" eaLnBrk="1" fontAlgn="auto" hangingPunct="1">
              <a:spcBef>
                <a:spcPts val="0"/>
              </a:spcBef>
              <a:spcAft>
                <a:spcPts val="0"/>
              </a:spcAft>
              <a:buFont typeface="Arial" pitchFamily="34" charset="0"/>
              <a:buChar char="•"/>
              <a:defRPr/>
            </a:pPr>
            <a:endParaRPr lang="en-US" dirty="0">
              <a:latin typeface="Times New Roman" pitchFamily="18" charset="0"/>
              <a:cs typeface="Times New Roman" pitchFamily="18" charset="0"/>
            </a:endParaRPr>
          </a:p>
          <a:p>
            <a:pPr marL="438912" indent="-320040" eaLnBrk="1" fontAlgn="auto" hangingPunct="1">
              <a:spcBef>
                <a:spcPts val="0"/>
              </a:spcBef>
              <a:spcAft>
                <a:spcPts val="0"/>
              </a:spcAft>
              <a:buFont typeface="Arial" pitchFamily="34" charset="0"/>
              <a:buChar char="•"/>
              <a:defRPr/>
            </a:pPr>
            <a:r>
              <a:rPr lang="en-US" dirty="0">
                <a:latin typeface="Times New Roman" pitchFamily="18" charset="0"/>
                <a:cs typeface="Times New Roman" pitchFamily="18" charset="0"/>
              </a:rPr>
              <a:t>The diseases arise without any clear inciting event in patients without previous neurological deficits</a:t>
            </a:r>
          </a:p>
          <a:p>
            <a:pPr marL="438912" indent="-320040" eaLnBrk="1" fontAlgn="auto" hangingPunct="1">
              <a:spcBef>
                <a:spcPts val="0"/>
              </a:spcBef>
              <a:spcAft>
                <a:spcPts val="0"/>
              </a:spcAft>
              <a:buFont typeface="Arial" pitchFamily="34" charset="0"/>
              <a:buChar char="•"/>
              <a:defRPr/>
            </a:pPr>
            <a:endParaRPr lang="en-US" dirty="0"/>
          </a:p>
        </p:txBody>
      </p:sp>
      <p:pic>
        <p:nvPicPr>
          <p:cNvPr id="8196"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fontAlgn="auto" hangingPunct="1">
              <a:spcAft>
                <a:spcPts val="0"/>
              </a:spcAft>
              <a:defRPr/>
            </a:pPr>
            <a:r>
              <a:rPr lang="en-US" dirty="0">
                <a:solidFill>
                  <a:schemeClr val="accent1">
                    <a:satMod val="150000"/>
                  </a:schemeClr>
                </a:solidFill>
                <a:latin typeface="Times New Roman" pitchFamily="18" charset="0"/>
                <a:cs typeface="Times New Roman" pitchFamily="18" charset="0"/>
              </a:rPr>
              <a:t>Take home message</a:t>
            </a:r>
          </a:p>
        </p:txBody>
      </p:sp>
      <p:sp>
        <p:nvSpPr>
          <p:cNvPr id="31747" name="Content Placeholder 2"/>
          <p:cNvSpPr>
            <a:spLocks noGrp="1"/>
          </p:cNvSpPr>
          <p:nvPr>
            <p:ph idx="1"/>
          </p:nvPr>
        </p:nvSpPr>
        <p:spPr/>
        <p:txBody>
          <a:bodyPr>
            <a:normAutofit fontScale="92500" lnSpcReduction="20000"/>
          </a:bodyPr>
          <a:lstStyle/>
          <a:p>
            <a:pPr lvl="0"/>
            <a:r>
              <a:rPr lang="en-US" dirty="0" err="1">
                <a:latin typeface="Times New Roman" pitchFamily="18" charset="0"/>
                <a:cs typeface="Times New Roman" pitchFamily="18" charset="0"/>
              </a:rPr>
              <a:t>Neurodegeneration</a:t>
            </a:r>
            <a:r>
              <a:rPr lang="en-US" dirty="0">
                <a:latin typeface="Times New Roman" pitchFamily="18" charset="0"/>
                <a:cs typeface="Times New Roman" pitchFamily="18" charset="0"/>
              </a:rPr>
              <a:t> is the progressive loss of structure or function of neurons, including death of neurons</a:t>
            </a:r>
          </a:p>
          <a:p>
            <a:pPr lvl="0"/>
            <a:r>
              <a:rPr lang="en-US" dirty="0">
                <a:latin typeface="Times New Roman" pitchFamily="18" charset="0"/>
                <a:cs typeface="Times New Roman" pitchFamily="18" charset="0"/>
              </a:rPr>
              <a:t>Extracellular deposition of normally soluble proteins in certain tissues in the form of insoluble fibrous aggregates known as amyloid. The deposition of amyloid interferes with normal cellular function, resulting in cell death and eventual organ failure</a:t>
            </a:r>
          </a:p>
          <a:p>
            <a:pPr lvl="0"/>
            <a:r>
              <a:rPr lang="en-US" dirty="0">
                <a:latin typeface="Times New Roman" pitchFamily="18" charset="0"/>
                <a:cs typeface="Times New Roman" pitchFamily="18" charset="0"/>
              </a:rPr>
              <a:t>The dominant component of amyloid plaque that accumulates in Alzheimer’s disease is amyloid β 42(Aβ42) peptide</a:t>
            </a:r>
          </a:p>
          <a:p>
            <a:endParaRPr lang="en-US" dirty="0"/>
          </a:p>
        </p:txBody>
      </p:sp>
      <p:pic>
        <p:nvPicPr>
          <p:cNvPr id="31748"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fontAlgn="auto" hangingPunct="1">
              <a:spcAft>
                <a:spcPts val="0"/>
              </a:spcAft>
              <a:defRPr/>
            </a:pPr>
            <a:r>
              <a:rPr lang="en-US" dirty="0">
                <a:latin typeface="Times New Roman" pitchFamily="18" charset="0"/>
                <a:cs typeface="Times New Roman" pitchFamily="18" charset="0"/>
              </a:rPr>
              <a:t>References</a:t>
            </a:r>
            <a:endParaRPr lang="en-US" dirty="0">
              <a:solidFill>
                <a:schemeClr val="accent1">
                  <a:satMod val="150000"/>
                </a:schemeClr>
              </a:solidFill>
              <a:latin typeface="Times New Roman" pitchFamily="18" charset="0"/>
              <a:cs typeface="Times New Roman" pitchFamily="18" charset="0"/>
            </a:endParaRPr>
          </a:p>
        </p:txBody>
      </p:sp>
      <p:sp>
        <p:nvSpPr>
          <p:cNvPr id="31747" name="Content Placeholder 2"/>
          <p:cNvSpPr>
            <a:spLocks noGrp="1"/>
          </p:cNvSpPr>
          <p:nvPr>
            <p:ph idx="1"/>
          </p:nvPr>
        </p:nvSpPr>
        <p:spPr/>
        <p:txBody>
          <a:bodyPr>
            <a:normAutofit/>
          </a:bodyPr>
          <a:lstStyle/>
          <a:p>
            <a:r>
              <a:rPr lang="en-US" dirty="0">
                <a:latin typeface="Times New Roman" pitchFamily="18" charset="0"/>
                <a:cs typeface="Times New Roman" pitchFamily="18" charset="0"/>
              </a:rPr>
              <a:t>Stem Cell Technology for Neurodegenerative Diseases. Ann Neurol. 2011 September ; 70(3): 353–361.</a:t>
            </a:r>
          </a:p>
          <a:p>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A Review: Inflammatory Process in Alzheimer’s Disease, Role of Cytokines. The Scientific World Journal, Volume 2012, Article ID 756357, </a:t>
            </a:r>
          </a:p>
          <a:p>
            <a:pPr>
              <a:buNone/>
            </a:pPr>
            <a:endParaRPr lang="en-US" dirty="0"/>
          </a:p>
        </p:txBody>
      </p:sp>
      <p:pic>
        <p:nvPicPr>
          <p:cNvPr id="31748"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155448"/>
            <a:ext cx="8686800" cy="1252728"/>
          </a:xfrm>
        </p:spPr>
        <p:txBody>
          <a:bodyPr/>
          <a:lstStyle/>
          <a:p>
            <a:pPr eaLnBrk="1" fontAlgn="auto" hangingPunct="1">
              <a:spcAft>
                <a:spcPts val="0"/>
              </a:spcAft>
              <a:defRPr/>
            </a:pPr>
            <a:r>
              <a:rPr lang="en-US" dirty="0">
                <a:solidFill>
                  <a:schemeClr val="accent1">
                    <a:satMod val="150000"/>
                  </a:schemeClr>
                </a:solidFill>
                <a:latin typeface="Times New Roman" pitchFamily="18" charset="0"/>
                <a:cs typeface="Times New Roman" pitchFamily="18" charset="0"/>
              </a:rPr>
              <a:t>Neurodegenerative Diseases  </a:t>
            </a:r>
          </a:p>
        </p:txBody>
      </p:sp>
      <p:sp>
        <p:nvSpPr>
          <p:cNvPr id="3" name="Content Placeholder 2"/>
          <p:cNvSpPr>
            <a:spLocks noGrp="1"/>
          </p:cNvSpPr>
          <p:nvPr>
            <p:ph idx="1"/>
          </p:nvPr>
        </p:nvSpPr>
        <p:spPr/>
        <p:txBody>
          <a:bodyPr rtlCol="0">
            <a:normAutofit/>
          </a:bodyPr>
          <a:lstStyle/>
          <a:p>
            <a:pPr marL="438912" indent="-320040" eaLnBrk="1" fontAlgn="auto" hangingPunct="1">
              <a:spcBef>
                <a:spcPts val="0"/>
              </a:spcBef>
              <a:spcAft>
                <a:spcPts val="0"/>
              </a:spcAft>
              <a:buFont typeface="Arial" pitchFamily="34" charset="0"/>
              <a:buChar char="•"/>
              <a:defRPr/>
            </a:pPr>
            <a:r>
              <a:rPr lang="en-US" dirty="0">
                <a:latin typeface="Times New Roman" pitchFamily="18" charset="0"/>
                <a:cs typeface="Times New Roman" pitchFamily="18" charset="0"/>
              </a:rPr>
              <a:t>A common theme is the development of protein aggregates that are resistant to normal cellular mechanisms of degradation</a:t>
            </a:r>
          </a:p>
          <a:p>
            <a:pPr marL="438912" indent="-320040" eaLnBrk="1" fontAlgn="auto" hangingPunct="1">
              <a:spcBef>
                <a:spcPts val="0"/>
              </a:spcBef>
              <a:spcAft>
                <a:spcPts val="0"/>
              </a:spcAft>
              <a:buFont typeface="Arial" pitchFamily="34" charset="0"/>
              <a:buChar char="•"/>
              <a:defRPr/>
            </a:pPr>
            <a:endParaRPr lang="en-US" dirty="0">
              <a:latin typeface="Times New Roman" pitchFamily="18" charset="0"/>
              <a:cs typeface="Times New Roman" pitchFamily="18" charset="0"/>
            </a:endParaRPr>
          </a:p>
          <a:p>
            <a:pPr marL="438912" indent="-320040" eaLnBrk="1" fontAlgn="auto" hangingPunct="1">
              <a:spcBef>
                <a:spcPts val="0"/>
              </a:spcBef>
              <a:spcAft>
                <a:spcPts val="0"/>
              </a:spcAft>
              <a:buFont typeface="Arial" pitchFamily="34" charset="0"/>
              <a:buChar char="•"/>
              <a:defRPr/>
            </a:pPr>
            <a:r>
              <a:rPr lang="en-US" dirty="0">
                <a:latin typeface="Times New Roman" pitchFamily="18" charset="0"/>
                <a:cs typeface="Times New Roman" pitchFamily="18" charset="0"/>
              </a:rPr>
              <a:t>The aggregated proteins are generally cytotoxic</a:t>
            </a:r>
          </a:p>
          <a:p>
            <a:pPr marL="438912" indent="-320040" eaLnBrk="1" fontAlgn="auto" hangingPunct="1">
              <a:spcBef>
                <a:spcPts val="0"/>
              </a:spcBef>
              <a:spcAft>
                <a:spcPts val="0"/>
              </a:spcAft>
              <a:buFont typeface="Arial" pitchFamily="34" charset="0"/>
              <a:buChar char="•"/>
              <a:defRPr/>
            </a:pPr>
            <a:endParaRPr lang="en-US" dirty="0"/>
          </a:p>
        </p:txBody>
      </p:sp>
      <p:pic>
        <p:nvPicPr>
          <p:cNvPr id="8196"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fontAlgn="auto" hangingPunct="1">
              <a:spcAft>
                <a:spcPts val="0"/>
              </a:spcAft>
              <a:defRPr/>
            </a:pPr>
            <a:r>
              <a:rPr lang="en-US" dirty="0">
                <a:solidFill>
                  <a:schemeClr val="accent1">
                    <a:satMod val="150000"/>
                  </a:schemeClr>
                </a:solidFill>
                <a:latin typeface="Times New Roman" pitchFamily="18" charset="0"/>
                <a:cs typeface="Times New Roman" pitchFamily="18" charset="0"/>
              </a:rPr>
              <a:t>Alzheimer’s Disease</a:t>
            </a:r>
          </a:p>
        </p:txBody>
      </p:sp>
      <p:sp>
        <p:nvSpPr>
          <p:cNvPr id="4099" name="Content Placeholder 2"/>
          <p:cNvSpPr>
            <a:spLocks noGrp="1"/>
          </p:cNvSpPr>
          <p:nvPr>
            <p:ph idx="1"/>
          </p:nvPr>
        </p:nvSpPr>
        <p:spPr/>
        <p:txBody>
          <a:bodyPr rtlCol="0">
            <a:normAutofit lnSpcReduction="10000"/>
          </a:bodyPr>
          <a:lstStyle/>
          <a:p>
            <a:pPr marL="438912" indent="-320040" eaLnBrk="1" fontAlgn="auto" hangingPunct="1">
              <a:spcBef>
                <a:spcPts val="0"/>
              </a:spcBef>
              <a:spcAft>
                <a:spcPts val="0"/>
              </a:spcAft>
              <a:buFont typeface="Wingdings 2"/>
              <a:buChar char=""/>
              <a:defRPr/>
            </a:pPr>
            <a:r>
              <a:rPr lang="en-US" dirty="0">
                <a:latin typeface="Times New Roman" pitchFamily="18" charset="0"/>
                <a:cs typeface="Times New Roman" pitchFamily="18" charset="0"/>
              </a:rPr>
              <a:t>A degenerative disease with the prominent involvement of the </a:t>
            </a:r>
            <a:r>
              <a:rPr lang="en-US" dirty="0">
                <a:solidFill>
                  <a:srgbClr val="FFC000"/>
                </a:solidFill>
                <a:latin typeface="Times New Roman" pitchFamily="18" charset="0"/>
                <a:cs typeface="Times New Roman" pitchFamily="18" charset="0"/>
              </a:rPr>
              <a:t>cerebral cortex</a:t>
            </a:r>
          </a:p>
          <a:p>
            <a:pPr marL="438912" indent="-320040" eaLnBrk="1" fontAlgn="auto" hangingPunct="1">
              <a:spcBef>
                <a:spcPts val="0"/>
              </a:spcBef>
              <a:spcAft>
                <a:spcPts val="0"/>
              </a:spcAft>
              <a:buFont typeface="Wingdings 2"/>
              <a:buChar char=""/>
              <a:defRPr/>
            </a:pPr>
            <a:endParaRPr lang="en-US" dirty="0">
              <a:solidFill>
                <a:srgbClr val="0070C0"/>
              </a:solidFill>
              <a:latin typeface="Times New Roman" pitchFamily="18" charset="0"/>
              <a:cs typeface="Times New Roman" pitchFamily="18" charset="0"/>
            </a:endParaRPr>
          </a:p>
          <a:p>
            <a:pPr marL="438912" indent="-320040" eaLnBrk="1" fontAlgn="auto" hangingPunct="1">
              <a:spcBef>
                <a:spcPts val="0"/>
              </a:spcBef>
              <a:spcAft>
                <a:spcPts val="0"/>
              </a:spcAft>
              <a:buFont typeface="Wingdings 2"/>
              <a:buChar char=""/>
              <a:defRPr/>
            </a:pPr>
            <a:r>
              <a:rPr lang="en-US" dirty="0">
                <a:latin typeface="Times New Roman" pitchFamily="18" charset="0"/>
                <a:cs typeface="Times New Roman" pitchFamily="18" charset="0"/>
              </a:rPr>
              <a:t>Its principal clinical manifestation is </a:t>
            </a:r>
            <a:r>
              <a:rPr lang="en-US" dirty="0">
                <a:solidFill>
                  <a:schemeClr val="accent2"/>
                </a:solidFill>
                <a:latin typeface="Times New Roman" pitchFamily="18" charset="0"/>
                <a:cs typeface="Times New Roman" pitchFamily="18" charset="0"/>
              </a:rPr>
              <a:t>dementia</a:t>
            </a:r>
          </a:p>
          <a:p>
            <a:pPr marL="731520" lvl="1" indent="-274320" eaLnBrk="1" fontAlgn="auto" hangingPunct="1">
              <a:spcAft>
                <a:spcPts val="0"/>
              </a:spcAft>
              <a:buFont typeface="Wingdings"/>
              <a:buChar char=""/>
              <a:defRPr/>
            </a:pPr>
            <a:r>
              <a:rPr lang="en-US" dirty="0">
                <a:latin typeface="Times New Roman" pitchFamily="18" charset="0"/>
                <a:cs typeface="Times New Roman" pitchFamily="18" charset="0"/>
              </a:rPr>
              <a:t>Dementia is the progressive loss of cognitive function independent of the state of attention</a:t>
            </a:r>
          </a:p>
          <a:p>
            <a:pPr marL="731520" lvl="1" indent="-274320" eaLnBrk="1" fontAlgn="auto" hangingPunct="1">
              <a:spcAft>
                <a:spcPts val="0"/>
              </a:spcAft>
              <a:buNone/>
              <a:defRPr/>
            </a:pPr>
            <a:endParaRPr lang="en-US" dirty="0">
              <a:latin typeface="Times New Roman" pitchFamily="18" charset="0"/>
              <a:cs typeface="Times New Roman" pitchFamily="18" charset="0"/>
            </a:endParaRPr>
          </a:p>
          <a:p>
            <a:pPr marL="438912" indent="-320040" eaLnBrk="1" fontAlgn="auto" hangingPunct="1">
              <a:spcBef>
                <a:spcPts val="0"/>
              </a:spcBef>
              <a:spcAft>
                <a:spcPts val="0"/>
              </a:spcAft>
              <a:buFont typeface="Wingdings 2"/>
              <a:buChar char=""/>
              <a:defRPr/>
            </a:pPr>
            <a:r>
              <a:rPr lang="en-US" dirty="0">
                <a:latin typeface="Times New Roman" pitchFamily="18" charset="0"/>
                <a:cs typeface="Times New Roman" pitchFamily="18" charset="0"/>
              </a:rPr>
              <a:t>Patients rarely become symptomatic before 50 yr. of age but the </a:t>
            </a:r>
            <a:r>
              <a:rPr lang="en-US" dirty="0">
                <a:solidFill>
                  <a:srgbClr val="FFC000"/>
                </a:solidFill>
                <a:latin typeface="Times New Roman" pitchFamily="18" charset="0"/>
                <a:cs typeface="Times New Roman" pitchFamily="18" charset="0"/>
              </a:rPr>
              <a:t>incidence of disease rises with age</a:t>
            </a:r>
          </a:p>
          <a:p>
            <a:pPr marL="438912" indent="-320040" eaLnBrk="1" fontAlgn="auto" hangingPunct="1">
              <a:spcBef>
                <a:spcPts val="0"/>
              </a:spcBef>
              <a:spcAft>
                <a:spcPts val="0"/>
              </a:spcAft>
              <a:buFont typeface="Wingdings 2"/>
              <a:buChar char=""/>
              <a:defRPr/>
            </a:pPr>
            <a:endParaRPr lang="en-US" dirty="0"/>
          </a:p>
        </p:txBody>
      </p:sp>
      <p:pic>
        <p:nvPicPr>
          <p:cNvPr id="9220"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blinds(horizontal)">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099">
                                            <p:txEl>
                                              <p:pRg st="2" end="2"/>
                                            </p:txEl>
                                          </p:spTgt>
                                        </p:tgtEl>
                                        <p:attrNameLst>
                                          <p:attrName>style.visibility</p:attrName>
                                        </p:attrNameLst>
                                      </p:cBhvr>
                                      <p:to>
                                        <p:strVal val="visible"/>
                                      </p:to>
                                    </p:set>
                                    <p:animEffect transition="in" filter="blinds(horizontal)">
                                      <p:cBhvr>
                                        <p:cTn id="12" dur="500"/>
                                        <p:tgtEl>
                                          <p:spTgt spid="4099">
                                            <p:txEl>
                                              <p:pRg st="2" end="2"/>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4099">
                                            <p:txEl>
                                              <p:pRg st="3" end="3"/>
                                            </p:txEl>
                                          </p:spTgt>
                                        </p:tgtEl>
                                        <p:attrNameLst>
                                          <p:attrName>style.visibility</p:attrName>
                                        </p:attrNameLst>
                                      </p:cBhvr>
                                      <p:to>
                                        <p:strVal val="visible"/>
                                      </p:to>
                                    </p:set>
                                    <p:animEffect transition="in" filter="blinds(horizontal)">
                                      <p:cBhvr>
                                        <p:cTn id="15" dur="500"/>
                                        <p:tgtEl>
                                          <p:spTgt spid="4099">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4099">
                                            <p:txEl>
                                              <p:pRg st="5" end="5"/>
                                            </p:txEl>
                                          </p:spTgt>
                                        </p:tgtEl>
                                        <p:attrNameLst>
                                          <p:attrName>style.visibility</p:attrName>
                                        </p:attrNameLst>
                                      </p:cBhvr>
                                      <p:to>
                                        <p:strVal val="visible"/>
                                      </p:to>
                                    </p:set>
                                    <p:animEffect transition="in" filter="blinds(horizontal)">
                                      <p:cBhvr>
                                        <p:cTn id="20" dur="500"/>
                                        <p:tgtEl>
                                          <p:spTgt spid="40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fontAlgn="auto" hangingPunct="1">
              <a:spcAft>
                <a:spcPts val="0"/>
              </a:spcAft>
              <a:defRPr/>
            </a:pPr>
            <a:r>
              <a:rPr lang="en-US" dirty="0">
                <a:solidFill>
                  <a:schemeClr val="accent1">
                    <a:satMod val="150000"/>
                  </a:schemeClr>
                </a:solidFill>
                <a:latin typeface="Times New Roman" pitchFamily="18" charset="0"/>
                <a:cs typeface="Times New Roman" pitchFamily="18" charset="0"/>
              </a:rPr>
              <a:t>Alzheimer’s Disease</a:t>
            </a:r>
          </a:p>
        </p:txBody>
      </p:sp>
      <p:sp>
        <p:nvSpPr>
          <p:cNvPr id="5123" name="Content Placeholder 2"/>
          <p:cNvSpPr>
            <a:spLocks noGrp="1"/>
          </p:cNvSpPr>
          <p:nvPr>
            <p:ph idx="1"/>
          </p:nvPr>
        </p:nvSpPr>
        <p:spPr/>
        <p:txBody>
          <a:bodyPr rtlCol="0">
            <a:normAutofit fontScale="92500" lnSpcReduction="10000"/>
          </a:bodyPr>
          <a:lstStyle/>
          <a:p>
            <a:pPr marL="438912" indent="-320040" eaLnBrk="1" fontAlgn="auto" hangingPunct="1">
              <a:spcBef>
                <a:spcPts val="0"/>
              </a:spcBef>
              <a:spcAft>
                <a:spcPts val="0"/>
              </a:spcAft>
              <a:buFont typeface="Wingdings 2"/>
              <a:buChar char=""/>
              <a:defRPr/>
            </a:pPr>
            <a:r>
              <a:rPr lang="en-US" dirty="0">
                <a:latin typeface="Times New Roman" pitchFamily="18" charset="0"/>
                <a:cs typeface="Times New Roman" pitchFamily="18" charset="0"/>
              </a:rPr>
              <a:t>The disease becomes apparent with:</a:t>
            </a:r>
          </a:p>
          <a:p>
            <a:pPr marL="731520" lvl="1" indent="-274320" eaLnBrk="1" fontAlgn="auto" hangingPunct="1">
              <a:spcAft>
                <a:spcPts val="0"/>
              </a:spcAft>
              <a:buFont typeface="Wingdings"/>
              <a:buChar char=""/>
              <a:defRPr/>
            </a:pPr>
            <a:r>
              <a:rPr lang="en-US" dirty="0">
                <a:latin typeface="Times New Roman" pitchFamily="18" charset="0"/>
                <a:cs typeface="Times New Roman" pitchFamily="18" charset="0"/>
              </a:rPr>
              <a:t>Gradual impairment of higher intellectual function</a:t>
            </a:r>
          </a:p>
          <a:p>
            <a:pPr marL="731520" lvl="1" indent="-274320" eaLnBrk="1" fontAlgn="auto" hangingPunct="1">
              <a:spcAft>
                <a:spcPts val="0"/>
              </a:spcAft>
              <a:buFont typeface="Wingdings"/>
              <a:buChar char=""/>
              <a:defRPr/>
            </a:pPr>
            <a:r>
              <a:rPr lang="en-US" dirty="0">
                <a:latin typeface="Times New Roman" pitchFamily="18" charset="0"/>
                <a:cs typeface="Times New Roman" pitchFamily="18" charset="0"/>
              </a:rPr>
              <a:t>Alterations in mood and behavior</a:t>
            </a:r>
          </a:p>
          <a:p>
            <a:pPr marL="731520" lvl="1" indent="-274320" eaLnBrk="1" fontAlgn="auto" hangingPunct="1">
              <a:spcAft>
                <a:spcPts val="0"/>
              </a:spcAft>
              <a:buFont typeface="Wingdings"/>
              <a:buChar char=""/>
              <a:defRPr/>
            </a:pPr>
            <a:r>
              <a:rPr lang="en-US" dirty="0">
                <a:latin typeface="Times New Roman" pitchFamily="18" charset="0"/>
                <a:cs typeface="Times New Roman" pitchFamily="18" charset="0"/>
              </a:rPr>
              <a:t>Progressive disorientation</a:t>
            </a:r>
          </a:p>
          <a:p>
            <a:pPr marL="731520" lvl="1" indent="-274320" eaLnBrk="1" fontAlgn="auto" hangingPunct="1">
              <a:spcAft>
                <a:spcPts val="0"/>
              </a:spcAft>
              <a:buFont typeface="Wingdings"/>
              <a:buChar char=""/>
              <a:defRPr/>
            </a:pPr>
            <a:r>
              <a:rPr lang="en-US" dirty="0">
                <a:latin typeface="Times New Roman" pitchFamily="18" charset="0"/>
                <a:cs typeface="Times New Roman" pitchFamily="18" charset="0"/>
              </a:rPr>
              <a:t>Memory loss</a:t>
            </a:r>
          </a:p>
          <a:p>
            <a:pPr marL="438912" indent="-320040" eaLnBrk="1" fontAlgn="auto" hangingPunct="1">
              <a:spcBef>
                <a:spcPts val="0"/>
              </a:spcBef>
              <a:spcAft>
                <a:spcPts val="0"/>
              </a:spcAft>
              <a:buFont typeface="Wingdings 2"/>
              <a:buNone/>
              <a:defRPr/>
            </a:pPr>
            <a:endParaRPr lang="en-US" dirty="0">
              <a:latin typeface="Times New Roman" pitchFamily="18" charset="0"/>
              <a:cs typeface="Times New Roman" pitchFamily="18" charset="0"/>
            </a:endParaRPr>
          </a:p>
          <a:p>
            <a:pPr marL="438912" indent="-320040" eaLnBrk="1" fontAlgn="auto" hangingPunct="1">
              <a:spcBef>
                <a:spcPts val="0"/>
              </a:spcBef>
              <a:spcAft>
                <a:spcPts val="0"/>
              </a:spcAft>
              <a:buFont typeface="Wingdings 2"/>
              <a:buChar char=""/>
              <a:defRPr/>
            </a:pPr>
            <a:r>
              <a:rPr lang="en-US" dirty="0">
                <a:latin typeface="Times New Roman" pitchFamily="18" charset="0"/>
                <a:cs typeface="Times New Roman" pitchFamily="18" charset="0"/>
              </a:rPr>
              <a:t>In 5-10 yrs, the patient becomes profoundly disabled, mute and immobile</a:t>
            </a:r>
          </a:p>
          <a:p>
            <a:pPr marL="438912" indent="-320040" eaLnBrk="1" fontAlgn="auto" hangingPunct="1">
              <a:spcBef>
                <a:spcPts val="0"/>
              </a:spcBef>
              <a:spcAft>
                <a:spcPts val="0"/>
              </a:spcAft>
              <a:buFont typeface="Wingdings 2"/>
              <a:buChar char=""/>
              <a:defRPr/>
            </a:pPr>
            <a:r>
              <a:rPr lang="en-US" dirty="0">
                <a:latin typeface="Times New Roman" pitchFamily="18" charset="0"/>
                <a:cs typeface="Times New Roman" pitchFamily="18" charset="0"/>
              </a:rPr>
              <a:t>Most cases are sporadic</a:t>
            </a:r>
          </a:p>
          <a:p>
            <a:pPr marL="438912" indent="-320040" eaLnBrk="1" fontAlgn="auto" hangingPunct="1">
              <a:spcBef>
                <a:spcPts val="0"/>
              </a:spcBef>
              <a:spcAft>
                <a:spcPts val="0"/>
              </a:spcAft>
              <a:buFont typeface="Wingdings 2"/>
              <a:buChar char=""/>
              <a:defRPr/>
            </a:pPr>
            <a:r>
              <a:rPr lang="en-US" dirty="0">
                <a:latin typeface="Times New Roman" pitchFamily="18" charset="0"/>
                <a:cs typeface="Times New Roman" pitchFamily="18" charset="0"/>
              </a:rPr>
              <a:t>At least 5-10% are familial</a:t>
            </a:r>
          </a:p>
          <a:p>
            <a:pPr marL="438912" indent="-320040" eaLnBrk="1" fontAlgn="auto" hangingPunct="1">
              <a:spcBef>
                <a:spcPts val="0"/>
              </a:spcBef>
              <a:spcAft>
                <a:spcPts val="0"/>
              </a:spcAft>
              <a:buFont typeface="Wingdings 2"/>
              <a:buChar char=""/>
              <a:defRPr/>
            </a:pPr>
            <a:endParaRPr lang="en-US" dirty="0"/>
          </a:p>
        </p:txBody>
      </p:sp>
      <p:pic>
        <p:nvPicPr>
          <p:cNvPr id="10244"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blinds(horizontal)">
                                      <p:cBhvr>
                                        <p:cTn id="7" dur="500"/>
                                        <p:tgtEl>
                                          <p:spTgt spid="512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123">
                                            <p:txEl>
                                              <p:pRg st="1" end="1"/>
                                            </p:txEl>
                                          </p:spTgt>
                                        </p:tgtEl>
                                        <p:attrNameLst>
                                          <p:attrName>style.visibility</p:attrName>
                                        </p:attrNameLst>
                                      </p:cBhvr>
                                      <p:to>
                                        <p:strVal val="visible"/>
                                      </p:to>
                                    </p:set>
                                    <p:animEffect transition="in" filter="blinds(horizontal)">
                                      <p:cBhvr>
                                        <p:cTn id="10" dur="500"/>
                                        <p:tgtEl>
                                          <p:spTgt spid="5123">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123">
                                            <p:txEl>
                                              <p:pRg st="2" end="2"/>
                                            </p:txEl>
                                          </p:spTgt>
                                        </p:tgtEl>
                                        <p:attrNameLst>
                                          <p:attrName>style.visibility</p:attrName>
                                        </p:attrNameLst>
                                      </p:cBhvr>
                                      <p:to>
                                        <p:strVal val="visible"/>
                                      </p:to>
                                    </p:set>
                                    <p:animEffect transition="in" filter="blinds(horizontal)">
                                      <p:cBhvr>
                                        <p:cTn id="13" dur="500"/>
                                        <p:tgtEl>
                                          <p:spTgt spid="5123">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5123">
                                            <p:txEl>
                                              <p:pRg st="3" end="3"/>
                                            </p:txEl>
                                          </p:spTgt>
                                        </p:tgtEl>
                                        <p:attrNameLst>
                                          <p:attrName>style.visibility</p:attrName>
                                        </p:attrNameLst>
                                      </p:cBhvr>
                                      <p:to>
                                        <p:strVal val="visible"/>
                                      </p:to>
                                    </p:set>
                                    <p:animEffect transition="in" filter="blinds(horizontal)">
                                      <p:cBhvr>
                                        <p:cTn id="16" dur="500"/>
                                        <p:tgtEl>
                                          <p:spTgt spid="5123">
                                            <p:txEl>
                                              <p:pRg st="3" end="3"/>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5123">
                                            <p:txEl>
                                              <p:pRg st="4" end="4"/>
                                            </p:txEl>
                                          </p:spTgt>
                                        </p:tgtEl>
                                        <p:attrNameLst>
                                          <p:attrName>style.visibility</p:attrName>
                                        </p:attrNameLst>
                                      </p:cBhvr>
                                      <p:to>
                                        <p:strVal val="visible"/>
                                      </p:to>
                                    </p:set>
                                    <p:animEffect transition="in" filter="blinds(horizontal)">
                                      <p:cBhvr>
                                        <p:cTn id="19" dur="500"/>
                                        <p:tgtEl>
                                          <p:spTgt spid="512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5123">
                                            <p:txEl>
                                              <p:pRg st="6" end="6"/>
                                            </p:txEl>
                                          </p:spTgt>
                                        </p:tgtEl>
                                        <p:attrNameLst>
                                          <p:attrName>style.visibility</p:attrName>
                                        </p:attrNameLst>
                                      </p:cBhvr>
                                      <p:to>
                                        <p:strVal val="visible"/>
                                      </p:to>
                                    </p:set>
                                    <p:animEffect transition="in" filter="blinds(horizontal)">
                                      <p:cBhvr>
                                        <p:cTn id="24" dur="500"/>
                                        <p:tgtEl>
                                          <p:spTgt spid="512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5123">
                                            <p:txEl>
                                              <p:pRg st="7" end="7"/>
                                            </p:txEl>
                                          </p:spTgt>
                                        </p:tgtEl>
                                        <p:attrNameLst>
                                          <p:attrName>style.visibility</p:attrName>
                                        </p:attrNameLst>
                                      </p:cBhvr>
                                      <p:to>
                                        <p:strVal val="visible"/>
                                      </p:to>
                                    </p:set>
                                    <p:animEffect transition="in" filter="blinds(horizontal)">
                                      <p:cBhvr>
                                        <p:cTn id="29" dur="500"/>
                                        <p:tgtEl>
                                          <p:spTgt spid="5123">
                                            <p:txEl>
                                              <p:pRg st="7" end="7"/>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5123">
                                            <p:txEl>
                                              <p:pRg st="8" end="8"/>
                                            </p:txEl>
                                          </p:spTgt>
                                        </p:tgtEl>
                                        <p:attrNameLst>
                                          <p:attrName>style.visibility</p:attrName>
                                        </p:attrNameLst>
                                      </p:cBhvr>
                                      <p:to>
                                        <p:strVal val="visible"/>
                                      </p:to>
                                    </p:set>
                                    <p:animEffect transition="in" filter="blinds(horizontal)">
                                      <p:cBhvr>
                                        <p:cTn id="34" dur="500"/>
                                        <p:tgtEl>
                                          <p:spTgt spid="512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fontAlgn="auto" hangingPunct="1">
              <a:spcAft>
                <a:spcPts val="0"/>
              </a:spcAft>
              <a:defRPr/>
            </a:pPr>
            <a:r>
              <a:rPr lang="en-US" dirty="0">
                <a:solidFill>
                  <a:schemeClr val="accent1">
                    <a:satMod val="150000"/>
                  </a:schemeClr>
                </a:solidFill>
                <a:latin typeface="Times New Roman" pitchFamily="18" charset="0"/>
                <a:cs typeface="Times New Roman" pitchFamily="18" charset="0"/>
              </a:rPr>
              <a:t>Diagnosis</a:t>
            </a:r>
          </a:p>
        </p:txBody>
      </p:sp>
      <p:sp>
        <p:nvSpPr>
          <p:cNvPr id="11267" name="Content Placeholder 2"/>
          <p:cNvSpPr>
            <a:spLocks noGrp="1"/>
          </p:cNvSpPr>
          <p:nvPr>
            <p:ph idx="1"/>
          </p:nvPr>
        </p:nvSpPr>
        <p:spPr/>
        <p:txBody>
          <a:bodyPr>
            <a:normAutofit/>
          </a:bodyPr>
          <a:lstStyle/>
          <a:p>
            <a:pPr eaLnBrk="1" hangingPunct="1"/>
            <a:r>
              <a:rPr lang="en-US" dirty="0">
                <a:latin typeface="Times New Roman" pitchFamily="18" charset="0"/>
                <a:cs typeface="Times New Roman" pitchFamily="18" charset="0"/>
              </a:rPr>
              <a:t>Combination of clinical assessment and radiologic methods</a:t>
            </a:r>
          </a:p>
          <a:p>
            <a:pPr eaLnBrk="1" hangingPunct="1"/>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Pathologic examination of brain tissue is necessary for definitive diagnosis</a:t>
            </a:r>
          </a:p>
          <a:p>
            <a:pPr eaLnBrk="1" hangingPunct="1"/>
            <a:endParaRPr lang="en-US" dirty="0">
              <a:latin typeface="Times New Roman" pitchFamily="18" charset="0"/>
              <a:cs typeface="Times New Roman" pitchFamily="18" charset="0"/>
            </a:endParaRPr>
          </a:p>
          <a:p>
            <a:pPr eaLnBrk="1" hangingPunct="1"/>
            <a:r>
              <a:rPr lang="en-US" dirty="0">
                <a:latin typeface="Times New Roman" pitchFamily="18" charset="0"/>
                <a:cs typeface="Times New Roman" pitchFamily="18" charset="0"/>
              </a:rPr>
              <a:t>Major microscopic abnormalities include: </a:t>
            </a:r>
            <a:r>
              <a:rPr lang="en-US" dirty="0" err="1">
                <a:solidFill>
                  <a:srgbClr val="FFC000"/>
                </a:solidFill>
                <a:latin typeface="Times New Roman" pitchFamily="18" charset="0"/>
                <a:cs typeface="Times New Roman" pitchFamily="18" charset="0"/>
              </a:rPr>
              <a:t>neuritic</a:t>
            </a:r>
            <a:r>
              <a:rPr lang="en-US" dirty="0">
                <a:solidFill>
                  <a:srgbClr val="FFC000"/>
                </a:solidFill>
                <a:latin typeface="Times New Roman" pitchFamily="18" charset="0"/>
                <a:cs typeface="Times New Roman" pitchFamily="18" charset="0"/>
              </a:rPr>
              <a:t> (or senile) plaques</a:t>
            </a:r>
            <a:r>
              <a:rPr lang="en-US" dirty="0">
                <a:latin typeface="Times New Roman" pitchFamily="18" charset="0"/>
                <a:cs typeface="Times New Roman" pitchFamily="18" charset="0"/>
              </a:rPr>
              <a:t>, </a:t>
            </a:r>
            <a:r>
              <a:rPr lang="en-US" dirty="0">
                <a:solidFill>
                  <a:srgbClr val="92D050"/>
                </a:solidFill>
                <a:latin typeface="Times New Roman" pitchFamily="18" charset="0"/>
                <a:cs typeface="Times New Roman" pitchFamily="18" charset="0"/>
              </a:rPr>
              <a:t>neurofibrillary tangles</a:t>
            </a:r>
            <a:r>
              <a:rPr lang="en-US" dirty="0">
                <a:solidFill>
                  <a:srgbClr val="CCFFCC"/>
                </a:solidFill>
                <a:latin typeface="Times New Roman" pitchFamily="18" charset="0"/>
                <a:cs typeface="Times New Roman" pitchFamily="18" charset="0"/>
              </a:rPr>
              <a:t> </a:t>
            </a:r>
            <a:r>
              <a:rPr lang="en-US" dirty="0">
                <a:latin typeface="Times New Roman" pitchFamily="18" charset="0"/>
                <a:cs typeface="Times New Roman" pitchFamily="18" charset="0"/>
              </a:rPr>
              <a:t>and amyloid angiopathy</a:t>
            </a:r>
          </a:p>
        </p:txBody>
      </p:sp>
      <p:pic>
        <p:nvPicPr>
          <p:cNvPr id="11268"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blinds(horizontal)">
                                      <p:cBhvr>
                                        <p:cTn id="7" dur="500"/>
                                        <p:tgtEl>
                                          <p:spTgt spid="11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267">
                                            <p:txEl>
                                              <p:pRg st="2" end="2"/>
                                            </p:txEl>
                                          </p:spTgt>
                                        </p:tgtEl>
                                        <p:attrNameLst>
                                          <p:attrName>style.visibility</p:attrName>
                                        </p:attrNameLst>
                                      </p:cBhvr>
                                      <p:to>
                                        <p:strVal val="visible"/>
                                      </p:to>
                                    </p:set>
                                    <p:animEffect transition="in" filter="blinds(horizontal)">
                                      <p:cBhvr>
                                        <p:cTn id="12" dur="500"/>
                                        <p:tgtEl>
                                          <p:spTgt spid="1126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267">
                                            <p:txEl>
                                              <p:pRg st="4" end="4"/>
                                            </p:txEl>
                                          </p:spTgt>
                                        </p:tgtEl>
                                        <p:attrNameLst>
                                          <p:attrName>style.visibility</p:attrName>
                                        </p:attrNameLst>
                                      </p:cBhvr>
                                      <p:to>
                                        <p:strVal val="visible"/>
                                      </p:to>
                                    </p:set>
                                    <p:animEffect transition="in" filter="blinds(horizontal)">
                                      <p:cBhvr>
                                        <p:cTn id="17" dur="500"/>
                                        <p:tgtEl>
                                          <p:spTgt spid="112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fontAlgn="auto" hangingPunct="1">
              <a:spcAft>
                <a:spcPts val="0"/>
              </a:spcAft>
              <a:defRPr/>
            </a:pPr>
            <a:r>
              <a:rPr lang="en-US" dirty="0">
                <a:solidFill>
                  <a:schemeClr val="accent1">
                    <a:satMod val="150000"/>
                  </a:schemeClr>
                </a:solidFill>
                <a:latin typeface="Times New Roman" pitchFamily="18" charset="0"/>
                <a:cs typeface="Times New Roman" pitchFamily="18" charset="0"/>
              </a:rPr>
              <a:t>Neuritic Plaques</a:t>
            </a:r>
          </a:p>
        </p:txBody>
      </p:sp>
      <p:sp>
        <p:nvSpPr>
          <p:cNvPr id="12291" name="Content Placeholder 2"/>
          <p:cNvSpPr>
            <a:spLocks noGrp="1"/>
          </p:cNvSpPr>
          <p:nvPr>
            <p:ph idx="1"/>
          </p:nvPr>
        </p:nvSpPr>
        <p:spPr/>
        <p:txBody>
          <a:bodyPr>
            <a:normAutofit/>
          </a:bodyPr>
          <a:lstStyle/>
          <a:p>
            <a:pPr eaLnBrk="1" hangingPunct="1"/>
            <a:r>
              <a:rPr lang="en-US" dirty="0">
                <a:latin typeface="Times New Roman" pitchFamily="18" charset="0"/>
                <a:cs typeface="Times New Roman" pitchFamily="18" charset="0"/>
              </a:rPr>
              <a:t>Spherical with 20-200 </a:t>
            </a:r>
            <a:r>
              <a:rPr lang="en-US" dirty="0">
                <a:latin typeface="Symbol" charset="2"/>
                <a:cs typeface="Symbol" charset="2"/>
              </a:rPr>
              <a:t>m</a:t>
            </a:r>
            <a:r>
              <a:rPr lang="en-US" dirty="0">
                <a:latin typeface="Times New Roman" pitchFamily="18" charset="0"/>
                <a:cs typeface="Times New Roman" pitchFamily="18" charset="0"/>
              </a:rPr>
              <a:t>m in diameter</a:t>
            </a:r>
          </a:p>
          <a:p>
            <a:pPr eaLnBrk="1" hangingPunct="1"/>
            <a:r>
              <a:rPr lang="en-US" dirty="0">
                <a:latin typeface="Times New Roman" pitchFamily="18" charset="0"/>
                <a:cs typeface="Times New Roman" pitchFamily="18" charset="0"/>
              </a:rPr>
              <a:t>Contain paired helical filaments as well as synaptic vesicles and abnormal mitochondria</a:t>
            </a:r>
          </a:p>
          <a:p>
            <a:pPr eaLnBrk="1" hangingPunct="1"/>
            <a:r>
              <a:rPr lang="en-US" dirty="0">
                <a:latin typeface="Times New Roman" pitchFamily="18" charset="0"/>
                <a:cs typeface="Times New Roman" pitchFamily="18" charset="0"/>
              </a:rPr>
              <a:t>The amyloid core contains several abnormal proteins</a:t>
            </a:r>
          </a:p>
          <a:p>
            <a:pPr eaLnBrk="1" hangingPunct="1"/>
            <a:r>
              <a:rPr lang="en-US" dirty="0">
                <a:latin typeface="Times New Roman" pitchFamily="18" charset="0"/>
                <a:cs typeface="Times New Roman" pitchFamily="18" charset="0"/>
              </a:rPr>
              <a:t>The dominant component of the plaque core is </a:t>
            </a:r>
            <a:r>
              <a:rPr lang="en-US" b="1" dirty="0">
                <a:solidFill>
                  <a:srgbClr val="FFFF00"/>
                </a:solidFill>
                <a:latin typeface="Times New Roman" pitchFamily="18" charset="0"/>
                <a:cs typeface="Times New Roman" pitchFamily="18" charset="0"/>
              </a:rPr>
              <a:t>A</a:t>
            </a:r>
            <a:r>
              <a:rPr lang="el-GR" b="1" dirty="0">
                <a:solidFill>
                  <a:srgbClr val="FFFF00"/>
                </a:solidFill>
                <a:latin typeface="Times New Roman" pitchFamily="18" charset="0"/>
                <a:cs typeface="Times New Roman" pitchFamily="18" charset="0"/>
              </a:rPr>
              <a:t>β</a:t>
            </a:r>
            <a:r>
              <a:rPr lang="en-US" baseline="-25000" dirty="0">
                <a:latin typeface="Times New Roman" pitchFamily="18" charset="0"/>
                <a:cs typeface="Times New Roman" pitchFamily="18" charset="0"/>
              </a:rPr>
              <a:t>,</a:t>
            </a:r>
            <a:r>
              <a:rPr lang="en-US" dirty="0">
                <a:latin typeface="Times New Roman" pitchFamily="18" charset="0"/>
                <a:cs typeface="Times New Roman" pitchFamily="18" charset="0"/>
              </a:rPr>
              <a:t> a peptide derived from a larger molecule, </a:t>
            </a:r>
            <a:r>
              <a:rPr lang="en-US" b="1" dirty="0">
                <a:solidFill>
                  <a:srgbClr val="FFFF00"/>
                </a:solidFill>
                <a:latin typeface="Times New Roman" pitchFamily="18" charset="0"/>
                <a:cs typeface="Times New Roman" pitchFamily="18" charset="0"/>
              </a:rPr>
              <a:t>amyloid precursor protein </a:t>
            </a:r>
            <a:r>
              <a:rPr lang="en-US" dirty="0">
                <a:solidFill>
                  <a:srgbClr val="FFFF00"/>
                </a:solidFill>
                <a:latin typeface="Times New Roman" pitchFamily="18" charset="0"/>
                <a:cs typeface="Times New Roman" pitchFamily="18" charset="0"/>
              </a:rPr>
              <a:t>(APP)</a:t>
            </a:r>
          </a:p>
        </p:txBody>
      </p:sp>
      <p:pic>
        <p:nvPicPr>
          <p:cNvPr id="5" name="Picture 7" descr="plaq2"/>
          <p:cNvPicPr>
            <a:picLocks noChangeAspect="1" noChangeArrowheads="1"/>
          </p:cNvPicPr>
          <p:nvPr/>
        </p:nvPicPr>
        <p:blipFill>
          <a:blip r:embed="rId2" cstate="print">
            <a:lum bright="8000" contrast="28000"/>
          </a:blip>
          <a:srcRect/>
          <a:stretch>
            <a:fillRect/>
          </a:stretch>
        </p:blipFill>
        <p:spPr bwMode="auto">
          <a:xfrm>
            <a:off x="7620000" y="152400"/>
            <a:ext cx="1293184" cy="1039812"/>
          </a:xfrm>
          <a:prstGeom prst="rect">
            <a:avLst/>
          </a:prstGeom>
          <a:noFill/>
          <a:ln w="38100">
            <a:solidFill>
              <a:schemeClr val="tx2"/>
            </a:solid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blinds(horizontal)">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blinds(horizontal)">
                                      <p:cBhvr>
                                        <p:cTn id="12" dur="500"/>
                                        <p:tgtEl>
                                          <p:spTgt spid="122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blinds(horizontal)">
                                      <p:cBhvr>
                                        <p:cTn id="17" dur="500"/>
                                        <p:tgtEl>
                                          <p:spTgt spid="122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291">
                                            <p:txEl>
                                              <p:pRg st="3" end="3"/>
                                            </p:txEl>
                                          </p:spTgt>
                                        </p:tgtEl>
                                        <p:attrNameLst>
                                          <p:attrName>style.visibility</p:attrName>
                                        </p:attrNameLst>
                                      </p:cBhvr>
                                      <p:to>
                                        <p:strVal val="visible"/>
                                      </p:to>
                                    </p:set>
                                    <p:animEffect transition="in" filter="blinds(horizontal)">
                                      <p:cBhvr>
                                        <p:cTn id="22" dur="500"/>
                                        <p:tgtEl>
                                          <p:spTgt spid="122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fontAlgn="auto" hangingPunct="1">
              <a:spcAft>
                <a:spcPts val="0"/>
              </a:spcAft>
              <a:defRPr/>
            </a:pPr>
            <a:r>
              <a:rPr lang="en-US" dirty="0">
                <a:solidFill>
                  <a:schemeClr val="accent1">
                    <a:satMod val="150000"/>
                  </a:schemeClr>
                </a:solidFill>
                <a:latin typeface="Times New Roman" pitchFamily="18" charset="0"/>
                <a:cs typeface="Times New Roman" pitchFamily="18" charset="0"/>
              </a:rPr>
              <a:t>Neuritic Plaques contd..</a:t>
            </a:r>
          </a:p>
        </p:txBody>
      </p:sp>
      <p:sp>
        <p:nvSpPr>
          <p:cNvPr id="13315" name="Content Placeholder 2"/>
          <p:cNvSpPr>
            <a:spLocks noGrp="1"/>
          </p:cNvSpPr>
          <p:nvPr>
            <p:ph idx="1"/>
          </p:nvPr>
        </p:nvSpPr>
        <p:spPr/>
        <p:txBody>
          <a:bodyPr>
            <a:normAutofit/>
          </a:bodyPr>
          <a:lstStyle/>
          <a:p>
            <a:pPr eaLnBrk="1" hangingPunct="1"/>
            <a:r>
              <a:rPr lang="en-US" dirty="0">
                <a:latin typeface="Times New Roman" pitchFamily="18" charset="0"/>
                <a:cs typeface="Times New Roman" pitchFamily="18" charset="0"/>
              </a:rPr>
              <a:t>The two dominant species of A</a:t>
            </a:r>
            <a:r>
              <a:rPr lang="el-GR" dirty="0">
                <a:latin typeface="Times New Roman" pitchFamily="18" charset="0"/>
                <a:cs typeface="Times New Roman" pitchFamily="18" charset="0"/>
              </a:rPr>
              <a:t>β</a:t>
            </a:r>
            <a:r>
              <a:rPr lang="en-US" dirty="0">
                <a:latin typeface="Times New Roman" pitchFamily="18" charset="0"/>
                <a:cs typeface="Times New Roman" pitchFamily="18" charset="0"/>
              </a:rPr>
              <a:t>, called </a:t>
            </a:r>
            <a:r>
              <a:rPr lang="en-US" b="1" dirty="0">
                <a:solidFill>
                  <a:srgbClr val="FFC000"/>
                </a:solidFill>
                <a:latin typeface="Times New Roman" pitchFamily="18" charset="0"/>
                <a:cs typeface="Times New Roman" pitchFamily="18" charset="0"/>
              </a:rPr>
              <a:t>A</a:t>
            </a:r>
            <a:r>
              <a:rPr lang="el-GR" b="1" dirty="0">
                <a:solidFill>
                  <a:srgbClr val="FFC000"/>
                </a:solidFill>
                <a:latin typeface="Times New Roman" pitchFamily="18" charset="0"/>
                <a:cs typeface="Times New Roman" pitchFamily="18" charset="0"/>
              </a:rPr>
              <a:t>β</a:t>
            </a:r>
            <a:r>
              <a:rPr lang="en-US" b="1" baseline="-25000" dirty="0">
                <a:solidFill>
                  <a:srgbClr val="FFC000"/>
                </a:solidFill>
                <a:latin typeface="Times New Roman" pitchFamily="18" charset="0"/>
                <a:cs typeface="Times New Roman" pitchFamily="18" charset="0"/>
              </a:rPr>
              <a:t>40 </a:t>
            </a:r>
            <a:r>
              <a:rPr lang="en-US" dirty="0">
                <a:latin typeface="Times New Roman" pitchFamily="18" charset="0"/>
                <a:cs typeface="Times New Roman" pitchFamily="18" charset="0"/>
              </a:rPr>
              <a:t>and</a:t>
            </a:r>
            <a:r>
              <a:rPr lang="en-US" baseline="-25000" dirty="0">
                <a:latin typeface="Times New Roman" pitchFamily="18" charset="0"/>
                <a:cs typeface="Times New Roman" pitchFamily="18" charset="0"/>
              </a:rPr>
              <a:t> </a:t>
            </a:r>
            <a:r>
              <a:rPr lang="en-US" b="1" dirty="0">
                <a:solidFill>
                  <a:srgbClr val="FFC000"/>
                </a:solidFill>
                <a:latin typeface="Times New Roman" pitchFamily="18" charset="0"/>
                <a:cs typeface="Times New Roman" pitchFamily="18" charset="0"/>
              </a:rPr>
              <a:t>A</a:t>
            </a:r>
            <a:r>
              <a:rPr lang="el-GR" b="1" dirty="0">
                <a:solidFill>
                  <a:srgbClr val="FFC000"/>
                </a:solidFill>
                <a:latin typeface="Times New Roman" pitchFamily="18" charset="0"/>
                <a:cs typeface="Times New Roman" pitchFamily="18" charset="0"/>
              </a:rPr>
              <a:t>β</a:t>
            </a:r>
            <a:r>
              <a:rPr lang="en-US" b="1" baseline="-25000" dirty="0">
                <a:solidFill>
                  <a:srgbClr val="FFC000"/>
                </a:solidFill>
                <a:latin typeface="Times New Roman" pitchFamily="18" charset="0"/>
                <a:cs typeface="Times New Roman" pitchFamily="18" charset="0"/>
              </a:rPr>
              <a:t>42 </a:t>
            </a:r>
            <a:r>
              <a:rPr lang="en-US" dirty="0">
                <a:latin typeface="Times New Roman" pitchFamily="18" charset="0"/>
                <a:cs typeface="Times New Roman" pitchFamily="18" charset="0"/>
              </a:rPr>
              <a:t>share an N-terminus and differ in length by two amino acids.</a:t>
            </a:r>
          </a:p>
          <a:p>
            <a:pPr eaLnBrk="1" hangingPunct="1"/>
            <a:r>
              <a:rPr lang="en-US" dirty="0">
                <a:latin typeface="Times New Roman" pitchFamily="18" charset="0"/>
                <a:cs typeface="Times New Roman" pitchFamily="18" charset="0"/>
              </a:rPr>
              <a:t>Other less abundant proteins in the plaque:</a:t>
            </a:r>
          </a:p>
          <a:p>
            <a:pPr lvl="1" eaLnBrk="1" hangingPunct="1"/>
            <a:r>
              <a:rPr lang="en-US" dirty="0">
                <a:latin typeface="Times New Roman" pitchFamily="18" charset="0"/>
                <a:cs typeface="Times New Roman" pitchFamily="18" charset="0"/>
              </a:rPr>
              <a:t>Components of the complement cascade</a:t>
            </a:r>
          </a:p>
          <a:p>
            <a:pPr lvl="1" eaLnBrk="1" hangingPunct="1"/>
            <a:r>
              <a:rPr lang="en-US" dirty="0">
                <a:latin typeface="Times New Roman" pitchFamily="18" charset="0"/>
                <a:cs typeface="Times New Roman" pitchFamily="18" charset="0"/>
              </a:rPr>
              <a:t>Proinflammatory cytokines</a:t>
            </a:r>
          </a:p>
          <a:p>
            <a:pPr lvl="1" eaLnBrk="1" hangingPunct="1"/>
            <a:r>
              <a:rPr lang="el-GR" dirty="0">
                <a:latin typeface="Times New Roman" pitchFamily="18" charset="0"/>
                <a:cs typeface="Times New Roman" pitchFamily="18" charset="0"/>
              </a:rPr>
              <a:t>α</a:t>
            </a:r>
            <a:r>
              <a:rPr lang="en-US" baseline="-25000" dirty="0">
                <a:latin typeface="Times New Roman" pitchFamily="18" charset="0"/>
                <a:cs typeface="Times New Roman" pitchFamily="18" charset="0"/>
              </a:rPr>
              <a:t>1</a:t>
            </a:r>
            <a:r>
              <a:rPr lang="en-US" dirty="0">
                <a:latin typeface="Times New Roman" pitchFamily="18" charset="0"/>
                <a:cs typeface="Times New Roman" pitchFamily="18" charset="0"/>
              </a:rPr>
              <a:t>-Antichymotrypsin</a:t>
            </a:r>
          </a:p>
          <a:p>
            <a:pPr lvl="1" eaLnBrk="1" hangingPunct="1"/>
            <a:r>
              <a:rPr lang="en-US" dirty="0" err="1">
                <a:latin typeface="Times New Roman" pitchFamily="18" charset="0"/>
                <a:cs typeface="Times New Roman" pitchFamily="18" charset="0"/>
              </a:rPr>
              <a:t>Apolipoproteins</a:t>
            </a:r>
            <a:endParaRPr lang="en-US" dirty="0">
              <a:latin typeface="Times New Roman" pitchFamily="18" charset="0"/>
              <a:cs typeface="Times New Roman" pitchFamily="18" charset="0"/>
            </a:endParaRPr>
          </a:p>
        </p:txBody>
      </p:sp>
      <p:pic>
        <p:nvPicPr>
          <p:cNvPr id="13316" name="Picture 2" descr="http://www.pakmed.net/academic/age/alz/plaques_tanglesBorder.jpg"/>
          <p:cNvPicPr>
            <a:picLocks noChangeAspect="1" noChangeArrowheads="1"/>
          </p:cNvPicPr>
          <p:nvPr/>
        </p:nvPicPr>
        <p:blipFill>
          <a:blip r:embed="rId2" cstate="print"/>
          <a:srcRect/>
          <a:stretch>
            <a:fillRect/>
          </a:stretch>
        </p:blipFill>
        <p:spPr bwMode="auto">
          <a:xfrm>
            <a:off x="6096000" y="4800600"/>
            <a:ext cx="2819400" cy="2057400"/>
          </a:xfrm>
          <a:prstGeom prst="rect">
            <a:avLst/>
          </a:prstGeom>
          <a:noFill/>
          <a:ln w="9525">
            <a:noFill/>
            <a:miter lim="800000"/>
            <a:headEnd/>
            <a:tailEnd/>
          </a:ln>
        </p:spPr>
      </p:pic>
      <p:pic>
        <p:nvPicPr>
          <p:cNvPr id="6" name="Picture 7" descr="plaq2"/>
          <p:cNvPicPr>
            <a:picLocks noChangeAspect="1" noChangeArrowheads="1"/>
          </p:cNvPicPr>
          <p:nvPr/>
        </p:nvPicPr>
        <p:blipFill>
          <a:blip r:embed="rId3" cstate="print">
            <a:lum bright="8000" contrast="28000"/>
          </a:blip>
          <a:srcRect/>
          <a:stretch>
            <a:fillRect/>
          </a:stretch>
        </p:blipFill>
        <p:spPr bwMode="auto">
          <a:xfrm>
            <a:off x="7543800" y="228600"/>
            <a:ext cx="1293184" cy="1039812"/>
          </a:xfrm>
          <a:prstGeom prst="rect">
            <a:avLst/>
          </a:prstGeom>
          <a:noFill/>
          <a:ln w="38100">
            <a:solidFill>
              <a:schemeClr val="tx2"/>
            </a:solid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blinds(horizontal)">
                                      <p:cBhvr>
                                        <p:cTn id="7" dur="500"/>
                                        <p:tgtEl>
                                          <p:spTgt spid="133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blinds(horizontal)">
                                      <p:cBhvr>
                                        <p:cTn id="12" dur="500"/>
                                        <p:tgtEl>
                                          <p:spTgt spid="13315">
                                            <p:txEl>
                                              <p:pRg st="1" end="1"/>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animEffect transition="in" filter="blinds(horizontal)">
                                      <p:cBhvr>
                                        <p:cTn id="15" dur="500"/>
                                        <p:tgtEl>
                                          <p:spTgt spid="13315">
                                            <p:txEl>
                                              <p:pRg st="2" end="2"/>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3315">
                                            <p:txEl>
                                              <p:pRg st="3" end="3"/>
                                            </p:txEl>
                                          </p:spTgt>
                                        </p:tgtEl>
                                        <p:attrNameLst>
                                          <p:attrName>style.visibility</p:attrName>
                                        </p:attrNameLst>
                                      </p:cBhvr>
                                      <p:to>
                                        <p:strVal val="visible"/>
                                      </p:to>
                                    </p:set>
                                    <p:animEffect transition="in" filter="blinds(horizontal)">
                                      <p:cBhvr>
                                        <p:cTn id="18" dur="500"/>
                                        <p:tgtEl>
                                          <p:spTgt spid="13315">
                                            <p:txEl>
                                              <p:pRg st="3" end="3"/>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13315">
                                            <p:txEl>
                                              <p:pRg st="4" end="4"/>
                                            </p:txEl>
                                          </p:spTgt>
                                        </p:tgtEl>
                                        <p:attrNameLst>
                                          <p:attrName>style.visibility</p:attrName>
                                        </p:attrNameLst>
                                      </p:cBhvr>
                                      <p:to>
                                        <p:strVal val="visible"/>
                                      </p:to>
                                    </p:set>
                                    <p:animEffect transition="in" filter="blinds(horizontal)">
                                      <p:cBhvr>
                                        <p:cTn id="21" dur="500"/>
                                        <p:tgtEl>
                                          <p:spTgt spid="13315">
                                            <p:txEl>
                                              <p:pRg st="4" end="4"/>
                                            </p:txEl>
                                          </p:spTgt>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13315">
                                            <p:txEl>
                                              <p:pRg st="5" end="5"/>
                                            </p:txEl>
                                          </p:spTgt>
                                        </p:tgtEl>
                                        <p:attrNameLst>
                                          <p:attrName>style.visibility</p:attrName>
                                        </p:attrNameLst>
                                      </p:cBhvr>
                                      <p:to>
                                        <p:strVal val="visible"/>
                                      </p:to>
                                    </p:set>
                                    <p:animEffect transition="in" filter="blinds(horizontal)">
                                      <p:cBhvr>
                                        <p:cTn id="24" dur="500"/>
                                        <p:tgtEl>
                                          <p:spTgt spid="133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1_Module">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1084</TotalTime>
  <Words>1237</Words>
  <Application>Microsoft Office PowerPoint</Application>
  <PresentationFormat>On-screen Show (4:3)</PresentationFormat>
  <Paragraphs>209</Paragraphs>
  <Slides>31</Slides>
  <Notes>1</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31</vt:i4>
      </vt:variant>
    </vt:vector>
  </HeadingPairs>
  <TitlesOfParts>
    <vt:vector size="42" baseType="lpstr">
      <vt:lpstr>Arial</vt:lpstr>
      <vt:lpstr>Calibri</vt:lpstr>
      <vt:lpstr>Century Gothic</vt:lpstr>
      <vt:lpstr>Corbel</vt:lpstr>
      <vt:lpstr>Symbol</vt:lpstr>
      <vt:lpstr>Times New Roman</vt:lpstr>
      <vt:lpstr>Wingdings</vt:lpstr>
      <vt:lpstr>Wingdings 2</vt:lpstr>
      <vt:lpstr>Wingdings 3</vt:lpstr>
      <vt:lpstr>Module</vt:lpstr>
      <vt:lpstr>1_Module</vt:lpstr>
      <vt:lpstr>Biochemical Aspects of Alzheimer’s Disease</vt:lpstr>
      <vt:lpstr>Objectives</vt:lpstr>
      <vt:lpstr>Neurodegenerative Diseases  </vt:lpstr>
      <vt:lpstr>Neurodegenerative Diseases  </vt:lpstr>
      <vt:lpstr>Alzheimer’s Disease</vt:lpstr>
      <vt:lpstr>Alzheimer’s Disease</vt:lpstr>
      <vt:lpstr>Diagnosis</vt:lpstr>
      <vt:lpstr>Neuritic Plaques</vt:lpstr>
      <vt:lpstr>Neuritic Plaques contd..</vt:lpstr>
      <vt:lpstr>Neurofibrillary Tangles</vt:lpstr>
      <vt:lpstr>Amyloid Angiopathy</vt:lpstr>
      <vt:lpstr>Pathogenesis of Alzheimer’s</vt:lpstr>
      <vt:lpstr>Pathogenesis of Alzheimer’s </vt:lpstr>
      <vt:lpstr>Aβ is a critical molecule in the pathogenesis of Alzheimer’s disease</vt:lpstr>
      <vt:lpstr>Aβ Peptides</vt:lpstr>
      <vt:lpstr>Two pathways for APP processing</vt:lpstr>
      <vt:lpstr>Mechanism of amyloid generation</vt:lpstr>
      <vt:lpstr>Mechanism of amyloid generation</vt:lpstr>
      <vt:lpstr>PowerPoint Presentation</vt:lpstr>
      <vt:lpstr>Accumulation of Aβ protein</vt:lpstr>
      <vt:lpstr>The Tau Protein</vt:lpstr>
      <vt:lpstr>Ab and Tau may both contribute to the pathogenesis of Alzheimer’s Disease</vt:lpstr>
      <vt:lpstr>Genetics of Alzheimer’s</vt:lpstr>
      <vt:lpstr>Genetics of Alzheimer’s</vt:lpstr>
      <vt:lpstr>Genetics of Alzheimer’s</vt:lpstr>
      <vt:lpstr>Treatment of AD </vt:lpstr>
      <vt:lpstr>Treatment of AD</vt:lpstr>
      <vt:lpstr>Treatment of AD contd..</vt:lpstr>
      <vt:lpstr>Continued Research on AD</vt:lpstr>
      <vt:lpstr>Take home message</vt:lpstr>
      <vt:lpstr>References</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Alzheimer Disease</dc:title>
  <dc:creator>Dr.Sumbul Fatma</dc:creator>
  <cp:lastModifiedBy>Ahmed Hussain Ali Mujamammi</cp:lastModifiedBy>
  <cp:revision>50</cp:revision>
  <dcterms:created xsi:type="dcterms:W3CDTF">2011-10-15T08:35:10Z</dcterms:created>
  <dcterms:modified xsi:type="dcterms:W3CDTF">2019-10-21T03:47:46Z</dcterms:modified>
</cp:coreProperties>
</file>