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459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1952" y="1368428"/>
            <a:ext cx="3026599" cy="22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4" y="228600"/>
            <a:ext cx="2214069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2363" y="228600"/>
            <a:ext cx="2195602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5514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6301"/>
            <a:ext cx="7772400" cy="32060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63"/>
            <a:ext cx="82296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8109"/>
            <a:ext cx="4040188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08109"/>
            <a:ext cx="4041775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14501"/>
            <a:ext cx="3008313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17332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6739"/>
            <a:ext cx="5486400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59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551"/>
            <a:ext cx="7772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8428"/>
            <a:ext cx="7727951" cy="173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478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/>
          <a:p>
            <a:r>
              <a:rPr lang="en-US" dirty="0" smtClean="0"/>
              <a:t>Histology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 smtClean="0"/>
              <a:t>It is the vascular, pigmented posterior portion of the middle vascular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 smtClean="0"/>
              <a:t>   It is composed mainly of  loose C.T. with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It is separated from the retina by its Bruch’s membrane.</a:t>
            </a:r>
            <a:endParaRPr lang="en-US" sz="2400" dirty="0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1" y="4627597"/>
            <a:ext cx="271303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CILIARY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r>
              <a:rPr lang="en-US" dirty="0" smtClean="0"/>
              <a:t> It is the anterior continuation of the choroid. It surrounds the lens.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 smtClean="0"/>
              <a:t>It is formed of loose vascular and pigmented C.T. that contains 3 bundles of smooth muscle cells (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muscle).</a:t>
            </a:r>
          </a:p>
          <a:p>
            <a:pPr lvl="1"/>
            <a:r>
              <a:rPr lang="en-US" sz="2000" dirty="0" smtClean="0"/>
              <a:t>Its inner surface is lined by pars </a:t>
            </a:r>
            <a:r>
              <a:rPr lang="en-US" sz="2000" dirty="0" err="1" smtClean="0"/>
              <a:t>ciliaris</a:t>
            </a:r>
            <a:r>
              <a:rPr lang="en-US" sz="2000" dirty="0" smtClean="0"/>
              <a:t>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 ( 2 rows of columnar cells; outer pigmented and inner non- pigmented layers) . </a:t>
            </a:r>
          </a:p>
          <a:p>
            <a:pPr lvl="1"/>
            <a:r>
              <a:rPr lang="en-US" sz="2000" dirty="0" smtClean="0"/>
              <a:t>Its inner surface is highly folded forming the 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/>
          <a:lstStyle/>
          <a:p>
            <a:r>
              <a:rPr lang="en-US" dirty="0" smtClean="0"/>
              <a:t>Processes project  from the inner surface of the anterior  1/3 of the </a:t>
            </a:r>
            <a:r>
              <a:rPr lang="en-US" dirty="0" err="1" smtClean="0"/>
              <a:t>ciliary</a:t>
            </a:r>
            <a:r>
              <a:rPr lang="en-US" dirty="0" smtClean="0"/>
              <a:t> body towards the lens.</a:t>
            </a:r>
          </a:p>
          <a:p>
            <a:r>
              <a:rPr lang="en-US" dirty="0" smtClean="0"/>
              <a:t>Are covered by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(2 rows of columnar cells).</a:t>
            </a:r>
          </a:p>
          <a:p>
            <a:r>
              <a:rPr lang="en-US" dirty="0" smtClean="0"/>
              <a:t>They give attachment  to the lens </a:t>
            </a:r>
            <a:r>
              <a:rPr lang="en-US" dirty="0" err="1" smtClean="0"/>
              <a:t>suspensory</a:t>
            </a:r>
            <a:r>
              <a:rPr lang="en-US" dirty="0" smtClean="0"/>
              <a:t> ligaments (</a:t>
            </a:r>
            <a:r>
              <a:rPr lang="en-US" dirty="0" err="1" smtClean="0"/>
              <a:t>zonule</a:t>
            </a:r>
            <a:r>
              <a:rPr lang="en-US" dirty="0" smtClean="0"/>
              <a:t>  fibers).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150450"/>
            <a:ext cx="4735107" cy="3533118"/>
          </a:xfrm>
          <a:prstGeom prst="rect">
            <a:avLst/>
          </a:prstGeom>
        </p:spPr>
      </p:pic>
      <p:pic>
        <p:nvPicPr>
          <p:cNvPr id="5" name="Picture 4" descr="https://encrypted-tbn0.gstatic.com/images?q=tbn:ANd9GcRtVYCcz_AyhxTBvaBNMPahgb2tgxkKQ70PKTnKManZYGdWtzk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122" y="4726753"/>
            <a:ext cx="2014401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 is formed of 5 layers:</a:t>
            </a:r>
          </a:p>
          <a:p>
            <a:r>
              <a:rPr lang="en-US" dirty="0" smtClean="0"/>
              <a:t>1- Anterior border layer:</a:t>
            </a:r>
          </a:p>
          <a:p>
            <a:pPr>
              <a:buNone/>
            </a:pPr>
            <a:r>
              <a:rPr lang="en-US" dirty="0" smtClean="0"/>
              <a:t>    Incomplete layer of fibroblasts   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Stroma:</a:t>
            </a:r>
          </a:p>
          <a:p>
            <a:pPr>
              <a:buNone/>
            </a:pPr>
            <a:r>
              <a:rPr lang="en-US" dirty="0" smtClean="0"/>
              <a:t>   Poorly </a:t>
            </a:r>
            <a:r>
              <a:rPr lang="en-US" dirty="0" err="1" smtClean="0"/>
              <a:t>vascularized</a:t>
            </a:r>
            <a:r>
              <a:rPr lang="en-US" dirty="0" smtClean="0"/>
              <a:t> C.T. with fibroblasts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Vessel layer:</a:t>
            </a:r>
          </a:p>
          <a:p>
            <a:pPr>
              <a:buNone/>
            </a:pPr>
            <a:r>
              <a:rPr lang="en-US" dirty="0" smtClean="0"/>
              <a:t>    Well-</a:t>
            </a:r>
            <a:r>
              <a:rPr lang="en-US" dirty="0" err="1" smtClean="0"/>
              <a:t>vascularized</a:t>
            </a:r>
            <a:r>
              <a:rPr lang="en-US" dirty="0" smtClean="0"/>
              <a:t>  loose C.T.</a:t>
            </a:r>
          </a:p>
          <a:p>
            <a:pPr>
              <a:buNone/>
            </a:pPr>
            <a:r>
              <a:rPr lang="en-US" dirty="0" smtClean="0"/>
              <a:t>   Centrally, it contains circularly arranged smooth muscle fibers (sphincter </a:t>
            </a:r>
            <a:r>
              <a:rPr lang="en-US" dirty="0" err="1" smtClean="0"/>
              <a:t>pupillae</a:t>
            </a:r>
            <a:r>
              <a:rPr lang="en-US" dirty="0" smtClean="0"/>
              <a:t> muscle).  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Stroma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2970557"/>
          </a:xfrm>
        </p:spPr>
        <p:txBody>
          <a:bodyPr/>
          <a:lstStyle/>
          <a:p>
            <a:r>
              <a:rPr lang="en-US" dirty="0" smtClean="0"/>
              <a:t>4- Dilator </a:t>
            </a:r>
            <a:r>
              <a:rPr lang="en-US" dirty="0" err="1" smtClean="0"/>
              <a:t>pupillae</a:t>
            </a:r>
            <a:r>
              <a:rPr lang="en-US" dirty="0" smtClean="0"/>
              <a:t> muscle layer:</a:t>
            </a:r>
          </a:p>
          <a:p>
            <a:pPr>
              <a:buNone/>
            </a:pPr>
            <a:r>
              <a:rPr lang="en-US" dirty="0" smtClean="0"/>
              <a:t>   Contains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 err="1" smtClean="0"/>
              <a:t>myoepithelial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5-  Posterior surface layer (pigmented epithelium layer):</a:t>
            </a:r>
          </a:p>
          <a:p>
            <a:pPr>
              <a:buNone/>
            </a:pPr>
            <a:r>
              <a:rPr lang="en-US" dirty="0" smtClean="0"/>
              <a:t>   It is composed of 2 rows of  </a:t>
            </a:r>
            <a:r>
              <a:rPr lang="en-US" dirty="0" smtClean="0">
                <a:solidFill>
                  <a:srgbClr val="FF0000"/>
                </a:solidFill>
              </a:rPr>
              <a:t>pigmented</a:t>
            </a:r>
            <a:r>
              <a:rPr lang="en-US" dirty="0" smtClean="0"/>
              <a:t> epithelial cells (pars </a:t>
            </a:r>
            <a:r>
              <a:rPr lang="en-US" dirty="0" err="1" smtClean="0"/>
              <a:t>iridis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They are the continuation of 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238543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886" y="411795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====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5158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84" y="4504665"/>
            <a:ext cx="3328416" cy="22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45217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composed of </a:t>
            </a:r>
            <a:r>
              <a:rPr lang="en-US" b="1" dirty="0" smtClean="0">
                <a:solidFill>
                  <a:schemeClr val="tx2"/>
                </a:solidFill>
              </a:rPr>
              <a:t>10 distinct layers</a:t>
            </a:r>
            <a:r>
              <a:rPr lang="en-US" dirty="0" smtClean="0"/>
              <a:t> </a:t>
            </a:r>
            <a:r>
              <a:rPr lang="en-US" sz="2000" dirty="0" smtClean="0"/>
              <a:t>(from outside to inside):</a:t>
            </a:r>
          </a:p>
          <a:p>
            <a:r>
              <a:rPr lang="en-US" sz="2000" dirty="0" smtClean="0"/>
              <a:t>1- Pigmented epithelium.</a:t>
            </a:r>
          </a:p>
          <a:p>
            <a:r>
              <a:rPr lang="en-US" sz="2000" dirty="0" smtClean="0"/>
              <a:t>2- Rods and cones layer.</a:t>
            </a:r>
          </a:p>
          <a:p>
            <a:r>
              <a:rPr lang="en-US" sz="2000" dirty="0" smtClean="0"/>
              <a:t>3- Outer limiting membrane.</a:t>
            </a:r>
          </a:p>
          <a:p>
            <a:r>
              <a:rPr lang="en-US" sz="2000" dirty="0" smtClean="0"/>
              <a:t>4- Outer nuclear layer.</a:t>
            </a:r>
          </a:p>
          <a:p>
            <a:r>
              <a:rPr lang="en-US" sz="2000" dirty="0" smtClean="0"/>
              <a:t>5- Outer plexiform layer.</a:t>
            </a:r>
          </a:p>
          <a:p>
            <a:r>
              <a:rPr lang="en-US" sz="2000" dirty="0" smtClean="0"/>
              <a:t>6- Inner nuclear layer.</a:t>
            </a:r>
          </a:p>
          <a:p>
            <a:r>
              <a:rPr lang="en-US" sz="2000" dirty="0" smtClean="0"/>
              <a:t>7- Inner plexiform layer.</a:t>
            </a:r>
          </a:p>
          <a:p>
            <a:r>
              <a:rPr lang="en-US" sz="2000" dirty="0" smtClean="0"/>
              <a:t>8- Ganglion cell layer.</a:t>
            </a:r>
          </a:p>
          <a:p>
            <a:r>
              <a:rPr lang="en-US" sz="2000" dirty="0" smtClean="0"/>
              <a:t>9- Optic nerve fiber layer.</a:t>
            </a:r>
          </a:p>
          <a:p>
            <a:r>
              <a:rPr lang="en-US" sz="2000" dirty="0" smtClean="0"/>
              <a:t>10- Inner limiting layer.</a:t>
            </a:r>
            <a:endParaRPr lang="en-US" sz="2000" dirty="0"/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3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 smtClean="0"/>
              <a:t>Cuboidal to columnar cells (single layer).</a:t>
            </a:r>
          </a:p>
          <a:p>
            <a:r>
              <a:rPr lang="en-US" dirty="0" smtClean="0"/>
              <a:t>Apical microvilli.</a:t>
            </a:r>
          </a:p>
          <a:p>
            <a:r>
              <a:rPr lang="en-US" dirty="0" smtClean="0"/>
              <a:t>Abundance of melanin granules.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1- Absorb light.</a:t>
            </a:r>
          </a:p>
          <a:p>
            <a:pPr>
              <a:buNone/>
            </a:pPr>
            <a:r>
              <a:rPr lang="en-US" dirty="0" smtClean="0"/>
              <a:t>    2- Phagocytosis of membranous discs from tips of rods.</a:t>
            </a:r>
          </a:p>
          <a:p>
            <a:pPr>
              <a:buNone/>
            </a:pPr>
            <a:r>
              <a:rPr lang="en-US" dirty="0" smtClean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RODS AND CONES LAYER (Cont.)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 smtClean="0"/>
              <a:t>Are photoreceptor cells.</a:t>
            </a:r>
          </a:p>
          <a:p>
            <a:r>
              <a:rPr lang="en-US" sz="1800" dirty="0" smtClean="0"/>
              <a:t>Each has:</a:t>
            </a:r>
          </a:p>
          <a:p>
            <a:pPr>
              <a:buNone/>
            </a:pPr>
            <a:r>
              <a:rPr lang="en-US" sz="1800" dirty="0" smtClean="0"/>
              <a:t>1. Dendrite formed of:</a:t>
            </a:r>
          </a:p>
          <a:p>
            <a:pPr>
              <a:buNone/>
            </a:pPr>
            <a:r>
              <a:rPr lang="en-US" sz="1800" dirty="0" smtClean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 smtClean="0"/>
              <a:t>     - Connecting Stalk: with modified cilium.</a:t>
            </a:r>
          </a:p>
          <a:p>
            <a:pPr>
              <a:buNone/>
            </a:pPr>
            <a:r>
              <a:rPr lang="en-US" sz="1800" dirty="0" smtClean="0"/>
              <a:t>     -Inner segment (IS).</a:t>
            </a:r>
          </a:p>
          <a:p>
            <a:pPr>
              <a:buNone/>
            </a:pPr>
            <a:r>
              <a:rPr lang="en-US" sz="1800" dirty="0" smtClean="0"/>
              <a:t> 2. Cell body.</a:t>
            </a:r>
          </a:p>
          <a:p>
            <a:pPr>
              <a:buNone/>
            </a:pPr>
            <a:r>
              <a:rPr lang="en-US" sz="1800" dirty="0" smtClean="0"/>
              <a:t> 3. Axon: synapses with dendrite of bipolar neuron of inner nuclear layer.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 smtClean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 smtClean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 smtClean="0"/>
              <a:t>   (red, green &amp; blue).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21" y="1163473"/>
            <a:ext cx="2380044" cy="506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8"/>
            <a:ext cx="7961586" cy="531897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 smtClean="0"/>
              <a:t>A region of </a:t>
            </a:r>
            <a:r>
              <a:rPr lang="en-US" sz="1800" dirty="0" err="1" smtClean="0"/>
              <a:t>zonulae</a:t>
            </a:r>
            <a:r>
              <a:rPr lang="en-US" sz="1800" dirty="0" smtClean="0"/>
              <a:t> adherents junctions between Muller cells and the photoreceptors.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 smtClean="0"/>
              <a:t>Contains nuclei of the rods &amp; cones.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 err="1" smtClean="0"/>
              <a:t>axodendritic</a:t>
            </a:r>
            <a:r>
              <a:rPr lang="en-US" sz="1800" dirty="0" smtClean="0"/>
              <a:t> synapses between the </a:t>
            </a:r>
          </a:p>
          <a:p>
            <a:pPr marL="342900" lvl="1" indent="0">
              <a:buNone/>
            </a:pPr>
            <a:r>
              <a:rPr lang="en-US" sz="1800" dirty="0" smtClean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 smtClean="0"/>
              <a:t>horizontal cells.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 smtClean="0"/>
              <a:t>Contains the nuclei of:</a:t>
            </a:r>
          </a:p>
          <a:p>
            <a:pPr>
              <a:buNone/>
            </a:pPr>
            <a:r>
              <a:rPr lang="en-US" sz="1800" dirty="0" smtClean="0"/>
              <a:t>        1- Bipolar neurons.</a:t>
            </a:r>
          </a:p>
          <a:p>
            <a:pPr>
              <a:buNone/>
            </a:pPr>
            <a:r>
              <a:rPr lang="en-US" sz="1800" dirty="0" smtClean="0"/>
              <a:t>        2- Horizontal neurons.</a:t>
            </a:r>
          </a:p>
          <a:p>
            <a:pPr>
              <a:buNone/>
            </a:pPr>
            <a:r>
              <a:rPr lang="en-US" sz="1800" dirty="0" smtClean="0"/>
              <a:t>        3- </a:t>
            </a:r>
            <a:r>
              <a:rPr lang="en-US" sz="1800" dirty="0" err="1" smtClean="0"/>
              <a:t>Amacrine</a:t>
            </a:r>
            <a:r>
              <a:rPr lang="en-US" sz="1800" dirty="0" smtClean="0"/>
              <a:t> neurons (unipolar neurons):</a:t>
            </a:r>
          </a:p>
          <a:p>
            <a:pPr>
              <a:buNone/>
            </a:pPr>
            <a:r>
              <a:rPr lang="en-US" sz="1800" dirty="0" smtClean="0"/>
              <a:t>        4- </a:t>
            </a:r>
            <a:r>
              <a:rPr lang="en-US" sz="1800" dirty="0" err="1" smtClean="0"/>
              <a:t>Neuroglial</a:t>
            </a:r>
            <a:r>
              <a:rPr lang="en-US" sz="1800" dirty="0" smtClean="0"/>
              <a:t> cells  (Muller cells) that extend </a:t>
            </a:r>
          </a:p>
          <a:p>
            <a:pPr>
              <a:buNone/>
            </a:pPr>
            <a:r>
              <a:rPr lang="en-US" sz="1800" dirty="0" smtClean="0"/>
              <a:t>       between the vitreous body and the inner segments of rods and cones.</a:t>
            </a:r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 smtClean="0">
                <a:effectLst/>
              </a:rPr>
              <a:t>Retina</a:t>
            </a:r>
            <a:r>
              <a:rPr lang="en-US" sz="3200" i="1" dirty="0">
                <a:effectLst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26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axodendritic</a:t>
            </a:r>
            <a:r>
              <a:rPr lang="en-US" sz="2000" dirty="0" smtClean="0"/>
              <a:t> synapses between axons of bipolar neurons and dendrites of ganglion cells and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 smtClean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the ganglion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unmyelinated</a:t>
            </a:r>
            <a:r>
              <a:rPr lang="en-US" sz="2000" dirty="0" smtClean="0"/>
              <a:t> axons of the ganglion cells.</a:t>
            </a:r>
          </a:p>
          <a:p>
            <a:pPr>
              <a:buNone/>
            </a:pPr>
            <a:r>
              <a:rPr lang="en-US" sz="2000" dirty="0" smtClean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pierces the sclera.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 smtClean="0"/>
              <a:t>   It is formed by the basal </a:t>
            </a:r>
            <a:r>
              <a:rPr lang="en-US" sz="2000" dirty="0" err="1" smtClean="0"/>
              <a:t>laminae</a:t>
            </a:r>
            <a:r>
              <a:rPr lang="en-US" sz="2000" dirty="0" smtClean="0"/>
              <a:t> of the Muller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Fovea </a:t>
            </a:r>
            <a:r>
              <a:rPr lang="en-US" b="1" dirty="0" err="1" smtClean="0">
                <a:solidFill>
                  <a:schemeClr val="tx2"/>
                </a:solidFill>
              </a:rPr>
              <a:t>centralis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/>
              <a:t>It lies in the center of macula </a:t>
            </a:r>
            <a:r>
              <a:rPr lang="en-US" dirty="0" err="1" smtClean="0"/>
              <a:t>lutea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Cones  are highly concentrated in the fovea.</a:t>
            </a:r>
          </a:p>
          <a:p>
            <a:r>
              <a:rPr lang="en-US" dirty="0" smtClean="0"/>
              <a:t>It is responsible for visual acuity.</a:t>
            </a:r>
            <a:endParaRPr lang="en-US" dirty="0"/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340069"/>
            <a:ext cx="3430796" cy="13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2751741"/>
            <a:ext cx="3398718" cy="19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71433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0" y="4248150"/>
            <a:ext cx="2296960" cy="23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 smtClean="0"/>
              <a:t>1- Pigmented epithelium.</a:t>
            </a:r>
          </a:p>
          <a:p>
            <a:pPr marL="0" indent="0">
              <a:buNone/>
            </a:pPr>
            <a:r>
              <a:rPr lang="en-US" dirty="0" smtClean="0"/>
              <a:t>2- Nerve cells: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sz="2000" dirty="0" smtClean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 smtClean="0"/>
              <a:t>     -  Bipolar neurons.</a:t>
            </a:r>
          </a:p>
          <a:p>
            <a:pPr marL="0" indent="0">
              <a:buNone/>
            </a:pPr>
            <a:r>
              <a:rPr lang="en-US" sz="2000" dirty="0" smtClean="0"/>
              <a:t>     - Ganglion cells.</a:t>
            </a:r>
          </a:p>
          <a:p>
            <a:pPr marL="0" indent="0">
              <a:buNone/>
            </a:pPr>
            <a:r>
              <a:rPr lang="en-US" sz="2000" dirty="0" smtClean="0"/>
              <a:t>     - Association neurons: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. Horizontal cells.</a:t>
            </a:r>
          </a:p>
          <a:p>
            <a:pPr marL="0" indent="0">
              <a:buNone/>
            </a:pPr>
            <a:r>
              <a:rPr lang="en-US" sz="2000" dirty="0" smtClean="0"/>
              <a:t>              ii.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Neuroglial</a:t>
            </a:r>
            <a:r>
              <a:rPr lang="en-US" dirty="0" smtClean="0"/>
              <a:t> cells:</a:t>
            </a:r>
          </a:p>
          <a:p>
            <a:pPr marL="0" indent="0">
              <a:buNone/>
            </a:pPr>
            <a:r>
              <a:rPr lang="en-US" sz="2000" dirty="0" smtClean="0"/>
              <a:t>    - Muller’s cells.</a:t>
            </a:r>
          </a:p>
          <a:p>
            <a:pPr marL="0" indent="0">
              <a:buNone/>
            </a:pPr>
            <a:r>
              <a:rPr lang="en-US" sz="2000" dirty="0" smtClean="0"/>
              <a:t>    - Astrocytes. </a:t>
            </a:r>
            <a:endParaRPr lang="en-US" sz="2000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CONJUNCTIVA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smtClean="0"/>
              <a:t>the transparent mucous </a:t>
            </a:r>
            <a:r>
              <a:rPr lang="en-US" dirty="0" smtClean="0"/>
              <a:t>membrane lining the inner surfaces of </a:t>
            </a:r>
            <a:r>
              <a:rPr lang="en-US" smtClean="0"/>
              <a:t>the eyelids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palpebral</a:t>
            </a:r>
            <a:r>
              <a:rPr lang="en-US" dirty="0" smtClean="0">
                <a:solidFill>
                  <a:schemeClr val="tx2"/>
                </a:solidFill>
              </a:rPr>
              <a:t> conjunctiva)  </a:t>
            </a:r>
            <a:r>
              <a:rPr lang="en-US" dirty="0" smtClean="0"/>
              <a:t>and reflecting onto the sclera of the anterior surface of the eye </a:t>
            </a:r>
            <a:r>
              <a:rPr lang="en-US" dirty="0" smtClean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L/M:</a:t>
            </a:r>
            <a:endParaRPr lang="en-US" dirty="0" smtClean="0"/>
          </a:p>
          <a:p>
            <a:r>
              <a:rPr lang="en-US" b="1" dirty="0" smtClean="0"/>
              <a:t>1- Epithelium: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Stratified columnar epithelium with</a:t>
            </a:r>
          </a:p>
          <a:p>
            <a:pPr>
              <a:buNone/>
            </a:pPr>
            <a:r>
              <a:rPr lang="en-US" dirty="0" smtClean="0"/>
              <a:t>       numerous goblet cells.</a:t>
            </a:r>
          </a:p>
          <a:p>
            <a:r>
              <a:rPr lang="en-US" b="1" dirty="0" smtClean="0"/>
              <a:t>2- Lamina </a:t>
            </a:r>
            <a:r>
              <a:rPr lang="en-US" b="1" dirty="0" err="1" smtClean="0"/>
              <a:t>propria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        Loose C.T.   </a:t>
            </a:r>
            <a:endParaRPr lang="en-US" dirty="0"/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2102" y="1495929"/>
            <a:ext cx="2657921" cy="316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7772400" cy="14439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EYE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 smtClean="0"/>
              <a:t>Three coats </a:t>
            </a:r>
          </a:p>
          <a:p>
            <a:pPr>
              <a:buNone/>
            </a:pPr>
            <a:r>
              <a:rPr lang="en-US" dirty="0" smtClean="0"/>
              <a:t>   (3 Tunics):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 smtClean="0"/>
              <a:t>       Cornea.</a:t>
            </a:r>
          </a:p>
          <a:p>
            <a:pPr>
              <a:buNone/>
            </a:pPr>
            <a:r>
              <a:rPr lang="en-US" dirty="0" smtClean="0"/>
              <a:t>       Sclera.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 smtClean="0"/>
              <a:t>       Choroid.</a:t>
            </a:r>
          </a:p>
          <a:p>
            <a:pPr>
              <a:buNone/>
            </a:pPr>
            <a:r>
              <a:rPr lang="en-US" dirty="0" smtClean="0"/>
              <a:t>       Ciliary body.</a:t>
            </a:r>
          </a:p>
          <a:p>
            <a:pPr>
              <a:buNone/>
            </a:pPr>
            <a:r>
              <a:rPr lang="en-US" dirty="0" smtClean="0"/>
              <a:t>       Iris.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dirty="0" smtClean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114" y="1807028"/>
            <a:ext cx="4805715" cy="45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 smtClean="0"/>
              <a:t>It is the transparent, avascular and highly innervated anterior portion of the fibrous coat. </a:t>
            </a:r>
          </a:p>
          <a:p>
            <a:r>
              <a:rPr lang="en-US" dirty="0" smtClean="0"/>
              <a:t>It is composed of 5 distinct layers:</a:t>
            </a:r>
          </a:p>
          <a:p>
            <a:pPr lvl="1">
              <a:buNone/>
            </a:pPr>
            <a:r>
              <a:rPr lang="en-US" sz="2400" dirty="0" smtClean="0"/>
              <a:t>1. Corneal epithelium.</a:t>
            </a:r>
          </a:p>
          <a:p>
            <a:pPr lvl="1">
              <a:buNone/>
            </a:pPr>
            <a:r>
              <a:rPr lang="en-US" sz="2400" dirty="0" smtClean="0"/>
              <a:t>2. Bowman’s membrane.</a:t>
            </a:r>
          </a:p>
          <a:p>
            <a:pPr lvl="1">
              <a:buNone/>
            </a:pPr>
            <a:r>
              <a:rPr lang="en-US" sz="2400" dirty="0" smtClean="0"/>
              <a:t>3. Stroma.</a:t>
            </a:r>
          </a:p>
          <a:p>
            <a:pPr lvl="1">
              <a:buNone/>
            </a:pPr>
            <a:r>
              <a:rPr lang="en-US" sz="2400" dirty="0" smtClean="0"/>
              <a:t>4. Descemet’s membrane.</a:t>
            </a:r>
          </a:p>
          <a:p>
            <a:pPr lvl="1">
              <a:buNone/>
            </a:pPr>
            <a:r>
              <a:rPr lang="en-US" sz="2400" dirty="0" smtClean="0"/>
              <a:t>5. Corneal endothelium.</a:t>
            </a:r>
            <a:endParaRPr lang="en-US" sz="2400" dirty="0"/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 smtClean="0"/>
              <a:t>Non-keratinized Stratified squamous epithelium. </a:t>
            </a:r>
          </a:p>
          <a:p>
            <a:pPr lvl="1"/>
            <a:r>
              <a:rPr lang="en-US" sz="2400" dirty="0" smtClean="0"/>
              <a:t>Contains numerous free nerve endings.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 smtClean="0"/>
              <a:t>It is homogenous non-cellular layer containing type I collagen fibrils.</a:t>
            </a:r>
            <a:endParaRPr lang="en-US" sz="2400" dirty="0"/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856408" cy="40662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Stroma: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It is the thickest layer (about 90%).</a:t>
            </a:r>
          </a:p>
          <a:p>
            <a:pPr lvl="1"/>
            <a:r>
              <a:rPr lang="en-US" sz="2400" dirty="0" smtClean="0"/>
              <a:t>It is composed of parallel lamellae of dense collagenous C.T.</a:t>
            </a:r>
          </a:p>
          <a:p>
            <a:pPr lvl="1"/>
            <a:r>
              <a:rPr lang="en-US" sz="2400" dirty="0" smtClean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0316" y="2028160"/>
            <a:ext cx="5274311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 smtClean="0"/>
              <a:t>It is a thick basement membrane.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 smtClean="0"/>
              <a:t>It is s simple squamous epithelium.</a:t>
            </a:r>
          </a:p>
          <a:p>
            <a:pPr lvl="1"/>
            <a:r>
              <a:rPr lang="en-US" sz="2400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 	1- Formation of Descemet’s membrane.</a:t>
            </a:r>
          </a:p>
          <a:p>
            <a:pPr>
              <a:buNone/>
            </a:pPr>
            <a:r>
              <a:rPr lang="en-US" dirty="0" smtClean="0"/>
              <a:t>           2- Keeping the stroma relatively dehydrated</a:t>
            </a:r>
          </a:p>
          <a:p>
            <a:pPr>
              <a:buNone/>
            </a:pPr>
            <a:r>
              <a:rPr lang="en-US" dirty="0" smtClean="0"/>
              <a:t>           (sod. pump → water withdrawal from the stroma).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225"/>
            <a:ext cx="7772400" cy="1074653"/>
          </a:xfrm>
        </p:spPr>
        <p:txBody>
          <a:bodyPr/>
          <a:lstStyle/>
          <a:p>
            <a:r>
              <a:rPr lang="en-US" sz="3200" dirty="0" smtClean="0"/>
              <a:t>LIMBUS                                                (CORNEO SCLERAL JUNCTION)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4521751"/>
          </a:xfrm>
        </p:spPr>
        <p:txBody>
          <a:bodyPr/>
          <a:lstStyle/>
          <a:p>
            <a:r>
              <a:rPr lang="en-US" dirty="0" smtClean="0"/>
              <a:t>It is the transition region between the cornea and sclera.</a:t>
            </a:r>
          </a:p>
          <a:p>
            <a:r>
              <a:rPr lang="en-US" dirty="0" smtClean="0"/>
              <a:t>It is about 1.5 mm width.</a:t>
            </a:r>
          </a:p>
          <a:p>
            <a:r>
              <a:rPr lang="en-US" dirty="0" smtClean="0"/>
              <a:t>It is highly vascular.</a:t>
            </a:r>
          </a:p>
          <a:p>
            <a:r>
              <a:rPr lang="en-US" dirty="0" smtClean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 smtClean="0"/>
              <a:t>Trabecular</a:t>
            </a:r>
            <a:r>
              <a:rPr lang="en-US" sz="2400" dirty="0" smtClean="0"/>
              <a:t> meshwork:</a:t>
            </a:r>
            <a:br>
              <a:rPr lang="en-US" sz="2400" dirty="0" smtClean="0"/>
            </a:br>
            <a:r>
              <a:rPr lang="en-US" sz="2400" dirty="0" smtClean="0"/>
              <a:t>Endothelium-lined spaces. It leads to 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smtClean="0"/>
              <a:t>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It drains the aqueous humor into the venous system.</a:t>
            </a:r>
            <a:endParaRPr lang="en-US" sz="2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Canal of </a:t>
            </a:r>
            <a:r>
              <a:rPr lang="en-US" sz="1400" b="1" dirty="0" err="1" smtClean="0">
                <a:solidFill>
                  <a:schemeClr val="bg1"/>
                </a:solidFill>
              </a:rPr>
              <a:t>Schlemm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Sclera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Cornea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Ciliary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body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486428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 smtClean="0"/>
              <a:t>It covers the posterior 5/6 of the fibrous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Sclera Proper: </a:t>
            </a:r>
            <a:r>
              <a:rPr lang="en-US" dirty="0" smtClean="0"/>
              <a:t>consists of interlacing bundles of type I collagen</a:t>
            </a:r>
          </a:p>
          <a:p>
            <a:pPr>
              <a:buNone/>
            </a:pPr>
            <a:r>
              <a:rPr lang="en-US" dirty="0" smtClean="0"/>
              <a:t>   (dense collagenous C.T., irregular type).</a:t>
            </a:r>
          </a:p>
          <a:p>
            <a:r>
              <a:rPr lang="en-US" dirty="0" smtClean="0"/>
              <a:t>Melanocytes are located in the deeper regions.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86909" y="1974303"/>
            <a:ext cx="4793591" cy="329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ACEE71B4-B6B1-4E01-80E5-5A55BCAC507E}" vid="{ABB72F7B-035A-4BD7-977A-CA653C4510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1216</TotalTime>
  <Words>1163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Monotype Sorts</vt:lpstr>
      <vt:lpstr>Times New Roman</vt:lpstr>
      <vt:lpstr>Viner Hand ITC</vt:lpstr>
      <vt:lpstr>Wide Latin</vt:lpstr>
      <vt:lpstr>Wingdings</vt:lpstr>
      <vt:lpstr>SIDEBARS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                                              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                LUCK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Aly Mohamed</cp:lastModifiedBy>
  <cp:revision>156</cp:revision>
  <dcterms:created xsi:type="dcterms:W3CDTF">2014-09-08T08:56:27Z</dcterms:created>
  <dcterms:modified xsi:type="dcterms:W3CDTF">2018-09-13T10:25:58Z</dcterms:modified>
</cp:coreProperties>
</file>