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4" id="2147483648"/>
  </p:sldMasterIdLst>
  <p:notesMasterIdLst>
    <p:notesMasterId r:id="rId5"/>
  </p:notesMasterIdLst>
  <p:handoutMasterIdLst>
    <p:handoutMasterId r:id="rId6"/>
  </p:handout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  <p:sldId r:id="rId17" id="266"/>
    <p:sldId r:id="rId18" id="267"/>
    <p:sldId r:id="rId19" id="268"/>
    <p:sldId r:id="rId20" id="269"/>
    <p:sldId r:id="rId21" id="270"/>
    <p:sldId r:id="rId22" id="271"/>
    <p:sldId r:id="rId23" id="272"/>
    <p:sldId r:id="rId24" id="273"/>
    <p:sldId r:id="rId25" id="274"/>
    <p:sldId r:id="rId26" id="275"/>
    <p:sldId r:id="rId27" id="276"/>
    <p:sldId r:id="rId28" id="277"/>
    <p:sldId r:id="rId29" id="278"/>
  </p:sldIdLst>
  <p:sldSz cx="9144000" cy="6858000" type="screen4x3"/>
  <p:notesSz xmlns:c="http://schemas.openxmlformats.org/drawingml/2006/chart" xmlns:pic="http://schemas.openxmlformats.org/drawingml/2006/picture" xmlns:dgm="http://schemas.openxmlformats.org/drawingml/2006/diagram" cx="6669088" cy="9926638"/>
  <p:defaultTextStyle xmlns:c="http://schemas.openxmlformats.org/drawingml/2006/chart" xmlns:pic="http://schemas.openxmlformats.org/drawingml/2006/picture" xmlns:dgm="http://schemas.openxmlformats.org/drawingml/2006/diagram">
    <a:defPPr>
      <a:defRPr lang="en-US">
        <a:uFillTx/>
      </a:defRPr>
    </a:defPPr>
    <a:lvl1pPr algn="l" defTabSz="457200" fontAlgn="base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pitchFamily="34" typeface="Arial"/>
        <a:ea typeface="+mn-ea"/>
        <a:cs charset="0" pitchFamily="34" typeface="Arial"/>
      </a:defRPr>
    </a:lvl1pPr>
    <a:lvl2pPr algn="l" defTabSz="457200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pitchFamily="34" typeface="Arial"/>
        <a:ea typeface="+mn-ea"/>
        <a:cs charset="0" pitchFamily="34" typeface="Arial"/>
      </a:defRPr>
    </a:lvl2pPr>
    <a:lvl3pPr algn="l" defTabSz="457200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pitchFamily="34" typeface="Arial"/>
        <a:ea typeface="+mn-ea"/>
        <a:cs charset="0" pitchFamily="34" typeface="Arial"/>
      </a:defRPr>
    </a:lvl3pPr>
    <a:lvl4pPr algn="l" defTabSz="457200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pitchFamily="34" typeface="Arial"/>
        <a:ea typeface="+mn-ea"/>
        <a:cs charset="0" pitchFamily="34" typeface="Arial"/>
      </a:defRPr>
    </a:lvl4pPr>
    <a:lvl5pPr algn="l" defTabSz="457200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pitchFamily="34" typeface="Arial"/>
        <a:ea typeface="+mn-ea"/>
        <a:cs charset="0" pitchFamily="34" typeface="Arial"/>
      </a:defRPr>
    </a:lvl5pPr>
    <a:lvl6pPr algn="r" defTabSz="914400" eaLnBrk="1" hangingPunct="1" latinLnBrk="0" marL="2286000" rtl="1">
      <a:defRPr kern="1200">
        <a:solidFill>
          <a:schemeClr val="tx1"/>
        </a:solidFill>
        <a:uFillTx/>
        <a:latin charset="0" pitchFamily="34" typeface="Arial"/>
        <a:ea typeface="+mn-ea"/>
        <a:cs charset="0" pitchFamily="34" typeface="Arial"/>
      </a:defRPr>
    </a:lvl6pPr>
    <a:lvl7pPr algn="r" defTabSz="914400" eaLnBrk="1" hangingPunct="1" latinLnBrk="0" marL="2743200" rtl="1">
      <a:defRPr kern="1200">
        <a:solidFill>
          <a:schemeClr val="tx1"/>
        </a:solidFill>
        <a:uFillTx/>
        <a:latin charset="0" pitchFamily="34" typeface="Arial"/>
        <a:ea typeface="+mn-ea"/>
        <a:cs charset="0" pitchFamily="34" typeface="Arial"/>
      </a:defRPr>
    </a:lvl7pPr>
    <a:lvl8pPr algn="r" defTabSz="914400" eaLnBrk="1" hangingPunct="1" latinLnBrk="0" marL="3200400" rtl="1">
      <a:defRPr kern="1200">
        <a:solidFill>
          <a:schemeClr val="tx1"/>
        </a:solidFill>
        <a:uFillTx/>
        <a:latin charset="0" pitchFamily="34" typeface="Arial"/>
        <a:ea typeface="+mn-ea"/>
        <a:cs charset="0" pitchFamily="34" typeface="Arial"/>
      </a:defRPr>
    </a:lvl8pPr>
    <a:lvl9pPr algn="r" defTabSz="914400" eaLnBrk="1" hangingPunct="1" latinLnBrk="0" marL="3657600" rtl="1">
      <a:defRPr kern="1200">
        <a:solidFill>
          <a:schemeClr val="tx1"/>
        </a:solidFill>
        <a:uFillTx/>
        <a:latin charset="0" pitchFamily="34" typeface="Arial"/>
        <a:ea typeface="+mn-ea"/>
        <a:cs charset="0" pitchFamily="34"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autoAdjust="0" sz="14246"/>
    <p:restoredTop sz="94660"/>
  </p:normalViewPr>
  <p:slideViewPr>
    <p:cSldViewPr snapToObjects="1">
      <p:cViewPr varScale="1">
        <p:scale xmlns:c="http://schemas.openxmlformats.org/drawingml/2006/chart" xmlns:pic="http://schemas.openxmlformats.org/drawingml/2006/picture" xmlns:dgm="http://schemas.openxmlformats.org/drawingml/2006/diagram">
          <a:sx d="100" n="70"/>
          <a:sy d="100" n="70"/>
        </p:scale>
        <p:origin xmlns:c="http://schemas.openxmlformats.org/drawingml/2006/chart" xmlns:pic="http://schemas.openxmlformats.org/drawingml/2006/picture" xmlns:dgm="http://schemas.openxmlformats.org/drawingml/2006/diagram" x="294" y="90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00" n="100"/>
        <a:sy d="100" n="100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gridSpacing xmlns:c="http://schemas.openxmlformats.org/drawingml/2006/chart" xmlns:pic="http://schemas.openxmlformats.org/drawingml/2006/picture" xmlns:dgm="http://schemas.openxmlformats.org/drawingml/2006/diagram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handoutMasters/handoutMaster1.xml" Type="http://schemas.openxmlformats.org/officeDocument/2006/relationships/handoutMaster"></Relationship><Relationship Id="rId7" Target="slides/slide1.xml" Type="http://schemas.openxmlformats.org/officeDocument/2006/relationships/slide"></Relationship><Relationship Id="rId8" Target="slides/slide2.xml" Type="http://schemas.openxmlformats.org/officeDocument/2006/relationships/slide"></Relationship><Relationship Id="rId9" Target="slides/slide3.xml" Type="http://schemas.openxmlformats.org/officeDocument/2006/relationships/slide"></Relationship><Relationship Id="rId10" Target="slides/slide4.xml" Type="http://schemas.openxmlformats.org/officeDocument/2006/relationships/slide"></Relationship><Relationship Id="rId11" Target="slides/slide5.xml" Type="http://schemas.openxmlformats.org/officeDocument/2006/relationships/slide"></Relationship><Relationship Id="rId12" Target="slides/slide6.xml" Type="http://schemas.openxmlformats.org/officeDocument/2006/relationships/slide"></Relationship><Relationship Id="rId13" Target="slides/slide7.xml" Type="http://schemas.openxmlformats.org/officeDocument/2006/relationships/slide"></Relationship><Relationship Id="rId14" Target="slides/slide8.xml" Type="http://schemas.openxmlformats.org/officeDocument/2006/relationships/slide"></Relationship><Relationship Id="rId15" Target="slides/slide9.xml" Type="http://schemas.openxmlformats.org/officeDocument/2006/relationships/slide"></Relationship><Relationship Id="rId16" Target="slides/slide10.xml" Type="http://schemas.openxmlformats.org/officeDocument/2006/relationships/slide"></Relationship><Relationship Id="rId17" Target="slides/slide11.xml" Type="http://schemas.openxmlformats.org/officeDocument/2006/relationships/slide"></Relationship><Relationship Id="rId18" Target="slides/slide12.xml" Type="http://schemas.openxmlformats.org/officeDocument/2006/relationships/slide"></Relationship><Relationship Id="rId19" Target="slides/slide13.xml" Type="http://schemas.openxmlformats.org/officeDocument/2006/relationships/slide"></Relationship><Relationship Id="rId20" Target="slides/slide14.xml" Type="http://schemas.openxmlformats.org/officeDocument/2006/relationships/slide"></Relationship><Relationship Id="rId21" Target="slides/slide15.xml" Type="http://schemas.openxmlformats.org/officeDocument/2006/relationships/slide"></Relationship><Relationship Id="rId22" Target="slides/slide16.xml" Type="http://schemas.openxmlformats.org/officeDocument/2006/relationships/slide"></Relationship><Relationship Id="rId23" Target="slides/slide17.xml" Type="http://schemas.openxmlformats.org/officeDocument/2006/relationships/slide"></Relationship><Relationship Id="rId24" Target="slides/slide18.xml" Type="http://schemas.openxmlformats.org/officeDocument/2006/relationships/slide"></Relationship><Relationship Id="rId25" Target="slides/slide19.xml" Type="http://schemas.openxmlformats.org/officeDocument/2006/relationships/slide"></Relationship><Relationship Id="rId26" Target="slides/slide20.xml" Type="http://schemas.openxmlformats.org/officeDocument/2006/relationships/slide"></Relationship><Relationship Id="rId27" Target="slides/slide21.xml" Type="http://schemas.openxmlformats.org/officeDocument/2006/relationships/slide"></Relationship><Relationship Id="rId28" Target="slides/slide22.xml" Type="http://schemas.openxmlformats.org/officeDocument/2006/relationships/slide"></Relationship><Relationship Id="rId29" Target="slides/slide23.xml" Type="http://schemas.openxmlformats.org/officeDocument/2006/relationships/slide"></Relationship><Relationship Id="rId30" Target="theme/theme1.xml" Type="http://schemas.openxmlformats.org/officeDocument/2006/relationships/theme"></Relationship></Relationships>
</file>

<file path=ppt/handoutMasters/_rels/handoutMaster1.xml.rels><?xml version="1.0" standalone="yes" ?><Relationships xmlns="http://schemas.openxmlformats.org/package/2006/relationships"><Relationship Id="rId1" Target="../theme/theme3.xml" Type="http://schemas.openxmlformats.org/officeDocument/2006/relationships/theme"></Relationship></Relationships>
</file>

<file path=ppt/handoutMasters/handoutMaster1.xml><?xml version="1.0" encoding="utf-8"?>
<p:handout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1">
        <a:schemeClr val="bg1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Header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sz="quarter" type="hd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79150" y="0"/>
            <a:ext cx="2889938" cy="496332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1" tIns="45720" vert="horz"/>
          <a:lstStyle>
            <a:lvl1pPr algn="r">
              <a:defRPr smtClean="0"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Dat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quarter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44" y="0"/>
            <a:ext cx="2889938" cy="496332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1" tIns="45720" vert="horz"/>
          <a:lstStyle>
            <a:lvl1pPr algn="l">
              <a:defRPr smtClean="0" sz="1200">
                <a:uFillTx/>
              </a:defRPr>
            </a:lvl1pPr>
          </a:lstStyle>
          <a:p>
            <a:pPr>
              <a:defRPr>
                <a:uFillTx/>
              </a:defRPr>
            </a:pPr>
            <a:fld id="{796821A0-FF4C-4B10-8A77-747067A8A913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Foot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79150" y="9428583"/>
            <a:ext cx="2889938" cy="496332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1" tIns="45720" vert="horz"/>
          <a:lstStyle>
            <a:lvl1pPr algn="r">
              <a:defRPr smtClean="0"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Slide Numb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44" y="9428583"/>
            <a:ext cx="2889938" cy="496332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1" tIns="45720" vert="horz"/>
          <a:lstStyle>
            <a:lvl1pPr algn="l">
              <a:defRPr smtClean="0" sz="1200">
                <a:uFillTx/>
              </a:defRPr>
            </a:lvl1pPr>
          </a:lstStyle>
          <a:p>
            <a:pPr>
              <a:defRPr>
                <a:uFillTx/>
              </a:defRPr>
            </a:pPr>
            <a:fld id="{C111C288-BFDA-47EF-BCFC-A5216A154860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hf dt="0" ftr="0" hdr="0"/>
</p:handoutMaster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0482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sz="quarter" type="hdr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779150" y="0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200">
                <a:uFillTx/>
                <a:latin charset="0" pitchFamily="34" typeface="Calibri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483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dt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0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>
              <a:defRPr sz="1200">
                <a:uFillTx/>
                <a:latin charset="0" pitchFamily="34" typeface="Calibri"/>
              </a:defRPr>
            </a:lvl1pPr>
          </a:lstStyle>
          <a:p>
            <a:pPr>
              <a:defRPr>
                <a:uFillTx/>
              </a:defRPr>
            </a:pPr>
            <a:fld id="{9DEA1F24-08AD-4115-B230-87BBD3D24B07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484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20485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uFillTx/>
              </a:rPr>
              <a:t>Click to edit Master text styles</a:t>
            </a:r>
          </a:p>
          <a:p>
            <a:pPr lvl="1"/>
            <a:r>
              <a:rPr lang="en-US" noProof="0" smtClean="0">
                <a:uFillTx/>
              </a:rPr>
              <a:t>Second level</a:t>
            </a:r>
          </a:p>
          <a:p>
            <a:pPr lvl="2"/>
            <a:r>
              <a:rPr lang="en-US" noProof="0" smtClean="0">
                <a:uFillTx/>
              </a:rPr>
              <a:t>Third level</a:t>
            </a:r>
          </a:p>
          <a:p>
            <a:pPr lvl="3"/>
            <a:r>
              <a:rPr lang="en-US" noProof="0" smtClean="0">
                <a:uFillTx/>
              </a:rPr>
              <a:t>Fourth level</a:t>
            </a:r>
          </a:p>
          <a:p>
            <a:pPr lvl="4"/>
            <a:r>
              <a:rPr lang="en-US" noProof="0" smtClean="0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486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4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77915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200">
                <a:uFillTx/>
                <a:latin charset="0" pitchFamily="34" typeface="Calibri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487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>
              <a:defRPr sz="1200">
                <a:uFillTx/>
                <a:latin charset="0" pitchFamily="34" typeface="Calibri"/>
              </a:defRPr>
            </a:lvl1pPr>
          </a:lstStyle>
          <a:p>
            <a:pPr>
              <a:defRPr>
                <a:uFillTx/>
              </a:defRPr>
            </a:pPr>
            <a:fld id="{CF34E9F4-9E8E-47C9-ABA1-8A5A7E99D052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hf dt="0" ftr="0" hdr="0"/>
  <p:notesStyle xmlns:c="http://schemas.openxmlformats.org/drawingml/2006/chart" xmlns:pic="http://schemas.openxmlformats.org/drawingml/2006/picture" xmlns:dgm="http://schemas.openxmlformats.org/drawingml/2006/diagram">
    <a:lvl1pPr algn="l" eaLnBrk="0" fontAlgn="base" hangingPunct="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pitchFamily="34" typeface="Calibri"/>
        <a:ea typeface="+mn-ea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pitchFamily="34" typeface="Calibri"/>
        <a:ea typeface="+mn-ea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pitchFamily="34" typeface="Calibri"/>
        <a:ea typeface="+mn-ea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pitchFamily="34" typeface="Calibri"/>
        <a:ea typeface="+mn-ea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pitchFamily="34" typeface="Calibri"/>
        <a:ea typeface="+mn-ea"/>
        <a:cs typeface="+mn-cs"/>
      </a:defRPr>
    </a:lvl5pPr>
    <a:lvl6pPr algn="r" defTabSz="914400" eaLnBrk="1" hangingPunct="1" latinLnBrk="0" marL="2286000" rtl="1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r" defTabSz="914400" eaLnBrk="1" hangingPunct="1" latinLnBrk="0" marL="2743200" rtl="1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r" defTabSz="914400" eaLnBrk="1" hangingPunct="1" latinLnBrk="0" marL="3200400" rtl="1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r" defTabSz="914400" eaLnBrk="1" hangingPunct="1" latinLnBrk="0" marL="3657600" rtl="1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0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1.xml.rels><?xml version="1.0" standalone="yes" ?><Relationships xmlns="http://schemas.openxmlformats.org/package/2006/relationships"><Relationship Id="rId1" Target="../slides/slide1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2.xml.rels><?xml version="1.0" standalone="yes" ?><Relationships xmlns="http://schemas.openxmlformats.org/package/2006/relationships"><Relationship Id="rId1" Target="../slides/slide1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3.xml.rels><?xml version="1.0" standalone="yes" ?><Relationships xmlns="http://schemas.openxmlformats.org/package/2006/relationships"><Relationship Id="rId1" Target="../slides/slide1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4.xml.rels><?xml version="1.0" standalone="yes" ?><Relationships xmlns="http://schemas.openxmlformats.org/package/2006/relationships"><Relationship Id="rId1" Target="../slides/slide1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5.xml.rels><?xml version="1.0" standalone="yes" ?><Relationships xmlns="http://schemas.openxmlformats.org/package/2006/relationships"><Relationship Id="rId1" Target="../slides/slide1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6.xml.rels><?xml version="1.0" standalone="yes" ?><Relationships xmlns="http://schemas.openxmlformats.org/package/2006/relationships"><Relationship Id="rId1" Target="../slides/slide1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7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8.xml.rels><?xml version="1.0" standalone="yes" ?><Relationships xmlns="http://schemas.openxmlformats.org/package/2006/relationships"><Relationship Id="rId1" Target="../slides/slide1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9.xml.rels><?xml version="1.0" standalone="yes" ?><Relationships xmlns="http://schemas.openxmlformats.org/package/2006/relationships"><Relationship Id="rId1" Target="../slides/slide1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0.xml.rels><?xml version="1.0" standalone="yes" ?><Relationships xmlns="http://schemas.openxmlformats.org/package/2006/relationships"><Relationship Id="rId1" Target="../slides/slide2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1.xml.rels><?xml version="1.0" standalone="yes" ?><Relationships xmlns="http://schemas.openxmlformats.org/package/2006/relationships"><Relationship Id="rId1" Target="../slides/slide2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2.xml.rels><?xml version="1.0" standalone="yes" ?><Relationships xmlns="http://schemas.openxmlformats.org/package/2006/relationships"><Relationship Id="rId1" Target="../slides/slide2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3.xml.rels><?xml version="1.0" standalone="yes" ?><Relationships xmlns="http://schemas.openxmlformats.org/package/2006/relationships"><Relationship Id="rId1" Target="../slides/slide2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defRPr>
                <a:uFillTx/>
              </a:defRPr>
            </a:pPr>
            <a:fld id="{CF34E9F4-9E8E-47C9-ABA1-8A5A7E99D052}" type="slidenum">
              <a:rPr lang="x-none" smtClean="0">
                <a:uFillTx/>
              </a:rPr>
              <a:pPr>
                <a:defRPr>
                  <a:uFillTx/>
                </a:defRPr>
              </a:pPr>
              <a:t>1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867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2867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8676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B74C1846-BB77-4195-B32D-57CDCB6C6123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10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969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2969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9700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E2B3DE0D-F4EE-47D4-826E-44B01605F01B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11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969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2969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9700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E2B3DE0D-F4EE-47D4-826E-44B01605F01B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12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072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072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0724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AEECF202-DFFF-467A-A2A9-8467FDB40650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13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072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072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0724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AEECF202-DFFF-467A-A2A9-8467FDB40650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14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174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174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1748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3088A7CF-6B77-4E36-9858-E70F15241C40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15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277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277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2772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27E4D7C0-E78A-4DA1-A9AC-20CAA611C3DF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16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379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379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3796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F22CD4BF-1BBC-4907-9D22-E6902AF21072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17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481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481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uFillTx/>
              </a:rPr>
              <a:t>140 ML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4820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1FF61E6C-5322-4EE7-B773-679CB21F1FA3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18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584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584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5844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70321410-C26E-4925-BB85-889A345B2502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19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150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2150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508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EE0777D9-2F26-47A0-834C-C614B0D0188D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2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789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789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7892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C3ECD93E-4523-48FF-96D2-5978B5252922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20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686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686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6868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B19E140B-0CBA-457C-BB65-5E4C9D339F2B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21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789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789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7892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C3ECD93E-4523-48FF-96D2-5978B5252922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22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defRPr>
                <a:uFillTx/>
              </a:defRPr>
            </a:pPr>
            <a:fld id="{33742008-B97C-4FC3-9C12-CC5F68D1CA37}" type="slidenum">
              <a:rPr lang="x-none" smtClean="0">
                <a:uFillTx/>
              </a:rPr>
              <a:pPr>
                <a:defRPr>
                  <a:uFillTx/>
                </a:defRPr>
              </a:pPr>
              <a:t>23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253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2253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532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6756533C-5FBB-44F5-9DB1-0CE584B27B75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3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355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2355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3556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F3982EB8-8A3E-4ECC-AC3D-D305EB10DF2A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4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4578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24579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4580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BD1ED0C9-704E-4E5E-B43F-F4DE8B514BB3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5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560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2560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5604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B9ACDC86-297D-41BB-AD01-3E1C07F2A662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6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6626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26627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6628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48BECABD-623F-44C8-9E5C-BE1D779342DA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7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7650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27651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652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266A4732-E83D-403B-972B-04FF5251CDB5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8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8674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28675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spcBef>
                <a:spcPct val="0"/>
              </a:spcBef>
            </a:pPr>
            <a:endParaRPr lang="x-none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8676" name="Slide Number Placeholder 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44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/>
          <a:p>
            <a:pPr defTabSz="914400" rtl="1"/>
            <a:fld id="{B74C1846-BB77-4195-B32D-57CDCB6C6123}" type="slidenum">
              <a:rPr lang="x-none" sz="1200">
                <a:uFillTx/>
                <a:latin charset="0" pitchFamily="34" typeface="Calibri"/>
                <a:ea typeface="Majalla UI"/>
                <a:cs typeface="Majalla UI"/>
              </a:rPr>
              <a:pPr defTabSz="914400" rtl="1"/>
              <a:t>9</a:t>
            </a:fld>
            <a:endParaRPr lang="en-US" sz="1200">
              <a:uFillTx/>
              <a:latin charset="0" pitchFamily="34" typeface="Calibri"/>
              <a:ea typeface="Majalla UI"/>
              <a:cs typeface="Majalla UI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2130425"/>
            <a:ext cx="7772400" cy="14700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3886200"/>
            <a:ext cx="6400800" cy="1752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4C02935-399A-4744-9075-7E7B25819DD1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A6075D5-E701-4083-BD3B-C60064BFFA95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202AC94-75C1-4414-9E43-5AA455CBEDDF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7D192C-BC00-49E6-9713-358FE6A9777B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629400" y="274638"/>
            <a:ext cx="2057400" cy="58515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4638"/>
            <a:ext cx="6019800" cy="58515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E15084B-DE96-439D-A2EB-53DE8EE1D73F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0AA93-4E34-45E3-B8A8-715AC856E8A8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907B4B-9AD4-44BE-88E8-8DBBC7909D01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FF547A5-09DA-4F75-8577-EE44B087042C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2313" y="4406900"/>
            <a:ext cx="7772400" cy="136207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2313" y="2906713"/>
            <a:ext cx="77724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0C6F778-5E44-4EB1-95D6-CDACBC6130E1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89CC838-922C-4ADA-AF57-033BD08A811F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4038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600200"/>
            <a:ext cx="4038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072D5AE-A0D2-460D-B5EE-A4F26EED3D62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068BE38-C062-47E5-8C66-EEAE0A042730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35113"/>
            <a:ext cx="4040188" cy="639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174875"/>
            <a:ext cx="4040188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5025" y="1535113"/>
            <a:ext cx="4041775" cy="639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5025" y="2174875"/>
            <a:ext cx="4041775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4F2CB83-D80F-4320-AA4B-08AA33EDE3A1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8CD055F-F360-443D-BA79-12E5689B4BF0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BDBA11F-90F3-4C81-B620-3F0FE439C05D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B4A0BBD-B003-4383-9799-86E71AAD39D5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670AF72-AECF-4469-97F8-C2BC9149C6B8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6008287-18F2-470F-AFED-483B3BD397BD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3050"/>
            <a:ext cx="3008313" cy="116205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575050" y="273050"/>
            <a:ext cx="5111750" cy="585311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435100"/>
            <a:ext cx="3008313" cy="46910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475C802-5449-45F1-9FC9-2BF4A35A7C7B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C8B0EF-1937-49E8-9456-764CCCB3D4FD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4800600"/>
            <a:ext cx="5486400" cy="56673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612775"/>
            <a:ext cx="5486400" cy="41148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rtlCol="0">
            <a:normAutofit/>
          </a:bodyPr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pPr lvl="0"/>
            <a:endParaRPr lang="en-US" noProof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5367338"/>
            <a:ext cx="5486400" cy="8048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99D89A9-1460-406C-AAAD-17D018A8199D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4BFD6CF-FEA6-469B-A12D-A2D476B4ECC2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media/image1.png" Type="http://schemas.openxmlformats.org/officeDocument/2006/relationships/image"></Relationship><Relationship Id="rId2" Target="../slideLayouts/slideLayout1.xml" Type="http://schemas.openxmlformats.org/officeDocument/2006/relationships/slideLayout"></Relationship><Relationship Id="rId3" Target="../slideLayouts/slideLayout2.xml" Type="http://schemas.openxmlformats.org/officeDocument/2006/relationships/slideLayout"></Relationship><Relationship Id="rId4" Target="../slideLayouts/slideLayout3.xml" Type="http://schemas.openxmlformats.org/officeDocument/2006/relationships/slideLayout"></Relationship><Relationship Id="rId5" Target="../slideLayouts/slideLayout4.xml" Type="http://schemas.openxmlformats.org/officeDocument/2006/relationships/slideLayout"></Relationship><Relationship Id="rId6" Target="../slideLayouts/slideLayout5.xml" Type="http://schemas.openxmlformats.org/officeDocument/2006/relationships/slideLayout"></Relationship><Relationship Id="rId7" Target="../slideLayouts/slideLayout6.xml" Type="http://schemas.openxmlformats.org/officeDocument/2006/relationships/slideLayout"></Relationship><Relationship Id="rId8" Target="../slideLayouts/slideLayout7.xml" Type="http://schemas.openxmlformats.org/officeDocument/2006/relationships/slideLayout"></Relationship><Relationship Id="rId9" Target="../slideLayouts/slideLayout8.xml" Type="http://schemas.openxmlformats.org/officeDocument/2006/relationships/slideLayout"></Relationship><Relationship Id="rId10" Target="../slideLayouts/slideLayout9.xml" Type="http://schemas.openxmlformats.org/officeDocument/2006/relationships/slideLayout"></Relationship><Relationship Id="rId11" Target="../slideLayouts/slideLayout10.xml" Type="http://schemas.openxmlformats.org/officeDocument/2006/relationships/slideLayout"></Relationship><Relationship Id="rId12" Target="../slideLayouts/slideLayout11.xml" Type="http://schemas.openxmlformats.org/officeDocument/2006/relationships/slideLayout"></Relationship><Relationship Id="rId13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pic="http://schemas.openxmlformats.org/drawingml/2006/picture" xmlns:dgm="http://schemas.openxmlformats.org/drawingml/2006/diagram"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26" name="Titl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27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D33E3DB8-7E42-46EC-9CEB-1D45F7246E70}" type="datetime1">
              <a:rPr lang="en-US" smtClean="0">
                <a:uFillTx/>
              </a:rPr>
              <a:pPr>
                <a:defRPr>
                  <a:uFillTx/>
                </a:defRPr>
              </a:pPr>
              <a:t>10/23/2019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uFillTx/>
                <a:latin charset="0" pitchFamily="34" typeface="Calibri"/>
              </a:defRPr>
            </a:lvl1pPr>
          </a:lstStyle>
          <a:p>
            <a:pPr>
              <a:defRPr>
                <a:uFillTx/>
              </a:defRPr>
            </a:pPr>
            <a:fld id="{305A2CAB-8790-45D7-82FD-6BC46503984B}" type="slidenum">
              <a:rPr lang="x-none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2" id="2147483661"/>
    <p:sldLayoutId r:id="rId3" id="2147483662"/>
    <p:sldLayoutId r:id="rId4" id="2147483663"/>
    <p:sldLayoutId r:id="rId5" id="2147483664"/>
    <p:sldLayoutId r:id="rId6" id="2147483665"/>
    <p:sldLayoutId r:id="rId7" id="2147483666"/>
    <p:sldLayoutId r:id="rId8" id="2147483667"/>
    <p:sldLayoutId r:id="rId9" id="2147483668"/>
    <p:sldLayoutId r:id="rId10" id="2147483669"/>
    <p:sldLayoutId r:id="rId11" id="2147483670"/>
    <p:sldLayoutId r:id="rId12" id="2147483671"/>
  </p:sldLayoutIdLst>
  <p:hf dt="0" ftr="0" hdr="0" sldNum="0"/>
  <p:txStyles>
    <p:titleStyle xmlns:c="http://schemas.openxmlformats.org/drawingml/2006/chart" xmlns:pic="http://schemas.openxmlformats.org/drawingml/2006/picture" xmlns:dgm="http://schemas.openxmlformats.org/drawingml/2006/diagram">
      <a:lvl1pPr algn="ctr" defTabSz="457200" eaLnBrk="0" fontAlgn="base" hangingPunct="0" rtl="0">
        <a:spcBef>
          <a:spcPct val="0"/>
        </a:spcBef>
        <a:spcAft>
          <a:spcPct val="0"/>
        </a:spcAft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2pPr>
      <a:lvl3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3pPr>
      <a:lvl4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4pPr>
      <a:lvl5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5pPr>
      <a:lvl6pPr algn="ctr" defTabSz="457200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6pPr>
      <a:lvl7pPr algn="ctr" defTabSz="457200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7pPr>
      <a:lvl8pPr algn="ctr" defTabSz="457200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8pPr>
      <a:lvl9pPr algn="ctr" defTabSz="457200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defTabSz="457200" eaLnBrk="0" fontAlgn="base" hangingPunct="0" indent="-342900" marL="342900" rtl="0">
        <a:spcBef>
          <a:spcPct val="20000"/>
        </a:spcBef>
        <a:spcAft>
          <a:spcPct val="0"/>
        </a:spcAft>
        <a:buFont charset="0" pitchFamily="34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457200" eaLnBrk="0" fontAlgn="base" hangingPunct="0" indent="-285750" marL="742950" rtl="0">
        <a:spcBef>
          <a:spcPct val="20000"/>
        </a:spcBef>
        <a:spcAft>
          <a:spcPct val="0"/>
        </a:spcAft>
        <a:buFont charset="0" pitchFamily="34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457200" eaLnBrk="0" fontAlgn="base" hangingPunct="0" indent="-228600" marL="1143000" rtl="0">
        <a:spcBef>
          <a:spcPct val="20000"/>
        </a:spcBef>
        <a:spcAft>
          <a:spcPct val="0"/>
        </a:spcAft>
        <a:buFont charset="0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457200" eaLnBrk="0" fontAlgn="base" hangingPunct="0" indent="-228600" marL="1600200" rtl="0">
        <a:spcBef>
          <a:spcPct val="20000"/>
        </a:spcBef>
        <a:spcAft>
          <a:spcPct val="0"/>
        </a:spcAft>
        <a:buFont charset="0" pitchFamily="34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457200" eaLnBrk="0" fontAlgn="base" hangingPunct="0" indent="-228600" marL="2057400" rtl="0">
        <a:spcBef>
          <a:spcPct val="20000"/>
        </a:spcBef>
        <a:spcAft>
          <a:spcPct val="0"/>
        </a:spcAft>
        <a:buFont charset="0" pitchFamily="34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4572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.xml" Type="http://schemas.openxmlformats.org/officeDocument/2006/relationships/notesSlide"></Relationship></Relationships>
</file>

<file path=ppt/slides/_rels/slide10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0.xml" Type="http://schemas.openxmlformats.org/officeDocument/2006/relationships/notesSlide"></Relationship><Relationship Id="rId3" Target="../media/image4.jpeg" Type="http://schemas.openxmlformats.org/officeDocument/2006/relationships/image"></Relationship><Relationship Id="rId4" Target="../media/image5.png" Type="http://schemas.openxmlformats.org/officeDocument/2006/relationships/image"></Relationship><Relationship Id="rId5" Target="../media/image6.pn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1.xml" Type="http://schemas.openxmlformats.org/officeDocument/2006/relationships/notesSlide"></Relationship></Relationships>
</file>

<file path=ppt/slides/_rels/slide1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2.xml" Type="http://schemas.openxmlformats.org/officeDocument/2006/relationships/notesSlide"></Relationship><Relationship Id="rId3" Target="../media/image7.png" Type="http://schemas.openxmlformats.org/officeDocument/2006/relationships/image"></Relationship><Relationship Id="rId4" Target="../media/image8.png" Type="http://schemas.openxmlformats.org/officeDocument/2006/relationships/image"></Relationship><Relationship Id="rId5" Target="../media/image9.pn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3.xml" Type="http://schemas.openxmlformats.org/officeDocument/2006/relationships/notesSlide"></Relationship><Relationship Id="rId3" Target="../media/image10.jpeg" Type="http://schemas.openxmlformats.org/officeDocument/2006/relationships/image"></Relationship><Relationship Id="rId4" Target="../media/image11.jpe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4.xml" Type="http://schemas.openxmlformats.org/officeDocument/2006/relationships/notesSlide"></Relationship><Relationship Id="rId3" Target="../media/image12.jpeg" Type="http://schemas.openxmlformats.org/officeDocument/2006/relationships/image"></Relationship><Relationship Id="rId4" Target="../media/image13.png" Type="http://schemas.openxmlformats.org/officeDocument/2006/relationships/image"></Relationship><Relationship Id="rId5" Target="../media/image14.png" Type="http://schemas.openxmlformats.org/officeDocument/2006/relationships/image"></Relationship><Relationship Id="rId6" Target="../media/image15.jpe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5.xml" Type="http://schemas.openxmlformats.org/officeDocument/2006/relationships/notesSlide"></Relationship></Relationships>
</file>

<file path=ppt/slides/_rels/slide1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6.xml" Type="http://schemas.openxmlformats.org/officeDocument/2006/relationships/notesSlide"></Relationship></Relationships>
</file>

<file path=ppt/slides/_rels/slide1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7.xml" Type="http://schemas.openxmlformats.org/officeDocument/2006/relationships/notesSlide"></Relationship></Relationships>
</file>

<file path=ppt/slides/_rels/slide1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8.xml" Type="http://schemas.openxmlformats.org/officeDocument/2006/relationships/notesSlide"></Relationship></Relationships>
</file>

<file path=ppt/slides/_rels/slide1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9.xml" Type="http://schemas.openxmlformats.org/officeDocument/2006/relationships/notesSlide"></Relationship></Relationships>
</file>

<file path=ppt/slides/_rels/slide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2.xml" Type="http://schemas.openxmlformats.org/officeDocument/2006/relationships/notesSlide"></Relationship></Relationships>
</file>

<file path=ppt/slides/_rels/slide20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20.xml" Type="http://schemas.openxmlformats.org/officeDocument/2006/relationships/notesSlide"></Relationship><Relationship Id="rId3" Target="../media/image15.jpeg" Type="http://schemas.openxmlformats.org/officeDocument/2006/relationships/image"></Relationship><Relationship Id="rId4" Target="../media/image16.jpeg" Type="http://schemas.openxmlformats.org/officeDocument/2006/relationships/image"></Relationship><Relationship Id="rId5" Target="../media/image17.jpeg" Type="http://schemas.openxmlformats.org/officeDocument/2006/relationships/image"></Relationship><Relationship Id="rId6" Target="../media/image18.jpe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21.xml" Type="http://schemas.openxmlformats.org/officeDocument/2006/relationships/notesSlide"></Relationship></Relationships>
</file>

<file path=ppt/slides/_rels/slide2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22.xml" Type="http://schemas.openxmlformats.org/officeDocument/2006/relationships/notesSlide"></Relationship></Relationships>
</file>

<file path=ppt/slides/_rels/slide2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23.xml" Type="http://schemas.openxmlformats.org/officeDocument/2006/relationships/notesSlide"></Relationship></Relationships>
</file>

<file path=ppt/slides/_rels/slide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3.xml" Type="http://schemas.openxmlformats.org/officeDocument/2006/relationships/notesSlide"></Relationship></Relationships>
</file>

<file path=ppt/slides/_rels/slide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4.xml" Type="http://schemas.openxmlformats.org/officeDocument/2006/relationships/notesSlide"></Relationship></Relationships>
</file>

<file path=ppt/slides/_rels/slide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5.xml" Type="http://schemas.openxmlformats.org/officeDocument/2006/relationships/notesSlide"></Relationship></Relationships>
</file>

<file path=ppt/slides/_rels/slide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6.xml" Type="http://schemas.openxmlformats.org/officeDocument/2006/relationships/notesSlide"></Relationship></Relationships>
</file>

<file path=ppt/slides/_rels/slide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7.xml" Type="http://schemas.openxmlformats.org/officeDocument/2006/relationships/notesSlide"></Relationship></Relationships>
</file>

<file path=ppt/slides/_rels/slide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8.xml" Type="http://schemas.openxmlformats.org/officeDocument/2006/relationships/notesSlide"></Relationship><Relationship Id="rId3" Target="../media/image2.png" Type="http://schemas.openxmlformats.org/officeDocument/2006/relationships/image"></Relationship><Relationship Id="rId4" Target="../media/image3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9.xml" Type="http://schemas.openxmlformats.org/officeDocument/2006/relationships/notesSlid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050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66800" y="3657600"/>
            <a:ext cx="6400800" cy="1752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r>
              <a:rPr b="1" dirty="0" lang="en-US" smtClean="0">
                <a:solidFill>
                  <a:srgbClr val="BFBFBF"/>
                </a:solidFill>
                <a:uFillTx/>
              </a:rPr>
              <a:t>Lecturer name: </a:t>
            </a:r>
          </a:p>
          <a:p>
            <a:pPr eaLnBrk="1" hangingPunct="1"/>
            <a:r>
              <a:rPr b="1" dirty="0" lang="en-US" smtClean="0">
                <a:solidFill>
                  <a:srgbClr val="BFBFBF"/>
                </a:solidFill>
                <a:uFillTx/>
              </a:rPr>
              <a:t>Dr. Ahmed M. </a:t>
            </a:r>
            <a:r>
              <a:rPr b="1" dirty="0" err="1" lang="en-US" smtClean="0">
                <a:solidFill>
                  <a:srgbClr val="BFBFBF"/>
                </a:solidFill>
                <a:uFillTx/>
              </a:rPr>
              <a:t>Albarrag</a:t>
            </a:r>
            <a:endParaRPr b="1" dirty="0" lang="en-US" smtClean="0">
              <a:solidFill>
                <a:srgbClr val="BFBFBF"/>
              </a:solidFill>
              <a:uFillTx/>
            </a:endParaRPr>
          </a:p>
          <a:p>
            <a:pPr eaLnBrk="1" hangingPunct="1"/>
            <a:r>
              <a:rPr b="1" dirty="0" lang="en-US" smtClean="0">
                <a:solidFill>
                  <a:srgbClr val="BFBFBF"/>
                </a:solidFill>
                <a:uFillTx/>
              </a:rPr>
              <a:t>Lecture Date: Oct-2019</a:t>
            </a:r>
          </a:p>
          <a:p>
            <a:pPr eaLnBrk="1" hangingPunct="1"/>
            <a:endParaRPr dirty="0" lang="en-US" smtClean="0">
              <a:solidFill>
                <a:srgbClr val="D9D9D9"/>
              </a:solidFill>
              <a:uFillTx/>
            </a:endParaRPr>
          </a:p>
          <a:p>
            <a:pPr eaLnBrk="1" hangingPunct="1"/>
            <a:endParaRPr dirty="0" lang="en-US" smtClean="0">
              <a:solidFill>
                <a:srgbClr val="D9D9D9"/>
              </a:solidFill>
              <a:uFillTx/>
            </a:endParaRPr>
          </a:p>
          <a:p>
            <a:pPr eaLnBrk="1" hangingPunct="1"/>
            <a:endParaRPr dirty="0" lang="en-US" smtClean="0">
              <a:solidFill>
                <a:srgbClr val="898989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itle 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" y="-304800"/>
            <a:ext cx="9296400" cy="2057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>
            <a:normAutofit/>
          </a:bodyPr>
          <a:lstStyle/>
          <a:p>
            <a:pPr>
              <a:lnSpc>
                <a:spcPct val="80000"/>
              </a:lnSpc>
              <a:defRPr>
                <a:uFillTx/>
              </a:defRPr>
            </a:pPr>
            <a:r>
              <a:rPr b="1" dirty="0" lang="en-US" sz="3600">
                <a:solidFill>
                  <a:srgbClr val="DCE6F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34" typeface="Century Gothic"/>
              </a:rPr>
              <a:t>Lecture Title:</a:t>
            </a:r>
          </a:p>
          <a:p>
            <a:pPr>
              <a:lnSpc>
                <a:spcPct val="120000"/>
              </a:lnSpc>
              <a:defRPr>
                <a:uFillTx/>
              </a:defRPr>
            </a:pPr>
            <a:r>
              <a:rPr b="1" dirty="0" lang="en-US" sz="2800" u="sng">
                <a:solidFill>
                  <a:srgbClr val="FFC000"/>
                </a:solidFill>
                <a:uFillTx/>
                <a:latin charset="0" pitchFamily="34" typeface="Century Gothic"/>
              </a:rPr>
              <a:t>Fungal Infections of Central Nervous System</a:t>
            </a:r>
            <a:endParaRPr b="1" dirty="0" lang="en-US" sz="2800">
              <a:solidFill>
                <a:srgbClr val="FFC000"/>
              </a:solidFill>
              <a:uFillTx/>
              <a:latin charset="0" pitchFamily="34" typeface="Century Gothic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Box 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724400" y="1981200"/>
            <a:ext cx="4114800" cy="366713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>
              <a:defRPr>
                <a:uFillTx/>
              </a:defRPr>
            </a:pPr>
            <a:r>
              <a:rPr dirty="0" lang="en-US">
                <a:solidFill>
                  <a:schemeClr val="bg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34" typeface="Century Gothic"/>
              </a:rPr>
              <a:t>(CNS Block, Microbiology)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267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28600" y="1600200"/>
            <a:ext cx="8610600" cy="5181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lvl="2" marL="9144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i="1" lang="en-US" smtClean="0" sz="17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51435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400">
                <a:solidFill>
                  <a:srgbClr val="FFFF00"/>
                </a:solidFill>
                <a:uFillTx/>
              </a:rPr>
              <a:t>Etiology: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i="1" lang="en-US" smtClean="0" sz="1700">
                <a:solidFill>
                  <a:schemeClr val="bg1"/>
                </a:solidFill>
                <a:uFillTx/>
              </a:rPr>
              <a:t>Candida </a:t>
            </a:r>
            <a:r>
              <a:rPr dirty="0" err="1" i="1" lang="en-US" smtClean="0" sz="1700">
                <a:solidFill>
                  <a:schemeClr val="bg1"/>
                </a:solidFill>
                <a:uFillTx/>
              </a:rPr>
              <a:t>albicans</a:t>
            </a:r>
            <a:r>
              <a:rPr dirty="0" lang="en-US" smtClean="0" sz="1700">
                <a:solidFill>
                  <a:schemeClr val="bg1"/>
                </a:solidFill>
                <a:uFillTx/>
              </a:rPr>
              <a:t>, and other species including </a:t>
            </a:r>
            <a:r>
              <a:rPr dirty="0" i="1" lang="en-US" smtClean="0" sz="1700">
                <a:solidFill>
                  <a:schemeClr val="bg1"/>
                </a:solidFill>
                <a:uFillTx/>
              </a:rPr>
              <a:t>C. </a:t>
            </a:r>
            <a:r>
              <a:rPr dirty="0" err="1" i="1" lang="en-US" smtClean="0" sz="1700">
                <a:solidFill>
                  <a:schemeClr val="bg1"/>
                </a:solidFill>
                <a:uFillTx/>
              </a:rPr>
              <a:t>glabrata</a:t>
            </a:r>
            <a:r>
              <a:rPr dirty="0" i="1" lang="en-US" smtClean="0" sz="1700">
                <a:solidFill>
                  <a:schemeClr val="bg1"/>
                </a:solidFill>
                <a:uFillTx/>
              </a:rPr>
              <a:t>, C. </a:t>
            </a:r>
            <a:r>
              <a:rPr dirty="0" err="1" i="1" lang="en-US" smtClean="0" sz="1700">
                <a:solidFill>
                  <a:schemeClr val="bg1"/>
                </a:solidFill>
                <a:uFillTx/>
              </a:rPr>
              <a:t>tropicalis</a:t>
            </a:r>
            <a:r>
              <a:rPr dirty="0" i="1" lang="en-US" smtClean="0" sz="1700">
                <a:solidFill>
                  <a:schemeClr val="bg1"/>
                </a:solidFill>
                <a:uFillTx/>
              </a:rPr>
              <a:t>  C. </a:t>
            </a:r>
            <a:r>
              <a:rPr dirty="0" err="1" i="1" lang="en-US" smtClean="0" sz="1700">
                <a:solidFill>
                  <a:schemeClr val="bg1"/>
                </a:solidFill>
                <a:uFillTx/>
              </a:rPr>
              <a:t>parapsilosis</a:t>
            </a:r>
            <a:r>
              <a:rPr dirty="0" i="1" lang="en-US" smtClean="0" sz="1700">
                <a:solidFill>
                  <a:schemeClr val="bg1"/>
                </a:solidFill>
                <a:uFillTx/>
              </a:rPr>
              <a:t>, and C. </a:t>
            </a:r>
            <a:r>
              <a:rPr dirty="0" err="1" i="1" lang="en-US" smtClean="0" sz="1700">
                <a:solidFill>
                  <a:schemeClr val="bg1"/>
                </a:solidFill>
                <a:uFillTx/>
              </a:rPr>
              <a:t>krusei</a:t>
            </a:r>
            <a:r>
              <a:rPr dirty="0" i="1" lang="en-US" smtClean="0" sz="1700">
                <a:solidFill>
                  <a:schemeClr val="bg1"/>
                </a:solidFill>
                <a:uFillTx/>
              </a:rPr>
              <a:t>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30275" y="619125"/>
            <a:ext cx="2279650" cy="6477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dirty="0" err="1" lang="en-US" sz="3600">
                <a:solidFill>
                  <a:srgbClr val="FFC000"/>
                </a:solidFill>
                <a:uFillTx/>
                <a:latin typeface="Calibri"/>
                <a:cs typeface="+mn-cs"/>
              </a:rPr>
              <a:t>Candidiasis</a:t>
            </a:r>
            <a:endParaRPr dirty="0" lang="en-US">
              <a:solidFill>
                <a:srgbClr val="FFC000"/>
              </a:solidFill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Digetal Cam 047.JPG" id="5" name="Picture 10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 rotWithShape="1">
          <a:blip r:embed="rId3"/>
          <a:srcRect b="12716" l="10686" r="5157"/>
          <a:stretch/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66700" y="2828926"/>
            <a:ext cx="2943225" cy="2290639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6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596063" y="2895600"/>
            <a:ext cx="2395537" cy="3065463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352799" y="2856023"/>
            <a:ext cx="3090863" cy="2263541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266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762000"/>
            <a:ext cx="7854950" cy="5029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lang="en-US" smtClean="0" sz="3900">
                <a:solidFill>
                  <a:srgbClr val="FFFF00"/>
                </a:solidFill>
                <a:uFillTx/>
              </a:rPr>
              <a:t>CNS </a:t>
            </a:r>
            <a:r>
              <a:rPr dirty="0" err="1" lang="en-US" smtClean="0" sz="3900">
                <a:solidFill>
                  <a:srgbClr val="FFFF00"/>
                </a:solidFill>
                <a:uFillTx/>
              </a:rPr>
              <a:t>Aspergillosis</a:t>
            </a:r>
            <a:r>
              <a:rPr dirty="0" lang="en-US" smtClean="0" sz="2400">
                <a:solidFill>
                  <a:schemeClr val="bg1"/>
                </a:solidFill>
                <a:uFillTx/>
              </a:rPr>
              <a:t/>
            </a:r>
            <a:br>
              <a:rPr dirty="0" lang="en-US" smtClean="0" sz="2400">
                <a:solidFill>
                  <a:schemeClr val="bg1"/>
                </a:solidFill>
                <a:uFillTx/>
              </a:rPr>
            </a:br>
            <a:r>
              <a:rPr dirty="0" lang="en-US" smtClean="0" sz="2400">
                <a:solidFill>
                  <a:schemeClr val="bg1"/>
                </a:solidFill>
                <a:uFillTx/>
              </a:rPr>
              <a:t/>
            </a:r>
            <a:br>
              <a:rPr dirty="0" lang="en-US" smtClean="0" sz="2400">
                <a:solidFill>
                  <a:schemeClr val="bg1"/>
                </a:solidFill>
                <a:uFillTx/>
              </a:rPr>
            </a:br>
            <a:r>
              <a:rPr dirty="0" lang="en-US" smtClean="0" sz="2000">
                <a:solidFill>
                  <a:schemeClr val="bg1"/>
                </a:solidFill>
                <a:uFillTx/>
              </a:rPr>
              <a:t>Usually brain abscesses (single or multiple)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dirty="0" lang="en-US" smtClean="0" sz="20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lang="en-US" smtClean="0" sz="2000">
                <a:solidFill>
                  <a:schemeClr val="bg1"/>
                </a:solidFill>
                <a:uFillTx/>
              </a:rPr>
              <a:t>A severe complication of hematological malignancies and cancer chemotherapy, transplantation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dirty="0" lang="en-US" smtClean="0" sz="20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lang="en-US" smtClean="0" sz="2000">
                <a:solidFill>
                  <a:schemeClr val="bg1"/>
                </a:solidFill>
                <a:uFillTx/>
              </a:rPr>
              <a:t>Spread </a:t>
            </a:r>
            <a:r>
              <a:rPr dirty="0" err="1" lang="en-US" smtClean="0" sz="2000">
                <a:solidFill>
                  <a:schemeClr val="bg1"/>
                </a:solidFill>
                <a:uFillTx/>
              </a:rPr>
              <a:t>Hematogenously</a:t>
            </a:r>
            <a:r>
              <a:rPr dirty="0" lang="en-US" smtClean="0" sz="2000">
                <a:solidFill>
                  <a:schemeClr val="bg1"/>
                </a:solidFill>
                <a:uFillTx/>
              </a:rPr>
              <a:t> 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lang="en-US" smtClean="0" sz="2000">
                <a:solidFill>
                  <a:schemeClr val="bg1"/>
                </a:solidFill>
                <a:uFillTx/>
              </a:rPr>
              <a:t> may also occur via direct spread from the anatomically adjacent sinuses, 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err="1" lang="en-US" smtClean="0" sz="2000">
                <a:solidFill>
                  <a:schemeClr val="bg1"/>
                </a:solidFill>
                <a:uFillTx/>
              </a:rPr>
              <a:t>Angiotropism</a:t>
            </a:r>
            <a:r>
              <a:rPr dirty="0" lang="en-US" smtClean="0" sz="2000">
                <a:solidFill>
                  <a:schemeClr val="bg1"/>
                </a:solidFill>
                <a:uFillTx/>
              </a:rPr>
              <a:t> (infraction and hemorrhagic  necrosis)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dirty="0" lang="en-US" smtClean="0" sz="20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lang="en-US" smtClean="0" sz="2000">
                <a:solidFill>
                  <a:srgbClr val="FFC000"/>
                </a:solidFill>
                <a:uFillTx/>
              </a:rPr>
              <a:t>Mortality rate is high 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dirty="0" lang="en-US" smtClean="0" sz="2400">
              <a:solidFill>
                <a:srgbClr val="FFFF00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dirty="0" i="1" lang="en-US" smtClean="0" sz="2000">
              <a:solidFill>
                <a:schemeClr val="bg1"/>
              </a:solidFill>
              <a:uFillTx/>
              <a:latin charset="0" pitchFamily="18" typeface="Constantia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266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762000"/>
            <a:ext cx="7854950" cy="5029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lang="en-US" smtClean="0" sz="3900">
                <a:solidFill>
                  <a:srgbClr val="FFFF00"/>
                </a:solidFill>
                <a:uFillTx/>
              </a:rPr>
              <a:t>CNS </a:t>
            </a:r>
            <a:r>
              <a:rPr dirty="0" err="1" lang="en-US" smtClean="0" sz="3900">
                <a:solidFill>
                  <a:srgbClr val="FFFF00"/>
                </a:solidFill>
                <a:uFillTx/>
              </a:rPr>
              <a:t>Aspergillosis</a:t>
            </a:r>
            <a:r>
              <a:rPr dirty="0" lang="en-US" smtClean="0" sz="2400">
                <a:solidFill>
                  <a:schemeClr val="bg1"/>
                </a:solidFill>
                <a:uFillTx/>
              </a:rPr>
              <a:t/>
            </a:r>
            <a:br>
              <a:rPr dirty="0" lang="en-US" smtClean="0" sz="2400">
                <a:solidFill>
                  <a:schemeClr val="bg1"/>
                </a:solidFill>
                <a:uFillTx/>
              </a:rPr>
            </a:br>
            <a:r>
              <a:rPr dirty="0" lang="en-US" smtClean="0" sz="2400">
                <a:solidFill>
                  <a:schemeClr val="bg1"/>
                </a:solidFill>
                <a:uFillTx/>
              </a:rPr>
              <a:t/>
            </a:r>
            <a:br>
              <a:rPr dirty="0" lang="en-US" smtClean="0" sz="2400">
                <a:solidFill>
                  <a:schemeClr val="bg1"/>
                </a:solidFill>
                <a:uFillTx/>
              </a:rPr>
            </a:br>
            <a:r>
              <a:rPr dirty="0" lang="en-US" smtClean="0" sz="2400">
                <a:solidFill>
                  <a:srgbClr val="FFFF00"/>
                </a:solidFill>
                <a:uFillTx/>
              </a:rPr>
              <a:t>Etiology: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err="1"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Aspergillus</a:t>
            </a:r>
            <a:r>
              <a:rPr dirty="0"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  </a:t>
            </a:r>
            <a:r>
              <a:rPr dirty="0" err="1"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fumigatus</a:t>
            </a:r>
            <a:r>
              <a:rPr dirty="0" lang="en-US" smtClean="0" sz="2000">
                <a:solidFill>
                  <a:schemeClr val="bg1"/>
                </a:solidFill>
                <a:uFillTx/>
              </a:rPr>
              <a:t>, but  also</a:t>
            </a:r>
            <a:r>
              <a:rPr dirty="0" i="1" lang="en-US" smtClean="0" sz="2000">
                <a:solidFill>
                  <a:schemeClr val="bg1"/>
                </a:solidFill>
                <a:uFillTx/>
              </a:rPr>
              <a:t> </a:t>
            </a:r>
            <a:r>
              <a:rPr dirty="0"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A. </a:t>
            </a:r>
            <a:r>
              <a:rPr dirty="0" err="1"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flavus</a:t>
            </a:r>
            <a:r>
              <a:rPr dirty="0" i="1" lang="en-US" smtClean="0" sz="2000">
                <a:solidFill>
                  <a:schemeClr val="bg1"/>
                </a:solidFill>
                <a:uFillTx/>
              </a:rPr>
              <a:t>, </a:t>
            </a:r>
            <a:r>
              <a:rPr dirty="0" lang="en-US" smtClean="0" sz="2000">
                <a:solidFill>
                  <a:schemeClr val="bg1"/>
                </a:solidFill>
                <a:uFillTx/>
              </a:rPr>
              <a:t>and</a:t>
            </a:r>
            <a:r>
              <a:rPr dirty="0" i="1" lang="en-US" smtClean="0" sz="2000">
                <a:solidFill>
                  <a:schemeClr val="bg1"/>
                </a:solidFill>
                <a:uFillTx/>
              </a:rPr>
              <a:t> </a:t>
            </a:r>
            <a:r>
              <a:rPr dirty="0"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A. </a:t>
            </a:r>
            <a:r>
              <a:rPr dirty="0" err="1"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terrus</a:t>
            </a:r>
            <a:endParaRPr dirty="0" i="1" lang="en-US" smtClean="0" sz="2000">
              <a:solidFill>
                <a:schemeClr val="bg1"/>
              </a:solidFill>
              <a:uFillTx/>
              <a:latin charset="0" pitchFamily="18" typeface="Constantia"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dirty="0" i="1" lang="en-US" smtClean="0" sz="2000">
              <a:solidFill>
                <a:schemeClr val="bg1"/>
              </a:solidFill>
              <a:uFillTx/>
              <a:latin charset="0" pitchFamily="18" typeface="Constantia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4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673402" y="2438400"/>
            <a:ext cx="3413110" cy="1892232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4608557" y="4648200"/>
            <a:ext cx="2554243" cy="2043394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5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 rotWithShape="1">
          <a:blip r:embed="rId5"/>
          <a:srcRect b="23442" l="8339" r="15667" t="7595"/>
          <a:stretch/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981200" y="4596747"/>
            <a:ext cx="2398757" cy="2176823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47662" y="152400"/>
            <a:ext cx="7851649" cy="914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US" smtClean="0" sz="4000">
                <a:solidFill>
                  <a:srgbClr val="FFFF00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CNS Zygomycosis (</a:t>
            </a:r>
            <a:r>
              <a:rPr b="1" dirty="0" err="1" lang="en-US" smtClean="0" sz="4000">
                <a:solidFill>
                  <a:srgbClr val="FFFF00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mucoromycosis</a:t>
            </a:r>
            <a:r>
              <a:rPr b="1" dirty="0" lang="en-US" smtClean="0" sz="4000">
                <a:solidFill>
                  <a:srgbClr val="FFFF00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)</a:t>
            </a:r>
            <a:endParaRPr b="1" dirty="0" lang="en-US" sz="4000">
              <a:solidFill>
                <a:srgbClr val="FFFF00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1676400"/>
            <a:ext cx="7854950" cy="5334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>
            <a:normAutofit fontScale="92500" lnSpcReduction="20000"/>
          </a:bodyPr>
          <a:lstStyle/>
          <a:p>
            <a:pPr defTabSz="914400" eaLnBrk="1" hangingPunct="1" indent="0" lvl="1" marL="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chemeClr val="bg1"/>
                </a:solidFill>
                <a:uFillTx/>
              </a:rPr>
              <a:t>The rhinocerebral form is the most frequent presenting clinical syndrome in CNS zygomycosis.</a:t>
            </a:r>
          </a:p>
          <a:p>
            <a:pPr defTabSz="914400" eaLnBrk="1" hangingPunct="1" indent="0" lvl="1" marL="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1700" u="sng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 u="sng">
                <a:solidFill>
                  <a:srgbClr val="FFC000"/>
                </a:solidFill>
                <a:uFillTx/>
              </a:rPr>
              <a:t>Diabetics with ketoacidosis</a:t>
            </a:r>
            <a:r>
              <a:rPr dirty="0" lang="en-US" smtClean="0" sz="1700">
                <a:solidFill>
                  <a:srgbClr val="FFC000"/>
                </a:solidFill>
                <a:uFillTx/>
              </a:rPr>
              <a:t>, </a:t>
            </a:r>
            <a:r>
              <a:rPr dirty="0" lang="en-US" smtClean="0" sz="1700">
                <a:solidFill>
                  <a:schemeClr val="bg1"/>
                </a:solidFill>
                <a:uFillTx/>
              </a:rPr>
              <a:t>in addition to other  risk factors</a:t>
            </a:r>
          </a:p>
          <a:p>
            <a:pPr defTabSz="914400" eaLnBrk="1" hangingPunct="1" indent="0" lvl="1" marL="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17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chemeClr val="bg1"/>
                </a:solidFill>
                <a:uFillTx/>
              </a:rPr>
              <a:t>The clinical manifestations of the rhinocerebral form start as sinusitis, rapidly progress and involve the orbit, eye and optic nerve and extend to the brain</a:t>
            </a:r>
          </a:p>
          <a:p>
            <a:pPr defTabSz="914400" eaLnBrk="1" hangingPunct="1" indent="0" lvl="2" marL="85725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1500">
              <a:solidFill>
                <a:schemeClr val="bg1"/>
              </a:solidFill>
              <a:uFillTx/>
            </a:endParaRPr>
          </a:p>
          <a:p>
            <a:pPr defTabSz="914400" eaLnBrk="1" hangingPunct="1" indent="0" lvl="2" marL="85725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500">
                <a:solidFill>
                  <a:schemeClr val="bg1"/>
                </a:solidFill>
                <a:uFillTx/>
              </a:rPr>
              <a:t>Facial edema, pain, necrosis, loss of vision, black discharge</a:t>
            </a:r>
          </a:p>
          <a:p>
            <a:pPr defTabSz="914400" eaLnBrk="1" hangingPunct="1" indent="0" lvl="2" marL="85725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500">
                <a:solidFill>
                  <a:schemeClr val="bg1"/>
                </a:solidFill>
                <a:uFillTx/>
              </a:rPr>
              <a:t> </a:t>
            </a:r>
            <a:r>
              <a:rPr dirty="0" err="1" lang="en-US" smtClean="0" sz="1500">
                <a:solidFill>
                  <a:schemeClr val="bg1"/>
                </a:solidFill>
                <a:uFillTx/>
              </a:rPr>
              <a:t>Angiotropism</a:t>
            </a:r>
            <a:r>
              <a:rPr dirty="0" lang="en-US" smtClean="0" sz="1500">
                <a:solidFill>
                  <a:schemeClr val="bg1"/>
                </a:solidFill>
                <a:uFillTx/>
              </a:rPr>
              <a:t>; As angio-invasion is very frequent </a:t>
            </a:r>
          </a:p>
          <a:p>
            <a:pPr fontAlgn="auto" lvl="1">
              <a:spcAft>
                <a:spcPts val="0"/>
              </a:spcAft>
              <a:buClr>
                <a:srgbClr val="FFFF00"/>
              </a:buClr>
              <a:buNone/>
              <a:defRPr>
                <a:uFillTx/>
              </a:defRPr>
            </a:pPr>
            <a:endParaRPr dirty="0" lang="en-US" smtClean="0" sz="1600">
              <a:solidFill>
                <a:srgbClr val="FFFF00"/>
              </a:solidFill>
              <a:uFillTx/>
            </a:endParaRPr>
          </a:p>
          <a:p>
            <a:pPr fontAlgn="auto" lvl="1">
              <a:spcAft>
                <a:spcPts val="0"/>
              </a:spcAft>
              <a:buClr>
                <a:srgbClr val="FFFF00"/>
              </a:buClr>
              <a:buNone/>
              <a:defRPr>
                <a:uFillTx/>
              </a:defRPr>
            </a:pPr>
            <a:r>
              <a:rPr dirty="0" lang="en-US" smtClean="0" sz="1600">
                <a:solidFill>
                  <a:srgbClr val="FFFF00"/>
                </a:solidFill>
                <a:uFillTx/>
              </a:rPr>
              <a:t>Etiology:</a:t>
            </a:r>
            <a:r>
              <a:rPr dirty="0" lang="en-US" smtClean="0" sz="1600">
                <a:uFillTx/>
              </a:rPr>
              <a:t> </a:t>
            </a:r>
            <a:r>
              <a:rPr dirty="0" err="1" lang="en-US" smtClean="0" sz="1600">
                <a:solidFill>
                  <a:schemeClr val="bg1"/>
                </a:solidFill>
                <a:uFillTx/>
              </a:rPr>
              <a:t>Zygomycetes</a:t>
            </a:r>
            <a:r>
              <a:rPr dirty="0" lang="en-US" smtClean="0" sz="1600">
                <a:solidFill>
                  <a:schemeClr val="bg1"/>
                </a:solidFill>
                <a:uFillTx/>
              </a:rPr>
              <a:t> e.g. </a:t>
            </a:r>
            <a:r>
              <a:rPr dirty="0" err="1" i="1" lang="en-US" smtClean="0" sz="1600">
                <a:solidFill>
                  <a:schemeClr val="bg1"/>
                </a:solidFill>
                <a:uFillTx/>
              </a:rPr>
              <a:t>Rhizopus</a:t>
            </a:r>
            <a:r>
              <a:rPr dirty="0" i="1" lang="en-US" smtClean="0" sz="1600">
                <a:solidFill>
                  <a:schemeClr val="bg1"/>
                </a:solidFill>
                <a:uFillTx/>
              </a:rPr>
              <a:t>, </a:t>
            </a:r>
            <a:r>
              <a:rPr dirty="0" err="1" i="1" lang="en-US" smtClean="0" sz="1600">
                <a:solidFill>
                  <a:schemeClr val="bg1"/>
                </a:solidFill>
                <a:uFillTx/>
              </a:rPr>
              <a:t>Absidia</a:t>
            </a:r>
            <a:r>
              <a:rPr dirty="0" i="1" lang="en-US" smtClean="0" sz="1600">
                <a:solidFill>
                  <a:schemeClr val="bg1"/>
                </a:solidFill>
                <a:uFillTx/>
              </a:rPr>
              <a:t>, </a:t>
            </a:r>
            <a:r>
              <a:rPr dirty="0" err="1" i="1" lang="en-US" smtClean="0" sz="1600">
                <a:solidFill>
                  <a:schemeClr val="bg1"/>
                </a:solidFill>
                <a:uFillTx/>
              </a:rPr>
              <a:t>Mucor</a:t>
            </a:r>
            <a:endParaRPr dirty="0" i="1" lang="en-US" smtClean="0" sz="1600">
              <a:solidFill>
                <a:schemeClr val="bg1"/>
              </a:solidFill>
              <a:uFillTx/>
            </a:endParaRPr>
          </a:p>
          <a:p>
            <a:pPr fontAlgn="auto" lvl="1">
              <a:spcAft>
                <a:spcPts val="0"/>
              </a:spcAft>
              <a:buClr>
                <a:srgbClr val="FFFF00"/>
              </a:buClr>
              <a:buNone/>
              <a:defRPr>
                <a:uFillTx/>
              </a:defRPr>
            </a:pPr>
            <a:r>
              <a:rPr dirty="0" lang="en-US" smtClean="0" sz="1600">
                <a:solidFill>
                  <a:schemeClr val="bg1"/>
                </a:solidFill>
                <a:uFillTx/>
              </a:rPr>
              <a:t>                Fast growing fungi</a:t>
            </a:r>
          </a:p>
          <a:p>
            <a:pPr defTabSz="914400" eaLnBrk="1" hangingPunct="1" indent="0" lvl="1" marL="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17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rgbClr val="FFC000"/>
                </a:solidFill>
                <a:uFillTx/>
              </a:rPr>
              <a:t>Mortality is high (80- 100%)</a:t>
            </a:r>
          </a:p>
          <a:p>
            <a:pPr defTabSz="914400" eaLnBrk="1" hangingPunct="1" indent="0" lvl="1" marL="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chemeClr val="bg1"/>
                </a:solidFill>
                <a:uFillTx/>
              </a:rPr>
              <a:t>Progression is rapid, </a:t>
            </a:r>
          </a:p>
          <a:p>
            <a:pPr defTabSz="914400" eaLnBrk="1" hangingPunct="1" indent="0" lvl="1" marL="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1700">
              <a:solidFill>
                <a:srgbClr val="FFFF00"/>
              </a:solidFill>
              <a:uFillTx/>
            </a:endParaRPr>
          </a:p>
          <a:p>
            <a:pPr defTabSz="914400" eaLnBrk="1" hangingPunct="1" indent="0" lvl="1" marL="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rgbClr val="FFFF00"/>
                </a:solidFill>
                <a:uFillTx/>
              </a:rPr>
              <a:t>To improve the outcome:</a:t>
            </a:r>
          </a:p>
          <a:p>
            <a:pPr defTabSz="914400" eaLnBrk="1" hangingPunct="1" indent="0" lvl="2" marL="9144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chemeClr val="bg1"/>
                </a:solidFill>
                <a:uFillTx/>
              </a:rPr>
              <a:t>Rapid diagnosis</a:t>
            </a:r>
          </a:p>
          <a:p>
            <a:pPr defTabSz="914400" eaLnBrk="1" hangingPunct="1" indent="0" lvl="2" marL="9144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chemeClr val="bg1"/>
                </a:solidFill>
                <a:uFillTx/>
              </a:rPr>
              <a:t>Control the underlying disease</a:t>
            </a:r>
          </a:p>
          <a:p>
            <a:pPr defTabSz="914400" eaLnBrk="1" hangingPunct="1" indent="0" lvl="2" marL="9144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chemeClr val="bg1"/>
                </a:solidFill>
                <a:uFillTx/>
              </a:rPr>
              <a:t>Early surgical debridement </a:t>
            </a:r>
          </a:p>
          <a:p>
            <a:pPr defTabSz="914400" eaLnBrk="1" hangingPunct="1" indent="0" lvl="2" marL="9144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chemeClr val="bg1"/>
                </a:solidFill>
                <a:uFillTx/>
              </a:rPr>
              <a:t>Appropriate antifungal therapy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Mucormycosis.jpg" id="4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380865" y="4749764"/>
            <a:ext cx="1642219" cy="1583102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zygomycosis.jpg" id="5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7073974" y="4762802"/>
            <a:ext cx="1729451" cy="1556925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47662" y="152400"/>
            <a:ext cx="7851649" cy="914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US" smtClean="0" sz="4000">
                <a:solidFill>
                  <a:srgbClr val="FFFF00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CNS Zygomycosis (</a:t>
            </a:r>
            <a:r>
              <a:rPr b="1" dirty="0" err="1" lang="en-US" smtClean="0" sz="4000">
                <a:solidFill>
                  <a:srgbClr val="FFFF00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mucoromycosis</a:t>
            </a:r>
            <a:r>
              <a:rPr b="1" dirty="0" lang="en-US" smtClean="0" sz="4000">
                <a:solidFill>
                  <a:srgbClr val="FFFF00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)</a:t>
            </a:r>
            <a:endParaRPr b="1" dirty="0" lang="en-US" sz="4000">
              <a:solidFill>
                <a:srgbClr val="FFFF00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1676400"/>
            <a:ext cx="7854950" cy="5334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>
            <a:normAutofit/>
          </a:bodyPr>
          <a:lstStyle/>
          <a:p>
            <a:pPr fontAlgn="auto" lvl="1">
              <a:spcAft>
                <a:spcPts val="0"/>
              </a:spcAft>
              <a:buClr>
                <a:srgbClr val="FFFF00"/>
              </a:buClr>
              <a:buNone/>
              <a:defRPr>
                <a:uFillTx/>
              </a:defRPr>
            </a:pPr>
            <a:r>
              <a:rPr dirty="0" lang="en-US" smtClean="0" sz="1600">
                <a:solidFill>
                  <a:srgbClr val="FFFF00"/>
                </a:solidFill>
                <a:uFillTx/>
              </a:rPr>
              <a:t>Etiology:</a:t>
            </a:r>
            <a:r>
              <a:rPr dirty="0" lang="en-US" smtClean="0" sz="1600">
                <a:uFillTx/>
              </a:rPr>
              <a:t> </a:t>
            </a:r>
            <a:r>
              <a:rPr dirty="0" err="1" lang="en-US" smtClean="0" sz="1600">
                <a:solidFill>
                  <a:schemeClr val="bg1"/>
                </a:solidFill>
                <a:uFillTx/>
              </a:rPr>
              <a:t>Zygomycetes</a:t>
            </a:r>
            <a:r>
              <a:rPr dirty="0" lang="en-US" smtClean="0" sz="1600">
                <a:solidFill>
                  <a:schemeClr val="bg1"/>
                </a:solidFill>
                <a:uFillTx/>
              </a:rPr>
              <a:t> e.g. </a:t>
            </a:r>
            <a:r>
              <a:rPr dirty="0" err="1" i="1" lang="en-US" smtClean="0" sz="1600">
                <a:solidFill>
                  <a:schemeClr val="bg1"/>
                </a:solidFill>
                <a:uFillTx/>
              </a:rPr>
              <a:t>Rhizopus</a:t>
            </a:r>
            <a:r>
              <a:rPr dirty="0" i="1" lang="en-US" smtClean="0" sz="1600">
                <a:solidFill>
                  <a:schemeClr val="bg1"/>
                </a:solidFill>
                <a:uFillTx/>
              </a:rPr>
              <a:t>, </a:t>
            </a:r>
            <a:r>
              <a:rPr dirty="0" err="1" i="1" lang="en-US" smtClean="0" sz="1600">
                <a:solidFill>
                  <a:schemeClr val="bg1"/>
                </a:solidFill>
                <a:uFillTx/>
              </a:rPr>
              <a:t>Absidia</a:t>
            </a:r>
            <a:r>
              <a:rPr dirty="0" i="1" lang="en-US" smtClean="0" sz="1600">
                <a:solidFill>
                  <a:schemeClr val="bg1"/>
                </a:solidFill>
                <a:uFillTx/>
              </a:rPr>
              <a:t>, </a:t>
            </a:r>
            <a:r>
              <a:rPr dirty="0" err="1" i="1" lang="en-US" smtClean="0" sz="1600">
                <a:solidFill>
                  <a:schemeClr val="bg1"/>
                </a:solidFill>
                <a:uFillTx/>
              </a:rPr>
              <a:t>Mucor</a:t>
            </a:r>
            <a:endParaRPr dirty="0" i="1" lang="en-US" smtClean="0" sz="1600">
              <a:solidFill>
                <a:schemeClr val="bg1"/>
              </a:solidFill>
              <a:uFillTx/>
            </a:endParaRPr>
          </a:p>
          <a:p>
            <a:pPr fontAlgn="auto" lvl="1">
              <a:spcAft>
                <a:spcPts val="0"/>
              </a:spcAft>
              <a:buClr>
                <a:srgbClr val="FFFF00"/>
              </a:buClr>
              <a:buNone/>
              <a:defRPr>
                <a:uFillTx/>
              </a:defRPr>
            </a:pPr>
            <a:r>
              <a:rPr dirty="0" lang="en-US" smtClean="0" sz="1600">
                <a:solidFill>
                  <a:schemeClr val="bg1"/>
                </a:solidFill>
                <a:uFillTx/>
              </a:rPr>
              <a:t>                Fast growing fungi</a:t>
            </a:r>
          </a:p>
          <a:p>
            <a:pPr defTabSz="914400" eaLnBrk="1" hangingPunct="1" indent="0" lvl="1" marL="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1700">
              <a:solidFill>
                <a:schemeClr val="bg1"/>
              </a:solidFill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rizopus" id="6" name="Picture 8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>
            <a:lum bright="6000" contrast="6000"/>
          </a:blip>
          <a:srcRect b="2103" l="11887" r="9869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874562" y="2483749"/>
            <a:ext cx="2324749" cy="2186679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7" name="Picture 6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088689" y="2483749"/>
            <a:ext cx="2331821" cy="2148774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8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 rotWithShape="1">
          <a:blip r:embed="rId5"/>
          <a:srcRect b="6835" l="16238" r="19026" t="7630"/>
          <a:stretch/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838200" y="2514600"/>
            <a:ext cx="2250489" cy="2133601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non-sept fung hyph.jpg" id="9" name="Picture 8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173640" y="4679987"/>
            <a:ext cx="2133848" cy="2098268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314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685800"/>
            <a:ext cx="7854950" cy="52578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err="1" lang="en-US" smtClean="0" sz="4000">
                <a:solidFill>
                  <a:srgbClr val="FFFF00"/>
                </a:solidFill>
                <a:uFillTx/>
              </a:rPr>
              <a:t>Pheohyphomycosis</a:t>
            </a:r>
            <a:endParaRPr dirty="0" lang="en-US" smtClean="0" sz="4000">
              <a:solidFill>
                <a:srgbClr val="FFFF00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lang="en-US" smtClean="0" sz="2100">
                <a:solidFill>
                  <a:schemeClr val="bg1"/>
                </a:solidFill>
                <a:uFillTx/>
              </a:rPr>
              <a:t/>
            </a:r>
            <a:br>
              <a:rPr dirty="0" lang="en-US" smtClean="0" sz="2100">
                <a:solidFill>
                  <a:schemeClr val="bg1"/>
                </a:solidFill>
                <a:uFillTx/>
              </a:rPr>
            </a:br>
            <a:endParaRPr dirty="0" lang="en-US" smtClean="0" sz="21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lang="en-US" smtClean="0" sz="2400">
                <a:solidFill>
                  <a:schemeClr val="bg1"/>
                </a:solidFill>
                <a:uFillTx/>
              </a:rPr>
              <a:t>Fungal infections caused by </a:t>
            </a:r>
            <a:r>
              <a:rPr dirty="0" err="1" lang="en-US" smtClean="0" sz="2400">
                <a:solidFill>
                  <a:schemeClr val="bg1"/>
                </a:solidFill>
                <a:uFillTx/>
              </a:rPr>
              <a:t>dematiaceous</a:t>
            </a:r>
            <a:r>
              <a:rPr dirty="0" lang="en-US" smtClean="0" sz="2400">
                <a:solidFill>
                  <a:schemeClr val="bg1"/>
                </a:solidFill>
                <a:uFillTx/>
              </a:rPr>
              <a:t> fungi</a:t>
            </a:r>
          </a:p>
          <a:p>
            <a:pPr defTabSz="914400" eaLnBrk="1" hangingPunct="1" indent="0" lvl="2" marL="85725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err="1" lang="en-US" smtClean="0" sz="2000">
                <a:solidFill>
                  <a:schemeClr val="bg1"/>
                </a:solidFill>
                <a:uFillTx/>
              </a:rPr>
              <a:t>Neurotropic</a:t>
            </a:r>
            <a:r>
              <a:rPr dirty="0" lang="en-US" smtClean="0" sz="2000">
                <a:solidFill>
                  <a:schemeClr val="bg1"/>
                </a:solidFill>
                <a:uFillTx/>
              </a:rPr>
              <a:t> fungi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dirty="0" lang="en-US" smtClean="0" sz="24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lang="en-US" smtClean="0" sz="2400">
                <a:solidFill>
                  <a:schemeClr val="bg1"/>
                </a:solidFill>
                <a:uFillTx/>
              </a:rPr>
              <a:t>CNS infections: Usually brain abscess, and chronic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dirty="0" lang="en-US" smtClean="0" sz="24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lang="en-US" smtClean="0" sz="2400">
                <a:solidFill>
                  <a:schemeClr val="bg1"/>
                </a:solidFill>
                <a:uFillTx/>
              </a:rPr>
              <a:t>Reported in </a:t>
            </a:r>
            <a:r>
              <a:rPr dirty="0" err="1" lang="en-US" smtClean="0" sz="2400">
                <a:solidFill>
                  <a:schemeClr val="bg1"/>
                </a:solidFill>
                <a:uFillTx/>
              </a:rPr>
              <a:t>immunocompetent</a:t>
            </a:r>
            <a:r>
              <a:rPr dirty="0" lang="en-US" smtClean="0" sz="2400">
                <a:solidFill>
                  <a:schemeClr val="bg1"/>
                </a:solidFill>
                <a:uFillTx/>
              </a:rPr>
              <a:t> hosts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dirty="0" lang="en-US" smtClean="0" sz="2400">
              <a:solidFill>
                <a:srgbClr val="FFFF00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lang="en-US" smtClean="0" sz="2400">
                <a:solidFill>
                  <a:srgbClr val="FFFF00"/>
                </a:solidFill>
                <a:uFillTx/>
              </a:rPr>
              <a:t>Etiology: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None/>
            </a:pPr>
            <a:r>
              <a:rPr dirty="0" err="1" i="1" lang="en-US" sz="2000" u="sng">
                <a:solidFill>
                  <a:srgbClr val="FFC000"/>
                </a:solidFill>
                <a:uFillTx/>
              </a:rPr>
              <a:t>Rhinocladiella</a:t>
            </a:r>
            <a:r>
              <a:rPr dirty="0" i="1" lang="en-US" sz="2000" u="sng">
                <a:solidFill>
                  <a:srgbClr val="FFC000"/>
                </a:solidFill>
                <a:uFillTx/>
              </a:rPr>
              <a:t> </a:t>
            </a:r>
            <a:r>
              <a:rPr dirty="0" err="1" i="1" lang="en-US" sz="2000" u="sng">
                <a:solidFill>
                  <a:srgbClr val="FFC000"/>
                </a:solidFill>
                <a:uFillTx/>
              </a:rPr>
              <a:t>mackenziei</a:t>
            </a:r>
            <a:r>
              <a:rPr dirty="0" i="1" lang="en-US" sz="2000" u="sng">
                <a:solidFill>
                  <a:srgbClr val="FFC000"/>
                </a:solidFill>
                <a:uFillTx/>
              </a:rPr>
              <a:t> </a:t>
            </a:r>
            <a:r>
              <a:rPr dirty="0" lang="en-US" sz="2000">
                <a:solidFill>
                  <a:schemeClr val="bg1"/>
                </a:solidFill>
                <a:uFillTx/>
              </a:rPr>
              <a:t>( Mainly reported from Middle East)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dirty="0" err="1" i="1" lang="en-US" smtClean="0" sz="2000">
                <a:solidFill>
                  <a:schemeClr val="bg1"/>
                </a:solidFill>
                <a:uFillTx/>
              </a:rPr>
              <a:t>Cladophialophora</a:t>
            </a:r>
            <a:r>
              <a:rPr dirty="0" i="1" lang="en-US" smtClean="0" sz="2000">
                <a:solidFill>
                  <a:schemeClr val="bg1"/>
                </a:solidFill>
                <a:uFillTx/>
              </a:rPr>
              <a:t>, </a:t>
            </a:r>
            <a:r>
              <a:rPr dirty="0" err="1" i="1" lang="en-US" smtClean="0" sz="2000">
                <a:solidFill>
                  <a:schemeClr val="bg1"/>
                </a:solidFill>
                <a:uFillTx/>
              </a:rPr>
              <a:t>Exophiala</a:t>
            </a:r>
            <a:r>
              <a:rPr dirty="0" i="1" lang="en-US" smtClean="0" sz="2000">
                <a:solidFill>
                  <a:schemeClr val="bg1"/>
                </a:solidFill>
                <a:uFillTx/>
              </a:rPr>
              <a:t> , </a:t>
            </a:r>
            <a:r>
              <a:rPr dirty="0" err="1" i="1" lang="en-US" smtClean="0" sz="2000">
                <a:solidFill>
                  <a:schemeClr val="bg1"/>
                </a:solidFill>
                <a:uFillTx/>
              </a:rPr>
              <a:t>Curvularia</a:t>
            </a:r>
            <a:r>
              <a:rPr dirty="0" i="1" lang="en-US" smtClean="0" sz="2000">
                <a:solidFill>
                  <a:schemeClr val="bg1"/>
                </a:solidFill>
                <a:uFillTx/>
              </a:rPr>
              <a:t>, </a:t>
            </a:r>
            <a:r>
              <a:rPr dirty="0" err="1" i="1" lang="en-US" smtClean="0" sz="2000">
                <a:solidFill>
                  <a:schemeClr val="bg1"/>
                </a:solidFill>
                <a:uFillTx/>
              </a:rPr>
              <a:t>Fonsecaea</a:t>
            </a:r>
            <a:r>
              <a:rPr dirty="0" i="1" lang="en-US" smtClean="0" sz="2000">
                <a:solidFill>
                  <a:schemeClr val="bg1"/>
                </a:solidFill>
                <a:uFillTx/>
              </a:rPr>
              <a:t> ,  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dirty="0" lang="en-US" smtClean="0" sz="24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dirty="0" lang="en-US" smtClean="0" sz="26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dirty="0" lang="en-US" smtClean="0" sz="2100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685800"/>
            <a:ext cx="7854950" cy="52578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>
            <a:normAutofit lnSpcReduction="10000"/>
          </a:bodyPr>
          <a:lstStyle/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3600">
                <a:solidFill>
                  <a:srgbClr val="FFFF00"/>
                </a:solidFill>
                <a:uFillTx/>
              </a:rPr>
              <a:t>Other Infections</a:t>
            </a: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36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600">
                <a:solidFill>
                  <a:srgbClr val="FFC000"/>
                </a:solidFill>
                <a:uFillTx/>
              </a:rPr>
              <a:t>Histoplasmosis</a:t>
            </a: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600">
                <a:solidFill>
                  <a:srgbClr val="FFC000"/>
                </a:solidFill>
                <a:uFillTx/>
              </a:rPr>
              <a:t>Blastomycosis</a:t>
            </a: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600">
                <a:solidFill>
                  <a:srgbClr val="FFC000"/>
                </a:solidFill>
                <a:uFillTx/>
              </a:rPr>
              <a:t>Coccidiodomycosis</a:t>
            </a: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600">
                <a:solidFill>
                  <a:srgbClr val="FFC000"/>
                </a:solidFill>
                <a:uFillTx/>
              </a:rPr>
              <a:t>Paracoccidiodomycosis</a:t>
            </a: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4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200">
                <a:solidFill>
                  <a:schemeClr val="bg1"/>
                </a:solidFill>
                <a:uFillTx/>
              </a:rPr>
              <a:t>Caused by primary pathogens</a:t>
            </a: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2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200">
                <a:solidFill>
                  <a:schemeClr val="bg1"/>
                </a:solidFill>
                <a:uFillTx/>
              </a:rPr>
              <a:t>Sub acute or chronic Meningitis (common), and brain abscess</a:t>
            </a: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2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200">
                <a:solidFill>
                  <a:schemeClr val="bg1"/>
                </a:solidFill>
                <a:uFillTx/>
              </a:rPr>
              <a:t>Following a primary infection, mainly respiratory </a:t>
            </a: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2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2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2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2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200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7575" y="387350"/>
            <a:ext cx="7851648" cy="914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US" smtClean="0">
                <a:solidFill>
                  <a:srgbClr val="FFC000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Diagnosis </a:t>
            </a:r>
            <a:endParaRPr b="1" dirty="0" lang="en-US">
              <a:solidFill>
                <a:srgbClr val="FFC000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36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1725613"/>
            <a:ext cx="7854950" cy="36941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marL="0">
              <a:lnSpc>
                <a:spcPct val="8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lang="en-US" smtClean="0" sz="3100">
                <a:solidFill>
                  <a:srgbClr val="FFFF00"/>
                </a:solidFill>
                <a:uFillTx/>
              </a:rPr>
              <a:t>Clinical features </a:t>
            </a:r>
            <a:r>
              <a:rPr lang="en-US" smtClean="0" sz="2800">
                <a:solidFill>
                  <a:schemeClr val="bg1"/>
                </a:solidFill>
                <a:uFillTx/>
              </a:rPr>
              <a:t>(history, risk factors, etc)</a:t>
            </a:r>
          </a:p>
          <a:p>
            <a:pPr defTabSz="914400" eaLnBrk="1" hangingPunct="1" indent="0" lvl="2" marL="91440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1900">
                <a:solidFill>
                  <a:schemeClr val="bg1"/>
                </a:solidFill>
                <a:uFillTx/>
              </a:rPr>
              <a:t>Not Specific</a:t>
            </a:r>
          </a:p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endParaRPr lang="en-US" smtClean="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r>
              <a:rPr lang="en-US" smtClean="0">
                <a:solidFill>
                  <a:srgbClr val="FFFF00"/>
                </a:solidFill>
                <a:uFillTx/>
              </a:rPr>
              <a:t>Neuro-imaging</a:t>
            </a:r>
          </a:p>
          <a:p>
            <a:pPr defTabSz="914400" eaLnBrk="1" hangingPunct="1" indent="0" lvl="2" marL="91440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1900">
                <a:solidFill>
                  <a:schemeClr val="bg1"/>
                </a:solidFill>
                <a:uFillTx/>
              </a:rPr>
              <a:t>Good value in diagnosis and therapy monitoring</a:t>
            </a:r>
          </a:p>
          <a:p>
            <a:pPr defTabSz="914400" eaLnBrk="1" hangingPunct="1" indent="0" lvl="2" marL="914400">
              <a:lnSpc>
                <a:spcPct val="80000"/>
              </a:lnSpc>
              <a:buFont charset="0" pitchFamily="34" typeface="Arial"/>
              <a:buNone/>
            </a:pPr>
            <a:endParaRPr lang="en-US" smtClean="0" sz="19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r>
              <a:rPr lang="en-US" smtClean="0">
                <a:solidFill>
                  <a:srgbClr val="FFFF00"/>
                </a:solidFill>
                <a:uFillTx/>
              </a:rPr>
              <a:t>Lab Investigations</a:t>
            </a:r>
          </a:p>
          <a:p>
            <a:pPr defTabSz="914400" eaLnBrk="1" hangingPunct="1" indent="0" lvl="2" marL="91440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1900">
                <a:solidFill>
                  <a:schemeClr val="bg1"/>
                </a:solidFill>
                <a:uFillTx/>
              </a:rPr>
              <a:t>CSF examination (cell count, chemistry)</a:t>
            </a:r>
          </a:p>
          <a:p>
            <a:pPr defTabSz="914400" eaLnBrk="1" hangingPunct="1" indent="0" lvl="2" marL="91440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1900">
                <a:solidFill>
                  <a:schemeClr val="bg1"/>
                </a:solidFill>
                <a:uFillTx/>
              </a:rPr>
              <a:t>Histopathology</a:t>
            </a:r>
          </a:p>
          <a:p>
            <a:pPr defTabSz="914400" eaLnBrk="1" hangingPunct="1" indent="0" lvl="2" marL="91440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1900">
                <a:solidFill>
                  <a:schemeClr val="bg1"/>
                </a:solidFill>
                <a:uFillTx/>
              </a:rPr>
              <a:t>Microbiology</a:t>
            </a:r>
          </a:p>
          <a:p>
            <a:pPr defTabSz="914400" eaLnBrk="1" hangingPunct="1" indent="0" lvl="2" marL="914400">
              <a:lnSpc>
                <a:spcPct val="80000"/>
              </a:lnSpc>
              <a:buClr>
                <a:srgbClr val="FFFF00"/>
              </a:buClr>
              <a:buFont charset="0" pitchFamily="34" typeface="Arial"/>
              <a:buNone/>
            </a:pPr>
            <a:endParaRPr lang="en-US" smtClean="0" sz="16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80000"/>
              </a:lnSpc>
              <a:buClr>
                <a:srgbClr val="FFFF00"/>
              </a:buClr>
              <a:buFont charset="0" pitchFamily="34" typeface="Arial"/>
              <a:buNone/>
            </a:pPr>
            <a:endParaRPr lang="en-US" smtClean="0" sz="1600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7575" y="384175"/>
            <a:ext cx="7851648" cy="914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US" smtClean="0">
                <a:solidFill>
                  <a:schemeClr val="bg1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Lab Diagnosis </a:t>
            </a:r>
            <a:endParaRPr b="1" dirty="0" lang="en-US">
              <a:solidFill>
                <a:schemeClr val="bg1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387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1524000"/>
            <a:ext cx="7854950" cy="4953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marL="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lang="en-US" smtClean="0" sz="2800">
                <a:solidFill>
                  <a:srgbClr val="FFFF00"/>
                </a:solidFill>
                <a:uFillTx/>
              </a:rPr>
              <a:t>Clinical Samples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lang="en-US" smtClean="0">
                <a:solidFill>
                  <a:schemeClr val="bg1"/>
                </a:solidFill>
                <a:uFillTx/>
              </a:rPr>
              <a:t>CSF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lang="en-US" smtClean="0">
                <a:solidFill>
                  <a:schemeClr val="bg1"/>
                </a:solidFill>
                <a:uFillTx/>
              </a:rPr>
              <a:t>Biopsy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lang="en-US" smtClean="0">
                <a:solidFill>
                  <a:schemeClr val="bg1"/>
                </a:solidFill>
                <a:uFillTx/>
              </a:rPr>
              <a:t>Pus, aspirate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lang="en-US" smtClean="0">
                <a:solidFill>
                  <a:schemeClr val="bg1"/>
                </a:solidFill>
                <a:uFillTx/>
              </a:rPr>
              <a:t>Blood (for serology)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lang="en-US" smtClean="0" sz="23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lang="en-US" smtClean="0" sz="2800">
                <a:solidFill>
                  <a:srgbClr val="FFFF00"/>
                </a:solidFill>
                <a:uFillTx/>
              </a:rPr>
              <a:t>1. CSF abnormalities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Cell count 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Glucose level (low)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Protein level (high)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                  </a:t>
            </a:r>
            <a:r>
              <a:rPr lang="en-US" smtClean="0" sz="2400">
                <a:solidFill>
                  <a:srgbClr val="FFC000"/>
                </a:solidFill>
                <a:uFillTx/>
              </a:rPr>
              <a:t>Not specific for Fungal infections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</a:pPr>
            <a:endParaRPr lang="en-US" smtClean="0" sz="2400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90600" y="381000"/>
            <a:ext cx="7851648" cy="914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US" smtClean="0">
                <a:solidFill>
                  <a:schemeClr val="bg1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Lab Diagnosis </a:t>
            </a:r>
            <a:endParaRPr b="1" dirty="0" lang="en-US">
              <a:solidFill>
                <a:schemeClr val="bg1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1676400"/>
            <a:ext cx="7854950" cy="5029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>
            <a:normAutofit lnSpcReduction="10000"/>
          </a:bodyPr>
          <a:lstStyle/>
          <a:p>
            <a:pPr defTabSz="914400" eaLnBrk="1" hangingPunct="1" indent="0" marL="0">
              <a:lnSpc>
                <a:spcPct val="8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>
                <a:solidFill>
                  <a:srgbClr val="FFFF00"/>
                </a:solidFill>
                <a:uFillTx/>
              </a:rPr>
              <a:t>2. Direct Microscopy</a:t>
            </a:r>
          </a:p>
          <a:p>
            <a:pPr defTabSz="914400" eaLnBrk="1" hangingPunct="1" indent="0" lvl="1" marL="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800">
                <a:solidFill>
                  <a:schemeClr val="bg1"/>
                </a:solidFill>
                <a:uFillTx/>
              </a:rPr>
              <a:t>Fungal stains: Giemsa, GMS, PAS, India ink (</a:t>
            </a:r>
            <a:r>
              <a:rPr dirty="0" i="1" lang="en-US" smtClean="0" sz="1800">
                <a:solidFill>
                  <a:schemeClr val="bg1"/>
                </a:solidFill>
                <a:uFillTx/>
              </a:rPr>
              <a:t>Cryptococcus neoformans</a:t>
            </a:r>
            <a:r>
              <a:rPr dirty="0" lang="en-US" smtClean="0" sz="1800">
                <a:solidFill>
                  <a:schemeClr val="bg1"/>
                </a:solidFill>
                <a:uFillTx/>
              </a:rPr>
              <a:t>)</a:t>
            </a:r>
          </a:p>
          <a:p>
            <a:pPr defTabSz="914400" eaLnBrk="1" hangingPunct="1" indent="0" lvl="1" marL="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endParaRPr dirty="0" lang="en-US" smtClean="0" sz="18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3000">
                <a:solidFill>
                  <a:srgbClr val="FFFF00"/>
                </a:solidFill>
                <a:uFillTx/>
              </a:rPr>
              <a:t>3. Culture</a:t>
            </a:r>
          </a:p>
          <a:p>
            <a:pPr defTabSz="914400" eaLnBrk="1" hangingPunct="1" indent="0" lvl="1" marL="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800">
                <a:solidFill>
                  <a:schemeClr val="bg1"/>
                </a:solidFill>
                <a:uFillTx/>
              </a:rPr>
              <a:t>Fungal media: SDA, BHI, other media if needed.</a:t>
            </a:r>
          </a:p>
          <a:p>
            <a:pPr defTabSz="914400" eaLnBrk="1" hangingPunct="1" indent="0" lvl="1" marL="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endParaRPr dirty="0" lang="en-US" smtClean="0" sz="18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r>
              <a:rPr dirty="0" lang="en-US" smtClean="0">
                <a:solidFill>
                  <a:srgbClr val="FFFF00"/>
                </a:solidFill>
                <a:uFillTx/>
              </a:rPr>
              <a:t>4. Serology</a:t>
            </a:r>
          </a:p>
          <a:p>
            <a:pPr defTabSz="914400" eaLnBrk="1" hangingPunct="1" indent="0" lvl="2" marL="45720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r>
              <a:rPr dirty="0" i="1" lang="en-US" smtClean="0" sz="1700">
                <a:solidFill>
                  <a:schemeClr val="bg1"/>
                </a:solidFill>
                <a:uFillTx/>
              </a:rPr>
              <a:t>Candida </a:t>
            </a:r>
          </a:p>
          <a:p>
            <a:pPr defTabSz="914400" eaLnBrk="1" hangingPunct="1" indent="0" lvl="2" marL="45720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r>
              <a:rPr dirty="0" i="1" lang="en-US" smtClean="0" sz="1700">
                <a:solidFill>
                  <a:schemeClr val="bg1"/>
                </a:solidFill>
                <a:uFillTx/>
              </a:rPr>
              <a:t>Aspergillus</a:t>
            </a:r>
          </a:p>
          <a:p>
            <a:pPr defTabSz="914400" eaLnBrk="1" hangingPunct="1" indent="0" lvl="2" marL="45720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r>
              <a:rPr dirty="0" i="1" lang="en-US" smtClean="0" sz="1700">
                <a:solidFill>
                  <a:schemeClr val="bg1"/>
                </a:solidFill>
                <a:uFillTx/>
              </a:rPr>
              <a:t>Cryptococcus </a:t>
            </a:r>
          </a:p>
          <a:p>
            <a:pPr defTabSz="914400" eaLnBrk="1" hangingPunct="1" indent="0" lvl="2" marL="45720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endParaRPr dirty="0" i="1" lang="en-US" smtClean="0" sz="1700">
              <a:solidFill>
                <a:schemeClr val="bg1"/>
              </a:solidFill>
              <a:uFillTx/>
            </a:endParaRPr>
          </a:p>
          <a:p>
            <a:pPr defTabSz="914400" eaLnBrk="1" hangingPunct="1" indent="0" lvl="2" marL="45720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r>
              <a:rPr dirty="0" i="1" lang="en-US" smtClean="0" sz="1700">
                <a:solidFill>
                  <a:schemeClr val="bg1"/>
                </a:solidFill>
                <a:uFillTx/>
              </a:rPr>
              <a:t>Histoplasma</a:t>
            </a:r>
          </a:p>
          <a:p>
            <a:pPr defTabSz="914400" eaLnBrk="1" hangingPunct="1" indent="0" lvl="2" marL="45720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r>
              <a:rPr dirty="0" i="1" lang="en-US" smtClean="0" sz="1700">
                <a:solidFill>
                  <a:schemeClr val="bg1"/>
                </a:solidFill>
                <a:uFillTx/>
              </a:rPr>
              <a:t>Blastomyces</a:t>
            </a:r>
          </a:p>
          <a:p>
            <a:pPr defTabSz="914400" eaLnBrk="1" hangingPunct="1" indent="0" lvl="2" marL="45720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r>
              <a:rPr dirty="0" i="1" lang="en-US" smtClean="0" sz="1700">
                <a:solidFill>
                  <a:schemeClr val="bg1"/>
                </a:solidFill>
                <a:uFillTx/>
              </a:rPr>
              <a:t>Coccidioides</a:t>
            </a:r>
          </a:p>
          <a:p>
            <a:pPr defTabSz="914400" eaLnBrk="1" hangingPunct="1" indent="0" lvl="2" marL="45720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r>
              <a:rPr dirty="0" i="1" lang="en-US" smtClean="0" sz="1700">
                <a:solidFill>
                  <a:schemeClr val="bg1"/>
                </a:solidFill>
                <a:uFillTx/>
              </a:rPr>
              <a:t>Paracoccidioides</a:t>
            </a:r>
          </a:p>
          <a:p>
            <a:pPr defTabSz="914400" eaLnBrk="1" hangingPunct="1" indent="0" lvl="1" marL="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endParaRPr dirty="0" lang="en-US" smtClean="0" sz="18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0">
              <a:lnSpc>
                <a:spcPct val="80000"/>
              </a:lnSpc>
              <a:buClr>
                <a:srgbClr val="FFFF00"/>
              </a:buClr>
              <a:buSzPct val="95000"/>
              <a:buFont charset="0" pitchFamily="34" typeface="Arial"/>
              <a:buNone/>
              <a:defRPr>
                <a:uFillTx/>
              </a:defRPr>
            </a:pPr>
            <a:r>
              <a:rPr dirty="0" lang="en-US" smtClean="0">
                <a:solidFill>
                  <a:srgbClr val="FFFF00"/>
                </a:solidFill>
                <a:uFillTx/>
              </a:rPr>
              <a:t>5. PCR</a:t>
            </a:r>
          </a:p>
          <a:p>
            <a:pPr defTabSz="914400" eaLnBrk="1" hangingPunct="1" indent="0" marL="0">
              <a:lnSpc>
                <a:spcPct val="8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18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lnSpc>
                <a:spcPct val="8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18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lnSpc>
                <a:spcPct val="8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600">
              <a:solidFill>
                <a:schemeClr val="bg1"/>
              </a:solidFill>
              <a:uFillTx/>
            </a:endParaRPr>
          </a:p>
          <a:p>
            <a:pPr defTabSz="914400" eaLnBrk="1" hangingPunct="1" indent="0" lvl="2" marL="457200">
              <a:lnSpc>
                <a:spcPct val="8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17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0">
              <a:lnSpc>
                <a:spcPct val="8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1800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074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62000" y="2119313"/>
            <a:ext cx="7854950" cy="34432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marL="0"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3000">
                <a:uFillTx/>
                <a:latin charset="0" pitchFamily="34" typeface="Century Gothic"/>
              </a:rPr>
              <a:t> </a:t>
            </a:r>
            <a:r>
              <a:rPr dirty="0" lang="en-US" smtClean="0" sz="3000">
                <a:solidFill>
                  <a:schemeClr val="bg1"/>
                </a:solidFill>
                <a:uFillTx/>
                <a:latin typeface="+mj-lt"/>
              </a:rPr>
              <a:t>1. </a:t>
            </a:r>
            <a:r>
              <a:rPr dirty="0" lang="en-US" smtClean="0" sz="2800">
                <a:solidFill>
                  <a:schemeClr val="bg1"/>
                </a:solidFill>
                <a:uFillTx/>
              </a:rPr>
              <a:t>To know the main fungi that affect the central nervous system and the clinical settings of such infections.</a:t>
            </a:r>
          </a:p>
          <a:p>
            <a:pPr defTabSz="914400" eaLnBrk="1" hangingPunct="1" indent="0" marL="0">
              <a:buFont charset="0" pitchFamily="34" typeface="Arial"/>
              <a:buNone/>
              <a:defRPr>
                <a:uFillTx/>
              </a:defRPr>
            </a:pPr>
            <a:endParaRPr dirty="0" lang="en-US" smtClean="0" sz="28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800">
                <a:solidFill>
                  <a:schemeClr val="bg1"/>
                </a:solidFill>
                <a:uFillTx/>
              </a:rPr>
              <a:t>2. To acquire the basic knowledge about fungal meningitis and brain abscess: clinical features, etiology, diagnosis, and treatment.</a:t>
            </a:r>
          </a:p>
          <a:p>
            <a:pPr defTabSz="914400" eaLnBrk="1" hangingPunct="1" indent="0" marL="0">
              <a:buFont charset="0" pitchFamily="34" typeface="Arial"/>
              <a:buNone/>
              <a:defRPr>
                <a:uFillTx/>
              </a:defRPr>
            </a:pPr>
            <a:endParaRPr dirty="0" lang="en-US" smtClean="0" sz="3000">
              <a:solidFill>
                <a:schemeClr val="bg1"/>
              </a:solidFill>
              <a:uFillTx/>
              <a:latin charset="0" pitchFamily="34" typeface="Century Gothic"/>
            </a:endParaRPr>
          </a:p>
          <a:p>
            <a:pPr defTabSz="914400" eaLnBrk="1" hangingPunct="1" indent="0" marL="0"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3000">
                <a:solidFill>
                  <a:schemeClr val="bg1"/>
                </a:solidFill>
                <a:uFillTx/>
                <a:latin charset="0" pitchFamily="34" typeface="Century Gothic"/>
              </a:rPr>
              <a:t> </a:t>
            </a:r>
          </a:p>
          <a:p>
            <a:pPr defTabSz="914400" eaLnBrk="1" hangingPunct="1" indent="0" marL="0">
              <a:buFont charset="0" pitchFamily="34" typeface="Arial"/>
              <a:buNone/>
              <a:defRPr>
                <a:uFillTx/>
              </a:defRPr>
            </a:pPr>
            <a:endParaRPr dirty="0" lang="en-US" smtClean="0" sz="3000">
              <a:solidFill>
                <a:schemeClr val="bg1"/>
              </a:solidFill>
              <a:uFillTx/>
              <a:latin charset="0" pitchFamily="34" typeface="Century Gothic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itle 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152400"/>
            <a:ext cx="8229600" cy="1143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>
                <a:uFillTx/>
              </a:defRPr>
            </a:pPr>
            <a:r>
              <a:rPr b="1" dirty="0" lang="en-US" sz="4800"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+mj-ea"/>
                <a:cs typeface="Century Gothic"/>
              </a:rPr>
              <a:t>Lecture Objectives..</a:t>
            </a:r>
            <a:endParaRPr dirty="0" lang="en-US" sz="4800">
              <a:solidFill>
                <a:srgbClr val="FFC000"/>
              </a:solidFill>
              <a:uFillTx/>
              <a:latin typeface="+mj-lt"/>
              <a:ea typeface="+mj-ea"/>
              <a:cs typeface="+mj-cs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404812"/>
            <a:ext cx="7851648" cy="914401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US" smtClean="0" sz="5600">
                <a:solidFill>
                  <a:schemeClr val="bg1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Lab. Diagnosis</a:t>
            </a:r>
            <a:endParaRPr b="1" dirty="0" lang="en-US" sz="5600">
              <a:solidFill>
                <a:schemeClr val="bg1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3" name="Table 2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457200" y="1828800"/>
          <a:ext cx="8229600" cy="4198545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 bandRow="1" firstRow="1" rtl="1">
                <a:tableStyleId>{5C22544A-7EE6-4342-B048-85BDC9FD1C3A}</a:tableStyleId>
              </a:tblPr>
              <a:tblGrid>
                <a:gridCol w="2287094"/>
                <a:gridCol w="1646402"/>
                <a:gridCol w="2045538"/>
                <a:gridCol w="2250566"/>
              </a:tblGrid>
              <a:tr h="579193"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Serology*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Culture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Direct microscopy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CNS infection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</a:tr>
              <a:tr h="784713">
                <a:tc>
                  <a:txBody>
                    <a:bodyPr/>
                    <a:lstStyle/>
                    <a:p>
                      <a:r>
                        <a:rPr dirty="0" err="1" lang="en-US" smtClean="0">
                          <a:uFillTx/>
                        </a:rPr>
                        <a:t>Cryptococcal</a:t>
                      </a:r>
                      <a:r>
                        <a:rPr dirty="0" lang="en-US" smtClean="0">
                          <a:uFillTx/>
                        </a:rPr>
                        <a:t> Ag</a:t>
                      </a:r>
                      <a:r>
                        <a:rPr baseline="0" dirty="0" lang="en-US" smtClean="0">
                          <a:uFillTx/>
                        </a:rPr>
                        <a:t> (capsule)</a:t>
                      </a:r>
                    </a:p>
                    <a:p>
                      <a:r>
                        <a:rPr baseline="0" dirty="0" lang="en-US" smtClean="0">
                          <a:uFillTx/>
                        </a:rPr>
                        <a:t>Latex agglutination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Yeast </a:t>
                      </a:r>
                    </a:p>
                    <a:p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Yeast</a:t>
                      </a:r>
                      <a:r>
                        <a:rPr baseline="0" dirty="0" lang="en-US" smtClean="0">
                          <a:uFillTx/>
                        </a:rPr>
                        <a:t> cells</a:t>
                      </a:r>
                    </a:p>
                    <a:p>
                      <a:r>
                        <a:rPr baseline="0" dirty="0" lang="en-US" smtClean="0">
                          <a:uFillTx/>
                        </a:rPr>
                        <a:t>Capsulated (</a:t>
                      </a:r>
                      <a:r>
                        <a:rPr baseline="0" dirty="0" err="1" lang="en-US" smtClean="0">
                          <a:uFillTx/>
                        </a:rPr>
                        <a:t>india</a:t>
                      </a:r>
                      <a:r>
                        <a:rPr baseline="0" dirty="0" lang="en-US" smtClean="0">
                          <a:uFillTx/>
                        </a:rPr>
                        <a:t> ink)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 lang="en-US" smtClean="0">
                          <a:uFillTx/>
                        </a:rPr>
                        <a:t>Cryptococcal</a:t>
                      </a:r>
                      <a:r>
                        <a:rPr dirty="0" lang="en-US" smtClean="0">
                          <a:uFillTx/>
                        </a:rPr>
                        <a:t> meningitis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</a:tr>
              <a:tr h="579193">
                <a:tc>
                  <a:txBody>
                    <a:bodyPr/>
                    <a:lstStyle/>
                    <a:p>
                      <a:r>
                        <a:rPr dirty="0" err="1" lang="en-US" smtClean="0">
                          <a:uFillTx/>
                        </a:rPr>
                        <a:t>Manann</a:t>
                      </a:r>
                      <a:r>
                        <a:rPr baseline="0" dirty="0" lang="en-US" smtClean="0">
                          <a:uFillTx/>
                        </a:rPr>
                        <a:t> Ag (cell wall)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Yeast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Yeast cells</a:t>
                      </a:r>
                      <a:r>
                        <a:rPr baseline="0" dirty="0" lang="en-US" smtClean="0">
                          <a:uFillTx/>
                        </a:rPr>
                        <a:t> and </a:t>
                      </a:r>
                      <a:r>
                        <a:rPr baseline="0" dirty="0" err="1" lang="en-US" smtClean="0">
                          <a:uFillTx/>
                        </a:rPr>
                        <a:t>pseudohyphae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 lang="en-US" smtClean="0">
                          <a:uFillTx/>
                        </a:rPr>
                        <a:t>Candidiasis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</a:tr>
              <a:tr h="579193">
                <a:tc>
                  <a:txBody>
                    <a:bodyPr/>
                    <a:lstStyle/>
                    <a:p>
                      <a:r>
                        <a:rPr dirty="0" err="1" lang="en-US" smtClean="0">
                          <a:uFillTx/>
                        </a:rPr>
                        <a:t>Galactomannan</a:t>
                      </a:r>
                      <a:r>
                        <a:rPr baseline="0" dirty="0" lang="en-US" smtClean="0">
                          <a:uFillTx/>
                        </a:rPr>
                        <a:t> Ag</a:t>
                      </a:r>
                    </a:p>
                    <a:p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Hyaline</a:t>
                      </a:r>
                      <a:r>
                        <a:rPr baseline="0" dirty="0" lang="en-US" smtClean="0">
                          <a:uFillTx/>
                        </a:rPr>
                        <a:t> mould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 lang="en-US" smtClean="0">
                          <a:uFillTx/>
                        </a:rPr>
                        <a:t>Septate</a:t>
                      </a:r>
                      <a:r>
                        <a:rPr baseline="0" dirty="0" lang="en-US" smtClean="0">
                          <a:uFillTx/>
                        </a:rPr>
                        <a:t> branching </a:t>
                      </a:r>
                      <a:r>
                        <a:rPr baseline="0" dirty="0" err="1" lang="en-US" smtClean="0">
                          <a:uFillTx/>
                        </a:rPr>
                        <a:t>hyphae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 lang="en-US" smtClean="0">
                          <a:uFillTx/>
                        </a:rPr>
                        <a:t>Aspergillosis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</a:tr>
              <a:tr h="579193"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No serology available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Hyaline mould</a:t>
                      </a:r>
                    </a:p>
                    <a:p>
                      <a:r>
                        <a:rPr dirty="0" lang="en-US" smtClean="0">
                          <a:uFillTx/>
                        </a:rPr>
                        <a:t>Fast growing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Broad non-</a:t>
                      </a:r>
                      <a:r>
                        <a:rPr dirty="0" err="1" lang="en-US" smtClean="0">
                          <a:uFillTx/>
                        </a:rPr>
                        <a:t>septate</a:t>
                      </a:r>
                      <a:r>
                        <a:rPr dirty="0" lang="en-US" smtClean="0">
                          <a:uFillTx/>
                        </a:rPr>
                        <a:t> </a:t>
                      </a:r>
                      <a:r>
                        <a:rPr dirty="0" err="1" lang="en-US" smtClean="0">
                          <a:uFillTx/>
                        </a:rPr>
                        <a:t>hyphae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 lang="en-US" smtClean="0">
                          <a:uFillTx/>
                        </a:rPr>
                        <a:t>Zygomycosis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</a:tr>
              <a:tr h="784713">
                <a:tc>
                  <a:txBody>
                    <a:bodyPr/>
                    <a:lstStyle/>
                    <a:p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 lang="en-US" smtClean="0">
                          <a:uFillTx/>
                        </a:rPr>
                        <a:t>Dematiaceous</a:t>
                      </a:r>
                      <a:r>
                        <a:rPr dirty="0" lang="en-US" smtClean="0">
                          <a:uFillTx/>
                        </a:rPr>
                        <a:t> </a:t>
                      </a:r>
                      <a:r>
                        <a:rPr baseline="0" dirty="0" lang="en-US" smtClean="0">
                          <a:uFillTx/>
                        </a:rPr>
                        <a:t> mould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>
                          <a:uFillTx/>
                        </a:rPr>
                        <a:t>Brown </a:t>
                      </a:r>
                      <a:r>
                        <a:rPr dirty="0" err="1" lang="en-US" smtClean="0">
                          <a:uFillTx/>
                        </a:rPr>
                        <a:t>septate</a:t>
                      </a:r>
                      <a:r>
                        <a:rPr baseline="0" dirty="0" lang="en-US" smtClean="0">
                          <a:uFillTx/>
                        </a:rPr>
                        <a:t> </a:t>
                      </a:r>
                      <a:r>
                        <a:rPr baseline="0" dirty="0" err="1" lang="en-US" smtClean="0">
                          <a:uFillTx/>
                        </a:rPr>
                        <a:t>hyphae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 lang="en-US" smtClean="0">
                          <a:uFillTx/>
                        </a:rPr>
                        <a:t>Pheohyphomycosis</a:t>
                      </a:r>
                      <a:endParaRPr dirty="0" lang="en-US">
                        <a:uFillTx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xmlns:c="http://schemas.openxmlformats.org/drawingml/2006/chart" xmlns:pic="http://schemas.openxmlformats.org/drawingml/2006/picture" xmlns:dgm="http://schemas.openxmlformats.org/drawingml/2006/diagram" id="4" name="Rectangle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6096000"/>
            <a:ext cx="6723315" cy="52322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pPr defTabSz="914400" eaLnBrk="1" hangingPunct="1" rtl="1">
              <a:defRPr>
                <a:uFillTx/>
              </a:defRPr>
            </a:pPr>
            <a:r>
              <a:rPr b="1" dirty="0" lang="en-US" smtClean="0" sz="1400">
                <a:solidFill>
                  <a:schemeClr val="bg1"/>
                </a:solidFill>
                <a:uFillTx/>
              </a:rPr>
              <a:t>*</a:t>
            </a:r>
            <a:r>
              <a:rPr b="1" dirty="0" lang="en-AU" smtClean="0" sz="1400">
                <a:solidFill>
                  <a:schemeClr val="bg1"/>
                </a:solidFill>
                <a:uFillTx/>
              </a:rPr>
              <a:t>Serology: </a:t>
            </a:r>
            <a:r>
              <a:rPr b="1" dirty="0" lang="el-GR" smtClean="0" sz="1400">
                <a:solidFill>
                  <a:schemeClr val="bg1"/>
                </a:solidFill>
                <a:uFillTx/>
              </a:rPr>
              <a:t>β</a:t>
            </a:r>
            <a:r>
              <a:rPr b="1" dirty="0" lang="en-US" smtClean="0" sz="1400">
                <a:solidFill>
                  <a:schemeClr val="bg1"/>
                </a:solidFill>
                <a:uFillTx/>
              </a:rPr>
              <a:t>-D- </a:t>
            </a:r>
            <a:r>
              <a:rPr b="1" dirty="0" err="1" lang="en-US" smtClean="0" sz="1400">
                <a:solidFill>
                  <a:schemeClr val="bg1"/>
                </a:solidFill>
                <a:uFillTx/>
              </a:rPr>
              <a:t>Glucan</a:t>
            </a:r>
            <a:r>
              <a:rPr b="1" dirty="0" lang="en-US" smtClean="0" sz="1400">
                <a:solidFill>
                  <a:schemeClr val="bg1"/>
                </a:solidFill>
                <a:uFillTx/>
              </a:rPr>
              <a:t> </a:t>
            </a:r>
          </a:p>
          <a:p>
            <a:pPr defTabSz="914400" eaLnBrk="1" hangingPunct="1" rtl="1">
              <a:defRPr>
                <a:uFillTx/>
              </a:defRPr>
            </a:pPr>
            <a:r>
              <a:rPr dirty="0" lang="en-US" smtClean="0" sz="1400">
                <a:solidFill>
                  <a:schemeClr val="bg1"/>
                </a:solidFill>
                <a:uFillTx/>
              </a:rPr>
              <a:t>For diagnosis of invasive fungal infections except </a:t>
            </a:r>
            <a:r>
              <a:rPr dirty="0" err="1" lang="en-US" smtClean="0" sz="1400">
                <a:solidFill>
                  <a:schemeClr val="bg1"/>
                </a:solidFill>
                <a:uFillTx/>
              </a:rPr>
              <a:t>cryptococcosis</a:t>
            </a:r>
            <a:r>
              <a:rPr dirty="0" lang="en-US" smtClean="0" sz="1400">
                <a:solidFill>
                  <a:schemeClr val="bg1"/>
                </a:solidFill>
                <a:uFillTx/>
              </a:rPr>
              <a:t> and </a:t>
            </a:r>
            <a:r>
              <a:rPr dirty="0" err="1" lang="en-US" smtClean="0" sz="1400">
                <a:solidFill>
                  <a:schemeClr val="bg1"/>
                </a:solidFill>
                <a:uFillTx/>
              </a:rPr>
              <a:t>zygomycosis</a:t>
            </a:r>
            <a:endParaRPr dirty="0" lang="en-AU" sz="1400">
              <a:solidFill>
                <a:schemeClr val="bg1"/>
              </a:solidFill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non-sept fung hyph.jpg" id="5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6435473" y="249201"/>
            <a:ext cx="1251925" cy="1231050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sept fungal hyphae.jpg" id="6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822947" y="5273085"/>
            <a:ext cx="919448" cy="694896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pseudohyphae yeast.jpg" id="7" name="Picture 6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809072" y="5259040"/>
            <a:ext cx="832342" cy="734952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crypto.jpg" id="8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010593" y="281179"/>
            <a:ext cx="1365148" cy="1187332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407987"/>
            <a:ext cx="7851648" cy="914401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US" smtClean="0" sz="5600">
                <a:solidFill>
                  <a:schemeClr val="bg1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Management</a:t>
            </a:r>
            <a:endParaRPr b="1" dirty="0" lang="en-US" sz="5600">
              <a:solidFill>
                <a:schemeClr val="bg1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435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2133600"/>
            <a:ext cx="7854950" cy="4267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marL="0"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1. Control of the underlying disease</a:t>
            </a:r>
          </a:p>
          <a:p>
            <a:pPr defTabSz="914400" eaLnBrk="1" hangingPunct="1" indent="0" marL="0"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2. Reduce immunosuppresion, restore immunity if possible</a:t>
            </a:r>
          </a:p>
          <a:p>
            <a:pPr defTabSz="914400" eaLnBrk="1" hangingPunct="1" indent="0" marL="0"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3. Start antifungal therapy promptly</a:t>
            </a:r>
          </a:p>
          <a:p>
            <a:pPr defTabSz="914400" eaLnBrk="1" hangingPunct="1" indent="0" lvl="1" marL="457200"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Polyenes</a:t>
            </a:r>
          </a:p>
          <a:p>
            <a:pPr defTabSz="914400" eaLnBrk="1" hangingPunct="1" indent="0" lvl="1" marL="457200"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Azoles</a:t>
            </a:r>
          </a:p>
          <a:p>
            <a:pPr defTabSz="914400" eaLnBrk="1" hangingPunct="1" indent="0" lvl="1" marL="457200"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Echinocandins</a:t>
            </a:r>
          </a:p>
          <a:p>
            <a:pPr defTabSz="914400" eaLnBrk="1" hangingPunct="1" indent="0" marL="0"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 </a:t>
            </a:r>
          </a:p>
          <a:p>
            <a:pPr defTabSz="914400" eaLnBrk="1" hangingPunct="1" indent="0" marL="0"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Consider surgery in certain situations</a:t>
            </a:r>
          </a:p>
          <a:p>
            <a:pPr defTabSz="914400" eaLnBrk="1" hangingPunct="1" indent="0" marL="0">
              <a:buFont charset="0" pitchFamily="34" typeface="Arial"/>
              <a:buNone/>
            </a:pPr>
            <a:endParaRPr lang="en-US" smtClean="0" sz="2400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404812"/>
            <a:ext cx="7851648" cy="914401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US" smtClean="0" sz="5600">
                <a:solidFill>
                  <a:schemeClr val="bg1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Antifungal therapy</a:t>
            </a:r>
            <a:endParaRPr b="1" dirty="0" lang="en-US" sz="5600">
              <a:solidFill>
                <a:schemeClr val="bg1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4" name="Table 3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533527" y="1905000"/>
          <a:ext cx="7927848" cy="4114800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 bandRow="1" firstRow="1" rtl="1">
                <a:tableStyleId>{21E4AEA4-8DFA-4A89-87EB-49C32662AFE0}</a:tableStyleId>
              </a:tblPr>
              <a:tblGrid>
                <a:gridCol w="5187276"/>
                <a:gridCol w="2740572"/>
              </a:tblGrid>
              <a:tr h="370840">
                <a:tc>
                  <a:txBody>
                    <a:bodyPr/>
                    <a:lstStyle/>
                    <a:p>
                      <a:r>
                        <a:rPr dirty="0" lang="en-US" smtClean="0" sz="2000">
                          <a:uFillTx/>
                        </a:rPr>
                        <a:t>Treatment</a:t>
                      </a:r>
                      <a:endParaRPr dirty="0" lang="en-US" sz="200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en-US" smtClean="0" sz="2000">
                          <a:uFillTx/>
                        </a:rPr>
                        <a:t>CNS fungal infection</a:t>
                      </a:r>
                      <a:endParaRPr dirty="0" lang="en-US" sz="2000">
                        <a:uFillTx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defTabSz="457200" eaLnBrk="1" fontAlgn="auto" hangingPunct="1" indent="0" latinLnBrk="0" lvl="1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dirty="0" err="1" lang="en-US" smtClean="0" sz="2000">
                          <a:uFillTx/>
                        </a:rPr>
                        <a:t>Amphotericin</a:t>
                      </a:r>
                      <a:r>
                        <a:rPr dirty="0" lang="en-US" smtClean="0" sz="2000">
                          <a:uFillTx/>
                        </a:rPr>
                        <a:t> B (combination with </a:t>
                      </a:r>
                      <a:r>
                        <a:rPr dirty="0" err="1" lang="en-US" smtClean="0" sz="2000">
                          <a:uFillTx/>
                        </a:rPr>
                        <a:t>Flucytosine</a:t>
                      </a:r>
                      <a:r>
                        <a:rPr dirty="0" lang="en-US" smtClean="0" sz="2000">
                          <a:uFillTx/>
                        </a:rPr>
                        <a:t>)</a:t>
                      </a:r>
                    </a:p>
                    <a:p>
                      <a:endParaRPr dirty="0" lang="en-US" sz="200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dirty="0" err="1" lang="en-US" smtClean="0" sz="2000">
                          <a:uFillTx/>
                        </a:rPr>
                        <a:t>Cryptoccocal</a:t>
                      </a:r>
                      <a:r>
                        <a:rPr dirty="0" lang="en-US" smtClean="0" sz="2000">
                          <a:uFillTx/>
                        </a:rPr>
                        <a:t> meningitis</a:t>
                      </a:r>
                    </a:p>
                    <a:p>
                      <a:endParaRPr dirty="0" lang="en-US" sz="2000">
                        <a:uFillTx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defTabSz="457200" eaLnBrk="1" fontAlgn="auto" hangingPunct="1" indent="0" latinLnBrk="0" lvl="1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dirty="0" err="1" lang="en-US" smtClean="0" sz="2000">
                          <a:uFillTx/>
                        </a:rPr>
                        <a:t>Amphotericin</a:t>
                      </a:r>
                      <a:r>
                        <a:rPr dirty="0" lang="en-US" smtClean="0" sz="2000">
                          <a:uFillTx/>
                        </a:rPr>
                        <a:t> B, </a:t>
                      </a:r>
                      <a:r>
                        <a:rPr dirty="0" err="1" lang="en-US" smtClean="0" sz="2000">
                          <a:uFillTx/>
                        </a:rPr>
                        <a:t>Caspofungin</a:t>
                      </a:r>
                      <a:r>
                        <a:rPr dirty="0" lang="en-US" smtClean="0" sz="2000">
                          <a:uFillTx/>
                        </a:rPr>
                        <a:t>, </a:t>
                      </a:r>
                      <a:r>
                        <a:rPr dirty="0" err="1" lang="en-US" smtClean="0" sz="2000">
                          <a:uFillTx/>
                        </a:rPr>
                        <a:t>Fluconazole</a:t>
                      </a:r>
                      <a:r>
                        <a:rPr dirty="0" lang="en-US" smtClean="0" sz="2000">
                          <a:uFillTx/>
                        </a:rPr>
                        <a:t>, </a:t>
                      </a:r>
                      <a:r>
                        <a:rPr dirty="0" err="1" lang="en-US" smtClean="0" sz="2000">
                          <a:uFillTx/>
                        </a:rPr>
                        <a:t>Voriconazole</a:t>
                      </a:r>
                      <a:r>
                        <a:rPr dirty="0" lang="en-US" smtClean="0" sz="2000">
                          <a:uFillTx/>
                        </a:rPr>
                        <a:t>, </a:t>
                      </a:r>
                    </a:p>
                    <a:p>
                      <a:endParaRPr dirty="0" lang="en-US" sz="200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dirty="0" lang="en-US" smtClean="0" sz="2000">
                          <a:uFillTx/>
                        </a:rPr>
                        <a:t>CNS </a:t>
                      </a:r>
                      <a:r>
                        <a:rPr dirty="0" err="1" lang="en-US" smtClean="0" sz="2000">
                          <a:uFillTx/>
                        </a:rPr>
                        <a:t>Candidiasis</a:t>
                      </a:r>
                      <a:endParaRPr dirty="0" lang="en-US" smtClean="0" sz="2000">
                        <a:uFillTx/>
                      </a:endParaRPr>
                    </a:p>
                    <a:p>
                      <a:endParaRPr dirty="0" lang="en-US" sz="2000">
                        <a:uFillTx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defTabSz="914400" eaLnBrk="1" hangingPunct="1" indent="0" lvl="0" marL="0">
                        <a:buFont charset="0" pitchFamily="34" typeface="Arial"/>
                        <a:buNone/>
                      </a:pPr>
                      <a:r>
                        <a:rPr dirty="0" err="1" lang="en-US" smtClean="0" sz="2000">
                          <a:uFillTx/>
                        </a:rPr>
                        <a:t>Voriconazole</a:t>
                      </a:r>
                      <a:r>
                        <a:rPr dirty="0" lang="en-US" smtClean="0" sz="2000">
                          <a:uFillTx/>
                        </a:rPr>
                        <a:t>, </a:t>
                      </a:r>
                      <a:r>
                        <a:rPr dirty="0" err="1" lang="en-US" smtClean="0" sz="2000">
                          <a:uFillTx/>
                        </a:rPr>
                        <a:t>Amphotericin</a:t>
                      </a:r>
                      <a:r>
                        <a:rPr dirty="0" lang="en-US" smtClean="0" sz="2000">
                          <a:uFillTx/>
                        </a:rPr>
                        <a:t> B</a:t>
                      </a:r>
                    </a:p>
                    <a:p>
                      <a:pPr defTabSz="914400" eaLnBrk="1" hangingPunct="1" indent="0" lvl="1" marL="457200">
                        <a:buFont charset="0" pitchFamily="34" typeface="Arial"/>
                        <a:buNone/>
                      </a:pPr>
                      <a:r>
                        <a:rPr dirty="0" lang="en-US" smtClean="0" sz="2000">
                          <a:uFillTx/>
                        </a:rPr>
                        <a:t>(Combination of </a:t>
                      </a:r>
                      <a:r>
                        <a:rPr dirty="0" err="1" lang="en-US" smtClean="0" sz="2000">
                          <a:uFillTx/>
                        </a:rPr>
                        <a:t>Voriconazole</a:t>
                      </a:r>
                      <a:r>
                        <a:rPr dirty="0" lang="en-US" smtClean="0" sz="2000">
                          <a:uFillTx/>
                        </a:rPr>
                        <a:t> and </a:t>
                      </a:r>
                      <a:r>
                        <a:rPr dirty="0" err="1" lang="en-US" smtClean="0" sz="2000">
                          <a:uFillTx/>
                        </a:rPr>
                        <a:t>Caspofungin</a:t>
                      </a:r>
                      <a:r>
                        <a:rPr dirty="0" lang="en-US" smtClean="0" sz="2000">
                          <a:uFillTx/>
                        </a:rPr>
                        <a:t>)</a:t>
                      </a:r>
                    </a:p>
                    <a:p>
                      <a:endParaRPr dirty="0" lang="en-US" sz="200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dirty="0" lang="en-US" smtClean="0" sz="2000">
                          <a:uFillTx/>
                        </a:rPr>
                        <a:t>CNS </a:t>
                      </a:r>
                      <a:r>
                        <a:rPr dirty="0" err="1" lang="en-US" smtClean="0" sz="2000">
                          <a:uFillTx/>
                        </a:rPr>
                        <a:t>Aspergillosis</a:t>
                      </a:r>
                      <a:endParaRPr dirty="0" lang="en-US" smtClean="0" sz="2000">
                        <a:uFillTx/>
                      </a:endParaRPr>
                    </a:p>
                    <a:p>
                      <a:endParaRPr dirty="0" lang="en-US" sz="2000">
                        <a:uFillTx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defTabSz="457200" eaLnBrk="1" fontAlgn="auto" hangingPunct="1" indent="0" latinLnBrk="0" lvl="1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dirty="0" err="1" lang="en-US" smtClean="0" sz="2000">
                          <a:uFillTx/>
                        </a:rPr>
                        <a:t>Amphotericin</a:t>
                      </a:r>
                      <a:r>
                        <a:rPr dirty="0" lang="en-US" smtClean="0" sz="2000">
                          <a:uFillTx/>
                        </a:rPr>
                        <a:t> B</a:t>
                      </a:r>
                    </a:p>
                    <a:p>
                      <a:endParaRPr dirty="0" lang="en-US" sz="200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dirty="0" lang="en-US" smtClean="0" sz="2000">
                          <a:uFillTx/>
                        </a:rPr>
                        <a:t>CNS </a:t>
                      </a:r>
                      <a:r>
                        <a:rPr dirty="0" err="1" lang="en-US" smtClean="0" sz="2000">
                          <a:uFillTx/>
                        </a:rPr>
                        <a:t>Zygomycosis</a:t>
                      </a:r>
                      <a:endParaRPr dirty="0" lang="en-US" smtClean="0" sz="2000">
                        <a:uFillTx/>
                      </a:endParaRPr>
                    </a:p>
                    <a:p>
                      <a:endParaRPr dirty="0" lang="en-US" sz="2000">
                        <a:uFillTx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657600" y="3962400"/>
            <a:ext cx="6400800" cy="1752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rtlCol="0">
            <a:normAutofit/>
          </a:bodyPr>
          <a:lstStyle/>
          <a:p>
            <a:pPr algn="ctr" eaLnBrk="1" fontAlgn="auto" hangingPunct="1" indent="0" marL="0">
              <a:spcAft>
                <a:spcPts val="0"/>
              </a:spcAft>
              <a:buFont typeface="Arial"/>
              <a:buNone/>
              <a:defRPr>
                <a:uFillTx/>
              </a:defRPr>
            </a:pPr>
            <a:r>
              <a:rPr b="1" dirty="0" kern="1200" lang="en-US">
                <a:solidFill>
                  <a:srgbClr val="BFBFB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</a:rPr>
              <a:t>Dr. Ahmed M. Albarrag</a:t>
            </a:r>
          </a:p>
          <a:p>
            <a:pPr algn="ctr" eaLnBrk="1" fontAlgn="auto" hangingPunct="1" indent="0" marL="0">
              <a:spcAft>
                <a:spcPts val="0"/>
              </a:spcAft>
              <a:buFont typeface="Arial"/>
              <a:buNone/>
              <a:defRPr>
                <a:uFillTx/>
              </a:defRPr>
            </a:pPr>
            <a:r>
              <a:rPr b="1" dirty="0" kern="1200" lang="en-US" smtClean="0">
                <a:solidFill>
                  <a:srgbClr val="BFBFB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</a:rPr>
              <a:t>Oct-2019</a:t>
            </a:r>
            <a:endParaRPr b="1" dirty="0" kern="1200" lang="en-US">
              <a:solidFill>
                <a:srgbClr val="BFBFB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</a:endParaRPr>
          </a:p>
          <a:p>
            <a:pPr algn="ctr" eaLnBrk="1" fontAlgn="auto" hangingPunct="1" indent="0" marL="0">
              <a:spcAft>
                <a:spcPts val="0"/>
              </a:spcAft>
              <a:buFont typeface="Arial"/>
              <a:buNone/>
              <a:defRPr>
                <a:uFillTx/>
              </a:defRPr>
            </a:pPr>
            <a:endParaRPr dirty="0" kern="1200" lang="en-US">
              <a:solidFill>
                <a:srgbClr val="D9D9D9"/>
              </a:solidFill>
              <a:uFillTx/>
              <a:latin typeface="+mn-lt"/>
              <a:ea typeface="+mn-ea"/>
              <a:cs typeface="+mn-cs"/>
            </a:endParaRPr>
          </a:p>
          <a:p>
            <a:pPr algn="ctr" eaLnBrk="1" fontAlgn="auto" hangingPunct="1" indent="0" marL="0">
              <a:spcAft>
                <a:spcPts val="0"/>
              </a:spcAft>
              <a:buFont typeface="Arial"/>
              <a:buNone/>
              <a:defRPr>
                <a:uFillTx/>
              </a:defRPr>
            </a:pPr>
            <a:endParaRPr dirty="0" kern="1200" lang="en-US">
              <a:solidFill>
                <a:srgbClr val="D9D9D9"/>
              </a:solidFill>
              <a:uFillTx/>
              <a:latin typeface="+mn-lt"/>
              <a:ea typeface="+mn-ea"/>
              <a:cs typeface="+mn-cs"/>
            </a:endParaRPr>
          </a:p>
          <a:p>
            <a:pPr algn="ctr" eaLnBrk="1" fontAlgn="auto" hangingPunct="1" indent="0" marL="0">
              <a:spcAft>
                <a:spcPts val="0"/>
              </a:spcAft>
              <a:buFont typeface="Arial"/>
              <a:buNone/>
              <a:defRPr>
                <a:uFillTx/>
              </a:defRPr>
            </a:pPr>
            <a:endParaRPr dirty="0" kern="1200" lang="en-US">
              <a:solidFill>
                <a:schemeClr val="tx1">
                  <a:tint val="75000"/>
                </a:schemeClr>
              </a:solidFill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Box 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114800" y="2743200"/>
            <a:ext cx="4114800" cy="369888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solidFill>
                  <a:srgbClr val="0D0D0D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cs typeface="Century Gothic"/>
              </a:rPr>
              <a:t>(CNS Block</a:t>
            </a:r>
            <a:r>
              <a:rPr dirty="0" lang="en-US">
                <a:solidFill>
                  <a:srgbClr val="0D0D0D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cs typeface="Century Gothic"/>
              </a:rPr>
              <a:t>, Microbiology)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-990600" y="762000"/>
            <a:ext cx="9296400" cy="1905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kern="1200" lang="en-US" sz="11500" u="sng">
                <a:solidFill>
                  <a:schemeClr val="bg1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+mj-ea"/>
                <a:cs typeface="Century Gothic"/>
              </a:rPr>
              <a:t>T</a:t>
            </a:r>
            <a:r>
              <a:rPr b="1" dirty="0" kern="1200" lang="en-US" sz="6600">
                <a:solidFill>
                  <a:schemeClr val="bg1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+mj-ea"/>
                <a:cs typeface="Century Gothic"/>
              </a:rPr>
              <a:t>hank You </a:t>
            </a:r>
            <a:r>
              <a:rPr b="1" dirty="0" kern="1200" lang="en-US" sz="6600">
                <a:solidFill>
                  <a:schemeClr val="bg1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b="1" dirty="0" kern="1200" lang="en-US" sz="6600">
                <a:solidFill>
                  <a:schemeClr val="bg1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+mj-ea"/>
                <a:cs typeface="Century Gothic"/>
              </a:rPr>
              <a:t/>
            </a:r>
            <a:br>
              <a:rPr b="1" dirty="0" kern="1200" lang="en-US" sz="6600">
                <a:solidFill>
                  <a:schemeClr val="bg1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+mj-ea"/>
                <a:cs typeface="Century Gothic"/>
              </a:rPr>
            </a:br>
            <a:endParaRPr b="1" dirty="0" kern="1200" lang="en-US" sz="6600">
              <a:solidFill>
                <a:schemeClr val="bg1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typeface="Century Gothic"/>
              <a:ea typeface="+mj-ea"/>
              <a:cs typeface="Century Gothic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-60325" y="762000"/>
            <a:ext cx="7851648" cy="533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rmAutofit fontScale="90000"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defTabSz="914400"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US" smtClean="0" sz="3200">
                <a:solidFill>
                  <a:srgbClr val="FFFF00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Fungal infections of central nervous system (CNS)</a:t>
            </a:r>
            <a:endParaRPr b="1" dirty="0" lang="en-US" sz="3200">
              <a:solidFill>
                <a:srgbClr val="FFFF00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099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8229600" cy="4800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marL="0">
              <a:buClr>
                <a:schemeClr val="bg1"/>
              </a:buClr>
              <a:buFont charset="2" pitchFamily="2" typeface="Wingdings"/>
              <a:buChar char="Ø"/>
            </a:pPr>
            <a:r>
              <a:rPr lang="en-US" smtClean="0" sz="2200">
                <a:solidFill>
                  <a:schemeClr val="bg1"/>
                </a:solidFill>
                <a:uFillTx/>
              </a:rPr>
              <a:t>CNS infections are both diagnostic challenge and medical      emergency</a:t>
            </a:r>
          </a:p>
          <a:p>
            <a:pPr algn="just" defTabSz="914400" eaLnBrk="1" hangingPunct="1" indent="0" marL="0">
              <a:buClr>
                <a:schemeClr val="bg1"/>
              </a:buClr>
              <a:buFont charset="2" pitchFamily="2" typeface="Wingdings"/>
              <a:buChar char="Ø"/>
            </a:pPr>
            <a:endParaRPr lang="en-US" smtClean="0" sz="2200">
              <a:solidFill>
                <a:schemeClr val="bg1"/>
              </a:solidFill>
              <a:uFillTx/>
            </a:endParaRPr>
          </a:p>
          <a:p>
            <a:pPr algn="just" defTabSz="914400" eaLnBrk="1" hangingPunct="1" indent="0" marL="0">
              <a:buClr>
                <a:schemeClr val="bg1"/>
              </a:buClr>
              <a:buFont charset="2" pitchFamily="2" typeface="Wingdings"/>
              <a:buChar char="Ø"/>
            </a:pPr>
            <a:r>
              <a:rPr lang="en-US" smtClean="0" sz="2200">
                <a:solidFill>
                  <a:schemeClr val="bg1"/>
                </a:solidFill>
                <a:uFillTx/>
              </a:rPr>
              <a:t>Delay in diagnosis and initiation of appropriate therapy will lead to high mortality rate or in permanent, severe neurological damage</a:t>
            </a:r>
          </a:p>
          <a:p>
            <a:pPr defTabSz="914400" eaLnBrk="1" hangingPunct="1" indent="0" marL="0">
              <a:buClr>
                <a:schemeClr val="bg1"/>
              </a:buClr>
              <a:buFont charset="2" pitchFamily="2" typeface="Wingdings"/>
              <a:buChar char="Ø"/>
            </a:pPr>
            <a:endParaRPr lang="en-US" smtClean="0" sz="22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buClr>
                <a:schemeClr val="bg1"/>
              </a:buClr>
              <a:buFont charset="2" pitchFamily="2" typeface="Wingdings"/>
              <a:buChar char="Ø"/>
            </a:pPr>
            <a:r>
              <a:rPr lang="en-US" smtClean="0" sz="2200">
                <a:solidFill>
                  <a:schemeClr val="bg1"/>
                </a:solidFill>
                <a:uFillTx/>
              </a:rPr>
              <a:t>Fungal infections of the CNS  are not common</a:t>
            </a:r>
          </a:p>
          <a:p>
            <a:pPr defTabSz="914400" eaLnBrk="1" hangingPunct="1" indent="0" marL="0">
              <a:buClr>
                <a:schemeClr val="bg1"/>
              </a:buClr>
              <a:buFont charset="0" pitchFamily="34" typeface="Arial"/>
              <a:buNone/>
            </a:pPr>
            <a:r>
              <a:rPr lang="en-US" smtClean="0" sz="2200">
                <a:solidFill>
                  <a:schemeClr val="bg1"/>
                </a:solidFill>
                <a:uFillTx/>
              </a:rPr>
              <a:t>       However, they are being increasingly diagnosed</a:t>
            </a:r>
          </a:p>
          <a:p>
            <a:pPr defTabSz="914400" eaLnBrk="1" hangingPunct="1" indent="0" marL="0">
              <a:buFont charset="0" pitchFamily="34" typeface="Arial"/>
              <a:buNone/>
            </a:pPr>
            <a:endParaRPr lang="en-US" smtClean="0" sz="22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buFont charset="0" pitchFamily="34" typeface="Arial"/>
              <a:buNone/>
            </a:pPr>
            <a:r>
              <a:rPr lang="en-US" smtClean="0" sz="2200">
                <a:solidFill>
                  <a:schemeClr val="bg1"/>
                </a:solidFill>
                <a:uFillTx/>
              </a:rPr>
              <a:t>            Why?</a:t>
            </a:r>
          </a:p>
          <a:p>
            <a:pPr defTabSz="914400" eaLnBrk="1" hangingPunct="1" indent="0" marL="0">
              <a:buFont charset="0" pitchFamily="34" typeface="Arial"/>
              <a:buNone/>
            </a:pPr>
            <a:endParaRPr b="1" lang="en-GB" smtClean="0" sz="1800">
              <a:solidFill>
                <a:srgbClr val="FFFF00"/>
              </a:solidFill>
              <a:uFillTx/>
              <a:latin charset="0" pitchFamily="18" typeface="Times New Roman"/>
            </a:endParaRPr>
          </a:p>
          <a:p>
            <a:pPr defTabSz="914400" eaLnBrk="1" hangingPunct="1" indent="0" marL="0">
              <a:buFont charset="0" pitchFamily="34" typeface="Arial"/>
              <a:buNone/>
            </a:pPr>
            <a:endParaRPr lang="en-US" smtClean="0" sz="1800">
              <a:solidFill>
                <a:srgbClr val="FFFF00"/>
              </a:solidFill>
              <a:uFillTx/>
            </a:endParaRPr>
          </a:p>
          <a:p>
            <a:pPr algn="just" defTabSz="914400" eaLnBrk="1" hangingPunct="1" indent="0" marL="0">
              <a:buFont charset="0" pitchFamily="34" typeface="Arial"/>
              <a:buNone/>
            </a:pPr>
            <a:endParaRPr lang="en-US" smtClean="0" sz="2600">
              <a:uFillTx/>
            </a:endParaRPr>
          </a:p>
          <a:p>
            <a:pPr defTabSz="914400" eaLnBrk="1" hangingPunct="1" indent="0" marL="0">
              <a:buFont charset="0" pitchFamily="34" typeface="Arial"/>
              <a:buNone/>
            </a:pPr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785812"/>
            <a:ext cx="7851648" cy="533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US" smtClean="0" sz="4000">
                <a:solidFill>
                  <a:srgbClr val="FFFF00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Risk factors</a:t>
            </a:r>
            <a:endParaRPr b="1" dirty="0" lang="en-US" sz="4000">
              <a:solidFill>
                <a:srgbClr val="FFFF00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12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905000"/>
            <a:ext cx="7854950" cy="4419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HIV/AIDS</a:t>
            </a:r>
          </a:p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Hematopoietic stem cell transplant (HSCT)</a:t>
            </a:r>
          </a:p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Solid organs transplantation</a:t>
            </a:r>
          </a:p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Malignancies</a:t>
            </a:r>
          </a:p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Neutropenia</a:t>
            </a:r>
          </a:p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Hereditary immune defects</a:t>
            </a:r>
          </a:p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Immunosuppressive medications</a:t>
            </a:r>
          </a:p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Diabetes mellitus</a:t>
            </a:r>
          </a:p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Surgery or trauma </a:t>
            </a:r>
          </a:p>
          <a:p>
            <a:pPr defTabSz="914400" eaLnBrk="1" hangingPunct="1" indent="0" marL="0">
              <a:lnSpc>
                <a:spcPct val="80000"/>
              </a:lnSpc>
              <a:buFont charset="0" pitchFamily="34" typeface="Arial"/>
              <a:buNone/>
            </a:pPr>
            <a:r>
              <a:rPr lang="en-US" smtClean="0" sz="2400">
                <a:solidFill>
                  <a:schemeClr val="bg1"/>
                </a:solidFill>
                <a:uFillTx/>
              </a:rPr>
              <a:t>Indwelling catheters (e.g. candidemia</a:t>
            </a:r>
            <a:r>
              <a:rPr lang="en-US" smtClean="0" sz="2400">
                <a:uFillTx/>
              </a:rPr>
              <a:t>               </a:t>
            </a:r>
            <a:r>
              <a:rPr lang="en-US" smtClean="0" sz="2400">
                <a:solidFill>
                  <a:schemeClr val="bg1"/>
                </a:solidFill>
                <a:uFillTx/>
              </a:rPr>
              <a:t>CNS seeding)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ight Arrow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219700" y="5257800"/>
            <a:ext cx="685800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1"/>
          <a:lstStyle/>
          <a:p>
            <a:pPr algn="ctr" defTabSz="914400" fontAlgn="auto" rtl="1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1524000"/>
            <a:ext cx="7854950" cy="4724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>
            <a:normAutofit fontScale="85000" lnSpcReduction="20000"/>
          </a:bodyPr>
          <a:lstStyle/>
          <a:p>
            <a:pPr defTabSz="914400" eaLnBrk="1" hangingPunct="1" indent="0" marL="0">
              <a:lnSpc>
                <a:spcPct val="90000"/>
              </a:lnSpc>
              <a:buFont charset="0" pitchFamily="34" typeface="Arial"/>
              <a:buNone/>
              <a:defRPr>
                <a:uFillTx/>
              </a:defRPr>
            </a:pPr>
            <a:endParaRPr dirty="0" lang="en-US" smtClean="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lnSpc>
                <a:spcPct val="90000"/>
              </a:lnSpc>
              <a:buFont charset="0" pitchFamily="34" typeface="Arial"/>
              <a:buNone/>
              <a:defRPr>
                <a:uFillTx/>
              </a:defRPr>
            </a:pPr>
            <a:r>
              <a:rPr dirty="0" lang="en-US" smtClean="0">
                <a:solidFill>
                  <a:schemeClr val="bg1"/>
                </a:solidFill>
                <a:uFillTx/>
              </a:rPr>
              <a:t>Fungi reach the central nervous system by different mechanisms:</a:t>
            </a:r>
          </a:p>
          <a:p>
            <a:pPr defTabSz="914400" eaLnBrk="1" hangingPunct="1" indent="0" marL="0">
              <a:lnSpc>
                <a:spcPct val="90000"/>
              </a:lnSpc>
              <a:buFont charset="0" pitchFamily="34" typeface="Arial"/>
              <a:buNone/>
              <a:defRPr>
                <a:uFillTx/>
              </a:defRPr>
            </a:pPr>
            <a:endParaRPr dirty="0" lang="en-US" smtClean="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2" pitchFamily="2" typeface="Wingdings"/>
              <a:buChar char="Ø"/>
              <a:defRPr>
                <a:uFillTx/>
              </a:defRPr>
            </a:pPr>
            <a:r>
              <a:rPr dirty="0" err="1" lang="en-US" smtClean="0" sz="3000">
                <a:solidFill>
                  <a:schemeClr val="bg1"/>
                </a:solidFill>
                <a:uFillTx/>
              </a:rPr>
              <a:t>Hematogenous</a:t>
            </a:r>
            <a:r>
              <a:rPr dirty="0" lang="en-US" smtClean="0" sz="3000">
                <a:solidFill>
                  <a:schemeClr val="bg1"/>
                </a:solidFill>
                <a:uFillTx/>
              </a:rPr>
              <a:t> spread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2" pitchFamily="2" typeface="Wingdings"/>
              <a:buChar char="Ø"/>
              <a:defRPr>
                <a:uFillTx/>
              </a:defRPr>
            </a:pPr>
            <a:endParaRPr dirty="0" lang="en-US" smtClean="0" sz="30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2" pitchFamily="2" typeface="Wingdings"/>
              <a:buChar char="Ø"/>
              <a:defRPr>
                <a:uFillTx/>
              </a:defRPr>
            </a:pPr>
            <a:r>
              <a:rPr dirty="0" lang="en-US" smtClean="0" sz="3000">
                <a:solidFill>
                  <a:schemeClr val="bg1"/>
                </a:solidFill>
                <a:uFillTx/>
              </a:rPr>
              <a:t>Local extension from the paranasal sinuses, the ear, or the orbits. 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2" pitchFamily="2" typeface="Wingdings"/>
              <a:buChar char="Ø"/>
              <a:defRPr>
                <a:uFillTx/>
              </a:defRPr>
            </a:pPr>
            <a:endParaRPr dirty="0" lang="en-US" smtClean="0" sz="30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2" pitchFamily="2" typeface="Wingdings"/>
              <a:buChar char="Ø"/>
              <a:defRPr>
                <a:uFillTx/>
              </a:defRPr>
            </a:pPr>
            <a:r>
              <a:rPr dirty="0" lang="en-US" smtClean="0" sz="3000">
                <a:solidFill>
                  <a:schemeClr val="bg1"/>
                </a:solidFill>
                <a:uFillTx/>
              </a:rPr>
              <a:t>Traumatic introduction </a:t>
            </a:r>
          </a:p>
          <a:p>
            <a:pPr defTabSz="914400" eaLnBrk="1" hangingPunct="1" indent="0" lvl="2" marL="85725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200">
                <a:solidFill>
                  <a:schemeClr val="bg1"/>
                </a:solidFill>
                <a:uFillTx/>
              </a:rPr>
              <a:t>Surgical procedures</a:t>
            </a:r>
          </a:p>
          <a:p>
            <a:pPr defTabSz="914400" eaLnBrk="1" hangingPunct="1" indent="0" lvl="2" marL="85725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200">
                <a:solidFill>
                  <a:schemeClr val="bg1"/>
                </a:solidFill>
                <a:uFillTx/>
              </a:rPr>
              <a:t>Head trauma</a:t>
            </a:r>
          </a:p>
          <a:p>
            <a:pPr defTabSz="914400" eaLnBrk="1" hangingPunct="1" indent="0" lvl="2" marL="85725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200">
                <a:solidFill>
                  <a:schemeClr val="bg1"/>
                </a:solidFill>
                <a:uFillTx/>
              </a:rPr>
              <a:t>Injections </a:t>
            </a:r>
          </a:p>
          <a:p>
            <a:pPr defTabSz="914400" eaLnBrk="1" hangingPunct="1" indent="0" lvl="2" marL="85725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200">
                <a:solidFill>
                  <a:schemeClr val="bg1"/>
                </a:solidFill>
                <a:uFillTx/>
              </a:rPr>
              <a:t>lumbar punctures</a:t>
            </a:r>
          </a:p>
          <a:p>
            <a:pPr algn="ctr" defTabSz="914400" eaLnBrk="1" hangingPunct="1" indent="0" marL="0">
              <a:lnSpc>
                <a:spcPct val="90000"/>
              </a:lnSpc>
              <a:buFont charset="0" pitchFamily="34" typeface="Arial"/>
              <a:buNone/>
              <a:defRPr>
                <a:uFillTx/>
              </a:defRPr>
            </a:pPr>
            <a:endParaRPr dirty="0" lang="en-US" smtClean="0" sz="2600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228600" y="387350"/>
            <a:ext cx="7467600" cy="990600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rmAutofit lnSpcReduction="10000"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defTabSz="914400" fontAlgn="auto">
              <a:spcAft>
                <a:spcPts val="0"/>
              </a:spcAft>
              <a:defRPr>
                <a:uFillTx/>
              </a:defRPr>
            </a:pPr>
            <a:r>
              <a:rPr dirty="0" lang="en-US" sz="3600">
                <a:solidFill>
                  <a:srgbClr val="FFFF00"/>
                </a:solidFill>
                <a:uFillTx/>
              </a:rPr>
              <a:t>How fungi reach the central nervous system</a:t>
            </a:r>
            <a:endParaRPr b="1" dirty="0" lang="en-US" sz="3600">
              <a:solidFill>
                <a:srgbClr val="FFFF00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  <a:latin typeface="+mj-lt"/>
              <a:ea typeface="+mj-ea"/>
              <a:cs typeface="+mj-cs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7575" y="463550"/>
            <a:ext cx="7851648" cy="914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US" smtClean="0">
                <a:solidFill>
                  <a:srgbClr val="FFC000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Clinical syndromes</a:t>
            </a:r>
            <a:endParaRPr b="1" dirty="0" lang="en-US">
              <a:solidFill>
                <a:srgbClr val="FFC000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1725613"/>
            <a:ext cx="7854950" cy="36941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>
            <a:normAutofit lnSpcReduction="10000"/>
          </a:bodyPr>
          <a:lstStyle/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2" pitchFamily="2" typeface="Wingdings"/>
              <a:buChar char="Ø"/>
              <a:defRPr>
                <a:uFillTx/>
              </a:defRPr>
            </a:pPr>
            <a:r>
              <a:rPr dirty="0" lang="en-US" smtClean="0" sz="3600">
                <a:solidFill>
                  <a:schemeClr val="bg1"/>
                </a:solidFill>
                <a:uFillTx/>
              </a:rPr>
              <a:t>   </a:t>
            </a:r>
            <a:r>
              <a:rPr dirty="0" lang="en-US" smtClean="0" sz="3600">
                <a:solidFill>
                  <a:srgbClr val="FFFF00"/>
                </a:solidFill>
                <a:uFillTx/>
              </a:rPr>
              <a:t>Meningitis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000">
                <a:solidFill>
                  <a:schemeClr val="bg1"/>
                </a:solidFill>
                <a:uFillTx/>
              </a:rPr>
              <a:t>Sub acute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000">
                <a:solidFill>
                  <a:schemeClr val="bg1"/>
                </a:solidFill>
                <a:uFillTx/>
              </a:rPr>
              <a:t>Chronic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2" pitchFamily="2" typeface="Wingdings"/>
              <a:buChar char="Ø"/>
              <a:defRPr>
                <a:uFillTx/>
              </a:defRPr>
            </a:pPr>
            <a:r>
              <a:rPr dirty="0" lang="en-US" smtClean="0" sz="3000">
                <a:solidFill>
                  <a:schemeClr val="bg1"/>
                </a:solidFill>
                <a:uFillTx/>
              </a:rPr>
              <a:t>    </a:t>
            </a:r>
            <a:r>
              <a:rPr dirty="0" lang="en-US" smtClean="0" sz="3600">
                <a:solidFill>
                  <a:srgbClr val="FFFF00"/>
                </a:solidFill>
                <a:uFillTx/>
              </a:rPr>
              <a:t>Brain abscess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000">
                <a:solidFill>
                  <a:schemeClr val="bg1"/>
                </a:solidFill>
                <a:uFillTx/>
              </a:rPr>
              <a:t> With or without vascular invasion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0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1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100">
              <a:solidFill>
                <a:schemeClr val="bg1"/>
              </a:solidFill>
              <a:uFillTx/>
            </a:endParaRPr>
          </a:p>
          <a:p>
            <a:pPr defTabSz="914400" eaLnBrk="1" hangingPunct="1" lvl="1">
              <a:lnSpc>
                <a:spcPct val="90000"/>
              </a:lnSpc>
              <a:buClr>
                <a:schemeClr val="bg1"/>
              </a:buClr>
              <a:buFont charset="2" pitchFamily="2" typeface="Wingdings"/>
              <a:buChar char="Ø"/>
              <a:defRPr>
                <a:uFillTx/>
              </a:defRPr>
            </a:pPr>
            <a:r>
              <a:rPr dirty="0" lang="en-US" smtClean="0" sz="1900">
                <a:solidFill>
                  <a:schemeClr val="bg1"/>
                </a:solidFill>
                <a:uFillTx/>
              </a:rPr>
              <a:t>These clinical syndromes can occur either alone or in combination. </a:t>
            </a:r>
          </a:p>
          <a:p>
            <a:pPr defTabSz="914400" eaLnBrk="1" hangingPunct="1" lvl="1">
              <a:lnSpc>
                <a:spcPct val="90000"/>
              </a:lnSpc>
              <a:buClr>
                <a:schemeClr val="bg1"/>
              </a:buClr>
              <a:buFont charset="2" pitchFamily="2" typeface="Wingdings"/>
              <a:buChar char="Ø"/>
              <a:defRPr>
                <a:uFillTx/>
              </a:defRPr>
            </a:pPr>
            <a:r>
              <a:rPr dirty="0" lang="en-US" smtClean="0" sz="1900">
                <a:solidFill>
                  <a:schemeClr val="bg1"/>
                </a:solidFill>
                <a:uFillTx/>
              </a:rPr>
              <a:t>Certain clinical syndromes are specific for certain fungi 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1900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7952" y="228600"/>
            <a:ext cx="7851648" cy="914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0" lIns="0" rIns="18288" tIns="0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buClr>
                <a:schemeClr val="bg1"/>
              </a:buClr>
              <a:defRPr>
                <a:uFillTx/>
              </a:defRPr>
            </a:pPr>
            <a:r>
              <a:rPr b="1" dirty="0" lang="en-US" smtClean="0">
                <a:solidFill>
                  <a:srgbClr val="FFC000"/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uFillTx/>
              </a:rPr>
              <a:t>Etiology</a:t>
            </a:r>
            <a:endParaRPr b="1" dirty="0" lang="en-US">
              <a:solidFill>
                <a:srgbClr val="FFC000"/>
              </a:solidFill>
              <a:effectLst>
                <a:outerShdw algn="tl" blurRad="38100" dir="5400000" dist="25400" rotWithShape="0">
                  <a:srgbClr val="000000">
                    <a:alpha val="43000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195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1730375"/>
            <a:ext cx="7854950" cy="4746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SzPct val="90000"/>
              <a:buFont charset="2" pitchFamily="2" typeface="Wingdings"/>
              <a:buChar char="Ø"/>
            </a:pPr>
            <a:r>
              <a:rPr lang="en-US" smtClean="0" sz="3600">
                <a:solidFill>
                  <a:schemeClr val="bg1"/>
                </a:solidFill>
                <a:uFillTx/>
              </a:rPr>
              <a:t>   </a:t>
            </a:r>
            <a:r>
              <a:rPr lang="en-US" smtClean="0" sz="2800">
                <a:solidFill>
                  <a:schemeClr val="bg1"/>
                </a:solidFill>
                <a:uFillTx/>
              </a:rPr>
              <a:t>Several fungal agents can cause CNS infections. 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</a:pPr>
            <a:endParaRPr i="1" lang="en-US" smtClean="0" sz="20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</a:pPr>
            <a:r>
              <a:rPr lang="en-US" smtClean="0">
                <a:solidFill>
                  <a:srgbClr val="FFFF00"/>
                </a:solidFill>
                <a:uFillTx/>
                <a:latin charset="0" pitchFamily="18" typeface="Constantia"/>
              </a:rPr>
              <a:t>Yeast</a:t>
            </a:r>
            <a:r>
              <a:rPr lang="en-US" smtClean="0" sz="2000">
                <a:solidFill>
                  <a:srgbClr val="FFFF00"/>
                </a:solidFill>
                <a:uFillTx/>
                <a:latin charset="0" pitchFamily="18" typeface="Constantia"/>
              </a:rPr>
              <a:t>: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</a:pPr>
            <a:r>
              <a:rPr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Candida</a:t>
            </a:r>
            <a:r>
              <a:rPr lang="en-US" smtClean="0" sz="2000">
                <a:solidFill>
                  <a:schemeClr val="bg1"/>
                </a:solidFill>
                <a:uFillTx/>
              </a:rPr>
              <a:t> spp 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</a:pPr>
            <a:r>
              <a:rPr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Cryptococcus</a:t>
            </a:r>
            <a:r>
              <a:rPr lang="en-US" smtClean="0" sz="2000">
                <a:solidFill>
                  <a:schemeClr val="bg1"/>
                </a:solidFill>
                <a:uFillTx/>
              </a:rPr>
              <a:t> spp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</a:pPr>
            <a:endParaRPr lang="en-US" smtClean="0" sz="20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</a:pPr>
            <a:r>
              <a:rPr lang="en-US" smtClean="0">
                <a:solidFill>
                  <a:srgbClr val="FFFF00"/>
                </a:solidFill>
                <a:uFillTx/>
                <a:latin charset="0" pitchFamily="18" typeface="Constantia"/>
              </a:rPr>
              <a:t>Dimorphic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</a:pPr>
            <a:r>
              <a:rPr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Histoplasma</a:t>
            </a:r>
            <a:r>
              <a:rPr lang="en-US" smtClean="0" sz="2000">
                <a:solidFill>
                  <a:schemeClr val="bg1"/>
                </a:solidFill>
                <a:uFillTx/>
              </a:rPr>
              <a:t> spp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</a:pPr>
            <a:r>
              <a:rPr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Blastomyces</a:t>
            </a:r>
            <a:r>
              <a:rPr lang="en-US" smtClean="0" sz="2000">
                <a:solidFill>
                  <a:schemeClr val="bg1"/>
                </a:solidFill>
                <a:uFillTx/>
              </a:rPr>
              <a:t> spp 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</a:pPr>
            <a:r>
              <a:rPr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Coccidioides</a:t>
            </a:r>
            <a:r>
              <a:rPr lang="en-US" smtClean="0" sz="2000">
                <a:solidFill>
                  <a:schemeClr val="bg1"/>
                </a:solidFill>
                <a:uFillTx/>
              </a:rPr>
              <a:t> spp 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</a:pPr>
            <a:r>
              <a:rPr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Paracoccidioides</a:t>
            </a:r>
            <a:r>
              <a:rPr lang="en-US" smtClean="0" sz="2000">
                <a:solidFill>
                  <a:schemeClr val="bg1"/>
                </a:solidFill>
                <a:uFillTx/>
              </a:rPr>
              <a:t> spp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</a:pPr>
            <a:r>
              <a:rPr i="1" lang="en-US" smtClean="0" sz="2000">
                <a:solidFill>
                  <a:schemeClr val="bg1"/>
                </a:solidFill>
                <a:uFillTx/>
                <a:latin charset="0" pitchFamily="18" typeface="Constantia"/>
              </a:rPr>
              <a:t>Penicillium marneffei</a:t>
            </a:r>
          </a:p>
          <a:p>
            <a:pPr defTabSz="914400" eaLnBrk="1" hangingPunct="1" indent="0" marL="0">
              <a:lnSpc>
                <a:spcPct val="90000"/>
              </a:lnSpc>
              <a:buClr>
                <a:schemeClr val="bg1"/>
              </a:buClr>
              <a:buFont charset="0" pitchFamily="34" typeface="Arial"/>
              <a:buNone/>
            </a:pPr>
            <a:endParaRPr lang="en-US" smtClean="0" sz="2000">
              <a:solidFill>
                <a:schemeClr val="bg1"/>
              </a:solidFill>
              <a:uFillTx/>
              <a:latin charset="0" pitchFamily="18" typeface="Constantia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196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953000" y="2644775"/>
            <a:ext cx="3276600" cy="3908425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dirty="0" lang="en-US" sz="3200">
                <a:solidFill>
                  <a:srgbClr val="FFFF00"/>
                </a:solidFill>
                <a:uFillTx/>
                <a:latin charset="0" pitchFamily="18" typeface="Constantia"/>
                <a:ea typeface="Majalla UI"/>
                <a:cs typeface="Majalla UI"/>
              </a:rPr>
              <a:t>Mould</a:t>
            </a: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dirty="0" err="1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Aspergillus</a:t>
            </a:r>
            <a:r>
              <a:rPr dirty="0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 </a:t>
            </a:r>
            <a:r>
              <a:rPr dirty="0" err="1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spp</a:t>
            </a:r>
            <a:endParaRPr dirty="0" i="1" lang="en-US" sz="2000">
              <a:solidFill>
                <a:schemeClr val="bg1"/>
              </a:solidFill>
              <a:uFillTx/>
              <a:latin charset="0" pitchFamily="18" typeface="Constantia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dirty="0" err="1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Zygomycetes</a:t>
            </a:r>
            <a:endParaRPr dirty="0" i="1" lang="en-US" sz="2000">
              <a:solidFill>
                <a:schemeClr val="bg1"/>
              </a:solidFill>
              <a:uFillTx/>
              <a:latin charset="0" pitchFamily="18" typeface="Constantia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dirty="0" err="1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Fusarium</a:t>
            </a:r>
            <a:r>
              <a:rPr dirty="0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 </a:t>
            </a:r>
            <a:r>
              <a:rPr dirty="0" err="1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spp</a:t>
            </a:r>
            <a:endParaRPr dirty="0" i="1" lang="en-US" sz="2000">
              <a:solidFill>
                <a:schemeClr val="bg1"/>
              </a:solidFill>
              <a:uFillTx/>
              <a:latin charset="0" pitchFamily="18" typeface="Constantia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endParaRPr dirty="0" i="1" lang="en-US" sz="2000">
              <a:solidFill>
                <a:schemeClr val="bg1"/>
              </a:solidFill>
              <a:uFillTx/>
              <a:latin charset="0" pitchFamily="18" typeface="Constantia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dirty="0" err="1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Exophiala</a:t>
            </a:r>
            <a:r>
              <a:rPr dirty="0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 </a:t>
            </a:r>
            <a:r>
              <a:rPr dirty="0" err="1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spp</a:t>
            </a:r>
            <a:endParaRPr dirty="0" i="1" lang="en-US" sz="2000">
              <a:solidFill>
                <a:schemeClr val="bg1"/>
              </a:solidFill>
              <a:uFillTx/>
              <a:latin charset="0" pitchFamily="18" typeface="Constantia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dirty="0" err="1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Cladophialophora</a:t>
            </a:r>
            <a:r>
              <a:rPr dirty="0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 </a:t>
            </a:r>
            <a:r>
              <a:rPr dirty="0" err="1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bantiana</a:t>
            </a:r>
            <a:endParaRPr dirty="0" i="1" lang="en-US" sz="2000">
              <a:solidFill>
                <a:schemeClr val="bg1"/>
              </a:solidFill>
              <a:uFillTx/>
              <a:latin charset="0" pitchFamily="18" typeface="Constantia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dirty="0" err="1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Curvularia</a:t>
            </a:r>
            <a:r>
              <a:rPr dirty="0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, </a:t>
            </a:r>
            <a:r>
              <a:rPr dirty="0" err="1" i="1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Bipolaris</a:t>
            </a:r>
            <a:endParaRPr dirty="0" i="1" lang="en-US" sz="2000">
              <a:solidFill>
                <a:schemeClr val="bg1"/>
              </a:solidFill>
              <a:uFillTx/>
              <a:latin charset="0" pitchFamily="18" typeface="Constantia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dirty="0" err="1" i="1" lang="en-US" smtClean="0" sz="2000" u="sng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Rhinocladiella</a:t>
            </a:r>
            <a:r>
              <a:rPr dirty="0" i="1" lang="en-US" smtClean="0" sz="2000" u="sng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 </a:t>
            </a:r>
            <a:r>
              <a:rPr dirty="0" err="1" i="1" lang="en-US" sz="2000" u="sng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mackinziei</a:t>
            </a:r>
            <a:endParaRPr dirty="0" i="1" lang="en-US" sz="2000" u="sng">
              <a:solidFill>
                <a:schemeClr val="bg1"/>
              </a:solidFill>
              <a:uFillTx/>
              <a:latin charset="0" pitchFamily="18" typeface="Constantia"/>
              <a:ea typeface="Majalla UI"/>
              <a:cs typeface="Majalla UI"/>
            </a:endParaRPr>
          </a:p>
          <a:p>
            <a:pPr defTabSz="914400">
              <a:spcBef>
                <a:spcPct val="20000"/>
              </a:spcBef>
              <a:buClr>
                <a:schemeClr val="bg1"/>
              </a:buClr>
              <a:buSzPct val="95000"/>
            </a:pPr>
            <a:r>
              <a:rPr dirty="0" lang="en-US" sz="2000">
                <a:solidFill>
                  <a:schemeClr val="bg1"/>
                </a:solidFill>
                <a:uFillTx/>
                <a:latin charset="0" pitchFamily="18" typeface="Constantia"/>
                <a:ea typeface="Majalla UI"/>
                <a:cs typeface="Majalla UI"/>
              </a:rPr>
              <a:t>and Others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24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1371600"/>
            <a:ext cx="7854950" cy="5181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marL="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0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000">
                <a:solidFill>
                  <a:schemeClr val="bg1"/>
                </a:solidFill>
                <a:uFillTx/>
              </a:rPr>
              <a:t>AIDS is the leading predisposing factor </a:t>
            </a:r>
          </a:p>
          <a:p>
            <a:pPr defTabSz="914400" eaLnBrk="1" hangingPunct="1" indent="0" marL="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0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000">
                <a:solidFill>
                  <a:srgbClr val="FFFF00"/>
                </a:solidFill>
                <a:uFillTx/>
              </a:rPr>
              <a:t>Etiology:</a:t>
            </a:r>
          </a:p>
          <a:p>
            <a:pPr defTabSz="914400" eaLnBrk="1" hangingPunct="1" indent="0" lvl="1" marL="40005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16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0005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i="1" lang="en-US" smtClean="0" sz="1600">
                <a:solidFill>
                  <a:schemeClr val="bg1"/>
                </a:solidFill>
                <a:uFillTx/>
              </a:rPr>
              <a:t>Cryptococcus </a:t>
            </a:r>
            <a:r>
              <a:rPr dirty="0" err="1" i="1" lang="en-US" smtClean="0" sz="1600">
                <a:solidFill>
                  <a:schemeClr val="bg1"/>
                </a:solidFill>
                <a:uFillTx/>
              </a:rPr>
              <a:t>neoformans</a:t>
            </a:r>
            <a:r>
              <a:rPr dirty="0" i="1" lang="en-US" smtClean="0" sz="1600">
                <a:solidFill>
                  <a:schemeClr val="bg1"/>
                </a:solidFill>
                <a:uFillTx/>
              </a:rPr>
              <a:t> </a:t>
            </a:r>
            <a:r>
              <a:rPr dirty="0" lang="en-US" smtClean="0" sz="1600">
                <a:solidFill>
                  <a:schemeClr val="bg1"/>
                </a:solidFill>
                <a:uFillTx/>
              </a:rPr>
              <a:t>is the most common etiology</a:t>
            </a:r>
          </a:p>
          <a:p>
            <a:pPr defTabSz="914400" eaLnBrk="1" hangingPunct="1" indent="0" lvl="1" marL="400050">
              <a:buClr>
                <a:srgbClr val="FFFF00"/>
              </a:buClr>
              <a:buNone/>
              <a:defRPr>
                <a:uFillTx/>
              </a:defRPr>
            </a:pPr>
            <a:r>
              <a:rPr dirty="0" i="1" lang="en-US" sz="1600">
                <a:solidFill>
                  <a:schemeClr val="bg1"/>
                </a:solidFill>
                <a:uFillTx/>
              </a:rPr>
              <a:t>Cryptococcus </a:t>
            </a:r>
            <a:r>
              <a:rPr dirty="0" err="1" i="1" lang="en-US" smtClean="0" sz="1600">
                <a:solidFill>
                  <a:schemeClr val="bg1"/>
                </a:solidFill>
                <a:uFillTx/>
              </a:rPr>
              <a:t>gattii</a:t>
            </a:r>
            <a:endParaRPr dirty="0" lang="en-US" smtClean="0" sz="1600">
              <a:solidFill>
                <a:schemeClr val="bg1"/>
              </a:solidFill>
              <a:uFillTx/>
            </a:endParaRPr>
          </a:p>
          <a:p>
            <a:pPr defTabSz="914400" eaLnBrk="1" hangingPunct="1" lvl="1" marL="685800">
              <a:buClr>
                <a:srgbClr val="FFFF00"/>
              </a:buClr>
              <a:buFont charset="2" typeface="Wingdings"/>
              <a:buChar char="Ø"/>
              <a:defRPr>
                <a:uFillTx/>
              </a:defRPr>
            </a:pPr>
            <a:r>
              <a:rPr dirty="0" lang="en-US" smtClean="0" sz="1600">
                <a:solidFill>
                  <a:schemeClr val="bg1"/>
                </a:solidFill>
                <a:uFillTx/>
              </a:rPr>
              <a:t>Capsulated yeast cells</a:t>
            </a:r>
          </a:p>
          <a:p>
            <a:pPr defTabSz="914400" eaLnBrk="1" hangingPunct="1" lvl="1" marL="685800">
              <a:buClr>
                <a:srgbClr val="FFFF00"/>
              </a:buClr>
              <a:buFont charset="2" typeface="Wingdings"/>
              <a:buChar char="Ø"/>
              <a:defRPr>
                <a:uFillTx/>
              </a:defRPr>
            </a:pPr>
            <a:r>
              <a:rPr dirty="0" lang="en-US" smtClean="0" sz="1600">
                <a:solidFill>
                  <a:schemeClr val="bg1"/>
                </a:solidFill>
                <a:uFillTx/>
              </a:rPr>
              <a:t>Naturally  in birds droppings (Pigeon), tree hollows, Soil </a:t>
            </a:r>
          </a:p>
          <a:p>
            <a:pPr defTabSz="914400" eaLnBrk="1" hangingPunct="1" indent="0" lvl="1" marL="0">
              <a:buClr>
                <a:srgbClr val="FFFF00"/>
              </a:buClr>
              <a:buNone/>
              <a:defRPr>
                <a:uFillTx/>
              </a:defRPr>
            </a:pPr>
            <a:r>
              <a:rPr dirty="0" lang="en-US" smtClean="0" sz="2000">
                <a:solidFill>
                  <a:schemeClr val="bg1"/>
                </a:solidFill>
                <a:uFillTx/>
                <a:cs typeface="Majalla UI"/>
              </a:rPr>
              <a:t>       </a:t>
            </a:r>
            <a:endParaRPr dirty="0" lang="en-US" smtClean="0" sz="2000">
              <a:solidFill>
                <a:schemeClr val="bg1"/>
              </a:solidFill>
              <a:uFillTx/>
            </a:endParaRPr>
          </a:p>
          <a:p>
            <a:pPr defTabSz="914400" eaLnBrk="1" hangingPunct="1" indent="0" marL="0">
              <a:buClr>
                <a:srgbClr val="FFFF00"/>
              </a:buClr>
              <a:buNone/>
              <a:defRPr>
                <a:uFillTx/>
              </a:defRPr>
            </a:pPr>
            <a:r>
              <a:rPr dirty="0" lang="en-US" sz="2000">
                <a:solidFill>
                  <a:schemeClr val="bg1"/>
                </a:solidFill>
                <a:uFillTx/>
              </a:rPr>
              <a:t>Acquired by inhalation</a:t>
            </a:r>
          </a:p>
          <a:p>
            <a:pPr defTabSz="914400" eaLnBrk="1" hangingPunct="1" indent="0" marL="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000">
              <a:solidFill>
                <a:srgbClr val="FFFF00"/>
              </a:solidFill>
              <a:uFillTx/>
            </a:endParaRPr>
          </a:p>
          <a:p>
            <a:pPr defTabSz="914400" eaLnBrk="1" hangingPunct="1" indent="0" marL="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000">
                <a:solidFill>
                  <a:srgbClr val="FFFF00"/>
                </a:solidFill>
                <a:uFillTx/>
              </a:rPr>
              <a:t>Mainly meningitis</a:t>
            </a:r>
          </a:p>
          <a:p>
            <a:pPr defTabSz="914400" eaLnBrk="1" hangingPunct="1" indent="0" marL="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0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000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646113"/>
            <a:ext cx="6067425" cy="646112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defTabSz="914400" lvl="1">
              <a:spcBef>
                <a:spcPct val="20000"/>
              </a:spcBef>
              <a:buClr>
                <a:srgbClr val="FFFF00"/>
              </a:buClr>
              <a:defRPr>
                <a:uFillTx/>
              </a:defRPr>
            </a:pPr>
            <a:r>
              <a:rPr b="1" dirty="0" lang="en-US" sz="3600">
                <a:solidFill>
                  <a:srgbClr val="FFC000"/>
                </a:solidFill>
                <a:uFillTx/>
                <a:latin typeface="+mn-lt"/>
                <a:cs typeface="+mn-cs"/>
              </a:rPr>
              <a:t>Cryptococcal meningitis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3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 rotWithShape="1">
          <a:blip r:embed="rId3"/>
          <a:srcRect b="11467" r="4664"/>
          <a:stretch/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867400" y="1676400"/>
            <a:ext cx="3116491" cy="2422951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6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868502" y="4282682"/>
            <a:ext cx="3123098" cy="2006600"/>
          </a:xfrm>
          <a:prstGeom prst="rect">
            <a:avLst/>
          </a:prstGeom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862930" y="6329405"/>
            <a:ext cx="2616922" cy="338554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none">
            <a:spAutoFit/>
          </a:bodyPr>
          <a:lstStyle/>
          <a:p>
            <a:r>
              <a:rPr dirty="0" lang="en-US" smtClean="0" sz="1600">
                <a:solidFill>
                  <a:schemeClr val="bg1"/>
                </a:solidFill>
                <a:uFillTx/>
              </a:rPr>
              <a:t>INDIA INK PREPARATION</a:t>
            </a:r>
            <a:endParaRPr dirty="0" lang="en-US" sz="1600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267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294967295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28600" y="1600200"/>
            <a:ext cx="8610600" cy="5181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lIns="0" rIns="18288"/>
          <a:lstStyle/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100">
                <a:solidFill>
                  <a:schemeClr val="bg1"/>
                </a:solidFill>
                <a:uFillTx/>
              </a:rPr>
              <a:t>Candida species are the fourth most common cause of hospital acquired blood stream infections</a:t>
            </a: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400">
                <a:solidFill>
                  <a:srgbClr val="FFFF00"/>
                </a:solidFill>
                <a:uFillTx/>
              </a:rPr>
              <a:t>Candida can reach the CNS</a:t>
            </a:r>
          </a:p>
          <a:p>
            <a:pPr defTabSz="914400" eaLnBrk="1" hangingPunct="1" indent="0" lvl="2" marL="85725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err="1" lang="en-US" smtClean="0" sz="1700">
                <a:solidFill>
                  <a:schemeClr val="bg1"/>
                </a:solidFill>
                <a:uFillTx/>
              </a:rPr>
              <a:t>Hematogenously</a:t>
            </a:r>
            <a:r>
              <a:rPr dirty="0" lang="en-US" smtClean="0" sz="1700">
                <a:solidFill>
                  <a:schemeClr val="bg1"/>
                </a:solidFill>
                <a:uFillTx/>
              </a:rPr>
              <a:t>, </a:t>
            </a:r>
          </a:p>
          <a:p>
            <a:pPr defTabSz="914400" eaLnBrk="1" hangingPunct="1" indent="0" lvl="2" marL="85725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chemeClr val="bg1"/>
                </a:solidFill>
                <a:uFillTx/>
              </a:rPr>
              <a:t>Surgery, Catheters</a:t>
            </a:r>
          </a:p>
          <a:p>
            <a:pPr defTabSz="914400" eaLnBrk="1" hangingPunct="1" indent="0" lvl="2" marL="85725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000">
                <a:solidFill>
                  <a:schemeClr val="bg1"/>
                </a:solidFill>
                <a:uFillTx/>
              </a:rPr>
              <a:t>Indwelling catheter and fever unresponsive to antibacterial agents</a:t>
            </a:r>
          </a:p>
          <a:p>
            <a:pPr defTabSz="914400" eaLnBrk="1" hangingPunct="1" indent="0" lvl="2" marL="85725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lang="en-US" smtClean="0" sz="2000">
              <a:solidFill>
                <a:schemeClr val="bg1"/>
              </a:solidFill>
              <a:uFillTx/>
            </a:endParaRPr>
          </a:p>
          <a:p>
            <a:pPr defTabSz="914400" eaLnBrk="1" hangingPunct="1" indent="0" lvl="1" marL="4572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2600">
                <a:solidFill>
                  <a:srgbClr val="FFFF00"/>
                </a:solidFill>
                <a:uFillTx/>
              </a:rPr>
              <a:t>Clinical syndromes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chemeClr val="bg1"/>
                </a:solidFill>
                <a:uFillTx/>
              </a:rPr>
              <a:t>Cerebral </a:t>
            </a:r>
            <a:r>
              <a:rPr dirty="0" err="1" lang="en-US" smtClean="0" sz="1700">
                <a:solidFill>
                  <a:schemeClr val="bg1"/>
                </a:solidFill>
                <a:uFillTx/>
              </a:rPr>
              <a:t>microabscesses</a:t>
            </a:r>
            <a:endParaRPr dirty="0" lang="en-US" smtClean="0" sz="1700">
              <a:solidFill>
                <a:schemeClr val="bg1"/>
              </a:solidFill>
              <a:uFillTx/>
            </a:endParaRPr>
          </a:p>
          <a:p>
            <a:pPr defTabSz="914400" eaLnBrk="1" hangingPunct="1" indent="0" lvl="2" marL="9144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chemeClr val="bg1"/>
                </a:solidFill>
                <a:uFillTx/>
              </a:rPr>
              <a:t>Cerebral abscesses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chemeClr val="bg1"/>
                </a:solidFill>
                <a:uFillTx/>
              </a:rPr>
              <a:t>Meningitis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r>
              <a:rPr dirty="0" lang="en-US" smtClean="0" sz="1700">
                <a:solidFill>
                  <a:schemeClr val="bg1"/>
                </a:solidFill>
                <a:uFillTx/>
              </a:rPr>
              <a:t>Vascular complications  ( infarcts, hemorrhage)</a:t>
            </a:r>
          </a:p>
          <a:p>
            <a:pPr defTabSz="914400" eaLnBrk="1" hangingPunct="1" indent="0" lvl="2" marL="914400">
              <a:lnSpc>
                <a:spcPct val="90000"/>
              </a:lnSpc>
              <a:buClr>
                <a:srgbClr val="FFFF00"/>
              </a:buClr>
              <a:buFont charset="0" pitchFamily="34" typeface="Arial"/>
              <a:buNone/>
              <a:defRPr>
                <a:uFillTx/>
              </a:defRPr>
            </a:pPr>
            <a:endParaRPr dirty="0" i="1" lang="en-US" smtClean="0" sz="1700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30275" y="619125"/>
            <a:ext cx="2279650" cy="6477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dirty="0" err="1" lang="en-US" sz="3600">
                <a:solidFill>
                  <a:srgbClr val="FFC000"/>
                </a:solidFill>
                <a:uFillTx/>
                <a:latin typeface="Calibri"/>
                <a:cs typeface="+mn-cs"/>
              </a:rPr>
              <a:t>Candidiasis</a:t>
            </a:r>
            <a:endParaRPr dirty="0" lang="en-US">
              <a:solidFill>
                <a:srgbClr val="FFC000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844</Words>
  <Application>Microsoft Office PowerPoint</Application>
  <PresentationFormat>On-screen Show (4:3)</PresentationFormat>
  <Paragraphs>299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Constantia</vt:lpstr>
      <vt:lpstr>Majalla UI</vt:lpstr>
      <vt:lpstr>Times New Roman</vt:lpstr>
      <vt:lpstr>Wingdings</vt:lpstr>
      <vt:lpstr>Office Theme</vt:lpstr>
      <vt:lpstr>PowerPoint Presentation</vt:lpstr>
      <vt:lpstr>PowerPoint Presentation</vt:lpstr>
      <vt:lpstr>Fungal infections of central nervous system (CNS)</vt:lpstr>
      <vt:lpstr>Risk factors</vt:lpstr>
      <vt:lpstr>PowerPoint Presentation</vt:lpstr>
      <vt:lpstr>Clinical syndromes</vt:lpstr>
      <vt:lpstr>Etiology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CNS Zygomycosis (mucoromycosis)</vt:lpstr>
      <vt:lpstr>CNS Zygomycosis (mucoromycosis)</vt:lpstr>
      <vt:lpstr>PowerPoint Presentation</vt:lpstr>
      <vt:lpstr>PowerPoint Presentation</vt:lpstr>
      <vt:lpstr>Diagnosis </vt:lpstr>
      <vt:lpstr>Lab Diagnosis </vt:lpstr>
      <vt:lpstr>Lab Diagnosis </vt:lpstr>
      <vt:lpstr>Lab. Diagnosis</vt:lpstr>
      <vt:lpstr>Management</vt:lpstr>
      <vt:lpstr>Antifungal therapy</vt:lpstr>
      <vt:lpstr>Thank You 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Ahmed</cp:lastModifiedBy>
  <cp:revision>73</cp:revision>
  <dcterms:created xsi:type="dcterms:W3CDTF">2011-06-14T17:07:28Z</dcterms:created>
  <dcterms:modified xsi:type="dcterms:W3CDTF">2019-10-23T07:56:24Z</dcterms:modified>
</cp:coreProperties>
</file>