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27"/>
  </p:handoutMasterIdLst>
  <p:sldIdLst>
    <p:sldId id="256" r:id="rId3"/>
    <p:sldId id="280" r:id="rId4"/>
    <p:sldId id="257" r:id="rId5"/>
    <p:sldId id="274" r:id="rId6"/>
    <p:sldId id="258" r:id="rId7"/>
    <p:sldId id="259" r:id="rId8"/>
    <p:sldId id="260" r:id="rId9"/>
    <p:sldId id="261" r:id="rId10"/>
    <p:sldId id="275" r:id="rId11"/>
    <p:sldId id="276" r:id="rId12"/>
    <p:sldId id="277" r:id="rId13"/>
    <p:sldId id="278" r:id="rId14"/>
    <p:sldId id="279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922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45135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33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804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3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2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3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7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76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6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0">
              <a:schemeClr val="bg1">
                <a:shade val="90000"/>
                <a:satMod val="375000"/>
              </a:schemeClr>
            </a:gs>
            <a:gs pos="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2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3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2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4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10&amp;itbs=1&amp;tbnid=qDwZNRe8K2SM0M:&amp;tbnh=122&amp;tbnw=131&amp;prev=/images?q=serous+otitis+media&amp;hl=en&amp;safe=active&amp;sa=G&amp;gbv=2&amp;tbs=isch: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alleganyhealthdept.com/images/infant.png&amp;imgrefurl=http://www.alleganyhealthdept.com/physhealth/inftodd1.html&amp;usg=__70GyU3qi8kYO1DZLC7cJELdVkI4=&amp;h=388&amp;w=300&amp;sz=522&amp;hl=en&amp;start=2&amp;itbs=1&amp;tbnid=F1j8DXYrYIv89M:&amp;tbnh=123&amp;tbnw=95&amp;prev=/images?q=infan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imgurl=http://content.onestepahead.com/assets/images/product/detail/13735_1.jpg&amp;imgrefurl=http://www.onestepahead.com/pwr/product-reviews/4815/One-Step-Ahead/Feeding/Bottle-Feeding/Adiri/p/13735-Adiri-Natural-Nurser.html&amp;usg=__-G4Ka8dDNlkyIhoNBT9eLcJge38=&amp;h=500&amp;w=500&amp;sz=28&amp;hl=en&amp;start=2&amp;itbs=1&amp;tbnid=R9V79ruGIs2kaM:&amp;tbnh=130&amp;tbnw=130&amp;prev=/images?q=BOTTLE+FEEDING+OF+INFANT&amp;hl=en&amp;safe=active&amp;sa=G&amp;gbv=2&amp;tbs=isch: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faculty.ksu.edu.sa/75719/Pictures%20Library/Respiratory%20system/Upper%20respiratory%20tract.jpg&amp;imgrefurl=http://faculty.ksu.edu.sa/75719/Pictures%20Library/Forms/DispForm.aspx?ID=164&amp;RootFolder=/75719/Pictures%20Library/Respiratory%20system&amp;usg=__CRpEDU9LiBu0UJ1kYEJii9s4OQk=&amp;h=1201&amp;w=1693&amp;sz=334&amp;hl=en&amp;start=4&amp;itbs=1&amp;tbnid=by3MmKmS-3rwXM:&amp;tbnh=106&amp;tbnw=150&amp;prev=/images?q=UPPER+RESPIRATORY+TRAC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buckheadent.net/images/tons.gif&amp;imgrefurl=http://buckheadent.net/faq/Tonsils%20&amp;%20Adenoids.htm&amp;usg=__ULiaSgbCVzD1up3iTwTVWENQV8s=&amp;h=373&amp;w=520&amp;sz=29&amp;hl=en&amp;start=3&amp;itbs=1&amp;tbnid=xqzWfJzPWrDXrM:&amp;tbnh=94&amp;tbnw=131&amp;prev=/images?q=ADENOIDS&amp;hl=en&amp;safe=active&amp;sa=G&amp;gbv=2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75104"/>
          </a:xfrm>
        </p:spPr>
        <p:txBody>
          <a:bodyPr/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M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icrobiology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 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of 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M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iddle 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E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ar 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I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nfections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3887" y="5334000"/>
            <a:ext cx="7772400" cy="83210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R="9144" algn="l" rtl="0" eaLnBrk="1" latinLnBrk="0" hangingPunct="1">
              <a:spcBef>
                <a:spcPct val="0"/>
              </a:spcBef>
              <a:buNone/>
              <a:defRPr kumimoji="0" sz="4000" b="1" kern="1200" cap="all" spc="0" baseline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DR. Ali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Somily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, MD</a:t>
            </a:r>
            <a:endParaRPr lang="en-US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  <a:latin typeface="Footlight MT Light" panose="0204060206030A020304" pitchFamily="18" charset="0"/>
              </a:rPr>
              <a:t>Images of chronic OM</a:t>
            </a:r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1895474"/>
            <a:ext cx="3700165" cy="3819525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05000"/>
            <a:ext cx="4424516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Images of serous OM</a:t>
            </a:r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3581400" cy="35814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333499"/>
            <a:ext cx="3276600" cy="2482273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388620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Microbiology of OM</a:t>
            </a: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2" y="4176277"/>
            <a:ext cx="2389370" cy="2102646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797756"/>
            <a:ext cx="2362200" cy="2012244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768929"/>
            <a:ext cx="2685620" cy="2041071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76924" y="4176277"/>
            <a:ext cx="2676095" cy="2102646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2799" y="4176277"/>
            <a:ext cx="2484945" cy="2102646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768929"/>
            <a:ext cx="2286000" cy="2041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Microbiology of OM-continue</a:t>
            </a:r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648200"/>
            <a:ext cx="1905000" cy="1685192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38824" y="1676400"/>
            <a:ext cx="2385391" cy="22860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1676400"/>
            <a:ext cx="2493818" cy="22860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1676400"/>
            <a:ext cx="2196082" cy="2257425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OM-Microbiology-Bacterial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Acute OM </a:t>
            </a:r>
          </a:p>
          <a:p>
            <a:pPr>
              <a:buNone/>
            </a:pPr>
            <a:r>
              <a:rPr lang="en-US" dirty="0">
                <a:latin typeface="Footlight MT Light" panose="0204060206030A020304" pitchFamily="18" charset="0"/>
              </a:rPr>
              <a:t>  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&lt; 3months of age</a:t>
            </a: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None/>
            </a:pPr>
            <a:r>
              <a:rPr lang="en-US" dirty="0">
                <a:latin typeface="Footlight MT Light" panose="0204060206030A020304" pitchFamily="18" charset="0"/>
              </a:rPr>
              <a:t>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&gt; 3 months of age</a:t>
            </a: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S.pneumoniae</a:t>
            </a:r>
            <a:r>
              <a:rPr lang="en-US" dirty="0">
                <a:solidFill>
                  <a:schemeClr val="accent2"/>
                </a:solidFill>
                <a:latin typeface="Footlight MT Light" panose="0204060206030A020304" pitchFamily="18" charset="0"/>
              </a:rPr>
              <a:t>,</a:t>
            </a:r>
            <a:r>
              <a:rPr lang="en-US" dirty="0">
                <a:latin typeface="Footlight MT Light" panose="0204060206030A020304" pitchFamily="18" charset="0"/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ootlight MT Light" panose="0204060206030A020304" pitchFamily="18" charset="0"/>
              </a:rPr>
              <a:t>40%</a:t>
            </a:r>
            <a:r>
              <a:rPr lang="en-US" dirty="0">
                <a:latin typeface="Footlight MT Light" panose="0204060206030A020304" pitchFamily="18" charset="0"/>
              </a:rPr>
              <a:t>)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group 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B Streptococcus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i="1" dirty="0" err="1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H.influenzae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non </a:t>
            </a:r>
            <a:r>
              <a:rPr lang="en-US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typable</a:t>
            </a:r>
            <a:r>
              <a:rPr lang="en-US" dirty="0">
                <a:latin typeface="Footlight MT Light" panose="0204060206030A020304" pitchFamily="18" charset="0"/>
              </a:rPr>
              <a:t>), Gram negative bacteria and </a:t>
            </a:r>
            <a:r>
              <a:rPr lang="en-US" i="1" dirty="0">
                <a:latin typeface="Footlight MT Light" panose="0204060206030A020304" pitchFamily="18" charset="0"/>
              </a:rPr>
              <a:t>P. aeruginosa</a:t>
            </a:r>
          </a:p>
          <a:p>
            <a:endParaRPr lang="en-US" dirty="0">
              <a:latin typeface="Footlight MT Light" panose="0204060206030A020304" pitchFamily="18" charset="0"/>
            </a:endParaRPr>
          </a:p>
          <a:p>
            <a:r>
              <a:rPr lang="en-US" i="1" dirty="0" err="1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S.pneumoniae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,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H. influenzae</a:t>
            </a:r>
            <a:r>
              <a:rPr lang="en-US" dirty="0">
                <a:latin typeface="Footlight MT Light" panose="0204060206030A020304" pitchFamily="18" charset="0"/>
              </a:rPr>
              <a:t>, others </a:t>
            </a:r>
            <a:r>
              <a:rPr lang="en-US" dirty="0" err="1">
                <a:latin typeface="Footlight MT Light" panose="0204060206030A020304" pitchFamily="18" charset="0"/>
              </a:rPr>
              <a:t>eg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i="1" dirty="0">
                <a:latin typeface="Footlight MT Light" panose="0204060206030A020304" pitchFamily="18" charset="0"/>
              </a:rPr>
              <a:t>S. pyogenes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i="1" dirty="0">
                <a:latin typeface="Footlight MT Light" panose="0204060206030A020304" pitchFamily="18" charset="0"/>
              </a:rPr>
              <a:t>Moraxella </a:t>
            </a:r>
            <a:r>
              <a:rPr lang="en-US" i="1" dirty="0" err="1">
                <a:latin typeface="Footlight MT Light" panose="0204060206030A020304" pitchFamily="18" charset="0"/>
              </a:rPr>
              <a:t>catarrhalis</a:t>
            </a:r>
            <a:r>
              <a:rPr lang="en-US" i="1" dirty="0">
                <a:latin typeface="Footlight MT Light" panose="0204060206030A020304" pitchFamily="18" charset="0"/>
              </a:rPr>
              <a:t>, S. aureus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228600"/>
            <a:ext cx="7772400" cy="9144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OM-Microbiology-cont.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6286"/>
            <a:ext cx="4040188" cy="639762"/>
          </a:xfrm>
        </p:spPr>
        <p:txBody>
          <a:bodyPr/>
          <a:lstStyle/>
          <a:p>
            <a:r>
              <a:rPr lang="en-US" sz="3200" dirty="0">
                <a:latin typeface="Footlight MT Light" panose="0204060206030A020304" pitchFamily="18" charset="0"/>
              </a:rPr>
              <a:t>Chronic 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26286"/>
            <a:ext cx="4041775" cy="639762"/>
          </a:xfrm>
        </p:spPr>
        <p:txBody>
          <a:bodyPr/>
          <a:lstStyle/>
          <a:p>
            <a:r>
              <a:rPr lang="en-US" sz="3200" dirty="0">
                <a:latin typeface="Footlight MT Light" panose="0204060206030A020304" pitchFamily="18" charset="0"/>
              </a:rPr>
              <a:t>Serous 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5573"/>
            <a:ext cx="4040188" cy="39593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Mixed flora in 40% of cases</a:t>
            </a:r>
          </a:p>
          <a:p>
            <a:r>
              <a:rPr lang="en-US" sz="3200" i="1" dirty="0" err="1">
                <a:latin typeface="Footlight MT Light" panose="0204060206030A020304" pitchFamily="18" charset="0"/>
              </a:rPr>
              <a:t>P.aeruginosa</a:t>
            </a:r>
            <a:r>
              <a:rPr lang="en-US" sz="3200" i="1" dirty="0">
                <a:latin typeface="Footlight MT Light" panose="0204060206030A020304" pitchFamily="18" charset="0"/>
              </a:rPr>
              <a:t>, </a:t>
            </a:r>
            <a:r>
              <a:rPr lang="en-US" sz="3200" i="1" dirty="0" err="1">
                <a:latin typeface="Footlight MT Light" panose="0204060206030A020304" pitchFamily="18" charset="0"/>
              </a:rPr>
              <a:t>H.influenzae</a:t>
            </a:r>
            <a:r>
              <a:rPr lang="en-US" sz="3200" dirty="0">
                <a:latin typeface="Footlight MT Light" panose="0204060206030A020304" pitchFamily="18" charset="0"/>
              </a:rPr>
              <a:t>, </a:t>
            </a:r>
            <a:r>
              <a:rPr lang="en-US" sz="3200" i="1" dirty="0" err="1">
                <a:latin typeface="Footlight MT Light" panose="0204060206030A020304" pitchFamily="18" charset="0"/>
              </a:rPr>
              <a:t>S.aureus</a:t>
            </a:r>
            <a:r>
              <a:rPr lang="en-US" sz="3200" i="1" dirty="0">
                <a:latin typeface="Footlight MT Light" panose="0204060206030A020304" pitchFamily="18" charset="0"/>
              </a:rPr>
              <a:t>, Proteus</a:t>
            </a:r>
            <a:r>
              <a:rPr lang="en-US" sz="3200" dirty="0">
                <a:latin typeface="Footlight MT Light" panose="0204060206030A020304" pitchFamily="18" charset="0"/>
              </a:rPr>
              <a:t> species, </a:t>
            </a:r>
            <a:r>
              <a:rPr lang="en-US" sz="3200" i="1" dirty="0" err="1">
                <a:latin typeface="Footlight MT Light" panose="0204060206030A020304" pitchFamily="18" charset="0"/>
              </a:rPr>
              <a:t>K.pneumoniae</a:t>
            </a:r>
            <a:r>
              <a:rPr lang="en-US" sz="3200" i="1" dirty="0">
                <a:latin typeface="Footlight MT Light" panose="0204060206030A020304" pitchFamily="18" charset="0"/>
              </a:rPr>
              <a:t>, </a:t>
            </a:r>
            <a:r>
              <a:rPr lang="en-US" sz="3200" i="1" dirty="0" err="1">
                <a:latin typeface="Footlight MT Light" panose="0204060206030A020304" pitchFamily="18" charset="0"/>
              </a:rPr>
              <a:t>Moraxella</a:t>
            </a:r>
            <a:r>
              <a:rPr lang="en-US" sz="3200" i="1" dirty="0">
                <a:latin typeface="Footlight MT Light" panose="0204060206030A020304" pitchFamily="18" charset="0"/>
              </a:rPr>
              <a:t> </a:t>
            </a:r>
            <a:r>
              <a:rPr lang="en-US" sz="3200" i="1" dirty="0" err="1">
                <a:latin typeface="Footlight MT Light" panose="0204060206030A020304" pitchFamily="18" charset="0"/>
              </a:rPr>
              <a:t>catarrhalis</a:t>
            </a:r>
            <a:r>
              <a:rPr lang="en-US" sz="3200" dirty="0">
                <a:latin typeface="Footlight MT Light" panose="0204060206030A020304" pitchFamily="18" charset="0"/>
              </a:rPr>
              <a:t>, anaerobic bacteria.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5573"/>
            <a:ext cx="4041775" cy="39593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Same as chronic OM, but</a:t>
            </a:r>
          </a:p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Most of the effusions are sterile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Few acute inflammatory cells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OM-Viral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>
                <a:latin typeface="Footlight MT Light" panose="0204060206030A020304" pitchFamily="18" charset="0"/>
              </a:rPr>
              <a:t>RSV -</a:t>
            </a:r>
            <a:r>
              <a:rPr lang="en-US" sz="3600" dirty="0">
                <a:solidFill>
                  <a:schemeClr val="accent2"/>
                </a:solidFill>
                <a:latin typeface="Footlight MT Light" panose="0204060206030A020304" pitchFamily="18" charset="0"/>
              </a:rPr>
              <a:t>74%</a:t>
            </a:r>
            <a:r>
              <a:rPr lang="en-US" sz="3600" dirty="0">
                <a:latin typeface="Footlight MT Light" panose="0204060206030A020304" pitchFamily="18" charset="0"/>
              </a:rPr>
              <a:t> of viral isolates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Rhinovirus</a:t>
            </a:r>
          </a:p>
          <a:p>
            <a:r>
              <a:rPr lang="en-US" sz="3600" dirty="0" err="1">
                <a:latin typeface="Footlight MT Light" panose="0204060206030A020304" pitchFamily="18" charset="0"/>
              </a:rPr>
              <a:t>Parainfluenza</a:t>
            </a:r>
            <a:r>
              <a:rPr lang="en-US" sz="3600" dirty="0">
                <a:latin typeface="Footlight MT Light" panose="0204060206030A020304" pitchFamily="18" charset="0"/>
              </a:rPr>
              <a:t> virus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Influenza virus</a:t>
            </a:r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1856226"/>
            <a:ext cx="4272883" cy="3249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Acute OM</a:t>
            </a:r>
          </a:p>
          <a:p>
            <a:pPr>
              <a:buNone/>
            </a:pPr>
            <a:r>
              <a:rPr lang="en-US" sz="3200" dirty="0">
                <a:latin typeface="Footlight MT Light" panose="0204060206030A020304" pitchFamily="18" charset="0"/>
              </a:rPr>
              <a:t>Mostly Bacterial ,often a complication of viral URTI</a:t>
            </a:r>
          </a:p>
          <a:p>
            <a:pPr>
              <a:buNone/>
            </a:pPr>
            <a:r>
              <a:rPr lang="en-US" sz="3200" b="1" dirty="0">
                <a:solidFill>
                  <a:schemeClr val="accent2"/>
                </a:solidFill>
                <a:latin typeface="Footlight MT Light" panose="0204060206030A020304" pitchFamily="18" charset="0"/>
              </a:rPr>
              <a:t>First 1-2 days</a:t>
            </a:r>
            <a:r>
              <a:rPr lang="en-US" sz="3200" dirty="0">
                <a:solidFill>
                  <a:schemeClr val="accent2"/>
                </a:solidFill>
                <a:latin typeface="Footlight MT Light" panose="0204060206030A020304" pitchFamily="18" charset="0"/>
              </a:rPr>
              <a:t>:</a:t>
            </a:r>
          </a:p>
          <a:p>
            <a:pPr>
              <a:buNone/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Fever (39 C), irritability, earache (otalgia)</a:t>
            </a:r>
            <a:r>
              <a:rPr lang="en-US" sz="3200" dirty="0">
                <a:latin typeface="Footlight MT Light" panose="0204060206030A020304" pitchFamily="18" charset="0"/>
              </a:rPr>
              <a:t>, muffled nose.</a:t>
            </a:r>
          </a:p>
          <a:p>
            <a:pPr>
              <a:buNone/>
            </a:pPr>
            <a:r>
              <a:rPr lang="en-US" sz="3200" dirty="0">
                <a:latin typeface="Footlight MT Light" panose="0204060206030A020304" pitchFamily="18" charset="0"/>
              </a:rPr>
              <a:t> 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Bulging tympanic membrane </a:t>
            </a:r>
            <a:r>
              <a:rPr lang="en-US" sz="3200" dirty="0">
                <a:latin typeface="Footlight MT Light" panose="0204060206030A020304" pitchFamily="18" charset="0"/>
              </a:rPr>
              <a:t>,poor mobility and obstruction by fluid or inflammatory cells on </a:t>
            </a:r>
            <a:r>
              <a:rPr lang="en-US" sz="3200" dirty="0" err="1">
                <a:latin typeface="Footlight MT Light" panose="0204060206030A020304" pitchFamily="18" charset="0"/>
              </a:rPr>
              <a:t>otoscopic</a:t>
            </a:r>
            <a:r>
              <a:rPr lang="en-US" sz="3200" dirty="0">
                <a:latin typeface="Footlight MT Light" panose="0204060206030A020304" pitchFamily="18" charset="0"/>
              </a:rPr>
              <a:t> examination.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Footlight MT Light" panose="0204060206030A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3-8 days:</a:t>
            </a:r>
          </a:p>
          <a:p>
            <a:pPr>
              <a:buNone/>
            </a:pPr>
            <a:r>
              <a:rPr lang="en-US" sz="4400" dirty="0">
                <a:latin typeface="Footlight MT Light" panose="0204060206030A020304" pitchFamily="18" charset="0"/>
              </a:rPr>
              <a:t>Pus and ear exudate discharge spontaneously (</a:t>
            </a:r>
            <a:r>
              <a:rPr lang="en-US" sz="4400" dirty="0" err="1">
                <a:latin typeface="Footlight MT Light" panose="0204060206030A020304" pitchFamily="18" charset="0"/>
              </a:rPr>
              <a:t>otorrhea</a:t>
            </a:r>
            <a:r>
              <a:rPr lang="en-US" sz="4400" dirty="0">
                <a:latin typeface="Footlight MT Light" panose="0204060206030A020304" pitchFamily="18" charset="0"/>
              </a:rPr>
              <a:t>) and pain and fever begin to decrease.</a:t>
            </a:r>
          </a:p>
          <a:p>
            <a:pPr>
              <a:buNone/>
            </a:pPr>
            <a:r>
              <a:rPr lang="en-US" sz="4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2-4 weeks :</a:t>
            </a:r>
          </a:p>
          <a:p>
            <a:pPr>
              <a:buNone/>
            </a:pPr>
            <a:r>
              <a:rPr lang="en-US" sz="4400" dirty="0">
                <a:latin typeface="Footlight MT Light" panose="0204060206030A020304" pitchFamily="18" charset="0"/>
              </a:rPr>
              <a:t>Healing phase, discharge dries up and hearing becomes normal.</a:t>
            </a:r>
          </a:p>
          <a:p>
            <a:pPr>
              <a:buNone/>
            </a:pPr>
            <a:endParaRPr lang="en-US" sz="44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Serious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7696"/>
            <a:ext cx="7772400" cy="4572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Collection of fluid within the middle ear as a result of negative pressure produced by altered </a:t>
            </a:r>
            <a:r>
              <a:rPr lang="en-US" sz="3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eustachian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tube function.</a:t>
            </a:r>
          </a:p>
          <a:p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Represent a form of chronic OM or allergy-related inflammation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Tends to be chronic , with non –purulent secretions.</a:t>
            </a:r>
          </a:p>
          <a:p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Cause hearing deficit.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FF"/>
            </a:gs>
            <a:gs pos="100000">
              <a:srgbClr val="0000FF"/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ootlight MT Light" panose="0204060206030A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  <a:latin typeface="Footlight MT Light" panose="0204060206030A020304" pitchFamily="18" charset="0"/>
              </a:rPr>
              <a:t>Upon completion of the lecture , students should be able to: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Define middle ear infection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classification of  </a:t>
            </a:r>
            <a:r>
              <a:rPr lang="en-US" sz="2400" dirty="0" err="1">
                <a:latin typeface="Footlight MT Light" panose="0204060206030A020304" pitchFamily="18" charset="0"/>
              </a:rPr>
              <a:t>otitis</a:t>
            </a:r>
            <a:r>
              <a:rPr lang="en-US" sz="2400" dirty="0">
                <a:latin typeface="Footlight MT Light" panose="0204060206030A020304" pitchFamily="18" charset="0"/>
              </a:rPr>
              <a:t> media (OM).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epidemiology of OM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pathogenesis &amp; risk factors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List the clinical features 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diagnostic approaches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management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Chronic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6296"/>
            <a:ext cx="7772400" cy="4572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Footlight MT Light" panose="0204060206030A020304" pitchFamily="18" charset="0"/>
              </a:rPr>
              <a:t>Usually result from unresolved acute infection due to in adequate treatment or host factors that perpetuate the inflammatory process.</a:t>
            </a:r>
          </a:p>
          <a:p>
            <a:r>
              <a:rPr lang="en-US" sz="4000" dirty="0">
                <a:solidFill>
                  <a:srgbClr val="FF0000"/>
                </a:solidFill>
                <a:latin typeface="Footlight MT Light" panose="0204060206030A020304" pitchFamily="18" charset="0"/>
              </a:rPr>
              <a:t>Result in destruction of middle ear structures and significant risk of permanent hearing loss.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Diagnostic approaches of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ootlight MT Light" panose="0204060206030A020304" pitchFamily="18" charset="0"/>
              </a:rPr>
              <a:t>Clinical examination</a:t>
            </a:r>
          </a:p>
          <a:p>
            <a:r>
              <a:rPr lang="en-US" sz="3600" dirty="0" err="1">
                <a:latin typeface="Footlight MT Light" panose="0204060206030A020304" pitchFamily="18" charset="0"/>
              </a:rPr>
              <a:t>Tympanometry</a:t>
            </a:r>
            <a:r>
              <a:rPr lang="en-US" sz="3600" dirty="0">
                <a:latin typeface="Footlight MT Light" panose="0204060206030A020304" pitchFamily="18" charset="0"/>
              </a:rPr>
              <a:t> ( detect presence of fluid)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Footlight MT Light" panose="0204060206030A020304" pitchFamily="18" charset="0"/>
              </a:rPr>
              <a:t>Gram stain and culture of aspirated fluid to determine the etiologic agents.</a:t>
            </a: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7" y="4800600"/>
            <a:ext cx="3951582" cy="1912056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qDwZNRe8K2SM0M:http://www.meddean.luc.edu/lumen/MedEd/medicine/pulmonar/pdself/Serous_ottitis_m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8368" y="4791074"/>
            <a:ext cx="2898122" cy="1921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Management of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096"/>
            <a:ext cx="7772400" cy="4572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Acute OM  requires antimicrobial therapy &amp; careful follow up.</a:t>
            </a:r>
          </a:p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Antimicrobial usually empirical depending on the most likely bacterial pathogens,  usually to cove </a:t>
            </a:r>
            <a:r>
              <a:rPr lang="en-US" sz="3200" i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S.pneumonia</a:t>
            </a:r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 and </a:t>
            </a:r>
            <a:r>
              <a:rPr lang="en-US" sz="3200" i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H.influenzae</a:t>
            </a:r>
            <a:r>
              <a:rPr lang="en-US" sz="3200" dirty="0">
                <a:latin typeface="Footlight MT Light" panose="0204060206030A020304" pitchFamily="18" charset="0"/>
              </a:rPr>
              <a:t>.</a:t>
            </a:r>
          </a:p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Drainage of exudate may be required. 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Chronic or serous OM need complex management, possibly surgical.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Complications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Footlight MT Light" panose="0204060206030A020304" pitchFamily="18" charset="0"/>
              </a:rPr>
              <a:t>Intratemporal</a:t>
            </a:r>
            <a:r>
              <a:rPr lang="en-US" sz="2800" dirty="0" smtClean="0">
                <a:latin typeface="Footlight MT Light" panose="0204060206030A020304" pitchFamily="18" charset="0"/>
              </a:rPr>
              <a:t> </a:t>
            </a:r>
            <a:endParaRPr lang="en-US" sz="2800" dirty="0">
              <a:latin typeface="Footlight MT Light" panose="0204060206030A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 dirty="0" err="1" smtClean="0">
                <a:latin typeface="Footlight MT Light" panose="0204060206030A020304" pitchFamily="18" charset="0"/>
              </a:rPr>
              <a:t>intratracranial</a:t>
            </a:r>
            <a:endParaRPr lang="en-US" sz="2800" dirty="0"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latin typeface="Footlight MT Light" panose="0204060206030A020304" pitchFamily="18" charset="0"/>
              </a:rPr>
              <a:t>Hearing loss</a:t>
            </a:r>
          </a:p>
          <a:p>
            <a:r>
              <a:rPr lang="en-US" sz="2800" dirty="0">
                <a:solidFill>
                  <a:srgbClr val="FFFF00"/>
                </a:solidFill>
                <a:latin typeface="Footlight MT Light" panose="0204060206030A020304" pitchFamily="18" charset="0"/>
              </a:rPr>
              <a:t>Tympanic membrane perforation</a:t>
            </a:r>
          </a:p>
          <a:p>
            <a:r>
              <a:rPr lang="en-US" sz="2800" dirty="0" err="1">
                <a:solidFill>
                  <a:srgbClr val="FFFF00"/>
                </a:solidFill>
                <a:latin typeface="Footlight MT Light" panose="0204060206030A020304" pitchFamily="18" charset="0"/>
              </a:rPr>
              <a:t>Mastoiditis</a:t>
            </a:r>
            <a:endParaRPr lang="en-US" sz="2800" dirty="0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r>
              <a:rPr lang="en-US" sz="2800" dirty="0" err="1">
                <a:latin typeface="Footlight MT Light" panose="0204060206030A020304" pitchFamily="18" charset="0"/>
              </a:rPr>
              <a:t>Cholestatoma</a:t>
            </a:r>
            <a:endParaRPr lang="en-US" sz="2800" dirty="0">
              <a:latin typeface="Footlight MT Light" panose="0204060206030A020304" pitchFamily="18" charset="0"/>
            </a:endParaRPr>
          </a:p>
          <a:p>
            <a:r>
              <a:rPr lang="en-US" sz="2800" dirty="0" err="1">
                <a:latin typeface="Footlight MT Light" panose="0204060206030A020304" pitchFamily="18" charset="0"/>
              </a:rPr>
              <a:t>Labyrinthitis</a:t>
            </a:r>
            <a:endParaRPr lang="en-US" sz="2800" dirty="0">
              <a:latin typeface="Footlight MT Light" panose="0204060206030A020304" pitchFamily="18" charset="0"/>
            </a:endParaRPr>
          </a:p>
          <a:p>
            <a:r>
              <a:rPr lang="en-US" sz="2800" dirty="0">
                <a:latin typeface="Footlight MT Light" panose="0204060206030A020304" pitchFamily="18" charset="0"/>
              </a:rPr>
              <a:t>others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Footlight MT Light" panose="0204060206030A020304" pitchFamily="18" charset="0"/>
              </a:rPr>
              <a:t>Meningitis</a:t>
            </a:r>
          </a:p>
          <a:p>
            <a:r>
              <a:rPr lang="en-US" sz="2800" dirty="0" err="1">
                <a:latin typeface="Footlight MT Light" panose="0204060206030A020304" pitchFamily="18" charset="0"/>
              </a:rPr>
              <a:t>Extradural</a:t>
            </a:r>
            <a:r>
              <a:rPr lang="en-US" sz="2800" dirty="0">
                <a:latin typeface="Footlight MT Light" panose="0204060206030A020304" pitchFamily="18" charset="0"/>
              </a:rPr>
              <a:t> abscess</a:t>
            </a:r>
          </a:p>
          <a:p>
            <a:r>
              <a:rPr lang="en-US" sz="2800" dirty="0" err="1">
                <a:latin typeface="Footlight MT Light" panose="0204060206030A020304" pitchFamily="18" charset="0"/>
              </a:rPr>
              <a:t>Sudural</a:t>
            </a:r>
            <a:r>
              <a:rPr lang="en-US" sz="2800" dirty="0"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</a:rPr>
              <a:t>empyema</a:t>
            </a:r>
            <a:endParaRPr lang="en-US" sz="2800" dirty="0">
              <a:latin typeface="Footlight MT Light" panose="0204060206030A020304" pitchFamily="18" charset="0"/>
            </a:endParaRPr>
          </a:p>
          <a:p>
            <a:r>
              <a:rPr lang="en-US" sz="2800" dirty="0">
                <a:latin typeface="Footlight MT Light" panose="0204060206030A020304" pitchFamily="18" charset="0"/>
              </a:rPr>
              <a:t>Brain abscess</a:t>
            </a:r>
          </a:p>
          <a:p>
            <a:r>
              <a:rPr lang="en-US" sz="2800" dirty="0">
                <a:latin typeface="Footlight MT Light" panose="0204060206030A020304" pitchFamily="18" charset="0"/>
              </a:rPr>
              <a:t>others</a:t>
            </a:r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3009" y="5119687"/>
            <a:ext cx="1676400" cy="1524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6556" y="5105400"/>
            <a:ext cx="2375297" cy="1600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0440" y="5119687"/>
            <a:ext cx="1351360" cy="160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0037-5365-4C35-9FE1-0307C4B4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ootlight MT Light" panose="0204060206030A020304" pitchFamily="18" charset="0"/>
              </a:rPr>
              <a:t>Reference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3C31-9289-4089-8339-3F059C823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6ECFF"/>
              </a:buClr>
              <a:buNone/>
            </a:pPr>
            <a:r>
              <a:rPr lang="en-US" altLang="en-US" b="1" i="1" dirty="0">
                <a:solidFill>
                  <a:prstClr val="white"/>
                </a:solidFill>
                <a:latin typeface="Footlight MT Light" panose="0204060206030A020304" pitchFamily="18" charset="0"/>
              </a:rPr>
              <a:t>Sherris</a:t>
            </a:r>
            <a:r>
              <a:rPr lang="en-US" altLang="en-US" b="1" dirty="0">
                <a:solidFill>
                  <a:prstClr val="white"/>
                </a:solidFill>
                <a:latin typeface="Footlight MT Light" panose="0204060206030A020304" pitchFamily="18" charset="0"/>
              </a:rPr>
              <a:t> Medical Microbiology, an Introduction to Infectious Diseases</a:t>
            </a:r>
            <a:r>
              <a:rPr lang="en-US" altLang="en-US" dirty="0">
                <a:solidFill>
                  <a:prstClr val="white"/>
                </a:solidFill>
                <a:latin typeface="Footlight MT Light" panose="0204060206030A020304" pitchFamily="18" charset="0"/>
              </a:rPr>
              <a:t>.  </a:t>
            </a:r>
          </a:p>
          <a:p>
            <a:pPr lvl="0">
              <a:buClr>
                <a:srgbClr val="D6ECFF"/>
              </a:buClr>
              <a:buNone/>
            </a:pPr>
            <a:r>
              <a:rPr lang="en-US" altLang="en-US" dirty="0">
                <a:solidFill>
                  <a:prstClr val="white"/>
                </a:solidFill>
                <a:latin typeface="Footlight MT Light" panose="0204060206030A020304" pitchFamily="18" charset="0"/>
              </a:rPr>
              <a:t>   Latest edition, Kenneth Ryan and George Ray. Publisher : McGraw Hill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55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ootlight MT Light" panose="0204060206030A020304" pitchFamily="18" charset="0"/>
              </a:rPr>
              <a:t>Middle ear is the area between the tympanic membrane and the inner ear including the Eustachian tube.</a:t>
            </a:r>
          </a:p>
          <a:p>
            <a:r>
              <a:rPr lang="en-US" sz="4000" dirty="0" err="1">
                <a:solidFill>
                  <a:srgbClr val="FFFF00"/>
                </a:solidFill>
                <a:latin typeface="Footlight MT Light" panose="0204060206030A020304" pitchFamily="18" charset="0"/>
              </a:rPr>
              <a:t>Otitis</a:t>
            </a:r>
            <a:r>
              <a:rPr lang="en-US" sz="4000" dirty="0">
                <a:solidFill>
                  <a:srgbClr val="FFFF00"/>
                </a:solidFill>
                <a:latin typeface="Footlight MT Light" panose="0204060206030A020304" pitchFamily="18" charset="0"/>
              </a:rPr>
              <a:t> media </a:t>
            </a:r>
            <a:r>
              <a:rPr lang="en-US" sz="4000" dirty="0">
                <a:latin typeface="Footlight MT Light" panose="0204060206030A020304" pitchFamily="18" charset="0"/>
              </a:rPr>
              <a:t>(</a:t>
            </a:r>
            <a:r>
              <a:rPr lang="en-US" sz="4000" dirty="0">
                <a:solidFill>
                  <a:srgbClr val="FFFF00"/>
                </a:solidFill>
                <a:latin typeface="Footlight MT Light" panose="0204060206030A020304" pitchFamily="18" charset="0"/>
              </a:rPr>
              <a:t>OM</a:t>
            </a:r>
            <a:r>
              <a:rPr lang="en-US" sz="4000" dirty="0">
                <a:latin typeface="Footlight MT Light" panose="0204060206030A020304" pitchFamily="18" charset="0"/>
              </a:rPr>
              <a:t>) is inflammation of the middle ear.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FF00"/>
                </a:solidFill>
                <a:latin typeface="Footlight MT Light" panose="0204060206030A020304" pitchFamily="18" charset="0"/>
              </a:rPr>
              <a:t>Anatomy of the Middle Ear</a:t>
            </a:r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12176"/>
            <a:ext cx="6477000" cy="5366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ootlight MT Light" panose="0204060206030A020304" pitchFamily="18" charset="0"/>
              </a:rPr>
              <a:t>Acute OM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  <a:p>
            <a:r>
              <a:rPr lang="en-US" sz="4000" dirty="0">
                <a:latin typeface="Footlight MT Light" panose="0204060206030A020304" pitchFamily="18" charset="0"/>
              </a:rPr>
              <a:t>Secretory ( </a:t>
            </a:r>
            <a:r>
              <a:rPr lang="en-US" sz="4000" i="1" dirty="0">
                <a:latin typeface="Footlight MT Light" panose="0204060206030A020304" pitchFamily="18" charset="0"/>
              </a:rPr>
              <a:t>Serous</a:t>
            </a:r>
            <a:r>
              <a:rPr lang="en-US" sz="4000" dirty="0">
                <a:latin typeface="Footlight MT Light" panose="0204060206030A020304" pitchFamily="18" charset="0"/>
              </a:rPr>
              <a:t>) OM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  <a:p>
            <a:r>
              <a:rPr lang="en-US" sz="4000" dirty="0">
                <a:latin typeface="Footlight MT Light" panose="0204060206030A020304" pitchFamily="18" charset="0"/>
              </a:rPr>
              <a:t>Chronic OM</a:t>
            </a:r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1" y="3886199"/>
            <a:ext cx="3236494" cy="2860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9664"/>
            <a:ext cx="7772400" cy="914400"/>
          </a:xfrm>
        </p:spPr>
        <p:txBody>
          <a:bodyPr/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 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1160"/>
            <a:ext cx="8077200" cy="4572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Most common in infants 6 to 18 months of age (</a:t>
            </a:r>
            <a:r>
              <a:rPr lang="en-US" sz="3200" dirty="0">
                <a:solidFill>
                  <a:srgbClr val="FFC000"/>
                </a:solidFill>
                <a:latin typeface="Footlight MT Light" panose="0204060206030A020304" pitchFamily="18" charset="0"/>
              </a:rPr>
              <a:t>2/3 of cases</a:t>
            </a:r>
            <a:r>
              <a:rPr lang="en-US" sz="3200" dirty="0">
                <a:latin typeface="Footlight MT Light" panose="0204060206030A020304" pitchFamily="18" charset="0"/>
              </a:rPr>
              <a:t>). Improves with age, why ?</a:t>
            </a:r>
          </a:p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The Eustachian Tube which vents the middle ear to the </a:t>
            </a:r>
            <a:r>
              <a:rPr lang="en-US" sz="3200" dirty="0" err="1">
                <a:solidFill>
                  <a:srgbClr val="FFFF00"/>
                </a:solidFill>
                <a:latin typeface="Footlight MT Light" panose="0204060206030A020304" pitchFamily="18" charset="0"/>
              </a:rPr>
              <a:t>nasopharynx</a:t>
            </a:r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 , is horizontal in infants, difficult to drain naturally, its surface is cartilage ,and lymphatic tissue lining is an extension of adenoidal tissue from back of the nose.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Footlight MT Light" panose="0204060206030A020304" pitchFamily="18" charset="0"/>
              </a:rPr>
              <a:t>Accompanied with viral URTI</a:t>
            </a:r>
          </a:p>
        </p:txBody>
      </p:sp>
      <p:pic>
        <p:nvPicPr>
          <p:cNvPr id="18434" name="Picture 2" descr="http://t0.gstatic.com/images?q=tbn:F1j8DXYrYIv89M:http://www.alleganyhealthdept.com/images/inf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"/>
            <a:ext cx="1524000" cy="1143000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R9V79ruGIs2kaM:http://content.onestepahead.com/assets/images/product/detail/13735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226703"/>
            <a:ext cx="2114550" cy="1617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OM-Pathogenesis and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URTI or allergic condition cause edema or inflammation of the tube.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Functions of the tube (</a:t>
            </a:r>
            <a:r>
              <a:rPr lang="en-US" sz="3200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ventilation, protection and clearance</a:t>
            </a:r>
            <a:r>
              <a:rPr lang="en-US" sz="3200" dirty="0">
                <a:latin typeface="Footlight MT Light" panose="0204060206030A020304" pitchFamily="18" charset="0"/>
              </a:rPr>
              <a:t>) disturbed.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Oxygen lost leading to negative pressure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Pathogens enter from </a:t>
            </a:r>
            <a:r>
              <a:rPr lang="en-US" sz="3200" dirty="0" err="1">
                <a:latin typeface="Footlight MT Light" panose="0204060206030A020304" pitchFamily="18" charset="0"/>
              </a:rPr>
              <a:t>nasopharynx</a:t>
            </a:r>
            <a:r>
              <a:rPr lang="en-US" sz="3200" dirty="0">
                <a:latin typeface="Footlight MT Light" panose="0204060206030A020304" pitchFamily="18" charset="0"/>
              </a:rPr>
              <a:t> into middle ear.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Colonization and infection result.</a:t>
            </a:r>
          </a:p>
        </p:txBody>
      </p:sp>
      <p:pic>
        <p:nvPicPr>
          <p:cNvPr id="17410" name="Picture 2" descr="http://t0.gstatic.com/images?q=tbn:by3MmKmS-3rwXM:http://faculty.ksu.edu.sa/75719/Pictures%2520Library/Respiratory%2520system/Upper%2520respiratory%2520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599" y="5181600"/>
            <a:ext cx="1940943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 Other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Anatomic abnormalities 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Medical conditions such as </a:t>
            </a:r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Cleft palate </a:t>
            </a:r>
            <a:r>
              <a:rPr lang="en-US" sz="3200" dirty="0">
                <a:latin typeface="Footlight MT Light" panose="0204060206030A020304" pitchFamily="18" charset="0"/>
              </a:rPr>
              <a:t>,obstruction due to adenoid or NG tube or malignancy, immune dysfunction.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Exposure to pathogens from day care.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495800"/>
            <a:ext cx="2286000" cy="19812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xqzWfJzPWrDXrM:http://buckheadent.net/images/t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2819401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Images of acute OM</a:t>
            </a:r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572000"/>
            <a:ext cx="2819400" cy="2041634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752600"/>
            <a:ext cx="3070578" cy="25908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0764" y="17526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455</TotalTime>
  <Words>700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Calibri</vt:lpstr>
      <vt:lpstr>Consolas</vt:lpstr>
      <vt:lpstr>Corbel</vt:lpstr>
      <vt:lpstr>Footlight MT Light</vt:lpstr>
      <vt:lpstr>Wingdings</vt:lpstr>
      <vt:lpstr>Wingdings 2</vt:lpstr>
      <vt:lpstr>Wingdings 3</vt:lpstr>
      <vt:lpstr>Metro</vt:lpstr>
      <vt:lpstr>1_Metro</vt:lpstr>
      <vt:lpstr>Microbiology of Middle Ear Infections</vt:lpstr>
      <vt:lpstr>Objectives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Images of acute OM</vt:lpstr>
      <vt:lpstr>Images of chronic OM</vt:lpstr>
      <vt:lpstr>Images of serous OM</vt:lpstr>
      <vt:lpstr>Microbiology of OM</vt:lpstr>
      <vt:lpstr>Microbiology of OM-continue</vt:lpstr>
      <vt:lpstr>OM-Microbiology-Bacterial Causes</vt:lpstr>
      <vt:lpstr>OM-Microbiology-cont.</vt:lpstr>
      <vt:lpstr>OM-Viral causes</vt:lpstr>
      <vt:lpstr>Clinical presentation</vt:lpstr>
      <vt:lpstr> </vt:lpstr>
      <vt:lpstr>Serious OM</vt:lpstr>
      <vt:lpstr>Chronic OM</vt:lpstr>
      <vt:lpstr>Diagnostic approaches of OM</vt:lpstr>
      <vt:lpstr>Management of OM</vt:lpstr>
      <vt:lpstr>Complications </vt:lpstr>
      <vt:lpstr>Reference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Somily M Ali</cp:lastModifiedBy>
  <cp:revision>46</cp:revision>
  <dcterms:created xsi:type="dcterms:W3CDTF">2010-06-28T07:10:28Z</dcterms:created>
  <dcterms:modified xsi:type="dcterms:W3CDTF">2019-09-25T04:54:41Z</dcterms:modified>
</cp:coreProperties>
</file>