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22" r:id="rId2"/>
    <p:sldId id="323" r:id="rId3"/>
    <p:sldId id="324" r:id="rId4"/>
    <p:sldId id="326" r:id="rId5"/>
    <p:sldId id="327" r:id="rId6"/>
    <p:sldId id="328" r:id="rId7"/>
    <p:sldId id="329" r:id="rId8"/>
    <p:sldId id="343" r:id="rId9"/>
    <p:sldId id="330" r:id="rId10"/>
    <p:sldId id="331" r:id="rId11"/>
    <p:sldId id="342" r:id="rId12"/>
    <p:sldId id="286" r:id="rId13"/>
    <p:sldId id="338" r:id="rId14"/>
    <p:sldId id="341" r:id="rId15"/>
    <p:sldId id="340" r:id="rId16"/>
    <p:sldId id="309" r:id="rId17"/>
    <p:sldId id="310" r:id="rId18"/>
    <p:sldId id="312" r:id="rId19"/>
    <p:sldId id="315" r:id="rId20"/>
    <p:sldId id="317" r:id="rId21"/>
    <p:sldId id="320" r:id="rId22"/>
    <p:sldId id="319" r:id="rId23"/>
    <p:sldId id="344" r:id="rId24"/>
    <p:sldId id="306" r:id="rId25"/>
    <p:sldId id="33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1F4FF"/>
    <a:srgbClr val="0064A8"/>
    <a:srgbClr val="0092F6"/>
    <a:srgbClr val="66FFFF"/>
    <a:srgbClr val="006699"/>
    <a:srgbClr val="FF0066"/>
    <a:srgbClr val="FF5D5D"/>
    <a:srgbClr val="00517A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805E55-BFFF-4432-98A6-B386CA03266A}" type="datetimeFigureOut">
              <a:rPr lang="en-US"/>
              <a:pPr>
                <a:defRPr/>
              </a:pPr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02764A1-73CF-4866-B682-374234F67BB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96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F6B0F-9F3F-4E86-B458-885B263D5093}" type="datetimeFigureOut">
              <a:rPr lang="en-US"/>
              <a:pPr>
                <a:defRPr/>
              </a:pPr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F614-5756-4D1B-84E9-9D37782E7DA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1D4FD-A0DA-4D0A-A05D-A6FE10131B38}" type="datetimeFigureOut">
              <a:rPr lang="en-US"/>
              <a:pPr>
                <a:defRPr/>
              </a:pPr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9311-4254-408A-8EBC-E5301384DE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92DE1-EAB2-4BB3-816B-1D28AA0C74A5}" type="datetimeFigureOut">
              <a:rPr lang="en-US"/>
              <a:pPr>
                <a:defRPr/>
              </a:pPr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76190-5742-44EB-AEA2-E1D9590CA96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12D2-F8D0-4D85-B111-22BEC0E3FAD1}" type="datetimeFigureOut">
              <a:rPr lang="en-US"/>
              <a:pPr>
                <a:defRPr/>
              </a:pPr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A4D6D-A1EA-4EFD-9F1A-657D34988A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BE67-B56B-452C-B67B-3564437E209D}" type="datetimeFigureOut">
              <a:rPr lang="en-US"/>
              <a:pPr>
                <a:defRPr/>
              </a:pPr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DB3F-008E-4EDD-A6DF-FD01106966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B6DD7-108E-4299-98DC-DE32708CC0E9}" type="datetimeFigureOut">
              <a:rPr lang="en-US"/>
              <a:pPr>
                <a:defRPr/>
              </a:pPr>
              <a:t>10/21/2019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4B0BC-EDC0-454C-BA03-83A92ADE03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51B55-2FD8-4BF8-BDD4-789F0C64DA40}" type="datetimeFigureOut">
              <a:rPr lang="en-US"/>
              <a:pPr>
                <a:defRPr/>
              </a:pPr>
              <a:t>10/21/2019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D7A60-A1FE-4BBA-AB6B-0478354E85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B840F-0060-4E42-9722-843FA82A282F}" type="datetimeFigureOut">
              <a:rPr lang="en-US"/>
              <a:pPr>
                <a:defRPr/>
              </a:pPr>
              <a:t>10/21/2019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64937-A3A2-43CF-BBCE-E7FC33737C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1B179-E359-401D-ACA5-8915A5E1D09F}" type="datetimeFigureOut">
              <a:rPr lang="en-US"/>
              <a:pPr>
                <a:defRPr/>
              </a:pPr>
              <a:t>10/21/2019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B7F39-C915-4F94-90D1-9718EC9F2F2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5A305-0DB0-4C8D-8CBA-8BDC695B8731}" type="datetimeFigureOut">
              <a:rPr lang="en-US"/>
              <a:pPr>
                <a:defRPr/>
              </a:pPr>
              <a:t>10/21/2019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F79C7-628A-48FD-ADAD-2E9799D6F6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68D6C-9590-448B-90B3-749F86317120}" type="datetimeFigureOut">
              <a:rPr lang="en-US"/>
              <a:pPr>
                <a:defRPr/>
              </a:pPr>
              <a:t>10/21/2019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A8D9A-20FE-4E51-BAEF-D678465EFFE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958116-9605-493D-A103-5B70D17EF796}" type="datetimeFigureOut">
              <a:rPr lang="en-US"/>
              <a:pPr>
                <a:defRPr/>
              </a:pPr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A1D0E47-8DDD-424F-A31E-13FFE04273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todate.com/contents/ergotamine-drug-information?source=see_link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dn.pharmacologycorner.com/wp-content/uploads/2009/06/migraine_clinical_features1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3496" name="Subtitle 2"/>
          <p:cNvSpPr>
            <a:spLocks noGrp="1"/>
          </p:cNvSpPr>
          <p:nvPr>
            <p:ph type="subTitle" idx="4294967295"/>
          </p:nvPr>
        </p:nvSpPr>
        <p:spPr>
          <a:xfrm>
            <a:off x="3028950" y="4857750"/>
            <a:ext cx="6400800" cy="147161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Dr.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Ishfaq</a:t>
            </a: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Bukhari</a:t>
            </a:r>
            <a:endParaRPr lang="en-US" dirty="0" smtClean="0">
              <a:solidFill>
                <a:srgbClr val="003366"/>
              </a:solidFill>
              <a:latin typeface="Bernard MT Condensed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</a:pPr>
            <a:endParaRPr lang="en-US" sz="4000" dirty="0" smtClean="0">
              <a:solidFill>
                <a:srgbClr val="003366"/>
              </a:solidFill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2122" y="642918"/>
            <a:ext cx="806753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HEADACHE AND MIGRAINE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Vascular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04800" y="1612900"/>
            <a:ext cx="29718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Mediators [ Serotonin ] </a:t>
            </a:r>
          </a:p>
        </p:txBody>
      </p: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6819900" y="38100"/>
            <a:ext cx="2247900" cy="2324100"/>
            <a:chOff x="6819900" y="38100"/>
            <a:chExt cx="2247900" cy="2324100"/>
          </a:xfrm>
        </p:grpSpPr>
        <p:pic>
          <p:nvPicPr>
            <p:cNvPr id="1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19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20" name="Freeform 19"/>
            <p:cNvSpPr/>
            <p:nvPr/>
          </p:nvSpPr>
          <p:spPr>
            <a:xfrm>
              <a:off x="7237413" y="314325"/>
              <a:ext cx="1754187" cy="1298575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 bwMode="auto">
          <a:xfrm>
            <a:off x="1893890" y="914400"/>
            <a:ext cx="31956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Neurovascular theory ?</a:t>
            </a:r>
          </a:p>
        </p:txBody>
      </p:sp>
      <p:sp>
        <p:nvSpPr>
          <p:cNvPr id="24" name="TextBox 16"/>
          <p:cNvSpPr txBox="1"/>
          <p:nvPr/>
        </p:nvSpPr>
        <p:spPr bwMode="auto">
          <a:xfrm>
            <a:off x="3581400" y="1646093"/>
            <a:ext cx="35814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err="1">
                <a:solidFill>
                  <a:srgbClr val="7030A0"/>
                </a:solidFill>
                <a:latin typeface="Arial Narrow" pitchFamily="34" charset="0"/>
                <a:cs typeface="+mn-cs"/>
              </a:rPr>
              <a:t>Dopaminergic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 Hypersensitivity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94409" y="2479828"/>
            <a:ext cx="8534400" cy="3298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Triggers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Release K / glutamates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Creates a slowly well-defined depolarizing wave → depolarize adjacent tissues → propagating at a rate of 2-6 mm/min →  vasoconstriction → migraine aura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→ activate </a:t>
            </a:r>
            <a:r>
              <a:rPr lang="en-US" sz="2400" b="1" dirty="0" err="1">
                <a:latin typeface="Arial Narrow" pitchFamily="34" charset="0"/>
              </a:rPr>
              <a:t>trigeminovascular</a:t>
            </a:r>
            <a:r>
              <a:rPr lang="en-US" sz="2400" b="1" dirty="0">
                <a:latin typeface="Arial Narrow" pitchFamily="34" charset="0"/>
              </a:rPr>
              <a:t> complex → 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→ migraine headache 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48400" y="5751513"/>
            <a:ext cx="28956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Bernard MT Condensed" pitchFamily="18" charset="0"/>
              </a:rPr>
              <a:t>Which is Pry </a:t>
            </a:r>
          </a:p>
          <a:p>
            <a:r>
              <a:rPr lang="en-US" sz="2800" dirty="0">
                <a:latin typeface="Bernard MT Condensed" pitchFamily="18" charset="0"/>
              </a:rPr>
              <a:t>Which is secondary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27" grpId="1" build="allAtOnce"/>
      <p:bldP spid="21" grpId="0"/>
      <p:bldP spid="2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ctorstevesbanjo.com/wp-content/uploads/2009/10/first-thoughts-on-migra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4800600" cy="4191000"/>
          </a:xfrm>
          <a:prstGeom prst="rect">
            <a:avLst/>
          </a:prstGeom>
          <a:noFill/>
        </p:spPr>
      </p:pic>
      <p:pic>
        <p:nvPicPr>
          <p:cNvPr id="1028" name="Picture 4" descr="http://drgominak.com/wp-content/uploads/2010/11/trigeminal-nerv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33400"/>
            <a:ext cx="3657600" cy="3810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2000" y="44958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Stimulation of the trigeminal nerve causes the release of </a:t>
            </a:r>
            <a:r>
              <a:rPr lang="en-US" sz="2400" b="1" dirty="0" err="1" smtClean="0"/>
              <a:t>vasoactive</a:t>
            </a:r>
            <a:r>
              <a:rPr lang="en-US" sz="2400" b="1" dirty="0" smtClean="0"/>
              <a:t> peptides; this is responsible for the head pain, as well as the facial and neck pain, experienced during migraine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74" name="TextBox 16"/>
          <p:cNvSpPr txBox="1">
            <a:spLocks noChangeArrowheads="1"/>
          </p:cNvSpPr>
          <p:nvPr/>
        </p:nvSpPr>
        <p:spPr bwMode="auto">
          <a:xfrm>
            <a:off x="2971800" y="3810000"/>
            <a:ext cx="5410200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They specifically target pathways of migraine by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 err="1">
                <a:latin typeface="Arial Narrow" pitchFamily="34" charset="0"/>
              </a:rPr>
              <a:t>meningeal</a:t>
            </a:r>
            <a:r>
              <a:rPr lang="en-US" sz="2400" b="1" dirty="0">
                <a:latin typeface="Arial Narrow" pitchFamily="34" charset="0"/>
              </a:rPr>
              <a:t> dilatation &amp;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>
                <a:latin typeface="Arial Narrow" pitchFamily="34" charset="0"/>
              </a:rPr>
              <a:t>neural activation via 5HT</a:t>
            </a:r>
            <a:r>
              <a:rPr lang="en-US" sz="2400" b="1" baseline="-25000" dirty="0">
                <a:latin typeface="Arial Narrow" pitchFamily="34" charset="0"/>
              </a:rPr>
              <a:t>1 </a:t>
            </a:r>
            <a:r>
              <a:rPr lang="en-US" sz="2400" b="1" dirty="0" err="1">
                <a:latin typeface="Arial Narrow" pitchFamily="34" charset="0"/>
              </a:rPr>
              <a:t>agonism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i.e. </a:t>
            </a:r>
            <a:r>
              <a:rPr lang="en-US" sz="2400" b="1" dirty="0">
                <a:latin typeface="Arial Narrow" pitchFamily="34" charset="0"/>
              </a:rPr>
              <a:t>stopping headache as it is evolving.  </a:t>
            </a:r>
          </a:p>
        </p:txBody>
      </p:sp>
      <p:sp>
        <p:nvSpPr>
          <p:cNvPr id="11275" name="TextBox 17"/>
          <p:cNvSpPr txBox="1">
            <a:spLocks noChangeArrowheads="1"/>
          </p:cNvSpPr>
          <p:nvPr/>
        </p:nvSpPr>
        <p:spPr bwMode="auto">
          <a:xfrm>
            <a:off x="4724400" y="1524000"/>
            <a:ext cx="4419600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</a:t>
            </a:r>
            <a:r>
              <a:rPr lang="en-US" sz="2200" b="1" dirty="0" smtClean="0">
                <a:latin typeface="Arial Narrow" pitchFamily="34" charset="0"/>
              </a:rPr>
              <a:t>recurrence </a:t>
            </a:r>
            <a:r>
              <a:rPr lang="en-US" sz="2200" b="1" dirty="0">
                <a:latin typeface="Arial Narrow" pitchFamily="34" charset="0"/>
              </a:rPr>
              <a:t>frequency, severity, </a:t>
            </a:r>
            <a:br>
              <a:rPr lang="en-US" sz="2200" b="1" dirty="0">
                <a:latin typeface="Arial Narrow" pitchFamily="34" charset="0"/>
              </a:rPr>
            </a:br>
            <a:r>
              <a:rPr lang="en-US" sz="2200" b="1" dirty="0">
                <a:latin typeface="Arial Narrow" pitchFamily="34" charset="0"/>
              </a:rPr>
              <a:t>   </a:t>
            </a:r>
            <a:r>
              <a:rPr lang="en-US" sz="2200" b="1" dirty="0" smtClean="0">
                <a:latin typeface="Arial Narrow" pitchFamily="34" charset="0"/>
              </a:rPr>
              <a:t>duration &amp; / or disability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</a:t>
            </a:r>
            <a:r>
              <a:rPr lang="en-US" sz="2200" b="1" dirty="0" smtClean="0">
                <a:latin typeface="Arial Narrow" pitchFamily="34" charset="0"/>
              </a:rPr>
              <a:t>responsiveness </a:t>
            </a:r>
            <a:r>
              <a:rPr lang="en-US" sz="2200" b="1" dirty="0">
                <a:latin typeface="Arial Narrow" pitchFamily="34" charset="0"/>
              </a:rPr>
              <a:t>to abortive </a:t>
            </a:r>
            <a:r>
              <a:rPr lang="en-US" sz="2200" b="1" dirty="0" smtClean="0">
                <a:latin typeface="Arial Narrow" pitchFamily="34" charset="0"/>
              </a:rPr>
              <a:t>therapy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1276" name="TextBox 12"/>
          <p:cNvSpPr txBox="1">
            <a:spLocks noChangeArrowheads="1"/>
          </p:cNvSpPr>
          <p:nvPr/>
        </p:nvSpPr>
        <p:spPr bwMode="auto">
          <a:xfrm>
            <a:off x="3048000" y="4953000"/>
            <a:ext cx="6096000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Abortive medications &gt; effective if taken </a:t>
            </a:r>
            <a:r>
              <a:rPr lang="en-US" sz="2400" b="1" dirty="0" smtClean="0">
                <a:latin typeface="Arial Narrow" pitchFamily="34" charset="0"/>
              </a:rPr>
              <a:t>early, just before the pain starts, </a:t>
            </a:r>
            <a:r>
              <a:rPr lang="en-US" sz="2400" b="1" dirty="0">
                <a:latin typeface="Arial Narrow" pitchFamily="34" charset="0"/>
              </a:rPr>
              <a:t>losing effectiveness once the attack has begun</a:t>
            </a:r>
          </a:p>
          <a:p>
            <a:pPr>
              <a:lnSpc>
                <a:spcPts val="2300"/>
              </a:lnSpc>
            </a:pP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So they must be rapidly acting</a:t>
            </a:r>
          </a:p>
        </p:txBody>
      </p:sp>
      <p:sp>
        <p:nvSpPr>
          <p:cNvPr id="11277" name="TextBox 15"/>
          <p:cNvSpPr txBox="1">
            <a:spLocks noChangeArrowheads="1"/>
          </p:cNvSpPr>
          <p:nvPr/>
        </p:nvSpPr>
        <p:spPr bwMode="auto">
          <a:xfrm>
            <a:off x="0" y="3810000"/>
            <a:ext cx="2667000" cy="215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Non-specifically  target individual symptoms                i.e. alleviating</a:t>
            </a:r>
          </a:p>
          <a:p>
            <a:pPr algn="ctr"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pain, emesis and associated symptoms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" y="6096000"/>
            <a:ext cx="1981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6699"/>
                </a:solidFill>
                <a:latin typeface="Bernard MT Condensed" pitchFamily="18" charset="0"/>
              </a:rPr>
              <a:t>Mild-Moderate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95600" y="6096000"/>
            <a:ext cx="2438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6699"/>
                </a:solidFill>
                <a:latin typeface="Bernard MT Condensed" pitchFamily="18" charset="0"/>
              </a:rPr>
              <a:t>Severe/ Disabling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19" name="Straight Connector 18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89" name="Straight Connector 21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3" name="TextBox 22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17" name="TextBox 16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16" name="TextBox 15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048000" y="2057400"/>
            <a:ext cx="1600200" cy="9906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2057400"/>
            <a:ext cx="1524000" cy="9906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30" name="TextBox 17"/>
          <p:cNvSpPr txBox="1">
            <a:spLocks noChangeArrowheads="1"/>
          </p:cNvSpPr>
          <p:nvPr/>
        </p:nvSpPr>
        <p:spPr bwMode="auto">
          <a:xfrm>
            <a:off x="457200" y="1524000"/>
            <a:ext cx="2362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Controls attack. </a:t>
            </a:r>
          </a:p>
        </p:txBody>
      </p: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2743200" y="1511300"/>
            <a:ext cx="279400" cy="990600"/>
            <a:chOff x="2743201" y="1511656"/>
            <a:chExt cx="279041" cy="990066"/>
          </a:xfrm>
        </p:grpSpPr>
        <p:sp>
          <p:nvSpPr>
            <p:cNvPr id="32" name="Down Arrow 31"/>
            <p:cNvSpPr/>
            <p:nvPr/>
          </p:nvSpPr>
          <p:spPr>
            <a:xfrm rot="16200000">
              <a:off x="2793850" y="2273330"/>
              <a:ext cx="228477" cy="228306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5400000">
              <a:off x="2268001" y="1986856"/>
              <a:ext cx="951987" cy="158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1981200" y="1511300"/>
            <a:ext cx="230188" cy="990600"/>
            <a:chOff x="1981200" y="1524000"/>
            <a:chExt cx="230189" cy="990600"/>
          </a:xfrm>
        </p:grpSpPr>
        <p:sp>
          <p:nvSpPr>
            <p:cNvPr id="31" name="Down Arrow 30"/>
            <p:cNvSpPr/>
            <p:nvPr/>
          </p:nvSpPr>
          <p:spPr>
            <a:xfrm rot="5400000">
              <a:off x="1981200" y="2286000"/>
              <a:ext cx="228600" cy="228601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1734345" y="1999456"/>
              <a:ext cx="95250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Down Arrow 37"/>
          <p:cNvSpPr/>
          <p:nvPr/>
        </p:nvSpPr>
        <p:spPr>
          <a:xfrm>
            <a:off x="2286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28956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10668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5105400" y="2514600"/>
            <a:ext cx="4038600" cy="122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nard MT Condensed" pitchFamily="18" charset="0"/>
              </a:rPr>
              <a:t>N.B.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Full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effect of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therapy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needs several weeks to manifest </a:t>
            </a:r>
          </a:p>
          <a:p>
            <a:pPr>
              <a:lnSpc>
                <a:spcPts val="2200"/>
              </a:lnSpc>
            </a:pP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&amp; should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continue for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6 m. </a:t>
            </a:r>
          </a:p>
          <a:p>
            <a:pPr>
              <a:lnSpc>
                <a:spcPts val="2200"/>
              </a:lnSpc>
            </a:pP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&amp; can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be repeated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8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8353E-6 L 0.20416 0.32747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164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2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0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4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  <p:bldP spid="11275" grpId="1"/>
      <p:bldP spid="11276" grpId="0"/>
      <p:bldP spid="11277" grpId="0"/>
      <p:bldP spid="20" grpId="0" animBg="1"/>
      <p:bldP spid="21" grpId="0" animBg="1"/>
      <p:bldP spid="28" grpId="0" animBg="1"/>
      <p:bldP spid="29" grpId="0" animBg="1"/>
      <p:bldP spid="30" grpId="0"/>
      <p:bldP spid="30" grpId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2" grpId="0"/>
      <p:bldP spid="4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01" name="TextBox 15"/>
          <p:cNvSpPr txBox="1">
            <a:spLocks noChangeArrowheads="1"/>
          </p:cNvSpPr>
          <p:nvPr/>
        </p:nvSpPr>
        <p:spPr bwMode="auto">
          <a:xfrm>
            <a:off x="228600" y="892630"/>
            <a:ext cx="20574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>
                <a:latin typeface="Arial Narrow" pitchFamily="34" charset="0"/>
              </a:rPr>
              <a:t>Analgesics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" y="2565400"/>
            <a:ext cx="2057400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 err="1">
                <a:latin typeface="Arial Narrow" pitchFamily="34" charset="0"/>
              </a:rPr>
              <a:t>Antiemetics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14800" y="87038"/>
            <a:ext cx="25146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8000" y="9996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6" name="TextBox 15"/>
          <p:cNvSpPr txBox="1">
            <a:spLocks noChangeArrowheads="1"/>
          </p:cNvSpPr>
          <p:nvPr/>
        </p:nvSpPr>
        <p:spPr bwMode="auto">
          <a:xfrm>
            <a:off x="2328863" y="584833"/>
            <a:ext cx="487680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 Narrow" pitchFamily="34" charset="0"/>
              </a:rPr>
              <a:t>NSAIDs / </a:t>
            </a:r>
            <a:r>
              <a:rPr lang="en-US" sz="2400" b="1" dirty="0" smtClean="0">
                <a:latin typeface="Arial Narrow" pitchFamily="34" charset="0"/>
              </a:rPr>
              <a:t> Acetaminophen</a:t>
            </a:r>
          </a:p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</a:rPr>
              <a:t>(ibuprofen , naproxen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for mild to moderate attack with no nausea and vomiting</a:t>
            </a:r>
            <a:r>
              <a:rPr lang="en-US" sz="2400" b="1" dirty="0" smtClean="0">
                <a:latin typeface="Arial Narrow" pitchFamily="34" charset="0"/>
              </a:rPr>
              <a:t>)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 err="1" smtClean="0">
                <a:latin typeface="Arial Narrow" pitchFamily="34" charset="0"/>
              </a:rPr>
              <a:t>Non-opioid:weak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Symbol" pitchFamily="18" charset="2"/>
              </a:rPr>
              <a:t>m </a:t>
            </a:r>
            <a:r>
              <a:rPr lang="en-US" sz="2400" b="1" dirty="0" err="1" smtClean="0">
                <a:latin typeface="Arial Narrow" pitchFamily="34" charset="0"/>
              </a:rPr>
              <a:t>agonist;Tramadol</a:t>
            </a:r>
            <a:endParaRPr lang="en-US" sz="2400" b="1" dirty="0" smtClean="0">
              <a:latin typeface="Arial Narrow" pitchFamily="34" charset="0"/>
            </a:endParaRPr>
          </a:p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Tramdol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 also inhibits serotonin reuptake                       </a:t>
            </a:r>
            <a:r>
              <a:rPr lang="en-US" sz="2400" b="1" dirty="0">
                <a:latin typeface="Arial Narrow" pitchFamily="34" charset="0"/>
              </a:rPr>
              <a:t/>
            </a:r>
            <a:br>
              <a:rPr lang="en-US" sz="2400" b="1" dirty="0">
                <a:latin typeface="Arial Narrow" pitchFamily="34" charset="0"/>
              </a:rPr>
            </a:b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2667000" y="5344541"/>
            <a:ext cx="269875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3092450" y="5734050"/>
            <a:ext cx="247015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Meclizine, diphenhydramine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2667000" y="3563480"/>
            <a:ext cx="289560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i="1" dirty="0" err="1" smtClean="0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i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43" name="Rectangle 19"/>
          <p:cNvSpPr>
            <a:spLocks noChangeArrowheads="1"/>
          </p:cNvSpPr>
          <p:nvPr/>
        </p:nvSpPr>
        <p:spPr bwMode="auto">
          <a:xfrm>
            <a:off x="3092450" y="3952988"/>
            <a:ext cx="1911101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Promethazine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092450" y="3039032"/>
            <a:ext cx="2851150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Domperidone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2667000" y="2673722"/>
            <a:ext cx="3309937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Dopamine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</a:p>
        </p:txBody>
      </p:sp>
      <p:sp>
        <p:nvSpPr>
          <p:cNvPr id="48" name="TextBox 16"/>
          <p:cNvSpPr txBox="1"/>
          <p:nvPr/>
        </p:nvSpPr>
        <p:spPr bwMode="auto">
          <a:xfrm>
            <a:off x="2286000" y="4293765"/>
            <a:ext cx="6779217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5HT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antagonists (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for severe nausea and vomiting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3092450" y="4683273"/>
            <a:ext cx="26225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Ondanseteron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Granisetron</a:t>
            </a:r>
            <a:r>
              <a:rPr lang="en-US" sz="2400" b="1" dirty="0">
                <a:latin typeface="Arial Narrow" pitchFamily="34" charset="0"/>
              </a:rPr>
              <a:t>  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5943600" y="5308600"/>
            <a:ext cx="2143125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Antihistamine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+sedation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Anticholinergic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943600" y="3660775"/>
            <a:ext cx="3048000" cy="7334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Dopamine antagonists </a:t>
            </a:r>
          </a:p>
          <a:p>
            <a:pPr>
              <a:lnSpc>
                <a:spcPts val="2500"/>
              </a:lnSpc>
              <a:defRPr/>
            </a:pP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+ </a:t>
            </a: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Sedation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943600" y="2526763"/>
            <a:ext cx="3000375" cy="4127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+ 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Gastro-</a:t>
            </a:r>
            <a:r>
              <a:rPr lang="en-US" sz="2400" b="1" i="1" u="sng" dirty="0" err="1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prokinetic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562600" y="3027105"/>
            <a:ext cx="3581400" cy="656590"/>
          </a:xfrm>
          <a:prstGeom prst="rect">
            <a:avLst/>
          </a:prstGeom>
          <a:solidFill>
            <a:srgbClr val="E1F4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200" b="1" i="1" dirty="0">
                <a:latin typeface="Arial Narrow" pitchFamily="34" charset="0"/>
                <a:sym typeface="Wingdings" pitchFamily="2" charset="2"/>
              </a:rPr>
              <a:t>↑ </a:t>
            </a: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Absorption &amp;</a:t>
            </a:r>
            <a:r>
              <a:rPr lang="en-US" sz="2200" b="1" i="1" dirty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bioavailability</a:t>
            </a:r>
          </a:p>
          <a:p>
            <a:pPr algn="ctr">
              <a:lnSpc>
                <a:spcPts val="2200"/>
              </a:lnSpc>
            </a:pP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of abortive therapy</a:t>
            </a:r>
            <a:endParaRPr lang="en-US" sz="22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4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4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4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4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  <p:bldP spid="40" grpId="0"/>
      <p:bldP spid="41" grpId="0"/>
      <p:bldP spid="42" grpId="0"/>
      <p:bldP spid="43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724400" y="9144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9" name="Picture 2" descr="C:\Users\Administrator\Pictures\Picture1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905000" y="1447800"/>
            <a:ext cx="5943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77"/>
          <p:cNvSpPr>
            <a:spLocks noChangeArrowheads="1"/>
          </p:cNvSpPr>
          <p:nvPr/>
        </p:nvSpPr>
        <p:spPr bwMode="auto">
          <a:xfrm>
            <a:off x="152400" y="914400"/>
            <a:ext cx="2851147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err="1">
                <a:solidFill>
                  <a:srgbClr val="0092F6"/>
                </a:solidFill>
                <a:latin typeface="Bernard MT Condensed" pitchFamily="18" charset="0"/>
              </a:rPr>
              <a:t>Prokinetics</a:t>
            </a:r>
            <a:r>
              <a:rPr lang="en-US" sz="2200" dirty="0">
                <a:solidFill>
                  <a:srgbClr val="0092F6"/>
                </a:solidFill>
                <a:latin typeface="Bernard MT Condensed" pitchFamily="18" charset="0"/>
              </a:rPr>
              <a:t>;</a:t>
            </a:r>
          </a:p>
          <a:p>
            <a:pPr>
              <a:lnSpc>
                <a:spcPts val="2500"/>
              </a:lnSpc>
            </a:pPr>
            <a:r>
              <a:rPr lang="en-US" sz="2200" b="1" dirty="0" err="1" smtClean="0">
                <a:latin typeface="Arial Narrow" pitchFamily="34" charset="0"/>
              </a:rPr>
              <a:t>Domperidone</a:t>
            </a:r>
            <a:endParaRPr lang="en-US" sz="22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71800" y="838200"/>
            <a:ext cx="1600200" cy="7620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Help</a:t>
            </a:r>
          </a:p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Absorption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7" name="TextBox 15"/>
          <p:cNvSpPr txBox="1">
            <a:spLocks noChangeArrowheads="1"/>
          </p:cNvSpPr>
          <p:nvPr/>
        </p:nvSpPr>
        <p:spPr bwMode="auto">
          <a:xfrm>
            <a:off x="228600" y="762000"/>
            <a:ext cx="6096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Font typeface="Wingdings" pitchFamily="2" charset="2"/>
              <a:buChar char="è"/>
            </a:pP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5HT</a:t>
            </a:r>
            <a:r>
              <a:rPr lang="en-US" sz="2600" b="1" baseline="-25000" dirty="0">
                <a:solidFill>
                  <a:srgbClr val="7030A0"/>
                </a:solidFill>
                <a:latin typeface="Arial Narrow" pitchFamily="34" charset="0"/>
              </a:rPr>
              <a:t>1</a:t>
            </a: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 </a:t>
            </a:r>
            <a:endParaRPr lang="en-US" sz="26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>
              <a:lnSpc>
                <a:spcPts val="2600"/>
              </a:lnSpc>
              <a:spcBef>
                <a:spcPts val="6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 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AGONISTS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             </a:t>
            </a: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TRIPTANS</a:t>
            </a:r>
          </a:p>
          <a:p>
            <a:pPr>
              <a:lnSpc>
                <a:spcPts val="2600"/>
              </a:lnSpc>
            </a:pP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     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&gt; </a:t>
            </a: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selective</a:t>
            </a:r>
          </a:p>
          <a:p>
            <a:pPr>
              <a:lnSpc>
                <a:spcPts val="2600"/>
              </a:lnSpc>
            </a:pPr>
            <a:endParaRPr lang="en-US" sz="26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600"/>
              </a:lnSpc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 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PARTIAL AGONISTS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ERGOTS</a:t>
            </a:r>
          </a:p>
          <a:p>
            <a:pPr>
              <a:lnSpc>
                <a:spcPts val="2600"/>
              </a:lnSpc>
            </a:pPr>
            <a:r>
              <a:rPr lang="en-US" sz="2600" b="1" dirty="0">
                <a:latin typeface="Arial Narrow" pitchFamily="34" charset="0"/>
                <a:sym typeface="Wingdings" pitchFamily="2" charset="2"/>
              </a:rPr>
              <a:t>      non-selective</a:t>
            </a:r>
            <a:r>
              <a:rPr lang="en-US" sz="2600" b="1" dirty="0">
                <a:latin typeface="Arial Narrow" pitchFamily="34" charset="0"/>
              </a:rPr>
              <a:t> </a:t>
            </a: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 bwMode="auto">
          <a:xfrm>
            <a:off x="1598261" y="2667000"/>
            <a:ext cx="754574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152400" y="1371600"/>
            <a:ext cx="1905000" cy="3124200"/>
            <a:chOff x="4267200" y="2514600"/>
            <a:chExt cx="1905000" cy="2286000"/>
          </a:xfrm>
        </p:grpSpPr>
        <p:sp>
          <p:nvSpPr>
            <p:cNvPr id="32" name="Arc 31"/>
            <p:cNvSpPr/>
            <p:nvPr/>
          </p:nvSpPr>
          <p:spPr>
            <a:xfrm flipH="1">
              <a:off x="4267200" y="2514600"/>
              <a:ext cx="1905000" cy="2286000"/>
            </a:xfrm>
            <a:prstGeom prst="arc">
              <a:avLst>
                <a:gd name="adj1" fmla="val 18657646"/>
                <a:gd name="adj2" fmla="val 6527332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3" name="Straight Connector 32"/>
            <p:cNvCxnSpPr>
              <a:stCxn id="32" idx="0"/>
            </p:cNvCxnSpPr>
            <p:nvPr/>
          </p:nvCxnSpPr>
          <p:spPr>
            <a:xfrm flipV="1">
              <a:off x="4440268" y="2668588"/>
              <a:ext cx="284132" cy="3320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5486400" y="2368550"/>
            <a:ext cx="3048000" cy="920929"/>
            <a:chOff x="6527442" y="3311930"/>
            <a:chExt cx="1905000" cy="920929"/>
          </a:xfrm>
        </p:grpSpPr>
        <p:sp>
          <p:nvSpPr>
            <p:cNvPr id="37" name="Arc 36"/>
            <p:cNvSpPr/>
            <p:nvPr/>
          </p:nvSpPr>
          <p:spPr>
            <a:xfrm>
              <a:off x="6527442" y="3318459"/>
              <a:ext cx="1905000" cy="914400"/>
            </a:xfrm>
            <a:prstGeom prst="arc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806842" y="3311930"/>
              <a:ext cx="685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7656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52400" y="762000"/>
            <a:ext cx="7693132" cy="461665"/>
          </a:xfrm>
          <a:prstGeom prst="rect">
            <a:avLst/>
          </a:prstGeom>
          <a:solidFill>
            <a:srgbClr val="E1F4FF">
              <a:alpha val="52941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Product of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Claviceps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purpurea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; </a:t>
            </a:r>
            <a:r>
              <a:rPr lang="en-US" sz="2400" b="1" dirty="0">
                <a:latin typeface="Arial Narrow" pitchFamily="34" charset="0"/>
              </a:rPr>
              <a:t>a </a:t>
            </a:r>
            <a:r>
              <a:rPr lang="en-US" sz="2400" b="1" dirty="0" err="1">
                <a:latin typeface="Arial Narrow" pitchFamily="34" charset="0"/>
              </a:rPr>
              <a:t>fungs</a:t>
            </a:r>
            <a:r>
              <a:rPr lang="en-US" sz="2400" b="1" dirty="0">
                <a:latin typeface="Arial Narrow" pitchFamily="34" charset="0"/>
              </a:rPr>
              <a:t>  growing </a:t>
            </a:r>
            <a:r>
              <a:rPr lang="en-US" sz="2400" b="1" dirty="0" smtClean="0">
                <a:latin typeface="Arial Narrow" pitchFamily="34" charset="0"/>
              </a:rPr>
              <a:t>on rye/ grains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27661" name="Rectangle 66"/>
          <p:cNvSpPr>
            <a:spLocks noChangeArrowheads="1"/>
          </p:cNvSpPr>
          <p:nvPr/>
        </p:nvSpPr>
        <p:spPr bwMode="auto">
          <a:xfrm>
            <a:off x="152400" y="1219200"/>
            <a:ext cx="86106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>
                <a:latin typeface="Arial Narrow" pitchFamily="34" charset="0"/>
                <a:sym typeface="Wingdings" pitchFamily="2" charset="2"/>
              </a:rPr>
              <a:t>Non-Selective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</a:p>
          <a:p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600" b="1" u="heavy" baseline="-25000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receptors </a:t>
            </a:r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(5HT-1D/1B found in </a:t>
            </a:r>
            <a:r>
              <a:rPr lang="en-US" sz="2600" b="1" u="heavy" dirty="0" err="1" smtClean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cerebereal</a:t>
            </a:r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And </a:t>
            </a:r>
            <a:r>
              <a:rPr lang="en-US" sz="2600" b="1" u="heavy" dirty="0" err="1" smtClean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menigeal</a:t>
            </a:r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vessels ) </a:t>
            </a:r>
            <a:endParaRPr lang="en-US" sz="2600" u="heavy" dirty="0">
              <a:uFill>
                <a:solidFill>
                  <a:srgbClr val="7030A0"/>
                </a:solidFill>
              </a:uFill>
            </a:endParaRP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release of </a:t>
            </a:r>
            <a:r>
              <a:rPr lang="en-US" sz="2400" b="1" dirty="0" err="1">
                <a:latin typeface="Arial Narrow" pitchFamily="34" charset="0"/>
              </a:rPr>
              <a:t>vasodilating</a:t>
            </a:r>
            <a:r>
              <a:rPr lang="en-US" sz="2400" b="1" dirty="0">
                <a:latin typeface="Arial Narrow" pitchFamily="34" charset="0"/>
              </a:rPr>
              <a:t> peptides </a:t>
            </a: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excessive firing of </a:t>
            </a:r>
            <a:r>
              <a:rPr lang="en-US" sz="2400" b="1" dirty="0" smtClean="0">
                <a:latin typeface="Arial Narrow" pitchFamily="34" charset="0"/>
              </a:rPr>
              <a:t>nerve </a:t>
            </a:r>
            <a:r>
              <a:rPr lang="en-US" sz="2400" b="1" dirty="0">
                <a:latin typeface="Arial Narrow" pitchFamily="34" charset="0"/>
              </a:rPr>
              <a:t>endings</a:t>
            </a:r>
          </a:p>
          <a:p>
            <a:r>
              <a:rPr lang="en-US" sz="2400" b="1" dirty="0">
                <a:latin typeface="Arial Narrow" pitchFamily="34" charset="0"/>
              </a:rPr>
              <a:t>At blood vessels </a:t>
            </a:r>
            <a:r>
              <a:rPr lang="en-US" sz="2400" b="1" dirty="0">
                <a:latin typeface="Calibri" pitchFamily="34" charset="0"/>
              </a:rPr>
              <a:t>→ ↓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&amp; stretching of the pain endings 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/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                                   </a:t>
            </a:r>
            <a:endParaRPr lang="en-US" sz="2400" b="1" dirty="0" smtClean="0">
              <a:latin typeface="Arial Narrow" pitchFamily="34" charset="0"/>
            </a:endParaRPr>
          </a:p>
          <a:p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Partial 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agonist effect on </a:t>
            </a:r>
            <a:r>
              <a:rPr lang="el-GR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-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adrenoceptors</a:t>
            </a:r>
            <a:r>
              <a:rPr lang="en-US" sz="2400" b="1" u="heavy" dirty="0">
                <a:uFill>
                  <a:solidFill>
                    <a:srgbClr val="7030A0"/>
                  </a:solidFill>
                </a:uFill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→ </a:t>
            </a:r>
            <a:r>
              <a:rPr lang="en-US" sz="2600" b="1" dirty="0">
                <a:latin typeface="Arial Narrow" pitchFamily="34" charset="0"/>
              </a:rPr>
              <a:t>vasoconstriction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7010400" y="228600"/>
            <a:ext cx="1600200" cy="451406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sz="28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90600" y="4953000"/>
            <a:ext cx="3200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 smtClean="0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400" dirty="0" smtClean="0">
                <a:latin typeface="Bernard MT Condensed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resticted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 use</a:t>
            </a:r>
            <a:r>
              <a:rPr lang="en-US" sz="2400" dirty="0" smtClean="0">
                <a:latin typeface="Bernard MT Condensed" pitchFamily="18" charset="0"/>
                <a:cs typeface="Times New Roman" pitchFamily="18" charset="0"/>
              </a:rPr>
              <a:t>)</a:t>
            </a:r>
            <a:r>
              <a:rPr lang="en-US" sz="2600" b="1" dirty="0"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00600" y="4953000"/>
            <a:ext cx="2476500" cy="425450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Dihydroergotamine</a:t>
            </a:r>
            <a:endParaRPr lang="en-US" sz="2400" i="1" dirty="0">
              <a:latin typeface="Bernard MT Condensed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886200" y="4953000"/>
            <a:ext cx="762000" cy="609600"/>
            <a:chOff x="5029200" y="5257800"/>
            <a:chExt cx="762000" cy="609600"/>
          </a:xfrm>
        </p:grpSpPr>
        <p:sp>
          <p:nvSpPr>
            <p:cNvPr id="23" name="Curved Left Arrow 22"/>
            <p:cNvSpPr/>
            <p:nvPr/>
          </p:nvSpPr>
          <p:spPr>
            <a:xfrm>
              <a:off x="5029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Curved Left Arrow 23"/>
            <p:cNvSpPr/>
            <p:nvPr/>
          </p:nvSpPr>
          <p:spPr>
            <a:xfrm flipH="1">
              <a:off x="5410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35"/>
          <p:cNvSpPr txBox="1">
            <a:spLocks noChangeArrowheads="1"/>
          </p:cNvSpPr>
          <p:nvPr/>
        </p:nvSpPr>
        <p:spPr bwMode="auto">
          <a:xfrm>
            <a:off x="152400" y="5512158"/>
            <a:ext cx="4114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Arial Narrow" pitchFamily="34" charset="0"/>
              </a:rPr>
              <a:t>Oral</a:t>
            </a:r>
            <a:r>
              <a:rPr lang="en-US" sz="2200" b="1" i="1" dirty="0">
                <a:latin typeface="Arial Narrow" pitchFamily="34" charset="0"/>
              </a:rPr>
              <a:t>, sublingual, rectal suppository, </a:t>
            </a:r>
            <a:r>
              <a:rPr lang="en-US" sz="2200" b="1" i="1" dirty="0" smtClean="0">
                <a:latin typeface="Arial Narrow" pitchFamily="34" charset="0"/>
              </a:rPr>
              <a:t/>
            </a:r>
            <a:br>
              <a:rPr lang="en-US" sz="2200" b="1" i="1" dirty="0" smtClean="0">
                <a:latin typeface="Arial Narrow" pitchFamily="34" charset="0"/>
              </a:rPr>
            </a:br>
            <a:r>
              <a:rPr lang="en-US" sz="2200" b="1" i="1" dirty="0" smtClean="0">
                <a:latin typeface="Arial Narrow" pitchFamily="34" charset="0"/>
              </a:rPr>
              <a:t>                inhaler </a:t>
            </a: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29" name="TextBox 36"/>
          <p:cNvSpPr txBox="1">
            <a:spLocks noChangeArrowheads="1"/>
          </p:cNvSpPr>
          <p:nvPr/>
        </p:nvSpPr>
        <p:spPr bwMode="auto">
          <a:xfrm>
            <a:off x="4914900" y="5486400"/>
            <a:ext cx="36957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Arial Narrow" pitchFamily="34" charset="0"/>
              </a:rPr>
              <a:t>Nasal </a:t>
            </a:r>
            <a:r>
              <a:rPr lang="en-US" sz="2200" b="1" i="1" dirty="0">
                <a:latin typeface="Arial Narrow" pitchFamily="34" charset="0"/>
              </a:rPr>
              <a:t>spray, inhaler </a:t>
            </a:r>
            <a:r>
              <a:rPr lang="en-US" sz="2200" b="1" i="1" dirty="0" smtClean="0">
                <a:latin typeface="Arial Narrow" pitchFamily="34" charset="0"/>
              </a:rPr>
              <a:t>&amp; </a:t>
            </a:r>
            <a:r>
              <a:rPr lang="en-US" sz="2200" b="1" i="1" dirty="0" err="1">
                <a:solidFill>
                  <a:srgbClr val="FF0000"/>
                </a:solidFill>
                <a:latin typeface="Arial Narrow" pitchFamily="34" charset="0"/>
              </a:rPr>
              <a:t>injectable</a:t>
            </a:r>
            <a:r>
              <a:rPr lang="en-US" sz="2200" b="1" i="1" dirty="0">
                <a:solidFill>
                  <a:srgbClr val="FF0000"/>
                </a:solidFill>
                <a:latin typeface="Arial Narrow" pitchFamily="34" charset="0"/>
              </a:rPr>
              <a:t> forms </a:t>
            </a: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</a:rPr>
              <a:t> (good to use if patient is vomiting) </a:t>
            </a:r>
            <a:endParaRPr lang="en-US" sz="22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1" name="TextBox 15"/>
          <p:cNvSpPr txBox="1">
            <a:spLocks noChangeArrowheads="1"/>
          </p:cNvSpPr>
          <p:nvPr/>
        </p:nvSpPr>
        <p:spPr bwMode="auto">
          <a:xfrm>
            <a:off x="228600" y="6273800"/>
            <a:ext cx="1295400" cy="43180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>
                <a:latin typeface="Arial Narrow" pitchFamily="34" charset="0"/>
                <a:sym typeface="Wingdings" pitchFamily="2" charset="2"/>
              </a:rPr>
              <a:t> Caffeine</a:t>
            </a:r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flipV="1">
            <a:off x="457200" y="596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16"/>
          <p:cNvSpPr>
            <a:spLocks noChangeShapeType="1"/>
          </p:cNvSpPr>
          <p:nvPr/>
        </p:nvSpPr>
        <p:spPr bwMode="auto">
          <a:xfrm rot="5400000" flipV="1">
            <a:off x="1676400" y="6324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TextBox 15"/>
          <p:cNvSpPr txBox="1">
            <a:spLocks noChangeArrowheads="1"/>
          </p:cNvSpPr>
          <p:nvPr/>
        </p:nvSpPr>
        <p:spPr bwMode="auto">
          <a:xfrm>
            <a:off x="1828800" y="6248400"/>
            <a:ext cx="1295400" cy="425758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latin typeface="Arial Narrow" pitchFamily="34" charset="0"/>
                <a:sym typeface="Wingdings" pitchFamily="2" charset="2"/>
              </a:rPr>
              <a:t>Cafergot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7661" grpId="0" build="p"/>
      <p:bldP spid="21" grpId="0"/>
      <p:bldP spid="22" grpId="0"/>
      <p:bldP spid="27" grpId="0"/>
      <p:bldP spid="29" grpId="0"/>
      <p:bldP spid="31" grpId="0" animBg="1"/>
      <p:bldP spid="32" grpId="0" animBg="1"/>
      <p:bldP spid="33" grpId="0" animBg="1"/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228600" y="304800"/>
            <a:ext cx="7010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 smtClean="0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400" dirty="0" smtClean="0">
                <a:latin typeface="Bernard MT Condensed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rare clinical use due to sever adverse effects</a:t>
            </a:r>
            <a:r>
              <a:rPr lang="en-US" sz="26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8677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8678" name="TextBox 75"/>
          <p:cNvSpPr txBox="1">
            <a:spLocks noChangeArrowheads="1"/>
          </p:cNvSpPr>
          <p:nvPr/>
        </p:nvSpPr>
        <p:spPr bwMode="auto">
          <a:xfrm>
            <a:off x="228600" y="739775"/>
            <a:ext cx="8763000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Font typeface="Wingdings" pitchFamily="2" charset="2"/>
              <a:buNone/>
            </a:pPr>
            <a:endParaRPr lang="en-US" sz="2400" b="1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Oral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absorption	Incomplete (erratic) + slow </a:t>
            </a:r>
            <a:r>
              <a:rPr lang="en-US" sz="2400" dirty="0">
                <a:latin typeface="Arial Narrow" pitchFamily="34" charset="0"/>
              </a:rPr>
              <a:t>→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low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bioavailability</a:t>
            </a: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endParaRPr lang="en-US" sz="24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680" name="Rectangle 31"/>
          <p:cNvSpPr>
            <a:spLocks noChangeArrowheads="1"/>
          </p:cNvSpPr>
          <p:nvPr/>
        </p:nvSpPr>
        <p:spPr bwMode="auto">
          <a:xfrm>
            <a:off x="342900" y="1840260"/>
            <a:ext cx="8153400" cy="137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Despite t</a:t>
            </a:r>
            <a:r>
              <a:rPr lang="en-US" sz="2400" b="1" baseline="-25000" dirty="0">
                <a:latin typeface="Arial Narrow" pitchFamily="34" charset="0"/>
              </a:rPr>
              <a:t>1/2</a:t>
            </a:r>
            <a:r>
              <a:rPr lang="en-US" sz="2400" b="1" dirty="0">
                <a:latin typeface="Arial Narrow" pitchFamily="34" charset="0"/>
              </a:rPr>
              <a:t> nearly 2 hours, ergotamine produces vasoconstriction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24 hours or longer due to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high and long tissue binding ability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>
              <a:lnSpc>
                <a:spcPts val="2500"/>
              </a:lnSpc>
            </a:pPr>
            <a:r>
              <a:rPr lang="en-US" sz="2400" u="sng" dirty="0">
                <a:solidFill>
                  <a:srgbClr val="FF0000"/>
                </a:solidFill>
                <a:hlinkClick r:id="rId2"/>
              </a:rPr>
              <a:t>Ergotamine</a:t>
            </a:r>
            <a:r>
              <a:rPr lang="en-US" sz="2400" dirty="0">
                <a:solidFill>
                  <a:srgbClr val="FF0000"/>
                </a:solidFill>
              </a:rPr>
              <a:t> tartrate </a:t>
            </a:r>
            <a:r>
              <a:rPr lang="en-US" sz="2400" dirty="0" smtClean="0">
                <a:solidFill>
                  <a:srgbClr val="FF0000"/>
                </a:solidFill>
              </a:rPr>
              <a:t>has significant </a:t>
            </a:r>
            <a:r>
              <a:rPr lang="en-US" sz="2400" dirty="0">
                <a:solidFill>
                  <a:srgbClr val="FF0000"/>
                </a:solidFill>
              </a:rPr>
              <a:t>side effects, and may worsen the nausea and vomiting associated with migraine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8681" name="TextBox 32"/>
          <p:cNvSpPr txBox="1">
            <a:spLocks noChangeArrowheads="1"/>
          </p:cNvSpPr>
          <p:nvPr/>
        </p:nvSpPr>
        <p:spPr bwMode="auto">
          <a:xfrm>
            <a:off x="228600" y="3914666"/>
            <a:ext cx="8382000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Given </a:t>
            </a:r>
            <a:r>
              <a:rPr lang="en-US" sz="2400" b="1" dirty="0" err="1" smtClean="0">
                <a:latin typeface="Arial Narrow" pitchFamily="34" charset="0"/>
              </a:rPr>
              <a:t>parenterally</a:t>
            </a:r>
            <a:r>
              <a:rPr lang="en-US" sz="2400" b="1" dirty="0" smtClean="0">
                <a:latin typeface="Arial Narrow" pitchFamily="34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</a:rPr>
              <a:t>Dihydroergotamine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is eliminated more rapidly than ergotamine, presumably due to its rapid hepatic </a:t>
            </a:r>
            <a:r>
              <a:rPr lang="en-US" sz="2400" b="1" dirty="0" smtClean="0">
                <a:latin typeface="Arial Narrow" pitchFamily="34" charset="0"/>
              </a:rPr>
              <a:t>clearance and has less adverse effects.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28600" y="3505200"/>
            <a:ext cx="5953296" cy="424732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 smtClean="0">
                <a:latin typeface="Bernard MT Condensed" pitchFamily="18" charset="0"/>
                <a:cs typeface="Times New Roman" pitchFamily="18" charset="0"/>
              </a:rPr>
              <a:t>Dihydroergotamine</a:t>
            </a:r>
            <a:r>
              <a:rPr lang="en-US" sz="2400" dirty="0" smtClean="0">
                <a:latin typeface="Bernard MT Condensed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preferred in clinical setting</a:t>
            </a:r>
            <a:endParaRPr lang="en-US" sz="2400" i="1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152400" y="5355769"/>
            <a:ext cx="8610600" cy="1426031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They are only  used to abort the attacks </a:t>
            </a:r>
            <a:r>
              <a:rPr lang="en-US" sz="2000" b="1" dirty="0">
                <a:latin typeface="Arial Narrow" pitchFamily="34" charset="0"/>
                <a:cs typeface="Times New Roman" pitchFamily="18" charset="0"/>
              </a:rPr>
              <a:t>[ </a:t>
            </a:r>
            <a:r>
              <a:rPr lang="en-US" sz="2000" b="1" i="1" dirty="0">
                <a:latin typeface="Arial Narrow" pitchFamily="34" charset="0"/>
                <a:cs typeface="Times New Roman" pitchFamily="18" charset="0"/>
              </a:rPr>
              <a:t>Exception </a:t>
            </a:r>
            <a:r>
              <a:rPr lang="en-US" sz="2000" b="1" i="1" dirty="0" err="1">
                <a:latin typeface="Arial Narrow" pitchFamily="34" charset="0"/>
              </a:rPr>
              <a:t>Dihydroergotamine</a:t>
            </a:r>
            <a:r>
              <a:rPr lang="en-US" sz="2000" b="1" i="1" dirty="0">
                <a:latin typeface="Arial Narrow" pitchFamily="34" charset="0"/>
              </a:rPr>
              <a:t> can be </a:t>
            </a:r>
            <a:r>
              <a:rPr lang="en-US" sz="2000" b="1" i="1" dirty="0">
                <a:solidFill>
                  <a:srgbClr val="FF0000"/>
                </a:solidFill>
                <a:latin typeface="Arial Narrow" pitchFamily="34" charset="0"/>
              </a:rPr>
              <a:t>given for severe, recurrent </a:t>
            </a:r>
            <a:r>
              <a:rPr lang="en-US" sz="2000" b="1" i="1" dirty="0" smtClean="0">
                <a:solidFill>
                  <a:srgbClr val="FF0000"/>
                </a:solidFill>
                <a:latin typeface="Arial Narrow" pitchFamily="34" charset="0"/>
              </a:rPr>
              <a:t>attacks not responding to other drugs </a:t>
            </a:r>
            <a:r>
              <a:rPr lang="en-US" sz="2000" b="1" dirty="0">
                <a:latin typeface="Arial Narrow" pitchFamily="34" charset="0"/>
              </a:rPr>
              <a:t>]</a:t>
            </a:r>
            <a:endParaRPr lang="en-US" sz="2000" b="1" i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Their use is restricted to patients with frequent, moderate attack or infrequent but severe attacks.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490855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28678" grpId="0"/>
      <p:bldP spid="28680" grpId="0"/>
      <p:bldP spid="28681" grpId="0"/>
      <p:bldP spid="35" grpId="0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2400" y="1524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29705" name="TextBox 22"/>
          <p:cNvSpPr txBox="1">
            <a:spLocks noChangeArrowheads="1"/>
          </p:cNvSpPr>
          <p:nvPr/>
        </p:nvSpPr>
        <p:spPr bwMode="auto">
          <a:xfrm>
            <a:off x="152400" y="609600"/>
            <a:ext cx="838200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GIT upset </a:t>
            </a:r>
            <a:endParaRPr lang="en-US" sz="2400" b="1" dirty="0">
              <a:latin typeface="Arial Narrow" pitchFamily="34" charset="0"/>
            </a:endParaRP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Feeling of cold and numbness of limbs, tingling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anginal</a:t>
            </a:r>
            <a:r>
              <a:rPr lang="en-US" sz="2400" b="1" dirty="0">
                <a:latin typeface="Arial Narrow" pitchFamily="34" charset="0"/>
              </a:rPr>
              <a:t> pain due to coronary spasm, and disturbed cardiac rhythm ( tachycardia or </a:t>
            </a:r>
            <a:r>
              <a:rPr lang="en-US" sz="2400" b="1" dirty="0" err="1">
                <a:latin typeface="Arial Narrow" pitchFamily="34" charset="0"/>
              </a:rPr>
              <a:t>bradycardia</a:t>
            </a:r>
            <a:r>
              <a:rPr lang="en-US" sz="2400" b="1" dirty="0">
                <a:latin typeface="Arial Narrow" pitchFamily="34" charset="0"/>
              </a:rPr>
              <a:t> )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Prolong use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→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rebound headache due to vasodilatation  followed by  vasoconstriction</a:t>
            </a:r>
            <a:r>
              <a:rPr lang="en-US" sz="2400" b="1" dirty="0">
                <a:latin typeface="Arial Narrow" pitchFamily="34" charset="0"/>
              </a:rPr>
              <a:t>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Prolong use and high dose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paraesthesia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(tingling or burning sensation)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3271837"/>
            <a:ext cx="2239963" cy="4619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3" name="Rectangle 3"/>
          <p:cNvSpPr txBox="1">
            <a:spLocks noRot="1" noChangeArrowheads="1"/>
          </p:cNvSpPr>
          <p:nvPr/>
        </p:nvSpPr>
        <p:spPr bwMode="auto">
          <a:xfrm>
            <a:off x="182880" y="3804062"/>
            <a:ext cx="854075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Pregnancy;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fetal distress and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miscarriage (ergot is uterine stimulant and vasoconstrictor</a:t>
            </a:r>
            <a:r>
              <a:rPr lang="en-US" sz="2400" b="1" dirty="0" smtClean="0">
                <a:latin typeface="Arial Narrow" pitchFamily="34" charset="0"/>
              </a:rPr>
              <a:t>)</a:t>
            </a:r>
            <a:endParaRPr lang="en-US" sz="2400" b="1" dirty="0">
              <a:latin typeface="Arial Narrow" pitchFamily="34" charset="0"/>
            </a:endParaRP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Peripheral and coronary vascular diseases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Hypertension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Liver and kidney diseases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prophylaxis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of migraine</a:t>
            </a:r>
            <a:r>
              <a:rPr lang="en-US" sz="2400" b="1" dirty="0">
                <a:latin typeface="Arial Narrow" pitchFamily="34" charset="0"/>
              </a:rPr>
              <a:t>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In concurrent use with </a:t>
            </a:r>
            <a:r>
              <a:rPr lang="en-US" sz="2400" b="1" dirty="0" err="1">
                <a:latin typeface="Arial Narrow" pitchFamily="34" charset="0"/>
              </a:rPr>
              <a:t>triptans</a:t>
            </a:r>
            <a:r>
              <a:rPr lang="en-US" sz="2400" b="1" dirty="0">
                <a:latin typeface="Arial Narrow" pitchFamily="34" charset="0"/>
              </a:rPr>
              <a:t>( at least 6 hrs from last dose of </a:t>
            </a:r>
            <a:r>
              <a:rPr lang="en-US" sz="2400" b="1" dirty="0" err="1">
                <a:latin typeface="Arial Narrow" pitchFamily="34" charset="0"/>
              </a:rPr>
              <a:t>tryptans</a:t>
            </a:r>
            <a:r>
              <a:rPr lang="en-US" sz="2400" b="1" dirty="0">
                <a:latin typeface="Arial Narrow" pitchFamily="34" charset="0"/>
              </a:rPr>
              <a:t> or 24 hrs from stopping </a:t>
            </a:r>
            <a:r>
              <a:rPr lang="en-US" sz="2400" b="1" dirty="0" smtClean="0">
                <a:latin typeface="Arial Narrow" pitchFamily="34" charset="0"/>
              </a:rPr>
              <a:t>ergotamine and </a:t>
            </a:r>
            <a:r>
              <a:rPr lang="el-GR" sz="2400" b="1" dirty="0">
                <a:latin typeface="Arial Narrow" pitchFamily="34" charset="0"/>
              </a:rPr>
              <a:t>β</a:t>
            </a:r>
            <a:r>
              <a:rPr lang="en-US" sz="2400" b="1" dirty="0">
                <a:latin typeface="Arial Narrow" pitchFamily="34" charset="0"/>
              </a:rPr>
              <a:t>-blockers	</a:t>
            </a:r>
            <a:endParaRPr lang="el-GR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9705" grpId="0" build="p"/>
      <p:bldP spid="12" grpId="0" animBg="1"/>
      <p:bldP spid="1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175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6934200" y="215721"/>
            <a:ext cx="1778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 TRIPTANES</a:t>
            </a:r>
          </a:p>
        </p:txBody>
      </p:sp>
      <p:sp>
        <p:nvSpPr>
          <p:cNvPr id="31756" name="Rectangle 66"/>
          <p:cNvSpPr>
            <a:spLocks noChangeArrowheads="1"/>
          </p:cNvSpPr>
          <p:nvPr/>
        </p:nvSpPr>
        <p:spPr bwMode="auto">
          <a:xfrm>
            <a:off x="152400" y="762000"/>
            <a:ext cx="8534400" cy="191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Selective </a:t>
            </a:r>
          </a:p>
          <a:p>
            <a:r>
              <a:rPr lang="en-US" sz="2400" b="1" dirty="0" err="1"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400" b="1" baseline="-25000" dirty="0"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receptors </a:t>
            </a:r>
            <a:endParaRPr lang="en-US" sz="2400" dirty="0"/>
          </a:p>
          <a:p>
            <a:r>
              <a:rPr lang="en-US" sz="2400" b="1" dirty="0" smtClean="0">
                <a:latin typeface="Arial Narrow" pitchFamily="34" charset="0"/>
              </a:rPr>
              <a:t>Same as discussed for ergotamine except that </a:t>
            </a:r>
            <a:r>
              <a:rPr lang="en-US" sz="2400" b="1" dirty="0" err="1" smtClean="0">
                <a:latin typeface="Arial Narrow" pitchFamily="34" charset="0"/>
              </a:rPr>
              <a:t>triptans</a:t>
            </a:r>
            <a:r>
              <a:rPr lang="en-US" sz="2400" b="1" dirty="0" smtClean="0">
                <a:latin typeface="Arial Narrow" pitchFamily="34" charset="0"/>
              </a:rPr>
              <a:t> are more selective as </a:t>
            </a:r>
            <a:r>
              <a:rPr lang="en-US" sz="2400" b="1" dirty="0" err="1" smtClean="0">
                <a:latin typeface="Arial Narrow" pitchFamily="34" charset="0"/>
              </a:rPr>
              <a:t>serotonergic</a:t>
            </a:r>
            <a:r>
              <a:rPr lang="en-US" sz="2400" b="1" dirty="0" smtClean="0">
                <a:latin typeface="Arial Narrow" pitchFamily="34" charset="0"/>
              </a:rPr>
              <a:t> agonist.  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400" b="1" u="heavy" dirty="0" smtClean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No </a:t>
            </a:r>
            <a:r>
              <a:rPr lang="el-GR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β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–adrenergic , dopamine or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muscarinic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receptors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6200" y="3805237"/>
            <a:ext cx="8839200" cy="1421610"/>
            <a:chOff x="76200" y="3805237"/>
            <a:chExt cx="8839200" cy="1421610"/>
          </a:xfrm>
        </p:grpSpPr>
        <p:sp>
          <p:nvSpPr>
            <p:cNvPr id="13" name="TextBox 17"/>
            <p:cNvSpPr txBox="1">
              <a:spLocks noChangeArrowheads="1"/>
            </p:cNvSpPr>
            <p:nvPr/>
          </p:nvSpPr>
          <p:spPr bwMode="auto">
            <a:xfrm>
              <a:off x="76200" y="4172712"/>
              <a:ext cx="8839200" cy="1054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bioavailability low 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/ </a:t>
              </a:r>
              <a:r>
                <a:rPr lang="en-US" sz="2400" b="1" dirty="0" smtClean="0">
                  <a:solidFill>
                    <a:srgbClr val="FF0000"/>
                  </a:solidFill>
                  <a:latin typeface="Arial Narrow" pitchFamily="34" charset="0"/>
                  <a:cs typeface="Times New Roman" pitchFamily="18" charset="0"/>
                </a:rPr>
                <a:t>Subcutaneous bioavailability is 97%, </a:t>
              </a:r>
              <a:r>
                <a:rPr lang="en-US" sz="2400" b="1" dirty="0" smtClean="0">
                  <a:solidFill>
                    <a:srgbClr val="FF0000"/>
                  </a:solidFill>
                  <a:latin typeface="Calibri" pitchFamily="34" charset="0"/>
                </a:rPr>
                <a:t>peaks </a:t>
              </a:r>
              <a:r>
                <a:rPr lang="en-US" sz="2400" b="1" dirty="0" smtClean="0">
                  <a:latin typeface="Calibri" pitchFamily="34" charset="0"/>
                </a:rPr>
                <a:t>after 2 min &amp;</a:t>
              </a:r>
              <a:r>
                <a:rPr lang="en-US" sz="2400" b="1" dirty="0">
                  <a:latin typeface="Calibri" pitchFamily="34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</a:rPr>
                <a:t>t</a:t>
              </a:r>
              <a:r>
                <a:rPr lang="en-US" sz="2400" b="1" baseline="-25000" dirty="0" smtClean="0">
                  <a:latin typeface="Arial Narrow" pitchFamily="34" charset="0"/>
                </a:rPr>
                <a:t>1/2</a:t>
              </a:r>
              <a:r>
                <a:rPr lang="en-US" sz="2400" b="1" dirty="0" smtClean="0">
                  <a:latin typeface="Arial Narrow" pitchFamily="34" charset="0"/>
                </a:rPr>
                <a:t> </a:t>
              </a:r>
              <a:r>
                <a:rPr lang="en-US" sz="2400" b="1" dirty="0">
                  <a:latin typeface="Arial Narrow" pitchFamily="34" charset="0"/>
                </a:rPr>
                <a:t>nearly 2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 (fast action with </a:t>
              </a:r>
              <a:r>
                <a:rPr lang="en-US" sz="2400" b="1" dirty="0" err="1" smtClean="0">
                  <a:latin typeface="Arial Narrow" pitchFamily="34" charset="0"/>
                  <a:cs typeface="Times New Roman" pitchFamily="18" charset="0"/>
                </a:rPr>
                <a:t>Sc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, </a:t>
              </a:r>
              <a:r>
                <a:rPr lang="en-US" sz="2400" b="1" dirty="0" smtClean="0">
                  <a:solidFill>
                    <a:srgbClr val="FF0000"/>
                  </a:solidFill>
                  <a:latin typeface="Arial Narrow" pitchFamily="34" charset="0"/>
                  <a:cs typeface="Times New Roman" pitchFamily="18" charset="0"/>
                </a:rPr>
                <a:t>good for patient with vomiting)</a:t>
              </a:r>
              <a:endParaRPr lang="en-US" sz="2400" b="1" dirty="0"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4" name="TextBox 21"/>
            <p:cNvSpPr txBox="1">
              <a:spLocks noChangeArrowheads="1"/>
            </p:cNvSpPr>
            <p:nvPr/>
          </p:nvSpPr>
          <p:spPr bwMode="auto">
            <a:xfrm>
              <a:off x="1676400" y="3846576"/>
              <a:ext cx="5562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</a:t>
              </a:r>
              <a:r>
                <a:rPr lang="en-US" sz="2000" b="1" i="1" dirty="0" smtClean="0">
                  <a:solidFill>
                    <a:srgbClr val="0000FF"/>
                  </a:solidFill>
                  <a:latin typeface="Arial Narrow" pitchFamily="34" charset="0"/>
                </a:rPr>
                <a:t>→oral, nasal </a:t>
              </a:r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spray, and injectable  forms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6200" y="3805237"/>
              <a:ext cx="17287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SUMATRIPTAN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6200" y="5015240"/>
            <a:ext cx="8763000" cy="762000"/>
            <a:chOff x="76200" y="4876800"/>
            <a:chExt cx="8763000" cy="762000"/>
          </a:xfrm>
        </p:grpSpPr>
        <p:sp>
          <p:nvSpPr>
            <p:cNvPr id="20" name="Rectangle 19"/>
            <p:cNvSpPr/>
            <p:nvPr/>
          </p:nvSpPr>
          <p:spPr>
            <a:xfrm>
              <a:off x="76200" y="4876800"/>
              <a:ext cx="1847850" cy="457200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ZOLMITRIPTAN</a:t>
              </a:r>
            </a:p>
          </p:txBody>
        </p:sp>
        <p:sp>
          <p:nvSpPr>
            <p:cNvPr id="21" name="TextBox 37"/>
            <p:cNvSpPr txBox="1">
              <a:spLocks noChangeArrowheads="1"/>
            </p:cNvSpPr>
            <p:nvPr/>
          </p:nvSpPr>
          <p:spPr bwMode="auto">
            <a:xfrm>
              <a:off x="76200" y="5218112"/>
              <a:ext cx="8763000" cy="4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40%,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3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1828800" y="4913376"/>
              <a:ext cx="6172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→nasal spray, and </a:t>
              </a:r>
              <a:r>
                <a:rPr lang="en-US" sz="2000" b="1" i="1" dirty="0" err="1">
                  <a:solidFill>
                    <a:srgbClr val="0000FF"/>
                  </a:solidFill>
                  <a:latin typeface="Arial Narrow" pitchFamily="34" charset="0"/>
                </a:rPr>
                <a:t>injectable</a:t>
              </a:r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  forms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" y="5862637"/>
            <a:ext cx="8763000" cy="1103205"/>
            <a:chOff x="76200" y="5862637"/>
            <a:chExt cx="8763000" cy="1103205"/>
          </a:xfrm>
        </p:grpSpPr>
        <p:sp>
          <p:nvSpPr>
            <p:cNvPr id="23" name="Rectangle 22"/>
            <p:cNvSpPr/>
            <p:nvPr/>
          </p:nvSpPr>
          <p:spPr>
            <a:xfrm>
              <a:off x="76200" y="5862637"/>
              <a:ext cx="17541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NARATRIPTAN</a:t>
              </a:r>
            </a:p>
          </p:txBody>
        </p:sp>
        <p:sp>
          <p:nvSpPr>
            <p:cNvPr id="24" name="TextBox 34"/>
            <p:cNvSpPr txBox="1">
              <a:spLocks noChangeArrowheads="1"/>
            </p:cNvSpPr>
            <p:nvPr/>
          </p:nvSpPr>
          <p:spPr bwMode="auto">
            <a:xfrm>
              <a:off x="1706880" y="5894832"/>
              <a:ext cx="5181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addition  → + Oral preparations</a:t>
              </a:r>
            </a:p>
          </p:txBody>
        </p:sp>
        <p:sp>
          <p:nvSpPr>
            <p:cNvPr id="25" name="TextBox 36"/>
            <p:cNvSpPr txBox="1">
              <a:spLocks noChangeArrowheads="1"/>
            </p:cNvSpPr>
            <p:nvPr/>
          </p:nvSpPr>
          <p:spPr bwMode="auto">
            <a:xfrm>
              <a:off x="76200" y="6208712"/>
              <a:ext cx="8763000" cy="757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70%,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6 </a:t>
              </a:r>
              <a:r>
                <a:rPr lang="en-US" sz="2400" b="1" dirty="0" smtClean="0">
                  <a:latin typeface="Arial Narrow" pitchFamily="34" charset="0"/>
                </a:rPr>
                <a:t>hours (slower onset , less side effects)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 </a:t>
              </a:r>
              <a:endParaRPr lang="en-US" sz="2400" b="1" dirty="0">
                <a:latin typeface="Arial Narrow" pitchFamily="34" charset="0"/>
                <a:cs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8600" y="2895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r>
              <a:rPr lang="en-US" dirty="0" err="1"/>
              <a:t>T</a:t>
            </a:r>
            <a:r>
              <a:rPr lang="en-US" dirty="0" err="1" smtClean="0"/>
              <a:t>riptans</a:t>
            </a:r>
            <a:r>
              <a:rPr lang="en-US" dirty="0" smtClean="0"/>
              <a:t> </a:t>
            </a:r>
            <a:r>
              <a:rPr lang="en-US" dirty="0"/>
              <a:t>inhibit the release of vasoactive peptides, promote vasoconstriction, and block pain pathways in the brainstem </a:t>
            </a:r>
            <a:r>
              <a:rPr lang="en-US" dirty="0" smtClean="0"/>
              <a:t>. </a:t>
            </a:r>
            <a:r>
              <a:rPr lang="en-US" dirty="0" err="1"/>
              <a:t>Triptans</a:t>
            </a:r>
            <a:r>
              <a:rPr lang="en-US" dirty="0"/>
              <a:t> inhibit transmission in the trigeminal nucleus </a:t>
            </a:r>
            <a:r>
              <a:rPr lang="en-US" dirty="0" err="1"/>
              <a:t>caudalis</a:t>
            </a:r>
            <a:endParaRPr lang="en-US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Horizontal Scroll 5"/>
          <p:cNvSpPr/>
          <p:nvPr/>
        </p:nvSpPr>
        <p:spPr>
          <a:xfrm>
            <a:off x="0" y="1500174"/>
            <a:ext cx="9144000" cy="4429156"/>
          </a:xfrm>
          <a:prstGeom prst="horizontalScroll">
            <a:avLst/>
          </a:prstGeom>
          <a:gradFill flip="none" rotWithShape="1">
            <a:gsLst>
              <a:gs pos="44000">
                <a:srgbClr val="4F81BD">
                  <a:alpha val="18000"/>
                </a:srgb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solidFill>
              <a:srgbClr val="4274B0"/>
            </a:solidFill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20" name="Content Placeholder 2"/>
          <p:cNvSpPr>
            <a:spLocks noGrp="1"/>
          </p:cNvSpPr>
          <p:nvPr>
            <p:ph idx="4294967295"/>
          </p:nvPr>
        </p:nvSpPr>
        <p:spPr>
          <a:xfrm>
            <a:off x="628650" y="2219325"/>
            <a:ext cx="8229600" cy="3114675"/>
          </a:xfrm>
        </p:spPr>
        <p:txBody>
          <a:bodyPr/>
          <a:lstStyle/>
          <a:p>
            <a:pPr>
              <a:buFont typeface="Arial" charset="0"/>
              <a:buBlip>
                <a:blip r:embed="rId2"/>
              </a:buBlip>
            </a:pPr>
            <a:r>
              <a:rPr lang="en-US" b="1" smtClean="0">
                <a:latin typeface="Arial Narrow" pitchFamily="34" charset="0"/>
              </a:rPr>
              <a:t> </a:t>
            </a: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Differentiate between types of headache regarding their symptoms, signs and pathophysiology.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 Recognize drugs used to prevent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Identify drugs used to rescue and abort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 Elaborate on the pharmacokinetics, dynamic and toxic profile of some of these drugs.</a:t>
            </a:r>
          </a:p>
        </p:txBody>
      </p:sp>
      <p:sp>
        <p:nvSpPr>
          <p:cNvPr id="7" name="Rectangle 6"/>
          <p:cNvSpPr/>
          <p:nvPr/>
        </p:nvSpPr>
        <p:spPr>
          <a:xfrm>
            <a:off x="432796" y="571480"/>
            <a:ext cx="885755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ILOs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821" name="Rectangle 18"/>
          <p:cNvSpPr>
            <a:spLocks noChangeArrowheads="1"/>
          </p:cNvSpPr>
          <p:nvPr/>
        </p:nvSpPr>
        <p:spPr bwMode="auto">
          <a:xfrm>
            <a:off x="265176" y="661481"/>
            <a:ext cx="8610600" cy="938719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To abort attacks in patients with frequent, moderate </a:t>
            </a:r>
          </a:p>
          <a:p>
            <a:pPr>
              <a:lnSpc>
                <a:spcPts val="22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   or infrequent but severe attacks.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In cluster headache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28600" y="15240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04800" y="16002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34824" name="TextBox 22"/>
          <p:cNvSpPr txBox="1">
            <a:spLocks noChangeArrowheads="1"/>
          </p:cNvSpPr>
          <p:nvPr/>
        </p:nvSpPr>
        <p:spPr bwMode="auto">
          <a:xfrm>
            <a:off x="304800" y="2112264"/>
            <a:ext cx="8382000" cy="150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most of adv are the same as with ergot  but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triptans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are better tolerated.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Mild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pain and burning sensation at the site of injection.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endParaRPr lang="en-US" sz="2400" b="1" dirty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200"/>
              </a:lnSpc>
            </a:pPr>
            <a:endParaRPr lang="en-US" sz="2400" b="1" dirty="0">
              <a:latin typeface="Arial Narrow" pitchFamily="34" charset="0"/>
              <a:cs typeface="Times New Roman" pitchFamily="18" charset="0"/>
            </a:endParaRPr>
          </a:p>
        </p:txBody>
      </p:sp>
      <p:grpSp>
        <p:nvGrpSpPr>
          <p:cNvPr id="34825" name="Group 12"/>
          <p:cNvGrpSpPr>
            <a:grpSpLocks/>
          </p:cNvGrpSpPr>
          <p:nvPr/>
        </p:nvGrpSpPr>
        <p:grpSpPr bwMode="auto">
          <a:xfrm>
            <a:off x="6781800" y="342900"/>
            <a:ext cx="2057400" cy="1866900"/>
            <a:chOff x="6819900" y="38100"/>
            <a:chExt cx="2247900" cy="2324100"/>
          </a:xfrm>
        </p:grpSpPr>
        <p:pic>
          <p:nvPicPr>
            <p:cNvPr id="25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26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27" name="Freeform 26"/>
            <p:cNvSpPr/>
            <p:nvPr/>
          </p:nvSpPr>
          <p:spPr>
            <a:xfrm>
              <a:off x="7237913" y="314779"/>
              <a:ext cx="1753570" cy="1298414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010400" y="152400"/>
            <a:ext cx="1905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 TRIPTANES</a:t>
            </a:r>
          </a:p>
        </p:txBody>
      </p:sp>
      <p:sp>
        <p:nvSpPr>
          <p:cNvPr id="34827" name="TextBox 14"/>
          <p:cNvSpPr txBox="1">
            <a:spLocks noChangeArrowheads="1"/>
          </p:cNvSpPr>
          <p:nvPr/>
        </p:nvSpPr>
        <p:spPr bwMode="auto">
          <a:xfrm>
            <a:off x="304800" y="2950464"/>
            <a:ext cx="6934200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Vasospasm,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Ischemic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heart; Angina 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and Arrhythmias </a:t>
            </a:r>
            <a:endParaRPr lang="en-US" sz="24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09765" y="3077210"/>
            <a:ext cx="1577035" cy="400110"/>
          </a:xfrm>
          <a:prstGeom prst="rect">
            <a:avLst/>
          </a:prstGeom>
          <a:effectLst>
            <a:outerShdw blurRad="50800" dist="50800" dir="5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ZOLMITRIPTAN</a:t>
            </a:r>
          </a:p>
        </p:txBody>
      </p:sp>
      <p:sp>
        <p:nvSpPr>
          <p:cNvPr id="34829" name="Rectangle 23"/>
          <p:cNvSpPr>
            <a:spLocks noChangeArrowheads="1"/>
          </p:cNvSpPr>
          <p:nvPr/>
        </p:nvSpPr>
        <p:spPr bwMode="auto">
          <a:xfrm>
            <a:off x="5562600" y="3458210"/>
            <a:ext cx="35814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Chest  &amp; neck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tightness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Coronary vasospasm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Somnolence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04800" y="3810000"/>
            <a:ext cx="2239963" cy="46037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9" name="Rectangle 3"/>
          <p:cNvSpPr txBox="1">
            <a:spLocks noRot="1" noChangeArrowheads="1"/>
          </p:cNvSpPr>
          <p:nvPr/>
        </p:nvSpPr>
        <p:spPr>
          <a:xfrm>
            <a:off x="301625" y="4343400"/>
            <a:ext cx="8540750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Peripheral </a:t>
            </a:r>
            <a:r>
              <a:rPr lang="en-US" sz="2400" b="1" dirty="0" err="1">
                <a:latin typeface="Arial Narrow" pitchFamily="34" charset="0"/>
              </a:rPr>
              <a:t>vasospastic</a:t>
            </a:r>
            <a:r>
              <a:rPr lang="en-US" sz="2400" b="1" dirty="0">
                <a:latin typeface="Arial Narrow" pitchFamily="34" charset="0"/>
              </a:rPr>
              <a:t> diseases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Uncontrolled hypertension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History of ischemia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Cerebrovascular</a:t>
            </a:r>
            <a:r>
              <a:rPr lang="en-US" sz="2400" b="1" dirty="0">
                <a:latin typeface="Arial Narrow" pitchFamily="34" charset="0"/>
              </a:rPr>
              <a:t> disorders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In concurrent use with ergots or others inducing vasospasm	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In concurrent use with </a:t>
            </a:r>
            <a:r>
              <a:rPr lang="en-US" sz="2400" b="1" dirty="0" smtClean="0">
                <a:latin typeface="Arial Narrow" pitchFamily="34" charset="0"/>
              </a:rPr>
              <a:t>MAOIs</a:t>
            </a:r>
            <a:r>
              <a:rPr lang="en-US" sz="2400" b="1" dirty="0">
                <a:latin typeface="Arial Narrow" pitchFamily="34" charset="0"/>
              </a:rPr>
              <a:t>, lithium, SSRIs, ….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5HT increased to toxic level</a:t>
            </a:r>
            <a:r>
              <a:rPr lang="en-US" sz="2400" b="1" dirty="0" smtClean="0">
                <a:latin typeface="Arial Narrow" pitchFamily="34" charset="0"/>
              </a:rPr>
              <a:t>)) </a:t>
            </a:r>
            <a:endParaRPr lang="el-GR" sz="2400" b="1" dirty="0">
              <a:latin typeface="Arial Narrow" pitchFamily="34" charset="0"/>
            </a:endParaRPr>
          </a:p>
        </p:txBody>
      </p:sp>
      <p:sp>
        <p:nvSpPr>
          <p:cNvPr id="24" name="Rectangle 3"/>
          <p:cNvSpPr txBox="1">
            <a:spLocks noRot="1" noChangeArrowheads="1"/>
          </p:cNvSpPr>
          <p:nvPr/>
        </p:nvSpPr>
        <p:spPr bwMode="auto">
          <a:xfrm>
            <a:off x="298450" y="6243935"/>
            <a:ext cx="8540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Renal </a:t>
            </a:r>
            <a:r>
              <a:rPr lang="en-US" sz="2400" b="1" dirty="0">
                <a:latin typeface="Arial Narrow" pitchFamily="34" charset="0"/>
              </a:rPr>
              <a:t>or hepatic impairment</a:t>
            </a:r>
            <a:endParaRPr lang="el-GR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20" grpId="0" animBg="1"/>
      <p:bldP spid="21" grpId="0" animBg="1"/>
      <p:bldP spid="34824" grpId="0"/>
      <p:bldP spid="34827" grpId="0"/>
      <p:bldP spid="16" grpId="0"/>
      <p:bldP spid="34829" grpId="0"/>
      <p:bldP spid="17" grpId="0" animBg="1"/>
      <p:bldP spid="19" grpId="0" build="p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230" name="TextBox 9"/>
          <p:cNvSpPr txBox="1">
            <a:spLocks noChangeArrowheads="1"/>
          </p:cNvSpPr>
          <p:nvPr/>
        </p:nvSpPr>
        <p:spPr bwMode="auto">
          <a:xfrm>
            <a:off x="233363" y="4892675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Injectable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sumatriptan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reaches </a:t>
            </a:r>
            <a:r>
              <a:rPr lang="en-US" sz="2400" b="1" dirty="0" err="1">
                <a:latin typeface="Arial Narrow" pitchFamily="34" charset="0"/>
              </a:rPr>
              <a:t>T</a:t>
            </a:r>
            <a:r>
              <a:rPr lang="en-US" sz="2400" b="1" baseline="-25000" dirty="0" err="1">
                <a:latin typeface="Arial Narrow" pitchFamily="34" charset="0"/>
              </a:rPr>
              <a:t>max</a:t>
            </a:r>
            <a:r>
              <a:rPr lang="en-US" sz="2400" b="1" dirty="0">
                <a:latin typeface="Arial Narrow" pitchFamily="34" charset="0"/>
              </a:rPr>
              <a:t> the fastest followed by DHE nasal spray and </a:t>
            </a:r>
            <a:r>
              <a:rPr lang="en-US" sz="2400" b="1" dirty="0" err="1">
                <a:latin typeface="Arial Narrow" pitchFamily="34" charset="0"/>
              </a:rPr>
              <a:t>rizatriptan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81000" y="228600"/>
            <a:ext cx="8229600" cy="46166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DECIDING WHETHER BETTER WITH A </a:t>
            </a:r>
            <a:r>
              <a:rPr lang="en-US" sz="2400" b="1" dirty="0" smtClean="0">
                <a:latin typeface="Arial Narrow" pitchFamily="34" charset="0"/>
              </a:rPr>
              <a:t>TRIYPTAN </a:t>
            </a:r>
            <a:r>
              <a:rPr lang="en-US" sz="2400" b="1" dirty="0">
                <a:latin typeface="Arial Narrow" pitchFamily="34" charset="0"/>
              </a:rPr>
              <a:t>OR WITH DHE.</a:t>
            </a:r>
          </a:p>
        </p:txBody>
      </p:sp>
      <p:sp>
        <p:nvSpPr>
          <p:cNvPr id="52233" name="TextBox 3"/>
          <p:cNvSpPr txBox="1">
            <a:spLocks noChangeArrowheads="1"/>
          </p:cNvSpPr>
          <p:nvPr/>
        </p:nvSpPr>
        <p:spPr bwMode="auto">
          <a:xfrm>
            <a:off x="381000" y="838200"/>
            <a:ext cx="81534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For patients with headache episodes lasting 2 or 3 days at a time, DHE is often the optimal choice because it has </a:t>
            </a:r>
            <a:r>
              <a:rPr lang="en-US" sz="2400" b="1" dirty="0" smtClean="0">
                <a:latin typeface="Arial Narrow" pitchFamily="34" charset="0"/>
              </a:rPr>
              <a:t>longer t</a:t>
            </a:r>
            <a:r>
              <a:rPr lang="en-US" sz="2400" b="1" baseline="-25000" dirty="0" smtClean="0">
                <a:latin typeface="Arial Narrow" pitchFamily="34" charset="0"/>
              </a:rPr>
              <a:t>1/2</a:t>
            </a:r>
            <a:endParaRPr lang="en-US" sz="2400" b="1" baseline="-25000" dirty="0">
              <a:latin typeface="Arial Narrow" pitchFamily="34" charset="0"/>
            </a:endParaRPr>
          </a:p>
        </p:txBody>
      </p:sp>
      <p:sp>
        <p:nvSpPr>
          <p:cNvPr id="52234" name="TextBox 4"/>
          <p:cNvSpPr txBox="1">
            <a:spLocks noChangeArrowheads="1"/>
          </p:cNvSpPr>
          <p:nvPr/>
        </p:nvSpPr>
        <p:spPr bwMode="auto">
          <a:xfrm>
            <a:off x="367145" y="2362200"/>
            <a:ext cx="8043862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For patients with migraines a day or less and need rapid relief of pain,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triptans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are often a better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choice</a:t>
            </a:r>
          </a:p>
          <a:p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For pregnant women: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paracetamol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 or intranasal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sumitriptan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 and or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diphenhydramin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, meclizine are safe to be used.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2235" name="TextBox 4"/>
          <p:cNvSpPr txBox="1">
            <a:spLocks noChangeArrowheads="1"/>
          </p:cNvSpPr>
          <p:nvPr/>
        </p:nvSpPr>
        <p:spPr bwMode="auto">
          <a:xfrm>
            <a:off x="1066800" y="4419600"/>
            <a:ext cx="6934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9"/>
                </a:solidFill>
                <a:latin typeface="Arial Narrow" pitchFamily="34" charset="0"/>
              </a:rPr>
              <a:t>The form of drug preparation could influence the choice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/>
      <p:bldP spid="52233" grpId="0"/>
      <p:bldP spid="52233" grpId="1"/>
      <p:bldP spid="52234" grpId="0"/>
      <p:bldP spid="52234" grpId="1"/>
      <p:bldP spid="522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1205" name="Group 1"/>
          <p:cNvGrpSpPr>
            <a:grpSpLocks/>
          </p:cNvGrpSpPr>
          <p:nvPr/>
        </p:nvGrpSpPr>
        <p:grpSpPr bwMode="auto">
          <a:xfrm>
            <a:off x="228600" y="2438400"/>
            <a:ext cx="8162925" cy="4038600"/>
            <a:chOff x="0" y="533400"/>
            <a:chExt cx="8162803" cy="4038600"/>
          </a:xfrm>
        </p:grpSpPr>
        <p:pic>
          <p:nvPicPr>
            <p:cNvPr id="3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9211" b="60526"/>
            <a:stretch>
              <a:fillRect/>
            </a:stretch>
          </p:blipFill>
          <p:spPr bwMode="auto">
            <a:xfrm>
              <a:off x="0" y="533400"/>
              <a:ext cx="8162803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46052" b="14474"/>
            <a:stretch>
              <a:fillRect/>
            </a:stretch>
          </p:blipFill>
          <p:spPr bwMode="auto">
            <a:xfrm>
              <a:off x="0" y="2286000"/>
              <a:ext cx="8162803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08" name="TextBox 8"/>
          <p:cNvSpPr txBox="1">
            <a:spLocks noChangeArrowheads="1"/>
          </p:cNvSpPr>
          <p:nvPr/>
        </p:nvSpPr>
        <p:spPr bwMode="auto">
          <a:xfrm>
            <a:off x="457200" y="685800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Differences in the time to peak blood concentration </a:t>
            </a:r>
            <a:r>
              <a:rPr lang="en-US" sz="2600" b="1" dirty="0" err="1">
                <a:latin typeface="Arial Narrow" pitchFamily="34" charset="0"/>
              </a:rPr>
              <a:t>T</a:t>
            </a:r>
            <a:r>
              <a:rPr lang="en-US" sz="2600" b="1" baseline="-25000" dirty="0" err="1">
                <a:latin typeface="Arial Narrow" pitchFamily="34" charset="0"/>
              </a:rPr>
              <a:t>max</a:t>
            </a:r>
            <a:r>
              <a:rPr lang="en-US" sz="2600" b="1" dirty="0">
                <a:latin typeface="Arial Narrow" pitchFamily="34" charset="0"/>
              </a:rPr>
              <a:t>, </a:t>
            </a:r>
            <a:br>
              <a:rPr lang="en-US" sz="2600" b="1" dirty="0">
                <a:latin typeface="Arial Narrow" pitchFamily="34" charset="0"/>
              </a:rPr>
            </a:br>
            <a:r>
              <a:rPr lang="en-US" sz="2600" b="1" dirty="0">
                <a:latin typeface="Arial Narrow" pitchFamily="34" charset="0"/>
              </a:rPr>
              <a:t>    equates with faster relief of </a:t>
            </a:r>
            <a:r>
              <a:rPr lang="en-US" sz="2600" b="1" dirty="0" smtClean="0">
                <a:latin typeface="Arial Narrow" pitchFamily="34" charset="0"/>
              </a:rPr>
              <a:t>pain</a:t>
            </a:r>
            <a:r>
              <a:rPr lang="en-US" sz="2600" b="1" dirty="0">
                <a:latin typeface="Arial Narrow" pitchFamily="34" charset="0"/>
              </a:rPr>
              <a:t>. </a:t>
            </a:r>
          </a:p>
        </p:txBody>
      </p:sp>
      <p:sp>
        <p:nvSpPr>
          <p:cNvPr id="8" name="Oval 7"/>
          <p:cNvSpPr/>
          <p:nvPr/>
        </p:nvSpPr>
        <p:spPr>
          <a:xfrm>
            <a:off x="4876800" y="3619500"/>
            <a:ext cx="838200" cy="6858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21513" y="50292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48500" y="54737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62788" y="59436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13" name="TextBox 8"/>
          <p:cNvSpPr txBox="1">
            <a:spLocks noChangeArrowheads="1"/>
          </p:cNvSpPr>
          <p:nvPr/>
        </p:nvSpPr>
        <p:spPr bwMode="auto">
          <a:xfrm>
            <a:off x="457200" y="1524000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Differences in t</a:t>
            </a:r>
            <a:r>
              <a:rPr lang="en-US" sz="2600" b="1" baseline="-25000" dirty="0">
                <a:latin typeface="Arial Narrow" pitchFamily="34" charset="0"/>
              </a:rPr>
              <a:t>1/2</a:t>
            </a:r>
            <a:r>
              <a:rPr lang="en-US" sz="2600" b="1" dirty="0">
                <a:latin typeface="Arial Narrow" pitchFamily="34" charset="0"/>
              </a:rPr>
              <a:t> </a:t>
            </a:r>
            <a:r>
              <a:rPr lang="en-US" sz="2600" b="1" dirty="0">
                <a:latin typeface="Calibri" pitchFamily="34" charset="0"/>
              </a:rPr>
              <a:t>→ </a:t>
            </a:r>
            <a:r>
              <a:rPr lang="en-US" sz="2600" b="1" dirty="0">
                <a:latin typeface="Arial Narrow" pitchFamily="34" charset="0"/>
              </a:rPr>
              <a:t>a clinical effect in terms of recurrence </a:t>
            </a:r>
            <a:br>
              <a:rPr lang="en-US" sz="2600" b="1" dirty="0">
                <a:latin typeface="Arial Narrow" pitchFamily="34" charset="0"/>
              </a:rPr>
            </a:br>
            <a:r>
              <a:rPr lang="en-US" sz="2600" b="1" dirty="0">
                <a:latin typeface="Arial Narrow" pitchFamily="34" charset="0"/>
              </a:rPr>
              <a:t>    of headache </a:t>
            </a:r>
          </a:p>
        </p:txBody>
      </p:sp>
      <p:sp>
        <p:nvSpPr>
          <p:cNvPr id="51214" name="TextBox 6"/>
          <p:cNvSpPr txBox="1">
            <a:spLocks noChangeArrowheads="1"/>
          </p:cNvSpPr>
          <p:nvPr/>
        </p:nvSpPr>
        <p:spPr bwMode="auto">
          <a:xfrm>
            <a:off x="304800" y="228600"/>
            <a:ext cx="3200400" cy="46672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CHOOSING A TRIPTANS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08" name="TextBox 8"/>
          <p:cNvSpPr txBox="1">
            <a:spLocks noChangeArrowheads="1"/>
          </p:cNvSpPr>
          <p:nvPr/>
        </p:nvSpPr>
        <p:spPr bwMode="auto">
          <a:xfrm>
            <a:off x="457200" y="685800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600" b="1" dirty="0">
                <a:latin typeface="Arial Narrow" pitchFamily="34" charset="0"/>
              </a:rPr>
              <a:t>Differences in the time to peak blood concentration </a:t>
            </a:r>
            <a:r>
              <a:rPr lang="en-US" sz="2600" b="1" dirty="0" err="1">
                <a:latin typeface="Arial Narrow" pitchFamily="34" charset="0"/>
              </a:rPr>
              <a:t>T</a:t>
            </a:r>
            <a:r>
              <a:rPr lang="en-US" sz="2600" b="1" baseline="-25000" dirty="0" err="1">
                <a:latin typeface="Arial Narrow" pitchFamily="34" charset="0"/>
              </a:rPr>
              <a:t>max</a:t>
            </a:r>
            <a:r>
              <a:rPr lang="en-US" sz="2600" b="1" dirty="0">
                <a:latin typeface="Arial Narrow" pitchFamily="34" charset="0"/>
              </a:rPr>
              <a:t>, </a:t>
            </a:r>
            <a:br>
              <a:rPr lang="en-US" sz="2600" b="1" dirty="0">
                <a:latin typeface="Arial Narrow" pitchFamily="34" charset="0"/>
              </a:rPr>
            </a:br>
            <a:r>
              <a:rPr lang="en-US" sz="2600" b="1" dirty="0">
                <a:latin typeface="Arial Narrow" pitchFamily="34" charset="0"/>
              </a:rPr>
              <a:t>    equates with faster relief of </a:t>
            </a:r>
            <a:r>
              <a:rPr lang="en-US" sz="2600" b="1" dirty="0" smtClean="0">
                <a:latin typeface="Arial Narrow" pitchFamily="34" charset="0"/>
              </a:rPr>
              <a:t>pain</a:t>
            </a:r>
            <a:r>
              <a:rPr lang="en-US" sz="2600" b="1" dirty="0">
                <a:latin typeface="Arial Narrow" pitchFamily="34" charset="0"/>
              </a:rPr>
              <a:t>. </a:t>
            </a:r>
          </a:p>
        </p:txBody>
      </p:sp>
      <p:sp>
        <p:nvSpPr>
          <p:cNvPr id="8" name="Oval 7"/>
          <p:cNvSpPr/>
          <p:nvPr/>
        </p:nvSpPr>
        <p:spPr>
          <a:xfrm>
            <a:off x="4876800" y="3619500"/>
            <a:ext cx="838200" cy="6858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21513" y="50292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48500" y="54737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62788" y="59436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13" name="TextBox 8"/>
          <p:cNvSpPr txBox="1">
            <a:spLocks noChangeArrowheads="1"/>
          </p:cNvSpPr>
          <p:nvPr/>
        </p:nvSpPr>
        <p:spPr bwMode="auto">
          <a:xfrm>
            <a:off x="457200" y="1524000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600" b="1" dirty="0">
                <a:latin typeface="Arial Narrow" pitchFamily="34" charset="0"/>
              </a:rPr>
              <a:t>Differences in t</a:t>
            </a:r>
            <a:r>
              <a:rPr lang="en-US" sz="2600" b="1" baseline="-25000" dirty="0">
                <a:latin typeface="Arial Narrow" pitchFamily="34" charset="0"/>
              </a:rPr>
              <a:t>1/2</a:t>
            </a:r>
            <a:r>
              <a:rPr lang="en-US" sz="2600" b="1" dirty="0">
                <a:latin typeface="Arial Narrow" pitchFamily="34" charset="0"/>
              </a:rPr>
              <a:t> </a:t>
            </a:r>
            <a:r>
              <a:rPr lang="en-US" sz="2600" b="1" dirty="0">
                <a:latin typeface="Calibri" pitchFamily="34" charset="0"/>
              </a:rPr>
              <a:t>→ </a:t>
            </a:r>
            <a:r>
              <a:rPr lang="en-US" sz="2600" b="1" dirty="0">
                <a:latin typeface="Arial Narrow" pitchFamily="34" charset="0"/>
              </a:rPr>
              <a:t>a clinical effect in terms of recurrence </a:t>
            </a:r>
            <a:br>
              <a:rPr lang="en-US" sz="2600" b="1" dirty="0">
                <a:latin typeface="Arial Narrow" pitchFamily="34" charset="0"/>
              </a:rPr>
            </a:br>
            <a:r>
              <a:rPr lang="en-US" sz="2600" b="1" dirty="0">
                <a:latin typeface="Arial Narrow" pitchFamily="34" charset="0"/>
              </a:rPr>
              <a:t>    of headache </a:t>
            </a:r>
          </a:p>
        </p:txBody>
      </p:sp>
      <p:sp>
        <p:nvSpPr>
          <p:cNvPr id="51214" name="TextBox 6"/>
          <p:cNvSpPr txBox="1">
            <a:spLocks noChangeArrowheads="1"/>
          </p:cNvSpPr>
          <p:nvPr/>
        </p:nvSpPr>
        <p:spPr bwMode="auto">
          <a:xfrm>
            <a:off x="304800" y="228600"/>
            <a:ext cx="3200400" cy="46672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CHOOSING A TRIPTANS </a:t>
            </a:r>
          </a:p>
        </p:txBody>
      </p:sp>
      <p:sp>
        <p:nvSpPr>
          <p:cNvPr id="51215" name="TextBox 5"/>
          <p:cNvSpPr txBox="1">
            <a:spLocks noChangeArrowheads="1"/>
          </p:cNvSpPr>
          <p:nvPr/>
        </p:nvSpPr>
        <p:spPr bwMode="auto">
          <a:xfrm>
            <a:off x="304800" y="3048000"/>
            <a:ext cx="8572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For extremely fast relief within 15 min. injectable </a:t>
            </a:r>
            <a:r>
              <a:rPr lang="en-US" sz="2400" b="1" dirty="0" err="1">
                <a:latin typeface="Arial Narrow" pitchFamily="34" charset="0"/>
              </a:rPr>
              <a:t>sumatriptan</a:t>
            </a:r>
            <a:r>
              <a:rPr lang="en-US" sz="2400" b="1" dirty="0">
                <a:latin typeface="Arial Narrow" pitchFamily="34" charset="0"/>
              </a:rPr>
              <a:t> is the only choice</a:t>
            </a:r>
            <a:r>
              <a:rPr lang="en-US" sz="2400" b="1" dirty="0" smtClean="0">
                <a:latin typeface="Arial Narrow" pitchFamily="34" charset="0"/>
              </a:rPr>
              <a:t>.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51217" name="TextBox 8"/>
          <p:cNvSpPr txBox="1">
            <a:spLocks noChangeArrowheads="1"/>
          </p:cNvSpPr>
          <p:nvPr/>
        </p:nvSpPr>
        <p:spPr bwMode="auto">
          <a:xfrm>
            <a:off x="304800" y="3841750"/>
            <a:ext cx="8458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If expected re-dosing is needed &amp; / or recurrence of headache </a:t>
            </a:r>
            <a:r>
              <a:rPr lang="en-US" sz="2400" b="1" dirty="0" err="1">
                <a:latin typeface="Arial Narrow" pitchFamily="34" charset="0"/>
              </a:rPr>
              <a:t>Naratriptan</a:t>
            </a:r>
            <a:r>
              <a:rPr lang="en-US" sz="2400" b="1" dirty="0">
                <a:latin typeface="Arial Narrow" pitchFamily="34" charset="0"/>
              </a:rPr>
              <a:t> , </a:t>
            </a:r>
            <a:r>
              <a:rPr lang="en-US" sz="2400" b="1" dirty="0" err="1">
                <a:latin typeface="Arial Narrow" pitchFamily="34" charset="0"/>
              </a:rPr>
              <a:t>frovatriptan</a:t>
            </a:r>
            <a:r>
              <a:rPr lang="en-US" sz="2400" b="1" dirty="0">
                <a:latin typeface="Arial Narrow" pitchFamily="34" charset="0"/>
              </a:rPr>
              <a:t>, have slower onset, fewer side effects, and a lower recurrence rate </a:t>
            </a:r>
            <a:endParaRPr lang="en-US" sz="2400" b="1" dirty="0" smtClean="0">
              <a:latin typeface="Arial Narrow" pitchFamily="34" charset="0"/>
            </a:endParaRPr>
          </a:p>
          <a:p>
            <a:r>
              <a:rPr lang="en-US" sz="2400" dirty="0" err="1" smtClean="0"/>
              <a:t>Menstraul</a:t>
            </a:r>
            <a:r>
              <a:rPr lang="en-US" sz="2400" dirty="0" smtClean="0"/>
              <a:t> migraine: </a:t>
            </a:r>
            <a:r>
              <a:rPr lang="en-US" sz="2400" dirty="0" err="1" smtClean="0">
                <a:solidFill>
                  <a:srgbClr val="FF0000"/>
                </a:solidFill>
              </a:rPr>
              <a:t>Frovatriptan</a:t>
            </a:r>
            <a:r>
              <a:rPr lang="en-US" sz="2400" dirty="0" smtClean="0">
                <a:solidFill>
                  <a:srgbClr val="FF0000"/>
                </a:solidFill>
              </a:rPr>
              <a:t> (longer half life (26 </a:t>
            </a:r>
            <a:r>
              <a:rPr lang="en-US" sz="2400" dirty="0" err="1" smtClean="0">
                <a:solidFill>
                  <a:srgbClr val="FF0000"/>
                </a:solidFill>
              </a:rPr>
              <a:t>hrs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</a:t>
            </a:r>
            <a:r>
              <a:rPr lang="en-US" sz="2400" dirty="0"/>
              <a:t>2.5 mg twice per day beginning two days before the anticipated onset of menstrual migraine and continuing for six days</a:t>
            </a:r>
            <a:endParaRPr lang="en-US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602481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5" grpId="0"/>
      <p:bldP spid="512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53" name="Straight Connector 22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30" name="TextBox 29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32" name="TextBox 31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33" name="Down Arrow 32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35" name="TextBox 34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36" name="Down Arrow 35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304800" y="2624078"/>
            <a:ext cx="27432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err="1">
                <a:latin typeface="Bernard MT Condensed" pitchFamily="18" charset="0"/>
              </a:rPr>
              <a:t>Antiepileptics</a:t>
            </a:r>
            <a:r>
              <a:rPr lang="en-US" sz="2400" dirty="0">
                <a:latin typeface="Bernard MT Condensed" pitchFamily="18" charset="0"/>
              </a:rPr>
              <a:t>;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200" b="1" i="1" dirty="0">
                <a:latin typeface="Arial Narrow" pitchFamily="34" charset="0"/>
              </a:rPr>
              <a:t>Block Na channel &amp;  augment GABA at GABA-A receptors</a:t>
            </a:r>
            <a:r>
              <a:rPr lang="en-US" dirty="0"/>
              <a:t>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Topiramate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</a:t>
            </a:r>
            <a:r>
              <a:rPr lang="en-US" sz="2400" b="1" dirty="0">
                <a:latin typeface="Arial Narrow" pitchFamily="34" charset="0"/>
              </a:rPr>
              <a:t> </a:t>
            </a:r>
            <a:endParaRPr lang="en-US" sz="2200" b="1" i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Valproic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24" name="TextBox 15"/>
          <p:cNvSpPr txBox="1">
            <a:spLocks noChangeArrowheads="1"/>
          </p:cNvSpPr>
          <p:nvPr/>
        </p:nvSpPr>
        <p:spPr bwMode="auto">
          <a:xfrm>
            <a:off x="5867400" y="2624078"/>
            <a:ext cx="3352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err="1">
                <a:latin typeface="Bernard MT Condensed" pitchFamily="18" charset="0"/>
              </a:rPr>
              <a:t>Antihypertensives</a:t>
            </a:r>
            <a:endParaRPr lang="en-US" sz="2400" dirty="0">
              <a:latin typeface="Bernard MT Condensed" pitchFamily="18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  <a:buFont typeface="Symbol"/>
              <a:buChar char="b"/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blockers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propranolol</a:t>
            </a:r>
            <a:endParaRPr lang="en-US" sz="2200" b="1" i="1" dirty="0">
              <a:latin typeface="Arial Narrow" pitchFamily="34" charset="0"/>
            </a:endParaRPr>
          </a:p>
          <a:p>
            <a:pPr>
              <a:lnSpc>
                <a:spcPts val="2400"/>
              </a:lnSpc>
            </a:pPr>
            <a:r>
              <a:rPr lang="en-US" sz="2200" b="1" i="1" dirty="0" smtClean="0">
                <a:latin typeface="Arial Narrow" pitchFamily="34" charset="0"/>
              </a:rPr>
              <a:t>.Propranolol is commonly used in </a:t>
            </a:r>
            <a:r>
              <a:rPr lang="en-US" sz="2200" b="1" i="1" dirty="0" err="1" smtClean="0">
                <a:latin typeface="Arial Narrow" pitchFamily="34" charset="0"/>
              </a:rPr>
              <a:t>pophylaxis</a:t>
            </a:r>
            <a:r>
              <a:rPr lang="en-US" sz="2200" b="1" i="1" dirty="0" smtClean="0">
                <a:latin typeface="Arial Narrow" pitchFamily="34" charset="0"/>
              </a:rPr>
              <a:t> of migraine attack</a:t>
            </a: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2867025" y="2624078"/>
            <a:ext cx="29718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>
                <a:latin typeface="Bernard MT Condensed" pitchFamily="18" charset="0"/>
              </a:rPr>
              <a:t>Antidepressants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TCA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amitryptylin</a:t>
            </a: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 and </a:t>
            </a: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nortryptyline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26" name="Line 30"/>
          <p:cNvSpPr>
            <a:spLocks noChangeShapeType="1"/>
          </p:cNvSpPr>
          <p:nvPr/>
        </p:nvSpPr>
        <p:spPr bwMode="auto">
          <a:xfrm>
            <a:off x="2862263" y="2355295"/>
            <a:ext cx="0" cy="4267200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31"/>
          <p:cNvSpPr>
            <a:spLocks noChangeShapeType="1"/>
          </p:cNvSpPr>
          <p:nvPr/>
        </p:nvSpPr>
        <p:spPr bwMode="auto">
          <a:xfrm>
            <a:off x="5834063" y="2341007"/>
            <a:ext cx="0" cy="4288393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"/>
                            </p:stCondLst>
                            <p:childTnLst>
                              <p:par>
                                <p:cTn id="4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4" grpId="0" build="p"/>
      <p:bldP spid="25" grpId="0" build="p"/>
      <p:bldP spid="26" grpId="0" animBg="1"/>
      <p:bldP spid="2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2122" y="642918"/>
            <a:ext cx="5923225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HEADACHE </a:t>
            </a: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AND MIGRAINE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5791200" y="32844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auto">
          <a:xfrm>
            <a:off x="5029200" y="2217615"/>
            <a:ext cx="8128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G</a:t>
            </a:r>
          </a:p>
        </p:txBody>
      </p:sp>
      <p:sp>
        <p:nvSpPr>
          <p:cNvPr id="13" name="WordArt 5"/>
          <p:cNvSpPr>
            <a:spLocks noChangeArrowheads="1" noChangeShapeType="1" noTextEdit="1"/>
          </p:cNvSpPr>
          <p:nvPr/>
        </p:nvSpPr>
        <p:spPr bwMode="auto">
          <a:xfrm>
            <a:off x="6781800" y="53418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D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BDF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CCFF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4" name="WordArt 6"/>
          <p:cNvSpPr>
            <a:spLocks noChangeArrowheads="1" noChangeShapeType="1" noTextEdit="1"/>
          </p:cNvSpPr>
          <p:nvPr/>
        </p:nvSpPr>
        <p:spPr bwMode="auto">
          <a:xfrm>
            <a:off x="6858000" y="2514600"/>
            <a:ext cx="584200" cy="7620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U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BDF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CCFF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>
            <a:off x="6096000" y="4275015"/>
            <a:ext cx="609600" cy="991577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6" name="WordArt 8"/>
          <p:cNvSpPr>
            <a:spLocks noChangeArrowheads="1" noChangeShapeType="1" noTextEdit="1"/>
          </p:cNvSpPr>
          <p:nvPr/>
        </p:nvSpPr>
        <p:spPr bwMode="auto">
          <a:xfrm>
            <a:off x="7391400" y="3429000"/>
            <a:ext cx="711200" cy="878254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C</a:t>
            </a:r>
          </a:p>
        </p:txBody>
      </p:sp>
      <p:sp>
        <p:nvSpPr>
          <p:cNvPr id="17" name="WordArt 9"/>
          <p:cNvSpPr>
            <a:spLocks noChangeArrowheads="1" noChangeShapeType="1" noTextEdit="1"/>
          </p:cNvSpPr>
          <p:nvPr/>
        </p:nvSpPr>
        <p:spPr bwMode="auto">
          <a:xfrm>
            <a:off x="8153400" y="4343400"/>
            <a:ext cx="660400" cy="963246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K</a:t>
            </a:r>
          </a:p>
        </p:txBody>
      </p:sp>
      <p:sp>
        <p:nvSpPr>
          <p:cNvPr id="18" name="WordArt 10"/>
          <p:cNvSpPr>
            <a:spLocks noChangeArrowheads="1" noChangeShapeType="1" noTextEdit="1"/>
          </p:cNvSpPr>
          <p:nvPr/>
        </p:nvSpPr>
        <p:spPr bwMode="auto">
          <a:xfrm>
            <a:off x="6299200" y="1676400"/>
            <a:ext cx="609600" cy="950259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L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0"/>
                            </p:stCondLst>
                            <p:childTnLst>
                              <p:par>
                                <p:cTn id="97" presetID="47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47742" y="304800"/>
            <a:ext cx="3124192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HEADACHE 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260475"/>
            <a:ext cx="7358063" cy="5222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  <a:cs typeface="Times New Roman" pitchFamily="18" charset="0"/>
              </a:rPr>
              <a:t>Pain </a:t>
            </a:r>
            <a:r>
              <a:rPr lang="en-US" sz="2800" dirty="0">
                <a:solidFill>
                  <a:schemeClr val="bg1"/>
                </a:solidFill>
                <a:latin typeface="Bernard MT Condensed" pitchFamily="18" charset="0"/>
                <a:cs typeface="Times New Roman" pitchFamily="18" charset="0"/>
              </a:rPr>
              <a:t>anywhere in the region of the head or neck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6163" y="3500438"/>
            <a:ext cx="6097587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It is caused by disturbance of the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uFill>
                  <a:solidFill>
                    <a:srgbClr val="4274B0"/>
                  </a:solidFill>
                </a:uFill>
                <a:latin typeface="Bernard MT Condensed" pitchFamily="18" charset="0"/>
                <a:cs typeface="Times New Roman" pitchFamily="18" charset="0"/>
              </a:rPr>
              <a:t>P</a:t>
            </a:r>
            <a:r>
              <a:rPr lang="en-US" sz="2400" dirty="0">
                <a:uFill>
                  <a:solidFill>
                    <a:srgbClr val="4274B0"/>
                  </a:solidFill>
                </a:uFill>
                <a:latin typeface="Bernard MT Condensed" pitchFamily="18" charset="0"/>
                <a:cs typeface="Times New Roman" pitchFamily="18" charset="0"/>
              </a:rPr>
              <a:t>ain – Sensitive Structures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around the brain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500063" y="714375"/>
            <a:ext cx="428625" cy="928688"/>
          </a:xfrm>
          <a:prstGeom prst="curvedRightArrow">
            <a:avLst>
              <a:gd name="adj1" fmla="val 50000"/>
              <a:gd name="adj2" fmla="val 99864"/>
              <a:gd name="adj3" fmla="val 25000"/>
            </a:avLst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1563" y="4643438"/>
            <a:ext cx="2525712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Times New Roman" pitchFamily="18" charset="0"/>
              </a:rPr>
              <a:t>Within the cranium 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87875" y="4643438"/>
            <a:ext cx="2698750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Times New Roman" pitchFamily="18" charset="0"/>
              </a:rPr>
              <a:t>Outside the cranium 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42938" y="5286375"/>
            <a:ext cx="3143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latin typeface="Arial Narrow" pitchFamily="34" charset="0"/>
                <a:cs typeface="Times New Roman" pitchFamily="18" charset="0"/>
              </a:rPr>
              <a:t>( blood vessels, meninges, cranial nerves)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00563" y="5286375"/>
            <a:ext cx="457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( 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muscles, nerves , arteries ,veins, subcutaneous tissues ,eyes, ears and other tissues)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857250" y="1785938"/>
            <a:ext cx="1219200" cy="381000"/>
          </a:xfrm>
          <a:prstGeom prst="downArrow">
            <a:avLst/>
          </a:prstGeom>
          <a:gradFill flip="none" rotWithShape="1">
            <a:gsLst>
              <a:gs pos="0">
                <a:srgbClr val="0092F6">
                  <a:tint val="66000"/>
                  <a:satMod val="160000"/>
                </a:srgbClr>
              </a:gs>
              <a:gs pos="50000">
                <a:srgbClr val="0092F6">
                  <a:tint val="44500"/>
                  <a:satMod val="160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/>
          <p:cNvCxnSpPr>
            <a:endCxn id="8" idx="2"/>
          </p:cNvCxnSpPr>
          <p:nvPr/>
        </p:nvCxnSpPr>
        <p:spPr>
          <a:xfrm flipV="1">
            <a:off x="1214438" y="4330700"/>
            <a:ext cx="2879725" cy="26988"/>
          </a:xfrm>
          <a:prstGeom prst="line">
            <a:avLst/>
          </a:prstGeom>
          <a:ln w="57150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</p:cNvCxnSpPr>
          <p:nvPr/>
        </p:nvCxnSpPr>
        <p:spPr>
          <a:xfrm rot="5400000">
            <a:off x="3712369" y="4261644"/>
            <a:ext cx="312738" cy="450850"/>
          </a:xfrm>
          <a:prstGeom prst="straightConnector1">
            <a:avLst/>
          </a:prstGeom>
          <a:ln w="57150">
            <a:solidFill>
              <a:srgbClr val="4274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4119563" y="4275138"/>
            <a:ext cx="311150" cy="450850"/>
          </a:xfrm>
          <a:prstGeom prst="straightConnector1">
            <a:avLst/>
          </a:prstGeom>
          <a:ln w="57150">
            <a:solidFill>
              <a:srgbClr val="4274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9912 " pathEditMode="relative" ptsTypes="A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10" grpId="0" animBg="1"/>
      <p:bldP spid="11" grpId="0" animBg="1"/>
      <p:bldP spid="12" grpId="0"/>
      <p:bldP spid="14" grpId="0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7589" name="Picture 2" descr="http://healthpsych.psy.vanderbilt.edu/MigrainesBiofeedback_files/image002.gif"/>
          <p:cNvPicPr>
            <a:picLocks noChangeAspect="1" noChangeArrowheads="1" noCrop="1"/>
          </p:cNvPicPr>
          <p:nvPr/>
        </p:nvPicPr>
        <p:blipFill>
          <a:blip r:embed="rId2" cstate="print">
            <a:lum bright="20000" contrast="20000"/>
          </a:blip>
          <a:srcRect/>
          <a:stretch>
            <a:fillRect/>
          </a:stretch>
        </p:blipFill>
        <p:spPr bwMode="auto">
          <a:xfrm>
            <a:off x="0" y="2792413"/>
            <a:ext cx="6858000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4801" y="304800"/>
            <a:ext cx="27432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MIGRAINE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7591" name="TextBox 6"/>
          <p:cNvSpPr txBox="1">
            <a:spLocks noChangeArrowheads="1"/>
          </p:cNvSpPr>
          <p:nvPr/>
        </p:nvSpPr>
        <p:spPr bwMode="auto">
          <a:xfrm>
            <a:off x="3505200" y="152400"/>
            <a:ext cx="541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Recurrent attacks of throbbing headache</a:t>
            </a:r>
          </a:p>
          <a:p>
            <a:r>
              <a:rPr lang="en-US" sz="2400" b="1">
                <a:latin typeface="Arial Narrow" pitchFamily="34" charset="0"/>
              </a:rPr>
              <a:t>Unilateral / or on both sides </a:t>
            </a:r>
          </a:p>
          <a:p>
            <a:r>
              <a:rPr lang="en-US" sz="2400" b="1">
                <a:latin typeface="Arial Narrow" pitchFamily="34" charset="0"/>
              </a:rPr>
              <a:t>Lasting from &gt; 2 up to 72 hrs.</a:t>
            </a:r>
          </a:p>
          <a:p>
            <a:r>
              <a:rPr lang="en-US" sz="2400" b="1" u="sng">
                <a:latin typeface="Arial Narrow" pitchFamily="34" charset="0"/>
              </a:rPr>
              <a:t>+ </a:t>
            </a:r>
            <a:r>
              <a:rPr lang="en-US" sz="2400" b="1">
                <a:latin typeface="Arial Narrow" pitchFamily="34" charset="0"/>
              </a:rPr>
              <a:t>Preceded </a:t>
            </a:r>
            <a:r>
              <a:rPr lang="en-US" sz="2000" b="1" i="1">
                <a:latin typeface="Arial Narrow" pitchFamily="34" charset="0"/>
              </a:rPr>
              <a:t>(or accompanied) </a:t>
            </a:r>
            <a:r>
              <a:rPr lang="en-US" sz="2400" b="1">
                <a:latin typeface="Arial Narrow" pitchFamily="34" charset="0"/>
              </a:rPr>
              <a:t>by </a:t>
            </a:r>
            <a:r>
              <a:rPr lang="en-US" sz="2600" b="1">
                <a:solidFill>
                  <a:srgbClr val="0092F6"/>
                </a:solidFill>
                <a:latin typeface="Arial Narrow" pitchFamily="34" charset="0"/>
              </a:rPr>
              <a:t>AURA  </a:t>
            </a:r>
            <a:r>
              <a:rPr lang="en-US" sz="2400" b="1">
                <a:solidFill>
                  <a:srgbClr val="0092F6"/>
                </a:solidFill>
                <a:latin typeface="Arial Narrow" pitchFamily="34" charset="0"/>
              </a:rPr>
              <a:t> </a:t>
            </a:r>
            <a:endParaRPr lang="en-US" sz="2400" b="1">
              <a:latin typeface="Arial Narrow" pitchFamily="34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133600" y="1752600"/>
            <a:ext cx="6705600" cy="3353276"/>
            <a:chOff x="1676400" y="2438400"/>
            <a:chExt cx="7162800" cy="3353276"/>
          </a:xfrm>
        </p:grpSpPr>
        <p:sp>
          <p:nvSpPr>
            <p:cNvPr id="11" name="Horizontal Scroll 10"/>
            <p:cNvSpPr/>
            <p:nvPr/>
          </p:nvSpPr>
          <p:spPr>
            <a:xfrm>
              <a:off x="1676400" y="2438400"/>
              <a:ext cx="7162800" cy="2514600"/>
            </a:xfrm>
            <a:prstGeom prst="horizontalScroll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rgbClr val="FFFF00">
                    <a:alpha val="56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01982" y="2590800"/>
              <a:ext cx="6628642" cy="320087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Perceptual disturbance of motor &lt; sensory nature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 	</a:t>
              </a: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visual  [ Photophobia (↑sensitivity to light) 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	auditory [ </a:t>
              </a:r>
              <a:r>
                <a:rPr lang="en-US" sz="22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Phonophobia</a:t>
              </a: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 (↑ sensitivity to sound) 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	olfactory unpleasant smell </a:t>
              </a:r>
              <a:r>
                <a:rPr lang="en-US" sz="2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….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Sensory; abnormal sensation of  at </a:t>
              </a:r>
              <a:r>
                <a:rPr lang="en-US" sz="22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face,extremeties</a:t>
              </a:r>
              <a:r>
                <a:rPr lang="en-US" sz="2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.</a:t>
              </a:r>
              <a:endPara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Develops over 5-20 min. &amp; last fewer than 60 min</a:t>
              </a:r>
              <a:r>
                <a:rPr lang="en-US" sz="2200" dirty="0" smtClean="0">
                  <a:latin typeface="Arial Narrow" pitchFamily="34" charset="0"/>
                  <a:cs typeface="+mn-cs"/>
                </a:rPr>
                <a:t>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b="1" dirty="0" smtClean="0">
                <a:latin typeface="Arial Narrow" pitchFamily="34" charset="0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 smtClean="0">
                  <a:latin typeface="Arial Narrow" pitchFamily="34" charset="0"/>
                  <a:cs typeface="+mn-cs"/>
                </a:rPr>
                <a:t>Aura: </a:t>
              </a:r>
              <a:r>
                <a:rPr lang="en-US" sz="2400" dirty="0" smtClean="0"/>
                <a:t>flashes of light, blind spots or tingling in your arm.</a:t>
              </a:r>
              <a:endParaRPr lang="en-US" sz="2200" b="1" dirty="0">
                <a:latin typeface="Arial Narrow" pitchFamily="34" charset="0"/>
                <a:cs typeface="+mn-cs"/>
              </a:endParaRPr>
            </a:p>
          </p:txBody>
        </p:sp>
      </p:grpSp>
      <p:sp>
        <p:nvSpPr>
          <p:cNvPr id="10" name="Down Arrow 9"/>
          <p:cNvSpPr/>
          <p:nvPr/>
        </p:nvSpPr>
        <p:spPr>
          <a:xfrm>
            <a:off x="6934200" y="1676400"/>
            <a:ext cx="1219200" cy="381000"/>
          </a:xfrm>
          <a:prstGeom prst="downArrow">
            <a:avLst/>
          </a:prstGeom>
          <a:solidFill>
            <a:srgbClr val="0092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257800" y="49530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Migraine pain is usually  on one side of head with facial and neck pain and nausea and vomiting.</a:t>
            </a:r>
            <a:endParaRPr lang="en-US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6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1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28600" y="152400"/>
            <a:ext cx="3048000" cy="533400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Phases of Migraine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914400"/>
            <a:ext cx="8229600" cy="1200329"/>
          </a:xfrm>
          <a:prstGeom prst="rect">
            <a:avLst/>
          </a:prstGeom>
          <a:solidFill>
            <a:srgbClr val="E1F4FF">
              <a:alpha val="65098"/>
            </a:srgb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1. </a:t>
            </a:r>
            <a:r>
              <a:rPr lang="en-US" sz="2400" b="1" dirty="0" err="1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Prodrom</a:t>
            </a: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Phase; </a:t>
            </a:r>
            <a:r>
              <a:rPr lang="en-US" sz="2400" b="1" dirty="0">
                <a:latin typeface="Arial Narrow" pitchFamily="34" charset="0"/>
                <a:cs typeface="+mn-cs"/>
              </a:rPr>
              <a:t>a change in mood or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behavior (irritability, neck </a:t>
            </a:r>
            <a:r>
              <a:rPr lang="en-US" sz="2400" b="1" dirty="0" err="1" smtClean="0">
                <a:latin typeface="Arial Narrow" pitchFamily="34" charset="0"/>
                <a:cs typeface="+mn-cs"/>
              </a:rPr>
              <a:t>stifness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) </a:t>
            </a:r>
            <a:r>
              <a:rPr lang="en-US" sz="2400" b="1" dirty="0">
                <a:latin typeface="Arial Narrow" pitchFamily="34" charset="0"/>
                <a:cs typeface="+mn-cs"/>
              </a:rPr>
              <a:t>that starts hours or days before headache. It is experienced by 60% of </a:t>
            </a:r>
            <a:r>
              <a:rPr lang="en-US" sz="2400" b="1" dirty="0" err="1">
                <a:latin typeface="Arial Narrow" pitchFamily="34" charset="0"/>
                <a:cs typeface="+mn-cs"/>
              </a:rPr>
              <a:t>migraineurs</a:t>
            </a:r>
            <a:r>
              <a:rPr lang="en-US" sz="2400" b="1" dirty="0">
                <a:latin typeface="Arial Narrow" pitchFamily="34" charset="0"/>
                <a:cs typeface="+mn-cs"/>
              </a:rPr>
              <a:t>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1981200"/>
            <a:ext cx="8229600" cy="830263"/>
          </a:xfrm>
          <a:prstGeom prst="rect">
            <a:avLst/>
          </a:prstGeom>
          <a:solidFill>
            <a:srgbClr val="E1F4FF">
              <a:alpha val="65098"/>
            </a:srgbClr>
          </a:solidFill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2. Aura Phase; </a:t>
            </a:r>
            <a:r>
              <a:rPr lang="en-US" sz="2400" b="1" dirty="0">
                <a:latin typeface="Arial Narrow" pitchFamily="34" charset="0"/>
                <a:cs typeface="+mn-cs"/>
              </a:rPr>
              <a:t>Sensory &gt; motor symptoms starts 5-20 min before the migraine attack. It is experienced by 20% of </a:t>
            </a:r>
            <a:r>
              <a:rPr lang="en-US" sz="2400" b="1" dirty="0" err="1">
                <a:latin typeface="Arial Narrow" pitchFamily="34" charset="0"/>
                <a:cs typeface="+mn-cs"/>
              </a:rPr>
              <a:t>migraineurs</a:t>
            </a:r>
            <a:r>
              <a:rPr lang="en-US" sz="2400" b="1" dirty="0">
                <a:latin typeface="Arial Narrow" pitchFamily="34" charset="0"/>
                <a:cs typeface="+mn-cs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5059362"/>
            <a:ext cx="8229600" cy="1570038"/>
          </a:xfrm>
          <a:prstGeom prst="rect">
            <a:avLst/>
          </a:prstGeom>
          <a:solidFill>
            <a:srgbClr val="E1F4FF">
              <a:alpha val="65098"/>
            </a:srgb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4. </a:t>
            </a:r>
            <a:r>
              <a:rPr lang="en-US" sz="2400" b="1" dirty="0" err="1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Postdrom</a:t>
            </a: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Phase: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still not normal, either;</a:t>
            </a:r>
            <a:endParaRPr lang="en-US" sz="2400" b="1" dirty="0">
              <a:latin typeface="Arial Narrow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More </a:t>
            </a:r>
            <a:r>
              <a:rPr lang="en-US" sz="2400" b="1" dirty="0">
                <a:latin typeface="Arial Narrow" pitchFamily="34" charset="0"/>
                <a:cs typeface="+mn-cs"/>
              </a:rPr>
              <a:t>likely fatigued → irritability /impaired concentration /scalp tenderness /mood changes / GIT symptoms, ……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 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" y="2971800"/>
            <a:ext cx="7620000" cy="2308324"/>
          </a:xfrm>
          <a:prstGeom prst="rect">
            <a:avLst/>
          </a:prstGeom>
          <a:solidFill>
            <a:srgbClr val="E1F4FF">
              <a:alpha val="65098"/>
            </a:srgb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3. Headache Phase;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moderate </a:t>
            </a:r>
            <a:r>
              <a:rPr lang="en-US" sz="2400" b="1" dirty="0">
                <a:latin typeface="Arial Narrow" pitchFamily="34" charset="0"/>
                <a:cs typeface="+mn-cs"/>
              </a:rPr>
              <a:t>to severe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pain, </a:t>
            </a:r>
            <a:r>
              <a:rPr lang="en-US" sz="2400" b="1" dirty="0" smtClean="0">
                <a:latin typeface="Arial Narrow" pitchFamily="34" charset="0"/>
                <a:cs typeface="+mn-cs"/>
                <a:sym typeface="Wingdings 3"/>
              </a:rPr>
              <a:t> with activity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 + anorexia, vomiting,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Intolerance to light, sounds, odors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</a:rPr>
              <a:t>Blurry vision /Blocked nose /Pale face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Sensations of heat or coldness /Sweating /Tenderness of the scalp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  <p:pic>
        <p:nvPicPr>
          <p:cNvPr id="22" name="Picture 4" descr="Migraine headache. Example of a central scotoma a..."/>
          <p:cNvPicPr>
            <a:picLocks noChangeAspect="1" noChangeArrowheads="1"/>
          </p:cNvPicPr>
          <p:nvPr/>
        </p:nvPicPr>
        <p:blipFill>
          <a:blip r:embed="rId3" cstate="print"/>
          <a:srcRect l="1430" t="952" r="5714"/>
          <a:stretch>
            <a:fillRect/>
          </a:stretch>
        </p:blipFill>
        <p:spPr bwMode="auto">
          <a:xfrm>
            <a:off x="7546302" y="3843082"/>
            <a:ext cx="1369098" cy="103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 descr="Migraine headache. Example of visual changes duri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8851" y="2851202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4071942"/>
            <a:ext cx="88392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TYPES OF MIGRAINE</a:t>
            </a:r>
            <a:endParaRPr lang="en-U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0200" y="4840069"/>
            <a:ext cx="2057400" cy="646331"/>
          </a:xfrm>
          <a:prstGeom prst="rect">
            <a:avLst/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99FF33">
                  <a:alpha val="27843"/>
                </a:srgbClr>
              </a:gs>
            </a:gsLst>
            <a:lin ang="5400000" scaled="1"/>
            <a:tileRect/>
          </a:gradFill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Classic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0" y="4876800"/>
            <a:ext cx="2209800" cy="646331"/>
          </a:xfrm>
          <a:prstGeom prst="rect">
            <a:avLst/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99FF33">
                  <a:alpha val="27843"/>
                </a:srgbClr>
              </a:gs>
            </a:gsLst>
            <a:lin ang="5400000" scaled="1"/>
            <a:tileRect/>
          </a:gradFill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COMMoN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 </a:t>
            </a:r>
            <a:endParaRPr lang="en-U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0" y="5588913"/>
            <a:ext cx="1981200" cy="430887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66FFFF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Bernard MT Condensed" pitchFamily="18" charset="0"/>
                <a:cs typeface="+mn-cs"/>
              </a:rPr>
              <a:t>With Aura [20%]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0" y="5665113"/>
            <a:ext cx="2362200" cy="430887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66FFFF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Bernard MT Condensed" pitchFamily="18" charset="0"/>
                <a:cs typeface="+mn-cs"/>
              </a:rPr>
              <a:t>Without Aura [80%]</a:t>
            </a:r>
          </a:p>
        </p:txBody>
      </p:sp>
      <p:pic>
        <p:nvPicPr>
          <p:cNvPr id="69646" name="Picture 11" descr="migraine_clinical_featur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contrast="20000"/>
          </a:blip>
          <a:srcRect t="24008" r="-565"/>
          <a:stretch>
            <a:fillRect/>
          </a:stretch>
        </p:blipFill>
        <p:spPr bwMode="auto">
          <a:xfrm>
            <a:off x="285750" y="76200"/>
            <a:ext cx="8215313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7" name="Rectangle 12"/>
          <p:cNvSpPr>
            <a:spLocks noChangeArrowheads="1"/>
          </p:cNvSpPr>
          <p:nvPr/>
        </p:nvSpPr>
        <p:spPr bwMode="auto">
          <a:xfrm>
            <a:off x="2286000" y="3467100"/>
            <a:ext cx="3867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Bernard MT Condensed" pitchFamily="18" charset="0"/>
              </a:rPr>
              <a:t>Curtain like effect over one eye</a:t>
            </a:r>
          </a:p>
        </p:txBody>
      </p:sp>
      <p:sp>
        <p:nvSpPr>
          <p:cNvPr id="19" name="Curved Left Arrow 18"/>
          <p:cNvSpPr/>
          <p:nvPr/>
        </p:nvSpPr>
        <p:spPr>
          <a:xfrm>
            <a:off x="3581400" y="4953000"/>
            <a:ext cx="685800" cy="990600"/>
          </a:xfrm>
          <a:prstGeom prst="curvedLef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Left Arrow 19"/>
          <p:cNvSpPr/>
          <p:nvPr/>
        </p:nvSpPr>
        <p:spPr>
          <a:xfrm flipH="1">
            <a:off x="4267200" y="4953000"/>
            <a:ext cx="685800" cy="990600"/>
          </a:xfrm>
          <a:prstGeom prst="curvedLef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00250" y="884238"/>
            <a:ext cx="457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Aged cheese, Alcohol, Chocolate, Caffeine, Hot </a:t>
            </a:r>
            <a:r>
              <a:rPr lang="en-US" sz="2000" b="1" dirty="0" smtClean="0">
                <a:latin typeface="Calibri" pitchFamily="34" charset="0"/>
              </a:rPr>
              <a:t>dogs, </a:t>
            </a:r>
            <a:r>
              <a:rPr lang="en-US" sz="2000" b="1" dirty="0">
                <a:latin typeface="Calibri" pitchFamily="34" charset="0"/>
              </a:rPr>
              <a:t>Avocado, </a:t>
            </a:r>
          </a:p>
        </p:txBody>
      </p:sp>
      <p:pic>
        <p:nvPicPr>
          <p:cNvPr id="10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1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81000" y="300038"/>
            <a:ext cx="2895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Triggers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381000" y="981670"/>
            <a:ext cx="7572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Diet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1219200" y="2200870"/>
            <a:ext cx="5029200" cy="83099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Hormonal </a:t>
            </a:r>
            <a:r>
              <a:rPr lang="en-US" sz="2400" b="1" dirty="0" smtClean="0">
                <a:solidFill>
                  <a:srgbClr val="7030A0"/>
                </a:solidFill>
                <a:latin typeface="Arial Narrow" pitchFamily="34" charset="0"/>
                <a:cs typeface="+mn-cs"/>
              </a:rPr>
              <a:t>changes: Menstrual migraine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7030A0"/>
                </a:solidFill>
                <a:latin typeface="Arial Narrow" pitchFamily="34" charset="0"/>
                <a:cs typeface="+mn-cs"/>
              </a:rPr>
              <a:t>Most common </a:t>
            </a:r>
            <a:endParaRPr lang="en-US" sz="2400" b="1" dirty="0">
              <a:solidFill>
                <a:srgbClr val="7030A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762000" y="1591270"/>
            <a:ext cx="12954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Stresses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1758950" y="2979187"/>
            <a:ext cx="1212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Climate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2365375" y="3650902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Diseases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2895600" y="4226227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Therapy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000625" y="4180686"/>
            <a:ext cx="34290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Antibiotics, </a:t>
            </a:r>
            <a:r>
              <a:rPr lang="en-US" sz="2000" b="1" dirty="0" err="1">
                <a:latin typeface="Calibri" pitchFamily="34" charset="0"/>
              </a:rPr>
              <a:t>Antihypertensives</a:t>
            </a:r>
            <a:r>
              <a:rPr lang="en-US" sz="2000" b="1" dirty="0">
                <a:latin typeface="Calibri" pitchFamily="34" charset="0"/>
              </a:rPr>
              <a:t>, H</a:t>
            </a:r>
            <a:r>
              <a:rPr lang="en-US" sz="2000" b="1" baseline="-25000" dirty="0">
                <a:latin typeface="Calibri" pitchFamily="34" charset="0"/>
              </a:rPr>
              <a:t>2</a:t>
            </a:r>
            <a:r>
              <a:rPr lang="en-US" sz="2000" b="1" dirty="0">
                <a:latin typeface="Calibri" pitchFamily="34" charset="0"/>
              </a:rPr>
              <a:t> blockers, Vasodilators,    Oral contraceptives</a:t>
            </a:r>
          </a:p>
        </p:txBody>
      </p:sp>
      <p:sp>
        <p:nvSpPr>
          <p:cNvPr id="23" name="TextBox 22"/>
          <p:cNvSpPr txBox="1"/>
          <p:nvPr/>
        </p:nvSpPr>
        <p:spPr bwMode="auto">
          <a:xfrm>
            <a:off x="3352800" y="4932371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Life Style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562600" y="49530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96000" y="51054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629400" y="52578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0" y="5648325"/>
            <a:ext cx="16764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Theories</a:t>
            </a:r>
          </a:p>
        </p:txBody>
      </p:sp>
      <p:sp>
        <p:nvSpPr>
          <p:cNvPr id="28" name="Left Arrow 27"/>
          <p:cNvSpPr/>
          <p:nvPr/>
        </p:nvSpPr>
        <p:spPr>
          <a:xfrm>
            <a:off x="4876800" y="5638800"/>
            <a:ext cx="838200" cy="533400"/>
          </a:xfrm>
          <a:prstGeom prst="leftArrow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4166 0 " pathEditMode="relative" ptsTypes="AA">
                                      <p:cBhvr>
                                        <p:cTn id="10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27" grpId="0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9308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Vascular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04800" y="1600200"/>
            <a:ext cx="3879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Cortical Spreading Depression 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04800" y="2971800"/>
            <a:ext cx="29718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Mediators [ Serotonin ] </a:t>
            </a:r>
          </a:p>
        </p:txBody>
      </p:sp>
      <p:pic>
        <p:nvPicPr>
          <p:cNvPr id="18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9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20" name="Freeform 19"/>
          <p:cNvSpPr/>
          <p:nvPr/>
        </p:nvSpPr>
        <p:spPr>
          <a:xfrm>
            <a:off x="7237413" y="314325"/>
            <a:ext cx="1754187" cy="1298575"/>
          </a:xfrm>
          <a:custGeom>
            <a:avLst/>
            <a:gdLst>
              <a:gd name="connsiteX0" fmla="*/ 309093 w 1728001"/>
              <a:gd name="connsiteY0" fmla="*/ 175021 h 1268013"/>
              <a:gd name="connsiteX1" fmla="*/ 746974 w 1728001"/>
              <a:gd name="connsiteY1" fmla="*/ 123506 h 1268013"/>
              <a:gd name="connsiteX2" fmla="*/ 875763 w 1728001"/>
              <a:gd name="connsiteY2" fmla="*/ 84869 h 1268013"/>
              <a:gd name="connsiteX3" fmla="*/ 1004552 w 1728001"/>
              <a:gd name="connsiteY3" fmla="*/ 97748 h 1268013"/>
              <a:gd name="connsiteX4" fmla="*/ 1043188 w 1728001"/>
              <a:gd name="connsiteY4" fmla="*/ 162142 h 1268013"/>
              <a:gd name="connsiteX5" fmla="*/ 1171977 w 1728001"/>
              <a:gd name="connsiteY5" fmla="*/ 316689 h 1268013"/>
              <a:gd name="connsiteX6" fmla="*/ 1184856 w 1728001"/>
              <a:gd name="connsiteY6" fmla="*/ 355326 h 1268013"/>
              <a:gd name="connsiteX7" fmla="*/ 1223493 w 1728001"/>
              <a:gd name="connsiteY7" fmla="*/ 368204 h 1268013"/>
              <a:gd name="connsiteX8" fmla="*/ 1339403 w 1728001"/>
              <a:gd name="connsiteY8" fmla="*/ 381083 h 1268013"/>
              <a:gd name="connsiteX9" fmla="*/ 1455312 w 1728001"/>
              <a:gd name="connsiteY9" fmla="*/ 509872 h 1268013"/>
              <a:gd name="connsiteX10" fmla="*/ 1493949 w 1728001"/>
              <a:gd name="connsiteY10" fmla="*/ 548509 h 1268013"/>
              <a:gd name="connsiteX11" fmla="*/ 1532586 w 1728001"/>
              <a:gd name="connsiteY11" fmla="*/ 664418 h 1268013"/>
              <a:gd name="connsiteX12" fmla="*/ 1661374 w 1728001"/>
              <a:gd name="connsiteY12" fmla="*/ 793207 h 1268013"/>
              <a:gd name="connsiteX13" fmla="*/ 1700011 w 1728001"/>
              <a:gd name="connsiteY13" fmla="*/ 857602 h 1268013"/>
              <a:gd name="connsiteX14" fmla="*/ 1725769 w 1728001"/>
              <a:gd name="connsiteY14" fmla="*/ 896238 h 1268013"/>
              <a:gd name="connsiteX15" fmla="*/ 1712890 w 1728001"/>
              <a:gd name="connsiteY15" fmla="*/ 934875 h 1268013"/>
              <a:gd name="connsiteX16" fmla="*/ 1622738 w 1728001"/>
              <a:gd name="connsiteY16" fmla="*/ 973511 h 1268013"/>
              <a:gd name="connsiteX17" fmla="*/ 1584101 w 1728001"/>
              <a:gd name="connsiteY17" fmla="*/ 986390 h 1268013"/>
              <a:gd name="connsiteX18" fmla="*/ 1545465 w 1728001"/>
              <a:gd name="connsiteY18" fmla="*/ 1025027 h 1268013"/>
              <a:gd name="connsiteX19" fmla="*/ 1506828 w 1728001"/>
              <a:gd name="connsiteY19" fmla="*/ 1037906 h 1268013"/>
              <a:gd name="connsiteX20" fmla="*/ 1468191 w 1728001"/>
              <a:gd name="connsiteY20" fmla="*/ 1063664 h 1268013"/>
              <a:gd name="connsiteX21" fmla="*/ 1416676 w 1728001"/>
              <a:gd name="connsiteY21" fmla="*/ 1231089 h 1268013"/>
              <a:gd name="connsiteX22" fmla="*/ 1378039 w 1728001"/>
              <a:gd name="connsiteY22" fmla="*/ 1243968 h 1268013"/>
              <a:gd name="connsiteX23" fmla="*/ 1210614 w 1728001"/>
              <a:gd name="connsiteY23" fmla="*/ 1218210 h 1268013"/>
              <a:gd name="connsiteX24" fmla="*/ 1146219 w 1728001"/>
              <a:gd name="connsiteY24" fmla="*/ 1192452 h 1268013"/>
              <a:gd name="connsiteX25" fmla="*/ 1094704 w 1728001"/>
              <a:gd name="connsiteY25" fmla="*/ 1179573 h 1268013"/>
              <a:gd name="connsiteX26" fmla="*/ 914400 w 1728001"/>
              <a:gd name="connsiteY26" fmla="*/ 1153816 h 1268013"/>
              <a:gd name="connsiteX27" fmla="*/ 824248 w 1728001"/>
              <a:gd name="connsiteY27" fmla="*/ 1089421 h 1268013"/>
              <a:gd name="connsiteX28" fmla="*/ 785611 w 1728001"/>
              <a:gd name="connsiteY28" fmla="*/ 1050785 h 1268013"/>
              <a:gd name="connsiteX29" fmla="*/ 695459 w 1728001"/>
              <a:gd name="connsiteY29" fmla="*/ 1063664 h 1268013"/>
              <a:gd name="connsiteX30" fmla="*/ 592428 w 1728001"/>
              <a:gd name="connsiteY30" fmla="*/ 1037906 h 1268013"/>
              <a:gd name="connsiteX31" fmla="*/ 502276 w 1728001"/>
              <a:gd name="connsiteY31" fmla="*/ 947754 h 1268013"/>
              <a:gd name="connsiteX32" fmla="*/ 412124 w 1728001"/>
              <a:gd name="connsiteY32" fmla="*/ 818965 h 1268013"/>
              <a:gd name="connsiteX33" fmla="*/ 373487 w 1728001"/>
              <a:gd name="connsiteY33" fmla="*/ 741692 h 1268013"/>
              <a:gd name="connsiteX34" fmla="*/ 296214 w 1728001"/>
              <a:gd name="connsiteY34" fmla="*/ 728813 h 1268013"/>
              <a:gd name="connsiteX35" fmla="*/ 128788 w 1728001"/>
              <a:gd name="connsiteY35" fmla="*/ 715934 h 1268013"/>
              <a:gd name="connsiteX36" fmla="*/ 51515 w 1728001"/>
              <a:gd name="connsiteY36" fmla="*/ 677297 h 1268013"/>
              <a:gd name="connsiteX37" fmla="*/ 25758 w 1728001"/>
              <a:gd name="connsiteY37" fmla="*/ 638661 h 1268013"/>
              <a:gd name="connsiteX38" fmla="*/ 12879 w 1728001"/>
              <a:gd name="connsiteY38" fmla="*/ 574266 h 1268013"/>
              <a:gd name="connsiteX39" fmla="*/ 0 w 1728001"/>
              <a:gd name="connsiteY39" fmla="*/ 535630 h 1268013"/>
              <a:gd name="connsiteX40" fmla="*/ 12879 w 1728001"/>
              <a:gd name="connsiteY40" fmla="*/ 419720 h 1268013"/>
              <a:gd name="connsiteX41" fmla="*/ 51515 w 1728001"/>
              <a:gd name="connsiteY41" fmla="*/ 368204 h 1268013"/>
              <a:gd name="connsiteX42" fmla="*/ 90152 w 1728001"/>
              <a:gd name="connsiteY42" fmla="*/ 303810 h 1268013"/>
              <a:gd name="connsiteX43" fmla="*/ 167425 w 1728001"/>
              <a:gd name="connsiteY43" fmla="*/ 213658 h 1268013"/>
              <a:gd name="connsiteX44" fmla="*/ 193183 w 1728001"/>
              <a:gd name="connsiteY44" fmla="*/ 136385 h 1268013"/>
              <a:gd name="connsiteX45" fmla="*/ 231819 w 1728001"/>
              <a:gd name="connsiteY45" fmla="*/ 149264 h 1268013"/>
              <a:gd name="connsiteX46" fmla="*/ 270456 w 1728001"/>
              <a:gd name="connsiteY46" fmla="*/ 123506 h 1268013"/>
              <a:gd name="connsiteX47" fmla="*/ 270456 w 1728001"/>
              <a:gd name="connsiteY47" fmla="*/ 123506 h 1268013"/>
              <a:gd name="connsiteX48" fmla="*/ 270456 w 1728001"/>
              <a:gd name="connsiteY48" fmla="*/ 123506 h 126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728001" h="1268013">
                <a:moveTo>
                  <a:pt x="309093" y="175021"/>
                </a:moveTo>
                <a:cubicBezTo>
                  <a:pt x="367435" y="0"/>
                  <a:pt x="301701" y="156902"/>
                  <a:pt x="746974" y="123506"/>
                </a:cubicBezTo>
                <a:cubicBezTo>
                  <a:pt x="766001" y="122079"/>
                  <a:pt x="844042" y="95443"/>
                  <a:pt x="875763" y="84869"/>
                </a:cubicBezTo>
                <a:cubicBezTo>
                  <a:pt x="918693" y="89162"/>
                  <a:pt x="965379" y="79668"/>
                  <a:pt x="1004552" y="97748"/>
                </a:cubicBezTo>
                <a:cubicBezTo>
                  <a:pt x="1027280" y="108238"/>
                  <a:pt x="1028940" y="141561"/>
                  <a:pt x="1043188" y="162142"/>
                </a:cubicBezTo>
                <a:cubicBezTo>
                  <a:pt x="1112069" y="261636"/>
                  <a:pt x="1103097" y="247807"/>
                  <a:pt x="1171977" y="316689"/>
                </a:cubicBezTo>
                <a:cubicBezTo>
                  <a:pt x="1176270" y="329568"/>
                  <a:pt x="1175256" y="345727"/>
                  <a:pt x="1184856" y="355326"/>
                </a:cubicBezTo>
                <a:cubicBezTo>
                  <a:pt x="1194455" y="364925"/>
                  <a:pt x="1210102" y="365972"/>
                  <a:pt x="1223493" y="368204"/>
                </a:cubicBezTo>
                <a:cubicBezTo>
                  <a:pt x="1261839" y="374595"/>
                  <a:pt x="1300766" y="376790"/>
                  <a:pt x="1339403" y="381083"/>
                </a:cubicBezTo>
                <a:cubicBezTo>
                  <a:pt x="1399895" y="461741"/>
                  <a:pt x="1362861" y="417421"/>
                  <a:pt x="1455312" y="509872"/>
                </a:cubicBezTo>
                <a:lnTo>
                  <a:pt x="1493949" y="548509"/>
                </a:lnTo>
                <a:cubicBezTo>
                  <a:pt x="1506828" y="587145"/>
                  <a:pt x="1512619" y="628922"/>
                  <a:pt x="1532586" y="664418"/>
                </a:cubicBezTo>
                <a:cubicBezTo>
                  <a:pt x="1569578" y="730181"/>
                  <a:pt x="1607616" y="752889"/>
                  <a:pt x="1661374" y="793207"/>
                </a:cubicBezTo>
                <a:cubicBezTo>
                  <a:pt x="1674253" y="814672"/>
                  <a:pt x="1686744" y="836375"/>
                  <a:pt x="1700011" y="857602"/>
                </a:cubicBezTo>
                <a:cubicBezTo>
                  <a:pt x="1708215" y="870728"/>
                  <a:pt x="1723224" y="880970"/>
                  <a:pt x="1725769" y="896238"/>
                </a:cubicBezTo>
                <a:cubicBezTo>
                  <a:pt x="1728001" y="909629"/>
                  <a:pt x="1721371" y="924274"/>
                  <a:pt x="1712890" y="934875"/>
                </a:cubicBezTo>
                <a:cubicBezTo>
                  <a:pt x="1689652" y="963922"/>
                  <a:pt x="1654819" y="964345"/>
                  <a:pt x="1622738" y="973511"/>
                </a:cubicBezTo>
                <a:cubicBezTo>
                  <a:pt x="1609685" y="977240"/>
                  <a:pt x="1596980" y="982097"/>
                  <a:pt x="1584101" y="986390"/>
                </a:cubicBezTo>
                <a:cubicBezTo>
                  <a:pt x="1571222" y="999269"/>
                  <a:pt x="1560619" y="1014924"/>
                  <a:pt x="1545465" y="1025027"/>
                </a:cubicBezTo>
                <a:cubicBezTo>
                  <a:pt x="1534169" y="1032557"/>
                  <a:pt x="1518970" y="1031835"/>
                  <a:pt x="1506828" y="1037906"/>
                </a:cubicBezTo>
                <a:cubicBezTo>
                  <a:pt x="1492983" y="1044828"/>
                  <a:pt x="1481070" y="1055078"/>
                  <a:pt x="1468191" y="1063664"/>
                </a:cubicBezTo>
                <a:cubicBezTo>
                  <a:pt x="1462988" y="1089681"/>
                  <a:pt x="1458378" y="1197727"/>
                  <a:pt x="1416676" y="1231089"/>
                </a:cubicBezTo>
                <a:cubicBezTo>
                  <a:pt x="1406075" y="1239570"/>
                  <a:pt x="1390918" y="1239675"/>
                  <a:pt x="1378039" y="1243968"/>
                </a:cubicBezTo>
                <a:cubicBezTo>
                  <a:pt x="1264894" y="1206252"/>
                  <a:pt x="1459628" y="1268013"/>
                  <a:pt x="1210614" y="1218210"/>
                </a:cubicBezTo>
                <a:cubicBezTo>
                  <a:pt x="1187944" y="1213676"/>
                  <a:pt x="1168151" y="1199763"/>
                  <a:pt x="1146219" y="1192452"/>
                </a:cubicBezTo>
                <a:cubicBezTo>
                  <a:pt x="1129427" y="1186855"/>
                  <a:pt x="1111983" y="1183413"/>
                  <a:pt x="1094704" y="1179573"/>
                </a:cubicBezTo>
                <a:cubicBezTo>
                  <a:pt x="1012701" y="1161351"/>
                  <a:pt x="1015640" y="1165065"/>
                  <a:pt x="914400" y="1153816"/>
                </a:cubicBezTo>
                <a:cubicBezTo>
                  <a:pt x="883818" y="1133428"/>
                  <a:pt x="852208" y="1113387"/>
                  <a:pt x="824248" y="1089421"/>
                </a:cubicBezTo>
                <a:cubicBezTo>
                  <a:pt x="810419" y="1077568"/>
                  <a:pt x="798490" y="1063664"/>
                  <a:pt x="785611" y="1050785"/>
                </a:cubicBezTo>
                <a:cubicBezTo>
                  <a:pt x="755560" y="1055078"/>
                  <a:pt x="725815" y="1063664"/>
                  <a:pt x="695459" y="1063664"/>
                </a:cubicBezTo>
                <a:cubicBezTo>
                  <a:pt x="664377" y="1063664"/>
                  <a:pt x="622916" y="1048069"/>
                  <a:pt x="592428" y="1037906"/>
                </a:cubicBezTo>
                <a:cubicBezTo>
                  <a:pt x="562377" y="1007855"/>
                  <a:pt x="524141" y="984196"/>
                  <a:pt x="502276" y="947754"/>
                </a:cubicBezTo>
                <a:cubicBezTo>
                  <a:pt x="449496" y="859788"/>
                  <a:pt x="479277" y="902906"/>
                  <a:pt x="412124" y="818965"/>
                </a:cubicBezTo>
                <a:cubicBezTo>
                  <a:pt x="406029" y="800679"/>
                  <a:pt x="393461" y="751679"/>
                  <a:pt x="373487" y="741692"/>
                </a:cubicBezTo>
                <a:cubicBezTo>
                  <a:pt x="350131" y="730014"/>
                  <a:pt x="322183" y="731547"/>
                  <a:pt x="296214" y="728813"/>
                </a:cubicBezTo>
                <a:cubicBezTo>
                  <a:pt x="240548" y="722953"/>
                  <a:pt x="184597" y="720227"/>
                  <a:pt x="128788" y="715934"/>
                </a:cubicBezTo>
                <a:cubicBezTo>
                  <a:pt x="97364" y="705459"/>
                  <a:pt x="76481" y="702263"/>
                  <a:pt x="51515" y="677297"/>
                </a:cubicBezTo>
                <a:cubicBezTo>
                  <a:pt x="40570" y="666352"/>
                  <a:pt x="34344" y="651540"/>
                  <a:pt x="25758" y="638661"/>
                </a:cubicBezTo>
                <a:cubicBezTo>
                  <a:pt x="21465" y="617196"/>
                  <a:pt x="18188" y="595502"/>
                  <a:pt x="12879" y="574266"/>
                </a:cubicBezTo>
                <a:cubicBezTo>
                  <a:pt x="9586" y="561096"/>
                  <a:pt x="0" y="549205"/>
                  <a:pt x="0" y="535630"/>
                </a:cubicBezTo>
                <a:cubicBezTo>
                  <a:pt x="0" y="496756"/>
                  <a:pt x="1447" y="456875"/>
                  <a:pt x="12879" y="419720"/>
                </a:cubicBezTo>
                <a:cubicBezTo>
                  <a:pt x="19191" y="399204"/>
                  <a:pt x="39609" y="386064"/>
                  <a:pt x="51515" y="368204"/>
                </a:cubicBezTo>
                <a:cubicBezTo>
                  <a:pt x="65400" y="347376"/>
                  <a:pt x="74784" y="323569"/>
                  <a:pt x="90152" y="303810"/>
                </a:cubicBezTo>
                <a:cubicBezTo>
                  <a:pt x="123250" y="261255"/>
                  <a:pt x="146911" y="259813"/>
                  <a:pt x="167425" y="213658"/>
                </a:cubicBezTo>
                <a:cubicBezTo>
                  <a:pt x="178452" y="188847"/>
                  <a:pt x="193183" y="136385"/>
                  <a:pt x="193183" y="136385"/>
                </a:cubicBezTo>
                <a:cubicBezTo>
                  <a:pt x="206062" y="140678"/>
                  <a:pt x="218428" y="151496"/>
                  <a:pt x="231819" y="149264"/>
                </a:cubicBezTo>
                <a:cubicBezTo>
                  <a:pt x="247087" y="146719"/>
                  <a:pt x="270456" y="123506"/>
                  <a:pt x="270456" y="123506"/>
                </a:cubicBezTo>
                <a:lnTo>
                  <a:pt x="270456" y="123506"/>
                </a:lnTo>
                <a:lnTo>
                  <a:pt x="270456" y="123506"/>
                </a:lnTo>
              </a:path>
            </a:pathLst>
          </a:custGeom>
          <a:solidFill>
            <a:srgbClr val="FF66FF">
              <a:alpha val="18824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21"/>
          <p:cNvSpPr txBox="1"/>
          <p:nvPr/>
        </p:nvSpPr>
        <p:spPr bwMode="auto">
          <a:xfrm>
            <a:off x="304800" y="2286000"/>
            <a:ext cx="31956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Neurovascular theory ?</a:t>
            </a:r>
          </a:p>
        </p:txBody>
      </p:sp>
      <p:sp>
        <p:nvSpPr>
          <p:cNvPr id="24" name="TextBox 16"/>
          <p:cNvSpPr txBox="1"/>
          <p:nvPr/>
        </p:nvSpPr>
        <p:spPr bwMode="auto">
          <a:xfrm>
            <a:off x="304800" y="4396026"/>
            <a:ext cx="35814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err="1">
                <a:solidFill>
                  <a:srgbClr val="7030A0"/>
                </a:solidFill>
                <a:latin typeface="Arial Narrow" pitchFamily="34" charset="0"/>
                <a:cs typeface="+mn-cs"/>
              </a:rPr>
              <a:t>Dopaminergic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 Hypersensitivity</a:t>
            </a:r>
          </a:p>
        </p:txBody>
      </p:sp>
    </p:spTree>
    <p:extLst>
      <p:ext uri="{BB962C8B-B14F-4D97-AF65-F5344CB8AC3E}">
        <p14:creationId xmlns:p14="http://schemas.microsoft.com/office/powerpoint/2010/main" val="885124985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9308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Vascular</a:t>
            </a:r>
          </a:p>
        </p:txBody>
      </p:sp>
      <p:pic>
        <p:nvPicPr>
          <p:cNvPr id="18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9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20" name="Freeform 19"/>
          <p:cNvSpPr/>
          <p:nvPr/>
        </p:nvSpPr>
        <p:spPr>
          <a:xfrm>
            <a:off x="7237413" y="314325"/>
            <a:ext cx="1754187" cy="1298575"/>
          </a:xfrm>
          <a:custGeom>
            <a:avLst/>
            <a:gdLst>
              <a:gd name="connsiteX0" fmla="*/ 309093 w 1728001"/>
              <a:gd name="connsiteY0" fmla="*/ 175021 h 1268013"/>
              <a:gd name="connsiteX1" fmla="*/ 746974 w 1728001"/>
              <a:gd name="connsiteY1" fmla="*/ 123506 h 1268013"/>
              <a:gd name="connsiteX2" fmla="*/ 875763 w 1728001"/>
              <a:gd name="connsiteY2" fmla="*/ 84869 h 1268013"/>
              <a:gd name="connsiteX3" fmla="*/ 1004552 w 1728001"/>
              <a:gd name="connsiteY3" fmla="*/ 97748 h 1268013"/>
              <a:gd name="connsiteX4" fmla="*/ 1043188 w 1728001"/>
              <a:gd name="connsiteY4" fmla="*/ 162142 h 1268013"/>
              <a:gd name="connsiteX5" fmla="*/ 1171977 w 1728001"/>
              <a:gd name="connsiteY5" fmla="*/ 316689 h 1268013"/>
              <a:gd name="connsiteX6" fmla="*/ 1184856 w 1728001"/>
              <a:gd name="connsiteY6" fmla="*/ 355326 h 1268013"/>
              <a:gd name="connsiteX7" fmla="*/ 1223493 w 1728001"/>
              <a:gd name="connsiteY7" fmla="*/ 368204 h 1268013"/>
              <a:gd name="connsiteX8" fmla="*/ 1339403 w 1728001"/>
              <a:gd name="connsiteY8" fmla="*/ 381083 h 1268013"/>
              <a:gd name="connsiteX9" fmla="*/ 1455312 w 1728001"/>
              <a:gd name="connsiteY9" fmla="*/ 509872 h 1268013"/>
              <a:gd name="connsiteX10" fmla="*/ 1493949 w 1728001"/>
              <a:gd name="connsiteY10" fmla="*/ 548509 h 1268013"/>
              <a:gd name="connsiteX11" fmla="*/ 1532586 w 1728001"/>
              <a:gd name="connsiteY11" fmla="*/ 664418 h 1268013"/>
              <a:gd name="connsiteX12" fmla="*/ 1661374 w 1728001"/>
              <a:gd name="connsiteY12" fmla="*/ 793207 h 1268013"/>
              <a:gd name="connsiteX13" fmla="*/ 1700011 w 1728001"/>
              <a:gd name="connsiteY13" fmla="*/ 857602 h 1268013"/>
              <a:gd name="connsiteX14" fmla="*/ 1725769 w 1728001"/>
              <a:gd name="connsiteY14" fmla="*/ 896238 h 1268013"/>
              <a:gd name="connsiteX15" fmla="*/ 1712890 w 1728001"/>
              <a:gd name="connsiteY15" fmla="*/ 934875 h 1268013"/>
              <a:gd name="connsiteX16" fmla="*/ 1622738 w 1728001"/>
              <a:gd name="connsiteY16" fmla="*/ 973511 h 1268013"/>
              <a:gd name="connsiteX17" fmla="*/ 1584101 w 1728001"/>
              <a:gd name="connsiteY17" fmla="*/ 986390 h 1268013"/>
              <a:gd name="connsiteX18" fmla="*/ 1545465 w 1728001"/>
              <a:gd name="connsiteY18" fmla="*/ 1025027 h 1268013"/>
              <a:gd name="connsiteX19" fmla="*/ 1506828 w 1728001"/>
              <a:gd name="connsiteY19" fmla="*/ 1037906 h 1268013"/>
              <a:gd name="connsiteX20" fmla="*/ 1468191 w 1728001"/>
              <a:gd name="connsiteY20" fmla="*/ 1063664 h 1268013"/>
              <a:gd name="connsiteX21" fmla="*/ 1416676 w 1728001"/>
              <a:gd name="connsiteY21" fmla="*/ 1231089 h 1268013"/>
              <a:gd name="connsiteX22" fmla="*/ 1378039 w 1728001"/>
              <a:gd name="connsiteY22" fmla="*/ 1243968 h 1268013"/>
              <a:gd name="connsiteX23" fmla="*/ 1210614 w 1728001"/>
              <a:gd name="connsiteY23" fmla="*/ 1218210 h 1268013"/>
              <a:gd name="connsiteX24" fmla="*/ 1146219 w 1728001"/>
              <a:gd name="connsiteY24" fmla="*/ 1192452 h 1268013"/>
              <a:gd name="connsiteX25" fmla="*/ 1094704 w 1728001"/>
              <a:gd name="connsiteY25" fmla="*/ 1179573 h 1268013"/>
              <a:gd name="connsiteX26" fmla="*/ 914400 w 1728001"/>
              <a:gd name="connsiteY26" fmla="*/ 1153816 h 1268013"/>
              <a:gd name="connsiteX27" fmla="*/ 824248 w 1728001"/>
              <a:gd name="connsiteY27" fmla="*/ 1089421 h 1268013"/>
              <a:gd name="connsiteX28" fmla="*/ 785611 w 1728001"/>
              <a:gd name="connsiteY28" fmla="*/ 1050785 h 1268013"/>
              <a:gd name="connsiteX29" fmla="*/ 695459 w 1728001"/>
              <a:gd name="connsiteY29" fmla="*/ 1063664 h 1268013"/>
              <a:gd name="connsiteX30" fmla="*/ 592428 w 1728001"/>
              <a:gd name="connsiteY30" fmla="*/ 1037906 h 1268013"/>
              <a:gd name="connsiteX31" fmla="*/ 502276 w 1728001"/>
              <a:gd name="connsiteY31" fmla="*/ 947754 h 1268013"/>
              <a:gd name="connsiteX32" fmla="*/ 412124 w 1728001"/>
              <a:gd name="connsiteY32" fmla="*/ 818965 h 1268013"/>
              <a:gd name="connsiteX33" fmla="*/ 373487 w 1728001"/>
              <a:gd name="connsiteY33" fmla="*/ 741692 h 1268013"/>
              <a:gd name="connsiteX34" fmla="*/ 296214 w 1728001"/>
              <a:gd name="connsiteY34" fmla="*/ 728813 h 1268013"/>
              <a:gd name="connsiteX35" fmla="*/ 128788 w 1728001"/>
              <a:gd name="connsiteY35" fmla="*/ 715934 h 1268013"/>
              <a:gd name="connsiteX36" fmla="*/ 51515 w 1728001"/>
              <a:gd name="connsiteY36" fmla="*/ 677297 h 1268013"/>
              <a:gd name="connsiteX37" fmla="*/ 25758 w 1728001"/>
              <a:gd name="connsiteY37" fmla="*/ 638661 h 1268013"/>
              <a:gd name="connsiteX38" fmla="*/ 12879 w 1728001"/>
              <a:gd name="connsiteY38" fmla="*/ 574266 h 1268013"/>
              <a:gd name="connsiteX39" fmla="*/ 0 w 1728001"/>
              <a:gd name="connsiteY39" fmla="*/ 535630 h 1268013"/>
              <a:gd name="connsiteX40" fmla="*/ 12879 w 1728001"/>
              <a:gd name="connsiteY40" fmla="*/ 419720 h 1268013"/>
              <a:gd name="connsiteX41" fmla="*/ 51515 w 1728001"/>
              <a:gd name="connsiteY41" fmla="*/ 368204 h 1268013"/>
              <a:gd name="connsiteX42" fmla="*/ 90152 w 1728001"/>
              <a:gd name="connsiteY42" fmla="*/ 303810 h 1268013"/>
              <a:gd name="connsiteX43" fmla="*/ 167425 w 1728001"/>
              <a:gd name="connsiteY43" fmla="*/ 213658 h 1268013"/>
              <a:gd name="connsiteX44" fmla="*/ 193183 w 1728001"/>
              <a:gd name="connsiteY44" fmla="*/ 136385 h 1268013"/>
              <a:gd name="connsiteX45" fmla="*/ 231819 w 1728001"/>
              <a:gd name="connsiteY45" fmla="*/ 149264 h 1268013"/>
              <a:gd name="connsiteX46" fmla="*/ 270456 w 1728001"/>
              <a:gd name="connsiteY46" fmla="*/ 123506 h 1268013"/>
              <a:gd name="connsiteX47" fmla="*/ 270456 w 1728001"/>
              <a:gd name="connsiteY47" fmla="*/ 123506 h 1268013"/>
              <a:gd name="connsiteX48" fmla="*/ 270456 w 1728001"/>
              <a:gd name="connsiteY48" fmla="*/ 123506 h 126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728001" h="1268013">
                <a:moveTo>
                  <a:pt x="309093" y="175021"/>
                </a:moveTo>
                <a:cubicBezTo>
                  <a:pt x="367435" y="0"/>
                  <a:pt x="301701" y="156902"/>
                  <a:pt x="746974" y="123506"/>
                </a:cubicBezTo>
                <a:cubicBezTo>
                  <a:pt x="766001" y="122079"/>
                  <a:pt x="844042" y="95443"/>
                  <a:pt x="875763" y="84869"/>
                </a:cubicBezTo>
                <a:cubicBezTo>
                  <a:pt x="918693" y="89162"/>
                  <a:pt x="965379" y="79668"/>
                  <a:pt x="1004552" y="97748"/>
                </a:cubicBezTo>
                <a:cubicBezTo>
                  <a:pt x="1027280" y="108238"/>
                  <a:pt x="1028940" y="141561"/>
                  <a:pt x="1043188" y="162142"/>
                </a:cubicBezTo>
                <a:cubicBezTo>
                  <a:pt x="1112069" y="261636"/>
                  <a:pt x="1103097" y="247807"/>
                  <a:pt x="1171977" y="316689"/>
                </a:cubicBezTo>
                <a:cubicBezTo>
                  <a:pt x="1176270" y="329568"/>
                  <a:pt x="1175256" y="345727"/>
                  <a:pt x="1184856" y="355326"/>
                </a:cubicBezTo>
                <a:cubicBezTo>
                  <a:pt x="1194455" y="364925"/>
                  <a:pt x="1210102" y="365972"/>
                  <a:pt x="1223493" y="368204"/>
                </a:cubicBezTo>
                <a:cubicBezTo>
                  <a:pt x="1261839" y="374595"/>
                  <a:pt x="1300766" y="376790"/>
                  <a:pt x="1339403" y="381083"/>
                </a:cubicBezTo>
                <a:cubicBezTo>
                  <a:pt x="1399895" y="461741"/>
                  <a:pt x="1362861" y="417421"/>
                  <a:pt x="1455312" y="509872"/>
                </a:cubicBezTo>
                <a:lnTo>
                  <a:pt x="1493949" y="548509"/>
                </a:lnTo>
                <a:cubicBezTo>
                  <a:pt x="1506828" y="587145"/>
                  <a:pt x="1512619" y="628922"/>
                  <a:pt x="1532586" y="664418"/>
                </a:cubicBezTo>
                <a:cubicBezTo>
                  <a:pt x="1569578" y="730181"/>
                  <a:pt x="1607616" y="752889"/>
                  <a:pt x="1661374" y="793207"/>
                </a:cubicBezTo>
                <a:cubicBezTo>
                  <a:pt x="1674253" y="814672"/>
                  <a:pt x="1686744" y="836375"/>
                  <a:pt x="1700011" y="857602"/>
                </a:cubicBezTo>
                <a:cubicBezTo>
                  <a:pt x="1708215" y="870728"/>
                  <a:pt x="1723224" y="880970"/>
                  <a:pt x="1725769" y="896238"/>
                </a:cubicBezTo>
                <a:cubicBezTo>
                  <a:pt x="1728001" y="909629"/>
                  <a:pt x="1721371" y="924274"/>
                  <a:pt x="1712890" y="934875"/>
                </a:cubicBezTo>
                <a:cubicBezTo>
                  <a:pt x="1689652" y="963922"/>
                  <a:pt x="1654819" y="964345"/>
                  <a:pt x="1622738" y="973511"/>
                </a:cubicBezTo>
                <a:cubicBezTo>
                  <a:pt x="1609685" y="977240"/>
                  <a:pt x="1596980" y="982097"/>
                  <a:pt x="1584101" y="986390"/>
                </a:cubicBezTo>
                <a:cubicBezTo>
                  <a:pt x="1571222" y="999269"/>
                  <a:pt x="1560619" y="1014924"/>
                  <a:pt x="1545465" y="1025027"/>
                </a:cubicBezTo>
                <a:cubicBezTo>
                  <a:pt x="1534169" y="1032557"/>
                  <a:pt x="1518970" y="1031835"/>
                  <a:pt x="1506828" y="1037906"/>
                </a:cubicBezTo>
                <a:cubicBezTo>
                  <a:pt x="1492983" y="1044828"/>
                  <a:pt x="1481070" y="1055078"/>
                  <a:pt x="1468191" y="1063664"/>
                </a:cubicBezTo>
                <a:cubicBezTo>
                  <a:pt x="1462988" y="1089681"/>
                  <a:pt x="1458378" y="1197727"/>
                  <a:pt x="1416676" y="1231089"/>
                </a:cubicBezTo>
                <a:cubicBezTo>
                  <a:pt x="1406075" y="1239570"/>
                  <a:pt x="1390918" y="1239675"/>
                  <a:pt x="1378039" y="1243968"/>
                </a:cubicBezTo>
                <a:cubicBezTo>
                  <a:pt x="1264894" y="1206252"/>
                  <a:pt x="1459628" y="1268013"/>
                  <a:pt x="1210614" y="1218210"/>
                </a:cubicBezTo>
                <a:cubicBezTo>
                  <a:pt x="1187944" y="1213676"/>
                  <a:pt x="1168151" y="1199763"/>
                  <a:pt x="1146219" y="1192452"/>
                </a:cubicBezTo>
                <a:cubicBezTo>
                  <a:pt x="1129427" y="1186855"/>
                  <a:pt x="1111983" y="1183413"/>
                  <a:pt x="1094704" y="1179573"/>
                </a:cubicBezTo>
                <a:cubicBezTo>
                  <a:pt x="1012701" y="1161351"/>
                  <a:pt x="1015640" y="1165065"/>
                  <a:pt x="914400" y="1153816"/>
                </a:cubicBezTo>
                <a:cubicBezTo>
                  <a:pt x="883818" y="1133428"/>
                  <a:pt x="852208" y="1113387"/>
                  <a:pt x="824248" y="1089421"/>
                </a:cubicBezTo>
                <a:cubicBezTo>
                  <a:pt x="810419" y="1077568"/>
                  <a:pt x="798490" y="1063664"/>
                  <a:pt x="785611" y="1050785"/>
                </a:cubicBezTo>
                <a:cubicBezTo>
                  <a:pt x="755560" y="1055078"/>
                  <a:pt x="725815" y="1063664"/>
                  <a:pt x="695459" y="1063664"/>
                </a:cubicBezTo>
                <a:cubicBezTo>
                  <a:pt x="664377" y="1063664"/>
                  <a:pt x="622916" y="1048069"/>
                  <a:pt x="592428" y="1037906"/>
                </a:cubicBezTo>
                <a:cubicBezTo>
                  <a:pt x="562377" y="1007855"/>
                  <a:pt x="524141" y="984196"/>
                  <a:pt x="502276" y="947754"/>
                </a:cubicBezTo>
                <a:cubicBezTo>
                  <a:pt x="449496" y="859788"/>
                  <a:pt x="479277" y="902906"/>
                  <a:pt x="412124" y="818965"/>
                </a:cubicBezTo>
                <a:cubicBezTo>
                  <a:pt x="406029" y="800679"/>
                  <a:pt x="393461" y="751679"/>
                  <a:pt x="373487" y="741692"/>
                </a:cubicBezTo>
                <a:cubicBezTo>
                  <a:pt x="350131" y="730014"/>
                  <a:pt x="322183" y="731547"/>
                  <a:pt x="296214" y="728813"/>
                </a:cubicBezTo>
                <a:cubicBezTo>
                  <a:pt x="240548" y="722953"/>
                  <a:pt x="184597" y="720227"/>
                  <a:pt x="128788" y="715934"/>
                </a:cubicBezTo>
                <a:cubicBezTo>
                  <a:pt x="97364" y="705459"/>
                  <a:pt x="76481" y="702263"/>
                  <a:pt x="51515" y="677297"/>
                </a:cubicBezTo>
                <a:cubicBezTo>
                  <a:pt x="40570" y="666352"/>
                  <a:pt x="34344" y="651540"/>
                  <a:pt x="25758" y="638661"/>
                </a:cubicBezTo>
                <a:cubicBezTo>
                  <a:pt x="21465" y="617196"/>
                  <a:pt x="18188" y="595502"/>
                  <a:pt x="12879" y="574266"/>
                </a:cubicBezTo>
                <a:cubicBezTo>
                  <a:pt x="9586" y="561096"/>
                  <a:pt x="0" y="549205"/>
                  <a:pt x="0" y="535630"/>
                </a:cubicBezTo>
                <a:cubicBezTo>
                  <a:pt x="0" y="496756"/>
                  <a:pt x="1447" y="456875"/>
                  <a:pt x="12879" y="419720"/>
                </a:cubicBezTo>
                <a:cubicBezTo>
                  <a:pt x="19191" y="399204"/>
                  <a:pt x="39609" y="386064"/>
                  <a:pt x="51515" y="368204"/>
                </a:cubicBezTo>
                <a:cubicBezTo>
                  <a:pt x="65400" y="347376"/>
                  <a:pt x="74784" y="323569"/>
                  <a:pt x="90152" y="303810"/>
                </a:cubicBezTo>
                <a:cubicBezTo>
                  <a:pt x="123250" y="261255"/>
                  <a:pt x="146911" y="259813"/>
                  <a:pt x="167425" y="213658"/>
                </a:cubicBezTo>
                <a:cubicBezTo>
                  <a:pt x="178452" y="188847"/>
                  <a:pt x="193183" y="136385"/>
                  <a:pt x="193183" y="136385"/>
                </a:cubicBezTo>
                <a:cubicBezTo>
                  <a:pt x="206062" y="140678"/>
                  <a:pt x="218428" y="151496"/>
                  <a:pt x="231819" y="149264"/>
                </a:cubicBezTo>
                <a:cubicBezTo>
                  <a:pt x="247087" y="146719"/>
                  <a:pt x="270456" y="123506"/>
                  <a:pt x="270456" y="123506"/>
                </a:cubicBezTo>
                <a:lnTo>
                  <a:pt x="270456" y="123506"/>
                </a:lnTo>
                <a:lnTo>
                  <a:pt x="270456" y="123506"/>
                </a:lnTo>
              </a:path>
            </a:pathLst>
          </a:custGeom>
          <a:solidFill>
            <a:srgbClr val="FF66FF">
              <a:alpha val="18824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91968" y="2035894"/>
            <a:ext cx="77724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Triggers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Intracranial vasoconstriction →  migraine aura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focal ischemia → ↑ mediators → rebound vasodilatation → ↑ permeability &amp; leak → inflammatory  reaction → activates </a:t>
            </a:r>
            <a:r>
              <a:rPr lang="en-US" sz="2400" b="1" dirty="0" err="1">
                <a:latin typeface="Arial Narrow" pitchFamily="34" charset="0"/>
              </a:rPr>
              <a:t>perivascular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nociceptive</a:t>
            </a:r>
            <a:r>
              <a:rPr lang="en-US" sz="2400" b="1" dirty="0">
                <a:latin typeface="Arial Narrow" pitchFamily="34" charset="0"/>
              </a:rPr>
              <a:t> nerves → migraine headache 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429000" y="3886200"/>
            <a:ext cx="4724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b="1">
                <a:latin typeface="Calibri" pitchFamily="34" charset="0"/>
              </a:rPr>
              <a:t>↓</a:t>
            </a:r>
          </a:p>
          <a:p>
            <a:pPr algn="ctr">
              <a:lnSpc>
                <a:spcPts val="2500"/>
              </a:lnSpc>
            </a:pPr>
            <a:r>
              <a:rPr lang="en-US" sz="2400" b="1">
                <a:latin typeface="Arial Narrow" pitchFamily="34" charset="0"/>
              </a:rPr>
              <a:t>It throbs as blood flow at these sensitive area with each heart beat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8134</TotalTime>
  <Words>1540</Words>
  <Application>Microsoft Office PowerPoint</Application>
  <PresentationFormat>On-screen Show (4:3)</PresentationFormat>
  <Paragraphs>263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Arial</vt:lpstr>
      <vt:lpstr>Arial Black</vt:lpstr>
      <vt:lpstr>Arial Narrow</vt:lpstr>
      <vt:lpstr>Bernard MT Condensed</vt:lpstr>
      <vt:lpstr>Broadway</vt:lpstr>
      <vt:lpstr>Calibri</vt:lpstr>
      <vt:lpstr>Symbol</vt:lpstr>
      <vt:lpstr>Times New Roman</vt:lpstr>
      <vt:lpstr>Wingdings</vt:lpstr>
      <vt:lpstr>Wingdings 2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Ishfaq Ali Bukhari</cp:lastModifiedBy>
  <cp:revision>206</cp:revision>
  <dcterms:created xsi:type="dcterms:W3CDTF">2010-10-14T12:46:39Z</dcterms:created>
  <dcterms:modified xsi:type="dcterms:W3CDTF">2019-10-21T05:55:42Z</dcterms:modified>
</cp:coreProperties>
</file>