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5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3" d="100"/>
          <a:sy n="73" d="100"/>
        </p:scale>
        <p:origin x="-288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1201-0513-472C-8005-D5700307290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20A8-FB95-4C28-96F2-7CC2395E42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16580-A79A-41ED-81A3-FDC4B83BC175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ar-SA" dirty="0" smtClean="0">
                <a:cs typeface="Times New Roman" pitchFamily="18" charset="0"/>
              </a:rPr>
              <a:t>&lt;</a:t>
            </a:r>
            <a:r>
              <a:rPr lang="en-US" dirty="0" smtClean="0"/>
              <a:t>The patient is in early-stage parkinsonism,</a:t>
            </a:r>
          </a:p>
          <a:p>
            <a:pPr algn="l" rtl="0" eaLnBrk="1" hangingPunct="1"/>
            <a:r>
              <a:rPr lang="en-US" dirty="0" smtClean="0"/>
              <a:t>most likely idiopathic (Parkinson’s disease).</a:t>
            </a:r>
          </a:p>
          <a:p>
            <a:pPr algn="l" rtl="0" eaLnBrk="1" hangingPunct="1"/>
            <a:r>
              <a:rPr lang="en-US" dirty="0" smtClean="0"/>
              <a:t>Clinically, the disease is very mild and the</a:t>
            </a:r>
          </a:p>
          <a:p>
            <a:pPr algn="l" rtl="0" eaLnBrk="1" hangingPunct="1"/>
            <a:r>
              <a:rPr lang="en-US" dirty="0" smtClean="0"/>
              <a:t>neurologist might consider not treating him at this</a:t>
            </a:r>
          </a:p>
          <a:p>
            <a:pPr algn="l" rtl="0" eaLnBrk="1" hangingPunct="1"/>
            <a:r>
              <a:rPr lang="en-US" dirty="0" smtClean="0"/>
              <a:t>point, but because the </a:t>
            </a:r>
            <a:r>
              <a:rPr lang="en-US" dirty="0" err="1" smtClean="0"/>
              <a:t>micrographia</a:t>
            </a:r>
            <a:r>
              <a:rPr lang="en-US" dirty="0" smtClean="0"/>
              <a:t> interferes with</a:t>
            </a:r>
          </a:p>
          <a:p>
            <a:pPr algn="l" rtl="0" eaLnBrk="1" hangingPunct="1"/>
            <a:r>
              <a:rPr lang="en-US" dirty="0" smtClean="0"/>
              <a:t>his work, the neurologist decides to prescribe</a:t>
            </a:r>
          </a:p>
          <a:p>
            <a:pPr algn="l" rtl="0" eaLnBrk="1" hangingPunct="1"/>
            <a:r>
              <a:rPr lang="en-US" dirty="0" smtClean="0"/>
              <a:t>medication. Several drugs can be used to treat</a:t>
            </a:r>
          </a:p>
          <a:p>
            <a:pPr algn="l" rtl="0" eaLnBrk="1" hangingPunct="1"/>
            <a:r>
              <a:rPr lang="en-US" dirty="0" smtClean="0"/>
              <a:t>early-onset </a:t>
            </a:r>
            <a:r>
              <a:rPr lang="en-US" dirty="0" err="1" smtClean="0"/>
              <a:t>parkinsonism.The</a:t>
            </a:r>
            <a:r>
              <a:rPr lang="en-US" dirty="0" smtClean="0"/>
              <a:t> most commonly used</a:t>
            </a:r>
          </a:p>
          <a:p>
            <a:pPr algn="l" rtl="0" eaLnBrk="1" hangingPunct="1"/>
            <a:r>
              <a:rPr lang="en-US" dirty="0" smtClean="0"/>
              <a:t>are the dopamine receptor agonists (</a:t>
            </a:r>
            <a:r>
              <a:rPr lang="en-US" dirty="0" err="1" smtClean="0"/>
              <a:t>pramipexole</a:t>
            </a:r>
            <a:r>
              <a:rPr lang="en-US" dirty="0" smtClean="0"/>
              <a:t>,</a:t>
            </a:r>
          </a:p>
          <a:p>
            <a:pPr algn="l" rtl="0" eaLnBrk="1" hangingPunct="1"/>
            <a:r>
              <a:rPr lang="en-US" dirty="0" err="1" smtClean="0"/>
              <a:t>ropinirole</a:t>
            </a:r>
            <a:r>
              <a:rPr lang="en-US" dirty="0" smtClean="0"/>
              <a:t>, </a:t>
            </a:r>
            <a:r>
              <a:rPr lang="en-US" dirty="0" err="1" smtClean="0"/>
              <a:t>pergolide</a:t>
            </a:r>
            <a:r>
              <a:rPr lang="en-US" dirty="0" smtClean="0"/>
              <a:t>; </a:t>
            </a:r>
            <a:r>
              <a:rPr lang="en-US" dirty="0" err="1" smtClean="0"/>
              <a:t>amantadine</a:t>
            </a:r>
            <a:r>
              <a:rPr lang="en-US" dirty="0" smtClean="0"/>
              <a:t> is also a</a:t>
            </a:r>
          </a:p>
          <a:p>
            <a:pPr algn="l" rtl="0" eaLnBrk="1" hangingPunct="1"/>
            <a:r>
              <a:rPr lang="en-US" dirty="0" smtClean="0"/>
              <a:t>possibility, and some people get an acceptable</a:t>
            </a:r>
          </a:p>
          <a:p>
            <a:pPr algn="l" rtl="0" eaLnBrk="1" hangingPunct="1"/>
            <a:r>
              <a:rPr lang="en-US" dirty="0" smtClean="0"/>
              <a:t>response to </a:t>
            </a:r>
            <a:r>
              <a:rPr lang="en-US" dirty="0" err="1" smtClean="0"/>
              <a:t>selegiline</a:t>
            </a:r>
            <a:r>
              <a:rPr lang="en-US" dirty="0" smtClean="0"/>
              <a:t>, the MAO inhibitor).</a:t>
            </a:r>
          </a:p>
          <a:p>
            <a:pPr algn="l" rtl="0" eaLnBrk="1" hangingPunct="1"/>
            <a:r>
              <a:rPr lang="en-US" dirty="0" err="1" smtClean="0"/>
              <a:t>Levodopa–carbidopa</a:t>
            </a:r>
            <a:r>
              <a:rPr lang="en-US" dirty="0" smtClean="0"/>
              <a:t> could also be used; however,</a:t>
            </a:r>
          </a:p>
          <a:p>
            <a:pPr algn="l" rtl="0" eaLnBrk="1" hangingPunct="1"/>
            <a:r>
              <a:rPr lang="en-US" dirty="0" smtClean="0"/>
              <a:t>most clinicians prefer to delay its use until</a:t>
            </a:r>
          </a:p>
          <a:p>
            <a:pPr algn="l" rtl="0" eaLnBrk="1" hangingPunct="1"/>
            <a:r>
              <a:rPr lang="en-US" dirty="0" smtClean="0"/>
              <a:t>absolutely needed because of the adverse effects,</a:t>
            </a:r>
          </a:p>
          <a:p>
            <a:pPr algn="l" rtl="0" eaLnBrk="1" hangingPunct="1"/>
            <a:r>
              <a:rPr lang="en-US" dirty="0" smtClean="0"/>
              <a:t>such as motor fluctuations and </a:t>
            </a:r>
            <a:r>
              <a:rPr lang="en-US" dirty="0" err="1" smtClean="0"/>
              <a:t>dyskinesias</a:t>
            </a:r>
            <a:r>
              <a:rPr lang="en-US" dirty="0" smtClean="0"/>
              <a:t>, that</a:t>
            </a:r>
          </a:p>
          <a:p>
            <a:pPr algn="l" rtl="0" eaLnBrk="1" hangingPunct="1"/>
            <a:r>
              <a:rPr lang="en-US" dirty="0" smtClean="0"/>
              <a:t>accompany long-term use of </a:t>
            </a:r>
            <a:r>
              <a:rPr lang="en-US" dirty="0" err="1" smtClean="0"/>
              <a:t>levodopa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adonnalilly.wordpress.com/2013/12/01/livedo-reticulari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KZn9aqqMgCFUFqGgodO6MGvg&amp;url=http://www.diseasesweb.org/neurology-2/parkinsons-disease&amp;psig=AFQjCNEMwTa7Bc3SYVZcJJehCiZgXveFoQ&amp;ust=1444030995597682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50" y="3301322"/>
            <a:ext cx="6597008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Describe the pharmacological approach for treatment of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58" y="4694694"/>
            <a:ext cx="659700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Detail on the </a:t>
            </a:r>
            <a:r>
              <a:rPr lang="en-US" sz="3200" dirty="0" err="1" smtClean="0">
                <a:solidFill>
                  <a:srgbClr val="FF0000"/>
                </a:solidFill>
              </a:rPr>
              <a:t>pharmacokietic</a:t>
            </a:r>
            <a:r>
              <a:rPr lang="en-US" sz="3200" dirty="0" smtClean="0">
                <a:solidFill>
                  <a:srgbClr val="FF0000"/>
                </a:solidFill>
              </a:rPr>
              <a:t> aspects and </a:t>
            </a:r>
            <a:r>
              <a:rPr lang="en-US" sz="3200" dirty="0" err="1" smtClean="0">
                <a:solidFill>
                  <a:srgbClr val="FF0000"/>
                </a:solidFill>
              </a:rPr>
              <a:t>pharmacodynamic</a:t>
            </a:r>
            <a:r>
              <a:rPr lang="en-US" sz="3200" dirty="0" smtClean="0">
                <a:solidFill>
                  <a:srgbClr val="FF0000"/>
                </a:solidFill>
              </a:rPr>
              <a:t> effects of drugs used to treat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07" y="55578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</a:t>
            </a:r>
            <a:r>
              <a:rPr lang="en-US" sz="2800" dirty="0" err="1">
                <a:solidFill>
                  <a:srgbClr val="FF0000"/>
                </a:solidFill>
              </a:rPr>
              <a:t>hyperprolactinemia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46" y="2586710"/>
            <a:ext cx="858520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Absorbed </a:t>
            </a:r>
            <a:r>
              <a:rPr lang="en-US" sz="2800" dirty="0">
                <a:solidFill>
                  <a:srgbClr val="FF0000"/>
                </a:solidFill>
              </a:rPr>
              <a:t>to a variable extent from the GIT ; peak plasma levels are reached within 1–2 hours after an oral dose.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09" y="1630420"/>
            <a:ext cx="87884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agonist at the D2-receptors and a partial D1-antagonist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091" y="3791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bromocriptine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47" y="2604260"/>
            <a:ext cx="65993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Postural hypotension, nausea, somnolence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14" y="16336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347" y="396082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in the bile and feces.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48" y="3933977"/>
            <a:ext cx="6100619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Confusion, hallucinations, delusions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09" y="47418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3631474"/>
            <a:ext cx="5219427" cy="30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03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2" y="2483999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Recent myocardial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62992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History </a:t>
            </a:r>
            <a:r>
              <a:rPr lang="en-US" sz="2800" dirty="0">
                <a:solidFill>
                  <a:srgbClr val="FF0000"/>
                </a:solidFill>
              </a:rPr>
              <a:t>of psychotic illness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94" y="35151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1" y="471536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Best </a:t>
            </a:r>
            <a:r>
              <a:rPr lang="en-US" sz="2800" dirty="0">
                <a:solidFill>
                  <a:srgbClr val="FF0000"/>
                </a:solidFill>
              </a:rPr>
              <a:t>avoided in patients with peripheral vascular disease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1" y="33380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Active peptic ulceration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3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90" y="5421746"/>
            <a:ext cx="8220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Renal insufficiency may necessitate dosage adjustment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90" y="3422210"/>
            <a:ext cx="822036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Rapidly </a:t>
            </a:r>
            <a:r>
              <a:rPr lang="en-US" sz="2800" dirty="0">
                <a:solidFill>
                  <a:srgbClr val="FF0000"/>
                </a:solidFill>
              </a:rPr>
              <a:t>absorbed, reaching peak plasma concentrations in approximately 2 hours, </a:t>
            </a:r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largely unchanged in the urine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90" y="2256741"/>
            <a:ext cx="81095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Has preferential affinity for the D3 family of 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6" y="780473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pramipexole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5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43" y="5838391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patients with a history of seizures or heart failure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2" y="2655726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Useful in the early stages of parkinsonism or as an adjunct to levodopa therapy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42" y="1875604"/>
            <a:ext cx="429491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Modest effectiveness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1" y="2624928"/>
            <a:ext cx="8201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</a:t>
            </a:r>
            <a:r>
              <a:rPr lang="en-US" sz="2800" dirty="0">
                <a:solidFill>
                  <a:srgbClr val="FF0000"/>
                </a:solidFill>
              </a:rPr>
              <a:t>, dizziness, insomnia, confusion, hallucinations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233729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t½=2-4h, most of the drug being excreted unchanged in the urine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15" y="3942820"/>
            <a:ext cx="79017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Affects </a:t>
            </a:r>
            <a:r>
              <a:rPr lang="en-US" sz="2800" dirty="0">
                <a:solidFill>
                  <a:srgbClr val="FF0000"/>
                </a:solidFill>
              </a:rPr>
              <a:t>dopamine release and </a:t>
            </a:r>
            <a:r>
              <a:rPr lang="en-US" sz="2800" dirty="0" smtClean="0">
                <a:solidFill>
                  <a:srgbClr val="FF0000"/>
                </a:solidFill>
              </a:rPr>
              <a:t>reuptake,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antagonist at muscarinic and NMDA receptors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064" y="18760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20" y="5015867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Anticholinergics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508" y="3500846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Ankle </a:t>
            </a:r>
            <a:r>
              <a:rPr lang="en-US" sz="2800" dirty="0">
                <a:solidFill>
                  <a:srgbClr val="FF0000"/>
                </a:solidFill>
              </a:rPr>
              <a:t>edema, and </a:t>
            </a:r>
            <a:r>
              <a:rPr lang="en-US" sz="2800" dirty="0" err="1">
                <a:solidFill>
                  <a:srgbClr val="FF0000"/>
                </a:solidFill>
              </a:rPr>
              <a:t>livedo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reticularis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828" y="42682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146" name="AutoShape 2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belladonnalilly.files.wordpress.com/2013/12/livedo-reticula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3920" y="2821577"/>
            <a:ext cx="3688080" cy="30287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392195" y="3122023"/>
            <a:ext cx="17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Livedo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reticularis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16" y="5668762"/>
            <a:ext cx="81002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Minimize </a:t>
            </a:r>
            <a:r>
              <a:rPr lang="en-US" sz="2800" dirty="0">
                <a:solidFill>
                  <a:srgbClr val="FF0000"/>
                </a:solidFill>
              </a:rPr>
              <a:t>or delay the onset of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and motor fluctuations that </a:t>
            </a:r>
            <a:r>
              <a:rPr lang="en-US" sz="2800" dirty="0" smtClean="0">
                <a:solidFill>
                  <a:srgbClr val="FF0000"/>
                </a:solidFill>
              </a:rPr>
              <a:t>accompany treatment </a:t>
            </a:r>
            <a:r>
              <a:rPr lang="en-US" sz="2800" dirty="0">
                <a:solidFill>
                  <a:srgbClr val="FF0000"/>
                </a:solidFill>
              </a:rPr>
              <a:t>with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68" y="1783410"/>
            <a:ext cx="774007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Blockade of dopamine metabolism makes more dopamine available for stimulation of its  receptors.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68" y="1136459"/>
            <a:ext cx="5689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irreversible inhibitor of MAO-B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11" y="1947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16" y="3971109"/>
            <a:ext cx="7780844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later-stage, it is used in conjunction with </a:t>
            </a:r>
            <a:r>
              <a:rPr lang="en-US" sz="2800" dirty="0" err="1" smtClean="0">
                <a:solidFill>
                  <a:srgbClr val="FF0000"/>
                </a:solidFill>
              </a:rPr>
              <a:t>levodopa-carbidopa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</a:rPr>
              <a:t>levodopa</a:t>
            </a:r>
            <a:r>
              <a:rPr lang="en-US" sz="2800" dirty="0" smtClean="0">
                <a:solidFill>
                  <a:srgbClr val="FF0000"/>
                </a:solidFill>
              </a:rPr>
              <a:t> dosage requirements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40" y="2903386"/>
            <a:ext cx="779390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may be effective in the newly diagnosed </a:t>
            </a:r>
            <a:r>
              <a:rPr lang="en-US" sz="2800" dirty="0" smtClean="0">
                <a:solidFill>
                  <a:srgbClr val="FF0000"/>
                </a:solidFill>
              </a:rPr>
              <a:t>patient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705" y="2043378"/>
            <a:ext cx="3463586" cy="380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6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034" y="5995499"/>
            <a:ext cx="88992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to </a:t>
            </a:r>
            <a:r>
              <a:rPr lang="en-US" sz="2800" dirty="0" err="1">
                <a:solidFill>
                  <a:srgbClr val="FF0000"/>
                </a:solidFill>
              </a:rPr>
              <a:t>desmethylselegiline</a:t>
            </a:r>
            <a:r>
              <a:rPr lang="en-US" sz="2800" dirty="0">
                <a:solidFill>
                  <a:srgbClr val="FF0000"/>
                </a:solidFill>
              </a:rPr>
              <a:t>, Which is  </a:t>
            </a:r>
            <a:r>
              <a:rPr lang="en-US" sz="2800" b="1" dirty="0" err="1">
                <a:solidFill>
                  <a:srgbClr val="FF0000"/>
                </a:solidFill>
              </a:rPr>
              <a:t>antiapoptotic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" y="1219728"/>
            <a:ext cx="7726219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It slows </a:t>
            </a:r>
            <a:r>
              <a:rPr lang="en-US" sz="2800" dirty="0">
                <a:solidFill>
                  <a:srgbClr val="FF0000"/>
                </a:solidFill>
              </a:rPr>
              <a:t>the progression of the disease by </a:t>
            </a:r>
            <a:r>
              <a:rPr lang="en-US" sz="2800" dirty="0" smtClean="0">
                <a:solidFill>
                  <a:srgbClr val="FF0000"/>
                </a:solidFill>
              </a:rPr>
              <a:t>↓the </a:t>
            </a:r>
            <a:r>
              <a:rPr lang="en-US" sz="2800" dirty="0">
                <a:solidFill>
                  <a:srgbClr val="FF0000"/>
                </a:solidFill>
              </a:rPr>
              <a:t>formation of  toxic </a:t>
            </a:r>
            <a:r>
              <a:rPr lang="en-US" sz="2800" b="1" dirty="0">
                <a:solidFill>
                  <a:srgbClr val="FF0000"/>
                </a:solidFill>
              </a:rPr>
              <a:t>free radicals</a:t>
            </a:r>
            <a:r>
              <a:rPr lang="en-US" sz="2800" dirty="0">
                <a:solidFill>
                  <a:srgbClr val="FF0000"/>
                </a:solidFill>
              </a:rPr>
              <a:t> produced during the metabolism of dopamine</a:t>
            </a:r>
            <a:r>
              <a:rPr lang="en-US" sz="3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33" y="2819400"/>
            <a:ext cx="7587343" cy="30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9911" y="15675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r>
              <a:rPr lang="en-US" sz="3200" b="1" dirty="0" smtClean="0">
                <a:solidFill>
                  <a:srgbClr val="FF0066"/>
                </a:solidFill>
                <a:latin typeface="Algerian" panose="04020705040A02060702" pitchFamily="82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Algerian" panose="04020705040A02060702" pitchFamily="82" charset="0"/>
              </a:rPr>
              <a:t>rasagiline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865" y="2879503"/>
            <a:ext cx="5809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>
                <a:solidFill>
                  <a:srgbClr val="FF0000"/>
                </a:solidFill>
              </a:rPr>
              <a:t>cause insomnia when taken later during the day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91" y="2179060"/>
            <a:ext cx="580967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>
                <a:solidFill>
                  <a:srgbClr val="FF0000"/>
                </a:solidFill>
              </a:rPr>
              <a:t>higher doses </a:t>
            </a:r>
            <a:r>
              <a:rPr lang="en-US" sz="2800" dirty="0" smtClean="0">
                <a:solidFill>
                  <a:srgbClr val="FF0000"/>
                </a:solidFill>
              </a:rPr>
              <a:t>may  </a:t>
            </a:r>
            <a:r>
              <a:rPr lang="en-US" sz="2800" dirty="0">
                <a:solidFill>
                  <a:srgbClr val="FF0000"/>
                </a:solidFill>
              </a:rPr>
              <a:t>inhibit MAO-A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484" y="1284636"/>
            <a:ext cx="186112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990" y="471001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4" y="559723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Should </a:t>
            </a:r>
            <a:r>
              <a:rPr lang="en-US" sz="2800" dirty="0">
                <a:solidFill>
                  <a:srgbClr val="FF0000"/>
                </a:solidFill>
              </a:rPr>
              <a:t>not be </a:t>
            </a:r>
            <a:r>
              <a:rPr lang="en-US" sz="2800" dirty="0" smtClean="0">
                <a:solidFill>
                  <a:srgbClr val="FF0000"/>
                </a:solidFill>
              </a:rPr>
              <a:t>co administered </a:t>
            </a:r>
            <a:r>
              <a:rPr lang="en-US" sz="2800" dirty="0">
                <a:solidFill>
                  <a:srgbClr val="FF0000"/>
                </a:solidFill>
              </a:rPr>
              <a:t>with TCA, </a:t>
            </a:r>
            <a:r>
              <a:rPr lang="en-US" sz="2800" dirty="0" err="1">
                <a:solidFill>
                  <a:srgbClr val="FF0000"/>
                </a:solidFill>
              </a:rPr>
              <a:t>meperidine</a:t>
            </a:r>
            <a:r>
              <a:rPr lang="en-US" sz="2800" dirty="0">
                <a:solidFill>
                  <a:srgbClr val="FF0000"/>
                </a:solidFill>
              </a:rPr>
              <a:t> or SSRIs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90" y="4014315"/>
            <a:ext cx="580967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↑the </a:t>
            </a:r>
            <a:r>
              <a:rPr lang="en-US" sz="2800" dirty="0">
                <a:solidFill>
                  <a:srgbClr val="FF0000"/>
                </a:solidFill>
              </a:rPr>
              <a:t>adverse effects of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4048" y="24701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357" y="3110252"/>
            <a:ext cx="74398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Modest efficacy, used </a:t>
            </a:r>
            <a:r>
              <a:rPr lang="en-US" sz="2800" i="1" dirty="0">
                <a:solidFill>
                  <a:srgbClr val="FF0000"/>
                </a:solidFill>
              </a:rPr>
              <a:t>during the early stages of the disease or as an adjunct to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35" y="1716362"/>
            <a:ext cx="85066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Efficacy is due to blockade of </a:t>
            </a:r>
            <a:r>
              <a:rPr lang="en-US" sz="2800" dirty="0">
                <a:solidFill>
                  <a:srgbClr val="FF0000"/>
                </a:solidFill>
              </a:rPr>
              <a:t>muscarinic receptors in the striatum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799" y="3312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Anticholinergic Drugs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608" y="5745798"/>
            <a:ext cx="539865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e.g. </a:t>
            </a:r>
            <a:r>
              <a:rPr lang="en-US" sz="2800" b="1" dirty="0" err="1">
                <a:solidFill>
                  <a:srgbClr val="FF0000"/>
                </a:solidFill>
              </a:rPr>
              <a:t>Benztropine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Trihexyphenidyl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419" y="4454982"/>
            <a:ext cx="674716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Anticholinergics</a:t>
            </a:r>
            <a:r>
              <a:rPr lang="en-US" sz="2800" dirty="0">
                <a:solidFill>
                  <a:srgbClr val="FF0000"/>
                </a:solidFill>
              </a:rPr>
              <a:t> can provide benefit in drug- induced parkinsonism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36" y="4479637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Trihexyphenidyl</a:t>
            </a:r>
            <a:r>
              <a:rPr lang="en-US" sz="2800" dirty="0">
                <a:solidFill>
                  <a:srgbClr val="FF0000"/>
                </a:solidFill>
              </a:rPr>
              <a:t> may cause withdrawal symptoms in patients receiving large doses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59" y="3346845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Confusion, delirium, and hallucinations may occur at higher doses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85" y="2531901"/>
            <a:ext cx="88207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Cycloplegia</a:t>
            </a:r>
            <a:r>
              <a:rPr lang="en-US" sz="2800" dirty="0">
                <a:solidFill>
                  <a:srgbClr val="FF0000"/>
                </a:solidFill>
              </a:rPr>
              <a:t>, dry mouth, urinary retention, and constipation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17" y="2416630"/>
            <a:ext cx="9000309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02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620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36867" name="AutoShape 3" descr="VIP_Ambulance"/>
          <p:cNvSpPr>
            <a:spLocks noChangeAspect="1" noChangeArrowheads="1"/>
          </p:cNvSpPr>
          <p:nvPr/>
        </p:nvSpPr>
        <p:spPr bwMode="auto">
          <a:xfrm>
            <a:off x="11866034" y="46038"/>
            <a:ext cx="633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8" name="Picture 4" descr="VIP_Ambul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810" y="182880"/>
            <a:ext cx="3004579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Ambulance_Stretc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2195" y="3068638"/>
            <a:ext cx="25995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 rot="248677">
            <a:off x="711200" y="228601"/>
            <a:ext cx="48768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Case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48194" y="1268413"/>
            <a:ext cx="920060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M. S. is a 60-year old architect who designs buildings. His drawings are very detailed and they must be drawn to a specific scale. During the past month he has developed a slight tremor in his right hand that causes some embarrassment but does not interfere with function. He has, however, noticed that his writing and drawing have </a:t>
            </a:r>
            <a:r>
              <a:rPr lang="en-US" sz="2800" dirty="0" smtClean="0"/>
              <a:t>gotten much </a:t>
            </a:r>
            <a:r>
              <a:rPr lang="en-US" sz="2800" dirty="0"/>
              <a:t>smaller, causing problems with his work. His primary care physician has referred him to a neurologist for evaluation. On examination, the neurologist notes some motor rigidity in the right arm. He also observes a slight slowing in </a:t>
            </a:r>
            <a:r>
              <a:rPr lang="en-US" sz="2800" dirty="0" smtClean="0"/>
              <a:t>the patient’s </a:t>
            </a:r>
            <a:r>
              <a:rPr lang="en-US" sz="2800" dirty="0"/>
              <a:t>walk and a reduction in the swing of his arms as he walks. What is the diagnosis, and how should the patient be 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4" y="7527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71" y="3827167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Tremor at rest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Muscle rigidity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solidFill>
                  <a:srgbClr val="FF0000"/>
                </a:solidFill>
              </a:rPr>
              <a:t>Hypokinesia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Postural instability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71" y="210422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progressive disorder that occur mainly in the elderly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8870" y="197030"/>
            <a:ext cx="5829300" cy="64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87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52400"/>
            <a:ext cx="4318000" cy="6553200"/>
            <a:chOff x="0" y="0"/>
            <a:chExt cx="2016" cy="4320"/>
          </a:xfrm>
        </p:grpSpPr>
        <p:sp>
          <p:nvSpPr>
            <p:cNvPr id="3482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9" name="AutoShape 5"/>
          <p:cNvSpPr>
            <a:spLocks noChangeArrowheads="1"/>
          </p:cNvSpPr>
          <p:nvPr/>
        </p:nvSpPr>
        <p:spPr bwMode="auto">
          <a:xfrm>
            <a:off x="1371600" y="9144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7600" y="1447800"/>
            <a:ext cx="9855200" cy="319088"/>
            <a:chOff x="144" y="1248"/>
            <a:chExt cx="4656" cy="201"/>
          </a:xfrm>
        </p:grpSpPr>
        <p:sp>
          <p:nvSpPr>
            <p:cNvPr id="34824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1404983" y="914400"/>
            <a:ext cx="10312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Quiz 1?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1423851" y="2142309"/>
            <a:ext cx="7265066" cy="45458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Great caution must be exercised in the use of this drug in </a:t>
            </a:r>
            <a:r>
              <a:rPr lang="en-US" sz="2800" b="1" dirty="0" err="1">
                <a:solidFill>
                  <a:srgbClr val="FF0000"/>
                </a:solidFill>
              </a:rPr>
              <a:t>parkinsonian</a:t>
            </a:r>
            <a:r>
              <a:rPr lang="en-US" sz="2800" b="1" dirty="0">
                <a:solidFill>
                  <a:srgbClr val="FF0000"/>
                </a:solidFill>
              </a:rPr>
              <a:t> patients who have prostatic hypertrophy :-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(A) </a:t>
            </a:r>
            <a:r>
              <a:rPr lang="en-US" sz="2800" b="1" dirty="0" err="1">
                <a:solidFill>
                  <a:srgbClr val="FF0000"/>
                </a:solidFill>
              </a:rPr>
              <a:t>Benztropine</a:t>
            </a:r>
            <a:r>
              <a:rPr lang="en-US" sz="2800" b="1" dirty="0">
                <a:solidFill>
                  <a:srgbClr val="FF0000"/>
                </a:solidFill>
              </a:rPr>
              <a:t>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(B) </a:t>
            </a:r>
            <a:r>
              <a:rPr lang="en-US" sz="2800" b="1" dirty="0" err="1">
                <a:solidFill>
                  <a:srgbClr val="FF0000"/>
                </a:solidFill>
              </a:rPr>
              <a:t>Carbidopa</a:t>
            </a:r>
            <a:r>
              <a:rPr lang="en-US" sz="2800" b="1" dirty="0">
                <a:solidFill>
                  <a:srgbClr val="FF0000"/>
                </a:solidFill>
              </a:rPr>
              <a:t>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(C) </a:t>
            </a:r>
            <a:r>
              <a:rPr lang="en-US" sz="2800" b="1" dirty="0" err="1">
                <a:solidFill>
                  <a:srgbClr val="FF0000"/>
                </a:solidFill>
              </a:rPr>
              <a:t>Levodopa</a:t>
            </a:r>
            <a:r>
              <a:rPr lang="en-US" sz="2800" b="1" dirty="0">
                <a:solidFill>
                  <a:srgbClr val="FF0000"/>
                </a:solidFill>
              </a:rPr>
              <a:t>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(D) </a:t>
            </a:r>
            <a:r>
              <a:rPr lang="en-US" sz="2800" b="1" dirty="0" err="1">
                <a:solidFill>
                  <a:srgbClr val="FF0000"/>
                </a:solidFill>
              </a:rPr>
              <a:t>Bromocriptine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(E) </a:t>
            </a:r>
            <a:r>
              <a:rPr lang="en-US" sz="2800" b="1" dirty="0" err="1">
                <a:solidFill>
                  <a:srgbClr val="FF0000"/>
                </a:solidFill>
              </a:rPr>
              <a:t>Selegiline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4823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4167" y="2420939"/>
            <a:ext cx="3168651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52400"/>
            <a:ext cx="4318000" cy="6553200"/>
            <a:chOff x="0" y="0"/>
            <a:chExt cx="2016" cy="4320"/>
          </a:xfrm>
        </p:grpSpPr>
        <p:sp>
          <p:nvSpPr>
            <p:cNvPr id="3585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1371600" y="9144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7600" y="1371600"/>
            <a:ext cx="9855200" cy="319088"/>
            <a:chOff x="144" y="1248"/>
            <a:chExt cx="4656" cy="201"/>
          </a:xfrm>
        </p:grpSpPr>
        <p:sp>
          <p:nvSpPr>
            <p:cNvPr id="35848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574800" y="914400"/>
            <a:ext cx="10312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Quiz 2?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1789610" y="1752600"/>
            <a:ext cx="6635933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drug that is used in the treatment of parkinsonism and will also attenuate reversible </a:t>
            </a:r>
            <a:r>
              <a:rPr lang="en-US" sz="2800" b="1" dirty="0" err="1">
                <a:solidFill>
                  <a:srgbClr val="FF0000"/>
                </a:solidFill>
              </a:rPr>
              <a:t>extrapyramidal</a:t>
            </a:r>
            <a:r>
              <a:rPr lang="en-US" sz="2800" b="1" dirty="0">
                <a:solidFill>
                  <a:srgbClr val="FF0000"/>
                </a:solidFill>
              </a:rPr>
              <a:t> side effects of </a:t>
            </a:r>
            <a:r>
              <a:rPr lang="en-US" sz="2800" b="1" dirty="0" err="1">
                <a:solidFill>
                  <a:srgbClr val="FF0000"/>
                </a:solidFill>
              </a:rPr>
              <a:t>neuroleptics</a:t>
            </a:r>
            <a:r>
              <a:rPr lang="en-US" sz="2800" b="1" dirty="0">
                <a:solidFill>
                  <a:srgbClr val="FF0000"/>
                </a:solidFill>
              </a:rPr>
              <a:t> is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           (A) </a:t>
            </a:r>
            <a:r>
              <a:rPr lang="en-US" sz="2800" b="1" dirty="0" err="1">
                <a:solidFill>
                  <a:srgbClr val="FF0000"/>
                </a:solidFill>
              </a:rPr>
              <a:t>Amantadine</a:t>
            </a:r>
            <a:r>
              <a:rPr lang="en-US" sz="2800" b="1" dirty="0">
                <a:solidFill>
                  <a:srgbClr val="FF0000"/>
                </a:solidFill>
              </a:rPr>
              <a:t>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           (B) </a:t>
            </a:r>
            <a:r>
              <a:rPr lang="en-US" sz="2800" b="1" dirty="0" err="1">
                <a:solidFill>
                  <a:srgbClr val="FF0000"/>
                </a:solidFill>
              </a:rPr>
              <a:t>Levodopa</a:t>
            </a:r>
            <a:r>
              <a:rPr lang="en-US" sz="2800" b="1" dirty="0">
                <a:solidFill>
                  <a:srgbClr val="FF0000"/>
                </a:solidFill>
              </a:rPr>
              <a:t> 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           (C) </a:t>
            </a:r>
            <a:r>
              <a:rPr lang="en-US" sz="2800" b="1" dirty="0" err="1">
                <a:solidFill>
                  <a:srgbClr val="FF0000"/>
                </a:solidFill>
              </a:rPr>
              <a:t>Pergolide</a:t>
            </a:r>
            <a:r>
              <a:rPr lang="en-US" sz="2800" b="1" dirty="0">
                <a:solidFill>
                  <a:srgbClr val="FF0000"/>
                </a:solidFill>
              </a:rPr>
              <a:t>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           (D) </a:t>
            </a:r>
            <a:r>
              <a:rPr lang="en-US" sz="2800" b="1" dirty="0" err="1">
                <a:solidFill>
                  <a:srgbClr val="FF0000"/>
                </a:solidFill>
              </a:rPr>
              <a:t>Selegiline</a:t>
            </a:r>
            <a:r>
              <a:rPr lang="en-US" sz="2800" b="1" dirty="0">
                <a:solidFill>
                  <a:srgbClr val="FF0000"/>
                </a:solidFill>
              </a:rPr>
              <a:t>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               (E) </a:t>
            </a:r>
            <a:r>
              <a:rPr lang="en-US" sz="2800" b="1" dirty="0" err="1">
                <a:solidFill>
                  <a:srgbClr val="FF0000"/>
                </a:solidFill>
              </a:rPr>
              <a:t>Trihexyphenidyl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5847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4167" y="2420939"/>
            <a:ext cx="3168651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4941" y="287715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mimic the effects of dopamine at D2&amp; D3-receptors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42" y="169620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Replacement of dopamine by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42" y="558739"/>
            <a:ext cx="619298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Approach for treatment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39" y="590389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Muscarinic acetylcholine antagonists e.g. </a:t>
            </a:r>
            <a:r>
              <a:rPr lang="en-US" sz="2800" dirty="0" err="1" smtClean="0">
                <a:solidFill>
                  <a:srgbClr val="FF0000"/>
                </a:solidFill>
              </a:rPr>
              <a:t>benzatropine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40" y="478410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release dopamine  e.g. </a:t>
            </a:r>
            <a:r>
              <a:rPr lang="en-US" sz="2800" dirty="0" smtClean="0">
                <a:solidFill>
                  <a:srgbClr val="FF0000"/>
                </a:solidFill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941" y="40802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MAO-B inhibitors e.g. </a:t>
            </a:r>
            <a:r>
              <a:rPr lang="en-US" sz="2800" dirty="0" err="1" smtClean="0">
                <a:solidFill>
                  <a:srgbClr val="FF0000"/>
                </a:solidFill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14" y="1346097"/>
            <a:ext cx="5119201" cy="3754972"/>
          </a:xfrm>
          <a:prstGeom prst="rect">
            <a:avLst/>
          </a:prstGeom>
        </p:spPr>
      </p:pic>
      <p:pic>
        <p:nvPicPr>
          <p:cNvPr id="12" name="Picture 4" descr="dopamine dru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155" y="1541417"/>
            <a:ext cx="5765074" cy="515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49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15" y="5107620"/>
            <a:ext cx="602211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Effective against all </a:t>
            </a:r>
            <a:r>
              <a:rPr lang="en-US" sz="2800" dirty="0">
                <a:solidFill>
                  <a:srgbClr val="FF0000"/>
                </a:solidFill>
              </a:rPr>
              <a:t>types of parkinsonism except those associated with antipsychotic drug therapy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51" y="3602649"/>
            <a:ext cx="5202449" cy="12557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Absorbed from the small </a:t>
            </a:r>
            <a:r>
              <a:rPr lang="en-US" sz="2800" dirty="0" smtClean="0">
                <a:solidFill>
                  <a:srgbClr val="FF0000"/>
                </a:solidFill>
              </a:rPr>
              <a:t>intestine &amp; crosses BBB  </a:t>
            </a:r>
            <a:r>
              <a:rPr lang="en-US" sz="2800" dirty="0">
                <a:solidFill>
                  <a:srgbClr val="FF0000"/>
                </a:solidFill>
              </a:rPr>
              <a:t>by active transport</a:t>
            </a:r>
            <a:r>
              <a:rPr lang="en-US" sz="2800" dirty="0" smtClean="0">
                <a:solidFill>
                  <a:srgbClr val="FF0000"/>
                </a:solidFill>
              </a:rPr>
              <a:t>, t</a:t>
            </a:r>
            <a:r>
              <a:rPr lang="en-US" sz="2800" dirty="0">
                <a:solidFill>
                  <a:srgbClr val="FF0000"/>
                </a:solidFill>
              </a:rPr>
              <a:t>½=2h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015" y="1988278"/>
            <a:ext cx="533307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</a:t>
            </a:r>
            <a:r>
              <a:rPr lang="en-US" sz="2800" dirty="0">
                <a:solidFill>
                  <a:srgbClr val="FF0000"/>
                </a:solidFill>
              </a:rPr>
              <a:t>with peripheral </a:t>
            </a:r>
            <a:r>
              <a:rPr lang="en-US" sz="2800" dirty="0" err="1">
                <a:solidFill>
                  <a:srgbClr val="FF0000"/>
                </a:solidFill>
              </a:rPr>
              <a:t>dopa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decarboxylase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inhibitors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carbidopa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benserazide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60" y="71923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levodopa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 descr="http://www.diseasesweb.org/wp-content/uploads/2013/05/Parkinson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0689" y="1527483"/>
            <a:ext cx="3499104" cy="474268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931" y="1476103"/>
            <a:ext cx="5556069" cy="50683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5393" y="1695859"/>
            <a:ext cx="551660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5265" y="1455285"/>
            <a:ext cx="5269502" cy="49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58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Motor fluctuations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18" y="4478487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19" y="3343671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on-off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20" y="2133600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wearing-off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5063" y="1699941"/>
            <a:ext cx="7404327" cy="49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9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253" y="300809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Cardiac arrhythmias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253" y="213360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Orthostatic hypotension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253" y="1197551"/>
            <a:ext cx="177800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143" y="388258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CNS ADRs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vivid </a:t>
            </a:r>
            <a:r>
              <a:rPr lang="en-US" sz="2800" dirty="0">
                <a:solidFill>
                  <a:srgbClr val="FF0000"/>
                </a:solidFill>
              </a:rPr>
              <a:t>dreams, delusions, hallucinations, confusion and sleep disturbances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695" y="4179712"/>
            <a:ext cx="445338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Adrenomimetic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amines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31" y="1964313"/>
            <a:ext cx="45840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Nonselective MAO inhibitors (</a:t>
            </a:r>
            <a:r>
              <a:rPr lang="en-US" sz="2800" dirty="0" err="1">
                <a:solidFill>
                  <a:srgbClr val="FF0000"/>
                </a:solidFill>
              </a:rPr>
              <a:t>phenelzine</a:t>
            </a:r>
            <a:r>
              <a:rPr lang="en-US" sz="2800" dirty="0">
                <a:solidFill>
                  <a:srgbClr val="FF0000"/>
                </a:solidFill>
              </a:rPr>
              <a:t>, tranylcypromine)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0" y="5495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881" y="6154539"/>
            <a:ext cx="44011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 </a:t>
            </a:r>
            <a:r>
              <a:rPr lang="en-US" sz="2800" dirty="0">
                <a:solidFill>
                  <a:srgbClr val="FF0000"/>
                </a:solidFill>
              </a:rPr>
              <a:t>ingested with meals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57" y="5010636"/>
            <a:ext cx="446644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Cardiac </a:t>
            </a:r>
            <a:r>
              <a:rPr lang="en-US" sz="2800" dirty="0">
                <a:solidFill>
                  <a:srgbClr val="FF0000"/>
                </a:solidFill>
              </a:rPr>
              <a:t>arrhythmias or recent cardiac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657" y="1227909"/>
            <a:ext cx="617873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475" y="4323806"/>
            <a:ext cx="6273165" cy="230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63" y="3302481"/>
            <a:ext cx="44011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Pyridoxine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56" y="3481495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they are </a:t>
            </a:r>
            <a:r>
              <a:rPr lang="en-US" sz="2800" dirty="0">
                <a:solidFill>
                  <a:srgbClr val="FF0000"/>
                </a:solidFill>
              </a:rPr>
              <a:t>less effective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" y="2070359"/>
            <a:ext cx="5883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Long </a:t>
            </a:r>
            <a:r>
              <a:rPr lang="en-US" sz="2800" dirty="0">
                <a:solidFill>
                  <a:srgbClr val="FF0000"/>
                </a:solidFill>
              </a:rPr>
              <a:t>duration of action </a:t>
            </a:r>
            <a:r>
              <a:rPr lang="en-US" sz="2800" dirty="0" smtClean="0">
                <a:solidFill>
                  <a:srgbClr val="FF0000"/>
                </a:solidFill>
              </a:rPr>
              <a:t>,less </a:t>
            </a:r>
            <a:r>
              <a:rPr lang="en-US" sz="2800" dirty="0">
                <a:solidFill>
                  <a:srgbClr val="FF0000"/>
                </a:solidFill>
              </a:rPr>
              <a:t>likely to cause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277" y="871631"/>
            <a:ext cx="6913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lgerian" panose="04020705040A02060702" pitchFamily="82" charset="0"/>
              </a:rPr>
              <a:t>Dopamine receptor agonists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619" y="4830196"/>
            <a:ext cx="6169891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with levodopa </a:t>
            </a:r>
            <a:r>
              <a:rPr lang="en-US" sz="2800" dirty="0">
                <a:solidFill>
                  <a:srgbClr val="FF0000"/>
                </a:solidFill>
              </a:rPr>
              <a:t>in advanced </a:t>
            </a:r>
            <a:r>
              <a:rPr lang="en-US" sz="2800" dirty="0" smtClean="0">
                <a:solidFill>
                  <a:srgbClr val="FF0000"/>
                </a:solidFill>
              </a:rPr>
              <a:t>stages →clinical </a:t>
            </a:r>
            <a:r>
              <a:rPr lang="en-US" sz="2800" dirty="0">
                <a:solidFill>
                  <a:srgbClr val="FF0000"/>
                </a:solidFill>
              </a:rPr>
              <a:t>improvement </a:t>
            </a:r>
            <a:r>
              <a:rPr lang="en-US" sz="4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↓levodopa </a:t>
            </a:r>
            <a:r>
              <a:rPr lang="en-US" sz="2800" dirty="0">
                <a:solidFill>
                  <a:srgbClr val="FF0000"/>
                </a:solidFill>
              </a:rPr>
              <a:t>dosage needs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8629" y="2033588"/>
            <a:ext cx="4987290" cy="464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4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4582" y="4607396"/>
            <a:ext cx="38973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pramipexole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ropinirole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004" y="3201357"/>
            <a:ext cx="392083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bromocriptine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pergolide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18" y="3079141"/>
            <a:ext cx="285773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Ergot derivatives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015" y="112776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635" y="4576619"/>
            <a:ext cx="278238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synthetics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2482</TotalTime>
  <Words>974</Words>
  <Application>Microsoft Office PowerPoint</Application>
  <PresentationFormat>Custom</PresentationFormat>
  <Paragraphs>134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97</cp:revision>
  <dcterms:created xsi:type="dcterms:W3CDTF">2015-09-22T14:03:28Z</dcterms:created>
  <dcterms:modified xsi:type="dcterms:W3CDTF">2017-10-29T07:36:08Z</dcterms:modified>
</cp:coreProperties>
</file>