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autoCompressPictures="0">
  <p:sldMasterIdLst>
    <p:sldMasterId r:id="rId4" id="2147483648"/>
  </p:sldMasterIdLst>
  <p:sldIdLst>
    <p:sldId r:id="rId5" id="256"/>
    <p:sldId r:id="rId6" id="257"/>
    <p:sldId r:id="rId7" id="258"/>
    <p:sldId r:id="rId8" id="259"/>
    <p:sldId r:id="rId9" id="260"/>
    <p:sldId r:id="rId10" id="261"/>
    <p:sldId r:id="rId11" id="262"/>
    <p:sldId r:id="rId12" id="263"/>
    <p:sldId r:id="rId13" id="264"/>
    <p:sldId r:id="rId14" id="265"/>
    <p:sldId r:id="rId15" id="266"/>
    <p:sldId r:id="rId16" id="267"/>
    <p:sldId r:id="rId17" id="268"/>
    <p:sldId r:id="rId18" id="269"/>
    <p:sldId r:id="rId19" id="270"/>
    <p:sldId r:id="rId20" id="271"/>
    <p:sldId r:id="rId21" id="272"/>
    <p:sldId r:id="rId22" id="273"/>
    <p:sldId r:id="rId23" id="274"/>
    <p:sldId r:id="rId24" id="275"/>
    <p:sldId r:id="rId25" id="276"/>
    <p:sldId r:id="rId26" id="277"/>
    <p:sldId r:id="rId27" id="278"/>
    <p:sldId r:id="rId28" id="279"/>
    <p:sldId r:id="rId29" id="280"/>
    <p:sldId r:id="rId30" id="281"/>
    <p:sldId r:id="rId31" id="282"/>
    <p:sldId r:id="rId32" id="283"/>
    <p:sldId r:id="rId33" id="284"/>
    <p:sldId r:id="rId34" id="285"/>
    <p:sldId r:id="rId35" id="286"/>
    <p:sldId r:id="rId36" id="287"/>
    <p:sldId r:id="rId37" id="288"/>
  </p:sldIdLst>
  <p:sldSz cx="12192000" cy="6858000"/>
  <p:notesSz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6858000" cy="9144000"/>
  <p:defaultText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n-US">
        <a:uFillTx/>
      </a:defRPr>
    </a:defPPr>
    <a:lvl1pPr algn="l" defTabSz="457200" eaLnBrk="1" hangingPunct="1" latinLnBrk="0" marL="0" rtl="0">
      <a:defRPr kern="1200" sz="1800">
        <a:solidFill>
          <a:schemeClr val="tx1"/>
        </a:solidFill>
        <a:uFillTx/>
        <a:latin typeface="+mn-lt"/>
        <a:ea typeface="+mn-ea"/>
        <a:cs typeface="+mn-cs"/>
      </a:defRPr>
    </a:lvl1pPr>
    <a:lvl2pPr algn="l" defTabSz="457200" eaLnBrk="1" hangingPunct="1" latinLnBrk="0" marL="457200" rtl="0">
      <a:defRPr kern="1200" sz="1800">
        <a:solidFill>
          <a:schemeClr val="tx1"/>
        </a:solidFill>
        <a:uFillTx/>
        <a:latin typeface="+mn-lt"/>
        <a:ea typeface="+mn-ea"/>
        <a:cs typeface="+mn-cs"/>
      </a:defRPr>
    </a:lvl2pPr>
    <a:lvl3pPr algn="l" defTabSz="457200" eaLnBrk="1" hangingPunct="1" latinLnBrk="0" marL="914400" rtl="0">
      <a:defRPr kern="1200" sz="1800">
        <a:solidFill>
          <a:schemeClr val="tx1"/>
        </a:solidFill>
        <a:uFillTx/>
        <a:latin typeface="+mn-lt"/>
        <a:ea typeface="+mn-ea"/>
        <a:cs typeface="+mn-cs"/>
      </a:defRPr>
    </a:lvl3pPr>
    <a:lvl4pPr algn="l" defTabSz="457200" eaLnBrk="1" hangingPunct="1" latinLnBrk="0" marL="1371600" rtl="0">
      <a:defRPr kern="1200" sz="1800">
        <a:solidFill>
          <a:schemeClr val="tx1"/>
        </a:solidFill>
        <a:uFillTx/>
        <a:latin typeface="+mn-lt"/>
        <a:ea typeface="+mn-ea"/>
        <a:cs typeface="+mn-cs"/>
      </a:defRPr>
    </a:lvl4pPr>
    <a:lvl5pPr algn="l" defTabSz="457200" eaLnBrk="1" hangingPunct="1" latinLnBrk="0" marL="1828800" rtl="0">
      <a:defRPr kern="1200" sz="1800">
        <a:solidFill>
          <a:schemeClr val="tx1"/>
        </a:solidFill>
        <a:uFillTx/>
        <a:latin typeface="+mn-lt"/>
        <a:ea typeface="+mn-ea"/>
        <a:cs typeface="+mn-cs"/>
      </a:defRPr>
    </a:lvl5pPr>
    <a:lvl6pPr algn="l" defTabSz="457200" eaLnBrk="1" hangingPunct="1" latinLnBrk="0" marL="2286000" rtl="0">
      <a:defRPr kern="1200" sz="1800">
        <a:solidFill>
          <a:schemeClr val="tx1"/>
        </a:solidFill>
        <a:uFillTx/>
        <a:latin typeface="+mn-lt"/>
        <a:ea typeface="+mn-ea"/>
        <a:cs typeface="+mn-cs"/>
      </a:defRPr>
    </a:lvl6pPr>
    <a:lvl7pPr algn="l" defTabSz="457200" eaLnBrk="1" hangingPunct="1" latinLnBrk="0" marL="2743200" rtl="0">
      <a:defRPr kern="1200" sz="1800">
        <a:solidFill>
          <a:schemeClr val="tx1"/>
        </a:solidFill>
        <a:uFillTx/>
        <a:latin typeface="+mn-lt"/>
        <a:ea typeface="+mn-ea"/>
        <a:cs typeface="+mn-cs"/>
      </a:defRPr>
    </a:lvl7pPr>
    <a:lvl8pPr algn="l" defTabSz="457200" eaLnBrk="1" hangingPunct="1" latinLnBrk="0" marL="3200400" rtl="0">
      <a:defRPr kern="1200" sz="1800">
        <a:solidFill>
          <a:schemeClr val="tx1"/>
        </a:solidFill>
        <a:uFillTx/>
        <a:latin typeface="+mn-lt"/>
        <a:ea typeface="+mn-ea"/>
        <a:cs typeface="+mn-cs"/>
      </a:defRPr>
    </a:lvl8pPr>
    <a:lvl9pPr algn="l" defTabSz="457200" eaLnBrk="1" hangingPunct="1" latinLnBrk="0" marL="3657600" rtl="0">
      <a:defRPr kern="1200" sz="1800">
        <a:solidFill>
          <a:schemeClr val="tx1"/>
        </a:solidFill>
        <a:uFillTx/>
        <a:latin typeface="+mn-lt"/>
        <a:ea typeface="+mn-ea"/>
        <a:cs typeface="+mn-cs"/>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file>

<file path=ppt/tableStyles.xml><?xml version="1.0" encoding="utf-8"?>
<a:tblStyleLst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def="{5C22544A-7EE6-4342-B048-85BDC9FD1C3A}"/>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p:normalViewPr horzBarState="maximized">
    <p:restoredLeft autoAdjust="0" sz="20014"/>
    <p:restoredTop sz="94660"/>
  </p:normalViewPr>
  <p:slideViewPr>
    <p:cSldViewPr snapToGrid="0">
      <p:cViewPr varScale="1">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61"/>
          <a:sy d="100" n="61"/>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60" y="1110"/>
      </p:cViewPr>
      <p:guideLst>
        <p:guide orient="horz" pos="2160"/>
        <p:guide pos="3840"/>
      </p:guideLst>
    </p:cSldViewPr>
  </p:slideViewPr>
  <p:notesTextViewPr>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 n="1"/>
        <a:sy d="1" n="1"/>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0" y="0"/>
    </p:cViewPr>
  </p:notesTextViewPr>
  <p:sorterViewPr>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66"/>
        <a:sy d="100" n="66"/>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0" y="0"/>
    </p:cViewPr>
  </p:sorterViewPr>
  <p:gridSpacing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76200" cy="76200"/>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slides/slide1.xml" Type="http://schemas.openxmlformats.org/officeDocument/2006/relationships/slide"></Relationship><Relationship Id="rId6" Target="slides/slide2.xml" Type="http://schemas.openxmlformats.org/officeDocument/2006/relationships/slide"></Relationship><Relationship Id="rId7" Target="slides/slide3.xml" Type="http://schemas.openxmlformats.org/officeDocument/2006/relationships/slide"></Relationship><Relationship Id="rId8" Target="slides/slide4.xml" Type="http://schemas.openxmlformats.org/officeDocument/2006/relationships/slide"></Relationship><Relationship Id="rId9" Target="slides/slide5.xml" Type="http://schemas.openxmlformats.org/officeDocument/2006/relationships/slide"></Relationship><Relationship Id="rId10" Target="slides/slide6.xml" Type="http://schemas.openxmlformats.org/officeDocument/2006/relationships/slide"></Relationship><Relationship Id="rId11" Target="slides/slide7.xml" Type="http://schemas.openxmlformats.org/officeDocument/2006/relationships/slide"></Relationship><Relationship Id="rId12" Target="slides/slide8.xml" Type="http://schemas.openxmlformats.org/officeDocument/2006/relationships/slide"></Relationship><Relationship Id="rId13" Target="slides/slide9.xml" Type="http://schemas.openxmlformats.org/officeDocument/2006/relationships/slide"></Relationship><Relationship Id="rId14" Target="slides/slide10.xml" Type="http://schemas.openxmlformats.org/officeDocument/2006/relationships/slide"></Relationship><Relationship Id="rId15" Target="slides/slide11.xml" Type="http://schemas.openxmlformats.org/officeDocument/2006/relationships/slide"></Relationship><Relationship Id="rId16" Target="slides/slide12.xml" Type="http://schemas.openxmlformats.org/officeDocument/2006/relationships/slide"></Relationship><Relationship Id="rId17" Target="slides/slide13.xml" Type="http://schemas.openxmlformats.org/officeDocument/2006/relationships/slide"></Relationship><Relationship Id="rId18" Target="slides/slide14.xml" Type="http://schemas.openxmlformats.org/officeDocument/2006/relationships/slide"></Relationship><Relationship Id="rId19" Target="slides/slide15.xml" Type="http://schemas.openxmlformats.org/officeDocument/2006/relationships/slide"></Relationship><Relationship Id="rId20" Target="slides/slide16.xml" Type="http://schemas.openxmlformats.org/officeDocument/2006/relationships/slide"></Relationship><Relationship Id="rId21" Target="slides/slide17.xml" Type="http://schemas.openxmlformats.org/officeDocument/2006/relationships/slide"></Relationship><Relationship Id="rId22" Target="slides/slide18.xml" Type="http://schemas.openxmlformats.org/officeDocument/2006/relationships/slide"></Relationship><Relationship Id="rId23" Target="slides/slide19.xml" Type="http://schemas.openxmlformats.org/officeDocument/2006/relationships/slide"></Relationship><Relationship Id="rId24" Target="slides/slide20.xml" Type="http://schemas.openxmlformats.org/officeDocument/2006/relationships/slide"></Relationship><Relationship Id="rId25" Target="slides/slide21.xml" Type="http://schemas.openxmlformats.org/officeDocument/2006/relationships/slide"></Relationship><Relationship Id="rId26" Target="slides/slide22.xml" Type="http://schemas.openxmlformats.org/officeDocument/2006/relationships/slide"></Relationship><Relationship Id="rId27" Target="slides/slide23.xml" Type="http://schemas.openxmlformats.org/officeDocument/2006/relationships/slide"></Relationship><Relationship Id="rId28" Target="slides/slide24.xml" Type="http://schemas.openxmlformats.org/officeDocument/2006/relationships/slide"></Relationship><Relationship Id="rId29" Target="slides/slide25.xml" Type="http://schemas.openxmlformats.org/officeDocument/2006/relationships/slide"></Relationship><Relationship Id="rId30" Target="slides/slide26.xml" Type="http://schemas.openxmlformats.org/officeDocument/2006/relationships/slide"></Relationship><Relationship Id="rId31" Target="slides/slide27.xml" Type="http://schemas.openxmlformats.org/officeDocument/2006/relationships/slide"></Relationship><Relationship Id="rId32" Target="slides/slide28.xml" Type="http://schemas.openxmlformats.org/officeDocument/2006/relationships/slide"></Relationship><Relationship Id="rId33" Target="slides/slide29.xml" Type="http://schemas.openxmlformats.org/officeDocument/2006/relationships/slide"></Relationship><Relationship Id="rId34" Target="slides/slide30.xml" Type="http://schemas.openxmlformats.org/officeDocument/2006/relationships/slide"></Relationship><Relationship Id="rId35" Target="slides/slide31.xml" Type="http://schemas.openxmlformats.org/officeDocument/2006/relationships/slide"></Relationship><Relationship Id="rId36" Target="slides/slide32.xml" Type="http://schemas.openxmlformats.org/officeDocument/2006/relationships/slide"></Relationship><Relationship Id="rId37" Target="slides/slide33.xml" Type="http://schemas.openxmlformats.org/officeDocument/2006/relationships/slide"></Relationship><Relationship Id="rId38" Target="theme/theme1.xml" Type="http://schemas.openxmlformats.org/officeDocument/2006/relationships/theme"></Relationship></Relationships>
</file>

<file path=ppt/slideLayouts/_rels/slideLayout1.xml.rels><?xml version="1.0" standalone="yes" ?><Relationships xmlns="http://schemas.openxmlformats.org/package/2006/relationships"><Relationship Id="rId1" Target="../media/image2.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media/image2.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2.xml.rels><?xml version="1.0" standalone="yes" ?><Relationships xmlns="http://schemas.openxmlformats.org/package/2006/relationships"><Relationship Id="rId1" Target="../media/image2.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3.xml.rels><?xml version="1.0" standalone="yes" ?><Relationships xmlns="http://schemas.openxmlformats.org/package/2006/relationships"><Relationship Id="rId1" Target="../media/image2.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1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7.xml.rels><?xml version="1.0" standalone="yes" ?><Relationships xmlns="http://schemas.openxmlformats.org/package/2006/relationships"><Relationship Id="rId1" Target="../media/image2.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media/image2.png" Type="http://schemas.openxmlformats.org/officeDocument/2006/relationships/image"></Relationship><Relationship Id="rId2"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
  <p:cSld name="Title Slide">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0-HD-BTM.png" id="7"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4375150"/>
            <a:ext cx="12192000" cy="248285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1600" y="1803405"/>
            <a:ext cx="9448800" cy="1825096"/>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algn="l">
              <a:defRPr sz="60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Sub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1600" y="3632201"/>
            <a:ext cx="9448800" cy="685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lvl1pPr algn="l" indent="0" marL="0">
              <a:buNone/>
              <a:defRPr sz="2000">
                <a:uFillTx/>
              </a:defRPr>
            </a:lvl1pPr>
            <a:lvl2pPr algn="ctr" indent="0" marL="457200">
              <a:buNone/>
              <a:defRPr sz="2000">
                <a:uFillTx/>
              </a:defRPr>
            </a:lvl2pPr>
            <a:lvl3pPr algn="ctr" indent="0" marL="914400">
              <a:buNone/>
              <a:defRPr sz="1800">
                <a:uFillTx/>
              </a:defRPr>
            </a:lvl3pPr>
            <a:lvl4pPr algn="ctr" indent="0" marL="1371600">
              <a:buNone/>
              <a:defRPr sz="1600">
                <a:uFillTx/>
              </a:defRPr>
            </a:lvl4pPr>
            <a:lvl5pPr algn="ctr" indent="0" marL="1828800">
              <a:buNone/>
              <a:defRPr sz="1600">
                <a:uFillTx/>
              </a:defRPr>
            </a:lvl5pPr>
            <a:lvl6pPr algn="ctr" indent="0" marL="2286000">
              <a:buNone/>
              <a:defRPr sz="1600">
                <a:uFillTx/>
              </a:defRPr>
            </a:lvl6pPr>
            <a:lvl7pPr algn="ctr" indent="0" marL="2743200">
              <a:buNone/>
              <a:defRPr sz="1600">
                <a:uFillTx/>
              </a:defRPr>
            </a:lvl7pPr>
            <a:lvl8pPr algn="ctr" indent="0" marL="3200400">
              <a:buNone/>
              <a:defRPr sz="1600">
                <a:uFillTx/>
              </a:defRPr>
            </a:lvl8pPr>
            <a:lvl9pPr algn="ctr" indent="0" marL="3657600">
              <a:buNone/>
              <a:defRPr sz="1600">
                <a:uFillTx/>
              </a:defRPr>
            </a:lvl9pPr>
          </a:lstStyle>
          <a:p>
            <a:r>
              <a:rPr lang="en-US" smtClean="0">
                <a:uFillTx/>
              </a:rPr>
              <a:t>Click to edit Master subtitle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909561" y="4314328"/>
            <a:ext cx="2910840" cy="37464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1600" y="4323845"/>
            <a:ext cx="6400800"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077200" y="1430866"/>
            <a:ext cx="2743200"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22F896-40B5-4ADD-8801-0D06FADFA095}" type="slidenum">
              <a:rPr dirty="0" lang="en-US">
                <a:uFillTx/>
              </a:rPr>
              <a:pPr/>
              <a:t>‹#›</a:t>
            </a:fld>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Panoramic Pictur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777" y="4697360"/>
            <a:ext cx="10822034" cy="81935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l">
              <a:defRPr sz="32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Pictur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p:cNvSpPr>
          <p:nvPr>
            <p:ph idx="1"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1727" y="941439"/>
            <a:ext cx="10821840" cy="347816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lstStyle>
            <a:lvl1pPr indent="0" marL="0">
              <a:buNone/>
              <a:defRPr sz="3200">
                <a:uFillTx/>
              </a:defRPr>
            </a:lvl1pPr>
            <a:lvl2pPr indent="0" marL="457200">
              <a:buNone/>
              <a:defRPr sz="2800">
                <a:uFillTx/>
              </a:defRPr>
            </a:lvl2pPr>
            <a:lvl3pPr indent="0" marL="914400">
              <a:buNone/>
              <a:defRPr sz="2400">
                <a:uFillTx/>
              </a:defRPr>
            </a:lvl3pPr>
            <a:lvl4pPr indent="0" marL="1371600">
              <a:buNone/>
              <a:defRPr sz="2000">
                <a:uFillTx/>
              </a:defRPr>
            </a:lvl4pPr>
            <a:lvl5pPr indent="0" marL="1828800">
              <a:buNone/>
              <a:defRPr sz="2000">
                <a:uFillTx/>
              </a:defRPr>
            </a:lvl5pPr>
            <a:lvl6pPr indent="0" marL="2286000">
              <a:buNone/>
              <a:defRPr sz="2000">
                <a:uFillTx/>
              </a:defRPr>
            </a:lvl6pPr>
            <a:lvl7pPr indent="0" marL="2743200">
              <a:buNone/>
              <a:defRPr sz="2000">
                <a:uFillTx/>
              </a:defRPr>
            </a:lvl7pPr>
            <a:lvl8pPr indent="0" marL="3200400">
              <a:buNone/>
              <a:defRPr sz="2000">
                <a:uFillTx/>
              </a:defRPr>
            </a:lvl8pPr>
            <a:lvl9pPr indent="0" marL="3657600">
              <a:buNone/>
              <a:defRPr sz="2000">
                <a:uFillTx/>
              </a:defRPr>
            </a:lvl9pPr>
          </a:lstStyle>
          <a:p>
            <a:r>
              <a:rPr lang="en-US" smtClean="0">
                <a:uFillTx/>
              </a:rPr>
              <a:t>Click icon to add picture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5516715"/>
            <a:ext cx="10820400" cy="701969"/>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l" indent="0" marL="0">
              <a:buNone/>
              <a:defRPr sz="1600">
                <a:uFillTx/>
              </a:defRPr>
            </a:lvl1pPr>
            <a:lvl2pPr indent="0" marL="457200">
              <a:buNone/>
              <a:defRPr sz="1400">
                <a:uFillTx/>
              </a:defRPr>
            </a:lvl2pPr>
            <a:lvl3pPr indent="0" marL="914400">
              <a:buNone/>
              <a:defRPr sz="1200">
                <a:uFillTx/>
              </a:defRPr>
            </a:lvl3pPr>
            <a:lvl4pPr indent="0" marL="1371600">
              <a:buNone/>
              <a:defRPr sz="1000">
                <a:uFillTx/>
              </a:defRPr>
            </a:lvl4pPr>
            <a:lvl5pPr indent="0" marL="1828800">
              <a:buNone/>
              <a:defRPr sz="1000">
                <a:uFillTx/>
              </a:defRPr>
            </a:lvl5pPr>
            <a:lvl6pPr indent="0" marL="2286000">
              <a:buNone/>
              <a:defRPr sz="1000">
                <a:uFillTx/>
              </a:defRPr>
            </a:lvl6pPr>
            <a:lvl7pPr indent="0" marL="2743200">
              <a:buNone/>
              <a:defRPr sz="1000">
                <a:uFillTx/>
              </a:defRPr>
            </a:lvl7pPr>
            <a:lvl8pPr indent="0" marL="3200400">
              <a:buNone/>
              <a:defRPr sz="1000">
                <a:uFillTx/>
              </a:defRPr>
            </a:lvl8pPr>
            <a:lvl9pPr indent="0" marL="3657600">
              <a:buNone/>
              <a:defRPr sz="10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22F896-40B5-4ADD-8801-0D06FADFA095}" type="slidenum">
              <a:rPr dirty="0" lang="en-US">
                <a:uFillTx/>
              </a:rPr>
              <a:pPr/>
              <a:t>‹#›</a:t>
            </a:fld>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p:cSld name="Title and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0-HD-BTM.png"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4375150"/>
            <a:ext cx="12192000" cy="248285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753532"/>
            <a:ext cx="10820400" cy="280246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lvl1pPr algn="l">
              <a:defRPr sz="32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4467" y="3649133"/>
            <a:ext cx="10130516" cy="99906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lvl1pPr indent="0" marL="0">
              <a:buNone/>
              <a:defRPr sz="1600">
                <a:uFillTx/>
              </a:defRPr>
            </a:lvl1pPr>
            <a:lvl2pPr indent="0" marL="457200">
              <a:buNone/>
              <a:defRPr sz="1400">
                <a:uFillTx/>
              </a:defRPr>
            </a:lvl2pPr>
            <a:lvl3pPr indent="0" marL="914400">
              <a:buNone/>
              <a:defRPr sz="1200">
                <a:uFillTx/>
              </a:defRPr>
            </a:lvl3pPr>
            <a:lvl4pPr indent="0" marL="1371600">
              <a:buNone/>
              <a:defRPr sz="1000">
                <a:uFillTx/>
              </a:defRPr>
            </a:lvl4pPr>
            <a:lvl5pPr indent="0" marL="1828800">
              <a:buNone/>
              <a:defRPr sz="1000">
                <a:uFillTx/>
              </a:defRPr>
            </a:lvl5pPr>
            <a:lvl6pPr indent="0" marL="2286000">
              <a:buNone/>
              <a:defRPr sz="1000">
                <a:uFillTx/>
              </a:defRPr>
            </a:lvl6pPr>
            <a:lvl7pPr indent="0" marL="2743200">
              <a:buNone/>
              <a:defRPr sz="1000">
                <a:uFillTx/>
              </a:defRPr>
            </a:lvl7pPr>
            <a:lvl8pPr indent="0" marL="3200400">
              <a:buNone/>
              <a:defRPr sz="1000">
                <a:uFillTx/>
              </a:defRPr>
            </a:lvl8pPr>
            <a:lvl9pPr indent="0" marL="3657600">
              <a:buNone/>
              <a:defRPr sz="10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14452" y="381000"/>
            <a:ext cx="2910840"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r">
              <a:defRPr>
                <a:uFillTx/>
              </a:defRPr>
            </a:lvl1p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379941"/>
            <a:ext cx="6991492"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862452" y="381000"/>
            <a:ext cx="643748"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22F896-40B5-4ADD-8801-0D06FADFA095}" type="slidenum">
              <a:rPr dirty="0" lang="en-US">
                <a:uFillTx/>
              </a:rPr>
              <a:pPr/>
              <a:t>‹#›</a:t>
            </a:fld>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p:cSld name="Quot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0-HD-BTM.png" id="13" name="Picture 1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4375150"/>
            <a:ext cx="12192000" cy="248285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4467" y="753533"/>
            <a:ext cx="10151533" cy="260449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lvl1pPr algn="l">
              <a:defRPr sz="32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3"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03865" y="3365556"/>
            <a:ext cx="9592736" cy="44444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indent="0" marL="0">
              <a:buNone/>
              <a:defRPr sz="1400">
                <a:uFillTx/>
              </a:defRPr>
            </a:lvl1pPr>
            <a:lvl2pPr indent="0" marL="457200">
              <a:buNone/>
              <a:defRPr sz="1400">
                <a:uFillTx/>
              </a:defRPr>
            </a:lvl2pPr>
            <a:lvl3pPr indent="0" marL="914400">
              <a:buNone/>
              <a:defRPr sz="1200">
                <a:uFillTx/>
              </a:defRPr>
            </a:lvl3pPr>
            <a:lvl4pPr indent="0" marL="1371600">
              <a:buNone/>
              <a:defRPr sz="1000">
                <a:uFillTx/>
              </a:defRPr>
            </a:lvl4pPr>
            <a:lvl5pPr indent="0" marL="1828800">
              <a:buNone/>
              <a:defRPr sz="1000">
                <a:uFillTx/>
              </a:defRPr>
            </a:lvl5pPr>
            <a:lvl6pPr indent="0" marL="2286000">
              <a:buNone/>
              <a:defRPr sz="1000">
                <a:uFillTx/>
              </a:defRPr>
            </a:lvl6pPr>
            <a:lvl7pPr indent="0" marL="2743200">
              <a:buNone/>
              <a:defRPr sz="1000">
                <a:uFillTx/>
              </a:defRPr>
            </a:lvl7pPr>
            <a:lvl8pPr indent="0" marL="3200400">
              <a:buNone/>
              <a:defRPr sz="1000">
                <a:uFillTx/>
              </a:defRPr>
            </a:lvl8pPr>
            <a:lvl9pPr indent="0" marL="3657600">
              <a:buNone/>
              <a:defRPr sz="10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4467" y="3959862"/>
            <a:ext cx="10151533" cy="67987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ormAutofit/>
          </a:bodyPr>
          <a:lstStyle>
            <a:lvl1pPr indent="0" marL="0">
              <a:buNone/>
              <a:defRPr sz="1600">
                <a:uFillTx/>
              </a:defRPr>
            </a:lvl1pPr>
            <a:lvl2pPr indent="0" marL="457200">
              <a:buNone/>
              <a:defRPr sz="1400">
                <a:uFillTx/>
              </a:defRPr>
            </a:lvl2pPr>
            <a:lvl3pPr indent="0" marL="914400">
              <a:buNone/>
              <a:defRPr sz="1200">
                <a:uFillTx/>
              </a:defRPr>
            </a:lvl3pPr>
            <a:lvl4pPr indent="0" marL="1371600">
              <a:buNone/>
              <a:defRPr sz="1000">
                <a:uFillTx/>
              </a:defRPr>
            </a:lvl4pPr>
            <a:lvl5pPr indent="0" marL="1828800">
              <a:buNone/>
              <a:defRPr sz="1000">
                <a:uFillTx/>
              </a:defRPr>
            </a:lvl5pPr>
            <a:lvl6pPr indent="0" marL="2286000">
              <a:buNone/>
              <a:defRPr sz="1000">
                <a:uFillTx/>
              </a:defRPr>
            </a:lvl6pPr>
            <a:lvl7pPr indent="0" marL="2743200">
              <a:buNone/>
              <a:defRPr sz="1000">
                <a:uFillTx/>
              </a:defRPr>
            </a:lvl7pPr>
            <a:lvl8pPr indent="0" marL="3200400">
              <a:buNone/>
              <a:defRPr sz="1000">
                <a:uFillTx/>
              </a:defRPr>
            </a:lvl8pPr>
            <a:lvl9pPr indent="0" marL="3657600">
              <a:buNone/>
              <a:defRPr sz="10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14452" y="381000"/>
            <a:ext cx="2910840"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r">
              <a:defRPr>
                <a:uFillTx/>
              </a:defRPr>
            </a:lvl1p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379941"/>
            <a:ext cx="6991492"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862452" y="381000"/>
            <a:ext cx="643748"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22F896-40B5-4ADD-8801-0D06FADFA095}" type="slidenum">
              <a:rPr dirty="0" lang="en-US">
                <a:uFillTx/>
              </a:rPr>
              <a:pPr/>
              <a:t>‹#›</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76250" y="933450"/>
            <a:ext cx="609600" cy="58477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Autofit/>
          </a:bodyPr>
          <a:lstStyle>
            <a:lvl1pPr>
              <a:spcBef>
                <a:spcPct val="0"/>
              </a:spcBef>
              <a:buNone/>
              <a:defRPr b="0" cap="all" sz="3200">
                <a:ln cmpd="sng" w="3175">
                  <a:noFill/>
                </a:ln>
                <a:effectLst>
                  <a:glow rad="38100">
                    <a:schemeClr val="bg1">
                      <a:lumMod val="65000"/>
                      <a:lumOff val="35000"/>
                      <a:alpha val="40000"/>
                    </a:schemeClr>
                  </a:glow>
                  <a:outerShdw algn="tl" blurRad="28575" dir="14040000" dist="38100" rotWithShape="0">
                    <a:srgbClr val="000000">
                      <a:alpha val="25000"/>
                    </a:srgbClr>
                  </a:outerShdw>
                </a:effectLst>
                <a:uFillTx/>
              </a:defRPr>
            </a:lvl1pPr>
            <a:lvl2pPr>
              <a:defRPr>
                <a:solidFill>
                  <a:schemeClr val="tx2"/>
                </a:solidFill>
                <a:uFillTx/>
              </a:defRPr>
            </a:lvl2pPr>
            <a:lvl3pPr>
              <a:defRPr>
                <a:solidFill>
                  <a:schemeClr val="tx2"/>
                </a:solidFill>
                <a:uFillTx/>
              </a:defRPr>
            </a:lvl3pPr>
            <a:lvl4pPr>
              <a:defRPr>
                <a:solidFill>
                  <a:schemeClr val="tx2"/>
                </a:solidFill>
                <a:uFillTx/>
              </a:defRPr>
            </a:lvl4pPr>
            <a:lvl5pPr>
              <a:defRPr>
                <a:solidFill>
                  <a:schemeClr val="tx2"/>
                </a:solidFill>
                <a:uFillTx/>
              </a:defRPr>
            </a:lvl5pPr>
            <a:lvl6pPr>
              <a:defRPr>
                <a:solidFill>
                  <a:schemeClr val="tx2"/>
                </a:solidFill>
                <a:uFillTx/>
              </a:defRPr>
            </a:lvl6pPr>
            <a:lvl7pPr>
              <a:defRPr>
                <a:solidFill>
                  <a:schemeClr val="tx2"/>
                </a:solidFill>
                <a:uFillTx/>
              </a:defRPr>
            </a:lvl7pPr>
            <a:lvl8pPr>
              <a:defRPr>
                <a:solidFill>
                  <a:schemeClr val="tx2"/>
                </a:solidFill>
                <a:uFillTx/>
              </a:defRPr>
            </a:lvl8pPr>
            <a:lvl9pPr>
              <a:defRPr>
                <a:solidFill>
                  <a:schemeClr val="tx2"/>
                </a:solidFill>
                <a:uFillTx/>
              </a:defRPr>
            </a:lvl9pPr>
          </a:lstStyle>
          <a:p>
            <a:pPr lvl="0"/>
            <a:r>
              <a:rPr dirty="0" lang="en-US" sz="8000">
                <a:solidFill>
                  <a:schemeClr val="tx1"/>
                </a:solidFill>
                <a:effectLst/>
                <a:uFillTx/>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984230" y="2701290"/>
            <a:ext cx="609600" cy="58477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Autofit/>
          </a:bodyPr>
          <a:lstStyle>
            <a:lvl1pPr>
              <a:spcBef>
                <a:spcPct val="0"/>
              </a:spcBef>
              <a:buNone/>
              <a:defRPr b="0" cap="all" sz="3200">
                <a:ln cmpd="sng" w="3175">
                  <a:noFill/>
                </a:ln>
                <a:effectLst>
                  <a:glow rad="38100">
                    <a:schemeClr val="bg1">
                      <a:lumMod val="65000"/>
                      <a:lumOff val="35000"/>
                      <a:alpha val="40000"/>
                    </a:schemeClr>
                  </a:glow>
                  <a:outerShdw algn="tl" blurRad="28575" dir="14040000" dist="38100" rotWithShape="0">
                    <a:srgbClr val="000000">
                      <a:alpha val="25000"/>
                    </a:srgbClr>
                  </a:outerShdw>
                </a:effectLst>
                <a:uFillTx/>
              </a:defRPr>
            </a:lvl1pPr>
            <a:lvl2pPr>
              <a:defRPr>
                <a:solidFill>
                  <a:schemeClr val="tx2"/>
                </a:solidFill>
                <a:uFillTx/>
              </a:defRPr>
            </a:lvl2pPr>
            <a:lvl3pPr>
              <a:defRPr>
                <a:solidFill>
                  <a:schemeClr val="tx2"/>
                </a:solidFill>
                <a:uFillTx/>
              </a:defRPr>
            </a:lvl3pPr>
            <a:lvl4pPr>
              <a:defRPr>
                <a:solidFill>
                  <a:schemeClr val="tx2"/>
                </a:solidFill>
                <a:uFillTx/>
              </a:defRPr>
            </a:lvl4pPr>
            <a:lvl5pPr>
              <a:defRPr>
                <a:solidFill>
                  <a:schemeClr val="tx2"/>
                </a:solidFill>
                <a:uFillTx/>
              </a:defRPr>
            </a:lvl5pPr>
            <a:lvl6pPr>
              <a:defRPr>
                <a:solidFill>
                  <a:schemeClr val="tx2"/>
                </a:solidFill>
                <a:uFillTx/>
              </a:defRPr>
            </a:lvl6pPr>
            <a:lvl7pPr>
              <a:defRPr>
                <a:solidFill>
                  <a:schemeClr val="tx2"/>
                </a:solidFill>
                <a:uFillTx/>
              </a:defRPr>
            </a:lvl7pPr>
            <a:lvl8pPr>
              <a:defRPr>
                <a:solidFill>
                  <a:schemeClr val="tx2"/>
                </a:solidFill>
                <a:uFillTx/>
              </a:defRPr>
            </a:lvl8pPr>
            <a:lvl9pPr>
              <a:defRPr>
                <a:solidFill>
                  <a:schemeClr val="tx2"/>
                </a:solidFill>
                <a:uFillTx/>
              </a:defRPr>
            </a:lvl9pPr>
          </a:lstStyle>
          <a:p>
            <a:pPr algn="r" lvl="0"/>
            <a:r>
              <a:rPr dirty="0" lang="en-US" sz="8000">
                <a:solidFill>
                  <a:schemeClr val="tx1"/>
                </a:solidFill>
                <a:effectLst/>
                <a:uFillTx/>
              </a:rPr>
              <a:t>”</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p:cSld name="Name Car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0-HD-BTM.png" id="9" name="Picture 8"/>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4375150"/>
            <a:ext cx="12192000" cy="248285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4495" y="1124701"/>
            <a:ext cx="10146186" cy="251183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l">
              <a:defRPr sz="32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4467" y="3648315"/>
            <a:ext cx="10144654" cy="99988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lstStyle>
            <a:lvl1pPr indent="0" marL="0">
              <a:buNone/>
              <a:defRPr sz="1600">
                <a:uFillTx/>
              </a:defRPr>
            </a:lvl1pPr>
            <a:lvl2pPr indent="0" marL="457200">
              <a:buNone/>
              <a:defRPr sz="1400">
                <a:uFillTx/>
              </a:defRPr>
            </a:lvl2pPr>
            <a:lvl3pPr indent="0" marL="914400">
              <a:buNone/>
              <a:defRPr sz="1200">
                <a:uFillTx/>
              </a:defRPr>
            </a:lvl3pPr>
            <a:lvl4pPr indent="0" marL="1371600">
              <a:buNone/>
              <a:defRPr sz="1000">
                <a:uFillTx/>
              </a:defRPr>
            </a:lvl4pPr>
            <a:lvl5pPr indent="0" marL="1828800">
              <a:buNone/>
              <a:defRPr sz="1000">
                <a:uFillTx/>
              </a:defRPr>
            </a:lvl5pPr>
            <a:lvl6pPr indent="0" marL="2286000">
              <a:buNone/>
              <a:defRPr sz="1000">
                <a:uFillTx/>
              </a:defRPr>
            </a:lvl6pPr>
            <a:lvl7pPr indent="0" marL="2743200">
              <a:buNone/>
              <a:defRPr sz="1000">
                <a:uFillTx/>
              </a:defRPr>
            </a:lvl7pPr>
            <a:lvl8pPr indent="0" marL="3200400">
              <a:buNone/>
              <a:defRPr sz="1000">
                <a:uFillTx/>
              </a:defRPr>
            </a:lvl8pPr>
            <a:lvl9pPr indent="0" marL="3657600">
              <a:buNone/>
              <a:defRPr sz="10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14452" y="378883"/>
            <a:ext cx="2910840"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r">
              <a:defRPr>
                <a:uFillTx/>
              </a:defRPr>
            </a:lvl1p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378883"/>
            <a:ext cx="6991492"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862452" y="381000"/>
            <a:ext cx="643748"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22F896-40B5-4ADD-8801-0D06FADFA095}" type="slidenum">
              <a:rPr dirty="0" lang="en-US">
                <a:uFillTx/>
              </a:rPr>
              <a:pPr/>
              <a:t>‹#›</a:t>
            </a:fld>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3 Colum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895600" y="761999"/>
            <a:ext cx="8610599" cy="130386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2202080"/>
            <a:ext cx="3456432" cy="61732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Autofit/>
          </a:bodyPr>
          <a:lstStyle>
            <a:lvl1pPr indent="0" marL="0">
              <a:buNone/>
              <a:defRPr b="0" sz="2400">
                <a:solidFill>
                  <a:schemeClr val="tx1"/>
                </a:solidFill>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5"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799" y="2904565"/>
            <a:ext cx="3456432" cy="331413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68800" y="2201333"/>
            <a:ext cx="3456432" cy="626534"/>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Autofit/>
          </a:bodyPr>
          <a:lstStyle>
            <a:lvl1pPr indent="0" marL="0">
              <a:buNone/>
              <a:defRPr b="0" sz="2400">
                <a:solidFill>
                  <a:schemeClr val="tx1"/>
                </a:solidFill>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6"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66858" y="2904067"/>
            <a:ext cx="3456432" cy="331461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051800" y="2192866"/>
            <a:ext cx="3456432" cy="626534"/>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Autofit/>
          </a:bodyPr>
          <a:lstStyle>
            <a:lvl1pPr indent="0" marL="0">
              <a:buNone/>
              <a:defRPr b="0" sz="2400">
                <a:solidFill>
                  <a:schemeClr val="tx1"/>
                </a:solidFill>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7"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051801" y="2904565"/>
            <a:ext cx="3456432" cy="331413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Dat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Foot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Slide Numb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22F896-40B5-4ADD-8801-0D06FADFA095}" type="slidenum">
              <a:rPr dirty="0" lang="en-US">
                <a:uFillTx/>
              </a:rPr>
              <a:pPr/>
              <a:t>‹#›</a:t>
            </a:fld>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3 Picture Colum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0"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895600" y="762000"/>
            <a:ext cx="8610599" cy="1295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8618" y="4191000"/>
            <a:ext cx="3451582" cy="68276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Autofit/>
          </a:bodyPr>
          <a:lstStyle>
            <a:lvl1pPr indent="0" marL="0">
              <a:buNone/>
              <a:defRPr b="0" sz="2400">
                <a:solidFill>
                  <a:schemeClr val="tx1"/>
                </a:solidFill>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 name="Pictur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p:cNvSpPr>
          <p:nvPr>
            <p:ph idx="15"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8618" y="2362200"/>
            <a:ext cx="3451582" cy="1524000"/>
          </a:xfrm>
          <a:prstGeom prst="roundRect">
            <a:avLst>
              <a:gd fmla="val 0" name="adj"/>
            </a:avLst>
          </a:prstGeom>
          <a:effectLst>
            <a:outerShdw algn="tl" blurRad="50800" dir="5400000" dist="50800" rotWithShape="0">
              <a:srgbClr val="000000">
                <a:alpha val="43000"/>
              </a:srgbClr>
            </a:outerShdw>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ctr" indent="0" marL="0">
              <a:buNone/>
              <a:defRPr sz="1600">
                <a:uFillTx/>
              </a:defRPr>
            </a:lvl1pPr>
            <a:lvl2pPr indent="0" marL="457200">
              <a:buNone/>
              <a:defRPr sz="1600">
                <a:uFillTx/>
              </a:defRPr>
            </a:lvl2pPr>
            <a:lvl3pPr indent="0" marL="914400">
              <a:buNone/>
              <a:defRPr sz="1600">
                <a:uFillTx/>
              </a:defRPr>
            </a:lvl3pPr>
            <a:lvl4pPr indent="0" marL="1371600">
              <a:buNone/>
              <a:defRPr sz="1600">
                <a:uFillTx/>
              </a:defRPr>
            </a:lvl4pPr>
            <a:lvl5pPr indent="0" marL="1828800">
              <a:buNone/>
              <a:defRPr sz="1600">
                <a:uFillTx/>
              </a:defRPr>
            </a:lvl5pPr>
            <a:lvl6pPr indent="0" marL="2286000">
              <a:buNone/>
              <a:defRPr sz="1600">
                <a:uFillTx/>
              </a:defRPr>
            </a:lvl6pPr>
            <a:lvl7pPr indent="0" marL="2743200">
              <a:buNone/>
              <a:defRPr sz="1600">
                <a:uFillTx/>
              </a:defRPr>
            </a:lvl7pPr>
            <a:lvl8pPr indent="0" marL="3200400">
              <a:buNone/>
              <a:defRPr sz="1600">
                <a:uFillTx/>
              </a:defRPr>
            </a:lvl8pPr>
            <a:lvl9pPr indent="0" marL="3657600">
              <a:buNone/>
              <a:defRPr sz="1600">
                <a:uFillTx/>
              </a:defRPr>
            </a:lvl9pPr>
          </a:lstStyle>
          <a:p>
            <a:r>
              <a:rPr lang="en-US" smtClean="0">
                <a:uFillTx/>
              </a:rPr>
              <a:t>Click icon to add picture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8"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8618" y="4873764"/>
            <a:ext cx="3451582" cy="134492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 name="Text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74263" y="4191000"/>
            <a:ext cx="3448935" cy="68276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Autofit/>
          </a:bodyPr>
          <a:lstStyle>
            <a:lvl1pPr indent="0" marL="0">
              <a:buNone/>
              <a:defRPr b="0" sz="2400">
                <a:solidFill>
                  <a:schemeClr val="tx1"/>
                </a:solidFill>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 name="Pictur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p:cNvSpPr>
          <p:nvPr>
            <p:ph idx="21"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74263" y="2362200"/>
            <a:ext cx="3448936" cy="1524000"/>
          </a:xfrm>
          <a:prstGeom prst="roundRect">
            <a:avLst>
              <a:gd fmla="val 0" name="adj"/>
            </a:avLst>
          </a:prstGeom>
          <a:effectLst>
            <a:outerShdw algn="tl" blurRad="50800" dir="5400000" dist="50800" rotWithShape="0">
              <a:srgbClr val="000000">
                <a:alpha val="43000"/>
              </a:srgbClr>
            </a:outerShdw>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ctr" indent="0" marL="0">
              <a:buNone/>
              <a:defRPr sz="1600">
                <a:uFillTx/>
              </a:defRPr>
            </a:lvl1pPr>
            <a:lvl2pPr indent="0" marL="457200">
              <a:buNone/>
              <a:defRPr sz="1600">
                <a:uFillTx/>
              </a:defRPr>
            </a:lvl2pPr>
            <a:lvl3pPr indent="0" marL="914400">
              <a:buNone/>
              <a:defRPr sz="1600">
                <a:uFillTx/>
              </a:defRPr>
            </a:lvl3pPr>
            <a:lvl4pPr indent="0" marL="1371600">
              <a:buNone/>
              <a:defRPr sz="1600">
                <a:uFillTx/>
              </a:defRPr>
            </a:lvl4pPr>
            <a:lvl5pPr indent="0" marL="1828800">
              <a:buNone/>
              <a:defRPr sz="1600">
                <a:uFillTx/>
              </a:defRPr>
            </a:lvl5pPr>
            <a:lvl6pPr indent="0" marL="2286000">
              <a:buNone/>
              <a:defRPr sz="1600">
                <a:uFillTx/>
              </a:defRPr>
            </a:lvl6pPr>
            <a:lvl7pPr indent="0" marL="2743200">
              <a:buNone/>
              <a:defRPr sz="1600">
                <a:uFillTx/>
              </a:defRPr>
            </a:lvl7pPr>
            <a:lvl8pPr indent="0" marL="3200400">
              <a:buNone/>
              <a:defRPr sz="1600">
                <a:uFillTx/>
              </a:defRPr>
            </a:lvl8pPr>
            <a:lvl9pPr indent="0" marL="3657600">
              <a:buNone/>
              <a:defRPr sz="1600">
                <a:uFillTx/>
              </a:defRPr>
            </a:lvl9pPr>
          </a:lstStyle>
          <a:p>
            <a:r>
              <a:rPr lang="en-US" smtClean="0">
                <a:uFillTx/>
              </a:rPr>
              <a:t>Click icon to add picture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9"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74264" y="4873763"/>
            <a:ext cx="3448935" cy="134492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 name="Text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049731" y="4191000"/>
            <a:ext cx="3456469" cy="68276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Autofit/>
          </a:bodyPr>
          <a:lstStyle>
            <a:lvl1pPr indent="0" marL="0">
              <a:buNone/>
              <a:defRPr b="0" sz="2400">
                <a:solidFill>
                  <a:schemeClr val="tx1"/>
                </a:solidFill>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 name="Pictur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p:cNvSpPr>
          <p:nvPr>
            <p:ph idx="22"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049855" y="2362200"/>
            <a:ext cx="3447878" cy="1524000"/>
          </a:xfrm>
          <a:prstGeom prst="roundRect">
            <a:avLst>
              <a:gd fmla="val 0" name="adj"/>
            </a:avLst>
          </a:prstGeom>
          <a:effectLst>
            <a:outerShdw algn="tl" blurRad="50800" dir="5400000" dist="50800" rotWithShape="0">
              <a:srgbClr val="000000">
                <a:alpha val="43000"/>
              </a:srgbClr>
            </a:outerShdw>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ctr" indent="0" marL="0">
              <a:buNone/>
              <a:defRPr sz="1600">
                <a:uFillTx/>
              </a:defRPr>
            </a:lvl1pPr>
            <a:lvl2pPr indent="0" marL="457200">
              <a:buNone/>
              <a:defRPr sz="1600">
                <a:uFillTx/>
              </a:defRPr>
            </a:lvl2pPr>
            <a:lvl3pPr indent="0" marL="914400">
              <a:buNone/>
              <a:defRPr sz="1600">
                <a:uFillTx/>
              </a:defRPr>
            </a:lvl3pPr>
            <a:lvl4pPr indent="0" marL="1371600">
              <a:buNone/>
              <a:defRPr sz="1600">
                <a:uFillTx/>
              </a:defRPr>
            </a:lvl4pPr>
            <a:lvl5pPr indent="0" marL="1828800">
              <a:buNone/>
              <a:defRPr sz="1600">
                <a:uFillTx/>
              </a:defRPr>
            </a:lvl5pPr>
            <a:lvl6pPr indent="0" marL="2286000">
              <a:buNone/>
              <a:defRPr sz="1600">
                <a:uFillTx/>
              </a:defRPr>
            </a:lvl6pPr>
            <a:lvl7pPr indent="0" marL="2743200">
              <a:buNone/>
              <a:defRPr sz="1600">
                <a:uFillTx/>
              </a:defRPr>
            </a:lvl7pPr>
            <a:lvl8pPr indent="0" marL="3200400">
              <a:buNone/>
              <a:defRPr sz="1600">
                <a:uFillTx/>
              </a:defRPr>
            </a:lvl8pPr>
            <a:lvl9pPr indent="0" marL="3657600">
              <a:buNone/>
              <a:defRPr sz="1600">
                <a:uFillTx/>
              </a:defRPr>
            </a:lvl9pPr>
          </a:lstStyle>
          <a:p>
            <a:r>
              <a:rPr lang="en-US" smtClean="0">
                <a:uFillTx/>
              </a:rPr>
              <a:t>Click icon to add picture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0"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049731" y="4873761"/>
            <a:ext cx="3452445" cy="134492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Dat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Foot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Slide Numb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22F896-40B5-4ADD-8801-0D06FADFA095}" type="slidenum">
              <a:rPr dirty="0" lang="en-US">
                <a:uFillTx/>
              </a:rPr>
              <a:pPr/>
              <a:t>‹#›</a:t>
            </a:fld>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x">
  <p:cSld name="Title and Vertical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2194559"/>
            <a:ext cx="10820400" cy="4024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22F896-40B5-4ADD-8801-0D06FADFA095}" type="slidenum">
              <a:rPr dirty="0" lang="en-US">
                <a:uFillTx/>
              </a:rPr>
              <a:pPr/>
              <a:t>‹#›</a:t>
            </a:fld>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vertTitleAndTx">
  <p:cSld name="Vertical Title and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0-HD-BTM.png"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4375150"/>
            <a:ext cx="12192000" cy="248285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Vertical 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orient="vert"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448800" y="745066"/>
            <a:ext cx="2057400" cy="390313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lvl1pPr algn="l">
              <a:defRPr>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4466" y="745067"/>
            <a:ext cx="8204201" cy="390313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14452" y="379941"/>
            <a:ext cx="2910840"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r">
              <a:defRPr>
                <a:uFillTx/>
              </a:defRPr>
            </a:lvl1p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381000"/>
            <a:ext cx="6991492"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862452" y="381000"/>
            <a:ext cx="643748"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22F896-40B5-4ADD-8801-0D06FADFA095}" type="slidenum">
              <a:rPr dirty="0" lang="en-US">
                <a:uFillTx/>
              </a:rPr>
              <a:pPr/>
              <a:t>‹#›</a:t>
            </a:fld>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
  <p:cSld name="Title and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22F896-40B5-4ADD-8801-0D06FADFA095}" type="slidenum">
              <a:rPr dirty="0" lang="en-US">
                <a:uFillTx/>
              </a:rPr>
              <a:pPr/>
              <a:t>‹#›</a:t>
            </a:fld>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secHead">
  <p:cSld name="Section Header">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0-HD-BTM.png" id="9" name="Picture 8"/>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4375150"/>
            <a:ext cx="12192000" cy="248285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753533"/>
            <a:ext cx="10820399" cy="280193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algn="r">
              <a:defRPr sz="40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4467" y="3641725"/>
            <a:ext cx="10490200" cy="95567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lvl1pPr algn="r" indent="0" marL="0">
              <a:buNone/>
              <a:defRPr sz="2200">
                <a:solidFill>
                  <a:schemeClr val="tx1">
                    <a:tint val="75000"/>
                  </a:schemeClr>
                </a:solidFill>
                <a:uFillTx/>
              </a:defRPr>
            </a:lvl1pPr>
            <a:lvl2pPr indent="0" marL="457200">
              <a:buNone/>
              <a:defRPr sz="2000">
                <a:solidFill>
                  <a:schemeClr val="tx1">
                    <a:tint val="75000"/>
                  </a:schemeClr>
                </a:solidFill>
                <a:uFillTx/>
              </a:defRPr>
            </a:lvl2pPr>
            <a:lvl3pPr indent="0" marL="914400">
              <a:buNone/>
              <a:defRPr sz="1800">
                <a:solidFill>
                  <a:schemeClr val="tx1">
                    <a:tint val="75000"/>
                  </a:schemeClr>
                </a:solidFill>
                <a:uFillTx/>
              </a:defRPr>
            </a:lvl3pPr>
            <a:lvl4pPr indent="0" marL="1371600">
              <a:buNone/>
              <a:defRPr sz="1600">
                <a:solidFill>
                  <a:schemeClr val="tx1">
                    <a:tint val="75000"/>
                  </a:schemeClr>
                </a:solidFill>
                <a:uFillTx/>
              </a:defRPr>
            </a:lvl4pPr>
            <a:lvl5pPr indent="0" marL="1828800">
              <a:buNone/>
              <a:defRPr sz="1600">
                <a:solidFill>
                  <a:schemeClr val="tx1">
                    <a:tint val="75000"/>
                  </a:schemeClr>
                </a:solidFill>
                <a:uFillTx/>
              </a:defRPr>
            </a:lvl5pPr>
            <a:lvl6pPr indent="0" marL="2286000">
              <a:buNone/>
              <a:defRPr sz="1600">
                <a:solidFill>
                  <a:schemeClr val="tx1">
                    <a:tint val="75000"/>
                  </a:schemeClr>
                </a:solidFill>
                <a:uFillTx/>
              </a:defRPr>
            </a:lvl6pPr>
            <a:lvl7pPr indent="0" marL="2743200">
              <a:buNone/>
              <a:defRPr sz="1600">
                <a:solidFill>
                  <a:schemeClr val="tx1">
                    <a:tint val="75000"/>
                  </a:schemeClr>
                </a:solidFill>
                <a:uFillTx/>
              </a:defRPr>
            </a:lvl7pPr>
            <a:lvl8pPr indent="0" marL="3200400">
              <a:buNone/>
              <a:defRPr sz="1600">
                <a:solidFill>
                  <a:schemeClr val="tx1">
                    <a:tint val="75000"/>
                  </a:schemeClr>
                </a:solidFill>
                <a:uFillTx/>
              </a:defRPr>
            </a:lvl8pPr>
            <a:lvl9pPr indent="0" marL="3657600">
              <a:buNone/>
              <a:defRPr sz="16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14452" y="381000"/>
            <a:ext cx="2910840"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r">
              <a:defRPr>
                <a:uFillTx/>
              </a:defRPr>
            </a:lvl1p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381001"/>
            <a:ext cx="6991492" cy="36406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862452" y="381000"/>
            <a:ext cx="643748" cy="365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22F896-40B5-4ADD-8801-0D06FADFA095}" type="slidenum">
              <a:rPr dirty="0" lang="en-US">
                <a:uFillTx/>
              </a:rPr>
              <a:pPr/>
              <a:t>‹#›</a:t>
            </a:fld>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Obj">
  <p:cSld name="Two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2194559"/>
            <a:ext cx="5334000" cy="4024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72200" y="2194559"/>
            <a:ext cx="5334000" cy="4024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22F896-40B5-4ADD-8801-0D06FADFA095}" type="slidenum">
              <a:rPr dirty="0" lang="en-US">
                <a:uFillTx/>
              </a:rPr>
              <a:pPr/>
              <a:t>‹#›</a:t>
            </a:fld>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TxTwoObj">
  <p:cSld name="Comparis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895600" y="762000"/>
            <a:ext cx="8610600" cy="1295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14409" y="2183802"/>
            <a:ext cx="5079991" cy="82391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indent="0" marL="0">
              <a:buNone/>
              <a:defRPr b="0" sz="2800">
                <a:solidFill>
                  <a:schemeClr val="tx1"/>
                </a:solidFill>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3132666"/>
            <a:ext cx="5311775" cy="3086019"/>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400800" y="2183802"/>
            <a:ext cx="5105400" cy="82391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indent="0" marL="0">
              <a:buNone/>
              <a:defRPr b="0" sz="2800">
                <a:solidFill>
                  <a:schemeClr val="tx1"/>
                </a:solidFill>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Content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72200" y="3132666"/>
            <a:ext cx="5334000" cy="3086019"/>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Date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Footer Placeholder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Slide Number Placeholder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22F896-40B5-4ADD-8801-0D06FADFA095}" type="slidenum">
              <a:rPr dirty="0" lang="en-US">
                <a:uFillTx/>
              </a:rPr>
              <a:pPr/>
              <a:t>‹#›</a:t>
            </a:fld>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Only">
  <p:cSld name="Title Only">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Dat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Foot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Slide Numb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22F896-40B5-4ADD-8801-0D06FADFA095}" type="slidenum">
              <a:rPr dirty="0" lang="en-US">
                <a:uFillTx/>
              </a:rPr>
              <a:pPr/>
              <a:t>‹#›</a:t>
            </a:fld>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blank">
  <p:cSld name="Blank">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Dat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Footer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22F896-40B5-4ADD-8801-0D06FADFA095}" type="slidenum">
              <a:rPr dirty="0" lang="en-US">
                <a:uFillTx/>
              </a:rPr>
              <a:pPr/>
              <a:t>‹#›</a:t>
            </a:fld>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Tx">
  <p:cSld name="Content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524000"/>
            <a:ext cx="4114800" cy="1600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l">
              <a:defRPr sz="32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995582" y="746759"/>
            <a:ext cx="6510618" cy="54719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3124199"/>
            <a:ext cx="4114800" cy="309448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1600">
                <a:uFillTx/>
              </a:defRPr>
            </a:lvl1pPr>
            <a:lvl2pPr indent="0" marL="457200">
              <a:buNone/>
              <a:defRPr sz="1400">
                <a:uFillTx/>
              </a:defRPr>
            </a:lvl2pPr>
            <a:lvl3pPr indent="0" marL="914400">
              <a:buNone/>
              <a:defRPr sz="1200">
                <a:uFillTx/>
              </a:defRPr>
            </a:lvl3pPr>
            <a:lvl4pPr indent="0" marL="1371600">
              <a:buNone/>
              <a:defRPr sz="1000">
                <a:uFillTx/>
              </a:defRPr>
            </a:lvl4pPr>
            <a:lvl5pPr indent="0" marL="1828800">
              <a:buNone/>
              <a:defRPr sz="1000">
                <a:uFillTx/>
              </a:defRPr>
            </a:lvl5pPr>
            <a:lvl6pPr indent="0" marL="2286000">
              <a:buNone/>
              <a:defRPr sz="1000">
                <a:uFillTx/>
              </a:defRPr>
            </a:lvl6pPr>
            <a:lvl7pPr indent="0" marL="2743200">
              <a:buNone/>
              <a:defRPr sz="1000">
                <a:uFillTx/>
              </a:defRPr>
            </a:lvl7pPr>
            <a:lvl8pPr indent="0" marL="3200400">
              <a:buNone/>
              <a:defRPr sz="1000">
                <a:uFillTx/>
              </a:defRPr>
            </a:lvl8pPr>
            <a:lvl9pPr indent="0" marL="3657600">
              <a:buNone/>
              <a:defRPr sz="10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22F896-40B5-4ADD-8801-0D06FADFA095}" type="slidenum">
              <a:rPr dirty="0" lang="en-US">
                <a:uFillTx/>
              </a:rPr>
              <a:pPr/>
              <a:t>‹#›</a:t>
            </a:fld>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picTx">
  <p:cSld name="Pictur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524000"/>
            <a:ext cx="6873240" cy="1600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l">
              <a:defRPr sz="32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Pictur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p:cNvSpPr>
          <p:nvPr>
            <p:ph idx="1"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61238" y="751241"/>
            <a:ext cx="3644962" cy="546744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lstStyle>
            <a:lvl1pPr indent="0" marL="0">
              <a:buNone/>
              <a:defRPr sz="3200">
                <a:uFillTx/>
              </a:defRPr>
            </a:lvl1pPr>
            <a:lvl2pPr indent="0" marL="457200">
              <a:buNone/>
              <a:defRPr sz="2800">
                <a:uFillTx/>
              </a:defRPr>
            </a:lvl2pPr>
            <a:lvl3pPr indent="0" marL="914400">
              <a:buNone/>
              <a:defRPr sz="2400">
                <a:uFillTx/>
              </a:defRPr>
            </a:lvl3pPr>
            <a:lvl4pPr indent="0" marL="1371600">
              <a:buNone/>
              <a:defRPr sz="2000">
                <a:uFillTx/>
              </a:defRPr>
            </a:lvl4pPr>
            <a:lvl5pPr indent="0" marL="1828800">
              <a:buNone/>
              <a:defRPr sz="2000">
                <a:uFillTx/>
              </a:defRPr>
            </a:lvl5pPr>
            <a:lvl6pPr indent="0" marL="2286000">
              <a:buNone/>
              <a:defRPr sz="2000">
                <a:uFillTx/>
              </a:defRPr>
            </a:lvl6pPr>
            <a:lvl7pPr indent="0" marL="2743200">
              <a:buNone/>
              <a:defRPr sz="2000">
                <a:uFillTx/>
              </a:defRPr>
            </a:lvl7pPr>
            <a:lvl8pPr indent="0" marL="3200400">
              <a:buNone/>
              <a:defRPr sz="2000">
                <a:uFillTx/>
              </a:defRPr>
            </a:lvl8pPr>
            <a:lvl9pPr indent="0" marL="3657600">
              <a:buNone/>
              <a:defRPr sz="2000">
                <a:uFillTx/>
              </a:defRPr>
            </a:lvl9pPr>
          </a:lstStyle>
          <a:p>
            <a:r>
              <a:rPr lang="en-US" smtClean="0">
                <a:uFillTx/>
              </a:rPr>
              <a:t>Click icon to add picture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3124199"/>
            <a:ext cx="6873240" cy="309448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1600">
                <a:uFillTx/>
              </a:defRPr>
            </a:lvl1pPr>
            <a:lvl2pPr indent="0" marL="457200">
              <a:buNone/>
              <a:defRPr sz="1400">
                <a:uFillTx/>
              </a:defRPr>
            </a:lvl2pPr>
            <a:lvl3pPr indent="0" marL="914400">
              <a:buNone/>
              <a:defRPr sz="1200">
                <a:uFillTx/>
              </a:defRPr>
            </a:lvl3pPr>
            <a:lvl4pPr indent="0" marL="1371600">
              <a:buNone/>
              <a:defRPr sz="1000">
                <a:uFillTx/>
              </a:defRPr>
            </a:lvl4pPr>
            <a:lvl5pPr indent="0" marL="1828800">
              <a:buNone/>
              <a:defRPr sz="1000">
                <a:uFillTx/>
              </a:defRPr>
            </a:lvl5pPr>
            <a:lvl6pPr indent="0" marL="2286000">
              <a:buNone/>
              <a:defRPr sz="1000">
                <a:uFillTx/>
              </a:defRPr>
            </a:lvl6pPr>
            <a:lvl7pPr indent="0" marL="2743200">
              <a:buNone/>
              <a:defRPr sz="1000">
                <a:uFillTx/>
              </a:defRPr>
            </a:lvl7pPr>
            <a:lvl8pPr indent="0" marL="3200400">
              <a:buNone/>
              <a:defRPr sz="1000">
                <a:uFillTx/>
              </a:defRPr>
            </a:lvl8pPr>
            <a:lvl9pPr indent="0" marL="3657600">
              <a:buNone/>
              <a:defRPr sz="10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22F896-40B5-4ADD-8801-0D06FADFA095}" type="slidenum">
              <a:rPr dirty="0" lang="en-US">
                <a:uFillTx/>
              </a:rPr>
              <a:pPr/>
              <a:t>‹#›</a:t>
            </a:fld>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Masters/_rels/slideMaster1.xml.rels><?xml version="1.0" standalone="yes" ?><Relationships xmlns="http://schemas.openxmlformats.org/package/2006/relationships"><Relationship Id="rId1" Target="../media/image1.png" Type="http://schemas.openxmlformats.org/officeDocument/2006/relationships/image"></Relationship><Relationship Id="rId2" Target="../slideLayouts/slideLayout1.xml" Type="http://schemas.openxmlformats.org/officeDocument/2006/relationships/slideLayout"></Relationship><Relationship Id="rId3" Target="../slideLayouts/slideLayout2.xml" Type="http://schemas.openxmlformats.org/officeDocument/2006/relationships/slideLayout"></Relationship><Relationship Id="rId4" Target="../slideLayouts/slideLayout3.xml" Type="http://schemas.openxmlformats.org/officeDocument/2006/relationships/slideLayout"></Relationship><Relationship Id="rId5" Target="../slideLayouts/slideLayout4.xml" Type="http://schemas.openxmlformats.org/officeDocument/2006/relationships/slideLayout"></Relationship><Relationship Id="rId6" Target="../slideLayouts/slideLayout5.xml" Type="http://schemas.openxmlformats.org/officeDocument/2006/relationships/slideLayout"></Relationship><Relationship Id="rId7" Target="../slideLayouts/slideLayout6.xml" Type="http://schemas.openxmlformats.org/officeDocument/2006/relationships/slideLayout"></Relationship><Relationship Id="rId8" Target="../slideLayouts/slideLayout7.xml" Type="http://schemas.openxmlformats.org/officeDocument/2006/relationships/slideLayout"></Relationship><Relationship Id="rId9" Target="../slideLayouts/slideLayout8.xml" Type="http://schemas.openxmlformats.org/officeDocument/2006/relationships/slideLayout"></Relationship><Relationship Id="rId10" Target="../slideLayouts/slideLayout9.xml" Type="http://schemas.openxmlformats.org/officeDocument/2006/relationships/slideLayout"></Relationship><Relationship Id="rId11" Target="../slideLayouts/slideLayout10.xml" Type="http://schemas.openxmlformats.org/officeDocument/2006/relationships/slideLayout"></Relationship><Relationship Id="rId12" Target="../slideLayouts/slideLayout11.xml" Type="http://schemas.openxmlformats.org/officeDocument/2006/relationships/slideLayout"></Relationship><Relationship Id="rId13" Target="../slideLayouts/slideLayout12.xml" Type="http://schemas.openxmlformats.org/officeDocument/2006/relationships/slideLayout"></Relationship><Relationship Id="rId14" Target="../slideLayouts/slideLayout13.xml" Type="http://schemas.openxmlformats.org/officeDocument/2006/relationships/slideLayout"></Relationship><Relationship Id="rId15" Target="../slideLayouts/slideLayout14.xml" Type="http://schemas.openxmlformats.org/officeDocument/2006/relationships/slideLayout"></Relationship><Relationship Id="rId16" Target="../slideLayouts/slideLayout15.xml" Type="http://schemas.openxmlformats.org/officeDocument/2006/relationships/slideLayout"></Relationship><Relationship Id="rId17" Target="../slideLayouts/slideLayout16.xml" Type="http://schemas.openxmlformats.org/officeDocument/2006/relationships/slideLayout"></Relationship><Relationship Id="rId18" Target="../slideLayouts/slideLayout17.xml" Type="http://schemas.openxmlformats.org/officeDocument/2006/relationships/slideLayout"></Relationship><Relationship Id="rId19"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x="1001">
        <a:schemeClr val="bg1"/>
      </p:bgRef>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0-HD-TOP.png" id="7"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12192000" cy="1441450"/>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895600" y="764373"/>
            <a:ext cx="8610600" cy="129302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rmAutofit/>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2194560"/>
            <a:ext cx="10820400" cy="40241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595360" y="6356350"/>
            <a:ext cx="2910840" cy="3651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r">
              <a:defRPr sz="1050">
                <a:solidFill>
                  <a:schemeClr val="tx1">
                    <a:tint val="75000"/>
                  </a:schemeClr>
                </a:solidFill>
                <a:uFillTx/>
              </a:defRPr>
            </a:lvl1pPr>
          </a:lstStyle>
          <a:p>
            <a:fld id="{48A87A34-81AB-432B-8DAE-1953F412C126}" type="datetimeFigureOut">
              <a:rPr dirty="0" lang="en-US">
                <a:uFillTx/>
              </a:rPr>
              <a:pPr/>
              <a:t>10/20/2019</a:t>
            </a:fld>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6355845"/>
            <a:ext cx="7772400" cy="3651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l">
              <a:defRPr sz="1050">
                <a:solidFill>
                  <a:schemeClr val="tx1">
                    <a:tint val="75000"/>
                  </a:schemeClr>
                </a:solidFill>
                <a:uFillTx/>
              </a:defRPr>
            </a:lvl1p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763000" y="381000"/>
            <a:ext cx="2743200" cy="3651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r">
              <a:defRPr sz="1050">
                <a:solidFill>
                  <a:schemeClr val="tx1">
                    <a:tint val="75000"/>
                  </a:schemeClr>
                </a:solidFill>
                <a:uFillTx/>
              </a:defRPr>
            </a:lvl1pPr>
          </a:lstStyle>
          <a:p>
            <a:fld id="{6D22F896-40B5-4ADD-8801-0D06FADFA095}" type="slidenum">
              <a:rPr dirty="0" lang="en-US">
                <a:uFillTx/>
              </a:rPr>
              <a:pPr/>
              <a:t>‹#›</a:t>
            </a:fld>
            <a:endParaRPr dirty="0" lang="en-US">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dk1" bg2="dk2" folHlink="folHlink" hlink="hlink" tx1="lt1" tx2="lt2"/>
  <p:sldLayoutIdLst>
    <p:sldLayoutId r:id="rId2" id="2147483661"/>
    <p:sldLayoutId r:id="rId3" id="2147483662"/>
    <p:sldLayoutId r:id="rId4" id="2147483663"/>
    <p:sldLayoutId r:id="rId5" id="2147483664"/>
    <p:sldLayoutId r:id="rId6" id="2147483665"/>
    <p:sldLayoutId r:id="rId7" id="2147483666"/>
    <p:sldLayoutId r:id="rId8" id="2147483667"/>
    <p:sldLayoutId r:id="rId9" id="2147483668"/>
    <p:sldLayoutId r:id="rId10" id="2147483669"/>
    <p:sldLayoutId r:id="rId11" id="2147483670"/>
    <p:sldLayoutId r:id="rId12" id="2147483671"/>
    <p:sldLayoutId r:id="rId13" id="2147483672"/>
    <p:sldLayoutId r:id="rId14" id="2147483673"/>
    <p:sldLayoutId r:id="rId15" id="2147483674"/>
    <p:sldLayoutId r:id="rId16" id="2147483675"/>
    <p:sldLayoutId r:id="rId17" id="2147483676"/>
    <p:sldLayoutId r:id="rId18" id="2147483677"/>
  </p:sldLayoutIdLst>
  <p:txStyles>
    <p:title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r" defTabSz="914400" eaLnBrk="1" hangingPunct="1" latinLnBrk="0" rtl="0">
        <a:lnSpc>
          <a:spcPct val="90000"/>
        </a:lnSpc>
        <a:spcBef>
          <a:spcPct val="0"/>
        </a:spcBef>
        <a:buNone/>
        <a:defRPr baseline="0" cap="all" kern="1200" sz="4000">
          <a:solidFill>
            <a:schemeClr val="tx1"/>
          </a:solidFill>
          <a:uFillTx/>
          <a:latin typeface="+mj-lt"/>
          <a:ea typeface="+mj-ea"/>
          <a:cs typeface="+mj-cs"/>
        </a:defRPr>
      </a:lvl1pPr>
    </p:titleStyle>
    <p:body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defTabSz="914400" eaLnBrk="1" hangingPunct="1" indent="-228600" latinLnBrk="0" marL="228600" rtl="0">
        <a:lnSpc>
          <a:spcPct val="90000"/>
        </a:lnSpc>
        <a:spcBef>
          <a:spcPts val="1000"/>
        </a:spcBef>
        <a:buFont charset="0" panose="020B0604020202020204" pitchFamily="34" typeface="Arial"/>
        <a:buChar char="•"/>
        <a:defRPr kern="1200" sz="2200">
          <a:solidFill>
            <a:schemeClr val="tx1"/>
          </a:solidFill>
          <a:uFillTx/>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000">
          <a:solidFill>
            <a:schemeClr val="tx1"/>
          </a:solidFill>
          <a:uFillTx/>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800">
          <a:solidFill>
            <a:schemeClr val="tx1"/>
          </a:solidFill>
          <a:uFillTx/>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uFillTx/>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uFillTx/>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600">
          <a:solidFill>
            <a:schemeClr val="tx1"/>
          </a:solidFill>
          <a:uFillTx/>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600">
          <a:solidFill>
            <a:schemeClr val="tx1"/>
          </a:solidFill>
          <a:uFillTx/>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600">
          <a:solidFill>
            <a:schemeClr val="tx1"/>
          </a:solidFill>
          <a:uFillTx/>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600">
          <a:solidFill>
            <a:schemeClr val="tx1"/>
          </a:solidFill>
          <a:uFillTx/>
          <a:latin typeface="+mn-lt"/>
          <a:ea typeface="+mn-ea"/>
          <a:cs typeface="+mn-cs"/>
        </a:defRPr>
      </a:lvl9pPr>
    </p:bodyStyle>
    <p:other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n-US">
          <a:uFillTx/>
        </a:defRPr>
      </a:defPPr>
      <a:lvl1pPr algn="l" defTabSz="914400" eaLnBrk="1" hangingPunct="1" latinLnBrk="0" marL="0" rtl="0">
        <a:defRPr kern="1200" sz="1800">
          <a:solidFill>
            <a:schemeClr val="tx1"/>
          </a:solidFill>
          <a:uFillTx/>
          <a:latin typeface="+mn-lt"/>
          <a:ea typeface="+mn-ea"/>
          <a:cs typeface="+mn-cs"/>
        </a:defRPr>
      </a:lvl1pPr>
      <a:lvl2pPr algn="l" defTabSz="914400" eaLnBrk="1" hangingPunct="1" latinLnBrk="0" marL="457200" rtl="0">
        <a:defRPr kern="1200" sz="1800">
          <a:solidFill>
            <a:schemeClr val="tx1"/>
          </a:solidFill>
          <a:uFillTx/>
          <a:latin typeface="+mn-lt"/>
          <a:ea typeface="+mn-ea"/>
          <a:cs typeface="+mn-cs"/>
        </a:defRPr>
      </a:lvl2pPr>
      <a:lvl3pPr algn="l" defTabSz="914400" eaLnBrk="1" hangingPunct="1" latinLnBrk="0" marL="914400" rtl="0">
        <a:defRPr kern="1200" sz="1800">
          <a:solidFill>
            <a:schemeClr val="tx1"/>
          </a:solidFill>
          <a:uFillTx/>
          <a:latin typeface="+mn-lt"/>
          <a:ea typeface="+mn-ea"/>
          <a:cs typeface="+mn-cs"/>
        </a:defRPr>
      </a:lvl3pPr>
      <a:lvl4pPr algn="l" defTabSz="914400" eaLnBrk="1" hangingPunct="1" latinLnBrk="0" marL="1371600" rtl="0">
        <a:defRPr kern="1200" sz="1800">
          <a:solidFill>
            <a:schemeClr val="tx1"/>
          </a:solidFill>
          <a:uFillTx/>
          <a:latin typeface="+mn-lt"/>
          <a:ea typeface="+mn-ea"/>
          <a:cs typeface="+mn-cs"/>
        </a:defRPr>
      </a:lvl4pPr>
      <a:lvl5pPr algn="l" defTabSz="914400" eaLnBrk="1" hangingPunct="1" latinLnBrk="0" marL="1828800" rtl="0">
        <a:defRPr kern="1200" sz="1800">
          <a:solidFill>
            <a:schemeClr val="tx1"/>
          </a:solidFill>
          <a:uFillTx/>
          <a:latin typeface="+mn-lt"/>
          <a:ea typeface="+mn-ea"/>
          <a:cs typeface="+mn-cs"/>
        </a:defRPr>
      </a:lvl5pPr>
      <a:lvl6pPr algn="l" defTabSz="914400" eaLnBrk="1" hangingPunct="1" latinLnBrk="0" marL="2286000" rtl="0">
        <a:defRPr kern="1200" sz="1800">
          <a:solidFill>
            <a:schemeClr val="tx1"/>
          </a:solidFill>
          <a:uFillTx/>
          <a:latin typeface="+mn-lt"/>
          <a:ea typeface="+mn-ea"/>
          <a:cs typeface="+mn-cs"/>
        </a:defRPr>
      </a:lvl6pPr>
      <a:lvl7pPr algn="l" defTabSz="914400" eaLnBrk="1" hangingPunct="1" latinLnBrk="0" marL="2743200" rtl="0">
        <a:defRPr kern="1200" sz="1800">
          <a:solidFill>
            <a:schemeClr val="tx1"/>
          </a:solidFill>
          <a:uFillTx/>
          <a:latin typeface="+mn-lt"/>
          <a:ea typeface="+mn-ea"/>
          <a:cs typeface="+mn-cs"/>
        </a:defRPr>
      </a:lvl7pPr>
      <a:lvl8pPr algn="l" defTabSz="914400" eaLnBrk="1" hangingPunct="1" latinLnBrk="0" marL="3200400" rtl="0">
        <a:defRPr kern="1200" sz="1800">
          <a:solidFill>
            <a:schemeClr val="tx1"/>
          </a:solidFill>
          <a:uFillTx/>
          <a:latin typeface="+mn-lt"/>
          <a:ea typeface="+mn-ea"/>
          <a:cs typeface="+mn-cs"/>
        </a:defRPr>
      </a:lvl8pPr>
      <a:lvl9pPr algn="l" defTabSz="914400" eaLnBrk="1" hangingPunct="1" latinLnBrk="0" marL="3657600" rtl="0">
        <a:defRPr kern="1200" sz="1800">
          <a:solidFill>
            <a:schemeClr val="tx1"/>
          </a:solidFill>
          <a:uFillTx/>
          <a:latin typeface="+mn-lt"/>
          <a:ea typeface="+mn-ea"/>
          <a:cs typeface="+mn-cs"/>
        </a:defRPr>
      </a:lvl9pPr>
    </p:otherStyle>
  </p:txStyles>
</p:sldMaster>
</file>

<file path=ppt/slides/_rels/slide1.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3.png" Type="http://schemas.openxmlformats.org/officeDocument/2006/relationships/image"></Relationship><Relationship Id="rId3" Target="../media/image4.png" Type="http://schemas.openxmlformats.org/officeDocument/2006/relationships/image"></Relationship></Relationships>
</file>

<file path=ppt/slides/_rels/slide10.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27.png" Type="http://schemas.openxmlformats.org/officeDocument/2006/relationships/image"></Relationship></Relationships>
</file>

<file path=ppt/slides/_rels/slide11.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28.png" Type="http://schemas.openxmlformats.org/officeDocument/2006/relationships/image"></Relationship></Relationships>
</file>

<file path=ppt/slides/_rels/slide12.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29.png" Type="http://schemas.openxmlformats.org/officeDocument/2006/relationships/image"></Relationship></Relationships>
</file>

<file path=ppt/slides/_rels/slide13.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30.jpeg" Type="http://schemas.openxmlformats.org/officeDocument/2006/relationships/image"></Relationship><Relationship Id="rId4" Target="../media/image31.wmf" Type="http://schemas.openxmlformats.org/officeDocument/2006/relationships/image"></Relationship><Relationship Id="rId5" Target="Scotch_Whisky_(aka).jpg" TargetMode="External" Type="http://schemas.openxmlformats.org/officeDocument/2006/relationships/hyperlink"></Relationship><Relationship Id="rId6" Target="../media/image32.jpeg" Type="http://schemas.openxmlformats.org/officeDocument/2006/relationships/image"></Relationship></Relationships>
</file>

<file path=ppt/slides/_rels/slide14.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33.png" Type="http://schemas.openxmlformats.org/officeDocument/2006/relationships/image"></Relationship></Relationships>
</file>

<file path=ppt/slides/_rels/slide15.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34.png" Type="http://schemas.openxmlformats.org/officeDocument/2006/relationships/image"></Relationship></Relationships>
</file>

<file path=ppt/slides/_rels/slide16.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s>
</file>

<file path=ppt/slides/_rels/slide17.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35.jpeg" Type="http://schemas.openxmlformats.org/officeDocument/2006/relationships/image"></Relationship></Relationships>
</file>

<file path=ppt/slides/_rels/slide18.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36.jpeg" Type="http://schemas.openxmlformats.org/officeDocument/2006/relationships/image"></Relationship></Relationships>
</file>

<file path=ppt/slides/_rels/slide19.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s>
</file>

<file path=ppt/slides/_rels/slide2.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5.png" Type="http://schemas.openxmlformats.org/officeDocument/2006/relationships/image"></Relationship></Relationships>
</file>

<file path=ppt/slides/_rels/slide20.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37.png" Type="http://schemas.openxmlformats.org/officeDocument/2006/relationships/image"></Relationship></Relationships>
</file>

<file path=ppt/slides/_rels/slide21.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s>
</file>

<file path=ppt/slides/_rels/slide22.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38.png" Type="http://schemas.openxmlformats.org/officeDocument/2006/relationships/image"></Relationship></Relationships>
</file>

<file path=ppt/slides/_rels/slide23.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39.png" Type="http://schemas.openxmlformats.org/officeDocument/2006/relationships/image"></Relationship></Relationships>
</file>

<file path=ppt/slides/_rels/slide24.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s>
</file>

<file path=ppt/slides/_rels/slide25.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40.png" Type="http://schemas.openxmlformats.org/officeDocument/2006/relationships/image"></Relationship></Relationships>
</file>

<file path=ppt/slides/_rels/slide26.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41.png" Type="http://schemas.openxmlformats.org/officeDocument/2006/relationships/image"></Relationship></Relationships>
</file>

<file path=ppt/slides/_rels/slide27.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s>
</file>

<file path=ppt/slides/_rels/slide28.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s>
</file>

<file path=ppt/slides/_rels/slide29.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42.jpeg" Type="http://schemas.openxmlformats.org/officeDocument/2006/relationships/image"></Relationship><Relationship Id="rId4" Target="../media/image43.jpeg" Type="http://schemas.openxmlformats.org/officeDocument/2006/relationships/image"></Relationship></Relationships>
</file>

<file path=ppt/slides/_rels/slide3.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6.png" Type="http://schemas.openxmlformats.org/officeDocument/2006/relationships/image"></Relationship><Relationship Id="rId4" Target="../media/image7.png" Type="http://schemas.openxmlformats.org/officeDocument/2006/relationships/image"></Relationship></Relationships>
</file>

<file path=ppt/slides/_rels/slide30.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42.jpeg" Type="http://schemas.openxmlformats.org/officeDocument/2006/relationships/image"></Relationship><Relationship Id="rId4" Target="../media/image43.jpeg" Type="http://schemas.openxmlformats.org/officeDocument/2006/relationships/image"></Relationship></Relationships>
</file>

<file path=ppt/slides/_rels/slide31.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42.jpeg" Type="http://schemas.openxmlformats.org/officeDocument/2006/relationships/image"></Relationship><Relationship Id="rId4" Target="../media/image43.jpeg" Type="http://schemas.openxmlformats.org/officeDocument/2006/relationships/image"></Relationship></Relationships>
</file>

<file path=ppt/slides/_rels/slide32.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42.jpeg" Type="http://schemas.openxmlformats.org/officeDocument/2006/relationships/image"></Relationship><Relationship Id="rId4" Target="../media/image43.jpeg" Type="http://schemas.openxmlformats.org/officeDocument/2006/relationships/image"></Relationship></Relationships>
</file>

<file path=ppt/slides/_rels/slide33.xml.rels><?xml version="1.0" standalone="yes" ?><Relationships xmlns="http://schemas.openxmlformats.org/package/2006/relationships"><Relationship Id="rId1" Target="../slideLayouts/slideLayout1.xml" Type="http://schemas.openxmlformats.org/officeDocument/2006/relationships/slideLayout"></Relationship><Relationship Id="rId2" Target="https://www.google.com.eg/url?sa=i&amp;rct=j&amp;q=&amp;esrc=s&amp;source=images&amp;cd=&amp;cad=rja&amp;uact=8&amp;ved=0CAcQjRxqFQoTCNnP75qfqMgCFclXGgodob0Ndw&amp;url=https://www.pinterest.com/pin/84653667965268501/&amp;psig=AFQjCNEZa9gvrcNREyrG4wzMr7DUELHdZA&amp;ust=1444028397198599" TargetMode="External" Type="http://schemas.openxmlformats.org/officeDocument/2006/relationships/hyperlink"></Relationship><Relationship Id="rId3" Target="../media/image44.jpeg" Type="http://schemas.openxmlformats.org/officeDocument/2006/relationships/image"></Relationship><Relationship Id="rId4" Target="../media/image45.png" Type="http://schemas.openxmlformats.org/officeDocument/2006/relationships/image"></Relationship></Relationships>
</file>

<file path=ppt/slides/_rels/slide4.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8.jpeg" Type="http://schemas.openxmlformats.org/officeDocument/2006/relationships/image"></Relationship><Relationship Id="rId3" Target="http://www.sanctuaryofshadows.org/html/images/chamber2/panic.jpg" TargetMode="External" Type="http://schemas.openxmlformats.org/officeDocument/2006/relationships/hyperlink"></Relationship><Relationship Id="rId4" Target="../media/image9.jpeg" Type="http://schemas.openxmlformats.org/officeDocument/2006/relationships/image"></Relationship><Relationship Id="rId5" Target="../media/image10.jpeg" Type="http://schemas.openxmlformats.org/officeDocument/2006/relationships/image"></Relationship><Relationship Id="rId6" Target="http://en.wikipedia.org/wiki/File:Messie_mess_1.jpg" TargetMode="External" Type="http://schemas.openxmlformats.org/officeDocument/2006/relationships/hyperlink"></Relationship><Relationship Id="rId7" Target="../media/image11.jpeg" Type="http://schemas.openxmlformats.org/officeDocument/2006/relationships/image"></Relationship><Relationship Id="rId8" Target="http://en.wikipedia.org/wiki/File:OCD_handwash.jpg" TargetMode="External" Type="http://schemas.openxmlformats.org/officeDocument/2006/relationships/hyperlink"></Relationship><Relationship Id="rId9" Target="../media/image12.jpeg" Type="http://schemas.openxmlformats.org/officeDocument/2006/relationships/image"></Relationship></Relationships>
</file>

<file path=ppt/slides/_rels/slide5.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13.jpeg" Type="http://schemas.openxmlformats.org/officeDocument/2006/relationships/image"></Relationship><Relationship Id="rId3" Target="../media/image14.jpeg" Type="http://schemas.openxmlformats.org/officeDocument/2006/relationships/image"></Relationship></Relationships>
</file>

<file path=ppt/slides/_rels/slide6.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15.png" Type="http://schemas.openxmlformats.org/officeDocument/2006/relationships/image"></Relationship><Relationship Id="rId4" Target="http://www.geocities.com/benzoland/medani.html" TargetMode="External" Type="http://schemas.openxmlformats.org/officeDocument/2006/relationships/hyperlink"></Relationship><Relationship Id="rId5" Target="../media/image16.gif" Type="http://schemas.openxmlformats.org/officeDocument/2006/relationships/image"></Relationship></Relationships>
</file>

<file path=ppt/slides/_rels/slide7.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17.png" Type="http://schemas.openxmlformats.org/officeDocument/2006/relationships/image"></Relationship><Relationship Id="rId3" Target="../media/image18.png" Type="http://schemas.openxmlformats.org/officeDocument/2006/relationships/image"></Relationship><Relationship Id="rId4" Target="../media/image19.png" Type="http://schemas.openxmlformats.org/officeDocument/2006/relationships/image"></Relationship><Relationship Id="rId5" Target="../media/image20.png" Type="http://schemas.openxmlformats.org/officeDocument/2006/relationships/image"></Relationship></Relationships>
</file>

<file path=ppt/slides/_rels/slide8.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21.png" Type="http://schemas.openxmlformats.org/officeDocument/2006/relationships/image"></Relationship><Relationship Id="rId4" Target="../media/image22.jpeg" Type="http://schemas.openxmlformats.org/officeDocument/2006/relationships/image"></Relationship><Relationship Id="rId5" Target="../media/image23.jpeg" Type="http://schemas.openxmlformats.org/officeDocument/2006/relationships/image"></Relationship><Relationship Id="rId6" Target="../media/image24.jpeg" Type="http://schemas.openxmlformats.org/officeDocument/2006/relationships/image"></Relationship></Relationships>
</file>

<file path=ppt/slides/_rels/slide9.xml.rels><?xml version="1.0" standalone="yes" ?><Relationships xmlns="http://schemas.openxmlformats.org/package/2006/relationships"><Relationship Id="rId1" Target="../slideLayouts/slideLayout1.xml" Type="http://schemas.openxmlformats.org/officeDocument/2006/relationships/slideLayout"></Relationship><Relationship Id="rId2" Target="../media/image3.png" Type="http://schemas.openxmlformats.org/officeDocument/2006/relationships/image"></Relationship><Relationship Id="rId3" Target="../media/image25.png" Type="http://schemas.openxmlformats.org/officeDocument/2006/relationships/image"></Relationship><Relationship Id="rId4" Target="../media/image26.wmf" Type="http://schemas.openxmlformats.org/officeDocument/2006/relationships/image"></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extBox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84960" y="450130"/>
            <a:ext cx="9723120" cy="584775"/>
          </a:xfrm>
          <a:prstGeom prst="rect">
            <a:avLst/>
          </a:prstGeom>
          <a:solidFill>
            <a:srgbClr val="FFFF00"/>
          </a:solidFill>
          <a:ln>
            <a:solidFill>
              <a:schemeClr val="accent1">
                <a:lumMod val="60000"/>
                <a:lumOff val="40000"/>
              </a:schemeClr>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TT" smtClean="0" sz="3200">
                <a:solidFill>
                  <a:schemeClr val="accent1"/>
                </a:solidFill>
                <a:uFillTx/>
                <a:latin charset="0" panose="04020705040A02060702" pitchFamily="82" typeface="Algerian"/>
              </a:rPr>
              <a:t>Drugs used for  anxiety and panic disorders</a:t>
            </a:r>
            <a:endParaRPr dirty="0" lang="en-US" sz="3200">
              <a:uFillTx/>
              <a:latin charset="0" panose="04020705040A02060702" pitchFamily="82" typeface="Algeri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Box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78192" y="5210868"/>
            <a:ext cx="5607377" cy="1384995"/>
          </a:xfrm>
          <a:prstGeom prst="rect">
            <a:avLst/>
          </a:prstGeom>
          <a:solidFill>
            <a:srgbClr val="FFFF00"/>
          </a:solidFill>
          <a:ln>
            <a:solidFill>
              <a:schemeClr val="accent1">
                <a:lumMod val="60000"/>
                <a:lumOff val="40000"/>
              </a:schemeClr>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rPr>
              <a:t>Discuss </a:t>
            </a:r>
            <a:r>
              <a:rPr b="1" dirty="0" lang="en-US" sz="2800">
                <a:solidFill>
                  <a:schemeClr val="accent1"/>
                </a:solidFill>
                <a:uFillTx/>
              </a:rPr>
              <a:t>the different characteristics of antianxiety </a:t>
            </a:r>
            <a:r>
              <a:rPr b="1" dirty="0" lang="en-US" smtClean="0" sz="2800">
                <a:solidFill>
                  <a:schemeClr val="accent1"/>
                </a:solidFill>
                <a:uFillTx/>
              </a:rPr>
              <a:t>drugs</a:t>
            </a:r>
            <a:endParaRPr b="1" dirty="0" lang="en-US" sz="2800">
              <a:solidFill>
                <a:schemeClr val="accent1"/>
              </a:solidFill>
              <a:uFillTx/>
              <a:latin charset="0" panose="04020705040A02060702" pitchFamily="82" typeface="Algeri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88004" y="2322864"/>
            <a:ext cx="5619476" cy="954107"/>
          </a:xfrm>
          <a:prstGeom prst="rect">
            <a:avLst/>
          </a:prstGeom>
          <a:solidFill>
            <a:srgbClr val="FFFF00"/>
          </a:solidFill>
          <a:ln>
            <a:solidFill>
              <a:schemeClr val="accent1">
                <a:lumMod val="60000"/>
                <a:lumOff val="40000"/>
              </a:schemeClr>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rPr>
              <a:t>Define some </a:t>
            </a:r>
            <a:r>
              <a:rPr b="1" dirty="0" lang="en-US" sz="2800">
                <a:solidFill>
                  <a:schemeClr val="accent1"/>
                </a:solidFill>
                <a:uFillTx/>
              </a:rPr>
              <a:t>types of anxiety </a:t>
            </a:r>
            <a:r>
              <a:rPr b="1" dirty="0" lang="en-US" smtClean="0" sz="2800">
                <a:solidFill>
                  <a:schemeClr val="accent1"/>
                </a:solidFill>
                <a:uFillTx/>
              </a:rPr>
              <a:t>disorders</a:t>
            </a:r>
            <a:endParaRPr b="1" dirty="0" lang="en-US" sz="2800">
              <a:solidFill>
                <a:schemeClr val="accent1"/>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33725" y="1584802"/>
            <a:ext cx="1709393" cy="523220"/>
          </a:xfrm>
          <a:prstGeom prst="rect">
            <a:avLst/>
          </a:prstGeom>
          <a:solidFill>
            <a:srgbClr val="FFFF00"/>
          </a:solidFill>
          <a:ln>
            <a:solidFill>
              <a:schemeClr val="accent1">
                <a:lumMod val="60000"/>
                <a:lumOff val="40000"/>
              </a:schemeClr>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rPr>
              <a:t>ILOs</a:t>
            </a:r>
            <a:endParaRPr b="1" dirty="0" lang="en-US" sz="2800">
              <a:solidFill>
                <a:schemeClr val="accent1"/>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57524" y="3785904"/>
            <a:ext cx="5634716" cy="954107"/>
          </a:xfrm>
          <a:prstGeom prst="rect">
            <a:avLst/>
          </a:prstGeom>
          <a:solidFill>
            <a:srgbClr val="FFFF00"/>
          </a:solidFill>
          <a:ln>
            <a:solidFill>
              <a:schemeClr val="accent1">
                <a:lumMod val="60000"/>
                <a:lumOff val="40000"/>
              </a:schemeClr>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rPr>
              <a:t>Classify types of drugs used for treatment of anxiety</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500199" y="1471323"/>
            <a:ext cx="3212870" cy="2737341"/>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8890000" y="3965575"/>
            <a:ext cx="3002280" cy="2362200"/>
          </a:xfrm>
          <a:prstGeom prst="rect">
            <a:avLst/>
          </a:prstGeom>
          <a:noFill/>
          <a:ln w="9525">
            <a:noFill/>
            <a:miter lim="800000"/>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ecel="50000" dur="500" fill="hold" id="7">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10"/>
                                        <p:tgtEl>
                                          <p:spTgt spid="5"/>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5"/>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p:cTn decel="50000" dur="500" fill="hold" id="19">
                                          <p:stCondLst>
                                            <p:cond delay="0"/>
                                          </p:stCondLst>
                                        </p:cTn>
                                        <p:tgtEl>
                                          <p:spTgt spid="7"/>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dur="1000" fill="hold" id="22"/>
                                        <p:tgtEl>
                                          <p:spTgt spid="7"/>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7"/>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7"/>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7"/>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7"/>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5" presetSubtype="0">
                                  <p:stCondLst>
                                    <p:cond delay="0"/>
                                  </p:stCondLst>
                                  <p:childTnLst>
                                    <p:set>
                                      <p:cBhvr>
                                        <p:cTn dur="1" fill="hold" id="30">
                                          <p:stCondLst>
                                            <p:cond delay="0"/>
                                          </p:stCondLst>
                                        </p:cTn>
                                        <p:tgtEl>
                                          <p:spTgt spid="3"/>
                                        </p:tgtEl>
                                        <p:attrNameLst>
                                          <p:attrName>style.visibility</p:attrName>
                                        </p:attrNameLst>
                                      </p:cBhvr>
                                      <p:to>
                                        <p:strVal val="visible"/>
                                      </p:to>
                                    </p:set>
                                    <p:anim calcmode="lin" valueType="num">
                                      <p:cBhvr>
                                        <p:cTn decel="50000" dur="500" fill="hold" id="31">
                                          <p:stCondLst>
                                            <p:cond delay="0"/>
                                          </p:stCondLst>
                                        </p:cTn>
                                        <p:tgtEl>
                                          <p:spTgt spid="3"/>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3"/>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dur="1000" fill="hold" id="34"/>
                                        <p:tgtEl>
                                          <p:spTgt spid="3"/>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3"/>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3"/>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3"/>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3"/>
      <p:bldP advAuto="4294967295" animBg="1" grpId="0" spid="5"/>
      <p:bldP advAuto="4294967295" animBg="1" grpId="0" spid="7"/>
    </p:bldLst>
  </p:timing>
</p:sld>
</file>

<file path=ppt/slides/slide1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61902" y="4173272"/>
            <a:ext cx="7334298" cy="95410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just"/>
            <a:r>
              <a:rPr b="1" dirty="0" lang="en-US" sz="2800">
                <a:solidFill>
                  <a:schemeClr val="accent1"/>
                </a:solidFill>
                <a:uFillTx/>
              </a:rPr>
              <a:t>Sleep disorders (Insomnia).</a:t>
            </a:r>
          </a:p>
          <a:p>
            <a:pPr indent="-285750" lvl="1" marL="742950"/>
            <a:r>
              <a:rPr b="1" dirty="0" lang="en-US" sz="2800">
                <a:solidFill>
                  <a:schemeClr val="accent1"/>
                </a:solidFill>
                <a:uFillTx/>
                <a:cs charset="0" pitchFamily="18" typeface="Times New Roman"/>
              </a:rPr>
              <a:t> </a:t>
            </a:r>
            <a:r>
              <a:rPr b="1" dirty="0" err="1" lang="en-US" sz="2800">
                <a:solidFill>
                  <a:srgbClr val="0070C0"/>
                </a:solidFill>
                <a:uFillTx/>
                <a:cs charset="0" pitchFamily="18" typeface="Times New Roman"/>
              </a:rPr>
              <a:t>Triazolam</a:t>
            </a:r>
            <a:r>
              <a:rPr b="1" dirty="0" lang="en-US" sz="2800">
                <a:solidFill>
                  <a:srgbClr val="0070C0"/>
                </a:solidFill>
                <a:uFillTx/>
                <a:cs charset="0" pitchFamily="18" typeface="Times New Roman"/>
              </a:rPr>
              <a:t>, </a:t>
            </a:r>
            <a:r>
              <a:rPr b="1" dirty="0" err="1" lang="en-US" sz="2800">
                <a:solidFill>
                  <a:srgbClr val="0070C0"/>
                </a:solidFill>
                <a:uFillTx/>
                <a:cs charset="0" pitchFamily="18" typeface="Times New Roman"/>
              </a:rPr>
              <a:t>Lorazepam</a:t>
            </a:r>
            <a:r>
              <a:rPr b="1" dirty="0" lang="en-US" sz="2800">
                <a:solidFill>
                  <a:srgbClr val="0070C0"/>
                </a:solidFill>
                <a:uFillTx/>
                <a:cs charset="0" pitchFamily="18" typeface="Times New Roman"/>
              </a:rPr>
              <a:t>, </a:t>
            </a:r>
            <a:r>
              <a:rPr b="1" dirty="0" err="1" lang="en-US" sz="2800">
                <a:solidFill>
                  <a:srgbClr val="0070C0"/>
                </a:solidFill>
                <a:uFillTx/>
                <a:cs charset="0" pitchFamily="18" typeface="Times New Roman"/>
              </a:rPr>
              <a:t>Flurazepam</a:t>
            </a:r>
            <a:endParaRPr b="1" dirty="0" lang="en-US" sz="2800">
              <a:solidFill>
                <a:srgbClr val="0070C0"/>
              </a:solidFill>
              <a:uFillTx/>
              <a:cs charset="0"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61902" y="1236415"/>
            <a:ext cx="7320698" cy="250530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just">
              <a:lnSpc>
                <a:spcPct val="160000"/>
              </a:lnSpc>
            </a:pPr>
            <a:r>
              <a:rPr b="1" dirty="0" lang="en-US" sz="2800">
                <a:solidFill>
                  <a:schemeClr val="accent1"/>
                </a:solidFill>
                <a:uFillTx/>
              </a:rPr>
              <a:t>Anxiety disorders:</a:t>
            </a:r>
            <a:r>
              <a:rPr b="1" dirty="0" lang="en-US" sz="2800">
                <a:solidFill>
                  <a:schemeClr val="accent1"/>
                </a:solidFill>
                <a:uFillTx/>
                <a:cs charset="0" pitchFamily="18" typeface="Times New Roman"/>
              </a:rPr>
              <a:t>   </a:t>
            </a:r>
          </a:p>
          <a:p>
            <a:pPr>
              <a:lnSpc>
                <a:spcPct val="80000"/>
              </a:lnSpc>
            </a:pPr>
            <a:r>
              <a:rPr b="1" dirty="0" lang="en-US" sz="2800">
                <a:solidFill>
                  <a:schemeClr val="accent1"/>
                </a:solidFill>
                <a:uFillTx/>
                <a:cs charset="0" pitchFamily="18" typeface="Times New Roman"/>
              </a:rPr>
              <a:t>	</a:t>
            </a:r>
            <a:r>
              <a:rPr b="1" dirty="0" lang="en-US" sz="2800">
                <a:solidFill>
                  <a:schemeClr val="bg2"/>
                </a:solidFill>
                <a:uFillTx/>
                <a:cs charset="0" pitchFamily="18" typeface="Times New Roman"/>
              </a:rPr>
              <a:t>Short term relief of severe anxiety</a:t>
            </a:r>
          </a:p>
          <a:p>
            <a:pPr>
              <a:lnSpc>
                <a:spcPct val="80000"/>
              </a:lnSpc>
            </a:pPr>
            <a:r>
              <a:rPr b="1" dirty="0" lang="en-US" sz="2800">
                <a:solidFill>
                  <a:schemeClr val="accent1"/>
                </a:solidFill>
                <a:uFillTx/>
                <a:cs charset="0" pitchFamily="18" typeface="Times New Roman"/>
              </a:rPr>
              <a:t>	General anxiety disorder</a:t>
            </a:r>
          </a:p>
          <a:p>
            <a:pPr>
              <a:lnSpc>
                <a:spcPct val="80000"/>
              </a:lnSpc>
            </a:pPr>
            <a:r>
              <a:rPr b="1" dirty="0" lang="en-US" sz="2800">
                <a:solidFill>
                  <a:schemeClr val="accent1"/>
                </a:solidFill>
                <a:uFillTx/>
                <a:cs charset="0" pitchFamily="18" typeface="Times New Roman"/>
              </a:rPr>
              <a:t>	Obsessive compulsive disorder</a:t>
            </a:r>
          </a:p>
          <a:p>
            <a:pPr>
              <a:lnSpc>
                <a:spcPct val="80000"/>
              </a:lnSpc>
            </a:pPr>
            <a:r>
              <a:rPr b="1" dirty="0" lang="en-US" sz="2800">
                <a:solidFill>
                  <a:schemeClr val="accent1"/>
                </a:solidFill>
                <a:uFillTx/>
                <a:cs charset="0" pitchFamily="18" typeface="Times New Roman"/>
              </a:rPr>
              <a:t>	Panic attack with </a:t>
            </a:r>
            <a:r>
              <a:rPr b="1" dirty="0" lang="en-US" smtClean="0" sz="2800">
                <a:solidFill>
                  <a:schemeClr val="accent1"/>
                </a:solidFill>
                <a:uFillTx/>
                <a:cs charset="0" pitchFamily="18" typeface="Times New Roman"/>
              </a:rPr>
              <a:t>depression</a:t>
            </a:r>
            <a:r>
              <a:rPr b="1" dirty="0" lang="en-US" smtClean="0" sz="2800">
                <a:solidFill>
                  <a:schemeClr val="accent1"/>
                </a:solidFill>
                <a:uFillTx/>
                <a:latin typeface="Calibri"/>
                <a:cs charset="0" pitchFamily="18" typeface="Times New Roman"/>
              </a:rPr>
              <a:t>→</a:t>
            </a:r>
            <a:r>
              <a:rPr b="1" dirty="0" lang="en-US" smtClean="0" sz="2800">
                <a:solidFill>
                  <a:schemeClr val="accent1"/>
                </a:solidFill>
                <a:uFillTx/>
                <a:cs charset="0" pitchFamily="18" typeface="Times New Roman"/>
              </a:rPr>
              <a:t> </a:t>
            </a:r>
            <a:r>
              <a:rPr b="1" dirty="0" lang="en-US" sz="2800">
                <a:solidFill>
                  <a:srgbClr val="0000FF"/>
                </a:solidFill>
                <a:uFillTx/>
                <a:cs charset="0" pitchFamily="18" typeface="Times New Roman"/>
              </a:rPr>
              <a:t>Alprazolam </a:t>
            </a:r>
            <a:r>
              <a:rPr b="1" dirty="0" lang="en-US" smtClean="0" sz="2400">
                <a:solidFill>
                  <a:srgbClr val="0000FF"/>
                </a:solidFill>
                <a:uFillTx/>
                <a:cs charset="0" pitchFamily="18" typeface="Times New Roman"/>
              </a:rPr>
              <a:t>(</a:t>
            </a:r>
            <a:r>
              <a:rPr b="1" dirty="0" lang="en-US" sz="2400">
                <a:solidFill>
                  <a:srgbClr val="0000FF"/>
                </a:solidFill>
                <a:uFillTx/>
                <a:cs charset="0" pitchFamily="18" typeface="Times New Roman"/>
              </a:rPr>
              <a:t>antidepressant effect</a:t>
            </a:r>
            <a:r>
              <a:rPr b="1" dirty="0" lang="en-US" smtClean="0" sz="2400">
                <a:solidFill>
                  <a:srgbClr val="0000FF"/>
                </a:solidFill>
                <a:uFillTx/>
                <a:cs charset="0" pitchFamily="18" typeface="Times New Roman"/>
              </a:rPr>
              <a:t>)</a:t>
            </a:r>
            <a:endParaRPr b="1" dirty="0" lang="en-US" sz="2800">
              <a:uFillTx/>
              <a:cs charset="0"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879908" y="213559"/>
            <a:ext cx="4652128"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3200">
                <a:solidFill>
                  <a:schemeClr val="accent1"/>
                </a:solidFill>
                <a:uFillTx/>
                <a:latin charset="0" panose="04020705040A02060702" pitchFamily="82" typeface="Algerian"/>
                <a:cs charset="0" pitchFamily="18" typeface="Times New Roman"/>
              </a:rPr>
              <a:t>Therapeutic Uses</a:t>
            </a:r>
            <a:endParaRPr b="1" dirty="0" lang="en-US" sz="3200">
              <a:solidFill>
                <a:schemeClr val="accent1"/>
              </a:solidFill>
              <a:uFillTx/>
              <a:latin charset="0" panose="04020705040A02060702" pitchFamily="82" typeface="Algerian"/>
              <a:cs charset="0" pitchFamily="18" typeface="Times New Rom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439239" y="73980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92382" y="5490421"/>
            <a:ext cx="7741422" cy="923079"/>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chemeClr val="accent1"/>
                </a:solidFill>
                <a:uFillTx/>
                <a:cs charset="0" pitchFamily="18" typeface="Times New Roman"/>
              </a:rPr>
              <a:t>Treatment of epilepsy</a:t>
            </a:r>
          </a:p>
          <a:p>
            <a:r>
              <a:rPr b="1" dirty="0" lang="en-US" sz="2800">
                <a:solidFill>
                  <a:schemeClr val="accent1"/>
                </a:solidFill>
                <a:uFillTx/>
                <a:cs charset="0" pitchFamily="18" typeface="Times New Roman"/>
              </a:rPr>
              <a:t>     </a:t>
            </a:r>
            <a:r>
              <a:rPr b="1" dirty="0" lang="en-US" sz="2800">
                <a:solidFill>
                  <a:srgbClr val="0070C0"/>
                </a:solidFill>
                <a:uFillTx/>
                <a:cs charset="0" pitchFamily="18" typeface="Times New Roman"/>
              </a:rPr>
              <a:t>Diazepam – </a:t>
            </a:r>
            <a:r>
              <a:rPr b="1" dirty="0" err="1" lang="en-US" sz="2800">
                <a:solidFill>
                  <a:srgbClr val="0070C0"/>
                </a:solidFill>
                <a:uFillTx/>
                <a:cs charset="0" pitchFamily="18" typeface="Times New Roman"/>
              </a:rPr>
              <a:t>Lorazepam</a:t>
            </a:r>
            <a:endParaRPr b="1" dirty="0" lang="en-US" sz="2800">
              <a:solidFill>
                <a:srgbClr val="0070C0"/>
              </a:solidFill>
              <a:uFillTx/>
              <a:cs charset="0" pitchFamily="18" typeface="Times New Rom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098"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8991600" y="3736658"/>
            <a:ext cx="2895600" cy="2938462"/>
          </a:xfrm>
          <a:prstGeom prst="rect">
            <a:avLst/>
          </a:prstGeom>
          <a:noFill/>
          <a:ln w="9525">
            <a:noFill/>
            <a:miter lim="800000"/>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ecel="50000" dur="500" fill="hold" id="7">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10"/>
                                        <p:tgtEl>
                                          <p:spTgt spid="6"/>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6"/>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ecel="50000" dur="500" fill="hold" id="19">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22"/>
                                        <p:tgtEl>
                                          <p:spTgt spid="5"/>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5"/>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5" presetSubtype="0">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p:cTn decel="50000" dur="500" fill="hold" id="31">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34"/>
                                        <p:tgtEl>
                                          <p:spTgt spid="9"/>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5"/>
      <p:bldP advAuto="4294967295" animBg="1" grpId="0" spid="6"/>
      <p:bldP advAuto="4294967295" animBg="1" grpId="0" spid="9"/>
    </p:bldLst>
  </p:timing>
</p:sld>
</file>

<file path=ppt/slides/slide1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Box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85165" y="2501205"/>
            <a:ext cx="5368875" cy="138499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chemeClr val="accent1"/>
                </a:solidFill>
                <a:uFillTx/>
                <a:cs charset="0" pitchFamily="18" typeface="Times New Roman"/>
              </a:rPr>
              <a:t>In anesthesia   </a:t>
            </a:r>
          </a:p>
          <a:p>
            <a:pPr>
              <a:buClr>
                <a:schemeClr val="folHlink"/>
              </a:buClr>
              <a:buFont charset="2" pitchFamily="2" typeface="Wingdings"/>
              <a:buChar char="§"/>
            </a:pPr>
            <a:r>
              <a:rPr b="1" dirty="0" lang="en-US" sz="2800">
                <a:solidFill>
                  <a:schemeClr val="accent1"/>
                </a:solidFill>
                <a:uFillTx/>
                <a:cs charset="0" pitchFamily="18" typeface="Times New Roman"/>
              </a:rPr>
              <a:t>   </a:t>
            </a:r>
            <a:r>
              <a:rPr b="1" dirty="0" err="1" lang="en-US" sz="2800">
                <a:solidFill>
                  <a:schemeClr val="accent1"/>
                </a:solidFill>
                <a:uFillTx/>
                <a:cs charset="0" pitchFamily="18" typeface="Times New Roman"/>
              </a:rPr>
              <a:t>Preanesthetic</a:t>
            </a:r>
            <a:r>
              <a:rPr b="1" dirty="0" lang="en-US" sz="2800">
                <a:solidFill>
                  <a:schemeClr val="accent1"/>
                </a:solidFill>
                <a:uFillTx/>
                <a:cs charset="0" pitchFamily="18" typeface="Times New Roman"/>
              </a:rPr>
              <a:t> medication </a:t>
            </a:r>
            <a:r>
              <a:rPr b="1" dirty="0" lang="en-US" sz="2800">
                <a:solidFill>
                  <a:srgbClr val="0070C0"/>
                </a:solidFill>
                <a:uFillTx/>
                <a:cs charset="0" pitchFamily="18" typeface="Times New Roman"/>
              </a:rPr>
              <a:t>(diazepam</a:t>
            </a:r>
            <a:r>
              <a:rPr b="1" dirty="0" lang="en-US" smtClean="0" sz="2800">
                <a:solidFill>
                  <a:srgbClr val="0070C0"/>
                </a:solidFill>
                <a:uFillTx/>
                <a:cs charset="0" pitchFamily="18" typeface="Times New Roman"/>
              </a:rPr>
              <a:t>).</a:t>
            </a:r>
            <a:endParaRPr b="1" dirty="0" lang="en-US" sz="2800">
              <a:solidFill>
                <a:srgbClr val="0070C0"/>
              </a:solidFill>
              <a:uFillTx/>
              <a:cs charset="0"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879908" y="213559"/>
            <a:ext cx="4652128"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3200">
                <a:solidFill>
                  <a:schemeClr val="accent1"/>
                </a:solidFill>
                <a:uFillTx/>
                <a:latin charset="0" panose="04020705040A02060702" pitchFamily="82" typeface="Algerian"/>
                <a:cs charset="0" pitchFamily="18" typeface="Times New Roman"/>
              </a:rPr>
              <a:t>Therapeutic Uses</a:t>
            </a:r>
            <a:endParaRPr b="1" dirty="0" lang="en-US" sz="3200">
              <a:solidFill>
                <a:schemeClr val="accent1"/>
              </a:solidFill>
              <a:uFillTx/>
              <a:latin charset="0" panose="04020705040A02060702" pitchFamily="82" typeface="Algerian"/>
              <a:cs charset="0" pitchFamily="18" typeface="Times New Rom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439239" y="739803"/>
            <a:ext cx="3212870" cy="2737341"/>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6082"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278880" y="1889760"/>
            <a:ext cx="5694998" cy="4773930"/>
          </a:xfrm>
          <a:prstGeom prst="rect">
            <a:avLst/>
          </a:prstGeom>
          <a:noFill/>
          <a:ln w="9525">
            <a:noFill/>
            <a:miter lim="800000"/>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89560" y="4619565"/>
            <a:ext cx="5368875" cy="95410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cs charset="0" pitchFamily="18" typeface="Times New Roman"/>
              </a:rPr>
              <a:t>Induction </a:t>
            </a:r>
            <a:r>
              <a:rPr b="1" dirty="0" lang="en-US" sz="2800">
                <a:solidFill>
                  <a:schemeClr val="accent1"/>
                </a:solidFill>
                <a:uFillTx/>
                <a:cs charset="0" pitchFamily="18" typeface="Times New Roman"/>
              </a:rPr>
              <a:t>of anesthesia 	</a:t>
            </a:r>
            <a:r>
              <a:rPr b="1" dirty="0" lang="en-US" sz="2800">
                <a:solidFill>
                  <a:srgbClr val="0070C0"/>
                </a:solidFill>
                <a:uFillTx/>
                <a:cs charset="0" pitchFamily="18" typeface="Times New Roman"/>
              </a:rPr>
              <a:t>(</a:t>
            </a:r>
            <a:r>
              <a:rPr b="1" dirty="0" err="1" lang="en-US" smtClean="0" sz="2800">
                <a:solidFill>
                  <a:srgbClr val="0070C0"/>
                </a:solidFill>
                <a:uFillTx/>
                <a:cs charset="0" pitchFamily="18" typeface="Times New Roman"/>
              </a:rPr>
              <a:t>Midazolam</a:t>
            </a:r>
            <a:r>
              <a:rPr b="1" dirty="0" lang="en-US" smtClean="0" sz="2800">
                <a:solidFill>
                  <a:srgbClr val="0070C0"/>
                </a:solidFill>
                <a:uFillTx/>
                <a:cs charset="0" pitchFamily="18" typeface="Times New Roman"/>
              </a:rPr>
              <a:t>, IV)</a:t>
            </a:r>
            <a:endParaRPr b="1" dirty="0" lang="en-US">
              <a:solidFill>
                <a:srgbClr val="0070C0"/>
              </a:solidFill>
              <a:uFillTx/>
              <a:cs charset="0"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ecel="50000" dur="500" fill="hold" id="7">
                                          <p:stCondLst>
                                            <p:cond delay="0"/>
                                          </p:stCondLst>
                                        </p:cTn>
                                        <p:tgtEl>
                                          <p:spTgt spid="4"/>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4"/>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dur="1000" fill="hold" id="10"/>
                                        <p:tgtEl>
                                          <p:spTgt spid="4"/>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4"/>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4"/>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4"/>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4"/>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p:cTn decel="50000" dur="500" fill="hold" id="19">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22"/>
                                        <p:tgtEl>
                                          <p:spTgt spid="10"/>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10"/>
                                        </p:tgtEl>
                                      </p:cBhvr>
                                    </p:animEffect>
                                  </p:childTnLst>
                                </p:cTn>
                              </p:par>
                              <p:par>
                                <p:cTn fill="hold" id="27" nodeType="withEffect" presetClass="entr" presetID="25" presetSubtype="0">
                                  <p:stCondLst>
                                    <p:cond delay="0"/>
                                  </p:stCondLst>
                                  <p:childTnLst>
                                    <p:set>
                                      <p:cBhvr>
                                        <p:cTn dur="1" fill="hold" id="28">
                                          <p:stCondLst>
                                            <p:cond delay="0"/>
                                          </p:stCondLst>
                                        </p:cTn>
                                        <p:tgtEl>
                                          <p:spTgt spid="46082"/>
                                        </p:tgtEl>
                                        <p:attrNameLst>
                                          <p:attrName>style.visibility</p:attrName>
                                        </p:attrNameLst>
                                      </p:cBhvr>
                                      <p:to>
                                        <p:strVal val="visible"/>
                                      </p:to>
                                    </p:set>
                                    <p:anim calcmode="lin" valueType="num">
                                      <p:cBhvr>
                                        <p:cTn decel="50000" dur="500" fill="hold" id="29">
                                          <p:stCondLst>
                                            <p:cond delay="0"/>
                                          </p:stCondLst>
                                        </p:cTn>
                                        <p:tgtEl>
                                          <p:spTgt spid="46082"/>
                                        </p:tgtEl>
                                        <p:attrNameLst>
                                          <p:attrName>style.rotation</p:attrName>
                                        </p:attrNameLst>
                                      </p:cBhvr>
                                      <p:tavLst>
                                        <p:tav tm="0">
                                          <p:val>
                                            <p:fltVal val="-90"/>
                                          </p:val>
                                        </p:tav>
                                        <p:tav tm="100000">
                                          <p:val>
                                            <p:fltVal val="0"/>
                                          </p:val>
                                        </p:tav>
                                      </p:tavLst>
                                    </p:anim>
                                    <p:anim calcmode="lin" valueType="num">
                                      <p:cBhvr>
                                        <p:cTn decel="50000" dur="500" fill="hold" id="30">
                                          <p:stCondLst>
                                            <p:cond delay="0"/>
                                          </p:stCondLst>
                                        </p:cTn>
                                        <p:tgtEl>
                                          <p:spTgt spid="46082"/>
                                        </p:tgtEl>
                                        <p:attrNameLst>
                                          <p:attrName>ppt_w</p:attrName>
                                        </p:attrNameLst>
                                      </p:cBhvr>
                                      <p:tavLst>
                                        <p:tav tm="0">
                                          <p:val>
                                            <p:strVal val="#ppt_w"/>
                                          </p:val>
                                        </p:tav>
                                        <p:tav tm="100000">
                                          <p:val>
                                            <p:strVal val="#ppt_w*.05"/>
                                          </p:val>
                                        </p:tav>
                                      </p:tavLst>
                                    </p:anim>
                                    <p:anim calcmode="lin" valueType="num">
                                      <p:cBhvr>
                                        <p:cTn accel="50000" dur="500" fill="hold" id="31">
                                          <p:stCondLst>
                                            <p:cond delay="500"/>
                                          </p:stCondLst>
                                        </p:cTn>
                                        <p:tgtEl>
                                          <p:spTgt spid="46082"/>
                                        </p:tgtEl>
                                        <p:attrNameLst>
                                          <p:attrName>ppt_w</p:attrName>
                                        </p:attrNameLst>
                                      </p:cBhvr>
                                      <p:tavLst>
                                        <p:tav tm="0">
                                          <p:val>
                                            <p:strVal val="#ppt_w*.05"/>
                                          </p:val>
                                        </p:tav>
                                        <p:tav tm="100000">
                                          <p:val>
                                            <p:strVal val="#ppt_w"/>
                                          </p:val>
                                        </p:tav>
                                      </p:tavLst>
                                    </p:anim>
                                    <p:anim calcmode="lin" valueType="num">
                                      <p:cBhvr>
                                        <p:cTn dur="1000" fill="hold" id="32"/>
                                        <p:tgtEl>
                                          <p:spTgt spid="46082"/>
                                        </p:tgtEl>
                                        <p:attrNameLst>
                                          <p:attrName>ppt_h</p:attrName>
                                        </p:attrNameLst>
                                      </p:cBhvr>
                                      <p:tavLst>
                                        <p:tav tm="0">
                                          <p:val>
                                            <p:strVal val="#ppt_h"/>
                                          </p:val>
                                        </p:tav>
                                        <p:tav tm="100000">
                                          <p:val>
                                            <p:strVal val="#ppt_h"/>
                                          </p:val>
                                        </p:tav>
                                      </p:tavLst>
                                    </p:anim>
                                    <p:anim calcmode="lin" valueType="num">
                                      <p:cBhvr>
                                        <p:cTn decel="50000" dur="500" fill="hold" id="33">
                                          <p:stCondLst>
                                            <p:cond delay="0"/>
                                          </p:stCondLst>
                                        </p:cTn>
                                        <p:tgtEl>
                                          <p:spTgt spid="46082"/>
                                        </p:tgtEl>
                                        <p:attrNameLst>
                                          <p:attrName>ppt_x</p:attrName>
                                        </p:attrNameLst>
                                      </p:cBhvr>
                                      <p:tavLst>
                                        <p:tav tm="0">
                                          <p:val>
                                            <p:strVal val="#ppt_x+.4"/>
                                          </p:val>
                                        </p:tav>
                                        <p:tav tm="100000">
                                          <p:val>
                                            <p:strVal val="#ppt_x"/>
                                          </p:val>
                                        </p:tav>
                                      </p:tavLst>
                                    </p:anim>
                                    <p:anim calcmode="lin" valueType="num">
                                      <p:cBhvr>
                                        <p:cTn decel="50000" dur="500" fill="hold" id="34">
                                          <p:stCondLst>
                                            <p:cond delay="0"/>
                                          </p:stCondLst>
                                        </p:cTn>
                                        <p:tgtEl>
                                          <p:spTgt spid="46082"/>
                                        </p:tgtEl>
                                        <p:attrNameLst>
                                          <p:attrName>ppt_y</p:attrName>
                                        </p:attrNameLst>
                                      </p:cBhvr>
                                      <p:tavLst>
                                        <p:tav tm="0">
                                          <p:val>
                                            <p:strVal val="#ppt_y-.2"/>
                                          </p:val>
                                        </p:tav>
                                        <p:tav tm="100000">
                                          <p:val>
                                            <p:strVal val="#ppt_y+.1"/>
                                          </p:val>
                                        </p:tav>
                                      </p:tavLst>
                                    </p:anim>
                                    <p:anim calcmode="lin" valueType="num">
                                      <p:cBhvr>
                                        <p:cTn accel="50000" dur="500" fill="hold" id="35">
                                          <p:stCondLst>
                                            <p:cond delay="500"/>
                                          </p:stCondLst>
                                        </p:cTn>
                                        <p:tgtEl>
                                          <p:spTgt spid="46082"/>
                                        </p:tgtEl>
                                        <p:attrNameLst>
                                          <p:attrName>ppt_y</p:attrName>
                                        </p:attrNameLst>
                                      </p:cBhvr>
                                      <p:tavLst>
                                        <p:tav tm="0">
                                          <p:val>
                                            <p:strVal val="#ppt_y+.1"/>
                                          </p:val>
                                        </p:tav>
                                        <p:tav tm="100000">
                                          <p:val>
                                            <p:strVal val="#ppt_y"/>
                                          </p:val>
                                        </p:tav>
                                      </p:tavLst>
                                    </p:anim>
                                    <p:animEffect filter="fade" transition="in">
                                      <p:cBhvr>
                                        <p:cTn decel="50000" dur="1000" id="36">
                                          <p:stCondLst>
                                            <p:cond delay="0"/>
                                          </p:stCondLst>
                                        </p:cTn>
                                        <p:tgtEl>
                                          <p:spTgt spid="460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4"/>
      <p:bldP advAuto="4294967295" animBg="1" grpId="0" spid="10"/>
    </p:bldLst>
  </p:timing>
</p:sld>
</file>

<file path=ppt/slides/slide1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2449" y="5288584"/>
            <a:ext cx="7220595" cy="1255728"/>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nSpc>
                <a:spcPct val="90000"/>
              </a:lnSpc>
              <a:buFontTx/>
              <a:buChar char="•"/>
            </a:pPr>
            <a:r>
              <a:rPr b="1" dirty="0" lang="en-US" sz="2800">
                <a:solidFill>
                  <a:schemeClr val="accent1"/>
                </a:solidFill>
                <a:uFillTx/>
                <a:cs charset="0" pitchFamily="18" typeface="Times New Roman"/>
              </a:rPr>
              <a:t>Risk of withdrawal  </a:t>
            </a:r>
            <a:r>
              <a:rPr b="1" dirty="0" lang="en-US" smtClean="0" sz="2800">
                <a:solidFill>
                  <a:schemeClr val="accent1"/>
                </a:solidFill>
                <a:uFillTx/>
                <a:cs charset="0" pitchFamily="18" typeface="Times New Roman"/>
              </a:rPr>
              <a:t>symptoms(Rebound </a:t>
            </a:r>
            <a:r>
              <a:rPr b="1" dirty="0" lang="en-US" sz="2800">
                <a:solidFill>
                  <a:schemeClr val="accent1"/>
                </a:solidFill>
                <a:uFillTx/>
                <a:cs charset="0" pitchFamily="18" typeface="Times New Roman"/>
              </a:rPr>
              <a:t>insomnia, anorexia, anxiety, agitation, tremors and </a:t>
            </a:r>
            <a:r>
              <a:rPr b="1" dirty="0" lang="en-US" smtClean="0" sz="2800">
                <a:solidFill>
                  <a:schemeClr val="accent1"/>
                </a:solidFill>
                <a:uFillTx/>
                <a:cs charset="0" pitchFamily="18" typeface="Times New Roman"/>
              </a:rPr>
              <a:t>convulsion)</a:t>
            </a:r>
            <a:endParaRPr b="1" dirty="0" lang="en-US" sz="2800">
              <a:solidFill>
                <a:schemeClr val="accent1"/>
              </a:solidFill>
              <a:uFillTx/>
              <a:cs charset="0"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2449" y="2211518"/>
            <a:ext cx="5790751" cy="4801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nSpc>
                <a:spcPct val="90000"/>
              </a:lnSpc>
              <a:buFontTx/>
              <a:buChar char="•"/>
            </a:pPr>
            <a:r>
              <a:rPr b="1" dirty="0" lang="en-US" sz="2800">
                <a:solidFill>
                  <a:schemeClr val="accent1"/>
                </a:solidFill>
                <a:uFillTx/>
                <a:cs charset="0" pitchFamily="18" typeface="Times New Roman"/>
              </a:rPr>
              <a:t>Ataxia  (</a:t>
            </a:r>
            <a:r>
              <a:rPr b="1" dirty="0" lang="en-US" smtClean="0" sz="2800">
                <a:solidFill>
                  <a:schemeClr val="accent1"/>
                </a:solidFill>
                <a:uFillTx/>
                <a:cs charset="0" pitchFamily="18" typeface="Times New Roman"/>
              </a:rPr>
              <a:t>motor </a:t>
            </a:r>
            <a:r>
              <a:rPr b="1" dirty="0" lang="en-US" sz="2800">
                <a:solidFill>
                  <a:schemeClr val="accent1"/>
                </a:solidFill>
                <a:uFillTx/>
                <a:cs charset="0" pitchFamily="18" typeface="Times New Roman"/>
              </a:rPr>
              <a:t>incoordination)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28360" y="1230536"/>
            <a:ext cx="4652128"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3200">
                <a:solidFill>
                  <a:schemeClr val="accent1"/>
                </a:solidFill>
                <a:uFillTx/>
                <a:latin charset="0" panose="04020705040A02060702" pitchFamily="82" typeface="Algerian"/>
                <a:cs charset="0" pitchFamily="18" typeface="Times New Roman"/>
              </a:rPr>
              <a:t>Adverse Effects</a:t>
            </a:r>
            <a:endParaRPr dirty="0" lang="en-US" sz="3200">
              <a:solidFill>
                <a:srgbClr val="DF2E28"/>
              </a:solidFill>
              <a:uFillTx/>
              <a:latin charset="0" panose="04020705040A02060702" pitchFamily="82" typeface="Algeri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2449" y="4487415"/>
            <a:ext cx="6278431"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chemeClr val="accent1"/>
                </a:solidFill>
                <a:uFillTx/>
                <a:cs charset="0" pitchFamily="18" typeface="Times New Roman"/>
              </a:rPr>
              <a:t>Tolerance &amp; dependence</a:t>
            </a:r>
            <a:endParaRPr dirty="0" lang="en-US" sz="2800">
              <a:solidFill>
                <a:schemeClr val="accent1"/>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2449" y="3729335"/>
            <a:ext cx="6263191" cy="4801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nSpc>
                <a:spcPct val="90000"/>
              </a:lnSpc>
              <a:buFontTx/>
              <a:buChar char="•"/>
            </a:pPr>
            <a:r>
              <a:rPr b="1" dirty="0" lang="en-US" sz="2800">
                <a:solidFill>
                  <a:schemeClr val="accent1"/>
                </a:solidFill>
                <a:uFillTx/>
                <a:cs charset="0" pitchFamily="18" typeface="Times New Roman"/>
              </a:rPr>
              <a:t>Hangover</a:t>
            </a:r>
            <a:r>
              <a:rPr b="1" dirty="0" lang="en-US" smtClean="0" sz="2800">
                <a:solidFill>
                  <a:schemeClr val="accent1"/>
                </a:solidFill>
                <a:uFillTx/>
                <a:cs charset="0" pitchFamily="18" typeface="Times New Roman"/>
              </a:rPr>
              <a:t>: (</a:t>
            </a:r>
            <a:r>
              <a:rPr b="1" dirty="0" lang="en-US" sz="2800">
                <a:solidFill>
                  <a:schemeClr val="accent1"/>
                </a:solidFill>
                <a:uFillTx/>
                <a:cs charset="0" pitchFamily="18" typeface="Times New Roman"/>
              </a:rPr>
              <a:t>drowsiness, confusion</a:t>
            </a:r>
            <a:r>
              <a:rPr b="1" dirty="0" lang="en-US">
                <a:solidFill>
                  <a:schemeClr val="accent1"/>
                </a:solidFill>
                <a:uFillTx/>
                <a:cs charset="0" pitchFamily="18" typeface="Times New Roman"/>
              </a:rPr>
              <a:t>)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2449" y="2948882"/>
            <a:ext cx="5821231"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cs charset="0" pitchFamily="18" typeface="Times New Roman"/>
              </a:rPr>
              <a:t>Cognitive </a:t>
            </a:r>
            <a:r>
              <a:rPr b="1" dirty="0" lang="en-US" sz="2800">
                <a:solidFill>
                  <a:schemeClr val="accent1"/>
                </a:solidFill>
                <a:uFillTx/>
                <a:cs charset="0" pitchFamily="18" typeface="Times New Roman"/>
              </a:rPr>
              <a:t>impairment</a:t>
            </a:r>
            <a:endParaRPr dirty="0" lang="en-US" sz="2800">
              <a:solidFill>
                <a:schemeClr val="accent1"/>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361" name="Picture 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269480" y="1821180"/>
            <a:ext cx="4731068" cy="3276600"/>
          </a:xfrm>
          <a:prstGeom prst="rect">
            <a:avLst/>
          </a:prstGeom>
          <a:noFill/>
          <a:ln w="9525">
            <a:noFill/>
            <a:miter lim="800000"/>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ecel="50000" dur="500" fill="hold" id="7">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10"/>
                                        <p:tgtEl>
                                          <p:spTgt spid="6"/>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6"/>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p:cTn decel="50000" dur="500" fill="hold" id="19">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22"/>
                                        <p:tgtEl>
                                          <p:spTgt spid="11"/>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11"/>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5" presetSubtype="0">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p:cTn decel="50000" dur="500" fill="hold" id="31">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34"/>
                                        <p:tgtEl>
                                          <p:spTgt spid="10"/>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10"/>
                                        </p:tgtEl>
                                      </p:cBhvr>
                                    </p:animEffect>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5" presetSubtype="0">
                                  <p:stCondLst>
                                    <p:cond delay="0"/>
                                  </p:stCondLst>
                                  <p:childTnLst>
                                    <p:set>
                                      <p:cBhvr>
                                        <p:cTn dur="1" fill="hold" id="42">
                                          <p:stCondLst>
                                            <p:cond delay="0"/>
                                          </p:stCondLst>
                                        </p:cTn>
                                        <p:tgtEl>
                                          <p:spTgt spid="9"/>
                                        </p:tgtEl>
                                        <p:attrNameLst>
                                          <p:attrName>style.visibility</p:attrName>
                                        </p:attrNameLst>
                                      </p:cBhvr>
                                      <p:to>
                                        <p:strVal val="visible"/>
                                      </p:to>
                                    </p:set>
                                    <p:anim calcmode="lin" valueType="num">
                                      <p:cBhvr>
                                        <p:cTn decel="50000" dur="500" fill="hold" id="43">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44">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45">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46"/>
                                        <p:tgtEl>
                                          <p:spTgt spid="9"/>
                                        </p:tgtEl>
                                        <p:attrNameLst>
                                          <p:attrName>ppt_h</p:attrName>
                                        </p:attrNameLst>
                                      </p:cBhvr>
                                      <p:tavLst>
                                        <p:tav tm="0">
                                          <p:val>
                                            <p:strVal val="#ppt_h"/>
                                          </p:val>
                                        </p:tav>
                                        <p:tav tm="100000">
                                          <p:val>
                                            <p:strVal val="#ppt_h"/>
                                          </p:val>
                                        </p:tav>
                                      </p:tavLst>
                                    </p:anim>
                                    <p:anim calcmode="lin" valueType="num">
                                      <p:cBhvr>
                                        <p:cTn decel="50000" dur="500" fill="hold" id="47">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48">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49">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50">
                                          <p:stCondLst>
                                            <p:cond delay="0"/>
                                          </p:stCondLst>
                                        </p:cTn>
                                        <p:tgtEl>
                                          <p:spTgt spid="9"/>
                                        </p:tgtEl>
                                      </p:cBhvr>
                                    </p:animEffect>
                                  </p:childTnLst>
                                </p:cTn>
                              </p:par>
                              <p:par>
                                <p:cTn fill="hold" id="51" nodeType="withEffect" presetClass="entr" presetID="25" presetSubtype="0">
                                  <p:stCondLst>
                                    <p:cond delay="0"/>
                                  </p:stCondLst>
                                  <p:childTnLst>
                                    <p:set>
                                      <p:cBhvr>
                                        <p:cTn dur="1" fill="hold" id="52">
                                          <p:stCondLst>
                                            <p:cond delay="0"/>
                                          </p:stCondLst>
                                        </p:cTn>
                                        <p:tgtEl>
                                          <p:spTgt spid="15361"/>
                                        </p:tgtEl>
                                        <p:attrNameLst>
                                          <p:attrName>style.visibility</p:attrName>
                                        </p:attrNameLst>
                                      </p:cBhvr>
                                      <p:to>
                                        <p:strVal val="visible"/>
                                      </p:to>
                                    </p:set>
                                    <p:anim calcmode="lin" valueType="num">
                                      <p:cBhvr>
                                        <p:cTn decel="50000" dur="500" fill="hold" id="53">
                                          <p:stCondLst>
                                            <p:cond delay="0"/>
                                          </p:stCondLst>
                                        </p:cTn>
                                        <p:tgtEl>
                                          <p:spTgt spid="15361"/>
                                        </p:tgtEl>
                                        <p:attrNameLst>
                                          <p:attrName>style.rotation</p:attrName>
                                        </p:attrNameLst>
                                      </p:cBhvr>
                                      <p:tavLst>
                                        <p:tav tm="0">
                                          <p:val>
                                            <p:fltVal val="-90"/>
                                          </p:val>
                                        </p:tav>
                                        <p:tav tm="100000">
                                          <p:val>
                                            <p:fltVal val="0"/>
                                          </p:val>
                                        </p:tav>
                                      </p:tavLst>
                                    </p:anim>
                                    <p:anim calcmode="lin" valueType="num">
                                      <p:cBhvr>
                                        <p:cTn decel="50000" dur="500" fill="hold" id="54">
                                          <p:stCondLst>
                                            <p:cond delay="0"/>
                                          </p:stCondLst>
                                        </p:cTn>
                                        <p:tgtEl>
                                          <p:spTgt spid="15361"/>
                                        </p:tgtEl>
                                        <p:attrNameLst>
                                          <p:attrName>ppt_w</p:attrName>
                                        </p:attrNameLst>
                                      </p:cBhvr>
                                      <p:tavLst>
                                        <p:tav tm="0">
                                          <p:val>
                                            <p:strVal val="#ppt_w"/>
                                          </p:val>
                                        </p:tav>
                                        <p:tav tm="100000">
                                          <p:val>
                                            <p:strVal val="#ppt_w*.05"/>
                                          </p:val>
                                        </p:tav>
                                      </p:tavLst>
                                    </p:anim>
                                    <p:anim calcmode="lin" valueType="num">
                                      <p:cBhvr>
                                        <p:cTn accel="50000" dur="500" fill="hold" id="55">
                                          <p:stCondLst>
                                            <p:cond delay="500"/>
                                          </p:stCondLst>
                                        </p:cTn>
                                        <p:tgtEl>
                                          <p:spTgt spid="15361"/>
                                        </p:tgtEl>
                                        <p:attrNameLst>
                                          <p:attrName>ppt_w</p:attrName>
                                        </p:attrNameLst>
                                      </p:cBhvr>
                                      <p:tavLst>
                                        <p:tav tm="0">
                                          <p:val>
                                            <p:strVal val="#ppt_w*.05"/>
                                          </p:val>
                                        </p:tav>
                                        <p:tav tm="100000">
                                          <p:val>
                                            <p:strVal val="#ppt_w"/>
                                          </p:val>
                                        </p:tav>
                                      </p:tavLst>
                                    </p:anim>
                                    <p:anim calcmode="lin" valueType="num">
                                      <p:cBhvr>
                                        <p:cTn dur="1000" fill="hold" id="56"/>
                                        <p:tgtEl>
                                          <p:spTgt spid="15361"/>
                                        </p:tgtEl>
                                        <p:attrNameLst>
                                          <p:attrName>ppt_h</p:attrName>
                                        </p:attrNameLst>
                                      </p:cBhvr>
                                      <p:tavLst>
                                        <p:tav tm="0">
                                          <p:val>
                                            <p:strVal val="#ppt_h"/>
                                          </p:val>
                                        </p:tav>
                                        <p:tav tm="100000">
                                          <p:val>
                                            <p:strVal val="#ppt_h"/>
                                          </p:val>
                                        </p:tav>
                                      </p:tavLst>
                                    </p:anim>
                                    <p:anim calcmode="lin" valueType="num">
                                      <p:cBhvr>
                                        <p:cTn decel="50000" dur="500" fill="hold" id="57">
                                          <p:stCondLst>
                                            <p:cond delay="0"/>
                                          </p:stCondLst>
                                        </p:cTn>
                                        <p:tgtEl>
                                          <p:spTgt spid="15361"/>
                                        </p:tgtEl>
                                        <p:attrNameLst>
                                          <p:attrName>ppt_x</p:attrName>
                                        </p:attrNameLst>
                                      </p:cBhvr>
                                      <p:tavLst>
                                        <p:tav tm="0">
                                          <p:val>
                                            <p:strVal val="#ppt_x+.4"/>
                                          </p:val>
                                        </p:tav>
                                        <p:tav tm="100000">
                                          <p:val>
                                            <p:strVal val="#ppt_x"/>
                                          </p:val>
                                        </p:tav>
                                      </p:tavLst>
                                    </p:anim>
                                    <p:anim calcmode="lin" valueType="num">
                                      <p:cBhvr>
                                        <p:cTn decel="50000" dur="500" fill="hold" id="58">
                                          <p:stCondLst>
                                            <p:cond delay="0"/>
                                          </p:stCondLst>
                                        </p:cTn>
                                        <p:tgtEl>
                                          <p:spTgt spid="15361"/>
                                        </p:tgtEl>
                                        <p:attrNameLst>
                                          <p:attrName>ppt_y</p:attrName>
                                        </p:attrNameLst>
                                      </p:cBhvr>
                                      <p:tavLst>
                                        <p:tav tm="0">
                                          <p:val>
                                            <p:strVal val="#ppt_y-.2"/>
                                          </p:val>
                                        </p:tav>
                                        <p:tav tm="100000">
                                          <p:val>
                                            <p:strVal val="#ppt_y+.1"/>
                                          </p:val>
                                        </p:tav>
                                      </p:tavLst>
                                    </p:anim>
                                    <p:anim calcmode="lin" valueType="num">
                                      <p:cBhvr>
                                        <p:cTn accel="50000" dur="500" fill="hold" id="59">
                                          <p:stCondLst>
                                            <p:cond delay="500"/>
                                          </p:stCondLst>
                                        </p:cTn>
                                        <p:tgtEl>
                                          <p:spTgt spid="15361"/>
                                        </p:tgtEl>
                                        <p:attrNameLst>
                                          <p:attrName>ppt_y</p:attrName>
                                        </p:attrNameLst>
                                      </p:cBhvr>
                                      <p:tavLst>
                                        <p:tav tm="0">
                                          <p:val>
                                            <p:strVal val="#ppt_y+.1"/>
                                          </p:val>
                                        </p:tav>
                                        <p:tav tm="100000">
                                          <p:val>
                                            <p:strVal val="#ppt_y"/>
                                          </p:val>
                                        </p:tav>
                                      </p:tavLst>
                                    </p:anim>
                                    <p:animEffect filter="fade" transition="in">
                                      <p:cBhvr>
                                        <p:cTn decel="50000" dur="1000" id="60">
                                          <p:stCondLst>
                                            <p:cond delay="0"/>
                                          </p:stCondLst>
                                        </p:cTn>
                                        <p:tgtEl>
                                          <p:spTgt spid="15361"/>
                                        </p:tgtEl>
                                      </p:cBhvr>
                                    </p:animEffect>
                                  </p:childTnLst>
                                </p:cTn>
                              </p:par>
                            </p:childTnLst>
                          </p:cTn>
                        </p:par>
                      </p:childTnLst>
                    </p:cTn>
                  </p:par>
                  <p:par>
                    <p:cTn fill="hold" id="61">
                      <p:stCondLst>
                        <p:cond delay="indefinite"/>
                      </p:stCondLst>
                      <p:childTnLst>
                        <p:par>
                          <p:cTn fill="hold" id="62">
                            <p:stCondLst>
                              <p:cond delay="0"/>
                            </p:stCondLst>
                            <p:childTnLst>
                              <p:par>
                                <p:cTn fill="hold" grpId="0" id="63" nodeType="clickEffect" presetClass="entr" presetID="25" presetSubtype="0">
                                  <p:stCondLst>
                                    <p:cond delay="0"/>
                                  </p:stCondLst>
                                  <p:childTnLst>
                                    <p:set>
                                      <p:cBhvr>
                                        <p:cTn dur="1" fill="hold" id="64">
                                          <p:stCondLst>
                                            <p:cond delay="0"/>
                                          </p:stCondLst>
                                        </p:cTn>
                                        <p:tgtEl>
                                          <p:spTgt spid="5"/>
                                        </p:tgtEl>
                                        <p:attrNameLst>
                                          <p:attrName>style.visibility</p:attrName>
                                        </p:attrNameLst>
                                      </p:cBhvr>
                                      <p:to>
                                        <p:strVal val="visible"/>
                                      </p:to>
                                    </p:set>
                                    <p:anim calcmode="lin" valueType="num">
                                      <p:cBhvr>
                                        <p:cTn decel="50000" dur="500" fill="hold" id="65">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66">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67">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68"/>
                                        <p:tgtEl>
                                          <p:spTgt spid="5"/>
                                        </p:tgtEl>
                                        <p:attrNameLst>
                                          <p:attrName>ppt_h</p:attrName>
                                        </p:attrNameLst>
                                      </p:cBhvr>
                                      <p:tavLst>
                                        <p:tav tm="0">
                                          <p:val>
                                            <p:strVal val="#ppt_h"/>
                                          </p:val>
                                        </p:tav>
                                        <p:tav tm="100000">
                                          <p:val>
                                            <p:strVal val="#ppt_h"/>
                                          </p:val>
                                        </p:tav>
                                      </p:tavLst>
                                    </p:anim>
                                    <p:anim calcmode="lin" valueType="num">
                                      <p:cBhvr>
                                        <p:cTn decel="50000" dur="500" fill="hold" id="69">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70">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71">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72">
                                          <p:stCondLst>
                                            <p:cond delay="0"/>
                                          </p:stCondLst>
                                        </p:cTn>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5"/>
      <p:bldP advAuto="4294967295" animBg="1" grpId="0" spid="6"/>
      <p:bldP advAuto="4294967295" animBg="1" grpId="0" spid="9"/>
      <p:bldP advAuto="4294967295" animBg="1" grpId="0" spid="10"/>
      <p:bldP advAuto="4294967295" animBg="1" grpId="0" spid="11"/>
    </p:bldLst>
  </p:timing>
</p:sld>
</file>

<file path=ppt/slides/slide1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8248" y="2072438"/>
            <a:ext cx="7721831" cy="86793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609600" marL="609600">
              <a:lnSpc>
                <a:spcPct val="90000"/>
              </a:lnSpc>
            </a:pPr>
            <a:r>
              <a:rPr b="1" dirty="0" lang="en-US" sz="2800">
                <a:solidFill>
                  <a:schemeClr val="accent1"/>
                </a:solidFill>
                <a:uFillTx/>
                <a:cs charset="0" pitchFamily="18" typeface="Times New Roman"/>
              </a:rPr>
              <a:t>Toxic effects: respiratory </a:t>
            </a:r>
            <a:endParaRPr b="1" dirty="0" lang="en-US" smtClean="0" sz="2800">
              <a:solidFill>
                <a:schemeClr val="accent1"/>
              </a:solidFill>
              <a:uFillTx/>
              <a:cs charset="0" pitchFamily="18" typeface="Times New Roman"/>
            </a:endParaRPr>
          </a:p>
          <a:p>
            <a:pPr indent="-609600" marL="609600">
              <a:lnSpc>
                <a:spcPct val="90000"/>
              </a:lnSpc>
            </a:pPr>
            <a:r>
              <a:rPr b="1" dirty="0" lang="en-US" smtClean="0" sz="2800">
                <a:solidFill>
                  <a:schemeClr val="accent1"/>
                </a:solidFill>
                <a:uFillTx/>
                <a:cs charset="0" pitchFamily="18" typeface="Times New Roman"/>
              </a:rPr>
              <a:t>cardiovascular </a:t>
            </a:r>
            <a:r>
              <a:rPr b="1" dirty="0" lang="en-US" sz="2800">
                <a:solidFill>
                  <a:schemeClr val="accent1"/>
                </a:solidFill>
                <a:uFillTx/>
                <a:cs charset="0" pitchFamily="18" typeface="Times New Roman"/>
              </a:rPr>
              <a:t>depression in </a:t>
            </a:r>
            <a:r>
              <a:rPr b="1" dirty="0" lang="en-US" sz="2800">
                <a:solidFill>
                  <a:schemeClr val="accent6"/>
                </a:solidFill>
                <a:uFillTx/>
                <a:cs charset="0" pitchFamily="18" typeface="Times New Roman"/>
              </a:rPr>
              <a:t>large doses.</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848103" y="810568"/>
            <a:ext cx="4652128"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3200">
                <a:solidFill>
                  <a:schemeClr val="accent1"/>
                </a:solidFill>
                <a:uFillTx/>
                <a:latin charset="0" panose="04020705040A02060702" pitchFamily="82" typeface="Algerian"/>
                <a:cs charset="0" pitchFamily="18" typeface="Times New Roman"/>
              </a:rPr>
              <a:t>Adverse Effects</a:t>
            </a:r>
            <a:endParaRPr dirty="0" lang="en-US" sz="3200">
              <a:solidFill>
                <a:srgbClr val="DF2E28"/>
              </a:solidFill>
              <a:uFillTx/>
              <a:latin charset="0" panose="04020705040A02060702" pitchFamily="82" typeface="Algeri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nx" id="21"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65758" y="4197139"/>
            <a:ext cx="1908175" cy="2393054"/>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334000" y="4582886"/>
            <a:ext cx="3810000" cy="1872343"/>
          </a:xfrm>
          <a:prstGeom prst="rect">
            <a:avLst/>
          </a:prstGeom>
          <a:noFill/>
          <a:ln w="9525">
            <a:noFill/>
            <a:miter lim="800000"/>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 name="AutoShape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133600" y="5012079"/>
            <a:ext cx="990600" cy="638148"/>
          </a:xfrm>
          <a:prstGeom prst="plus">
            <a:avLst>
              <a:gd fmla="val 25000" name="adj"/>
            </a:avLst>
          </a:prstGeom>
          <a:solidFill>
            <a:srgbClr val="996633"/>
          </a:solidFill>
          <a:ln w="28575">
            <a:solidFill>
              <a:srgbClr val="000000"/>
            </a:solidFill>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wrap="none"/>
          <a:lstStyle/>
          <a:p>
            <a:pPr defTabSz="914400" eaLnBrk="1" fontAlgn="base" hangingPunct="1" indent="0" latinLnBrk="0" lvl="0" marL="0" marR="0">
              <a:lnSpc>
                <a:spcPct val="100000"/>
              </a:lnSpc>
              <a:spcBef>
                <a:spcPct val="0"/>
              </a:spcBef>
              <a:spcAft>
                <a:spcPct val="0"/>
              </a:spcAft>
              <a:buFontTx/>
              <a:buNone/>
              <a:defRPr>
                <a:uFillTx/>
              </a:defRPr>
            </a:pPr>
            <a:endParaRPr b="0" baseline="0" cap="none" i="0" kern="0" kumimoji="0" lang="en-US" noProof="0" normalizeH="0" smtClean="0" spc="0" strike="noStrike" sz="3600" u="none">
              <a:ln>
                <a:noFill/>
              </a:ln>
              <a:solidFill>
                <a:srgbClr val="000000"/>
              </a:solidFill>
              <a:effectLst/>
              <a:uFillTx/>
              <a:latin charset="0" pitchFamily="18" typeface="Times New Roman"/>
              <a:cs charset="0"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 name="Rectangle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724400" y="5140647"/>
            <a:ext cx="762000" cy="106358"/>
          </a:xfrm>
          <a:prstGeom prst="rect">
            <a:avLst/>
          </a:prstGeom>
          <a:solidFill>
            <a:srgbClr val="996633"/>
          </a:solidFill>
          <a:ln w="28575">
            <a:solidFill>
              <a:srgbClr val="000000"/>
            </a:solidFill>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wrap="none"/>
          <a:lstStyle/>
          <a:p>
            <a:pPr defTabSz="914400" eaLnBrk="1" fontAlgn="base" hangingPunct="1" indent="0" latinLnBrk="0" lvl="0" marL="0" marR="0">
              <a:lnSpc>
                <a:spcPct val="100000"/>
              </a:lnSpc>
              <a:spcBef>
                <a:spcPct val="0"/>
              </a:spcBef>
              <a:spcAft>
                <a:spcPct val="0"/>
              </a:spcAft>
              <a:buFontTx/>
              <a:buNone/>
              <a:defRPr>
                <a:uFillTx/>
              </a:defRPr>
            </a:pPr>
            <a:endParaRPr b="0" baseline="0" cap="none" i="0" kern="0" kumimoji="0" lang="en-US" noProof="0" normalizeH="0" smtClean="0" spc="0" strike="noStrike" sz="3600" u="none">
              <a:ln>
                <a:noFill/>
              </a:ln>
              <a:solidFill>
                <a:srgbClr val="000000"/>
              </a:solidFill>
              <a:effectLst/>
              <a:uFillTx/>
              <a:latin charset="0" pitchFamily="18" typeface="Times New Roman"/>
              <a:cs charset="0"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 name="Rectangle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724400" y="5445447"/>
            <a:ext cx="762000" cy="106358"/>
          </a:xfrm>
          <a:prstGeom prst="rect">
            <a:avLst/>
          </a:prstGeom>
          <a:solidFill>
            <a:srgbClr val="996633"/>
          </a:solidFill>
          <a:ln w="28575">
            <a:solidFill>
              <a:srgbClr val="000000"/>
            </a:solidFill>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wrap="none"/>
          <a:lstStyle/>
          <a:p>
            <a:pPr defTabSz="914400" eaLnBrk="1" fontAlgn="base" hangingPunct="1" indent="0" latinLnBrk="0" lvl="0" marL="0" marR="0">
              <a:lnSpc>
                <a:spcPct val="100000"/>
              </a:lnSpc>
              <a:spcBef>
                <a:spcPct val="0"/>
              </a:spcBef>
              <a:spcAft>
                <a:spcPct val="0"/>
              </a:spcAft>
              <a:buFontTx/>
              <a:buNone/>
              <a:defRPr>
                <a:uFillTx/>
              </a:defRPr>
            </a:pPr>
            <a:endParaRPr b="0" baseline="0" cap="none" i="0" kern="0" kumimoji="0" lang="en-US" noProof="0" normalizeH="0" smtClean="0" spc="0" strike="noStrike" sz="3600" u="none">
              <a:ln>
                <a:noFill/>
              </a:ln>
              <a:solidFill>
                <a:srgbClr val="000000"/>
              </a:solidFill>
              <a:effectLst/>
              <a:uFillTx/>
              <a:latin charset="0" pitchFamily="18" typeface="Times New Roman"/>
              <a:cs charset="0" pitchFamily="18" typeface="Times New Rom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ملف:Scotch Whisky (aka).jpg" id="26" name="Picture 10">
            <a:hlinkClick r:id="rId5"/>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6"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131840" y="4289128"/>
            <a:ext cx="1512168" cy="2160897"/>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1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4036" y="430082"/>
            <a:ext cx="5940430"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3200">
                <a:solidFill>
                  <a:srgbClr val="DF2E28"/>
                </a:solidFill>
                <a:uFillTx/>
                <a:latin charset="0" panose="04020705040A02060702" pitchFamily="82" typeface="Algerian"/>
              </a:rPr>
              <a:t>Drug -drug interactions</a:t>
            </a:r>
            <a:endParaRPr dirty="0" lang="en-US" sz="3200">
              <a:solidFill>
                <a:srgbClr val="DF2E28"/>
              </a:solidFill>
              <a:uFillTx/>
              <a:latin charset="0" panose="04020705040A02060702" pitchFamily="82" typeface="Algeri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able 2"/>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98120" y="1508623"/>
          <a:ext cx="7544902" cy="5105537"/>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Grid>
                <a:gridCol w="3222968"/>
                <a:gridCol w="4321934"/>
              </a:tblGrid>
              <a:tr h="807365">
                <a:tc>
                  <a:txBody>
                    <a:bodyPr/>
                    <a:lstStyle/>
                    <a:p>
                      <a:pPr algn="r" defTabSz="914400" eaLnBrk="0" fontAlgn="base" hangingPunct="0" indent="0" latinLnBrk="0" lvl="0" marL="0" marR="0" rtl="1">
                        <a:lnSpc>
                          <a:spcPct val="100000"/>
                        </a:lnSpc>
                        <a:spcBef>
                          <a:spcPct val="20000"/>
                        </a:spcBef>
                        <a:spcAft>
                          <a:spcPct val="0"/>
                        </a:spcAft>
                        <a:buClr>
                          <a:schemeClr val="bg2"/>
                        </a:buClr>
                        <a:buSzPct val="70000"/>
                        <a:buFont charset="2" pitchFamily="2" typeface="Wingdings"/>
                        <a:buNone/>
                      </a:pPr>
                      <a:endParaRPr b="0" baseline="0" cap="none" dirty="0" i="0" kumimoji="0" lang="en-US" normalizeH="0" smtClean="0" strike="noStrike" sz="2800" u="none">
                        <a:ln>
                          <a:noFill/>
                        </a:ln>
                        <a:solidFill>
                          <a:schemeClr val="tx1"/>
                        </a:solidFill>
                        <a:effectLst/>
                        <a:uFillTx/>
                        <a:latin charset="0" pitchFamily="18" typeface="Times New Roman"/>
                        <a:cs charset="0" typeface="Arial"/>
                      </a:endParaRP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chemeClr val="accent2"/>
                    </a:solidFill>
                  </a:tcPr>
                </a:tc>
                <a:tc>
                  <a:txBody>
                    <a:bodyPr/>
                    <a:lstStyle/>
                    <a:p>
                      <a:pPr algn="ctr" defTabSz="914400" eaLnBrk="0" fontAlgn="base" hangingPunct="0" indent="0" latinLnBrk="0" lvl="0" marL="0" marR="0" rtl="1">
                        <a:lnSpc>
                          <a:spcPct val="100000"/>
                        </a:lnSpc>
                        <a:spcBef>
                          <a:spcPct val="20000"/>
                        </a:spcBef>
                        <a:spcAft>
                          <a:spcPct val="0"/>
                        </a:spcAft>
                        <a:buClr>
                          <a:schemeClr val="bg2"/>
                        </a:buClr>
                        <a:buSzPct val="70000"/>
                        <a:buFont charset="2" pitchFamily="2" typeface="Wingdings"/>
                        <a:buNone/>
                      </a:pPr>
                      <a:r>
                        <a:rPr b="1" baseline="0" cap="none" dirty="0" i="0" kumimoji="0" lang="en-US" normalizeH="0" smtClean="0" strike="noStrike" sz="2800" u="none">
                          <a:ln>
                            <a:noFill/>
                          </a:ln>
                          <a:solidFill>
                            <a:schemeClr val="bg2"/>
                          </a:solidFill>
                          <a:effectLst/>
                          <a:uFillTx/>
                          <a:latin charset="0" pitchFamily="18" typeface="Times New Roman"/>
                          <a:cs charset="0" typeface="Arial"/>
                        </a:rPr>
                        <a:t>Examples</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chemeClr val="accent2"/>
                    </a:solidFill>
                  </a:tcPr>
                </a:tc>
              </a:tr>
              <a:tr h="1020262">
                <a:tc>
                  <a:txBody>
                    <a:bodyPr/>
                    <a:lstStyle/>
                    <a:p>
                      <a:pPr algn="l" defTabSz="914400" eaLnBrk="0" fontAlgn="base" hangingPunct="0" indent="0" latinLnBrk="0" lvl="0" marL="0" marR="0" rtl="0">
                        <a:lnSpc>
                          <a:spcPct val="100000"/>
                        </a:lnSpc>
                        <a:spcBef>
                          <a:spcPct val="20000"/>
                        </a:spcBef>
                        <a:spcAft>
                          <a:spcPct val="0"/>
                        </a:spcAft>
                        <a:buClr>
                          <a:schemeClr val="bg2"/>
                        </a:buClr>
                        <a:buSzPct val="70000"/>
                        <a:buFont charset="2" pitchFamily="2" typeface="Wingdings"/>
                        <a:buNone/>
                      </a:pPr>
                      <a:r>
                        <a:rPr b="1" baseline="0" cap="none" dirty="0" i="0" kumimoji="0" lang="en-US" normalizeH="0" smtClean="0" strike="noStrike" sz="2800" u="none">
                          <a:ln>
                            <a:noFill/>
                          </a:ln>
                          <a:solidFill>
                            <a:schemeClr val="tx1"/>
                          </a:solidFill>
                          <a:effectLst/>
                          <a:uFillTx/>
                          <a:latin charset="0" pitchFamily="18" typeface="Times New Roman"/>
                          <a:cs charset="0" pitchFamily="18" typeface="Times New Roman"/>
                        </a:rPr>
                        <a:t>CNS depressants</a:t>
                      </a: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chemeClr val="accent2"/>
                    </a:solidFill>
                  </a:tcPr>
                </a:tc>
                <a:tc>
                  <a:txBody>
                    <a:bodyPr/>
                    <a:lstStyle/>
                    <a:p>
                      <a:pPr algn="ctr" defTabSz="914400" eaLnBrk="1" fontAlgn="base" hangingPunct="1" indent="0" latinLnBrk="0" lvl="0" marL="0" marR="0" rtl="0">
                        <a:lnSpc>
                          <a:spcPct val="100000"/>
                        </a:lnSpc>
                        <a:spcBef>
                          <a:spcPct val="20000"/>
                        </a:spcBef>
                        <a:spcAft>
                          <a:spcPct val="0"/>
                        </a:spcAft>
                        <a:buClr>
                          <a:schemeClr val="bg2"/>
                        </a:buClr>
                        <a:buSzPct val="70000"/>
                        <a:buFont charset="2" pitchFamily="2" typeface="Wingdings"/>
                        <a:buNone/>
                      </a:pPr>
                      <a:r>
                        <a:rPr b="1" baseline="0" cap="none" dirty="0" i="0" kumimoji="0" lang="en-US" normalizeH="0" smtClean="0" strike="noStrike" sz="2800" u="none">
                          <a:ln>
                            <a:noFill/>
                          </a:ln>
                          <a:solidFill>
                            <a:schemeClr val="tx1"/>
                          </a:solidFill>
                          <a:effectLst/>
                          <a:uFillTx/>
                          <a:latin charset="0" pitchFamily="18" typeface="Times New Roman"/>
                          <a:cs charset="0" pitchFamily="18" typeface="Times New Roman"/>
                        </a:rPr>
                        <a:t>Alcohol &amp; </a:t>
                      </a:r>
                      <a:r>
                        <a:rPr b="1" baseline="0" cap="none" dirty="0" err="1" i="0" kumimoji="0" lang="en-US" normalizeH="0" smtClean="0" strike="noStrike" sz="2800" u="none">
                          <a:ln>
                            <a:noFill/>
                          </a:ln>
                          <a:solidFill>
                            <a:schemeClr val="tx1"/>
                          </a:solidFill>
                          <a:effectLst/>
                          <a:uFillTx/>
                          <a:latin charset="0" pitchFamily="18" typeface="Times New Roman"/>
                          <a:cs charset="0" pitchFamily="18" typeface="Times New Roman"/>
                        </a:rPr>
                        <a:t>Antihistaminics</a:t>
                      </a:r>
                      <a:r>
                        <a:rPr b="1" baseline="0" cap="none" dirty="0" i="0" kumimoji="0" lang="en-US" normalizeH="0" smtClean="0" strike="noStrike" sz="2800" u="none">
                          <a:ln>
                            <a:noFill/>
                          </a:ln>
                          <a:solidFill>
                            <a:schemeClr val="tx1"/>
                          </a:solidFill>
                          <a:effectLst/>
                          <a:uFillTx/>
                          <a:latin charset="0" pitchFamily="18" typeface="Times New Roman"/>
                          <a:cs charset="0" pitchFamily="18" typeface="Times New Roman"/>
                        </a:rPr>
                        <a:t> </a:t>
                      </a:r>
                      <a:r>
                        <a:rPr b="1" baseline="0" cap="none" dirty="0" i="0" kumimoji="0" lang="en-US" normalizeH="0" smtClean="0" strike="noStrike" sz="2800" u="none">
                          <a:ln>
                            <a:noFill/>
                          </a:ln>
                          <a:solidFill>
                            <a:schemeClr val="tx1"/>
                          </a:solidFill>
                          <a:effectLst/>
                          <a:uFillTx/>
                          <a:latin charset="0" pitchFamily="18" typeface="Times New Roman"/>
                          <a:cs charset="0" typeface="Arial"/>
                        </a:rPr>
                        <a:t>↑   effect of benzodiazepines</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chemeClr val="accent2"/>
                    </a:solidFill>
                  </a:tcPr>
                </a:tc>
              </a:tr>
              <a:tr h="1347322">
                <a:tc>
                  <a:txBody>
                    <a:bodyPr/>
                    <a:lstStyle/>
                    <a:p>
                      <a:pPr algn="l" defTabSz="914400" eaLnBrk="0" fontAlgn="base" hangingPunct="0" indent="0" latinLnBrk="0" lvl="0" marL="0" marR="0" rtl="1">
                        <a:lnSpc>
                          <a:spcPct val="100000"/>
                        </a:lnSpc>
                        <a:spcBef>
                          <a:spcPct val="20000"/>
                        </a:spcBef>
                        <a:spcAft>
                          <a:spcPct val="0"/>
                        </a:spcAft>
                        <a:buClr>
                          <a:schemeClr val="bg2"/>
                        </a:buClr>
                        <a:buSzPct val="70000"/>
                        <a:buFont charset="2" pitchFamily="2" typeface="Wingdings"/>
                        <a:buNone/>
                      </a:pPr>
                      <a:r>
                        <a:rPr b="1" baseline="0" cap="none" dirty="0" err="1" i="0" kumimoji="0" lang="en-US" normalizeH="0" smtClean="0" strike="noStrike" sz="2800" u="none">
                          <a:ln>
                            <a:noFill/>
                          </a:ln>
                          <a:solidFill>
                            <a:schemeClr val="tx1"/>
                          </a:solidFill>
                          <a:effectLst/>
                          <a:uFillTx/>
                          <a:latin charset="0" pitchFamily="18" typeface="Times New Roman"/>
                          <a:cs charset="0" pitchFamily="18" typeface="Times New Roman"/>
                        </a:rPr>
                        <a:t>Cytochrome</a:t>
                      </a:r>
                      <a:r>
                        <a:rPr b="1" baseline="0" cap="none" dirty="0" i="0" kumimoji="0" lang="en-US" normalizeH="0" smtClean="0" strike="noStrike" sz="2800" u="none">
                          <a:ln>
                            <a:noFill/>
                          </a:ln>
                          <a:solidFill>
                            <a:schemeClr val="tx1"/>
                          </a:solidFill>
                          <a:effectLst/>
                          <a:uFillTx/>
                          <a:latin charset="0" pitchFamily="18" typeface="Times New Roman"/>
                          <a:cs charset="0" pitchFamily="18" typeface="Times New Roman"/>
                        </a:rPr>
                        <a:t> P450 inhibitors</a:t>
                      </a: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chemeClr val="accent2"/>
                    </a:solidFill>
                  </a:tcPr>
                </a:tc>
                <a:tc>
                  <a:txBody>
                    <a:bodyPr/>
                    <a:lstStyle/>
                    <a:p>
                      <a:pPr algn="ctr" defTabSz="914400" eaLnBrk="0" fontAlgn="base" hangingPunct="0" indent="0" latinLnBrk="0" lvl="0" marL="0" marR="0" rtl="1">
                        <a:lnSpc>
                          <a:spcPct val="100000"/>
                        </a:lnSpc>
                        <a:spcBef>
                          <a:spcPct val="20000"/>
                        </a:spcBef>
                        <a:spcAft>
                          <a:spcPct val="0"/>
                        </a:spcAft>
                        <a:buClr>
                          <a:schemeClr val="bg2"/>
                        </a:buClr>
                        <a:buSzPct val="70000"/>
                        <a:buFont charset="2" pitchFamily="2" typeface="Wingdings"/>
                        <a:buNone/>
                      </a:pPr>
                      <a:r>
                        <a:rPr b="1" baseline="0" cap="none" dirty="0" i="0" kumimoji="0" lang="en-US" normalizeH="0" smtClean="0" strike="noStrike" sz="2800" u="none">
                          <a:ln>
                            <a:noFill/>
                          </a:ln>
                          <a:solidFill>
                            <a:schemeClr val="tx1"/>
                          </a:solidFill>
                          <a:effectLst/>
                          <a:uFillTx/>
                          <a:latin charset="0" pitchFamily="18" typeface="Times New Roman"/>
                          <a:cs charset="0" pitchFamily="18" typeface="Times New Roman"/>
                        </a:rPr>
                        <a:t>Cimetidine &amp; </a:t>
                      </a:r>
                      <a:r>
                        <a:rPr b="1" baseline="0" cap="none" dirty="0" i="0" kumimoji="0" lang="en-US" normalizeH="0" smtClean="0" strike="noStrike" sz="2800" u="none">
                          <a:ln>
                            <a:noFill/>
                          </a:ln>
                          <a:solidFill>
                            <a:schemeClr val="tx1"/>
                          </a:solidFill>
                          <a:effectLst/>
                          <a:uFillTx/>
                          <a:latin charset="0" pitchFamily="18" typeface="Times New Roman"/>
                          <a:cs charset="0" typeface="Arial"/>
                        </a:rPr>
                        <a:t>Erythromycin   ↑</a:t>
                      </a:r>
                    </a:p>
                    <a:p>
                      <a:pPr algn="ctr" defTabSz="914400" eaLnBrk="0" fontAlgn="base" hangingPunct="0" indent="0" latinLnBrk="0" lvl="0" marL="0" marR="0" rtl="1">
                        <a:lnSpc>
                          <a:spcPct val="100000"/>
                        </a:lnSpc>
                        <a:spcBef>
                          <a:spcPct val="20000"/>
                        </a:spcBef>
                        <a:spcAft>
                          <a:spcPct val="0"/>
                        </a:spcAft>
                        <a:buClr>
                          <a:schemeClr val="bg2"/>
                        </a:buClr>
                        <a:buSzPct val="70000"/>
                        <a:buFont charset="2" pitchFamily="2" typeface="Wingdings"/>
                        <a:buNone/>
                      </a:pPr>
                      <a:r>
                        <a:rPr b="1" baseline="0" cap="none" dirty="0" i="0" kumimoji="0" lang="en-US" normalizeH="0" smtClean="0" strike="noStrike" sz="3600" u="none">
                          <a:ln>
                            <a:noFill/>
                          </a:ln>
                          <a:solidFill>
                            <a:schemeClr val="tx1"/>
                          </a:solidFill>
                          <a:effectLst/>
                          <a:uFillTx/>
                          <a:latin charset="0" pitchFamily="18" typeface="Times New Roman"/>
                          <a:cs charset="0" pitchFamily="18" typeface="Times New Roman"/>
                        </a:rPr>
                        <a:t>t </a:t>
                      </a:r>
                      <a:r>
                        <a:rPr b="1" baseline="-25000" cap="none" dirty="0" i="0" kumimoji="0" lang="en-US" normalizeH="0" smtClean="0" strike="noStrike" sz="3600" u="none">
                          <a:ln>
                            <a:noFill/>
                          </a:ln>
                          <a:solidFill>
                            <a:schemeClr val="tx1"/>
                          </a:solidFill>
                          <a:effectLst/>
                          <a:uFillTx/>
                          <a:latin charset="0" pitchFamily="18" typeface="Times New Roman"/>
                          <a:cs charset="0" pitchFamily="18" typeface="Times New Roman"/>
                        </a:rPr>
                        <a:t>½</a:t>
                      </a:r>
                      <a:r>
                        <a:rPr b="1" baseline="-25000" cap="none" dirty="0" i="0" kumimoji="0" lang="en-US" normalizeH="0" smtClean="0" strike="noStrike" sz="2800" u="none">
                          <a:ln>
                            <a:noFill/>
                          </a:ln>
                          <a:solidFill>
                            <a:schemeClr val="tx1"/>
                          </a:solidFill>
                          <a:effectLst/>
                          <a:uFillTx/>
                          <a:latin charset="0" pitchFamily="18" typeface="Times New Roman"/>
                          <a:cs charset="0" pitchFamily="18" typeface="Times New Roman"/>
                        </a:rPr>
                        <a:t>  </a:t>
                      </a:r>
                      <a:r>
                        <a:rPr b="1" baseline="0" cap="none" dirty="0" i="0" kumimoji="0" lang="en-US" normalizeH="0" smtClean="0" strike="noStrike" sz="2800" u="none">
                          <a:ln>
                            <a:noFill/>
                          </a:ln>
                          <a:solidFill>
                            <a:schemeClr val="tx1"/>
                          </a:solidFill>
                          <a:effectLst/>
                          <a:uFillTx/>
                          <a:latin charset="0" pitchFamily="18" typeface="Times New Roman"/>
                          <a:cs charset="0" typeface="Arial"/>
                        </a:rPr>
                        <a:t>of benzodiazepines</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chemeClr val="accent2"/>
                    </a:solidFill>
                  </a:tcPr>
                </a:tc>
              </a:tr>
              <a:tr h="1323324">
                <a:tc>
                  <a:txBody>
                    <a:bodyPr/>
                    <a:lstStyle/>
                    <a:p>
                      <a:pPr algn="ctr" defTabSz="914400" eaLnBrk="0" fontAlgn="base" hangingPunct="0" indent="0" latinLnBrk="0" lvl="0" marL="0" marR="0" rtl="1">
                        <a:lnSpc>
                          <a:spcPct val="100000"/>
                        </a:lnSpc>
                        <a:spcBef>
                          <a:spcPct val="20000"/>
                        </a:spcBef>
                        <a:spcAft>
                          <a:spcPct val="0"/>
                        </a:spcAft>
                        <a:buClr>
                          <a:schemeClr val="bg2"/>
                        </a:buClr>
                        <a:buSzPct val="70000"/>
                        <a:buFont charset="2" pitchFamily="2" typeface="Wingdings"/>
                        <a:buNone/>
                      </a:pPr>
                      <a:r>
                        <a:rPr b="1" baseline="0" cap="none" dirty="0" i="0" kumimoji="0" lang="en-US" normalizeH="0" smtClean="0" strike="noStrike" sz="2800" u="none">
                          <a:ln>
                            <a:noFill/>
                          </a:ln>
                          <a:solidFill>
                            <a:schemeClr val="tx1"/>
                          </a:solidFill>
                          <a:effectLst/>
                          <a:uFillTx/>
                          <a:latin charset="0" pitchFamily="18" typeface="Times New Roman"/>
                          <a:cs charset="0" pitchFamily="18" typeface="Times New Roman"/>
                        </a:rPr>
                        <a:t>CYT P450 inducers </a:t>
                      </a: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chemeClr val="accent2"/>
                    </a:solidFill>
                  </a:tcPr>
                </a:tc>
                <a:tc>
                  <a:txBody>
                    <a:bodyPr/>
                    <a:lstStyle/>
                    <a:p>
                      <a:pPr algn="ctr" defTabSz="914400" eaLnBrk="0" fontAlgn="base" hangingPunct="0" indent="0" latinLnBrk="0" lvl="0" marL="0" marR="0" rtl="1">
                        <a:lnSpc>
                          <a:spcPct val="100000"/>
                        </a:lnSpc>
                        <a:spcBef>
                          <a:spcPct val="20000"/>
                        </a:spcBef>
                        <a:spcAft>
                          <a:spcPct val="0"/>
                        </a:spcAft>
                        <a:buClr>
                          <a:schemeClr val="bg2"/>
                        </a:buClr>
                        <a:buSzPct val="70000"/>
                        <a:buFont charset="2" pitchFamily="2" typeface="Wingdings"/>
                        <a:buNone/>
                      </a:pPr>
                      <a:r>
                        <a:rPr b="1" baseline="0" cap="none" dirty="0" err="1" i="0" kumimoji="0" lang="en-US" normalizeH="0" smtClean="0" strike="noStrike" sz="2800" u="none">
                          <a:ln>
                            <a:noFill/>
                          </a:ln>
                          <a:solidFill>
                            <a:schemeClr val="tx1"/>
                          </a:solidFill>
                          <a:effectLst/>
                          <a:uFillTx/>
                          <a:latin charset="0" pitchFamily="18" typeface="Times New Roman"/>
                          <a:cs charset="0" pitchFamily="18" typeface="Times New Roman"/>
                        </a:rPr>
                        <a:t>Phenytoin</a:t>
                      </a:r>
                      <a:r>
                        <a:rPr b="1" baseline="0" cap="none" dirty="0" i="0" kumimoji="0" lang="en-US" normalizeH="0" smtClean="0" strike="noStrike" sz="2800" u="none">
                          <a:ln>
                            <a:noFill/>
                          </a:ln>
                          <a:solidFill>
                            <a:schemeClr val="tx1"/>
                          </a:solidFill>
                          <a:effectLst/>
                          <a:uFillTx/>
                          <a:latin charset="0" pitchFamily="18" typeface="Times New Roman"/>
                          <a:cs charset="0" pitchFamily="18" typeface="Times New Roman"/>
                        </a:rPr>
                        <a:t> &amp; </a:t>
                      </a:r>
                      <a:r>
                        <a:rPr b="1" baseline="0" cap="none" dirty="0" err="1" i="0" kumimoji="0" lang="en-US" normalizeH="0" smtClean="0" strike="noStrike" sz="2800" u="none">
                          <a:ln>
                            <a:noFill/>
                          </a:ln>
                          <a:solidFill>
                            <a:schemeClr val="tx1"/>
                          </a:solidFill>
                          <a:effectLst/>
                          <a:uFillTx/>
                          <a:latin charset="0" pitchFamily="18" typeface="Times New Roman"/>
                          <a:cs charset="0" pitchFamily="18" typeface="Times New Roman"/>
                        </a:rPr>
                        <a:t>Rifampicin</a:t>
                      </a:r>
                      <a:r>
                        <a:rPr b="1" baseline="0" cap="none" dirty="0" i="0" kumimoji="0" lang="en-US" normalizeH="0" smtClean="0" strike="noStrike" sz="2800" u="none">
                          <a:ln>
                            <a:noFill/>
                          </a:ln>
                          <a:solidFill>
                            <a:schemeClr val="tx1"/>
                          </a:solidFill>
                          <a:effectLst/>
                          <a:uFillTx/>
                          <a:latin charset="0" pitchFamily="18" typeface="Times New Roman"/>
                          <a:cs charset="0" pitchFamily="18" typeface="Times New Roman"/>
                        </a:rPr>
                        <a:t> </a:t>
                      </a:r>
                      <a:r>
                        <a:rPr b="1" baseline="0" cap="none" dirty="0" i="0" kumimoji="0" lang="en-US" normalizeH="0" smtClean="0" strike="noStrike" sz="2800" u="none">
                          <a:ln>
                            <a:noFill/>
                          </a:ln>
                          <a:solidFill>
                            <a:schemeClr val="tx1"/>
                          </a:solidFill>
                          <a:effectLst/>
                          <a:uFillTx/>
                          <a:latin typeface="Calibri"/>
                          <a:cs charset="0" pitchFamily="18" typeface="Times New Roman"/>
                        </a:rPr>
                        <a:t>↓</a:t>
                      </a:r>
                      <a:endParaRPr b="1" baseline="0" cap="none" dirty="0" i="0" kumimoji="0" lang="en-US" normalizeH="0" smtClean="0" strike="noStrike" sz="2800" u="none">
                        <a:ln>
                          <a:noFill/>
                        </a:ln>
                        <a:solidFill>
                          <a:schemeClr val="tx1"/>
                        </a:solidFill>
                        <a:effectLst/>
                        <a:uFillTx/>
                        <a:latin charset="0" pitchFamily="18" typeface="Times New Roman"/>
                        <a:cs charset="0" pitchFamily="18" typeface="Times New Roman"/>
                      </a:endParaRPr>
                    </a:p>
                    <a:p>
                      <a:pPr algn="ctr" defTabSz="914400" eaLnBrk="0" fontAlgn="base" hangingPunct="0" indent="0" latinLnBrk="0" lvl="0" marL="0" marR="0" rtl="1">
                        <a:lnSpc>
                          <a:spcPct val="100000"/>
                        </a:lnSpc>
                        <a:spcBef>
                          <a:spcPct val="20000"/>
                        </a:spcBef>
                        <a:spcAft>
                          <a:spcPct val="0"/>
                        </a:spcAft>
                        <a:buClr>
                          <a:schemeClr val="bg2"/>
                        </a:buClr>
                        <a:buSzPct val="70000"/>
                        <a:buFont charset="2" pitchFamily="2" typeface="Wingdings"/>
                        <a:buNone/>
                      </a:pPr>
                      <a:r>
                        <a:rPr b="1" baseline="0" cap="none" dirty="0" i="0" kumimoji="0" lang="en-US" normalizeH="0" smtClean="0" strike="noStrike" sz="2800" u="none">
                          <a:ln>
                            <a:noFill/>
                          </a:ln>
                          <a:solidFill>
                            <a:schemeClr val="tx1"/>
                          </a:solidFill>
                          <a:effectLst/>
                          <a:uFillTx/>
                          <a:latin charset="0" pitchFamily="18" typeface="Times New Roman"/>
                          <a:cs charset="0" pitchFamily="18" typeface="Times New Roman"/>
                        </a:rPr>
                        <a:t>t </a:t>
                      </a:r>
                      <a:r>
                        <a:rPr b="1" baseline="-25000" cap="none" dirty="0" i="0" kumimoji="0" lang="en-US" normalizeH="0" smtClean="0" strike="noStrike" sz="2800" u="none">
                          <a:ln>
                            <a:noFill/>
                          </a:ln>
                          <a:solidFill>
                            <a:schemeClr val="tx1"/>
                          </a:solidFill>
                          <a:effectLst/>
                          <a:uFillTx/>
                          <a:latin charset="0" pitchFamily="18" typeface="Times New Roman"/>
                          <a:cs charset="0" pitchFamily="18" typeface="Times New Roman"/>
                        </a:rPr>
                        <a:t>1/2 </a:t>
                      </a:r>
                      <a:r>
                        <a:rPr b="1" baseline="0" cap="none" dirty="0" i="0" kumimoji="0" lang="en-US" normalizeH="0" smtClean="0" strike="noStrike" sz="2800" u="none">
                          <a:ln>
                            <a:noFill/>
                          </a:ln>
                          <a:solidFill>
                            <a:schemeClr val="tx1"/>
                          </a:solidFill>
                          <a:effectLst/>
                          <a:uFillTx/>
                          <a:latin charset="0" pitchFamily="18" typeface="Times New Roman"/>
                          <a:cs charset="0" typeface="Arial"/>
                        </a:rPr>
                        <a:t>of benzodiazepines</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chemeClr val="accent2"/>
                    </a:solidFill>
                  </a:tcPr>
                </a:tc>
              </a:tr>
            </a:tbl>
          </a:graphicData>
        </a:graphic>
      </p:graphicFrame>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409" name="Picture 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913370" y="1447800"/>
            <a:ext cx="4076700" cy="5151120"/>
          </a:xfrm>
          <a:prstGeom prst="rect">
            <a:avLst/>
          </a:prstGeom>
          <a:noFill/>
          <a:ln w="9525">
            <a:noFill/>
            <a:miter lim="800000"/>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1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37716" y="1573082"/>
            <a:ext cx="2984604"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err="1" lang="en-US" smtClean="0" sz="3200">
                <a:solidFill>
                  <a:srgbClr val="DF2E28"/>
                </a:solidFill>
                <a:uFillTx/>
                <a:latin charset="0" panose="04020705040A02060702" pitchFamily="82" typeface="Algerian"/>
              </a:rPr>
              <a:t>Flumazenil</a:t>
            </a:r>
            <a:endParaRPr dirty="0" lang="en-US" sz="3200">
              <a:solidFill>
                <a:srgbClr val="DF2E28"/>
              </a:solidFill>
              <a:uFillTx/>
              <a:latin charset="0" panose="04020705040A02060702" pitchFamily="82" typeface="Algeri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 name="TextBox 2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20899" y="5452689"/>
            <a:ext cx="7573421" cy="95410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US" smtClean="0" sz="2800">
                <a:solidFill>
                  <a:srgbClr val="FF0000"/>
                </a:solidFill>
                <a:uFillTx/>
                <a:cs charset="0" pitchFamily="18" typeface="Times New Roman"/>
              </a:rPr>
              <a:t>Precipitates withdrawal symptoms in benzodiazepine addicts</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0" name="TextBox 2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75179" y="4665285"/>
            <a:ext cx="7619141"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US" smtClean="0" sz="2800">
                <a:solidFill>
                  <a:srgbClr val="FF0000"/>
                </a:solidFill>
                <a:uFillTx/>
                <a:cs charset="0" pitchFamily="18" typeface="Times New Roman"/>
              </a:rPr>
              <a:t>Used in benzodiazepine overdose</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1" name="TextBox 3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1379" y="3806769"/>
            <a:ext cx="7588661"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US" smtClean="0" sz="2800">
                <a:solidFill>
                  <a:srgbClr val="FF0000"/>
                </a:solidFill>
                <a:uFillTx/>
                <a:cs charset="0" pitchFamily="18" typeface="Times New Roman"/>
              </a:rPr>
              <a:t>Has a short plasma half life</a:t>
            </a:r>
            <a:r>
              <a:rPr dirty="0" lang="en-US" smtClean="0" sz="2800">
                <a:solidFill>
                  <a:srgbClr val="FF0000"/>
                </a:solidFill>
                <a:uFillTx/>
                <a:latin typeface="Calibri"/>
                <a:cs charset="0" pitchFamily="18" typeface="Times New Roman"/>
              </a:rPr>
              <a:t>→ repeated dosing</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2" name="TextBox 3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66619" y="2328489"/>
            <a:ext cx="7542941" cy="95410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US" smtClean="0" sz="2800">
                <a:solidFill>
                  <a:srgbClr val="FF0000"/>
                </a:solidFill>
                <a:uFillTx/>
                <a:cs charset="0" pitchFamily="18" typeface="Times New Roman"/>
              </a:rPr>
              <a:t>Binds </a:t>
            </a:r>
            <a:r>
              <a:rPr dirty="0" err="1" lang="en-US" smtClean="0" sz="2800">
                <a:solidFill>
                  <a:srgbClr val="FF0000"/>
                </a:solidFill>
                <a:uFillTx/>
                <a:cs charset="0" pitchFamily="18" typeface="Times New Roman"/>
              </a:rPr>
              <a:t>competetivly</a:t>
            </a:r>
            <a:r>
              <a:rPr dirty="0" lang="en-US" smtClean="0" sz="2800">
                <a:solidFill>
                  <a:srgbClr val="FF0000"/>
                </a:solidFill>
                <a:uFillTx/>
                <a:cs charset="0" pitchFamily="18" typeface="Times New Roman"/>
              </a:rPr>
              <a:t> to GABA receptors displacing benzodiazepine</a:t>
            </a:r>
            <a:endParaRPr dirty="0" lang="en-US" sz="2800">
              <a:solidFill>
                <a:srgbClr val="FF0000"/>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26"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8077200" y="1913573"/>
            <a:ext cx="3921443" cy="4532947"/>
          </a:xfrm>
          <a:prstGeom prst="rect">
            <a:avLst/>
          </a:prstGeom>
          <a:noFill/>
          <a:ln w="9525">
            <a:noFill/>
            <a:miter lim="800000"/>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95956" y="445322"/>
            <a:ext cx="7480404"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3200">
                <a:solidFill>
                  <a:srgbClr val="DF2E28"/>
                </a:solidFill>
                <a:uFillTx/>
                <a:latin charset="0" panose="04020705040A02060702" pitchFamily="82" typeface="Algerian"/>
              </a:rPr>
              <a:t>Benzodiazepine antagonist</a:t>
            </a:r>
            <a:endParaRPr dirty="0" lang="en-US" sz="3200">
              <a:solidFill>
                <a:srgbClr val="DF2E28"/>
              </a:solidFill>
              <a:uFillTx/>
              <a:latin charset="0" panose="04020705040A02060702" pitchFamily="82" typeface="Algeri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ecel="50000" dur="500" fill="hold" id="7">
                                          <p:stCondLst>
                                            <p:cond delay="0"/>
                                          </p:stCondLst>
                                        </p:cTn>
                                        <p:tgtEl>
                                          <p:spTgt spid="32"/>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dur="1000" fill="hold" id="10"/>
                                        <p:tgtEl>
                                          <p:spTgt spid="32"/>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32"/>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32"/>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32"/>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31"/>
                                        </p:tgtEl>
                                        <p:attrNameLst>
                                          <p:attrName>style.visibility</p:attrName>
                                        </p:attrNameLst>
                                      </p:cBhvr>
                                      <p:to>
                                        <p:strVal val="visible"/>
                                      </p:to>
                                    </p:set>
                                    <p:anim calcmode="lin" valueType="num">
                                      <p:cBhvr>
                                        <p:cTn decel="50000" dur="500" fill="hold" id="19">
                                          <p:stCondLst>
                                            <p:cond delay="0"/>
                                          </p:stCondLst>
                                        </p:cTn>
                                        <p:tgtEl>
                                          <p:spTgt spid="31"/>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dur="1000" fill="hold" id="22"/>
                                        <p:tgtEl>
                                          <p:spTgt spid="31"/>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31"/>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31"/>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31"/>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5" presetSubtype="0">
                                  <p:stCondLst>
                                    <p:cond delay="0"/>
                                  </p:stCondLst>
                                  <p:childTnLst>
                                    <p:set>
                                      <p:cBhvr>
                                        <p:cTn dur="1" fill="hold" id="30">
                                          <p:stCondLst>
                                            <p:cond delay="0"/>
                                          </p:stCondLst>
                                        </p:cTn>
                                        <p:tgtEl>
                                          <p:spTgt spid="30"/>
                                        </p:tgtEl>
                                        <p:attrNameLst>
                                          <p:attrName>style.visibility</p:attrName>
                                        </p:attrNameLst>
                                      </p:cBhvr>
                                      <p:to>
                                        <p:strVal val="visible"/>
                                      </p:to>
                                    </p:set>
                                    <p:anim calcmode="lin" valueType="num">
                                      <p:cBhvr>
                                        <p:cTn decel="50000" dur="500" fill="hold" id="31">
                                          <p:stCondLst>
                                            <p:cond delay="0"/>
                                          </p:stCondLst>
                                        </p:cTn>
                                        <p:tgtEl>
                                          <p:spTgt spid="30"/>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dur="1000" fill="hold" id="34"/>
                                        <p:tgtEl>
                                          <p:spTgt spid="30"/>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30"/>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30"/>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30"/>
                                        </p:tgtEl>
                                      </p:cBhvr>
                                    </p:animEffect>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5" presetSubtype="0">
                                  <p:stCondLst>
                                    <p:cond delay="0"/>
                                  </p:stCondLst>
                                  <p:childTnLst>
                                    <p:set>
                                      <p:cBhvr>
                                        <p:cTn dur="1" fill="hold" id="42">
                                          <p:stCondLst>
                                            <p:cond delay="0"/>
                                          </p:stCondLst>
                                        </p:cTn>
                                        <p:tgtEl>
                                          <p:spTgt spid="29"/>
                                        </p:tgtEl>
                                        <p:attrNameLst>
                                          <p:attrName>style.visibility</p:attrName>
                                        </p:attrNameLst>
                                      </p:cBhvr>
                                      <p:to>
                                        <p:strVal val="visible"/>
                                      </p:to>
                                    </p:set>
                                    <p:anim calcmode="lin" valueType="num">
                                      <p:cBhvr>
                                        <p:cTn decel="50000" dur="500" fill="hold" id="43">
                                          <p:stCondLst>
                                            <p:cond delay="0"/>
                                          </p:stCondLst>
                                        </p:cTn>
                                        <p:tgtEl>
                                          <p:spTgt spid="29"/>
                                        </p:tgtEl>
                                        <p:attrNameLst>
                                          <p:attrName>style.rotation</p:attrName>
                                        </p:attrNameLst>
                                      </p:cBhvr>
                                      <p:tavLst>
                                        <p:tav tm="0">
                                          <p:val>
                                            <p:fltVal val="-90"/>
                                          </p:val>
                                        </p:tav>
                                        <p:tav tm="100000">
                                          <p:val>
                                            <p:fltVal val="0"/>
                                          </p:val>
                                        </p:tav>
                                      </p:tavLst>
                                    </p:anim>
                                    <p:anim calcmode="lin" valueType="num">
                                      <p:cBhvr>
                                        <p:cTn decel="50000" dur="500" fill="hold" id="44">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accel="50000" dur="500" fill="hold" id="45">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dur="1000" fill="hold" id="46"/>
                                        <p:tgtEl>
                                          <p:spTgt spid="29"/>
                                        </p:tgtEl>
                                        <p:attrNameLst>
                                          <p:attrName>ppt_h</p:attrName>
                                        </p:attrNameLst>
                                      </p:cBhvr>
                                      <p:tavLst>
                                        <p:tav tm="0">
                                          <p:val>
                                            <p:strVal val="#ppt_h"/>
                                          </p:val>
                                        </p:tav>
                                        <p:tav tm="100000">
                                          <p:val>
                                            <p:strVal val="#ppt_h"/>
                                          </p:val>
                                        </p:tav>
                                      </p:tavLst>
                                    </p:anim>
                                    <p:anim calcmode="lin" valueType="num">
                                      <p:cBhvr>
                                        <p:cTn decel="50000" dur="500" fill="hold" id="47">
                                          <p:stCondLst>
                                            <p:cond delay="0"/>
                                          </p:stCondLst>
                                        </p:cTn>
                                        <p:tgtEl>
                                          <p:spTgt spid="29"/>
                                        </p:tgtEl>
                                        <p:attrNameLst>
                                          <p:attrName>ppt_x</p:attrName>
                                        </p:attrNameLst>
                                      </p:cBhvr>
                                      <p:tavLst>
                                        <p:tav tm="0">
                                          <p:val>
                                            <p:strVal val="#ppt_x+.4"/>
                                          </p:val>
                                        </p:tav>
                                        <p:tav tm="100000">
                                          <p:val>
                                            <p:strVal val="#ppt_x"/>
                                          </p:val>
                                        </p:tav>
                                      </p:tavLst>
                                    </p:anim>
                                    <p:anim calcmode="lin" valueType="num">
                                      <p:cBhvr>
                                        <p:cTn decel="50000" dur="500" fill="hold" id="48">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accel="50000" dur="500" fill="hold" id="49">
                                          <p:stCondLst>
                                            <p:cond delay="500"/>
                                          </p:stCondLst>
                                        </p:cTn>
                                        <p:tgtEl>
                                          <p:spTgt spid="29"/>
                                        </p:tgtEl>
                                        <p:attrNameLst>
                                          <p:attrName>ppt_y</p:attrName>
                                        </p:attrNameLst>
                                      </p:cBhvr>
                                      <p:tavLst>
                                        <p:tav tm="0">
                                          <p:val>
                                            <p:strVal val="#ppt_y+.1"/>
                                          </p:val>
                                        </p:tav>
                                        <p:tav tm="100000">
                                          <p:val>
                                            <p:strVal val="#ppt_y"/>
                                          </p:val>
                                        </p:tav>
                                      </p:tavLst>
                                    </p:anim>
                                    <p:animEffect filter="fade" transition="in">
                                      <p:cBhvr>
                                        <p:cTn decel="50000" dur="1000" id="50">
                                          <p:stCondLst>
                                            <p:cond delay="0"/>
                                          </p:stCondLst>
                                        </p:cTn>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29"/>
      <p:bldP advAuto="4294967295" animBg="1" grpId="0" spid="30"/>
      <p:bldP advAuto="4294967295" animBg="1" grpId="0" spid="31"/>
      <p:bldP advAuto="4294967295" animBg="1" grpId="0" spid="32"/>
    </p:bldLst>
  </p:timing>
</p:sld>
</file>

<file path=ppt/slides/slide1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00230" y="1324458"/>
            <a:ext cx="2131839" cy="4801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98425">
              <a:lnSpc>
                <a:spcPct val="90000"/>
              </a:lnSpc>
            </a:pPr>
            <a:r>
              <a:rPr b="1" dirty="0" err="1" lang="en-US" sz="2800">
                <a:solidFill>
                  <a:srgbClr val="FF0000"/>
                </a:solidFill>
                <a:uFillTx/>
                <a:cs charset="0" pitchFamily="18" typeface="Times New Roman"/>
              </a:rPr>
              <a:t>Buspirone</a:t>
            </a:r>
            <a:r>
              <a:rPr b="1" dirty="0" lang="en-US" sz="2800">
                <a:solidFill>
                  <a:srgbClr val="FF0000"/>
                </a:solidFill>
                <a:uFillTx/>
                <a:cs charset="0" pitchFamily="18" typeface="Times New Roman"/>
              </a:rPr>
              <a:t>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9499" y="2176089"/>
            <a:ext cx="7131461" cy="138499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US" sz="2800">
                <a:solidFill>
                  <a:srgbClr val="FF0000"/>
                </a:solidFill>
                <a:uFillTx/>
                <a:cs charset="0" pitchFamily="18" typeface="Times New Roman"/>
              </a:rPr>
              <a:t>Acts </a:t>
            </a:r>
            <a:r>
              <a:rPr dirty="0" lang="en-US" smtClean="0" sz="2800">
                <a:solidFill>
                  <a:srgbClr val="FF0000"/>
                </a:solidFill>
                <a:uFillTx/>
                <a:cs charset="0" pitchFamily="18" typeface="Times New Roman"/>
              </a:rPr>
              <a:t>as a partial </a:t>
            </a:r>
            <a:r>
              <a:rPr dirty="0" lang="en-US" sz="2800">
                <a:solidFill>
                  <a:srgbClr val="FF0000"/>
                </a:solidFill>
                <a:uFillTx/>
                <a:cs charset="0" pitchFamily="18" typeface="Times New Roman"/>
              </a:rPr>
              <a:t>agonist at brain 5HT</a:t>
            </a:r>
            <a:r>
              <a:rPr baseline="-25000" dirty="0" lang="en-US" sz="2800">
                <a:solidFill>
                  <a:srgbClr val="FF0000"/>
                </a:solidFill>
                <a:uFillTx/>
                <a:cs charset="0" pitchFamily="18" typeface="Times New Roman"/>
              </a:rPr>
              <a:t>1A </a:t>
            </a:r>
            <a:r>
              <a:rPr dirty="0" lang="en-US" smtClean="0" sz="2800">
                <a:solidFill>
                  <a:srgbClr val="FF0000"/>
                </a:solidFill>
                <a:uFillTx/>
                <a:cs charset="0" pitchFamily="18" typeface="Times New Roman"/>
              </a:rPr>
              <a:t>receptors, </a:t>
            </a:r>
            <a:r>
              <a:rPr dirty="0" err="1" lang="en-US" smtClean="0" sz="2800">
                <a:solidFill>
                  <a:srgbClr val="FF0000"/>
                </a:solidFill>
                <a:uFillTx/>
                <a:cs charset="0" pitchFamily="18" typeface="Times New Roman"/>
              </a:rPr>
              <a:t>presynapticaly</a:t>
            </a:r>
            <a:r>
              <a:rPr dirty="0" lang="en-US" smtClean="0" sz="2800">
                <a:solidFill>
                  <a:srgbClr val="FF0000"/>
                </a:solidFill>
                <a:uFillTx/>
                <a:cs charset="0" pitchFamily="18" typeface="Times New Roman"/>
              </a:rPr>
              <a:t> inhibiting 5HT release</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23165" y="566508"/>
            <a:ext cx="4652128" cy="5355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ctr" indent="-9525" marL="98425">
              <a:lnSpc>
                <a:spcPct val="90000"/>
              </a:lnSpc>
            </a:pPr>
            <a:r>
              <a:rPr b="1" dirty="0" lang="en-US" sz="3200">
                <a:solidFill>
                  <a:srgbClr val="FF0000"/>
                </a:solidFill>
                <a:uFillTx/>
                <a:latin charset="0" panose="04020705040A02060702" pitchFamily="82" typeface="Algerian"/>
                <a:cs charset="0" pitchFamily="18" typeface="Times New Roman"/>
              </a:rPr>
              <a:t>5HT</a:t>
            </a:r>
            <a:r>
              <a:rPr b="1" baseline="-25000" dirty="0" lang="en-US" sz="3200">
                <a:solidFill>
                  <a:srgbClr val="FF0000"/>
                </a:solidFill>
                <a:uFillTx/>
                <a:latin charset="0" panose="04020705040A02060702" pitchFamily="82" typeface="Algerian"/>
                <a:cs charset="0" pitchFamily="18" typeface="Times New Roman"/>
              </a:rPr>
              <a:t>1A </a:t>
            </a:r>
            <a:r>
              <a:rPr b="1" dirty="0" lang="en-US" sz="3200">
                <a:solidFill>
                  <a:srgbClr val="FF0000"/>
                </a:solidFill>
                <a:uFillTx/>
                <a:latin charset="0" panose="04020705040A02060702" pitchFamily="82" typeface="Algerian"/>
                <a:cs charset="0" pitchFamily="18" typeface="Times New Roman"/>
              </a:rPr>
              <a:t>agonists</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TextBox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54510" y="3855878"/>
            <a:ext cx="7177565" cy="1255728"/>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98425">
              <a:lnSpc>
                <a:spcPct val="90000"/>
              </a:lnSpc>
            </a:pPr>
            <a:r>
              <a:rPr dirty="0" lang="en-US" smtClean="0" sz="2800">
                <a:solidFill>
                  <a:srgbClr val="FF0000"/>
                </a:solidFill>
                <a:uFillTx/>
                <a:cs charset="0" pitchFamily="18" typeface="Times New Roman"/>
              </a:rPr>
              <a:t>Adaptive changes after chronic treatment , reduction in 5HT</a:t>
            </a:r>
            <a:r>
              <a:rPr dirty="0" lang="en-US" smtClean="0" sz="2000">
                <a:solidFill>
                  <a:srgbClr val="FF0000"/>
                </a:solidFill>
                <a:uFillTx/>
                <a:cs charset="0" pitchFamily="18" typeface="Times New Roman"/>
              </a:rPr>
              <a:t>2</a:t>
            </a:r>
            <a:r>
              <a:rPr dirty="0" lang="en-US" smtClean="0" sz="2800">
                <a:solidFill>
                  <a:srgbClr val="FF0000"/>
                </a:solidFill>
                <a:uFillTx/>
                <a:cs charset="0" pitchFamily="18" typeface="Times New Roman"/>
              </a:rPr>
              <a:t> receptors in cortex</a:t>
            </a:r>
            <a:endParaRPr dirty="0" lang="en-US" sz="2800">
              <a:solidFill>
                <a:srgbClr val="FF0000"/>
              </a:solidFill>
              <a:uFillTx/>
              <a:cs charset="0"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TextBox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39270" y="5334000"/>
            <a:ext cx="7163610" cy="95410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US" smtClean="0" sz="2800">
                <a:solidFill>
                  <a:srgbClr val="FF0000"/>
                </a:solidFill>
                <a:uFillTx/>
                <a:cs charset="0" pitchFamily="18" typeface="Times New Roman"/>
              </a:rPr>
              <a:t>Weak </a:t>
            </a:r>
            <a:r>
              <a:rPr dirty="0" err="1" lang="en-US" smtClean="0" sz="2800">
                <a:solidFill>
                  <a:srgbClr val="FF0000"/>
                </a:solidFill>
                <a:uFillTx/>
                <a:cs charset="0" pitchFamily="18" typeface="Times New Roman"/>
              </a:rPr>
              <a:t>dopapamine</a:t>
            </a:r>
            <a:r>
              <a:rPr dirty="0" lang="en-US" smtClean="0" sz="2800">
                <a:solidFill>
                  <a:srgbClr val="FF0000"/>
                </a:solidFill>
                <a:uFillTx/>
                <a:cs charset="0" pitchFamily="18" typeface="Times New Roman"/>
              </a:rPr>
              <a:t> D2 action , but not antipsychotic</a:t>
            </a:r>
            <a:endParaRPr dirty="0" lang="en-US" sz="2800">
              <a:solidFill>
                <a:srgbClr val="FF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ecel="50000" dur="500" fill="hold" id="7">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10"/>
                                        <p:tgtEl>
                                          <p:spTgt spid="6"/>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6"/>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p:cTn decel="50000" dur="500" fill="hold" id="19">
                                          <p:stCondLst>
                                            <p:cond delay="0"/>
                                          </p:stCondLst>
                                        </p:cTn>
                                        <p:tgtEl>
                                          <p:spTgt spid="12"/>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dur="1000" fill="hold" id="22"/>
                                        <p:tgtEl>
                                          <p:spTgt spid="12"/>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12"/>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12"/>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12"/>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5" presetSubtype="0">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p:cTn decel="50000" dur="500" fill="hold" id="31">
                                          <p:stCondLst>
                                            <p:cond delay="0"/>
                                          </p:stCondLst>
                                        </p:cTn>
                                        <p:tgtEl>
                                          <p:spTgt spid="13"/>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dur="1000" fill="hold" id="34"/>
                                        <p:tgtEl>
                                          <p:spTgt spid="13"/>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13"/>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13"/>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6"/>
      <p:bldP advAuto="4294967295" animBg="1" grpId="0" spid="12"/>
      <p:bldP advAuto="4294967295" animBg="1" grpId="0" spid="13"/>
    </p:bldLst>
  </p:timing>
</p:sld>
</file>

<file path=ppt/slides/slide1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00230" y="1324458"/>
            <a:ext cx="2131839" cy="4801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98425">
              <a:lnSpc>
                <a:spcPct val="90000"/>
              </a:lnSpc>
            </a:pPr>
            <a:r>
              <a:rPr b="1" dirty="0" err="1" lang="en-US" sz="2800">
                <a:solidFill>
                  <a:srgbClr val="FF0000"/>
                </a:solidFill>
                <a:uFillTx/>
                <a:cs charset="0" pitchFamily="18" typeface="Times New Roman"/>
              </a:rPr>
              <a:t>Buspirone</a:t>
            </a:r>
            <a:r>
              <a:rPr b="1" dirty="0" lang="en-US" sz="2800">
                <a:solidFill>
                  <a:srgbClr val="FF0000"/>
                </a:solidFill>
                <a:uFillTx/>
                <a:cs charset="0" pitchFamily="18" typeface="Times New Roman"/>
              </a:rPr>
              <a:t>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23165" y="566508"/>
            <a:ext cx="4652128" cy="5355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ctr" indent="-9525" marL="98425">
              <a:lnSpc>
                <a:spcPct val="90000"/>
              </a:lnSpc>
            </a:pPr>
            <a:r>
              <a:rPr b="1" dirty="0" lang="en-US" sz="3200">
                <a:solidFill>
                  <a:srgbClr val="FF0000"/>
                </a:solidFill>
                <a:uFillTx/>
                <a:latin charset="0" panose="04020705040A02060702" pitchFamily="82" typeface="Algerian"/>
                <a:cs charset="0" pitchFamily="18" typeface="Times New Roman"/>
              </a:rPr>
              <a:t>5HT</a:t>
            </a:r>
            <a:r>
              <a:rPr b="1" baseline="-25000" dirty="0" lang="en-US" sz="3200">
                <a:solidFill>
                  <a:srgbClr val="FF0000"/>
                </a:solidFill>
                <a:uFillTx/>
                <a:latin charset="0" panose="04020705040A02060702" pitchFamily="82" typeface="Algerian"/>
                <a:cs charset="0" pitchFamily="18" typeface="Times New Roman"/>
              </a:rPr>
              <a:t>1A </a:t>
            </a:r>
            <a:r>
              <a:rPr b="1" dirty="0" lang="en-US" sz="3200">
                <a:solidFill>
                  <a:srgbClr val="FF0000"/>
                </a:solidFill>
                <a:uFillTx/>
                <a:latin charset="0" panose="04020705040A02060702" pitchFamily="82" typeface="Algerian"/>
                <a:cs charset="0" pitchFamily="18" typeface="Times New Roman"/>
              </a:rPr>
              <a:t>agonists</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64950" y="5648980"/>
            <a:ext cx="7163610"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US" sz="2800">
                <a:solidFill>
                  <a:srgbClr val="FF0000"/>
                </a:solidFill>
                <a:uFillTx/>
                <a:cs charset="0" pitchFamily="18" typeface="Times New Roman"/>
              </a:rPr>
              <a:t>Liver dysfunction </a:t>
            </a:r>
            <a:r>
              <a:rPr dirty="0" lang="en-US" sz="2800">
                <a:solidFill>
                  <a:srgbClr val="FF0000"/>
                </a:solidFill>
                <a:uFillTx/>
                <a:cs charset="0" pitchFamily="18" typeface="Times New Roman"/>
                <a:sym charset="2" pitchFamily="18" typeface="Symbol"/>
              </a:rPr>
              <a:t> </a:t>
            </a:r>
            <a:r>
              <a:rPr dirty="0" lang="en-US" sz="2800">
                <a:solidFill>
                  <a:srgbClr val="FF0000"/>
                </a:solidFill>
                <a:uFillTx/>
                <a:cs charset="0" pitchFamily="18" typeface="Times New Roman"/>
              </a:rPr>
              <a:t> its clearance</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3990" y="3074291"/>
            <a:ext cx="3410799" cy="437043"/>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98425">
              <a:lnSpc>
                <a:spcPct val="80000"/>
              </a:lnSpc>
            </a:pPr>
            <a:r>
              <a:rPr b="1" dirty="0" lang="en-US" sz="2800">
                <a:solidFill>
                  <a:srgbClr val="FF0000"/>
                </a:solidFill>
                <a:uFillTx/>
                <a:cs charset="0" pitchFamily="18" typeface="Times New Roman"/>
              </a:rPr>
              <a:t>t</a:t>
            </a:r>
            <a:r>
              <a:rPr dirty="0" lang="en-US" sz="2800">
                <a:solidFill>
                  <a:srgbClr val="FF0000"/>
                </a:solidFill>
                <a:uFillTx/>
                <a:cs charset="0" pitchFamily="18" typeface="Times New Roman"/>
              </a:rPr>
              <a:t>½ :  (2 – 4 h).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TextBox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73510" y="2194718"/>
            <a:ext cx="7177565" cy="4801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98425">
              <a:lnSpc>
                <a:spcPct val="90000"/>
              </a:lnSpc>
            </a:pPr>
            <a:r>
              <a:rPr dirty="0" lang="en-US" sz="2800">
                <a:solidFill>
                  <a:srgbClr val="FF0000"/>
                </a:solidFill>
                <a:uFillTx/>
                <a:cs charset="0" pitchFamily="18" typeface="Times New Roman"/>
              </a:rPr>
              <a:t>Rapidly absorbed orally.</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TextBox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3990" y="3977640"/>
            <a:ext cx="7270290" cy="138499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US" smtClean="0" sz="2800">
                <a:solidFill>
                  <a:srgbClr val="FF0000"/>
                </a:solidFill>
                <a:uFillTx/>
                <a:cs charset="0" pitchFamily="18" typeface="Times New Roman"/>
              </a:rPr>
              <a:t>Undergoes extensive hepatic metabolism, some of the metabolites are active</a:t>
            </a:r>
            <a:endParaRPr dirty="0" lang="en-US" sz="2800">
              <a:solidFill>
                <a:srgbClr val="FF0000"/>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Notice how much happier everyone is since I added anti-anxiety meds to our bottled water?'" id="12290"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741920" y="1640204"/>
            <a:ext cx="4236720" cy="4394835"/>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ecel="50000" dur="500" fill="hold" id="7">
                                          <p:stCondLst>
                                            <p:cond delay="0"/>
                                          </p:stCondLst>
                                        </p:cTn>
                                        <p:tgtEl>
                                          <p:spTgt spid="12"/>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dur="1000" fill="hold" id="10"/>
                                        <p:tgtEl>
                                          <p:spTgt spid="12"/>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12"/>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12"/>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12"/>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p:cTn decel="50000" dur="500" fill="hold" id="19">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22"/>
                                        <p:tgtEl>
                                          <p:spTgt spid="11"/>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11"/>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5" presetSubtype="0">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p:cTn decel="50000" dur="500" fill="hold" id="31">
                                          <p:stCondLst>
                                            <p:cond delay="0"/>
                                          </p:stCondLst>
                                        </p:cTn>
                                        <p:tgtEl>
                                          <p:spTgt spid="13"/>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dur="1000" fill="hold" id="34"/>
                                        <p:tgtEl>
                                          <p:spTgt spid="13"/>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13"/>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13"/>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13"/>
                                        </p:tgtEl>
                                      </p:cBhvr>
                                    </p:animEffect>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5" presetSubtype="0">
                                  <p:stCondLst>
                                    <p:cond delay="0"/>
                                  </p:stCondLst>
                                  <p:childTnLst>
                                    <p:set>
                                      <p:cBhvr>
                                        <p:cTn dur="1" fill="hold" id="42">
                                          <p:stCondLst>
                                            <p:cond delay="0"/>
                                          </p:stCondLst>
                                        </p:cTn>
                                        <p:tgtEl>
                                          <p:spTgt spid="10"/>
                                        </p:tgtEl>
                                        <p:attrNameLst>
                                          <p:attrName>style.visibility</p:attrName>
                                        </p:attrNameLst>
                                      </p:cBhvr>
                                      <p:to>
                                        <p:strVal val="visible"/>
                                      </p:to>
                                    </p:set>
                                    <p:anim calcmode="lin" valueType="num">
                                      <p:cBhvr>
                                        <p:cTn decel="50000" dur="500" fill="hold" id="43">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44">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45">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46"/>
                                        <p:tgtEl>
                                          <p:spTgt spid="10"/>
                                        </p:tgtEl>
                                        <p:attrNameLst>
                                          <p:attrName>ppt_h</p:attrName>
                                        </p:attrNameLst>
                                      </p:cBhvr>
                                      <p:tavLst>
                                        <p:tav tm="0">
                                          <p:val>
                                            <p:strVal val="#ppt_h"/>
                                          </p:val>
                                        </p:tav>
                                        <p:tav tm="100000">
                                          <p:val>
                                            <p:strVal val="#ppt_h"/>
                                          </p:val>
                                        </p:tav>
                                      </p:tavLst>
                                    </p:anim>
                                    <p:anim calcmode="lin" valueType="num">
                                      <p:cBhvr>
                                        <p:cTn decel="50000" dur="500" fill="hold" id="47">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48">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49">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50">
                                          <p:stCondLst>
                                            <p:cond delay="0"/>
                                          </p:stCondLst>
                                        </p:cTn>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10"/>
      <p:bldP advAuto="4294967295" animBg="1" grpId="0" spid="11"/>
      <p:bldP advAuto="4294967295" animBg="1" grpId="0" spid="12"/>
      <p:bldP advAuto="4294967295" animBg="1" grpId="0" spid="13"/>
    </p:bldLst>
  </p:timing>
</p:sld>
</file>

<file path=ppt/slides/slide1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Box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32147" y="3529960"/>
            <a:ext cx="3756212"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rgbClr val="FF0000"/>
                </a:solidFill>
                <a:uFillTx/>
              </a:rPr>
              <a:t>No withdrawal signs</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25239" y="4731793"/>
            <a:ext cx="4305333" cy="82484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88900" marL="88900">
              <a:lnSpc>
                <a:spcPct val="85000"/>
              </a:lnSpc>
            </a:pPr>
            <a:r>
              <a:rPr b="1" dirty="0" lang="en-US" sz="2800">
                <a:solidFill>
                  <a:srgbClr val="FF0000"/>
                </a:solidFill>
                <a:uFillTx/>
              </a:rPr>
              <a:t>Minimal </a:t>
            </a:r>
            <a:r>
              <a:rPr b="1" dirty="0" lang="en-US" smtClean="0" sz="2800">
                <a:solidFill>
                  <a:srgbClr val="FF0000"/>
                </a:solidFill>
                <a:uFillTx/>
              </a:rPr>
              <a:t>psychomotor &amp; </a:t>
            </a:r>
            <a:endParaRPr b="1" dirty="0" lang="en-US" sz="2800">
              <a:solidFill>
                <a:srgbClr val="FF0000"/>
              </a:solidFill>
              <a:uFillTx/>
            </a:endParaRPr>
          </a:p>
          <a:p>
            <a:pPr indent="-88900" marL="88900">
              <a:lnSpc>
                <a:spcPct val="85000"/>
              </a:lnSpc>
            </a:pPr>
            <a:r>
              <a:rPr b="1" dirty="0" lang="en-US" smtClean="0" sz="2800">
                <a:solidFill>
                  <a:srgbClr val="FF0000"/>
                </a:solidFill>
                <a:uFillTx/>
              </a:rPr>
              <a:t>Cognitive dysfunctions</a:t>
            </a:r>
            <a:r>
              <a:rPr b="1" dirty="0" lang="en-US">
                <a:uFillTx/>
              </a:rPr>
              <a:t>.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8597" y="1792513"/>
            <a:ext cx="3842625"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rgbClr val="FF0000"/>
                </a:solidFill>
                <a:uFillTx/>
              </a:rPr>
              <a:t>Only anxiolytic</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02535" y="852419"/>
            <a:ext cx="6158429"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err="1" lang="en-US" smtClean="0" sz="3200">
                <a:solidFill>
                  <a:srgbClr val="DF2E28"/>
                </a:solidFill>
                <a:uFillTx/>
                <a:latin charset="0" panose="04020705040A02060702" pitchFamily="82" typeface="Algerian"/>
              </a:rPr>
              <a:t>Pharmacodynamic</a:t>
            </a:r>
            <a:r>
              <a:rPr b="1" dirty="0" lang="en-US" smtClean="0" sz="3200">
                <a:solidFill>
                  <a:srgbClr val="DF2E28"/>
                </a:solidFill>
                <a:uFillTx/>
                <a:latin charset="0" panose="04020705040A02060702" pitchFamily="82" typeface="Algerian"/>
              </a:rPr>
              <a:t> effects</a:t>
            </a:r>
            <a:endParaRPr dirty="0" lang="en-US" sz="3200">
              <a:solidFill>
                <a:srgbClr val="DF2E28"/>
              </a:solidFill>
              <a:uFillTx/>
              <a:latin charset="0" panose="04020705040A02060702" pitchFamily="82" typeface="Algeri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43901" y="3372285"/>
            <a:ext cx="4134340" cy="82484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88900" marL="88900">
              <a:lnSpc>
                <a:spcPct val="85000"/>
              </a:lnSpc>
            </a:pPr>
            <a:r>
              <a:rPr b="1" dirty="0" lang="en-US" sz="2800">
                <a:solidFill>
                  <a:srgbClr val="FF0000"/>
                </a:solidFill>
                <a:uFillTx/>
              </a:rPr>
              <a:t>No potentiation of </a:t>
            </a:r>
            <a:endParaRPr b="1" dirty="0" lang="en-US" smtClean="0" sz="2800">
              <a:solidFill>
                <a:srgbClr val="FF0000"/>
              </a:solidFill>
              <a:uFillTx/>
            </a:endParaRPr>
          </a:p>
          <a:p>
            <a:pPr indent="-88900" marL="88900">
              <a:lnSpc>
                <a:spcPct val="85000"/>
              </a:lnSpc>
            </a:pPr>
            <a:r>
              <a:rPr b="1" dirty="0" lang="en-US" smtClean="0" sz="2800">
                <a:solidFill>
                  <a:srgbClr val="FF0000"/>
                </a:solidFill>
                <a:uFillTx/>
              </a:rPr>
              <a:t>Other CNS </a:t>
            </a:r>
            <a:r>
              <a:rPr b="1" dirty="0" lang="en-US" sz="2800">
                <a:solidFill>
                  <a:srgbClr val="FF0000"/>
                </a:solidFill>
                <a:uFillTx/>
              </a:rPr>
              <a:t>depressants</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37958" y="2523196"/>
            <a:ext cx="3404789"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rgbClr val="FF0000"/>
                </a:solidFill>
                <a:uFillTx/>
              </a:rPr>
              <a:t>Not anticonvulsant</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81338" y="2654626"/>
            <a:ext cx="3820106" cy="45858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88900" marL="88900">
              <a:lnSpc>
                <a:spcPct val="85000"/>
              </a:lnSpc>
            </a:pPr>
            <a:r>
              <a:rPr b="1" dirty="0" lang="en-US" sz="2800">
                <a:solidFill>
                  <a:srgbClr val="FF0000"/>
                </a:solidFill>
                <a:uFillTx/>
              </a:rPr>
              <a:t>Not muscle relaxant.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TextBox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37958" y="1809589"/>
            <a:ext cx="3709590" cy="45858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88900" marL="88900">
              <a:lnSpc>
                <a:spcPct val="85000"/>
              </a:lnSpc>
            </a:pPr>
            <a:r>
              <a:rPr b="1" dirty="0" lang="en-US" sz="2800">
                <a:solidFill>
                  <a:srgbClr val="FF0000"/>
                </a:solidFill>
                <a:uFillTx/>
              </a:rPr>
              <a:t>No hypnotic effect.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TextBox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18091" y="6021249"/>
            <a:ext cx="5055095"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rgbClr val="FF0000"/>
                </a:solidFill>
                <a:uFillTx/>
              </a:rPr>
              <a:t>Minimal risk of dependence</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TextBox 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857531" y="4683340"/>
            <a:ext cx="2914869" cy="95410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rgbClr val="FF0000"/>
                </a:solidFill>
                <a:uFillTx/>
              </a:rPr>
              <a:t>Does not affect </a:t>
            </a:r>
            <a:endParaRPr b="1" dirty="0" lang="en-US" smtClean="0" sz="2800">
              <a:solidFill>
                <a:srgbClr val="FF0000"/>
              </a:solidFill>
              <a:uFillTx/>
            </a:endParaRPr>
          </a:p>
          <a:p>
            <a:r>
              <a:rPr b="1" dirty="0" lang="en-US" smtClean="0" sz="2800">
                <a:solidFill>
                  <a:srgbClr val="FF0000"/>
                </a:solidFill>
                <a:uFillTx/>
              </a:rPr>
              <a:t>driving </a:t>
            </a:r>
            <a:r>
              <a:rPr b="1" dirty="0" lang="en-US" sz="2800">
                <a:solidFill>
                  <a:srgbClr val="FF0000"/>
                </a:solidFill>
                <a:uFillTx/>
              </a:rPr>
              <a:t>skills</a:t>
            </a:r>
            <a:endParaRPr dirty="0" lang="en-US" sz="2800">
              <a:solidFill>
                <a:srgbClr val="FF0000"/>
              </a:solidFill>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scan0012" id="15"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8793480" y="900070"/>
            <a:ext cx="3398520" cy="4799272"/>
          </a:xfrm>
          <a:prstGeom prst="rect">
            <a:avLst/>
          </a:prstGeom>
          <a:noFill/>
          <a:ln w="9525">
            <a:noFill/>
            <a:miter lim="800000"/>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ecel="50000" dur="500" fill="hold" id="7">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10"/>
                                        <p:tgtEl>
                                          <p:spTgt spid="6"/>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6"/>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p:cTn decel="50000" dur="500" fill="hold" id="19">
                                          <p:stCondLst>
                                            <p:cond delay="0"/>
                                          </p:stCondLst>
                                        </p:cTn>
                                        <p:tgtEl>
                                          <p:spTgt spid="12"/>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dur="1000" fill="hold" id="22"/>
                                        <p:tgtEl>
                                          <p:spTgt spid="12"/>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12"/>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12"/>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12"/>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5" presetSubtype="0">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p:cTn decel="50000" dur="500" fill="hold" id="31">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34"/>
                                        <p:tgtEl>
                                          <p:spTgt spid="11"/>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11"/>
                                        </p:tgtEl>
                                      </p:cBhvr>
                                    </p:animEffect>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5" presetSubtype="0">
                                  <p:stCondLst>
                                    <p:cond delay="0"/>
                                  </p:stCondLst>
                                  <p:childTnLst>
                                    <p:set>
                                      <p:cBhvr>
                                        <p:cTn dur="1" fill="hold" id="42">
                                          <p:stCondLst>
                                            <p:cond delay="0"/>
                                          </p:stCondLst>
                                        </p:cTn>
                                        <p:tgtEl>
                                          <p:spTgt spid="10"/>
                                        </p:tgtEl>
                                        <p:attrNameLst>
                                          <p:attrName>style.visibility</p:attrName>
                                        </p:attrNameLst>
                                      </p:cBhvr>
                                      <p:to>
                                        <p:strVal val="visible"/>
                                      </p:to>
                                    </p:set>
                                    <p:anim calcmode="lin" valueType="num">
                                      <p:cBhvr>
                                        <p:cTn decel="50000" dur="500" fill="hold" id="43">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44">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45">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46"/>
                                        <p:tgtEl>
                                          <p:spTgt spid="10"/>
                                        </p:tgtEl>
                                        <p:attrNameLst>
                                          <p:attrName>ppt_h</p:attrName>
                                        </p:attrNameLst>
                                      </p:cBhvr>
                                      <p:tavLst>
                                        <p:tav tm="0">
                                          <p:val>
                                            <p:strVal val="#ppt_h"/>
                                          </p:val>
                                        </p:tav>
                                        <p:tav tm="100000">
                                          <p:val>
                                            <p:strVal val="#ppt_h"/>
                                          </p:val>
                                        </p:tav>
                                      </p:tavLst>
                                    </p:anim>
                                    <p:anim calcmode="lin" valueType="num">
                                      <p:cBhvr>
                                        <p:cTn decel="50000" dur="500" fill="hold" id="47">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48">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49">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50">
                                          <p:stCondLst>
                                            <p:cond delay="0"/>
                                          </p:stCondLst>
                                        </p:cTn>
                                        <p:tgtEl>
                                          <p:spTgt spid="10"/>
                                        </p:tgtEl>
                                      </p:cBhvr>
                                    </p:animEffect>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25" presetSubtype="0">
                                  <p:stCondLst>
                                    <p:cond delay="0"/>
                                  </p:stCondLst>
                                  <p:childTnLst>
                                    <p:set>
                                      <p:cBhvr>
                                        <p:cTn dur="1" fill="hold" id="54">
                                          <p:stCondLst>
                                            <p:cond delay="0"/>
                                          </p:stCondLst>
                                        </p:cTn>
                                        <p:tgtEl>
                                          <p:spTgt spid="4"/>
                                        </p:tgtEl>
                                        <p:attrNameLst>
                                          <p:attrName>style.visibility</p:attrName>
                                        </p:attrNameLst>
                                      </p:cBhvr>
                                      <p:to>
                                        <p:strVal val="visible"/>
                                      </p:to>
                                    </p:set>
                                    <p:anim calcmode="lin" valueType="num">
                                      <p:cBhvr>
                                        <p:cTn decel="50000" dur="500" fill="hold" id="55">
                                          <p:stCondLst>
                                            <p:cond delay="0"/>
                                          </p:stCondLst>
                                        </p:cTn>
                                        <p:tgtEl>
                                          <p:spTgt spid="4"/>
                                        </p:tgtEl>
                                        <p:attrNameLst>
                                          <p:attrName>style.rotation</p:attrName>
                                        </p:attrNameLst>
                                      </p:cBhvr>
                                      <p:tavLst>
                                        <p:tav tm="0">
                                          <p:val>
                                            <p:fltVal val="-90"/>
                                          </p:val>
                                        </p:tav>
                                        <p:tav tm="100000">
                                          <p:val>
                                            <p:fltVal val="0"/>
                                          </p:val>
                                        </p:tav>
                                      </p:tavLst>
                                    </p:anim>
                                    <p:anim calcmode="lin" valueType="num">
                                      <p:cBhvr>
                                        <p:cTn decel="50000" dur="500" fill="hold" id="56">
                                          <p:stCondLst>
                                            <p:cond delay="0"/>
                                          </p:stCondLst>
                                        </p:cTn>
                                        <p:tgtEl>
                                          <p:spTgt spid="4"/>
                                        </p:tgtEl>
                                        <p:attrNameLst>
                                          <p:attrName>ppt_w</p:attrName>
                                        </p:attrNameLst>
                                      </p:cBhvr>
                                      <p:tavLst>
                                        <p:tav tm="0">
                                          <p:val>
                                            <p:strVal val="#ppt_w"/>
                                          </p:val>
                                        </p:tav>
                                        <p:tav tm="100000">
                                          <p:val>
                                            <p:strVal val="#ppt_w*.05"/>
                                          </p:val>
                                        </p:tav>
                                      </p:tavLst>
                                    </p:anim>
                                    <p:anim calcmode="lin" valueType="num">
                                      <p:cBhvr>
                                        <p:cTn accel="50000" dur="500" fill="hold" id="57">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dur="1000" fill="hold" id="58"/>
                                        <p:tgtEl>
                                          <p:spTgt spid="4"/>
                                        </p:tgtEl>
                                        <p:attrNameLst>
                                          <p:attrName>ppt_h</p:attrName>
                                        </p:attrNameLst>
                                      </p:cBhvr>
                                      <p:tavLst>
                                        <p:tav tm="0">
                                          <p:val>
                                            <p:strVal val="#ppt_h"/>
                                          </p:val>
                                        </p:tav>
                                        <p:tav tm="100000">
                                          <p:val>
                                            <p:strVal val="#ppt_h"/>
                                          </p:val>
                                        </p:tav>
                                      </p:tavLst>
                                    </p:anim>
                                    <p:anim calcmode="lin" valueType="num">
                                      <p:cBhvr>
                                        <p:cTn decel="50000" dur="500" fill="hold" id="59">
                                          <p:stCondLst>
                                            <p:cond delay="0"/>
                                          </p:stCondLst>
                                        </p:cTn>
                                        <p:tgtEl>
                                          <p:spTgt spid="4"/>
                                        </p:tgtEl>
                                        <p:attrNameLst>
                                          <p:attrName>ppt_x</p:attrName>
                                        </p:attrNameLst>
                                      </p:cBhvr>
                                      <p:tavLst>
                                        <p:tav tm="0">
                                          <p:val>
                                            <p:strVal val="#ppt_x+.4"/>
                                          </p:val>
                                        </p:tav>
                                        <p:tav tm="100000">
                                          <p:val>
                                            <p:strVal val="#ppt_x"/>
                                          </p:val>
                                        </p:tav>
                                      </p:tavLst>
                                    </p:anim>
                                    <p:anim calcmode="lin" valueType="num">
                                      <p:cBhvr>
                                        <p:cTn decel="50000" dur="500" fill="hold" id="60">
                                          <p:stCondLst>
                                            <p:cond delay="0"/>
                                          </p:stCondLst>
                                        </p:cTn>
                                        <p:tgtEl>
                                          <p:spTgt spid="4"/>
                                        </p:tgtEl>
                                        <p:attrNameLst>
                                          <p:attrName>ppt_y</p:attrName>
                                        </p:attrNameLst>
                                      </p:cBhvr>
                                      <p:tavLst>
                                        <p:tav tm="0">
                                          <p:val>
                                            <p:strVal val="#ppt_y-.2"/>
                                          </p:val>
                                        </p:tav>
                                        <p:tav tm="100000">
                                          <p:val>
                                            <p:strVal val="#ppt_y+.1"/>
                                          </p:val>
                                        </p:tav>
                                      </p:tavLst>
                                    </p:anim>
                                    <p:anim calcmode="lin" valueType="num">
                                      <p:cBhvr>
                                        <p:cTn accel="50000" dur="500" fill="hold" id="61">
                                          <p:stCondLst>
                                            <p:cond delay="500"/>
                                          </p:stCondLst>
                                        </p:cTn>
                                        <p:tgtEl>
                                          <p:spTgt spid="4"/>
                                        </p:tgtEl>
                                        <p:attrNameLst>
                                          <p:attrName>ppt_y</p:attrName>
                                        </p:attrNameLst>
                                      </p:cBhvr>
                                      <p:tavLst>
                                        <p:tav tm="0">
                                          <p:val>
                                            <p:strVal val="#ppt_y+.1"/>
                                          </p:val>
                                        </p:tav>
                                        <p:tav tm="100000">
                                          <p:val>
                                            <p:strVal val="#ppt_y"/>
                                          </p:val>
                                        </p:tav>
                                      </p:tavLst>
                                    </p:anim>
                                    <p:animEffect filter="fade" transition="in">
                                      <p:cBhvr>
                                        <p:cTn decel="50000" dur="1000" id="62">
                                          <p:stCondLst>
                                            <p:cond delay="0"/>
                                          </p:stCondLst>
                                        </p:cTn>
                                        <p:tgtEl>
                                          <p:spTgt spid="4"/>
                                        </p:tgtEl>
                                      </p:cBhvr>
                                    </p:animEffect>
                                  </p:childTnLst>
                                </p:cTn>
                              </p:par>
                            </p:childTnLst>
                          </p:cTn>
                        </p:par>
                      </p:childTnLst>
                    </p:cTn>
                  </p:par>
                  <p:par>
                    <p:cTn fill="hold" id="63">
                      <p:stCondLst>
                        <p:cond delay="indefinite"/>
                      </p:stCondLst>
                      <p:childTnLst>
                        <p:par>
                          <p:cTn fill="hold" id="64">
                            <p:stCondLst>
                              <p:cond delay="0"/>
                            </p:stCondLst>
                            <p:childTnLst>
                              <p:par>
                                <p:cTn fill="hold" grpId="0" id="65" nodeType="clickEffect" presetClass="entr" presetID="25" presetSubtype="0">
                                  <p:stCondLst>
                                    <p:cond delay="0"/>
                                  </p:stCondLst>
                                  <p:childTnLst>
                                    <p:set>
                                      <p:cBhvr>
                                        <p:cTn dur="1" fill="hold" id="66">
                                          <p:stCondLst>
                                            <p:cond delay="0"/>
                                          </p:stCondLst>
                                        </p:cTn>
                                        <p:tgtEl>
                                          <p:spTgt spid="9"/>
                                        </p:tgtEl>
                                        <p:attrNameLst>
                                          <p:attrName>style.visibility</p:attrName>
                                        </p:attrNameLst>
                                      </p:cBhvr>
                                      <p:to>
                                        <p:strVal val="visible"/>
                                      </p:to>
                                    </p:set>
                                    <p:anim calcmode="lin" valueType="num">
                                      <p:cBhvr>
                                        <p:cTn decel="50000" dur="500" fill="hold" id="67">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68">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69">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70"/>
                                        <p:tgtEl>
                                          <p:spTgt spid="9"/>
                                        </p:tgtEl>
                                        <p:attrNameLst>
                                          <p:attrName>ppt_h</p:attrName>
                                        </p:attrNameLst>
                                      </p:cBhvr>
                                      <p:tavLst>
                                        <p:tav tm="0">
                                          <p:val>
                                            <p:strVal val="#ppt_h"/>
                                          </p:val>
                                        </p:tav>
                                        <p:tav tm="100000">
                                          <p:val>
                                            <p:strVal val="#ppt_h"/>
                                          </p:val>
                                        </p:tav>
                                      </p:tavLst>
                                    </p:anim>
                                    <p:anim calcmode="lin" valueType="num">
                                      <p:cBhvr>
                                        <p:cTn decel="50000" dur="500" fill="hold" id="71">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72">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73">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74">
                                          <p:stCondLst>
                                            <p:cond delay="0"/>
                                          </p:stCondLst>
                                        </p:cTn>
                                        <p:tgtEl>
                                          <p:spTgt spid="9"/>
                                        </p:tgtEl>
                                      </p:cBhvr>
                                    </p:animEffect>
                                  </p:childTnLst>
                                </p:cTn>
                              </p:par>
                            </p:childTnLst>
                          </p:cTn>
                        </p:par>
                      </p:childTnLst>
                    </p:cTn>
                  </p:par>
                  <p:par>
                    <p:cTn fill="hold" id="75">
                      <p:stCondLst>
                        <p:cond delay="indefinite"/>
                      </p:stCondLst>
                      <p:childTnLst>
                        <p:par>
                          <p:cTn fill="hold" id="76">
                            <p:stCondLst>
                              <p:cond delay="0"/>
                            </p:stCondLst>
                            <p:childTnLst>
                              <p:par>
                                <p:cTn fill="hold" grpId="0" id="77" nodeType="clickEffect" presetClass="entr" presetID="25" presetSubtype="0">
                                  <p:stCondLst>
                                    <p:cond delay="0"/>
                                  </p:stCondLst>
                                  <p:childTnLst>
                                    <p:set>
                                      <p:cBhvr>
                                        <p:cTn dur="1" fill="hold" id="78">
                                          <p:stCondLst>
                                            <p:cond delay="0"/>
                                          </p:stCondLst>
                                        </p:cTn>
                                        <p:tgtEl>
                                          <p:spTgt spid="5"/>
                                        </p:tgtEl>
                                        <p:attrNameLst>
                                          <p:attrName>style.visibility</p:attrName>
                                        </p:attrNameLst>
                                      </p:cBhvr>
                                      <p:to>
                                        <p:strVal val="visible"/>
                                      </p:to>
                                    </p:set>
                                    <p:anim calcmode="lin" valueType="num">
                                      <p:cBhvr>
                                        <p:cTn decel="50000" dur="500" fill="hold" id="79">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8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81">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82"/>
                                        <p:tgtEl>
                                          <p:spTgt spid="5"/>
                                        </p:tgtEl>
                                        <p:attrNameLst>
                                          <p:attrName>ppt_h</p:attrName>
                                        </p:attrNameLst>
                                      </p:cBhvr>
                                      <p:tavLst>
                                        <p:tav tm="0">
                                          <p:val>
                                            <p:strVal val="#ppt_h"/>
                                          </p:val>
                                        </p:tav>
                                        <p:tav tm="100000">
                                          <p:val>
                                            <p:strVal val="#ppt_h"/>
                                          </p:val>
                                        </p:tav>
                                      </p:tavLst>
                                    </p:anim>
                                    <p:anim calcmode="lin" valueType="num">
                                      <p:cBhvr>
                                        <p:cTn decel="50000" dur="500" fill="hold" id="83">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84">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85">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86">
                                          <p:stCondLst>
                                            <p:cond delay="0"/>
                                          </p:stCondLst>
                                        </p:cTn>
                                        <p:tgtEl>
                                          <p:spTgt spid="5"/>
                                        </p:tgtEl>
                                      </p:cBhvr>
                                    </p:animEffect>
                                  </p:childTnLst>
                                </p:cTn>
                              </p:par>
                            </p:childTnLst>
                          </p:cTn>
                        </p:par>
                      </p:childTnLst>
                    </p:cTn>
                  </p:par>
                  <p:par>
                    <p:cTn fill="hold" id="87">
                      <p:stCondLst>
                        <p:cond delay="indefinite"/>
                      </p:stCondLst>
                      <p:childTnLst>
                        <p:par>
                          <p:cTn fill="hold" id="88">
                            <p:stCondLst>
                              <p:cond delay="0"/>
                            </p:stCondLst>
                            <p:childTnLst>
                              <p:par>
                                <p:cTn fill="hold" grpId="0" id="89" nodeType="clickEffect" presetClass="entr" presetID="25" presetSubtype="0">
                                  <p:stCondLst>
                                    <p:cond delay="0"/>
                                  </p:stCondLst>
                                  <p:childTnLst>
                                    <p:set>
                                      <p:cBhvr>
                                        <p:cTn dur="1" fill="hold" id="90">
                                          <p:stCondLst>
                                            <p:cond delay="0"/>
                                          </p:stCondLst>
                                        </p:cTn>
                                        <p:tgtEl>
                                          <p:spTgt spid="14"/>
                                        </p:tgtEl>
                                        <p:attrNameLst>
                                          <p:attrName>style.visibility</p:attrName>
                                        </p:attrNameLst>
                                      </p:cBhvr>
                                      <p:to>
                                        <p:strVal val="visible"/>
                                      </p:to>
                                    </p:set>
                                    <p:anim calcmode="lin" valueType="num">
                                      <p:cBhvr>
                                        <p:cTn decel="50000" dur="500" fill="hold" id="91">
                                          <p:stCondLst>
                                            <p:cond delay="0"/>
                                          </p:stCondLst>
                                        </p:cTn>
                                        <p:tgtEl>
                                          <p:spTgt spid="14"/>
                                        </p:tgtEl>
                                        <p:attrNameLst>
                                          <p:attrName>style.rotation</p:attrName>
                                        </p:attrNameLst>
                                      </p:cBhvr>
                                      <p:tavLst>
                                        <p:tav tm="0">
                                          <p:val>
                                            <p:fltVal val="-90"/>
                                          </p:val>
                                        </p:tav>
                                        <p:tav tm="100000">
                                          <p:val>
                                            <p:fltVal val="0"/>
                                          </p:val>
                                        </p:tav>
                                      </p:tavLst>
                                    </p:anim>
                                    <p:anim calcmode="lin" valueType="num">
                                      <p:cBhvr>
                                        <p:cTn decel="50000" dur="500" fill="hold" id="92">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accel="50000" dur="500" fill="hold" id="93">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dur="1000" fill="hold" id="94"/>
                                        <p:tgtEl>
                                          <p:spTgt spid="14"/>
                                        </p:tgtEl>
                                        <p:attrNameLst>
                                          <p:attrName>ppt_h</p:attrName>
                                        </p:attrNameLst>
                                      </p:cBhvr>
                                      <p:tavLst>
                                        <p:tav tm="0">
                                          <p:val>
                                            <p:strVal val="#ppt_h"/>
                                          </p:val>
                                        </p:tav>
                                        <p:tav tm="100000">
                                          <p:val>
                                            <p:strVal val="#ppt_h"/>
                                          </p:val>
                                        </p:tav>
                                      </p:tavLst>
                                    </p:anim>
                                    <p:anim calcmode="lin" valueType="num">
                                      <p:cBhvr>
                                        <p:cTn decel="50000" dur="500" fill="hold" id="95">
                                          <p:stCondLst>
                                            <p:cond delay="0"/>
                                          </p:stCondLst>
                                        </p:cTn>
                                        <p:tgtEl>
                                          <p:spTgt spid="14"/>
                                        </p:tgtEl>
                                        <p:attrNameLst>
                                          <p:attrName>ppt_x</p:attrName>
                                        </p:attrNameLst>
                                      </p:cBhvr>
                                      <p:tavLst>
                                        <p:tav tm="0">
                                          <p:val>
                                            <p:strVal val="#ppt_x+.4"/>
                                          </p:val>
                                        </p:tav>
                                        <p:tav tm="100000">
                                          <p:val>
                                            <p:strVal val="#ppt_x"/>
                                          </p:val>
                                        </p:tav>
                                      </p:tavLst>
                                    </p:anim>
                                    <p:anim calcmode="lin" valueType="num">
                                      <p:cBhvr>
                                        <p:cTn decel="50000" dur="500" fill="hold" id="96">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accel="50000" dur="500" fill="hold" id="97">
                                          <p:stCondLst>
                                            <p:cond delay="500"/>
                                          </p:stCondLst>
                                        </p:cTn>
                                        <p:tgtEl>
                                          <p:spTgt spid="14"/>
                                        </p:tgtEl>
                                        <p:attrNameLst>
                                          <p:attrName>ppt_y</p:attrName>
                                        </p:attrNameLst>
                                      </p:cBhvr>
                                      <p:tavLst>
                                        <p:tav tm="0">
                                          <p:val>
                                            <p:strVal val="#ppt_y+.1"/>
                                          </p:val>
                                        </p:tav>
                                        <p:tav tm="100000">
                                          <p:val>
                                            <p:strVal val="#ppt_y"/>
                                          </p:val>
                                        </p:tav>
                                      </p:tavLst>
                                    </p:anim>
                                    <p:animEffect filter="fade" transition="in">
                                      <p:cBhvr>
                                        <p:cTn decel="50000" dur="1000" id="98">
                                          <p:stCondLst>
                                            <p:cond delay="0"/>
                                          </p:stCondLst>
                                        </p:cTn>
                                        <p:tgtEl>
                                          <p:spTgt spid="14"/>
                                        </p:tgtEl>
                                      </p:cBhvr>
                                    </p:animEffect>
                                  </p:childTnLst>
                                </p:cTn>
                              </p:par>
                            </p:childTnLst>
                          </p:cTn>
                        </p:par>
                      </p:childTnLst>
                    </p:cTn>
                  </p:par>
                  <p:par>
                    <p:cTn fill="hold" id="99">
                      <p:stCondLst>
                        <p:cond delay="indefinite"/>
                      </p:stCondLst>
                      <p:childTnLst>
                        <p:par>
                          <p:cTn fill="hold" id="100">
                            <p:stCondLst>
                              <p:cond delay="0"/>
                            </p:stCondLst>
                            <p:childTnLst>
                              <p:par>
                                <p:cTn fill="hold" grpId="0" id="101" nodeType="clickEffect" presetClass="entr" presetID="25" presetSubtype="0">
                                  <p:stCondLst>
                                    <p:cond delay="0"/>
                                  </p:stCondLst>
                                  <p:childTnLst>
                                    <p:set>
                                      <p:cBhvr>
                                        <p:cTn dur="1" fill="hold" id="102">
                                          <p:stCondLst>
                                            <p:cond delay="0"/>
                                          </p:stCondLst>
                                        </p:cTn>
                                        <p:tgtEl>
                                          <p:spTgt spid="13"/>
                                        </p:tgtEl>
                                        <p:attrNameLst>
                                          <p:attrName>style.visibility</p:attrName>
                                        </p:attrNameLst>
                                      </p:cBhvr>
                                      <p:to>
                                        <p:strVal val="visible"/>
                                      </p:to>
                                    </p:set>
                                    <p:anim calcmode="lin" valueType="num">
                                      <p:cBhvr>
                                        <p:cTn decel="50000" dur="500" fill="hold" id="103">
                                          <p:stCondLst>
                                            <p:cond delay="0"/>
                                          </p:stCondLst>
                                        </p:cTn>
                                        <p:tgtEl>
                                          <p:spTgt spid="13"/>
                                        </p:tgtEl>
                                        <p:attrNameLst>
                                          <p:attrName>style.rotation</p:attrName>
                                        </p:attrNameLst>
                                      </p:cBhvr>
                                      <p:tavLst>
                                        <p:tav tm="0">
                                          <p:val>
                                            <p:fltVal val="-90"/>
                                          </p:val>
                                        </p:tav>
                                        <p:tav tm="100000">
                                          <p:val>
                                            <p:fltVal val="0"/>
                                          </p:val>
                                        </p:tav>
                                      </p:tavLst>
                                    </p:anim>
                                    <p:anim calcmode="lin" valueType="num">
                                      <p:cBhvr>
                                        <p:cTn decel="50000" dur="500" fill="hold" id="104">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accel="50000" dur="500" fill="hold" id="105">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dur="1000" fill="hold" id="106"/>
                                        <p:tgtEl>
                                          <p:spTgt spid="13"/>
                                        </p:tgtEl>
                                        <p:attrNameLst>
                                          <p:attrName>ppt_h</p:attrName>
                                        </p:attrNameLst>
                                      </p:cBhvr>
                                      <p:tavLst>
                                        <p:tav tm="0">
                                          <p:val>
                                            <p:strVal val="#ppt_h"/>
                                          </p:val>
                                        </p:tav>
                                        <p:tav tm="100000">
                                          <p:val>
                                            <p:strVal val="#ppt_h"/>
                                          </p:val>
                                        </p:tav>
                                      </p:tavLst>
                                    </p:anim>
                                    <p:anim calcmode="lin" valueType="num">
                                      <p:cBhvr>
                                        <p:cTn decel="50000" dur="500" fill="hold" id="107">
                                          <p:stCondLst>
                                            <p:cond delay="0"/>
                                          </p:stCondLst>
                                        </p:cTn>
                                        <p:tgtEl>
                                          <p:spTgt spid="13"/>
                                        </p:tgtEl>
                                        <p:attrNameLst>
                                          <p:attrName>ppt_x</p:attrName>
                                        </p:attrNameLst>
                                      </p:cBhvr>
                                      <p:tavLst>
                                        <p:tav tm="0">
                                          <p:val>
                                            <p:strVal val="#ppt_x+.4"/>
                                          </p:val>
                                        </p:tav>
                                        <p:tav tm="100000">
                                          <p:val>
                                            <p:strVal val="#ppt_x"/>
                                          </p:val>
                                        </p:tav>
                                      </p:tavLst>
                                    </p:anim>
                                    <p:anim calcmode="lin" valueType="num">
                                      <p:cBhvr>
                                        <p:cTn decel="50000" dur="500" fill="hold" id="108">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accel="50000" dur="500" fill="hold" id="109">
                                          <p:stCondLst>
                                            <p:cond delay="500"/>
                                          </p:stCondLst>
                                        </p:cTn>
                                        <p:tgtEl>
                                          <p:spTgt spid="13"/>
                                        </p:tgtEl>
                                        <p:attrNameLst>
                                          <p:attrName>ppt_y</p:attrName>
                                        </p:attrNameLst>
                                      </p:cBhvr>
                                      <p:tavLst>
                                        <p:tav tm="0">
                                          <p:val>
                                            <p:strVal val="#ppt_y+.1"/>
                                          </p:val>
                                        </p:tav>
                                        <p:tav tm="100000">
                                          <p:val>
                                            <p:strVal val="#ppt_y"/>
                                          </p:val>
                                        </p:tav>
                                      </p:tavLst>
                                    </p:anim>
                                    <p:animEffect filter="fade" transition="in">
                                      <p:cBhvr>
                                        <p:cTn decel="50000" dur="1000" id="110">
                                          <p:stCondLst>
                                            <p:cond delay="0"/>
                                          </p:stCondLst>
                                        </p:cTn>
                                        <p:tgtEl>
                                          <p:spTgt spid="13"/>
                                        </p:tgtEl>
                                      </p:cBhvr>
                                    </p:animEffect>
                                  </p:childTnLst>
                                </p:cTn>
                              </p:par>
                            </p:childTnLst>
                          </p:cTn>
                        </p:par>
                      </p:childTnLst>
                    </p:cTn>
                  </p:par>
                  <p:par>
                    <p:cTn fill="hold" id="111">
                      <p:stCondLst>
                        <p:cond delay="indefinite"/>
                      </p:stCondLst>
                      <p:childTnLst>
                        <p:par>
                          <p:cTn fill="hold" id="112">
                            <p:stCondLst>
                              <p:cond delay="0"/>
                            </p:stCondLst>
                            <p:childTnLst>
                              <p:par>
                                <p:cTn fill="hold" id="113" nodeType="clickEffect" presetClass="entr" presetID="25" presetSubtype="0">
                                  <p:stCondLst>
                                    <p:cond delay="0"/>
                                  </p:stCondLst>
                                  <p:childTnLst>
                                    <p:set>
                                      <p:cBhvr>
                                        <p:cTn dur="1" fill="hold" id="114">
                                          <p:stCondLst>
                                            <p:cond delay="0"/>
                                          </p:stCondLst>
                                        </p:cTn>
                                        <p:tgtEl>
                                          <p:spTgt spid="15"/>
                                        </p:tgtEl>
                                        <p:attrNameLst>
                                          <p:attrName>style.visibility</p:attrName>
                                        </p:attrNameLst>
                                      </p:cBhvr>
                                      <p:to>
                                        <p:strVal val="visible"/>
                                      </p:to>
                                    </p:set>
                                    <p:anim calcmode="lin" valueType="num">
                                      <p:cBhvr>
                                        <p:cTn decel="50000" dur="500" fill="hold" id="115">
                                          <p:stCondLst>
                                            <p:cond delay="0"/>
                                          </p:stCondLst>
                                        </p:cTn>
                                        <p:tgtEl>
                                          <p:spTgt spid="15"/>
                                        </p:tgtEl>
                                        <p:attrNameLst>
                                          <p:attrName>style.rotation</p:attrName>
                                        </p:attrNameLst>
                                      </p:cBhvr>
                                      <p:tavLst>
                                        <p:tav tm="0">
                                          <p:val>
                                            <p:fltVal val="-90"/>
                                          </p:val>
                                        </p:tav>
                                        <p:tav tm="100000">
                                          <p:val>
                                            <p:fltVal val="0"/>
                                          </p:val>
                                        </p:tav>
                                      </p:tavLst>
                                    </p:anim>
                                    <p:anim calcmode="lin" valueType="num">
                                      <p:cBhvr>
                                        <p:cTn decel="50000" dur="500" fill="hold" id="116">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accel="50000" dur="500" fill="hold" id="117">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dur="1000" fill="hold" id="118"/>
                                        <p:tgtEl>
                                          <p:spTgt spid="15"/>
                                        </p:tgtEl>
                                        <p:attrNameLst>
                                          <p:attrName>ppt_h</p:attrName>
                                        </p:attrNameLst>
                                      </p:cBhvr>
                                      <p:tavLst>
                                        <p:tav tm="0">
                                          <p:val>
                                            <p:strVal val="#ppt_h"/>
                                          </p:val>
                                        </p:tav>
                                        <p:tav tm="100000">
                                          <p:val>
                                            <p:strVal val="#ppt_h"/>
                                          </p:val>
                                        </p:tav>
                                      </p:tavLst>
                                    </p:anim>
                                    <p:anim calcmode="lin" valueType="num">
                                      <p:cBhvr>
                                        <p:cTn decel="50000" dur="500" fill="hold" id="119">
                                          <p:stCondLst>
                                            <p:cond delay="0"/>
                                          </p:stCondLst>
                                        </p:cTn>
                                        <p:tgtEl>
                                          <p:spTgt spid="15"/>
                                        </p:tgtEl>
                                        <p:attrNameLst>
                                          <p:attrName>ppt_x</p:attrName>
                                        </p:attrNameLst>
                                      </p:cBhvr>
                                      <p:tavLst>
                                        <p:tav tm="0">
                                          <p:val>
                                            <p:strVal val="#ppt_x+.4"/>
                                          </p:val>
                                        </p:tav>
                                        <p:tav tm="100000">
                                          <p:val>
                                            <p:strVal val="#ppt_x"/>
                                          </p:val>
                                        </p:tav>
                                      </p:tavLst>
                                    </p:anim>
                                    <p:anim calcmode="lin" valueType="num">
                                      <p:cBhvr>
                                        <p:cTn decel="50000" dur="500" fill="hold" id="120">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accel="50000" dur="500" fill="hold" id="121">
                                          <p:stCondLst>
                                            <p:cond delay="500"/>
                                          </p:stCondLst>
                                        </p:cTn>
                                        <p:tgtEl>
                                          <p:spTgt spid="15"/>
                                        </p:tgtEl>
                                        <p:attrNameLst>
                                          <p:attrName>ppt_y</p:attrName>
                                        </p:attrNameLst>
                                      </p:cBhvr>
                                      <p:tavLst>
                                        <p:tav tm="0">
                                          <p:val>
                                            <p:strVal val="#ppt_y+.1"/>
                                          </p:val>
                                        </p:tav>
                                        <p:tav tm="100000">
                                          <p:val>
                                            <p:strVal val="#ppt_y"/>
                                          </p:val>
                                        </p:tav>
                                      </p:tavLst>
                                    </p:anim>
                                    <p:animEffect filter="fade" transition="in">
                                      <p:cBhvr>
                                        <p:cTn decel="50000" dur="1000" id="122">
                                          <p:stCondLst>
                                            <p:cond delay="0"/>
                                          </p:stCondLst>
                                        </p:cTn>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4"/>
      <p:bldP advAuto="4294967295" animBg="1" grpId="0" spid="5"/>
      <p:bldP advAuto="4294967295" animBg="1" grpId="0" spid="6"/>
      <p:bldP advAuto="4294967295" animBg="1" grpId="0" spid="9"/>
      <p:bldP advAuto="4294967295" animBg="1" grpId="0" spid="10"/>
      <p:bldP advAuto="4294967295" animBg="1" grpId="0" spid="11"/>
      <p:bldP advAuto="4294967295" animBg="1" grpId="0" spid="12"/>
      <p:bldP advAuto="4294967295" animBg="1" grpId="0" spid="13"/>
      <p:bldP advAuto="4294967295" animBg="1" grpId="0" spid="14"/>
    </p:bldLst>
  </p:timing>
</p:sld>
</file>

<file path=ppt/slides/slide1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73232" y="3855261"/>
            <a:ext cx="7320698" cy="95410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rgbClr val="FF0000"/>
                </a:solidFill>
                <a:uFillTx/>
              </a:rPr>
              <a:t>As anxiolytic in mild anxiety &amp; generalized anxiety disorders.</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815445" y="2014308"/>
            <a:ext cx="4652128"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3200">
                <a:solidFill>
                  <a:srgbClr val="DF2E28"/>
                </a:solidFill>
                <a:uFillTx/>
                <a:latin charset="0" panose="04020705040A02060702" pitchFamily="82" typeface="Algerian"/>
              </a:rPr>
              <a:t>clinical uses</a:t>
            </a:r>
            <a:endParaRPr dirty="0" lang="en-US" sz="3200">
              <a:solidFill>
                <a:srgbClr val="DF2E28"/>
              </a:solidFill>
              <a:uFillTx/>
              <a:latin charset="0" panose="04020705040A02060702" pitchFamily="82" typeface="Algeri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57992" y="2956101"/>
            <a:ext cx="4264528" cy="2246769"/>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rPr>
              <a:t>Physical  </a:t>
            </a:r>
            <a:r>
              <a:rPr b="1" dirty="0" lang="en-US" sz="2800">
                <a:solidFill>
                  <a:schemeClr val="accent1"/>
                </a:solidFill>
                <a:uFillTx/>
              </a:rPr>
              <a:t>and  emotional distress which </a:t>
            </a:r>
            <a:r>
              <a:rPr b="1" dirty="0" lang="en-US" smtClean="0" sz="2800">
                <a:solidFill>
                  <a:schemeClr val="accent1"/>
                </a:solidFill>
                <a:uFillTx/>
              </a:rPr>
              <a:t>interferes </a:t>
            </a:r>
            <a:r>
              <a:rPr b="1" dirty="0" lang="en-US" sz="2800">
                <a:solidFill>
                  <a:schemeClr val="accent1"/>
                </a:solidFill>
                <a:uFillTx/>
              </a:rPr>
              <a:t>with normal life.</a:t>
            </a:r>
          </a:p>
          <a:p>
            <a:endParaRPr dirty="0" lang="en-US" sz="2800">
              <a:solidFill>
                <a:schemeClr val="accent1"/>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967845" y="856068"/>
            <a:ext cx="4652128"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3200">
                <a:solidFill>
                  <a:schemeClr val="accent1"/>
                </a:solidFill>
                <a:uFillTx/>
                <a:latin charset="0" panose="04020705040A02060702" pitchFamily="82" typeface="Algerian"/>
              </a:rPr>
              <a:t>What </a:t>
            </a:r>
            <a:r>
              <a:rPr b="1" dirty="0" lang="en-US" sz="3200">
                <a:solidFill>
                  <a:schemeClr val="accent1"/>
                </a:solidFill>
                <a:uFillTx/>
                <a:latin charset="0" panose="04020705040A02060702" pitchFamily="82" typeface="Algerian"/>
              </a:rPr>
              <a:t>is anxiety ?</a:t>
            </a:r>
            <a:endParaRPr dirty="0" lang="en-US" sz="3200">
              <a:solidFill>
                <a:schemeClr val="accent1"/>
              </a:solidFill>
              <a:uFillTx/>
              <a:latin charset="0" panose="04020705040A02060702" pitchFamily="82" typeface="Algeri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075"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313045" y="2026920"/>
            <a:ext cx="6686550" cy="4419600"/>
          </a:xfrm>
          <a:prstGeom prst="rect">
            <a:avLst/>
          </a:prstGeom>
          <a:noFill/>
          <a:ln w="9525">
            <a:noFill/>
            <a:miter lim="800000"/>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ecel="50000" dur="500" fill="hold" id="7">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10"/>
                                        <p:tgtEl>
                                          <p:spTgt spid="6"/>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6"/>
                                        </p:tgtEl>
                                      </p:cBhvr>
                                    </p:animEffec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5" presetSubtype="0">
                                  <p:stCondLst>
                                    <p:cond delay="0"/>
                                  </p:stCondLst>
                                  <p:childTnLst>
                                    <p:set>
                                      <p:cBhvr>
                                        <p:cTn dur="1" fill="hold" id="18">
                                          <p:stCondLst>
                                            <p:cond delay="0"/>
                                          </p:stCondLst>
                                        </p:cTn>
                                        <p:tgtEl>
                                          <p:spTgt spid="3075"/>
                                        </p:tgtEl>
                                        <p:attrNameLst>
                                          <p:attrName>style.visibility</p:attrName>
                                        </p:attrNameLst>
                                      </p:cBhvr>
                                      <p:to>
                                        <p:strVal val="visible"/>
                                      </p:to>
                                    </p:set>
                                    <p:anim calcmode="lin" valueType="num">
                                      <p:cBhvr>
                                        <p:cTn decel="50000" dur="500" fill="hold" id="19">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dur="1000" fill="hold" id="22"/>
                                        <p:tgtEl>
                                          <p:spTgt spid="3075"/>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3075"/>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30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6"/>
    </p:bldLst>
  </p:timing>
</p:sld>
</file>

<file path=ppt/slides/slide2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8394" y="2899656"/>
            <a:ext cx="7320698" cy="95410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rgbClr val="FF0000"/>
                </a:solidFill>
                <a:uFillTx/>
              </a:rPr>
              <a:t>Not effective in severe anxiety/panic disorder</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8394" y="1970819"/>
            <a:ext cx="7320698"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rgbClr val="FF0000"/>
                </a:solidFill>
                <a:uFillTx/>
              </a:rPr>
              <a:t>Slow onset of action (delayed effect</a:t>
            </a:r>
            <a:r>
              <a:rPr b="1" dirty="0" lang="en-US" smtClean="0" sz="2800">
                <a:solidFill>
                  <a:srgbClr val="FF0000"/>
                </a:solidFill>
                <a:uFillTx/>
              </a:rPr>
              <a:t>)</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06971" y="769402"/>
            <a:ext cx="6392121"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3200">
                <a:solidFill>
                  <a:srgbClr val="FF0000"/>
                </a:solidFill>
                <a:uFillTx/>
                <a:latin charset="0" panose="04020705040A02060702" pitchFamily="82" typeface="Algerian"/>
              </a:rPr>
              <a:t>Disadvantages of </a:t>
            </a:r>
            <a:r>
              <a:rPr b="1" dirty="0" err="1" lang="en-US" smtClean="0" sz="3200">
                <a:solidFill>
                  <a:srgbClr val="FF0000"/>
                </a:solidFill>
                <a:uFillTx/>
                <a:latin charset="0" panose="04020705040A02060702" pitchFamily="82" typeface="Algerian"/>
              </a:rPr>
              <a:t>buspirone</a:t>
            </a:r>
            <a:endParaRPr b="1" dirty="0" lang="en-US" sz="3200">
              <a:solidFill>
                <a:srgbClr val="FF0000"/>
              </a:solidFill>
              <a:uFillTx/>
              <a:latin charset="0" panose="04020705040A02060702" pitchFamily="82" typeface="Algeri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8394" y="5166673"/>
            <a:ext cx="7534333" cy="911019"/>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9525">
              <a:lnSpc>
                <a:spcPct val="95000"/>
              </a:lnSpc>
            </a:pPr>
            <a:r>
              <a:rPr b="1" dirty="0" lang="en-US" sz="2800">
                <a:solidFill>
                  <a:srgbClr val="FF0000"/>
                </a:solidFill>
                <a:uFillTx/>
              </a:rPr>
              <a:t>Drug Interactions with CYT P450 inducers and </a:t>
            </a:r>
            <a:r>
              <a:rPr b="1" dirty="0" lang="en-US" smtClean="0" sz="2800">
                <a:solidFill>
                  <a:srgbClr val="FF0000"/>
                </a:solidFill>
                <a:uFillTx/>
              </a:rPr>
              <a:t>inhibitors</a:t>
            </a:r>
            <a:endParaRPr b="1"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8394" y="4259380"/>
            <a:ext cx="6641968" cy="501676"/>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9525">
              <a:lnSpc>
                <a:spcPct val="95000"/>
              </a:lnSpc>
            </a:pPr>
            <a:r>
              <a:rPr b="1" dirty="0" lang="en-US" sz="2800">
                <a:solidFill>
                  <a:srgbClr val="FF0000"/>
                </a:solidFill>
                <a:uFillTx/>
              </a:rPr>
              <a:t>GIT  upset, dizziness, drowsiness</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Picture 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8168640" y="1792604"/>
            <a:ext cx="4023360" cy="4349115"/>
          </a:xfrm>
          <a:prstGeom prst="rect">
            <a:avLst/>
          </a:prstGeom>
          <a:noFill/>
          <a:ln w="9525">
            <a:noFill/>
            <a:miter lim="800000"/>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ecel="50000" dur="500" fill="hold" id="7">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10"/>
                                        <p:tgtEl>
                                          <p:spTgt spid="6"/>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6"/>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ecel="50000" dur="500" fill="hold" id="19">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22"/>
                                        <p:tgtEl>
                                          <p:spTgt spid="5"/>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5"/>
                                        </p:tgtEl>
                                      </p:cBhvr>
                                    </p:animEffect>
                                  </p:childTnLst>
                                </p:cTn>
                              </p:par>
                              <p:par>
                                <p:cTn fill="hold" id="27" nodeType="withEffect" presetClass="entr" presetID="25" presetSubtype="0">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p:cTn decel="50000" dur="500" fill="hold" id="29">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30">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31">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32"/>
                                        <p:tgtEl>
                                          <p:spTgt spid="11"/>
                                        </p:tgtEl>
                                        <p:attrNameLst>
                                          <p:attrName>ppt_h</p:attrName>
                                        </p:attrNameLst>
                                      </p:cBhvr>
                                      <p:tavLst>
                                        <p:tav tm="0">
                                          <p:val>
                                            <p:strVal val="#ppt_h"/>
                                          </p:val>
                                        </p:tav>
                                        <p:tav tm="100000">
                                          <p:val>
                                            <p:strVal val="#ppt_h"/>
                                          </p:val>
                                        </p:tav>
                                      </p:tavLst>
                                    </p:anim>
                                    <p:anim calcmode="lin" valueType="num">
                                      <p:cBhvr>
                                        <p:cTn decel="50000" dur="500" fill="hold" id="33">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34">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35">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36">
                                          <p:stCondLst>
                                            <p:cond delay="0"/>
                                          </p:stCondLst>
                                        </p:cTn>
                                        <p:tgtEl>
                                          <p:spTgt spid="11"/>
                                        </p:tgtEl>
                                      </p:cBhvr>
                                    </p:animEffect>
                                  </p:childTnLst>
                                </p:cTn>
                              </p:par>
                            </p:childTnLst>
                          </p:cTn>
                        </p:par>
                      </p:childTnLst>
                    </p:cTn>
                  </p:par>
                  <p:par>
                    <p:cTn fill="hold" id="37">
                      <p:stCondLst>
                        <p:cond delay="indefinite"/>
                      </p:stCondLst>
                      <p:childTnLst>
                        <p:par>
                          <p:cTn fill="hold" id="38">
                            <p:stCondLst>
                              <p:cond delay="0"/>
                            </p:stCondLst>
                            <p:childTnLst>
                              <p:par>
                                <p:cTn fill="hold" id="39" nodeType="clickEffect" presetClass="entr" presetID="25" presetSubtype="0">
                                  <p:stCondLst>
                                    <p:cond delay="0"/>
                                  </p:stCondLst>
                                  <p:childTnLst>
                                    <p:set>
                                      <p:cBhvr>
                                        <p:cTn dur="1" fill="hold" id="40">
                                          <p:stCondLst>
                                            <p:cond delay="0"/>
                                          </p:stCondLst>
                                        </p:cTn>
                                        <p:tgtEl>
                                          <p:spTgt spid="10"/>
                                        </p:tgtEl>
                                        <p:attrNameLst>
                                          <p:attrName>style.visibility</p:attrName>
                                        </p:attrNameLst>
                                      </p:cBhvr>
                                      <p:to>
                                        <p:strVal val="visible"/>
                                      </p:to>
                                    </p:set>
                                    <p:anim calcmode="lin" valueType="num">
                                      <p:cBhvr>
                                        <p:cTn decel="50000" dur="500" fill="hold" id="41">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42">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43">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44"/>
                                        <p:tgtEl>
                                          <p:spTgt spid="10"/>
                                        </p:tgtEl>
                                        <p:attrNameLst>
                                          <p:attrName>ppt_h</p:attrName>
                                        </p:attrNameLst>
                                      </p:cBhvr>
                                      <p:tavLst>
                                        <p:tav tm="0">
                                          <p:val>
                                            <p:strVal val="#ppt_h"/>
                                          </p:val>
                                        </p:tav>
                                        <p:tav tm="100000">
                                          <p:val>
                                            <p:strVal val="#ppt_h"/>
                                          </p:val>
                                        </p:tav>
                                      </p:tavLst>
                                    </p:anim>
                                    <p:anim calcmode="lin" valueType="num">
                                      <p:cBhvr>
                                        <p:cTn decel="50000" dur="500" fill="hold" id="45">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46">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47">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48">
                                          <p:stCondLst>
                                            <p:cond delay="0"/>
                                          </p:stCondLst>
                                        </p:cTn>
                                        <p:tgtEl>
                                          <p:spTgt spid="10"/>
                                        </p:tgtEl>
                                      </p:cBhvr>
                                    </p:animEffect>
                                  </p:childTnLst>
                                </p:cTn>
                              </p:par>
                            </p:childTnLst>
                          </p:cTn>
                        </p:par>
                      </p:childTnLst>
                    </p:cTn>
                  </p:par>
                  <p:par>
                    <p:cTn fill="hold" id="49">
                      <p:stCondLst>
                        <p:cond delay="indefinite"/>
                      </p:stCondLst>
                      <p:childTnLst>
                        <p:par>
                          <p:cTn fill="hold" id="50">
                            <p:stCondLst>
                              <p:cond delay="0"/>
                            </p:stCondLst>
                            <p:childTnLst>
                              <p:par>
                                <p:cTn fill="hold" grpId="0" id="51" nodeType="clickEffect" presetClass="entr" presetID="25" presetSubtype="0">
                                  <p:stCondLst>
                                    <p:cond delay="0"/>
                                  </p:stCondLst>
                                  <p:childTnLst>
                                    <p:set>
                                      <p:cBhvr>
                                        <p:cTn dur="1" fill="hold" id="52">
                                          <p:stCondLst>
                                            <p:cond delay="0"/>
                                          </p:stCondLst>
                                        </p:cTn>
                                        <p:tgtEl>
                                          <p:spTgt spid="9"/>
                                        </p:tgtEl>
                                        <p:attrNameLst>
                                          <p:attrName>style.visibility</p:attrName>
                                        </p:attrNameLst>
                                      </p:cBhvr>
                                      <p:to>
                                        <p:strVal val="visible"/>
                                      </p:to>
                                    </p:set>
                                    <p:anim calcmode="lin" valueType="num">
                                      <p:cBhvr>
                                        <p:cTn decel="50000" dur="500" fill="hold" id="53">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54">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55">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56"/>
                                        <p:tgtEl>
                                          <p:spTgt spid="9"/>
                                        </p:tgtEl>
                                        <p:attrNameLst>
                                          <p:attrName>ppt_h</p:attrName>
                                        </p:attrNameLst>
                                      </p:cBhvr>
                                      <p:tavLst>
                                        <p:tav tm="0">
                                          <p:val>
                                            <p:strVal val="#ppt_h"/>
                                          </p:val>
                                        </p:tav>
                                        <p:tav tm="100000">
                                          <p:val>
                                            <p:strVal val="#ppt_h"/>
                                          </p:val>
                                        </p:tav>
                                      </p:tavLst>
                                    </p:anim>
                                    <p:anim calcmode="lin" valueType="num">
                                      <p:cBhvr>
                                        <p:cTn decel="50000" dur="500" fill="hold" id="57">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58">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59">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60">
                                          <p:stCondLst>
                                            <p:cond delay="0"/>
                                          </p:stCondLst>
                                        </p:cTn>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5"/>
      <p:bldP advAuto="4294967295" animBg="1" grpId="0" spid="6"/>
      <p:bldP advAuto="4294967295" animBg="1" grpId="0" spid="9"/>
    </p:bldLst>
  </p:timing>
</p:sld>
</file>

<file path=ppt/slides/slide2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5577" y="5159073"/>
            <a:ext cx="6958703" cy="169892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609600" marL="609600">
              <a:lnSpc>
                <a:spcPct val="90000"/>
              </a:lnSpc>
            </a:pPr>
            <a:r>
              <a:rPr b="1" dirty="0" lang="en-US" smtClean="0" sz="3200">
                <a:solidFill>
                  <a:srgbClr val="FF0000"/>
                </a:solidFill>
                <a:uFillTx/>
                <a:cs charset="0" pitchFamily="18" typeface="Times New Roman"/>
              </a:rPr>
              <a:t>Precautions </a:t>
            </a:r>
            <a:endParaRPr b="1" dirty="0" lang="en-US" sz="3200">
              <a:solidFill>
                <a:srgbClr val="FF0000"/>
              </a:solidFill>
              <a:uFillTx/>
              <a:cs charset="0" pitchFamily="18" typeface="Times New Roman"/>
            </a:endParaRPr>
          </a:p>
          <a:p>
            <a:pPr indent="-609600" marL="609600">
              <a:lnSpc>
                <a:spcPct val="90000"/>
              </a:lnSpc>
            </a:pPr>
            <a:r>
              <a:rPr b="1" dirty="0" lang="en-US" smtClean="0" sz="2800">
                <a:solidFill>
                  <a:srgbClr val="FF0000"/>
                </a:solidFill>
                <a:uFillTx/>
                <a:cs charset="0" pitchFamily="18" typeface="Times New Roman"/>
              </a:rPr>
              <a:t>-Should be  used with precaution </a:t>
            </a:r>
            <a:r>
              <a:rPr b="1" dirty="0" lang="en-US" sz="2800">
                <a:solidFill>
                  <a:srgbClr val="FF0000"/>
                </a:solidFill>
                <a:uFillTx/>
                <a:cs charset="0" pitchFamily="18" typeface="Times New Roman"/>
              </a:rPr>
              <a:t>in </a:t>
            </a:r>
          </a:p>
          <a:p>
            <a:pPr indent="-609600" marL="609600">
              <a:lnSpc>
                <a:spcPct val="90000"/>
              </a:lnSpc>
            </a:pPr>
            <a:r>
              <a:rPr b="1" dirty="0" lang="en-US" sz="2800">
                <a:solidFill>
                  <a:srgbClr val="FF0000"/>
                </a:solidFill>
                <a:uFillTx/>
                <a:cs charset="0" pitchFamily="18" typeface="Times New Roman"/>
              </a:rPr>
              <a:t>pregnant women or breast-feeding.</a:t>
            </a:r>
          </a:p>
          <a:p>
            <a:pPr indent="-609600" marL="609600">
              <a:lnSpc>
                <a:spcPct val="90000"/>
              </a:lnSpc>
            </a:pPr>
            <a:r>
              <a:rPr b="1" dirty="0" lang="en-US" smtClean="0" sz="2800">
                <a:solidFill>
                  <a:srgbClr val="FF0000"/>
                </a:solidFill>
                <a:uFillTx/>
              </a:rPr>
              <a:t>-People </a:t>
            </a:r>
            <a:r>
              <a:rPr b="1" dirty="0" lang="en-US" sz="2800">
                <a:solidFill>
                  <a:srgbClr val="FF0000"/>
                </a:solidFill>
                <a:uFillTx/>
              </a:rPr>
              <a:t>over 65.</a:t>
            </a:r>
            <a:r>
              <a:rPr dirty="0" lang="en-US" sz="2800">
                <a:solidFill>
                  <a:srgbClr val="FF0000"/>
                </a:solidFill>
                <a:uFillTx/>
              </a:rPr>
              <a:t>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1297" y="4136143"/>
            <a:ext cx="3645380" cy="86793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609600" marL="609600">
              <a:lnSpc>
                <a:spcPct val="90000"/>
              </a:lnSpc>
              <a:buFontTx/>
              <a:buChar char="o"/>
            </a:pPr>
            <a:r>
              <a:rPr b="1" dirty="0" lang="en-US" sz="2800">
                <a:solidFill>
                  <a:srgbClr val="FF0000"/>
                </a:solidFill>
                <a:uFillTx/>
                <a:cs charset="0" pitchFamily="18" typeface="Times New Roman"/>
              </a:rPr>
              <a:t>Liver disease</a:t>
            </a:r>
          </a:p>
          <a:p>
            <a:pPr indent="-609600" marL="609600">
              <a:lnSpc>
                <a:spcPct val="90000"/>
              </a:lnSpc>
              <a:buFontTx/>
              <a:buChar char="o"/>
            </a:pPr>
            <a:r>
              <a:rPr b="1" dirty="0" lang="en-US" sz="2800">
                <a:solidFill>
                  <a:srgbClr val="FF0000"/>
                </a:solidFill>
                <a:uFillTx/>
                <a:cs charset="0" pitchFamily="18" typeface="Times New Roman"/>
              </a:rPr>
              <a:t>Old people</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41965" y="3431628"/>
            <a:ext cx="5720092" cy="5355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609600" marL="609600">
              <a:lnSpc>
                <a:spcPct val="90000"/>
              </a:lnSpc>
            </a:pPr>
            <a:r>
              <a:rPr b="1" dirty="0" lang="en-US" sz="3200">
                <a:solidFill>
                  <a:srgbClr val="FF0000"/>
                </a:solidFill>
                <a:uFillTx/>
                <a:latin charset="0" panose="04020705040A02060702" pitchFamily="82" typeface="Algerian"/>
                <a:cs charset="0" pitchFamily="18" typeface="Times New Roman"/>
              </a:rPr>
              <a:t>Dose should be reduced in</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5577" y="1406991"/>
            <a:ext cx="7688570" cy="5355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609600" marL="609600">
              <a:lnSpc>
                <a:spcPct val="90000"/>
              </a:lnSpc>
            </a:pPr>
            <a:r>
              <a:rPr b="1" dirty="0" err="1" lang="en-US" smtClean="0" sz="3200">
                <a:solidFill>
                  <a:srgbClr val="FF0000"/>
                </a:solidFill>
                <a:uFillTx/>
                <a:cs charset="0" pitchFamily="18" typeface="Times New Roman"/>
              </a:rPr>
              <a:t>Rifampin</a:t>
            </a:r>
            <a:r>
              <a:rPr b="1" dirty="0" lang="en-US" smtClean="0" sz="3200">
                <a:solidFill>
                  <a:srgbClr val="FF0000"/>
                </a:solidFill>
                <a:uFillTx/>
                <a:cs charset="0" pitchFamily="18" typeface="Times New Roman"/>
              </a:rPr>
              <a:t> cause 10 fold </a:t>
            </a:r>
            <a:r>
              <a:rPr b="1" dirty="0" lang="en-US" smtClean="0" sz="3200">
                <a:solidFill>
                  <a:srgbClr val="FF0000"/>
                </a:solidFill>
                <a:uFillTx/>
                <a:latin typeface="Calibri"/>
                <a:cs charset="0" pitchFamily="18" typeface="Times New Roman"/>
              </a:rPr>
              <a:t>↓</a:t>
            </a:r>
            <a:r>
              <a:rPr b="1" dirty="0" lang="en-US" smtClean="0" sz="2800">
                <a:solidFill>
                  <a:srgbClr val="FF0000"/>
                </a:solidFill>
                <a:uFillTx/>
                <a:latin typeface="Times New Roman"/>
                <a:cs typeface="Times New Roman"/>
              </a:rPr>
              <a:t> </a:t>
            </a:r>
            <a:r>
              <a:rPr b="1" dirty="0" err="1" lang="en-US" smtClean="0" sz="2800">
                <a:solidFill>
                  <a:srgbClr val="FF0000"/>
                </a:solidFill>
                <a:uFillTx/>
                <a:latin typeface="Times New Roman"/>
                <a:cs typeface="Times New Roman"/>
              </a:rPr>
              <a:t>buspirone</a:t>
            </a:r>
            <a:r>
              <a:rPr b="1" dirty="0" lang="en-US" smtClean="0" sz="2800">
                <a:solidFill>
                  <a:srgbClr val="FF0000"/>
                </a:solidFill>
                <a:uFillTx/>
                <a:latin typeface="Times New Roman"/>
                <a:cs typeface="Times New Roman"/>
              </a:rPr>
              <a:t> level</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30817" y="279231"/>
            <a:ext cx="7688570" cy="978729"/>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609600" marL="609600">
              <a:lnSpc>
                <a:spcPct val="90000"/>
              </a:lnSpc>
            </a:pPr>
            <a:r>
              <a:rPr b="1" dirty="0" lang="en-US" smtClean="0" sz="3200">
                <a:solidFill>
                  <a:srgbClr val="FF0000"/>
                </a:solidFill>
                <a:uFillTx/>
                <a:cs charset="0" pitchFamily="18" typeface="Times New Roman"/>
              </a:rPr>
              <a:t>Inhibitors of CYP450  3A4 , </a:t>
            </a:r>
            <a:r>
              <a:rPr b="1" dirty="0" err="1" lang="en-US" smtClean="0" sz="3200">
                <a:solidFill>
                  <a:srgbClr val="FF0000"/>
                </a:solidFill>
                <a:uFillTx/>
                <a:cs charset="0" pitchFamily="18" typeface="Times New Roman"/>
              </a:rPr>
              <a:t>verapamil</a:t>
            </a:r>
            <a:r>
              <a:rPr b="1" dirty="0" lang="en-US" smtClean="0" sz="3200">
                <a:solidFill>
                  <a:srgbClr val="FF0000"/>
                </a:solidFill>
                <a:uFillTx/>
                <a:cs charset="0" pitchFamily="18" typeface="Times New Roman"/>
              </a:rPr>
              <a:t>, </a:t>
            </a:r>
            <a:r>
              <a:rPr b="1" dirty="0" err="1" lang="en-US" smtClean="0" sz="3200">
                <a:solidFill>
                  <a:srgbClr val="FF0000"/>
                </a:solidFill>
                <a:uFillTx/>
                <a:cs charset="0" pitchFamily="18" typeface="Times New Roman"/>
              </a:rPr>
              <a:t>diltiazem</a:t>
            </a:r>
            <a:r>
              <a:rPr b="1" dirty="0" lang="en-US" smtClean="0" sz="3200">
                <a:solidFill>
                  <a:srgbClr val="FF0000"/>
                </a:solidFill>
                <a:uFillTx/>
                <a:latin typeface="Calibri"/>
                <a:cs charset="0" pitchFamily="18" typeface="Times New Roman"/>
              </a:rPr>
              <a:t>→</a:t>
            </a:r>
            <a:r>
              <a:rPr b="1" dirty="0" lang="en-US" smtClean="0" sz="3200">
                <a:solidFill>
                  <a:srgbClr val="FF0000"/>
                </a:solidFill>
                <a:uFillTx/>
                <a:latin typeface="Times New Roman"/>
                <a:cs typeface="Times New Roman"/>
              </a:rPr>
              <a:t>↑ </a:t>
            </a:r>
            <a:r>
              <a:rPr b="1" dirty="0" err="1" lang="en-US" smtClean="0" sz="3200">
                <a:solidFill>
                  <a:srgbClr val="FF0000"/>
                </a:solidFill>
                <a:uFillTx/>
                <a:latin typeface="Times New Roman"/>
                <a:cs typeface="Times New Roman"/>
              </a:rPr>
              <a:t>buspirone</a:t>
            </a:r>
            <a:r>
              <a:rPr b="1" dirty="0" lang="en-US" smtClean="0" sz="3200">
                <a:solidFill>
                  <a:srgbClr val="FF0000"/>
                </a:solidFill>
                <a:uFillTx/>
                <a:latin typeface="Times New Roman"/>
                <a:cs typeface="Times New Roman"/>
              </a:rPr>
              <a:t> level</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TextBox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30817" y="2138511"/>
            <a:ext cx="7688570" cy="978729"/>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609600" marL="609600">
              <a:lnSpc>
                <a:spcPct val="90000"/>
              </a:lnSpc>
            </a:pPr>
            <a:r>
              <a:rPr b="1" dirty="0" lang="en-US" smtClean="0" sz="3200">
                <a:solidFill>
                  <a:srgbClr val="FF0000"/>
                </a:solidFill>
                <a:uFillTx/>
                <a:cs charset="0" pitchFamily="18" typeface="Times New Roman"/>
              </a:rPr>
              <a:t>Increase blood pressure in people taking </a:t>
            </a:r>
            <a:r>
              <a:rPr b="1" dirty="0" err="1" lang="en-US" smtClean="0" sz="3200">
                <a:solidFill>
                  <a:srgbClr val="FF0000"/>
                </a:solidFill>
                <a:uFillTx/>
                <a:cs charset="0" pitchFamily="18" typeface="Times New Roman"/>
              </a:rPr>
              <a:t>MAOi</a:t>
            </a:r>
            <a:endParaRPr dirty="0" lang="en-US" sz="2800">
              <a:solidFill>
                <a:srgbClr val="FF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ecel="50000" dur="500" fill="hold" id="7">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10"/>
                                        <p:tgtEl>
                                          <p:spTgt spid="11"/>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11"/>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p:cTn decel="50000" dur="500" fill="hold" id="19">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22"/>
                                        <p:tgtEl>
                                          <p:spTgt spid="10"/>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10"/>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5" presetSubtype="0">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ecel="50000" dur="500" fill="hold" id="31">
                                          <p:stCondLst>
                                            <p:cond delay="0"/>
                                          </p:stCondLst>
                                        </p:cTn>
                                        <p:tgtEl>
                                          <p:spTgt spid="12"/>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dur="1000" fill="hold" id="34"/>
                                        <p:tgtEl>
                                          <p:spTgt spid="12"/>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12"/>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12"/>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12"/>
                                        </p:tgtEl>
                                      </p:cBhvr>
                                    </p:animEffect>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5" presetSubtype="0">
                                  <p:stCondLst>
                                    <p:cond delay="0"/>
                                  </p:stCondLst>
                                  <p:childTnLst>
                                    <p:set>
                                      <p:cBhvr>
                                        <p:cTn dur="1" fill="hold" id="42">
                                          <p:stCondLst>
                                            <p:cond delay="0"/>
                                          </p:stCondLst>
                                        </p:cTn>
                                        <p:tgtEl>
                                          <p:spTgt spid="7"/>
                                        </p:tgtEl>
                                        <p:attrNameLst>
                                          <p:attrName>style.visibility</p:attrName>
                                        </p:attrNameLst>
                                      </p:cBhvr>
                                      <p:to>
                                        <p:strVal val="visible"/>
                                      </p:to>
                                    </p:set>
                                    <p:anim calcmode="lin" valueType="num">
                                      <p:cBhvr>
                                        <p:cTn decel="50000" dur="500" fill="hold" id="43">
                                          <p:stCondLst>
                                            <p:cond delay="0"/>
                                          </p:stCondLst>
                                        </p:cTn>
                                        <p:tgtEl>
                                          <p:spTgt spid="7"/>
                                        </p:tgtEl>
                                        <p:attrNameLst>
                                          <p:attrName>style.rotation</p:attrName>
                                        </p:attrNameLst>
                                      </p:cBhvr>
                                      <p:tavLst>
                                        <p:tav tm="0">
                                          <p:val>
                                            <p:fltVal val="-90"/>
                                          </p:val>
                                        </p:tav>
                                        <p:tav tm="100000">
                                          <p:val>
                                            <p:fltVal val="0"/>
                                          </p:val>
                                        </p:tav>
                                      </p:tavLst>
                                    </p:anim>
                                    <p:anim calcmode="lin" valueType="num">
                                      <p:cBhvr>
                                        <p:cTn decel="50000" dur="500" fill="hold" id="44">
                                          <p:stCondLst>
                                            <p:cond delay="0"/>
                                          </p:stCondLst>
                                        </p:cTn>
                                        <p:tgtEl>
                                          <p:spTgt spid="7"/>
                                        </p:tgtEl>
                                        <p:attrNameLst>
                                          <p:attrName>ppt_w</p:attrName>
                                        </p:attrNameLst>
                                      </p:cBhvr>
                                      <p:tavLst>
                                        <p:tav tm="0">
                                          <p:val>
                                            <p:strVal val="#ppt_w"/>
                                          </p:val>
                                        </p:tav>
                                        <p:tav tm="100000">
                                          <p:val>
                                            <p:strVal val="#ppt_w*.05"/>
                                          </p:val>
                                        </p:tav>
                                      </p:tavLst>
                                    </p:anim>
                                    <p:anim calcmode="lin" valueType="num">
                                      <p:cBhvr>
                                        <p:cTn accel="50000" dur="500" fill="hold" id="45">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dur="1000" fill="hold" id="46"/>
                                        <p:tgtEl>
                                          <p:spTgt spid="7"/>
                                        </p:tgtEl>
                                        <p:attrNameLst>
                                          <p:attrName>ppt_h</p:attrName>
                                        </p:attrNameLst>
                                      </p:cBhvr>
                                      <p:tavLst>
                                        <p:tav tm="0">
                                          <p:val>
                                            <p:strVal val="#ppt_h"/>
                                          </p:val>
                                        </p:tav>
                                        <p:tav tm="100000">
                                          <p:val>
                                            <p:strVal val="#ppt_h"/>
                                          </p:val>
                                        </p:tav>
                                      </p:tavLst>
                                    </p:anim>
                                    <p:anim calcmode="lin" valueType="num">
                                      <p:cBhvr>
                                        <p:cTn decel="50000" dur="500" fill="hold" id="47">
                                          <p:stCondLst>
                                            <p:cond delay="0"/>
                                          </p:stCondLst>
                                        </p:cTn>
                                        <p:tgtEl>
                                          <p:spTgt spid="7"/>
                                        </p:tgtEl>
                                        <p:attrNameLst>
                                          <p:attrName>ppt_x</p:attrName>
                                        </p:attrNameLst>
                                      </p:cBhvr>
                                      <p:tavLst>
                                        <p:tav tm="0">
                                          <p:val>
                                            <p:strVal val="#ppt_x+.4"/>
                                          </p:val>
                                        </p:tav>
                                        <p:tav tm="100000">
                                          <p:val>
                                            <p:strVal val="#ppt_x"/>
                                          </p:val>
                                        </p:tav>
                                      </p:tavLst>
                                    </p:anim>
                                    <p:anim calcmode="lin" valueType="num">
                                      <p:cBhvr>
                                        <p:cTn decel="50000" dur="500" fill="hold" id="48">
                                          <p:stCondLst>
                                            <p:cond delay="0"/>
                                          </p:stCondLst>
                                        </p:cTn>
                                        <p:tgtEl>
                                          <p:spTgt spid="7"/>
                                        </p:tgtEl>
                                        <p:attrNameLst>
                                          <p:attrName>ppt_y</p:attrName>
                                        </p:attrNameLst>
                                      </p:cBhvr>
                                      <p:tavLst>
                                        <p:tav tm="0">
                                          <p:val>
                                            <p:strVal val="#ppt_y-.2"/>
                                          </p:val>
                                        </p:tav>
                                        <p:tav tm="100000">
                                          <p:val>
                                            <p:strVal val="#ppt_y+.1"/>
                                          </p:val>
                                        </p:tav>
                                      </p:tavLst>
                                    </p:anim>
                                    <p:anim calcmode="lin" valueType="num">
                                      <p:cBhvr>
                                        <p:cTn accel="50000" dur="500" fill="hold" id="49">
                                          <p:stCondLst>
                                            <p:cond delay="500"/>
                                          </p:stCondLst>
                                        </p:cTn>
                                        <p:tgtEl>
                                          <p:spTgt spid="7"/>
                                        </p:tgtEl>
                                        <p:attrNameLst>
                                          <p:attrName>ppt_y</p:attrName>
                                        </p:attrNameLst>
                                      </p:cBhvr>
                                      <p:tavLst>
                                        <p:tav tm="0">
                                          <p:val>
                                            <p:strVal val="#ppt_y+.1"/>
                                          </p:val>
                                        </p:tav>
                                        <p:tav tm="100000">
                                          <p:val>
                                            <p:strVal val="#ppt_y"/>
                                          </p:val>
                                        </p:tav>
                                      </p:tavLst>
                                    </p:anim>
                                    <p:animEffect filter="fade" transition="in">
                                      <p:cBhvr>
                                        <p:cTn decel="50000" dur="1000" id="50">
                                          <p:stCondLst>
                                            <p:cond delay="0"/>
                                          </p:stCondLst>
                                        </p:cTn>
                                        <p:tgtEl>
                                          <p:spTgt spid="7"/>
                                        </p:tgtEl>
                                      </p:cBhvr>
                                    </p:animEffect>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25" presetSubtype="0">
                                  <p:stCondLst>
                                    <p:cond delay="0"/>
                                  </p:stCondLst>
                                  <p:childTnLst>
                                    <p:set>
                                      <p:cBhvr>
                                        <p:cTn dur="1" fill="hold" id="54">
                                          <p:stCondLst>
                                            <p:cond delay="0"/>
                                          </p:stCondLst>
                                        </p:cTn>
                                        <p:tgtEl>
                                          <p:spTgt spid="6"/>
                                        </p:tgtEl>
                                        <p:attrNameLst>
                                          <p:attrName>style.visibility</p:attrName>
                                        </p:attrNameLst>
                                      </p:cBhvr>
                                      <p:to>
                                        <p:strVal val="visible"/>
                                      </p:to>
                                    </p:set>
                                    <p:anim calcmode="lin" valueType="num">
                                      <p:cBhvr>
                                        <p:cTn decel="50000" dur="500" fill="hold" id="55">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56">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57">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58"/>
                                        <p:tgtEl>
                                          <p:spTgt spid="6"/>
                                        </p:tgtEl>
                                        <p:attrNameLst>
                                          <p:attrName>ppt_h</p:attrName>
                                        </p:attrNameLst>
                                      </p:cBhvr>
                                      <p:tavLst>
                                        <p:tav tm="0">
                                          <p:val>
                                            <p:strVal val="#ppt_h"/>
                                          </p:val>
                                        </p:tav>
                                        <p:tav tm="100000">
                                          <p:val>
                                            <p:strVal val="#ppt_h"/>
                                          </p:val>
                                        </p:tav>
                                      </p:tavLst>
                                    </p:anim>
                                    <p:anim calcmode="lin" valueType="num">
                                      <p:cBhvr>
                                        <p:cTn decel="50000" dur="500" fill="hold" id="59">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60">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61">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62">
                                          <p:stCondLst>
                                            <p:cond delay="0"/>
                                          </p:stCondLst>
                                        </p:cTn>
                                        <p:tgtEl>
                                          <p:spTgt spid="6"/>
                                        </p:tgtEl>
                                      </p:cBhvr>
                                    </p:animEffect>
                                  </p:childTnLst>
                                </p:cTn>
                              </p:par>
                            </p:childTnLst>
                          </p:cTn>
                        </p:par>
                      </p:childTnLst>
                    </p:cTn>
                  </p:par>
                  <p:par>
                    <p:cTn fill="hold" id="63">
                      <p:stCondLst>
                        <p:cond delay="indefinite"/>
                      </p:stCondLst>
                      <p:childTnLst>
                        <p:par>
                          <p:cTn fill="hold" id="64">
                            <p:stCondLst>
                              <p:cond delay="0"/>
                            </p:stCondLst>
                            <p:childTnLst>
                              <p:par>
                                <p:cTn fill="hold" grpId="0" id="65" nodeType="clickEffect" presetClass="entr" presetID="25" presetSubtype="0">
                                  <p:stCondLst>
                                    <p:cond delay="0"/>
                                  </p:stCondLst>
                                  <p:childTnLst>
                                    <p:set>
                                      <p:cBhvr>
                                        <p:cTn dur="1" fill="hold" id="66">
                                          <p:stCondLst>
                                            <p:cond delay="0"/>
                                          </p:stCondLst>
                                        </p:cTn>
                                        <p:tgtEl>
                                          <p:spTgt spid="5"/>
                                        </p:tgtEl>
                                        <p:attrNameLst>
                                          <p:attrName>style.visibility</p:attrName>
                                        </p:attrNameLst>
                                      </p:cBhvr>
                                      <p:to>
                                        <p:strVal val="visible"/>
                                      </p:to>
                                    </p:set>
                                    <p:anim calcmode="lin" valueType="num">
                                      <p:cBhvr>
                                        <p:cTn decel="50000" dur="500" fill="hold" id="67">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68">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69">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70"/>
                                        <p:tgtEl>
                                          <p:spTgt spid="5"/>
                                        </p:tgtEl>
                                        <p:attrNameLst>
                                          <p:attrName>ppt_h</p:attrName>
                                        </p:attrNameLst>
                                      </p:cBhvr>
                                      <p:tavLst>
                                        <p:tav tm="0">
                                          <p:val>
                                            <p:strVal val="#ppt_h"/>
                                          </p:val>
                                        </p:tav>
                                        <p:tav tm="100000">
                                          <p:val>
                                            <p:strVal val="#ppt_h"/>
                                          </p:val>
                                        </p:tav>
                                      </p:tavLst>
                                    </p:anim>
                                    <p:anim calcmode="lin" valueType="num">
                                      <p:cBhvr>
                                        <p:cTn decel="50000" dur="500" fill="hold" id="71">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72">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73">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74">
                                          <p:stCondLst>
                                            <p:cond delay="0"/>
                                          </p:stCondLst>
                                        </p:cTn>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5"/>
      <p:bldP advAuto="4294967295" animBg="1" grpId="0" spid="6"/>
      <p:bldP advAuto="4294967295" animBg="1" grpId="0" spid="7"/>
      <p:bldP advAuto="4294967295" animBg="1" grpId="0" spid="10"/>
      <p:bldP advAuto="4294967295" animBg="1" grpId="0" spid="11"/>
      <p:bldP advAuto="4294967295" animBg="1" grpId="0" spid="12"/>
    </p:bldLst>
  </p:timing>
</p:sld>
</file>

<file path=ppt/slides/slide2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5082" y="3327368"/>
            <a:ext cx="7320698"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rgbClr val="FF0000"/>
                </a:solidFill>
                <a:uFillTx/>
              </a:rPr>
              <a:t>Reduce somatic symptoms of anxiety.</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5082" y="2122029"/>
            <a:ext cx="7320698" cy="95410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rgbClr val="FF0000"/>
                </a:solidFill>
                <a:uFillTx/>
              </a:rPr>
              <a:t>Act by blocking peripheral sympathetic system.</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617141" y="1188043"/>
            <a:ext cx="4652128"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3200">
                <a:solidFill>
                  <a:srgbClr val="FF0000"/>
                </a:solidFill>
                <a:uFillTx/>
                <a:latin charset="0" panose="04020705040A02060702" pitchFamily="82" typeface="Algerian"/>
              </a:rPr>
              <a:t>Beta </a:t>
            </a:r>
            <a:r>
              <a:rPr b="1" dirty="0" lang="en-US" smtClean="0" sz="3200">
                <a:solidFill>
                  <a:srgbClr val="FF0000"/>
                </a:solidFill>
                <a:uFillTx/>
                <a:latin charset="0" panose="04020705040A02060702" pitchFamily="82" typeface="Algerian"/>
              </a:rPr>
              <a:t>Blockers</a:t>
            </a:r>
            <a:endParaRPr b="1" dirty="0" lang="en-US" sz="3200">
              <a:solidFill>
                <a:srgbClr val="FF0000"/>
              </a:solidFill>
              <a:uFillTx/>
              <a:latin charset="0" panose="04020705040A02060702" pitchFamily="82" typeface="Algeri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5081" y="5473816"/>
            <a:ext cx="7402133" cy="82484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9525">
              <a:lnSpc>
                <a:spcPct val="85000"/>
              </a:lnSpc>
            </a:pPr>
            <a:r>
              <a:rPr b="1" dirty="0" lang="en-US" sz="2800">
                <a:solidFill>
                  <a:srgbClr val="FF0000"/>
                </a:solidFill>
                <a:uFillTx/>
              </a:rPr>
              <a:t>Are less effective for other forms of anxiety</a:t>
            </a:r>
            <a:r>
              <a:rPr dirty="0" lang="en-US" sz="2800">
                <a:solidFill>
                  <a:srgbClr val="FF0000"/>
                </a:solidFill>
                <a:uFillTx/>
              </a:rPr>
              <a:t>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5082" y="4763997"/>
            <a:ext cx="7402133" cy="45858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9525">
              <a:lnSpc>
                <a:spcPct val="85000"/>
              </a:lnSpc>
            </a:pPr>
            <a:r>
              <a:rPr b="1" dirty="0" lang="en-US" sz="2800">
                <a:solidFill>
                  <a:srgbClr val="FF0000"/>
                </a:solidFill>
                <a:uFillTx/>
              </a:rPr>
              <a:t>Used in performance anxiety.</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96282" y="4101820"/>
            <a:ext cx="7423164" cy="45858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9525">
              <a:lnSpc>
                <a:spcPct val="85000"/>
              </a:lnSpc>
            </a:pPr>
            <a:r>
              <a:rPr b="1" dirty="0" lang="en-US" sz="2800">
                <a:solidFill>
                  <a:srgbClr val="FF0000"/>
                </a:solidFill>
                <a:uFillTx/>
              </a:rPr>
              <a:t>Decrease BP &amp; slow HR.</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51078" y="494348"/>
            <a:ext cx="8626475" cy="6119812"/>
          </a:xfrm>
          <a:prstGeom prst="rect">
            <a:avLst/>
          </a:prstGeom>
          <a:noFill/>
          <a:ln w="9525">
            <a:noFill/>
            <a:miter lim="800000"/>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additive="base">
                                        <p:cTn dur="500" fill="hold" id="13"/>
                                        <p:tgtEl>
                                          <p:spTgt spid="5"/>
                                        </p:tgtEl>
                                        <p:attrNameLst>
                                          <p:attrName>ppt_x</p:attrName>
                                        </p:attrNameLst>
                                      </p:cBhvr>
                                      <p:tavLst>
                                        <p:tav tm="0">
                                          <p:val>
                                            <p:strVal val="#ppt_x"/>
                                          </p:val>
                                        </p:tav>
                                        <p:tav tm="100000">
                                          <p:val>
                                            <p:strVal val="#ppt_x"/>
                                          </p:val>
                                        </p:tav>
                                      </p:tavLst>
                                    </p:anim>
                                    <p:anim calcmode="lin" valueType="num">
                                      <p:cBhvr additive="base">
                                        <p:cTn dur="500" fill="hold" id="14"/>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ppt_x"/>
                                          </p:val>
                                        </p:tav>
                                        <p:tav tm="100000">
                                          <p:val>
                                            <p:strVal val="#ppt_x"/>
                                          </p:val>
                                        </p:tav>
                                      </p:tavLst>
                                    </p:anim>
                                    <p:anim calcmode="lin" valueType="num">
                                      <p:cBhvr additive="base">
                                        <p:cTn dur="500" fill="hold" id="20"/>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additive="base">
                                        <p:cTn dur="500" fill="hold" id="25"/>
                                        <p:tgtEl>
                                          <p:spTgt spid="10"/>
                                        </p:tgtEl>
                                        <p:attrNameLst>
                                          <p:attrName>ppt_x</p:attrName>
                                        </p:attrNameLst>
                                      </p:cBhvr>
                                      <p:tavLst>
                                        <p:tav tm="0">
                                          <p:val>
                                            <p:strVal val="#ppt_x"/>
                                          </p:val>
                                        </p:tav>
                                        <p:tav tm="100000">
                                          <p:val>
                                            <p:strVal val="#ppt_x"/>
                                          </p:val>
                                        </p:tav>
                                      </p:tavLst>
                                    </p:anim>
                                    <p:anim calcmode="lin" valueType="num">
                                      <p:cBhvr additive="base">
                                        <p:cTn dur="500" fill="hold" id="26"/>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additive="base">
                                        <p:cTn dur="500" fill="hold" id="31"/>
                                        <p:tgtEl>
                                          <p:spTgt spid="9"/>
                                        </p:tgtEl>
                                        <p:attrNameLst>
                                          <p:attrName>ppt_x</p:attrName>
                                        </p:attrNameLst>
                                      </p:cBhvr>
                                      <p:tavLst>
                                        <p:tav tm="0">
                                          <p:val>
                                            <p:strVal val="#ppt_x"/>
                                          </p:val>
                                        </p:tav>
                                        <p:tav tm="100000">
                                          <p:val>
                                            <p:strVal val="#ppt_x"/>
                                          </p:val>
                                        </p:tav>
                                      </p:tavLst>
                                    </p:anim>
                                    <p:anim calcmode="lin" valueType="num">
                                      <p:cBhvr additive="base">
                                        <p:cTn dur="500" fill="hold" id="32"/>
                                        <p:tgtEl>
                                          <p:spTgt spid="9"/>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2" presetSubtype="4">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additive="base">
                                        <p:cTn dur="500" fill="hold" id="37"/>
                                        <p:tgtEl>
                                          <p:spTgt spid="12"/>
                                        </p:tgtEl>
                                        <p:attrNameLst>
                                          <p:attrName>ppt_x</p:attrName>
                                        </p:attrNameLst>
                                      </p:cBhvr>
                                      <p:tavLst>
                                        <p:tav tm="0">
                                          <p:val>
                                            <p:strVal val="#ppt_x"/>
                                          </p:val>
                                        </p:tav>
                                        <p:tav tm="100000">
                                          <p:val>
                                            <p:strVal val="#ppt_x"/>
                                          </p:val>
                                        </p:tav>
                                      </p:tavLst>
                                    </p:anim>
                                    <p:anim calcmode="lin" valueType="num">
                                      <p:cBhvr additive="base">
                                        <p:cTn dur="500" fill="hold" id="38"/>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5"/>
      <p:bldP advAuto="4294967295" animBg="1" grpId="0" spid="6"/>
      <p:bldP advAuto="4294967295" animBg="1" grpId="0" spid="9"/>
      <p:bldP advAuto="4294967295" animBg="1" grpId="0" spid="10"/>
      <p:bldP advAuto="4294967295" animBg="1" grpId="0" spid="11"/>
    </p:bldLst>
  </p:timing>
</p:sld>
</file>

<file path=ppt/slides/slide2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Box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63064" y="5655826"/>
            <a:ext cx="6584496"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rgbClr val="FF0000"/>
                </a:solidFill>
                <a:uFillTx/>
                <a:cs charset="0" pitchFamily="18" typeface="Times New Roman"/>
              </a:rPr>
              <a:t>Delayed onset of action (weeks).</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63064" y="4818577"/>
            <a:ext cx="6584496" cy="4801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98425">
              <a:lnSpc>
                <a:spcPct val="90000"/>
              </a:lnSpc>
            </a:pPr>
            <a:r>
              <a:rPr b="1" dirty="0" lang="en-US" sz="2800">
                <a:solidFill>
                  <a:srgbClr val="FF0000"/>
                </a:solidFill>
                <a:uFillTx/>
                <a:cs charset="0" pitchFamily="18" typeface="Times New Roman"/>
              </a:rPr>
              <a:t>Effective for panic attacks</a:t>
            </a:r>
            <a:r>
              <a:rPr b="1" dirty="0" lang="en-US">
                <a:uFillTx/>
                <a:cs charset="0" pitchFamily="18" typeface="Times New Roman"/>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63064" y="3593529"/>
            <a:ext cx="6599736" cy="86793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98425">
              <a:lnSpc>
                <a:spcPct val="90000"/>
              </a:lnSpc>
            </a:pPr>
            <a:r>
              <a:rPr b="1" dirty="0" lang="en-US" sz="2800">
                <a:solidFill>
                  <a:srgbClr val="FF0000"/>
                </a:solidFill>
                <a:uFillTx/>
                <a:cs charset="0" pitchFamily="18" typeface="Times New Roman"/>
              </a:rPr>
              <a:t>Used for anxiety especially associated </a:t>
            </a:r>
            <a:r>
              <a:rPr b="1" dirty="0" lang="en-US" smtClean="0" sz="2800">
                <a:solidFill>
                  <a:srgbClr val="FF0000"/>
                </a:solidFill>
                <a:uFillTx/>
                <a:cs charset="0" pitchFamily="18" typeface="Times New Roman"/>
              </a:rPr>
              <a:t>with depression</a:t>
            </a:r>
            <a:r>
              <a:rPr b="1" dirty="0" lang="en-US" sz="2800">
                <a:solidFill>
                  <a:srgbClr val="FF0000"/>
                </a:solidFill>
                <a:uFillTx/>
                <a:cs charset="0" pitchFamily="18" typeface="Times New Roman"/>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82682" y="1126741"/>
            <a:ext cx="6125378" cy="5355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98425">
              <a:lnSpc>
                <a:spcPct val="90000"/>
              </a:lnSpc>
            </a:pPr>
            <a:r>
              <a:rPr b="1" dirty="0" lang="en-US" sz="3200">
                <a:solidFill>
                  <a:srgbClr val="FF0000"/>
                </a:solidFill>
                <a:uFillTx/>
                <a:latin charset="0" panose="04020705040A02060702" pitchFamily="82" typeface="Algerian"/>
                <a:cs charset="0" pitchFamily="18" typeface="Times New Roman"/>
              </a:rPr>
              <a:t>Tricyclic Antidepressants</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2584" y="2757355"/>
            <a:ext cx="6614976"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rgbClr val="FF0000"/>
                </a:solidFill>
                <a:uFillTx/>
                <a:cs charset="0" pitchFamily="18" typeface="Times New Roman"/>
              </a:rPr>
              <a:t>Act by reducing uptake of 5HT &amp; NA.</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63064" y="1994467"/>
            <a:ext cx="6462576" cy="4801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98425">
              <a:lnSpc>
                <a:spcPct val="90000"/>
              </a:lnSpc>
            </a:pPr>
            <a:r>
              <a:rPr b="1" dirty="0" lang="en-US" sz="2800">
                <a:solidFill>
                  <a:srgbClr val="FF0000"/>
                </a:solidFill>
                <a:uFillTx/>
                <a:cs charset="0" pitchFamily="18" typeface="Times New Roman"/>
              </a:rPr>
              <a:t>Doxepin- imipramine – </a:t>
            </a:r>
            <a:r>
              <a:rPr b="1" dirty="0" err="1" lang="en-US" sz="2800">
                <a:solidFill>
                  <a:srgbClr val="FF0000"/>
                </a:solidFill>
                <a:uFillTx/>
                <a:cs charset="0" pitchFamily="18" typeface="Times New Roman"/>
              </a:rPr>
              <a:t>desipramine</a:t>
            </a:r>
            <a:endParaRPr b="1" dirty="0" lang="en-US" sz="2800">
              <a:solidFill>
                <a:srgbClr val="FF0000"/>
              </a:solidFill>
              <a:uFillTx/>
              <a:cs charset="0" pitchFamily="18" typeface="Times New Rom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194"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315200" y="1859281"/>
            <a:ext cx="4693920" cy="4785359"/>
          </a:xfrm>
          <a:prstGeom prst="rect">
            <a:avLst/>
          </a:prstGeom>
          <a:noFill/>
          <a:ln w="9525">
            <a:noFill/>
            <a:miter lim="800000"/>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ecel="50000" dur="500" fill="hold" id="7">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10"/>
                                        <p:tgtEl>
                                          <p:spTgt spid="10"/>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10"/>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p:cTn decel="50000" dur="500" fill="hold" id="19">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22"/>
                                        <p:tgtEl>
                                          <p:spTgt spid="9"/>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9"/>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5" presetSubtype="0">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p:cTn decel="50000" dur="500" fill="hold" id="31">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34"/>
                                        <p:tgtEl>
                                          <p:spTgt spid="6"/>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6"/>
                                        </p:tgtEl>
                                      </p:cBhvr>
                                    </p:animEffect>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5" presetSubtype="0">
                                  <p:stCondLst>
                                    <p:cond delay="0"/>
                                  </p:stCondLst>
                                  <p:childTnLst>
                                    <p:set>
                                      <p:cBhvr>
                                        <p:cTn dur="1" fill="hold" id="42">
                                          <p:stCondLst>
                                            <p:cond delay="0"/>
                                          </p:stCondLst>
                                        </p:cTn>
                                        <p:tgtEl>
                                          <p:spTgt spid="5"/>
                                        </p:tgtEl>
                                        <p:attrNameLst>
                                          <p:attrName>style.visibility</p:attrName>
                                        </p:attrNameLst>
                                      </p:cBhvr>
                                      <p:to>
                                        <p:strVal val="visible"/>
                                      </p:to>
                                    </p:set>
                                    <p:anim calcmode="lin" valueType="num">
                                      <p:cBhvr>
                                        <p:cTn decel="50000" dur="500" fill="hold" id="43">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44">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45">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46"/>
                                        <p:tgtEl>
                                          <p:spTgt spid="5"/>
                                        </p:tgtEl>
                                        <p:attrNameLst>
                                          <p:attrName>ppt_h</p:attrName>
                                        </p:attrNameLst>
                                      </p:cBhvr>
                                      <p:tavLst>
                                        <p:tav tm="0">
                                          <p:val>
                                            <p:strVal val="#ppt_h"/>
                                          </p:val>
                                        </p:tav>
                                        <p:tav tm="100000">
                                          <p:val>
                                            <p:strVal val="#ppt_h"/>
                                          </p:val>
                                        </p:tav>
                                      </p:tavLst>
                                    </p:anim>
                                    <p:anim calcmode="lin" valueType="num">
                                      <p:cBhvr>
                                        <p:cTn decel="50000" dur="500" fill="hold" id="47">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48">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49">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50">
                                          <p:stCondLst>
                                            <p:cond delay="0"/>
                                          </p:stCondLst>
                                        </p:cTn>
                                        <p:tgtEl>
                                          <p:spTgt spid="5"/>
                                        </p:tgtEl>
                                      </p:cBhvr>
                                    </p:animEffect>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25" presetSubtype="0">
                                  <p:stCondLst>
                                    <p:cond delay="0"/>
                                  </p:stCondLst>
                                  <p:childTnLst>
                                    <p:set>
                                      <p:cBhvr>
                                        <p:cTn dur="1" fill="hold" id="54">
                                          <p:stCondLst>
                                            <p:cond delay="0"/>
                                          </p:stCondLst>
                                        </p:cTn>
                                        <p:tgtEl>
                                          <p:spTgt spid="4"/>
                                        </p:tgtEl>
                                        <p:attrNameLst>
                                          <p:attrName>style.visibility</p:attrName>
                                        </p:attrNameLst>
                                      </p:cBhvr>
                                      <p:to>
                                        <p:strVal val="visible"/>
                                      </p:to>
                                    </p:set>
                                    <p:anim calcmode="lin" valueType="num">
                                      <p:cBhvr>
                                        <p:cTn decel="50000" dur="500" fill="hold" id="55">
                                          <p:stCondLst>
                                            <p:cond delay="0"/>
                                          </p:stCondLst>
                                        </p:cTn>
                                        <p:tgtEl>
                                          <p:spTgt spid="4"/>
                                        </p:tgtEl>
                                        <p:attrNameLst>
                                          <p:attrName>style.rotation</p:attrName>
                                        </p:attrNameLst>
                                      </p:cBhvr>
                                      <p:tavLst>
                                        <p:tav tm="0">
                                          <p:val>
                                            <p:fltVal val="-90"/>
                                          </p:val>
                                        </p:tav>
                                        <p:tav tm="100000">
                                          <p:val>
                                            <p:fltVal val="0"/>
                                          </p:val>
                                        </p:tav>
                                      </p:tavLst>
                                    </p:anim>
                                    <p:anim calcmode="lin" valueType="num">
                                      <p:cBhvr>
                                        <p:cTn decel="50000" dur="500" fill="hold" id="56">
                                          <p:stCondLst>
                                            <p:cond delay="0"/>
                                          </p:stCondLst>
                                        </p:cTn>
                                        <p:tgtEl>
                                          <p:spTgt spid="4"/>
                                        </p:tgtEl>
                                        <p:attrNameLst>
                                          <p:attrName>ppt_w</p:attrName>
                                        </p:attrNameLst>
                                      </p:cBhvr>
                                      <p:tavLst>
                                        <p:tav tm="0">
                                          <p:val>
                                            <p:strVal val="#ppt_w"/>
                                          </p:val>
                                        </p:tav>
                                        <p:tav tm="100000">
                                          <p:val>
                                            <p:strVal val="#ppt_w*.05"/>
                                          </p:val>
                                        </p:tav>
                                      </p:tavLst>
                                    </p:anim>
                                    <p:anim calcmode="lin" valueType="num">
                                      <p:cBhvr>
                                        <p:cTn accel="50000" dur="500" fill="hold" id="57">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dur="1000" fill="hold" id="58"/>
                                        <p:tgtEl>
                                          <p:spTgt spid="4"/>
                                        </p:tgtEl>
                                        <p:attrNameLst>
                                          <p:attrName>ppt_h</p:attrName>
                                        </p:attrNameLst>
                                      </p:cBhvr>
                                      <p:tavLst>
                                        <p:tav tm="0">
                                          <p:val>
                                            <p:strVal val="#ppt_h"/>
                                          </p:val>
                                        </p:tav>
                                        <p:tav tm="100000">
                                          <p:val>
                                            <p:strVal val="#ppt_h"/>
                                          </p:val>
                                        </p:tav>
                                      </p:tavLst>
                                    </p:anim>
                                    <p:anim calcmode="lin" valueType="num">
                                      <p:cBhvr>
                                        <p:cTn decel="50000" dur="500" fill="hold" id="59">
                                          <p:stCondLst>
                                            <p:cond delay="0"/>
                                          </p:stCondLst>
                                        </p:cTn>
                                        <p:tgtEl>
                                          <p:spTgt spid="4"/>
                                        </p:tgtEl>
                                        <p:attrNameLst>
                                          <p:attrName>ppt_x</p:attrName>
                                        </p:attrNameLst>
                                      </p:cBhvr>
                                      <p:tavLst>
                                        <p:tav tm="0">
                                          <p:val>
                                            <p:strVal val="#ppt_x+.4"/>
                                          </p:val>
                                        </p:tav>
                                        <p:tav tm="100000">
                                          <p:val>
                                            <p:strVal val="#ppt_x"/>
                                          </p:val>
                                        </p:tav>
                                      </p:tavLst>
                                    </p:anim>
                                    <p:anim calcmode="lin" valueType="num">
                                      <p:cBhvr>
                                        <p:cTn decel="50000" dur="500" fill="hold" id="60">
                                          <p:stCondLst>
                                            <p:cond delay="0"/>
                                          </p:stCondLst>
                                        </p:cTn>
                                        <p:tgtEl>
                                          <p:spTgt spid="4"/>
                                        </p:tgtEl>
                                        <p:attrNameLst>
                                          <p:attrName>ppt_y</p:attrName>
                                        </p:attrNameLst>
                                      </p:cBhvr>
                                      <p:tavLst>
                                        <p:tav tm="0">
                                          <p:val>
                                            <p:strVal val="#ppt_y-.2"/>
                                          </p:val>
                                        </p:tav>
                                        <p:tav tm="100000">
                                          <p:val>
                                            <p:strVal val="#ppt_y+.1"/>
                                          </p:val>
                                        </p:tav>
                                      </p:tavLst>
                                    </p:anim>
                                    <p:anim calcmode="lin" valueType="num">
                                      <p:cBhvr>
                                        <p:cTn accel="50000" dur="500" fill="hold" id="61">
                                          <p:stCondLst>
                                            <p:cond delay="500"/>
                                          </p:stCondLst>
                                        </p:cTn>
                                        <p:tgtEl>
                                          <p:spTgt spid="4"/>
                                        </p:tgtEl>
                                        <p:attrNameLst>
                                          <p:attrName>ppt_y</p:attrName>
                                        </p:attrNameLst>
                                      </p:cBhvr>
                                      <p:tavLst>
                                        <p:tav tm="0">
                                          <p:val>
                                            <p:strVal val="#ppt_y+.1"/>
                                          </p:val>
                                        </p:tav>
                                        <p:tav tm="100000">
                                          <p:val>
                                            <p:strVal val="#ppt_y"/>
                                          </p:val>
                                        </p:tav>
                                      </p:tavLst>
                                    </p:anim>
                                    <p:animEffect filter="fade" transition="in">
                                      <p:cBhvr>
                                        <p:cTn decel="50000" dur="1000" id="62">
                                          <p:stCondLst>
                                            <p:cond delay="0"/>
                                          </p:stCondLst>
                                        </p:cTn>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4"/>
      <p:bldP advAuto="4294967295" animBg="1" grpId="0" spid="5"/>
      <p:bldP advAuto="4294967295" animBg="1" grpId="0" spid="6"/>
      <p:bldP advAuto="4294967295" animBg="1" grpId="0" spid="9"/>
      <p:bldP advAuto="4294967295" animBg="1" grpId="0" spid="10"/>
    </p:bldLst>
  </p:timing>
</p:sld>
</file>

<file path=ppt/slides/slide2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86022" y="3079045"/>
            <a:ext cx="7228333" cy="95410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l-GR" smtClean="0" sz="2800">
                <a:solidFill>
                  <a:srgbClr val="FF0000"/>
                </a:solidFill>
                <a:uFillTx/>
                <a:cs charset="0" pitchFamily="18" typeface="Times New Roman"/>
              </a:rPr>
              <a:t>α</a:t>
            </a:r>
            <a:r>
              <a:rPr b="1" dirty="0" lang="en-US" smtClean="0" sz="2800">
                <a:solidFill>
                  <a:srgbClr val="FF0000"/>
                </a:solidFill>
                <a:uFillTx/>
                <a:cs charset="0" pitchFamily="18" typeface="Times New Roman"/>
              </a:rPr>
              <a:t>-blocking </a:t>
            </a:r>
            <a:r>
              <a:rPr b="1" dirty="0" lang="en-US" sz="2800">
                <a:solidFill>
                  <a:srgbClr val="FF0000"/>
                </a:solidFill>
                <a:uFillTx/>
                <a:cs charset="0" pitchFamily="18" typeface="Times New Roman"/>
              </a:rPr>
              <a:t>activity (Postural hypotension).</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69857" y="1765912"/>
            <a:ext cx="7320698" cy="86793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98425">
              <a:lnSpc>
                <a:spcPct val="90000"/>
              </a:lnSpc>
            </a:pPr>
            <a:r>
              <a:rPr b="1" dirty="0" lang="en-US" sz="2800">
                <a:solidFill>
                  <a:srgbClr val="FF0000"/>
                </a:solidFill>
                <a:uFillTx/>
                <a:cs charset="0" pitchFamily="18" typeface="Times New Roman"/>
              </a:rPr>
              <a:t>Atropine like actions (dry mouth-blurred vision).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27965" y="779868"/>
            <a:ext cx="4652128"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3200">
                <a:solidFill>
                  <a:srgbClr val="DF2E28"/>
                </a:solidFill>
                <a:uFillTx/>
                <a:latin charset="0" panose="04020705040A02060702" pitchFamily="82" typeface="Algerian"/>
              </a:rPr>
              <a:t>ADRS</a:t>
            </a:r>
            <a:endParaRPr dirty="0" lang="en-US" sz="3200">
              <a:solidFill>
                <a:srgbClr val="DF2E28"/>
              </a:solidFill>
              <a:uFillTx/>
              <a:latin charset="0" panose="04020705040A02060702" pitchFamily="82" typeface="Algeri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32255" y="5075851"/>
            <a:ext cx="7243060"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rgbClr val="FF0000"/>
                </a:solidFill>
                <a:uFillTx/>
                <a:cs charset="0" pitchFamily="18" typeface="Times New Roman"/>
              </a:rPr>
              <a:t>Weight gain</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86535" y="4352042"/>
            <a:ext cx="5163314"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rgbClr val="FF0000"/>
                </a:solidFill>
                <a:uFillTx/>
                <a:cs charset="0" pitchFamily="18" typeface="Times New Roman"/>
              </a:rPr>
              <a:t>Sexual dysfunction</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7014" y="5721013"/>
            <a:ext cx="7795465" cy="95410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rgbClr val="FF0000"/>
                </a:solidFill>
                <a:uFillTx/>
                <a:cs charset="0" pitchFamily="18" typeface="Times New Roman"/>
              </a:rPr>
              <a:t>Because of the high frequency of ADRS compared to SSRIs, SSRIs should be tried first</a:t>
            </a:r>
            <a:endParaRPr dirty="0" lang="en-US" sz="2800">
              <a:solidFill>
                <a:srgbClr val="FF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ecel="50000" dur="500" fill="hold" id="7">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10"/>
                                        <p:tgtEl>
                                          <p:spTgt spid="6"/>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6"/>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ecel="50000" dur="500" fill="hold" id="19">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22"/>
                                        <p:tgtEl>
                                          <p:spTgt spid="5"/>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5"/>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5" presetSubtype="0">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p:cTn decel="50000" dur="500" fill="hold" id="31">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34"/>
                                        <p:tgtEl>
                                          <p:spTgt spid="10"/>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10"/>
                                        </p:tgtEl>
                                      </p:cBhvr>
                                    </p:animEffect>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5" presetSubtype="0">
                                  <p:stCondLst>
                                    <p:cond delay="0"/>
                                  </p:stCondLst>
                                  <p:childTnLst>
                                    <p:set>
                                      <p:cBhvr>
                                        <p:cTn dur="1" fill="hold" id="42">
                                          <p:stCondLst>
                                            <p:cond delay="0"/>
                                          </p:stCondLst>
                                        </p:cTn>
                                        <p:tgtEl>
                                          <p:spTgt spid="9"/>
                                        </p:tgtEl>
                                        <p:attrNameLst>
                                          <p:attrName>style.visibility</p:attrName>
                                        </p:attrNameLst>
                                      </p:cBhvr>
                                      <p:to>
                                        <p:strVal val="visible"/>
                                      </p:to>
                                    </p:set>
                                    <p:anim calcmode="lin" valueType="num">
                                      <p:cBhvr>
                                        <p:cTn decel="50000" dur="500" fill="hold" id="43">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44">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45">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46"/>
                                        <p:tgtEl>
                                          <p:spTgt spid="9"/>
                                        </p:tgtEl>
                                        <p:attrNameLst>
                                          <p:attrName>ppt_h</p:attrName>
                                        </p:attrNameLst>
                                      </p:cBhvr>
                                      <p:tavLst>
                                        <p:tav tm="0">
                                          <p:val>
                                            <p:strVal val="#ppt_h"/>
                                          </p:val>
                                        </p:tav>
                                        <p:tav tm="100000">
                                          <p:val>
                                            <p:strVal val="#ppt_h"/>
                                          </p:val>
                                        </p:tav>
                                      </p:tavLst>
                                    </p:anim>
                                    <p:anim calcmode="lin" valueType="num">
                                      <p:cBhvr>
                                        <p:cTn decel="50000" dur="500" fill="hold" id="47">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48">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49">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50">
                                          <p:stCondLst>
                                            <p:cond delay="0"/>
                                          </p:stCondLst>
                                        </p:cTn>
                                        <p:tgtEl>
                                          <p:spTgt spid="9"/>
                                        </p:tgtEl>
                                      </p:cBhvr>
                                    </p:animEffect>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25" presetSubtype="0">
                                  <p:stCondLst>
                                    <p:cond delay="0"/>
                                  </p:stCondLst>
                                  <p:childTnLst>
                                    <p:set>
                                      <p:cBhvr>
                                        <p:cTn dur="1" fill="hold" id="54">
                                          <p:stCondLst>
                                            <p:cond delay="0"/>
                                          </p:stCondLst>
                                        </p:cTn>
                                        <p:tgtEl>
                                          <p:spTgt spid="11"/>
                                        </p:tgtEl>
                                        <p:attrNameLst>
                                          <p:attrName>style.visibility</p:attrName>
                                        </p:attrNameLst>
                                      </p:cBhvr>
                                      <p:to>
                                        <p:strVal val="visible"/>
                                      </p:to>
                                    </p:set>
                                    <p:anim calcmode="lin" valueType="num">
                                      <p:cBhvr>
                                        <p:cTn decel="50000" dur="500" fill="hold" id="55">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56">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57">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58"/>
                                        <p:tgtEl>
                                          <p:spTgt spid="11"/>
                                        </p:tgtEl>
                                        <p:attrNameLst>
                                          <p:attrName>ppt_h</p:attrName>
                                        </p:attrNameLst>
                                      </p:cBhvr>
                                      <p:tavLst>
                                        <p:tav tm="0">
                                          <p:val>
                                            <p:strVal val="#ppt_h"/>
                                          </p:val>
                                        </p:tav>
                                        <p:tav tm="100000">
                                          <p:val>
                                            <p:strVal val="#ppt_h"/>
                                          </p:val>
                                        </p:tav>
                                      </p:tavLst>
                                    </p:anim>
                                    <p:anim calcmode="lin" valueType="num">
                                      <p:cBhvr>
                                        <p:cTn decel="50000" dur="500" fill="hold" id="59">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60">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61">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62">
                                          <p:stCondLst>
                                            <p:cond delay="0"/>
                                          </p:stCondLst>
                                        </p:cTn>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5"/>
      <p:bldP advAuto="4294967295" animBg="1" grpId="0" spid="6"/>
      <p:bldP advAuto="4294967295" animBg="1" grpId="0" spid="9"/>
      <p:bldP advAuto="4294967295" animBg="1" grpId="0" spid="10"/>
      <p:bldP advAuto="4294967295" animBg="1" grpId="0" spid="11"/>
    </p:bldLst>
  </p:timing>
</p:sld>
</file>

<file path=ppt/slides/slide2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Box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40170" y="4449411"/>
            <a:ext cx="7315644" cy="86793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nSpc>
                <a:spcPct val="90000"/>
              </a:lnSpc>
            </a:pPr>
            <a:r>
              <a:rPr b="1" dirty="0" lang="en-US" smtClean="0" sz="2800">
                <a:solidFill>
                  <a:srgbClr val="FF0000"/>
                </a:solidFill>
                <a:uFillTx/>
              </a:rPr>
              <a:t>ADRs:- Dry </a:t>
            </a:r>
            <a:r>
              <a:rPr b="1" dirty="0" lang="en-US" sz="2800">
                <a:solidFill>
                  <a:srgbClr val="FF0000"/>
                </a:solidFill>
                <a:uFillTx/>
              </a:rPr>
              <a:t>mouth, constipation, diarrhea, </a:t>
            </a:r>
            <a:r>
              <a:rPr b="1" dirty="0" lang="en-US" smtClean="0" sz="2800">
                <a:solidFill>
                  <a:srgbClr val="FF0000"/>
                </a:solidFill>
                <a:uFillTx/>
              </a:rPr>
              <a:t>restlessness, dizziness</a:t>
            </a:r>
            <a:r>
              <a:rPr b="1" dirty="0" lang="en-US" sz="2800">
                <a:solidFill>
                  <a:srgbClr val="FF0000"/>
                </a:solidFill>
                <a:uFillTx/>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49644" y="931242"/>
            <a:ext cx="3575049"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err="1" lang="en-US" sz="2800">
                <a:solidFill>
                  <a:srgbClr val="FF0000"/>
                </a:solidFill>
                <a:uFillTx/>
              </a:rPr>
              <a:t>Phenelzine</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9979" y="1642046"/>
            <a:ext cx="8183098"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rgbClr val="FF0000"/>
                </a:solidFill>
                <a:uFillTx/>
              </a:rPr>
              <a:t>Acts by blocking the action of MAO enzymes</a:t>
            </a:r>
            <a:r>
              <a:rPr b="1" dirty="0" lang="en-US" sz="2800">
                <a:uFillTx/>
              </a:rPr>
              <a:t>.</a:t>
            </a:r>
            <a:endParaRPr dirty="0" lang="en-US" sz="2800">
              <a:solidFill>
                <a:srgbClr val="DF2E28"/>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30468" y="212189"/>
            <a:ext cx="8457571" cy="5355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nSpc>
                <a:spcPct val="90000"/>
              </a:lnSpc>
            </a:pPr>
            <a:r>
              <a:rPr b="1" dirty="0" lang="en-US" sz="3200">
                <a:solidFill>
                  <a:srgbClr val="FF0000"/>
                </a:solidFill>
                <a:uFillTx/>
                <a:latin charset="0" panose="04020705040A02060702" pitchFamily="82" typeface="Algerian"/>
              </a:rPr>
              <a:t>Monoamine oxidase inhibitors (MAOIs)</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4739" y="3033101"/>
            <a:ext cx="7717868" cy="1255728"/>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nSpc>
                <a:spcPct val="90000"/>
              </a:lnSpc>
            </a:pPr>
            <a:r>
              <a:rPr b="1" dirty="0" lang="en-US" sz="2800">
                <a:solidFill>
                  <a:srgbClr val="FF0000"/>
                </a:solidFill>
                <a:uFillTx/>
              </a:rPr>
              <a:t>Require dietary </a:t>
            </a:r>
            <a:r>
              <a:rPr b="1" dirty="0" lang="en-US" smtClean="0" sz="2800">
                <a:solidFill>
                  <a:srgbClr val="FF0000"/>
                </a:solidFill>
                <a:uFillTx/>
              </a:rPr>
              <a:t>restriction</a:t>
            </a:r>
          </a:p>
          <a:p>
            <a:pPr>
              <a:lnSpc>
                <a:spcPct val="90000"/>
              </a:lnSpc>
            </a:pPr>
            <a:r>
              <a:rPr b="1" dirty="0" lang="en-US" sz="2800">
                <a:solidFill>
                  <a:srgbClr val="FF0000"/>
                </a:solidFill>
                <a:uFillTx/>
              </a:rPr>
              <a:t>Avoid wine, beer, fermented foods </a:t>
            </a:r>
            <a:r>
              <a:rPr b="1" dirty="0" lang="en-US" smtClean="0" sz="2800">
                <a:solidFill>
                  <a:srgbClr val="FF0000"/>
                </a:solidFill>
                <a:uFillTx/>
              </a:rPr>
              <a:t>and </a:t>
            </a:r>
            <a:r>
              <a:rPr b="1" dirty="0" lang="en-US" sz="2800">
                <a:solidFill>
                  <a:srgbClr val="FF0000"/>
                </a:solidFill>
                <a:uFillTx/>
              </a:rPr>
              <a:t>old cheese that contain </a:t>
            </a:r>
            <a:r>
              <a:rPr b="1" dirty="0" err="1" lang="en-US" sz="2800">
                <a:solidFill>
                  <a:srgbClr val="FF0000"/>
                </a:solidFill>
                <a:uFillTx/>
              </a:rPr>
              <a:t>tyramine</a:t>
            </a:r>
            <a:r>
              <a:rPr b="1" dirty="0" lang="en-US" sz="2800">
                <a:solidFill>
                  <a:srgbClr val="FF0000"/>
                </a:solidFill>
                <a:uFillTx/>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9980" y="2382576"/>
            <a:ext cx="7320698" cy="4801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nSpc>
                <a:spcPct val="90000"/>
              </a:lnSpc>
            </a:pPr>
            <a:r>
              <a:rPr b="1" dirty="0" lang="en-US" sz="2800">
                <a:solidFill>
                  <a:srgbClr val="FF0000"/>
                </a:solidFill>
                <a:uFillTx/>
              </a:rPr>
              <a:t>Used for panic attacks and phobia.</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26"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8508568" y="1558445"/>
            <a:ext cx="3525943" cy="5080349"/>
          </a:xfrm>
          <a:prstGeom prst="rect">
            <a:avLst/>
          </a:prstGeom>
          <a:noFill/>
          <a:ln w="9525">
            <a:noFill/>
            <a:miter lim="800000"/>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TextBox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5410" y="5602272"/>
            <a:ext cx="7943710" cy="1255728"/>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nSpc>
                <a:spcPct val="90000"/>
              </a:lnSpc>
            </a:pPr>
            <a:r>
              <a:rPr b="1" dirty="0" lang="en-US" smtClean="0" sz="2800">
                <a:solidFill>
                  <a:srgbClr val="FF0000"/>
                </a:solidFill>
                <a:uFillTx/>
              </a:rPr>
              <a:t>Reserved for patients who have not responded to, or proved intolerant of, other treatments</a:t>
            </a:r>
            <a:endParaRPr b="1" dirty="0" lang="en-US" sz="2800">
              <a:solidFill>
                <a:srgbClr val="FF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ecel="50000" dur="500" fill="hold" id="7">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10"/>
                                        <p:tgtEl>
                                          <p:spTgt spid="5"/>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5"/>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p:cTn decel="50000" dur="500" fill="hold" id="19">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22"/>
                                        <p:tgtEl>
                                          <p:spTgt spid="6"/>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6"/>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5" presetSubtype="0">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p:cTn decel="50000" dur="500" fill="hold" id="31">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34"/>
                                        <p:tgtEl>
                                          <p:spTgt spid="11"/>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11"/>
                                        </p:tgtEl>
                                      </p:cBhvr>
                                    </p:animEffect>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5" presetSubtype="0">
                                  <p:stCondLst>
                                    <p:cond delay="0"/>
                                  </p:stCondLst>
                                  <p:childTnLst>
                                    <p:set>
                                      <p:cBhvr>
                                        <p:cTn dur="1" fill="hold" id="42">
                                          <p:stCondLst>
                                            <p:cond delay="0"/>
                                          </p:stCondLst>
                                        </p:cTn>
                                        <p:tgtEl>
                                          <p:spTgt spid="10"/>
                                        </p:tgtEl>
                                        <p:attrNameLst>
                                          <p:attrName>style.visibility</p:attrName>
                                        </p:attrNameLst>
                                      </p:cBhvr>
                                      <p:to>
                                        <p:strVal val="visible"/>
                                      </p:to>
                                    </p:set>
                                    <p:anim calcmode="lin" valueType="num">
                                      <p:cBhvr>
                                        <p:cTn decel="50000" dur="500" fill="hold" id="43">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44">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45">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46"/>
                                        <p:tgtEl>
                                          <p:spTgt spid="10"/>
                                        </p:tgtEl>
                                        <p:attrNameLst>
                                          <p:attrName>ppt_h</p:attrName>
                                        </p:attrNameLst>
                                      </p:cBhvr>
                                      <p:tavLst>
                                        <p:tav tm="0">
                                          <p:val>
                                            <p:strVal val="#ppt_h"/>
                                          </p:val>
                                        </p:tav>
                                        <p:tav tm="100000">
                                          <p:val>
                                            <p:strVal val="#ppt_h"/>
                                          </p:val>
                                        </p:tav>
                                      </p:tavLst>
                                    </p:anim>
                                    <p:anim calcmode="lin" valueType="num">
                                      <p:cBhvr>
                                        <p:cTn decel="50000" dur="500" fill="hold" id="47">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48">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49">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50">
                                          <p:stCondLst>
                                            <p:cond delay="0"/>
                                          </p:stCondLst>
                                        </p:cTn>
                                        <p:tgtEl>
                                          <p:spTgt spid="10"/>
                                        </p:tgtEl>
                                      </p:cBhvr>
                                    </p:animEffect>
                                  </p:childTnLst>
                                </p:cTn>
                              </p:par>
                              <p:par>
                                <p:cTn fill="hold" id="51" nodeType="withEffect" presetClass="entr" presetID="25" presetSubtype="0">
                                  <p:stCondLst>
                                    <p:cond delay="0"/>
                                  </p:stCondLst>
                                  <p:childTnLst>
                                    <p:set>
                                      <p:cBhvr>
                                        <p:cTn dur="1" fill="hold" id="52">
                                          <p:stCondLst>
                                            <p:cond delay="0"/>
                                          </p:stCondLst>
                                        </p:cTn>
                                        <p:tgtEl>
                                          <p:spTgt spid="1026"/>
                                        </p:tgtEl>
                                        <p:attrNameLst>
                                          <p:attrName>style.visibility</p:attrName>
                                        </p:attrNameLst>
                                      </p:cBhvr>
                                      <p:to>
                                        <p:strVal val="visible"/>
                                      </p:to>
                                    </p:set>
                                    <p:anim calcmode="lin" valueType="num">
                                      <p:cBhvr>
                                        <p:cTn decel="50000" dur="500" fill="hold" id="53">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decel="50000" dur="500" fill="hold" id="54">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accel="50000" dur="500" fill="hold" id="55">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dur="1000" fill="hold" id="56"/>
                                        <p:tgtEl>
                                          <p:spTgt spid="1026"/>
                                        </p:tgtEl>
                                        <p:attrNameLst>
                                          <p:attrName>ppt_h</p:attrName>
                                        </p:attrNameLst>
                                      </p:cBhvr>
                                      <p:tavLst>
                                        <p:tav tm="0">
                                          <p:val>
                                            <p:strVal val="#ppt_h"/>
                                          </p:val>
                                        </p:tav>
                                        <p:tav tm="100000">
                                          <p:val>
                                            <p:strVal val="#ppt_h"/>
                                          </p:val>
                                        </p:tav>
                                      </p:tavLst>
                                    </p:anim>
                                    <p:anim calcmode="lin" valueType="num">
                                      <p:cBhvr>
                                        <p:cTn decel="50000" dur="500" fill="hold" id="57">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decel="50000" dur="500" fill="hold" id="58">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accel="50000" dur="500" fill="hold" id="59">
                                          <p:stCondLst>
                                            <p:cond delay="500"/>
                                          </p:stCondLst>
                                        </p:cTn>
                                        <p:tgtEl>
                                          <p:spTgt spid="1026"/>
                                        </p:tgtEl>
                                        <p:attrNameLst>
                                          <p:attrName>ppt_y</p:attrName>
                                        </p:attrNameLst>
                                      </p:cBhvr>
                                      <p:tavLst>
                                        <p:tav tm="0">
                                          <p:val>
                                            <p:strVal val="#ppt_y+.1"/>
                                          </p:val>
                                        </p:tav>
                                        <p:tav tm="100000">
                                          <p:val>
                                            <p:strVal val="#ppt_y"/>
                                          </p:val>
                                        </p:tav>
                                      </p:tavLst>
                                    </p:anim>
                                    <p:animEffect filter="fade" transition="in">
                                      <p:cBhvr>
                                        <p:cTn decel="50000" dur="1000" id="60">
                                          <p:stCondLst>
                                            <p:cond delay="0"/>
                                          </p:stCondLst>
                                        </p:cTn>
                                        <p:tgtEl>
                                          <p:spTgt spid="1026"/>
                                        </p:tgtEl>
                                      </p:cBhvr>
                                    </p:animEffect>
                                  </p:childTnLst>
                                </p:cTn>
                              </p:par>
                            </p:childTnLst>
                          </p:cTn>
                        </p:par>
                      </p:childTnLst>
                    </p:cTn>
                  </p:par>
                  <p:par>
                    <p:cTn fill="hold" id="61">
                      <p:stCondLst>
                        <p:cond delay="indefinite"/>
                      </p:stCondLst>
                      <p:childTnLst>
                        <p:par>
                          <p:cTn fill="hold" id="62">
                            <p:stCondLst>
                              <p:cond delay="0"/>
                            </p:stCondLst>
                            <p:childTnLst>
                              <p:par>
                                <p:cTn fill="hold" grpId="0" id="63" nodeType="clickEffect" presetClass="entr" presetID="25" presetSubtype="0">
                                  <p:stCondLst>
                                    <p:cond delay="0"/>
                                  </p:stCondLst>
                                  <p:childTnLst>
                                    <p:set>
                                      <p:cBhvr>
                                        <p:cTn dur="1" fill="hold" id="64">
                                          <p:stCondLst>
                                            <p:cond delay="0"/>
                                          </p:stCondLst>
                                        </p:cTn>
                                        <p:tgtEl>
                                          <p:spTgt spid="4"/>
                                        </p:tgtEl>
                                        <p:attrNameLst>
                                          <p:attrName>style.visibility</p:attrName>
                                        </p:attrNameLst>
                                      </p:cBhvr>
                                      <p:to>
                                        <p:strVal val="visible"/>
                                      </p:to>
                                    </p:set>
                                    <p:anim calcmode="lin" valueType="num">
                                      <p:cBhvr>
                                        <p:cTn decel="50000" dur="500" fill="hold" id="65">
                                          <p:stCondLst>
                                            <p:cond delay="0"/>
                                          </p:stCondLst>
                                        </p:cTn>
                                        <p:tgtEl>
                                          <p:spTgt spid="4"/>
                                        </p:tgtEl>
                                        <p:attrNameLst>
                                          <p:attrName>style.rotation</p:attrName>
                                        </p:attrNameLst>
                                      </p:cBhvr>
                                      <p:tavLst>
                                        <p:tav tm="0">
                                          <p:val>
                                            <p:fltVal val="-90"/>
                                          </p:val>
                                        </p:tav>
                                        <p:tav tm="100000">
                                          <p:val>
                                            <p:fltVal val="0"/>
                                          </p:val>
                                        </p:tav>
                                      </p:tavLst>
                                    </p:anim>
                                    <p:anim calcmode="lin" valueType="num">
                                      <p:cBhvr>
                                        <p:cTn decel="50000" dur="500" fill="hold" id="66">
                                          <p:stCondLst>
                                            <p:cond delay="0"/>
                                          </p:stCondLst>
                                        </p:cTn>
                                        <p:tgtEl>
                                          <p:spTgt spid="4"/>
                                        </p:tgtEl>
                                        <p:attrNameLst>
                                          <p:attrName>ppt_w</p:attrName>
                                        </p:attrNameLst>
                                      </p:cBhvr>
                                      <p:tavLst>
                                        <p:tav tm="0">
                                          <p:val>
                                            <p:strVal val="#ppt_w"/>
                                          </p:val>
                                        </p:tav>
                                        <p:tav tm="100000">
                                          <p:val>
                                            <p:strVal val="#ppt_w*.05"/>
                                          </p:val>
                                        </p:tav>
                                      </p:tavLst>
                                    </p:anim>
                                    <p:anim calcmode="lin" valueType="num">
                                      <p:cBhvr>
                                        <p:cTn accel="50000" dur="500" fill="hold" id="67">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dur="1000" fill="hold" id="68"/>
                                        <p:tgtEl>
                                          <p:spTgt spid="4"/>
                                        </p:tgtEl>
                                        <p:attrNameLst>
                                          <p:attrName>ppt_h</p:attrName>
                                        </p:attrNameLst>
                                      </p:cBhvr>
                                      <p:tavLst>
                                        <p:tav tm="0">
                                          <p:val>
                                            <p:strVal val="#ppt_h"/>
                                          </p:val>
                                        </p:tav>
                                        <p:tav tm="100000">
                                          <p:val>
                                            <p:strVal val="#ppt_h"/>
                                          </p:val>
                                        </p:tav>
                                      </p:tavLst>
                                    </p:anim>
                                    <p:anim calcmode="lin" valueType="num">
                                      <p:cBhvr>
                                        <p:cTn decel="50000" dur="500" fill="hold" id="69">
                                          <p:stCondLst>
                                            <p:cond delay="0"/>
                                          </p:stCondLst>
                                        </p:cTn>
                                        <p:tgtEl>
                                          <p:spTgt spid="4"/>
                                        </p:tgtEl>
                                        <p:attrNameLst>
                                          <p:attrName>ppt_x</p:attrName>
                                        </p:attrNameLst>
                                      </p:cBhvr>
                                      <p:tavLst>
                                        <p:tav tm="0">
                                          <p:val>
                                            <p:strVal val="#ppt_x+.4"/>
                                          </p:val>
                                        </p:tav>
                                        <p:tav tm="100000">
                                          <p:val>
                                            <p:strVal val="#ppt_x"/>
                                          </p:val>
                                        </p:tav>
                                      </p:tavLst>
                                    </p:anim>
                                    <p:anim calcmode="lin" valueType="num">
                                      <p:cBhvr>
                                        <p:cTn decel="50000" dur="500" fill="hold" id="70">
                                          <p:stCondLst>
                                            <p:cond delay="0"/>
                                          </p:stCondLst>
                                        </p:cTn>
                                        <p:tgtEl>
                                          <p:spTgt spid="4"/>
                                        </p:tgtEl>
                                        <p:attrNameLst>
                                          <p:attrName>ppt_y</p:attrName>
                                        </p:attrNameLst>
                                      </p:cBhvr>
                                      <p:tavLst>
                                        <p:tav tm="0">
                                          <p:val>
                                            <p:strVal val="#ppt_y-.2"/>
                                          </p:val>
                                        </p:tav>
                                        <p:tav tm="100000">
                                          <p:val>
                                            <p:strVal val="#ppt_y+.1"/>
                                          </p:val>
                                        </p:tav>
                                      </p:tavLst>
                                    </p:anim>
                                    <p:anim calcmode="lin" valueType="num">
                                      <p:cBhvr>
                                        <p:cTn accel="50000" dur="500" fill="hold" id="71">
                                          <p:stCondLst>
                                            <p:cond delay="500"/>
                                          </p:stCondLst>
                                        </p:cTn>
                                        <p:tgtEl>
                                          <p:spTgt spid="4"/>
                                        </p:tgtEl>
                                        <p:attrNameLst>
                                          <p:attrName>ppt_y</p:attrName>
                                        </p:attrNameLst>
                                      </p:cBhvr>
                                      <p:tavLst>
                                        <p:tav tm="0">
                                          <p:val>
                                            <p:strVal val="#ppt_y+.1"/>
                                          </p:val>
                                        </p:tav>
                                        <p:tav tm="100000">
                                          <p:val>
                                            <p:strVal val="#ppt_y"/>
                                          </p:val>
                                        </p:tav>
                                      </p:tavLst>
                                    </p:anim>
                                    <p:animEffect filter="fade" transition="in">
                                      <p:cBhvr>
                                        <p:cTn decel="50000" dur="1000" id="72">
                                          <p:stCondLst>
                                            <p:cond delay="0"/>
                                          </p:stCondLst>
                                        </p:cTn>
                                        <p:tgtEl>
                                          <p:spTgt spid="4"/>
                                        </p:tgtEl>
                                      </p:cBhvr>
                                    </p:animEffect>
                                  </p:childTnLst>
                                </p:cTn>
                              </p:par>
                            </p:childTnLst>
                          </p:cTn>
                        </p:par>
                      </p:childTnLst>
                    </p:cTn>
                  </p:par>
                  <p:par>
                    <p:cTn fill="hold" id="73">
                      <p:stCondLst>
                        <p:cond delay="indefinite"/>
                      </p:stCondLst>
                      <p:childTnLst>
                        <p:par>
                          <p:cTn fill="hold" id="74">
                            <p:stCondLst>
                              <p:cond delay="0"/>
                            </p:stCondLst>
                            <p:childTnLst>
                              <p:par>
                                <p:cTn fill="hold" grpId="0" id="75" nodeType="clickEffect" presetClass="entr" presetID="25" presetSubtype="0">
                                  <p:stCondLst>
                                    <p:cond delay="0"/>
                                  </p:stCondLst>
                                  <p:childTnLst>
                                    <p:set>
                                      <p:cBhvr>
                                        <p:cTn dur="1" fill="hold" id="76">
                                          <p:stCondLst>
                                            <p:cond delay="0"/>
                                          </p:stCondLst>
                                        </p:cTn>
                                        <p:tgtEl>
                                          <p:spTgt spid="12"/>
                                        </p:tgtEl>
                                        <p:attrNameLst>
                                          <p:attrName>style.visibility</p:attrName>
                                        </p:attrNameLst>
                                      </p:cBhvr>
                                      <p:to>
                                        <p:strVal val="visible"/>
                                      </p:to>
                                    </p:set>
                                    <p:anim calcmode="lin" valueType="num">
                                      <p:cBhvr>
                                        <p:cTn decel="50000" dur="500" fill="hold" id="77">
                                          <p:stCondLst>
                                            <p:cond delay="0"/>
                                          </p:stCondLst>
                                        </p:cTn>
                                        <p:tgtEl>
                                          <p:spTgt spid="12"/>
                                        </p:tgtEl>
                                        <p:attrNameLst>
                                          <p:attrName>style.rotation</p:attrName>
                                        </p:attrNameLst>
                                      </p:cBhvr>
                                      <p:tavLst>
                                        <p:tav tm="0">
                                          <p:val>
                                            <p:fltVal val="-90"/>
                                          </p:val>
                                        </p:tav>
                                        <p:tav tm="100000">
                                          <p:val>
                                            <p:fltVal val="0"/>
                                          </p:val>
                                        </p:tav>
                                      </p:tavLst>
                                    </p:anim>
                                    <p:anim calcmode="lin" valueType="num">
                                      <p:cBhvr>
                                        <p:cTn decel="50000" dur="500" fill="hold" id="78">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accel="50000" dur="500" fill="hold" id="79">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dur="1000" fill="hold" id="80"/>
                                        <p:tgtEl>
                                          <p:spTgt spid="12"/>
                                        </p:tgtEl>
                                        <p:attrNameLst>
                                          <p:attrName>ppt_h</p:attrName>
                                        </p:attrNameLst>
                                      </p:cBhvr>
                                      <p:tavLst>
                                        <p:tav tm="0">
                                          <p:val>
                                            <p:strVal val="#ppt_h"/>
                                          </p:val>
                                        </p:tav>
                                        <p:tav tm="100000">
                                          <p:val>
                                            <p:strVal val="#ppt_h"/>
                                          </p:val>
                                        </p:tav>
                                      </p:tavLst>
                                    </p:anim>
                                    <p:anim calcmode="lin" valueType="num">
                                      <p:cBhvr>
                                        <p:cTn decel="50000" dur="500" fill="hold" id="81">
                                          <p:stCondLst>
                                            <p:cond delay="0"/>
                                          </p:stCondLst>
                                        </p:cTn>
                                        <p:tgtEl>
                                          <p:spTgt spid="12"/>
                                        </p:tgtEl>
                                        <p:attrNameLst>
                                          <p:attrName>ppt_x</p:attrName>
                                        </p:attrNameLst>
                                      </p:cBhvr>
                                      <p:tavLst>
                                        <p:tav tm="0">
                                          <p:val>
                                            <p:strVal val="#ppt_x+.4"/>
                                          </p:val>
                                        </p:tav>
                                        <p:tav tm="100000">
                                          <p:val>
                                            <p:strVal val="#ppt_x"/>
                                          </p:val>
                                        </p:tav>
                                      </p:tavLst>
                                    </p:anim>
                                    <p:anim calcmode="lin" valueType="num">
                                      <p:cBhvr>
                                        <p:cTn decel="50000" dur="500" fill="hold" id="82">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accel="50000" dur="500" fill="hold" id="83">
                                          <p:stCondLst>
                                            <p:cond delay="500"/>
                                          </p:stCondLst>
                                        </p:cTn>
                                        <p:tgtEl>
                                          <p:spTgt spid="12"/>
                                        </p:tgtEl>
                                        <p:attrNameLst>
                                          <p:attrName>ppt_y</p:attrName>
                                        </p:attrNameLst>
                                      </p:cBhvr>
                                      <p:tavLst>
                                        <p:tav tm="0">
                                          <p:val>
                                            <p:strVal val="#ppt_y+.1"/>
                                          </p:val>
                                        </p:tav>
                                        <p:tav tm="100000">
                                          <p:val>
                                            <p:strVal val="#ppt_y"/>
                                          </p:val>
                                        </p:tav>
                                      </p:tavLst>
                                    </p:anim>
                                    <p:animEffect filter="fade" transition="in">
                                      <p:cBhvr>
                                        <p:cTn decel="50000" dur="1000" id="84">
                                          <p:stCondLst>
                                            <p:cond delay="0"/>
                                          </p:stCondLst>
                                        </p:cTn>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4"/>
      <p:bldP advAuto="4294967295" animBg="1" grpId="0" spid="5"/>
      <p:bldP advAuto="4294967295" animBg="1" grpId="0" spid="6"/>
      <p:bldP advAuto="4294967295" animBg="1" grpId="0" spid="10"/>
      <p:bldP advAuto="4294967295" animBg="1" grpId="0" spid="11"/>
      <p:bldP advAuto="4294967295" animBg="1" grpId="0" spid="12"/>
    </p:bldLst>
  </p:timing>
</p:sld>
</file>

<file path=ppt/slides/slide2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Box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5295" y="5252575"/>
            <a:ext cx="6075065" cy="1255728"/>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lnSpc>
                <a:spcPct val="90000"/>
              </a:lnSpc>
            </a:pPr>
            <a:r>
              <a:rPr b="1" dirty="0" lang="en-US" sz="2800">
                <a:solidFill>
                  <a:srgbClr val="FF0000"/>
                </a:solidFill>
                <a:uFillTx/>
                <a:cs charset="0" pitchFamily="18" typeface="Times New Roman"/>
              </a:rPr>
              <a:t>Used for panic disorder – OCD </a:t>
            </a:r>
            <a:r>
              <a:rPr b="1" dirty="0" lang="en-US" smtClean="0" sz="2800">
                <a:solidFill>
                  <a:srgbClr val="FF0000"/>
                </a:solidFill>
                <a:uFillTx/>
                <a:cs charset="0" pitchFamily="18" typeface="Times New Roman"/>
              </a:rPr>
              <a:t>-Generalized </a:t>
            </a:r>
            <a:r>
              <a:rPr b="1" dirty="0" lang="en-US" sz="2800">
                <a:solidFill>
                  <a:srgbClr val="FF0000"/>
                </a:solidFill>
                <a:uFillTx/>
                <a:cs charset="0" pitchFamily="18" typeface="Times New Roman"/>
              </a:rPr>
              <a:t>anxiety disorders - phobia.</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00055" y="1712633"/>
            <a:ext cx="6044585"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r>
              <a:rPr b="1" dirty="0" lang="en-US" sz="2800">
                <a:solidFill>
                  <a:srgbClr val="FF0000"/>
                </a:solidFill>
                <a:uFillTx/>
                <a:cs charset="0" pitchFamily="18" typeface="Times New Roman"/>
              </a:rPr>
              <a:t>Fluoxetine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90778" y="2472916"/>
            <a:ext cx="6099582" cy="4801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lnSpc>
                <a:spcPct val="90000"/>
              </a:lnSpc>
            </a:pPr>
            <a:r>
              <a:rPr b="1" dirty="0" lang="en-US" smtClean="0" sz="2800">
                <a:solidFill>
                  <a:srgbClr val="FF0000"/>
                </a:solidFill>
                <a:uFillTx/>
                <a:cs charset="0" pitchFamily="18" typeface="Times New Roman"/>
              </a:rPr>
              <a:t>Acts </a:t>
            </a:r>
            <a:r>
              <a:rPr b="1" dirty="0" lang="en-US" sz="2800">
                <a:solidFill>
                  <a:srgbClr val="FF0000"/>
                </a:solidFill>
                <a:uFillTx/>
                <a:cs charset="0" pitchFamily="18" typeface="Times New Roman"/>
              </a:rPr>
              <a:t>by blocking uptake of 5HT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930424" y="335154"/>
            <a:ext cx="6852492" cy="1077218"/>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r>
              <a:rPr b="1" dirty="0" lang="en-US" sz="3200">
                <a:solidFill>
                  <a:srgbClr val="FF0000"/>
                </a:solidFill>
                <a:uFillTx/>
                <a:latin charset="0" panose="04020705040A02060702" pitchFamily="82" typeface="Algerian"/>
                <a:cs charset="0" pitchFamily="18" typeface="Times New Roman"/>
              </a:rPr>
              <a:t>Selective serotonin reuptake inhibitors (SSRIs)</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9095" y="4480316"/>
            <a:ext cx="6120786" cy="4801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lnSpc>
                <a:spcPct val="90000"/>
              </a:lnSpc>
            </a:pPr>
            <a:r>
              <a:rPr b="1" dirty="0" lang="en-US" sz="2800">
                <a:solidFill>
                  <a:srgbClr val="FF0000"/>
                </a:solidFill>
                <a:uFillTx/>
                <a:cs charset="0" pitchFamily="18" typeface="Times New Roman"/>
              </a:rPr>
              <a:t>Long half life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69575" y="3804733"/>
            <a:ext cx="6105545" cy="4801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lnSpc>
                <a:spcPct val="90000"/>
              </a:lnSpc>
            </a:pPr>
            <a:r>
              <a:rPr b="1" dirty="0" lang="en-US" sz="2800">
                <a:solidFill>
                  <a:srgbClr val="FF0000"/>
                </a:solidFill>
                <a:uFillTx/>
                <a:cs charset="0" pitchFamily="18" typeface="Times New Roman"/>
              </a:rPr>
              <a:t>Delayed onset of action (weeks).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69575" y="3144390"/>
            <a:ext cx="2770372" cy="4801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lnSpc>
                <a:spcPct val="90000"/>
              </a:lnSpc>
            </a:pPr>
            <a:r>
              <a:rPr b="1" dirty="0" lang="en-US" sz="2800">
                <a:solidFill>
                  <a:srgbClr val="FF0000"/>
                </a:solidFill>
                <a:uFillTx/>
                <a:cs charset="0" pitchFamily="18" typeface="Times New Roman"/>
              </a:rPr>
              <a:t>Orally</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45" name="Picture 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934200" y="1508760"/>
            <a:ext cx="5257800" cy="5349240"/>
          </a:xfrm>
          <a:prstGeom prst="rect">
            <a:avLst/>
          </a:prstGeom>
          <a:noFill/>
          <a:ln w="9525">
            <a:noFill/>
            <a:miter lim="800000"/>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ecel="50000" dur="500" fill="hold" id="7">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10"/>
                                        <p:tgtEl>
                                          <p:spTgt spid="5"/>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5"/>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p:cTn decel="50000" dur="500" fill="hold" id="19">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22"/>
                                        <p:tgtEl>
                                          <p:spTgt spid="6"/>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6"/>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5" presetSubtype="0">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p:cTn decel="50000" dur="500" fill="hold" id="31">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34"/>
                                        <p:tgtEl>
                                          <p:spTgt spid="11"/>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11"/>
                                        </p:tgtEl>
                                      </p:cBhvr>
                                    </p:animEffect>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5" presetSubtype="0">
                                  <p:stCondLst>
                                    <p:cond delay="0"/>
                                  </p:stCondLst>
                                  <p:childTnLst>
                                    <p:set>
                                      <p:cBhvr>
                                        <p:cTn dur="1" fill="hold" id="42">
                                          <p:stCondLst>
                                            <p:cond delay="0"/>
                                          </p:stCondLst>
                                        </p:cTn>
                                        <p:tgtEl>
                                          <p:spTgt spid="10"/>
                                        </p:tgtEl>
                                        <p:attrNameLst>
                                          <p:attrName>style.visibility</p:attrName>
                                        </p:attrNameLst>
                                      </p:cBhvr>
                                      <p:to>
                                        <p:strVal val="visible"/>
                                      </p:to>
                                    </p:set>
                                    <p:anim calcmode="lin" valueType="num">
                                      <p:cBhvr>
                                        <p:cTn decel="50000" dur="500" fill="hold" id="43">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44">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45">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46"/>
                                        <p:tgtEl>
                                          <p:spTgt spid="10"/>
                                        </p:tgtEl>
                                        <p:attrNameLst>
                                          <p:attrName>ppt_h</p:attrName>
                                        </p:attrNameLst>
                                      </p:cBhvr>
                                      <p:tavLst>
                                        <p:tav tm="0">
                                          <p:val>
                                            <p:strVal val="#ppt_h"/>
                                          </p:val>
                                        </p:tav>
                                        <p:tav tm="100000">
                                          <p:val>
                                            <p:strVal val="#ppt_h"/>
                                          </p:val>
                                        </p:tav>
                                      </p:tavLst>
                                    </p:anim>
                                    <p:anim calcmode="lin" valueType="num">
                                      <p:cBhvr>
                                        <p:cTn decel="50000" dur="500" fill="hold" id="47">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48">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49">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50">
                                          <p:stCondLst>
                                            <p:cond delay="0"/>
                                          </p:stCondLst>
                                        </p:cTn>
                                        <p:tgtEl>
                                          <p:spTgt spid="10"/>
                                        </p:tgtEl>
                                      </p:cBhvr>
                                    </p:animEffect>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25" presetSubtype="0">
                                  <p:stCondLst>
                                    <p:cond delay="0"/>
                                  </p:stCondLst>
                                  <p:childTnLst>
                                    <p:set>
                                      <p:cBhvr>
                                        <p:cTn dur="1" fill="hold" id="54">
                                          <p:stCondLst>
                                            <p:cond delay="0"/>
                                          </p:stCondLst>
                                        </p:cTn>
                                        <p:tgtEl>
                                          <p:spTgt spid="9"/>
                                        </p:tgtEl>
                                        <p:attrNameLst>
                                          <p:attrName>style.visibility</p:attrName>
                                        </p:attrNameLst>
                                      </p:cBhvr>
                                      <p:to>
                                        <p:strVal val="visible"/>
                                      </p:to>
                                    </p:set>
                                    <p:anim calcmode="lin" valueType="num">
                                      <p:cBhvr>
                                        <p:cTn decel="50000" dur="500" fill="hold" id="55">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56">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57">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58"/>
                                        <p:tgtEl>
                                          <p:spTgt spid="9"/>
                                        </p:tgtEl>
                                        <p:attrNameLst>
                                          <p:attrName>ppt_h</p:attrName>
                                        </p:attrNameLst>
                                      </p:cBhvr>
                                      <p:tavLst>
                                        <p:tav tm="0">
                                          <p:val>
                                            <p:strVal val="#ppt_h"/>
                                          </p:val>
                                        </p:tav>
                                        <p:tav tm="100000">
                                          <p:val>
                                            <p:strVal val="#ppt_h"/>
                                          </p:val>
                                        </p:tav>
                                      </p:tavLst>
                                    </p:anim>
                                    <p:anim calcmode="lin" valueType="num">
                                      <p:cBhvr>
                                        <p:cTn decel="50000" dur="500" fill="hold" id="59">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60">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61">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62">
                                          <p:stCondLst>
                                            <p:cond delay="0"/>
                                          </p:stCondLst>
                                        </p:cTn>
                                        <p:tgtEl>
                                          <p:spTgt spid="9"/>
                                        </p:tgtEl>
                                      </p:cBhvr>
                                    </p:animEffect>
                                  </p:childTnLst>
                                </p:cTn>
                              </p:par>
                            </p:childTnLst>
                          </p:cTn>
                        </p:par>
                      </p:childTnLst>
                    </p:cTn>
                  </p:par>
                  <p:par>
                    <p:cTn fill="hold" id="63">
                      <p:stCondLst>
                        <p:cond delay="indefinite"/>
                      </p:stCondLst>
                      <p:childTnLst>
                        <p:par>
                          <p:cTn fill="hold" id="64">
                            <p:stCondLst>
                              <p:cond delay="0"/>
                            </p:stCondLst>
                            <p:childTnLst>
                              <p:par>
                                <p:cTn fill="hold" grpId="0" id="65" nodeType="clickEffect" presetClass="entr" presetID="25" presetSubtype="0">
                                  <p:stCondLst>
                                    <p:cond delay="0"/>
                                  </p:stCondLst>
                                  <p:childTnLst>
                                    <p:set>
                                      <p:cBhvr>
                                        <p:cTn dur="1" fill="hold" id="66">
                                          <p:stCondLst>
                                            <p:cond delay="0"/>
                                          </p:stCondLst>
                                        </p:cTn>
                                        <p:tgtEl>
                                          <p:spTgt spid="4"/>
                                        </p:tgtEl>
                                        <p:attrNameLst>
                                          <p:attrName>style.visibility</p:attrName>
                                        </p:attrNameLst>
                                      </p:cBhvr>
                                      <p:to>
                                        <p:strVal val="visible"/>
                                      </p:to>
                                    </p:set>
                                    <p:anim calcmode="lin" valueType="num">
                                      <p:cBhvr>
                                        <p:cTn decel="50000" dur="500" fill="hold" id="67">
                                          <p:stCondLst>
                                            <p:cond delay="0"/>
                                          </p:stCondLst>
                                        </p:cTn>
                                        <p:tgtEl>
                                          <p:spTgt spid="4"/>
                                        </p:tgtEl>
                                        <p:attrNameLst>
                                          <p:attrName>style.rotation</p:attrName>
                                        </p:attrNameLst>
                                      </p:cBhvr>
                                      <p:tavLst>
                                        <p:tav tm="0">
                                          <p:val>
                                            <p:fltVal val="-90"/>
                                          </p:val>
                                        </p:tav>
                                        <p:tav tm="100000">
                                          <p:val>
                                            <p:fltVal val="0"/>
                                          </p:val>
                                        </p:tav>
                                      </p:tavLst>
                                    </p:anim>
                                    <p:anim calcmode="lin" valueType="num">
                                      <p:cBhvr>
                                        <p:cTn decel="50000" dur="500" fill="hold" id="68">
                                          <p:stCondLst>
                                            <p:cond delay="0"/>
                                          </p:stCondLst>
                                        </p:cTn>
                                        <p:tgtEl>
                                          <p:spTgt spid="4"/>
                                        </p:tgtEl>
                                        <p:attrNameLst>
                                          <p:attrName>ppt_w</p:attrName>
                                        </p:attrNameLst>
                                      </p:cBhvr>
                                      <p:tavLst>
                                        <p:tav tm="0">
                                          <p:val>
                                            <p:strVal val="#ppt_w"/>
                                          </p:val>
                                        </p:tav>
                                        <p:tav tm="100000">
                                          <p:val>
                                            <p:strVal val="#ppt_w*.05"/>
                                          </p:val>
                                        </p:tav>
                                      </p:tavLst>
                                    </p:anim>
                                    <p:anim calcmode="lin" valueType="num">
                                      <p:cBhvr>
                                        <p:cTn accel="50000" dur="500" fill="hold" id="69">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dur="1000" fill="hold" id="70"/>
                                        <p:tgtEl>
                                          <p:spTgt spid="4"/>
                                        </p:tgtEl>
                                        <p:attrNameLst>
                                          <p:attrName>ppt_h</p:attrName>
                                        </p:attrNameLst>
                                      </p:cBhvr>
                                      <p:tavLst>
                                        <p:tav tm="0">
                                          <p:val>
                                            <p:strVal val="#ppt_h"/>
                                          </p:val>
                                        </p:tav>
                                        <p:tav tm="100000">
                                          <p:val>
                                            <p:strVal val="#ppt_h"/>
                                          </p:val>
                                        </p:tav>
                                      </p:tavLst>
                                    </p:anim>
                                    <p:anim calcmode="lin" valueType="num">
                                      <p:cBhvr>
                                        <p:cTn decel="50000" dur="500" fill="hold" id="71">
                                          <p:stCondLst>
                                            <p:cond delay="0"/>
                                          </p:stCondLst>
                                        </p:cTn>
                                        <p:tgtEl>
                                          <p:spTgt spid="4"/>
                                        </p:tgtEl>
                                        <p:attrNameLst>
                                          <p:attrName>ppt_x</p:attrName>
                                        </p:attrNameLst>
                                      </p:cBhvr>
                                      <p:tavLst>
                                        <p:tav tm="0">
                                          <p:val>
                                            <p:strVal val="#ppt_x+.4"/>
                                          </p:val>
                                        </p:tav>
                                        <p:tav tm="100000">
                                          <p:val>
                                            <p:strVal val="#ppt_x"/>
                                          </p:val>
                                        </p:tav>
                                      </p:tavLst>
                                    </p:anim>
                                    <p:anim calcmode="lin" valueType="num">
                                      <p:cBhvr>
                                        <p:cTn decel="50000" dur="500" fill="hold" id="72">
                                          <p:stCondLst>
                                            <p:cond delay="0"/>
                                          </p:stCondLst>
                                        </p:cTn>
                                        <p:tgtEl>
                                          <p:spTgt spid="4"/>
                                        </p:tgtEl>
                                        <p:attrNameLst>
                                          <p:attrName>ppt_y</p:attrName>
                                        </p:attrNameLst>
                                      </p:cBhvr>
                                      <p:tavLst>
                                        <p:tav tm="0">
                                          <p:val>
                                            <p:strVal val="#ppt_y-.2"/>
                                          </p:val>
                                        </p:tav>
                                        <p:tav tm="100000">
                                          <p:val>
                                            <p:strVal val="#ppt_y+.1"/>
                                          </p:val>
                                        </p:tav>
                                      </p:tavLst>
                                    </p:anim>
                                    <p:anim calcmode="lin" valueType="num">
                                      <p:cBhvr>
                                        <p:cTn accel="50000" dur="500" fill="hold" id="73">
                                          <p:stCondLst>
                                            <p:cond delay="500"/>
                                          </p:stCondLst>
                                        </p:cTn>
                                        <p:tgtEl>
                                          <p:spTgt spid="4"/>
                                        </p:tgtEl>
                                        <p:attrNameLst>
                                          <p:attrName>ppt_y</p:attrName>
                                        </p:attrNameLst>
                                      </p:cBhvr>
                                      <p:tavLst>
                                        <p:tav tm="0">
                                          <p:val>
                                            <p:strVal val="#ppt_y+.1"/>
                                          </p:val>
                                        </p:tav>
                                        <p:tav tm="100000">
                                          <p:val>
                                            <p:strVal val="#ppt_y"/>
                                          </p:val>
                                        </p:tav>
                                      </p:tavLst>
                                    </p:anim>
                                    <p:animEffect filter="fade" transition="in">
                                      <p:cBhvr>
                                        <p:cTn decel="50000" dur="1000" id="74">
                                          <p:stCondLst>
                                            <p:cond delay="0"/>
                                          </p:stCondLst>
                                        </p:cTn>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4"/>
      <p:bldP advAuto="4294967295" animBg="1" grpId="0" spid="5"/>
      <p:bldP advAuto="4294967295" animBg="1" grpId="0" spid="6"/>
      <p:bldP advAuto="4294967295" animBg="1" grpId="0" spid="9"/>
      <p:bldP advAuto="4294967295" animBg="1" grpId="0" spid="10"/>
      <p:bldP advAuto="4294967295" animBg="1" grpId="0" spid="11"/>
    </p:bldLst>
  </p:timing>
</p:sld>
</file>

<file path=ppt/slides/slide2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Box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19824" y="6175908"/>
            <a:ext cx="7145527" cy="45858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lnSpc>
                <a:spcPct val="85000"/>
              </a:lnSpc>
            </a:pPr>
            <a:r>
              <a:rPr b="1" dirty="0" lang="en-US" sz="2800">
                <a:solidFill>
                  <a:srgbClr val="FF0000"/>
                </a:solidFill>
                <a:uFillTx/>
                <a:cs charset="0" pitchFamily="18" typeface="Times New Roman"/>
              </a:rPr>
              <a:t>Sleep disturbance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4995" y="3469090"/>
            <a:ext cx="7068409" cy="45858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lnSpc>
                <a:spcPct val="85000"/>
              </a:lnSpc>
            </a:pPr>
            <a:r>
              <a:rPr b="1" dirty="0" lang="en-US" sz="2800">
                <a:solidFill>
                  <a:srgbClr val="FF0000"/>
                </a:solidFill>
                <a:uFillTx/>
                <a:cs charset="0" pitchFamily="18" typeface="Times New Roman"/>
              </a:rPr>
              <a:t>Weight </a:t>
            </a:r>
            <a:r>
              <a:rPr b="1" dirty="0" lang="en-US" smtClean="0" sz="2800">
                <a:solidFill>
                  <a:srgbClr val="FF0000"/>
                </a:solidFill>
                <a:uFillTx/>
                <a:cs charset="0" pitchFamily="18" typeface="Times New Roman"/>
              </a:rPr>
              <a:t>gain</a:t>
            </a:r>
            <a:endParaRPr b="1" dirty="0" lang="en-US" sz="2800">
              <a:solidFill>
                <a:srgbClr val="FF0000"/>
              </a:solidFill>
              <a:uFillTx/>
              <a:cs charset="0"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28384" y="2692239"/>
            <a:ext cx="7320698" cy="45858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lnSpc>
                <a:spcPct val="85000"/>
              </a:lnSpc>
            </a:pPr>
            <a:r>
              <a:rPr b="1" dirty="0" lang="en-US" sz="2800">
                <a:solidFill>
                  <a:srgbClr val="FF0000"/>
                </a:solidFill>
                <a:uFillTx/>
                <a:cs charset="0" pitchFamily="18" typeface="Times New Roman"/>
              </a:rPr>
              <a:t>Nausea, diarrhea</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34576" y="394551"/>
            <a:ext cx="4652128"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3200">
                <a:solidFill>
                  <a:srgbClr val="DF2E28"/>
                </a:solidFill>
                <a:uFillTx/>
                <a:latin charset="0" panose="04020705040A02060702" pitchFamily="82" typeface="Algerian"/>
              </a:rPr>
              <a:t>ADRs</a:t>
            </a:r>
            <a:endParaRPr dirty="0" lang="en-US" sz="3200">
              <a:solidFill>
                <a:srgbClr val="DF2E28"/>
              </a:solidFill>
              <a:uFillTx/>
              <a:latin charset="0" panose="04020705040A02060702" pitchFamily="82" typeface="Algeri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89344" y="5517661"/>
            <a:ext cx="7145527" cy="45858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lnSpc>
                <a:spcPct val="85000"/>
              </a:lnSpc>
            </a:pPr>
            <a:r>
              <a:rPr b="1" dirty="0" lang="en-US" sz="2800">
                <a:solidFill>
                  <a:srgbClr val="FF0000"/>
                </a:solidFill>
                <a:uFillTx/>
                <a:cs charset="0" pitchFamily="18" typeface="Times New Roman"/>
              </a:rPr>
              <a:t>Seizures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5610" y="4851893"/>
            <a:ext cx="7506244" cy="45858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lnSpc>
                <a:spcPct val="85000"/>
              </a:lnSpc>
            </a:pPr>
            <a:r>
              <a:rPr b="1" dirty="0" lang="en-US" sz="2800">
                <a:solidFill>
                  <a:srgbClr val="FF0000"/>
                </a:solidFill>
                <a:uFillTx/>
                <a:cs charset="0" pitchFamily="18" typeface="Times New Roman"/>
              </a:rPr>
              <a:t>Dry mouth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5475" y="4090245"/>
            <a:ext cx="7295447"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rgbClr val="FF0000"/>
                </a:solidFill>
                <a:uFillTx/>
                <a:cs charset="0" pitchFamily="18" typeface="Times New Roman"/>
              </a:rPr>
              <a:t>Sexual dysfunction</a:t>
            </a:r>
            <a:endParaRPr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TextBox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43624" y="1198719"/>
            <a:ext cx="7907896" cy="119109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lnSpc>
                <a:spcPct val="85000"/>
              </a:lnSpc>
            </a:pPr>
            <a:r>
              <a:rPr b="1" dirty="0" lang="en-US" smtClean="0" sz="2800">
                <a:solidFill>
                  <a:srgbClr val="FF0000"/>
                </a:solidFill>
                <a:uFillTx/>
                <a:cs charset="0" pitchFamily="18" typeface="Times New Roman"/>
              </a:rPr>
              <a:t>Increase in anxiety symptoms, insomnia or headache in the first days or weeks of treatment may </a:t>
            </a:r>
            <a:r>
              <a:rPr b="1" dirty="0" lang="en-US" smtClean="0" sz="2800">
                <a:solidFill>
                  <a:srgbClr val="FF0000"/>
                </a:solidFill>
                <a:uFillTx/>
                <a:latin typeface="Calibri"/>
                <a:cs charset="0" pitchFamily="18" typeface="Times New Roman"/>
              </a:rPr>
              <a:t>↓</a:t>
            </a:r>
            <a:r>
              <a:rPr b="1" dirty="0" lang="en-US" smtClean="0" sz="2800">
                <a:solidFill>
                  <a:srgbClr val="FF0000"/>
                </a:solidFill>
                <a:uFillTx/>
                <a:cs charset="0" pitchFamily="18" typeface="Times New Roman"/>
              </a:rPr>
              <a:t> compliance</a:t>
            </a:r>
            <a:endParaRPr b="1" dirty="0" lang="en-US" sz="2800">
              <a:solidFill>
                <a:srgbClr val="FF0000"/>
              </a:solidFill>
              <a:uFillTx/>
              <a:cs charset="0"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ecel="50000" dur="500" fill="hold" id="7">
                                          <p:stCondLst>
                                            <p:cond delay="0"/>
                                          </p:stCondLst>
                                        </p:cTn>
                                        <p:tgtEl>
                                          <p:spTgt spid="12"/>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dur="1000" fill="hold" id="10"/>
                                        <p:tgtEl>
                                          <p:spTgt spid="12"/>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12"/>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12"/>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12"/>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p:cTn decel="50000" dur="500" fill="hold" id="19">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22"/>
                                        <p:tgtEl>
                                          <p:spTgt spid="6"/>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6"/>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5" presetSubtype="0">
                                  <p:stCondLst>
                                    <p:cond delay="0"/>
                                  </p:stCondLst>
                                  <p:childTnLst>
                                    <p:set>
                                      <p:cBhvr>
                                        <p:cTn dur="1" fill="hold" id="30">
                                          <p:stCondLst>
                                            <p:cond delay="0"/>
                                          </p:stCondLst>
                                        </p:cTn>
                                        <p:tgtEl>
                                          <p:spTgt spid="5"/>
                                        </p:tgtEl>
                                        <p:attrNameLst>
                                          <p:attrName>style.visibility</p:attrName>
                                        </p:attrNameLst>
                                      </p:cBhvr>
                                      <p:to>
                                        <p:strVal val="visible"/>
                                      </p:to>
                                    </p:set>
                                    <p:anim calcmode="lin" valueType="num">
                                      <p:cBhvr>
                                        <p:cTn decel="50000" dur="500" fill="hold" id="31">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34"/>
                                        <p:tgtEl>
                                          <p:spTgt spid="5"/>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5"/>
                                        </p:tgtEl>
                                      </p:cBhvr>
                                    </p:animEffect>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5" presetSubtype="0">
                                  <p:stCondLst>
                                    <p:cond delay="0"/>
                                  </p:stCondLst>
                                  <p:childTnLst>
                                    <p:set>
                                      <p:cBhvr>
                                        <p:cTn dur="1" fill="hold" id="42">
                                          <p:stCondLst>
                                            <p:cond delay="0"/>
                                          </p:stCondLst>
                                        </p:cTn>
                                        <p:tgtEl>
                                          <p:spTgt spid="11"/>
                                        </p:tgtEl>
                                        <p:attrNameLst>
                                          <p:attrName>style.visibility</p:attrName>
                                        </p:attrNameLst>
                                      </p:cBhvr>
                                      <p:to>
                                        <p:strVal val="visible"/>
                                      </p:to>
                                    </p:set>
                                    <p:anim calcmode="lin" valueType="num">
                                      <p:cBhvr>
                                        <p:cTn decel="50000" dur="500" fill="hold" id="43">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44">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45">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46"/>
                                        <p:tgtEl>
                                          <p:spTgt spid="11"/>
                                        </p:tgtEl>
                                        <p:attrNameLst>
                                          <p:attrName>ppt_h</p:attrName>
                                        </p:attrNameLst>
                                      </p:cBhvr>
                                      <p:tavLst>
                                        <p:tav tm="0">
                                          <p:val>
                                            <p:strVal val="#ppt_h"/>
                                          </p:val>
                                        </p:tav>
                                        <p:tav tm="100000">
                                          <p:val>
                                            <p:strVal val="#ppt_h"/>
                                          </p:val>
                                        </p:tav>
                                      </p:tavLst>
                                    </p:anim>
                                    <p:anim calcmode="lin" valueType="num">
                                      <p:cBhvr>
                                        <p:cTn decel="50000" dur="500" fill="hold" id="47">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48">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49">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50">
                                          <p:stCondLst>
                                            <p:cond delay="0"/>
                                          </p:stCondLst>
                                        </p:cTn>
                                        <p:tgtEl>
                                          <p:spTgt spid="11"/>
                                        </p:tgtEl>
                                      </p:cBhvr>
                                    </p:animEffect>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25" presetSubtype="0">
                                  <p:stCondLst>
                                    <p:cond delay="0"/>
                                  </p:stCondLst>
                                  <p:childTnLst>
                                    <p:set>
                                      <p:cBhvr>
                                        <p:cTn dur="1" fill="hold" id="54">
                                          <p:stCondLst>
                                            <p:cond delay="0"/>
                                          </p:stCondLst>
                                        </p:cTn>
                                        <p:tgtEl>
                                          <p:spTgt spid="10"/>
                                        </p:tgtEl>
                                        <p:attrNameLst>
                                          <p:attrName>style.visibility</p:attrName>
                                        </p:attrNameLst>
                                      </p:cBhvr>
                                      <p:to>
                                        <p:strVal val="visible"/>
                                      </p:to>
                                    </p:set>
                                    <p:anim calcmode="lin" valueType="num">
                                      <p:cBhvr>
                                        <p:cTn decel="50000" dur="500" fill="hold" id="55">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56">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57">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58"/>
                                        <p:tgtEl>
                                          <p:spTgt spid="10"/>
                                        </p:tgtEl>
                                        <p:attrNameLst>
                                          <p:attrName>ppt_h</p:attrName>
                                        </p:attrNameLst>
                                      </p:cBhvr>
                                      <p:tavLst>
                                        <p:tav tm="0">
                                          <p:val>
                                            <p:strVal val="#ppt_h"/>
                                          </p:val>
                                        </p:tav>
                                        <p:tav tm="100000">
                                          <p:val>
                                            <p:strVal val="#ppt_h"/>
                                          </p:val>
                                        </p:tav>
                                      </p:tavLst>
                                    </p:anim>
                                    <p:anim calcmode="lin" valueType="num">
                                      <p:cBhvr>
                                        <p:cTn decel="50000" dur="500" fill="hold" id="59">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60">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61">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62">
                                          <p:stCondLst>
                                            <p:cond delay="0"/>
                                          </p:stCondLst>
                                        </p:cTn>
                                        <p:tgtEl>
                                          <p:spTgt spid="10"/>
                                        </p:tgtEl>
                                      </p:cBhvr>
                                    </p:animEffect>
                                  </p:childTnLst>
                                </p:cTn>
                              </p:par>
                            </p:childTnLst>
                          </p:cTn>
                        </p:par>
                      </p:childTnLst>
                    </p:cTn>
                  </p:par>
                  <p:par>
                    <p:cTn fill="hold" id="63">
                      <p:stCondLst>
                        <p:cond delay="indefinite"/>
                      </p:stCondLst>
                      <p:childTnLst>
                        <p:par>
                          <p:cTn fill="hold" id="64">
                            <p:stCondLst>
                              <p:cond delay="0"/>
                            </p:stCondLst>
                            <p:childTnLst>
                              <p:par>
                                <p:cTn fill="hold" grpId="0" id="65" nodeType="clickEffect" presetClass="entr" presetID="25" presetSubtype="0">
                                  <p:stCondLst>
                                    <p:cond delay="0"/>
                                  </p:stCondLst>
                                  <p:childTnLst>
                                    <p:set>
                                      <p:cBhvr>
                                        <p:cTn dur="1" fill="hold" id="66">
                                          <p:stCondLst>
                                            <p:cond delay="0"/>
                                          </p:stCondLst>
                                        </p:cTn>
                                        <p:tgtEl>
                                          <p:spTgt spid="9"/>
                                        </p:tgtEl>
                                        <p:attrNameLst>
                                          <p:attrName>style.visibility</p:attrName>
                                        </p:attrNameLst>
                                      </p:cBhvr>
                                      <p:to>
                                        <p:strVal val="visible"/>
                                      </p:to>
                                    </p:set>
                                    <p:anim calcmode="lin" valueType="num">
                                      <p:cBhvr>
                                        <p:cTn decel="50000" dur="500" fill="hold" id="67">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68">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69">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70"/>
                                        <p:tgtEl>
                                          <p:spTgt spid="9"/>
                                        </p:tgtEl>
                                        <p:attrNameLst>
                                          <p:attrName>ppt_h</p:attrName>
                                        </p:attrNameLst>
                                      </p:cBhvr>
                                      <p:tavLst>
                                        <p:tav tm="0">
                                          <p:val>
                                            <p:strVal val="#ppt_h"/>
                                          </p:val>
                                        </p:tav>
                                        <p:tav tm="100000">
                                          <p:val>
                                            <p:strVal val="#ppt_h"/>
                                          </p:val>
                                        </p:tav>
                                      </p:tavLst>
                                    </p:anim>
                                    <p:anim calcmode="lin" valueType="num">
                                      <p:cBhvr>
                                        <p:cTn decel="50000" dur="500" fill="hold" id="71">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72">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73">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74">
                                          <p:stCondLst>
                                            <p:cond delay="0"/>
                                          </p:stCondLst>
                                        </p:cTn>
                                        <p:tgtEl>
                                          <p:spTgt spid="9"/>
                                        </p:tgtEl>
                                      </p:cBhvr>
                                    </p:animEffect>
                                  </p:childTnLst>
                                </p:cTn>
                              </p:par>
                            </p:childTnLst>
                          </p:cTn>
                        </p:par>
                      </p:childTnLst>
                    </p:cTn>
                  </p:par>
                  <p:par>
                    <p:cTn fill="hold" id="75">
                      <p:stCondLst>
                        <p:cond delay="indefinite"/>
                      </p:stCondLst>
                      <p:childTnLst>
                        <p:par>
                          <p:cTn fill="hold" id="76">
                            <p:stCondLst>
                              <p:cond delay="0"/>
                            </p:stCondLst>
                            <p:childTnLst>
                              <p:par>
                                <p:cTn fill="hold" grpId="0" id="77" nodeType="clickEffect" presetClass="entr" presetID="25" presetSubtype="0">
                                  <p:stCondLst>
                                    <p:cond delay="0"/>
                                  </p:stCondLst>
                                  <p:childTnLst>
                                    <p:set>
                                      <p:cBhvr>
                                        <p:cTn dur="1" fill="hold" id="78">
                                          <p:stCondLst>
                                            <p:cond delay="0"/>
                                          </p:stCondLst>
                                        </p:cTn>
                                        <p:tgtEl>
                                          <p:spTgt spid="4"/>
                                        </p:tgtEl>
                                        <p:attrNameLst>
                                          <p:attrName>style.visibility</p:attrName>
                                        </p:attrNameLst>
                                      </p:cBhvr>
                                      <p:to>
                                        <p:strVal val="visible"/>
                                      </p:to>
                                    </p:set>
                                    <p:anim calcmode="lin" valueType="num">
                                      <p:cBhvr>
                                        <p:cTn decel="50000" dur="500" fill="hold" id="79">
                                          <p:stCondLst>
                                            <p:cond delay="0"/>
                                          </p:stCondLst>
                                        </p:cTn>
                                        <p:tgtEl>
                                          <p:spTgt spid="4"/>
                                        </p:tgtEl>
                                        <p:attrNameLst>
                                          <p:attrName>style.rotation</p:attrName>
                                        </p:attrNameLst>
                                      </p:cBhvr>
                                      <p:tavLst>
                                        <p:tav tm="0">
                                          <p:val>
                                            <p:fltVal val="-90"/>
                                          </p:val>
                                        </p:tav>
                                        <p:tav tm="100000">
                                          <p:val>
                                            <p:fltVal val="0"/>
                                          </p:val>
                                        </p:tav>
                                      </p:tavLst>
                                    </p:anim>
                                    <p:anim calcmode="lin" valueType="num">
                                      <p:cBhvr>
                                        <p:cTn decel="50000" dur="500" fill="hold" id="8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accel="50000" dur="500" fill="hold" id="81">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dur="1000" fill="hold" id="82"/>
                                        <p:tgtEl>
                                          <p:spTgt spid="4"/>
                                        </p:tgtEl>
                                        <p:attrNameLst>
                                          <p:attrName>ppt_h</p:attrName>
                                        </p:attrNameLst>
                                      </p:cBhvr>
                                      <p:tavLst>
                                        <p:tav tm="0">
                                          <p:val>
                                            <p:strVal val="#ppt_h"/>
                                          </p:val>
                                        </p:tav>
                                        <p:tav tm="100000">
                                          <p:val>
                                            <p:strVal val="#ppt_h"/>
                                          </p:val>
                                        </p:tav>
                                      </p:tavLst>
                                    </p:anim>
                                    <p:anim calcmode="lin" valueType="num">
                                      <p:cBhvr>
                                        <p:cTn decel="50000" dur="500" fill="hold" id="83">
                                          <p:stCondLst>
                                            <p:cond delay="0"/>
                                          </p:stCondLst>
                                        </p:cTn>
                                        <p:tgtEl>
                                          <p:spTgt spid="4"/>
                                        </p:tgtEl>
                                        <p:attrNameLst>
                                          <p:attrName>ppt_x</p:attrName>
                                        </p:attrNameLst>
                                      </p:cBhvr>
                                      <p:tavLst>
                                        <p:tav tm="0">
                                          <p:val>
                                            <p:strVal val="#ppt_x+.4"/>
                                          </p:val>
                                        </p:tav>
                                        <p:tav tm="100000">
                                          <p:val>
                                            <p:strVal val="#ppt_x"/>
                                          </p:val>
                                        </p:tav>
                                      </p:tavLst>
                                    </p:anim>
                                    <p:anim calcmode="lin" valueType="num">
                                      <p:cBhvr>
                                        <p:cTn decel="50000" dur="500" fill="hold" id="84">
                                          <p:stCondLst>
                                            <p:cond delay="0"/>
                                          </p:stCondLst>
                                        </p:cTn>
                                        <p:tgtEl>
                                          <p:spTgt spid="4"/>
                                        </p:tgtEl>
                                        <p:attrNameLst>
                                          <p:attrName>ppt_y</p:attrName>
                                        </p:attrNameLst>
                                      </p:cBhvr>
                                      <p:tavLst>
                                        <p:tav tm="0">
                                          <p:val>
                                            <p:strVal val="#ppt_y-.2"/>
                                          </p:val>
                                        </p:tav>
                                        <p:tav tm="100000">
                                          <p:val>
                                            <p:strVal val="#ppt_y+.1"/>
                                          </p:val>
                                        </p:tav>
                                      </p:tavLst>
                                    </p:anim>
                                    <p:anim calcmode="lin" valueType="num">
                                      <p:cBhvr>
                                        <p:cTn accel="50000" dur="500" fill="hold" id="85">
                                          <p:stCondLst>
                                            <p:cond delay="500"/>
                                          </p:stCondLst>
                                        </p:cTn>
                                        <p:tgtEl>
                                          <p:spTgt spid="4"/>
                                        </p:tgtEl>
                                        <p:attrNameLst>
                                          <p:attrName>ppt_y</p:attrName>
                                        </p:attrNameLst>
                                      </p:cBhvr>
                                      <p:tavLst>
                                        <p:tav tm="0">
                                          <p:val>
                                            <p:strVal val="#ppt_y+.1"/>
                                          </p:val>
                                        </p:tav>
                                        <p:tav tm="100000">
                                          <p:val>
                                            <p:strVal val="#ppt_y"/>
                                          </p:val>
                                        </p:tav>
                                      </p:tavLst>
                                    </p:anim>
                                    <p:animEffect filter="fade" transition="in">
                                      <p:cBhvr>
                                        <p:cTn decel="50000" dur="1000" id="86">
                                          <p:stCondLst>
                                            <p:cond delay="0"/>
                                          </p:stCondLst>
                                        </p:cTn>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4"/>
      <p:bldP advAuto="4294967295" animBg="1" grpId="0" spid="5"/>
      <p:bldP advAuto="4294967295" animBg="1" grpId="0" spid="6"/>
      <p:bldP advAuto="4294967295" animBg="1" grpId="0" spid="9"/>
      <p:bldP advAuto="4294967295" animBg="1" grpId="0" spid="10"/>
      <p:bldP advAuto="4294967295" animBg="1" grpId="0" spid="11"/>
      <p:bldP advAuto="4294967295" animBg="1" grpId="0" spid="12"/>
    </p:bldLst>
  </p:timing>
</p:sld>
</file>

<file path=ppt/slides/slide2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Box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43624" y="3326028"/>
            <a:ext cx="7145527" cy="45858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lnSpc>
                <a:spcPct val="85000"/>
              </a:lnSpc>
            </a:pPr>
            <a:r>
              <a:rPr b="1" dirty="0" lang="en-US" smtClean="0" sz="2800">
                <a:solidFill>
                  <a:srgbClr val="FF0000"/>
                </a:solidFill>
                <a:uFillTx/>
                <a:cs charset="0" pitchFamily="18" typeface="Times New Roman"/>
              </a:rPr>
              <a:t>Excreted unchanged in the urine</a:t>
            </a:r>
            <a:r>
              <a:rPr dirty="0" lang="en-US" smtClean="0" sz="2800">
                <a:uFillTx/>
              </a:rPr>
              <a:t>, </a:t>
            </a:r>
            <a:endParaRPr b="1" dirty="0" lang="en-US" sz="2800">
              <a:solidFill>
                <a:srgbClr val="FF0000"/>
              </a:solidFill>
              <a:uFillTx/>
              <a:cs charset="0"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43624" y="1351119"/>
            <a:ext cx="8334616" cy="82484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a:lnSpc>
                <a:spcPct val="85000"/>
              </a:lnSpc>
            </a:pPr>
            <a:r>
              <a:rPr b="1" dirty="0" lang="en-US" smtClean="0" sz="2800">
                <a:solidFill>
                  <a:srgbClr val="FF0000"/>
                </a:solidFill>
                <a:uFillTx/>
                <a:cs charset="0" pitchFamily="18" typeface="Times New Roman"/>
              </a:rPr>
              <a:t>Modulates calcium channels in CNS, </a:t>
            </a:r>
            <a:r>
              <a:rPr b="1" dirty="0" lang="en-US" smtClean="0" sz="2800">
                <a:solidFill>
                  <a:srgbClr val="FF0000"/>
                </a:solidFill>
                <a:uFillTx/>
                <a:latin typeface="Calibri"/>
                <a:cs charset="0" pitchFamily="18" typeface="Times New Roman"/>
              </a:rPr>
              <a:t>↓Ca++ influx &amp; modulates release of neurotransmitters</a:t>
            </a:r>
            <a:endParaRPr b="1" dirty="0" lang="en-US" sz="2800">
              <a:solidFill>
                <a:srgbClr val="FF0000"/>
              </a:solidFill>
              <a:uFillTx/>
              <a:cs charset="0"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810776" y="333591"/>
            <a:ext cx="4652128"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err="1" lang="en-US" smtClean="0" sz="3200">
                <a:solidFill>
                  <a:srgbClr val="DF2E28"/>
                </a:solidFill>
                <a:uFillTx/>
                <a:latin charset="0" panose="04020705040A02060702" pitchFamily="82" typeface="Algerian"/>
              </a:rPr>
              <a:t>Pregabalin</a:t>
            </a:r>
            <a:endParaRPr dirty="0" lang="en-US" sz="3200">
              <a:solidFill>
                <a:srgbClr val="DF2E28"/>
              </a:solidFill>
              <a:uFillTx/>
              <a:latin charset="0" panose="04020705040A02060702" pitchFamily="82" typeface="Algeri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13144" y="3871741"/>
            <a:ext cx="7999336" cy="82484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lnSpc>
                <a:spcPct val="85000"/>
              </a:lnSpc>
            </a:pPr>
            <a:r>
              <a:rPr b="1" dirty="0" lang="en-US" smtClean="0" sz="2800">
                <a:solidFill>
                  <a:srgbClr val="FF0000"/>
                </a:solidFill>
                <a:uFillTx/>
                <a:cs charset="0" pitchFamily="18" typeface="Times New Roman"/>
              </a:rPr>
              <a:t>Effective in in treatment &amp; prevention of relapse of GAD(1</a:t>
            </a:r>
            <a:r>
              <a:rPr b="1" baseline="30000" dirty="0" lang="en-US" smtClean="0" sz="2800">
                <a:solidFill>
                  <a:srgbClr val="FF0000"/>
                </a:solidFill>
                <a:uFillTx/>
                <a:cs charset="0" pitchFamily="18" typeface="Times New Roman"/>
              </a:rPr>
              <a:t>st</a:t>
            </a:r>
            <a:r>
              <a:rPr b="1" dirty="0" lang="en-US" smtClean="0" sz="2800">
                <a:solidFill>
                  <a:srgbClr val="FF0000"/>
                </a:solidFill>
                <a:uFillTx/>
                <a:cs charset="0" pitchFamily="18" typeface="Times New Roman"/>
              </a:rPr>
              <a:t> line as SSRIS)</a:t>
            </a:r>
            <a:endParaRPr b="1" dirty="0" lang="en-US" sz="2800">
              <a:solidFill>
                <a:srgbClr val="FF0000"/>
              </a:solidFill>
              <a:uFillTx/>
              <a:cs charset="0"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74170" y="4821413"/>
            <a:ext cx="7506244" cy="45858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lnSpc>
                <a:spcPct val="85000"/>
              </a:lnSpc>
            </a:pPr>
            <a:r>
              <a:rPr b="1" dirty="0" lang="en-US" smtClean="0" sz="2800">
                <a:solidFill>
                  <a:srgbClr val="FF0000"/>
                </a:solidFill>
                <a:uFillTx/>
                <a:cs charset="0" pitchFamily="18" typeface="Times New Roman"/>
              </a:rPr>
              <a:t>ADRs</a:t>
            </a:r>
            <a:r>
              <a:rPr b="1" dirty="0" lang="en-US" smtClean="0" sz="2800">
                <a:solidFill>
                  <a:srgbClr val="FF0000"/>
                </a:solidFill>
                <a:uFillTx/>
                <a:latin typeface="Calibri"/>
                <a:cs charset="0" pitchFamily="18" typeface="Times New Roman"/>
              </a:rPr>
              <a:t>:-dizziness and somnolence </a:t>
            </a:r>
            <a:endParaRPr b="1" dirty="0" lang="en-US" sz="2800">
              <a:solidFill>
                <a:srgbClr val="FF0000"/>
              </a:solidFill>
              <a:uFillTx/>
              <a:latin typeface="Calibri"/>
              <a:cs charset="0"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0235" y="2566245"/>
            <a:ext cx="7870805"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rgbClr val="FF0000"/>
                </a:solidFill>
                <a:uFillTx/>
                <a:cs charset="0" pitchFamily="18" typeface="Times New Roman"/>
              </a:rPr>
              <a:t>Onset occurs in the first days of treatment</a:t>
            </a:r>
            <a:endParaRPr b="1" dirty="0" lang="en-US" sz="2800">
              <a:solidFill>
                <a:srgbClr val="FF0000"/>
              </a:solidFill>
              <a:uFillTx/>
              <a:cs charset="0"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TextBox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9410" y="5431013"/>
            <a:ext cx="11375870" cy="82484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lnSpc>
                <a:spcPct val="85000"/>
              </a:lnSpc>
            </a:pPr>
            <a:r>
              <a:rPr b="1" dirty="0" lang="en-US" smtClean="0" sz="2800">
                <a:solidFill>
                  <a:srgbClr val="FF0000"/>
                </a:solidFill>
                <a:uFillTx/>
                <a:cs charset="0" pitchFamily="18" typeface="Times New Roman"/>
              </a:rPr>
              <a:t>Withdrawal symptoms may occur but less severe than </a:t>
            </a:r>
            <a:r>
              <a:rPr b="1" dirty="0" err="1" lang="en-US" smtClean="0" sz="2800">
                <a:solidFill>
                  <a:srgbClr val="FF0000"/>
                </a:solidFill>
                <a:uFillTx/>
                <a:cs charset="0" pitchFamily="18" typeface="Times New Roman"/>
              </a:rPr>
              <a:t>bezodiazepines</a:t>
            </a:r>
            <a:endParaRPr b="1" dirty="0" lang="en-US" sz="2800">
              <a:solidFill>
                <a:srgbClr val="FF0000"/>
              </a:solidFill>
              <a:uFillTx/>
              <a:latin typeface="Calibri"/>
              <a:cs charset="0"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TextBox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74170" y="6399413"/>
            <a:ext cx="6895310" cy="45858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9525" marL="187325">
              <a:lnSpc>
                <a:spcPct val="85000"/>
              </a:lnSpc>
            </a:pPr>
            <a:r>
              <a:rPr b="1" dirty="0" lang="en-US" smtClean="0" sz="2800">
                <a:solidFill>
                  <a:srgbClr val="FF0000"/>
                </a:solidFill>
                <a:uFillTx/>
                <a:cs charset="0" pitchFamily="18" typeface="Times New Roman"/>
              </a:rPr>
              <a:t>Used in epilepsy &amp; neuropathic pain</a:t>
            </a:r>
            <a:endParaRPr b="1" dirty="0" lang="en-US" sz="2800">
              <a:solidFill>
                <a:srgbClr val="FF0000"/>
              </a:solidFill>
              <a:uFillTx/>
              <a:latin typeface="Calibri"/>
              <a:cs charset="0"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ecel="50000" dur="500" fill="hold" id="7">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10"/>
                                        <p:tgtEl>
                                          <p:spTgt spid="6"/>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6"/>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p:cTn decel="50000" dur="500" fill="hold" id="19">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22"/>
                                        <p:tgtEl>
                                          <p:spTgt spid="11"/>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11"/>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5" presetSubtype="0">
                                  <p:stCondLst>
                                    <p:cond delay="0"/>
                                  </p:stCondLst>
                                  <p:childTnLst>
                                    <p:set>
                                      <p:cBhvr>
                                        <p:cTn dur="1" fill="hold" id="30">
                                          <p:stCondLst>
                                            <p:cond delay="0"/>
                                          </p:stCondLst>
                                        </p:cTn>
                                        <p:tgtEl>
                                          <p:spTgt spid="4"/>
                                        </p:tgtEl>
                                        <p:attrNameLst>
                                          <p:attrName>style.visibility</p:attrName>
                                        </p:attrNameLst>
                                      </p:cBhvr>
                                      <p:to>
                                        <p:strVal val="visible"/>
                                      </p:to>
                                    </p:set>
                                    <p:anim calcmode="lin" valueType="num">
                                      <p:cBhvr>
                                        <p:cTn decel="50000" dur="500" fill="hold" id="31">
                                          <p:stCondLst>
                                            <p:cond delay="0"/>
                                          </p:stCondLst>
                                        </p:cTn>
                                        <p:tgtEl>
                                          <p:spTgt spid="4"/>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4"/>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dur="1000" fill="hold" id="34"/>
                                        <p:tgtEl>
                                          <p:spTgt spid="4"/>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4"/>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4"/>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4"/>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4"/>
                                        </p:tgtEl>
                                      </p:cBhvr>
                                    </p:animEffect>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5" presetSubtype="0">
                                  <p:stCondLst>
                                    <p:cond delay="0"/>
                                  </p:stCondLst>
                                  <p:childTnLst>
                                    <p:set>
                                      <p:cBhvr>
                                        <p:cTn dur="1" fill="hold" id="42">
                                          <p:stCondLst>
                                            <p:cond delay="0"/>
                                          </p:stCondLst>
                                        </p:cTn>
                                        <p:tgtEl>
                                          <p:spTgt spid="9"/>
                                        </p:tgtEl>
                                        <p:attrNameLst>
                                          <p:attrName>style.visibility</p:attrName>
                                        </p:attrNameLst>
                                      </p:cBhvr>
                                      <p:to>
                                        <p:strVal val="visible"/>
                                      </p:to>
                                    </p:set>
                                    <p:anim calcmode="lin" valueType="num">
                                      <p:cBhvr>
                                        <p:cTn decel="50000" dur="500" fill="hold" id="43">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44">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45">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46"/>
                                        <p:tgtEl>
                                          <p:spTgt spid="9"/>
                                        </p:tgtEl>
                                        <p:attrNameLst>
                                          <p:attrName>ppt_h</p:attrName>
                                        </p:attrNameLst>
                                      </p:cBhvr>
                                      <p:tavLst>
                                        <p:tav tm="0">
                                          <p:val>
                                            <p:strVal val="#ppt_h"/>
                                          </p:val>
                                        </p:tav>
                                        <p:tav tm="100000">
                                          <p:val>
                                            <p:strVal val="#ppt_h"/>
                                          </p:val>
                                        </p:tav>
                                      </p:tavLst>
                                    </p:anim>
                                    <p:anim calcmode="lin" valueType="num">
                                      <p:cBhvr>
                                        <p:cTn decel="50000" dur="500" fill="hold" id="47">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48">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49">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50">
                                          <p:stCondLst>
                                            <p:cond delay="0"/>
                                          </p:stCondLst>
                                        </p:cTn>
                                        <p:tgtEl>
                                          <p:spTgt spid="9"/>
                                        </p:tgtEl>
                                      </p:cBhvr>
                                    </p:animEffect>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25" presetSubtype="0">
                                  <p:stCondLst>
                                    <p:cond delay="0"/>
                                  </p:stCondLst>
                                  <p:childTnLst>
                                    <p:set>
                                      <p:cBhvr>
                                        <p:cTn dur="1" fill="hold" id="54">
                                          <p:stCondLst>
                                            <p:cond delay="0"/>
                                          </p:stCondLst>
                                        </p:cTn>
                                        <p:tgtEl>
                                          <p:spTgt spid="10"/>
                                        </p:tgtEl>
                                        <p:attrNameLst>
                                          <p:attrName>style.visibility</p:attrName>
                                        </p:attrNameLst>
                                      </p:cBhvr>
                                      <p:to>
                                        <p:strVal val="visible"/>
                                      </p:to>
                                    </p:set>
                                    <p:anim calcmode="lin" valueType="num">
                                      <p:cBhvr>
                                        <p:cTn decel="50000" dur="500" fill="hold" id="55">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56">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57">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58"/>
                                        <p:tgtEl>
                                          <p:spTgt spid="10"/>
                                        </p:tgtEl>
                                        <p:attrNameLst>
                                          <p:attrName>ppt_h</p:attrName>
                                        </p:attrNameLst>
                                      </p:cBhvr>
                                      <p:tavLst>
                                        <p:tav tm="0">
                                          <p:val>
                                            <p:strVal val="#ppt_h"/>
                                          </p:val>
                                        </p:tav>
                                        <p:tav tm="100000">
                                          <p:val>
                                            <p:strVal val="#ppt_h"/>
                                          </p:val>
                                        </p:tav>
                                      </p:tavLst>
                                    </p:anim>
                                    <p:anim calcmode="lin" valueType="num">
                                      <p:cBhvr>
                                        <p:cTn decel="50000" dur="500" fill="hold" id="59">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60">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61">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62">
                                          <p:stCondLst>
                                            <p:cond delay="0"/>
                                          </p:stCondLst>
                                        </p:cTn>
                                        <p:tgtEl>
                                          <p:spTgt spid="10"/>
                                        </p:tgtEl>
                                      </p:cBhvr>
                                    </p:animEffect>
                                  </p:childTnLst>
                                </p:cTn>
                              </p:par>
                            </p:childTnLst>
                          </p:cTn>
                        </p:par>
                      </p:childTnLst>
                    </p:cTn>
                  </p:par>
                  <p:par>
                    <p:cTn fill="hold" id="63">
                      <p:stCondLst>
                        <p:cond delay="indefinite"/>
                      </p:stCondLst>
                      <p:childTnLst>
                        <p:par>
                          <p:cTn fill="hold" id="64">
                            <p:stCondLst>
                              <p:cond delay="0"/>
                            </p:stCondLst>
                            <p:childTnLst>
                              <p:par>
                                <p:cTn fill="hold" grpId="0" id="65" nodeType="clickEffect" presetClass="entr" presetID="25" presetSubtype="0">
                                  <p:stCondLst>
                                    <p:cond delay="0"/>
                                  </p:stCondLst>
                                  <p:childTnLst>
                                    <p:set>
                                      <p:cBhvr>
                                        <p:cTn dur="1" fill="hold" id="66">
                                          <p:stCondLst>
                                            <p:cond delay="0"/>
                                          </p:stCondLst>
                                        </p:cTn>
                                        <p:tgtEl>
                                          <p:spTgt spid="12"/>
                                        </p:tgtEl>
                                        <p:attrNameLst>
                                          <p:attrName>style.visibility</p:attrName>
                                        </p:attrNameLst>
                                      </p:cBhvr>
                                      <p:to>
                                        <p:strVal val="visible"/>
                                      </p:to>
                                    </p:set>
                                    <p:anim calcmode="lin" valueType="num">
                                      <p:cBhvr>
                                        <p:cTn decel="50000" dur="500" fill="hold" id="67">
                                          <p:stCondLst>
                                            <p:cond delay="0"/>
                                          </p:stCondLst>
                                        </p:cTn>
                                        <p:tgtEl>
                                          <p:spTgt spid="12"/>
                                        </p:tgtEl>
                                        <p:attrNameLst>
                                          <p:attrName>style.rotation</p:attrName>
                                        </p:attrNameLst>
                                      </p:cBhvr>
                                      <p:tavLst>
                                        <p:tav tm="0">
                                          <p:val>
                                            <p:fltVal val="-90"/>
                                          </p:val>
                                        </p:tav>
                                        <p:tav tm="100000">
                                          <p:val>
                                            <p:fltVal val="0"/>
                                          </p:val>
                                        </p:tav>
                                      </p:tavLst>
                                    </p:anim>
                                    <p:anim calcmode="lin" valueType="num">
                                      <p:cBhvr>
                                        <p:cTn decel="50000" dur="500" fill="hold" id="68">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accel="50000" dur="500" fill="hold" id="69">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dur="1000" fill="hold" id="70"/>
                                        <p:tgtEl>
                                          <p:spTgt spid="12"/>
                                        </p:tgtEl>
                                        <p:attrNameLst>
                                          <p:attrName>ppt_h</p:attrName>
                                        </p:attrNameLst>
                                      </p:cBhvr>
                                      <p:tavLst>
                                        <p:tav tm="0">
                                          <p:val>
                                            <p:strVal val="#ppt_h"/>
                                          </p:val>
                                        </p:tav>
                                        <p:tav tm="100000">
                                          <p:val>
                                            <p:strVal val="#ppt_h"/>
                                          </p:val>
                                        </p:tav>
                                      </p:tavLst>
                                    </p:anim>
                                    <p:anim calcmode="lin" valueType="num">
                                      <p:cBhvr>
                                        <p:cTn decel="50000" dur="500" fill="hold" id="71">
                                          <p:stCondLst>
                                            <p:cond delay="0"/>
                                          </p:stCondLst>
                                        </p:cTn>
                                        <p:tgtEl>
                                          <p:spTgt spid="12"/>
                                        </p:tgtEl>
                                        <p:attrNameLst>
                                          <p:attrName>ppt_x</p:attrName>
                                        </p:attrNameLst>
                                      </p:cBhvr>
                                      <p:tavLst>
                                        <p:tav tm="0">
                                          <p:val>
                                            <p:strVal val="#ppt_x+.4"/>
                                          </p:val>
                                        </p:tav>
                                        <p:tav tm="100000">
                                          <p:val>
                                            <p:strVal val="#ppt_x"/>
                                          </p:val>
                                        </p:tav>
                                      </p:tavLst>
                                    </p:anim>
                                    <p:anim calcmode="lin" valueType="num">
                                      <p:cBhvr>
                                        <p:cTn decel="50000" dur="500" fill="hold" id="72">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accel="50000" dur="500" fill="hold" id="73">
                                          <p:stCondLst>
                                            <p:cond delay="500"/>
                                          </p:stCondLst>
                                        </p:cTn>
                                        <p:tgtEl>
                                          <p:spTgt spid="12"/>
                                        </p:tgtEl>
                                        <p:attrNameLst>
                                          <p:attrName>ppt_y</p:attrName>
                                        </p:attrNameLst>
                                      </p:cBhvr>
                                      <p:tavLst>
                                        <p:tav tm="0">
                                          <p:val>
                                            <p:strVal val="#ppt_y+.1"/>
                                          </p:val>
                                        </p:tav>
                                        <p:tav tm="100000">
                                          <p:val>
                                            <p:strVal val="#ppt_y"/>
                                          </p:val>
                                        </p:tav>
                                      </p:tavLst>
                                    </p:anim>
                                    <p:animEffect filter="fade" transition="in">
                                      <p:cBhvr>
                                        <p:cTn decel="50000" dur="1000" id="74">
                                          <p:stCondLst>
                                            <p:cond delay="0"/>
                                          </p:stCondLst>
                                        </p:cTn>
                                        <p:tgtEl>
                                          <p:spTgt spid="12"/>
                                        </p:tgtEl>
                                      </p:cBhvr>
                                    </p:animEffect>
                                  </p:childTnLst>
                                </p:cTn>
                              </p:par>
                            </p:childTnLst>
                          </p:cTn>
                        </p:par>
                      </p:childTnLst>
                    </p:cTn>
                  </p:par>
                  <p:par>
                    <p:cTn fill="hold" id="75">
                      <p:stCondLst>
                        <p:cond delay="indefinite"/>
                      </p:stCondLst>
                      <p:childTnLst>
                        <p:par>
                          <p:cTn fill="hold" id="76">
                            <p:stCondLst>
                              <p:cond delay="0"/>
                            </p:stCondLst>
                            <p:childTnLst>
                              <p:par>
                                <p:cTn fill="hold" grpId="0" id="77" nodeType="clickEffect" presetClass="entr" presetID="25" presetSubtype="0">
                                  <p:stCondLst>
                                    <p:cond delay="0"/>
                                  </p:stCondLst>
                                  <p:childTnLst>
                                    <p:set>
                                      <p:cBhvr>
                                        <p:cTn dur="1" fill="hold" id="78">
                                          <p:stCondLst>
                                            <p:cond delay="0"/>
                                          </p:stCondLst>
                                        </p:cTn>
                                        <p:tgtEl>
                                          <p:spTgt spid="13"/>
                                        </p:tgtEl>
                                        <p:attrNameLst>
                                          <p:attrName>style.visibility</p:attrName>
                                        </p:attrNameLst>
                                      </p:cBhvr>
                                      <p:to>
                                        <p:strVal val="visible"/>
                                      </p:to>
                                    </p:set>
                                    <p:anim calcmode="lin" valueType="num">
                                      <p:cBhvr>
                                        <p:cTn decel="50000" dur="500" fill="hold" id="79">
                                          <p:stCondLst>
                                            <p:cond delay="0"/>
                                          </p:stCondLst>
                                        </p:cTn>
                                        <p:tgtEl>
                                          <p:spTgt spid="13"/>
                                        </p:tgtEl>
                                        <p:attrNameLst>
                                          <p:attrName>style.rotation</p:attrName>
                                        </p:attrNameLst>
                                      </p:cBhvr>
                                      <p:tavLst>
                                        <p:tav tm="0">
                                          <p:val>
                                            <p:fltVal val="-90"/>
                                          </p:val>
                                        </p:tav>
                                        <p:tav tm="100000">
                                          <p:val>
                                            <p:fltVal val="0"/>
                                          </p:val>
                                        </p:tav>
                                      </p:tavLst>
                                    </p:anim>
                                    <p:anim calcmode="lin" valueType="num">
                                      <p:cBhvr>
                                        <p:cTn decel="50000" dur="500" fill="hold" id="80">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accel="50000" dur="500" fill="hold" id="81">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dur="1000" fill="hold" id="82"/>
                                        <p:tgtEl>
                                          <p:spTgt spid="13"/>
                                        </p:tgtEl>
                                        <p:attrNameLst>
                                          <p:attrName>ppt_h</p:attrName>
                                        </p:attrNameLst>
                                      </p:cBhvr>
                                      <p:tavLst>
                                        <p:tav tm="0">
                                          <p:val>
                                            <p:strVal val="#ppt_h"/>
                                          </p:val>
                                        </p:tav>
                                        <p:tav tm="100000">
                                          <p:val>
                                            <p:strVal val="#ppt_h"/>
                                          </p:val>
                                        </p:tav>
                                      </p:tavLst>
                                    </p:anim>
                                    <p:anim calcmode="lin" valueType="num">
                                      <p:cBhvr>
                                        <p:cTn decel="50000" dur="500" fill="hold" id="83">
                                          <p:stCondLst>
                                            <p:cond delay="0"/>
                                          </p:stCondLst>
                                        </p:cTn>
                                        <p:tgtEl>
                                          <p:spTgt spid="13"/>
                                        </p:tgtEl>
                                        <p:attrNameLst>
                                          <p:attrName>ppt_x</p:attrName>
                                        </p:attrNameLst>
                                      </p:cBhvr>
                                      <p:tavLst>
                                        <p:tav tm="0">
                                          <p:val>
                                            <p:strVal val="#ppt_x+.4"/>
                                          </p:val>
                                        </p:tav>
                                        <p:tav tm="100000">
                                          <p:val>
                                            <p:strVal val="#ppt_x"/>
                                          </p:val>
                                        </p:tav>
                                      </p:tavLst>
                                    </p:anim>
                                    <p:anim calcmode="lin" valueType="num">
                                      <p:cBhvr>
                                        <p:cTn decel="50000" dur="500" fill="hold" id="84">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accel="50000" dur="500" fill="hold" id="85">
                                          <p:stCondLst>
                                            <p:cond delay="500"/>
                                          </p:stCondLst>
                                        </p:cTn>
                                        <p:tgtEl>
                                          <p:spTgt spid="13"/>
                                        </p:tgtEl>
                                        <p:attrNameLst>
                                          <p:attrName>ppt_y</p:attrName>
                                        </p:attrNameLst>
                                      </p:cBhvr>
                                      <p:tavLst>
                                        <p:tav tm="0">
                                          <p:val>
                                            <p:strVal val="#ppt_y+.1"/>
                                          </p:val>
                                        </p:tav>
                                        <p:tav tm="100000">
                                          <p:val>
                                            <p:strVal val="#ppt_y"/>
                                          </p:val>
                                        </p:tav>
                                      </p:tavLst>
                                    </p:anim>
                                    <p:animEffect filter="fade" transition="in">
                                      <p:cBhvr>
                                        <p:cTn decel="50000" dur="1000" id="86">
                                          <p:stCondLst>
                                            <p:cond delay="0"/>
                                          </p:stCondLst>
                                        </p:cTn>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4"/>
      <p:bldP advAuto="4294967295" animBg="1" grpId="0" spid="6"/>
      <p:bldP advAuto="4294967295" animBg="1" grpId="0" spid="9"/>
      <p:bldP advAuto="4294967295" animBg="1" grpId="0" spid="10"/>
      <p:bldP advAuto="4294967295" animBg="1" grpId="0" spid="11"/>
      <p:bldP advAuto="4294967295" animBg="1" grpId="0" spid="12"/>
      <p:bldP advAuto="4294967295" animBg="1" grpId="0" spid="13"/>
    </p:bldLst>
  </p:timing>
</p:sld>
</file>

<file path=ppt/slides/slide2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113520" y="2568603"/>
            <a:ext cx="307848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Rectangle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8600" y="751344"/>
            <a:ext cx="8915400" cy="5262979"/>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r>
              <a:rPr b="1" dirty="0" lang="en-US" smtClean="0" sz="2400">
                <a:solidFill>
                  <a:srgbClr val="FFFF00"/>
                </a:solidFill>
                <a:uFillTx/>
              </a:rPr>
              <a:t>A 22-year-old woman is brought in the emergency department via ambulance because of a suicide attempt. Soon after a “night on the town,” she called her</a:t>
            </a:r>
          </a:p>
          <a:p>
            <a:r>
              <a:rPr b="1" dirty="0" lang="en-US" smtClean="0" sz="2400">
                <a:solidFill>
                  <a:srgbClr val="FFFF00"/>
                </a:solidFill>
                <a:uFillTx/>
              </a:rPr>
              <a:t>boyfriend saying that she took a handful of sleeping tablets. On examination, she appears lethargic, but groans and moves all her extremities to painful stimuli.</a:t>
            </a:r>
          </a:p>
          <a:p>
            <a:r>
              <a:rPr b="1" dirty="0" lang="en-US" smtClean="0" sz="2400">
                <a:solidFill>
                  <a:srgbClr val="FFFF00"/>
                </a:solidFill>
                <a:uFillTx/>
              </a:rPr>
              <a:t>Her blood pressure is 110/70 mm Hg, heart rate is 80 </a:t>
            </a:r>
            <a:r>
              <a:rPr b="1" dirty="0" err="1" lang="en-US" smtClean="0" sz="2400">
                <a:solidFill>
                  <a:srgbClr val="FFFF00"/>
                </a:solidFill>
                <a:uFillTx/>
              </a:rPr>
              <a:t>bp</a:t>
            </a:r>
            <a:r>
              <a:rPr b="1" dirty="0" lang="en-US" smtClean="0" sz="2400">
                <a:solidFill>
                  <a:srgbClr val="FFFF00"/>
                </a:solidFill>
                <a:uFillTx/>
              </a:rPr>
              <a:t>/m, and oxygen saturation is 99 percent. Her pupils are of normal size and reactive to light. Her deep tendon reflexes are normal bilaterally. In the field, she was given an intravenous bolus of dextrose and an ampoule of </a:t>
            </a:r>
            <a:r>
              <a:rPr b="1" dirty="0" err="1" lang="en-US" smtClean="0" sz="2400">
                <a:solidFill>
                  <a:srgbClr val="FFFF00"/>
                </a:solidFill>
                <a:uFillTx/>
              </a:rPr>
              <a:t>naloxone</a:t>
            </a:r>
            <a:r>
              <a:rPr b="1" dirty="0" lang="en-US" smtClean="0" sz="2400">
                <a:solidFill>
                  <a:srgbClr val="FFFF00"/>
                </a:solidFill>
                <a:uFillTx/>
              </a:rPr>
              <a:t> without response. Her boyfriend, with whom she had an argument, brings in the bottle of sleeping medication which reads “</a:t>
            </a:r>
            <a:r>
              <a:rPr b="1" dirty="0" err="1" lang="en-US" smtClean="0" sz="2400">
                <a:solidFill>
                  <a:srgbClr val="FFFF00"/>
                </a:solidFill>
                <a:uFillTx/>
              </a:rPr>
              <a:t>lorazepam</a:t>
            </a:r>
            <a:r>
              <a:rPr b="1" dirty="0" lang="en-US" smtClean="0" sz="2400">
                <a:solidFill>
                  <a:srgbClr val="FFFF00"/>
                </a:solidFill>
                <a:uFillTx/>
              </a:rPr>
              <a:t>.”</a:t>
            </a:r>
            <a:endParaRPr b="1" dirty="0" lang="en-US" sz="2400">
              <a:solidFill>
                <a:srgbClr val="FFFF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Rectangle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464450" y="0"/>
            <a:ext cx="1848470" cy="830997"/>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algn="ctr"/>
            <a:r>
              <a:rPr dirty="0" kern="10" lang="en-US" smtClean="0" sz="4800">
                <a:ln w="9525">
                  <a:round/>
                </a:ln>
                <a:gradFill rotWithShape="1">
                  <a:gsLst>
                    <a:gs pos="0">
                      <a:srgbClr val="FFE701"/>
                    </a:gs>
                    <a:gs pos="100000">
                      <a:srgbClr val="FE3E02"/>
                    </a:gs>
                  </a:gsLst>
                  <a:lin ang="5100000" scaled="1"/>
                </a:gradFill>
                <a:uFillTx/>
                <a:latin typeface="Impact"/>
              </a:rPr>
              <a:t>Case</a:t>
            </a:r>
            <a:endParaRPr dirty="0" kern="10" lang="en-US" sz="4800">
              <a:ln w="9525">
                <a:round/>
              </a:ln>
              <a:gradFill rotWithShape="1">
                <a:gsLst>
                  <a:gs pos="0">
                    <a:srgbClr val="FFE701"/>
                  </a:gs>
                  <a:gs pos="100000">
                    <a:srgbClr val="FE3E02"/>
                  </a:gs>
                </a:gsLst>
                <a:lin ang="5100000" scaled="1"/>
              </a:gradFill>
              <a:uFillTx/>
              <a:latin typeface="Impact"/>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VIP_Ambulance" id="14"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9235440" y="899160"/>
            <a:ext cx="2751909" cy="2484120"/>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mbulance_Stretcher" id="15" name="Picture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9265920" y="3693478"/>
            <a:ext cx="2741023" cy="2514600"/>
          </a:xfrm>
          <a:prstGeom prst="rect">
            <a:avLst/>
          </a:prstGeom>
          <a:noFill/>
          <a:ln w="9525">
            <a:noFill/>
            <a:miter lim="800000"/>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1445" y="261708"/>
            <a:ext cx="4652128"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err="1" lang="en-US" smtClean="0" sz="3200">
                <a:solidFill>
                  <a:schemeClr val="accent1"/>
                </a:solidFill>
                <a:uFillTx/>
                <a:latin charset="0" panose="04020705040A02060702" pitchFamily="82" typeface="Algerian"/>
              </a:rPr>
              <a:t>Symtoms</a:t>
            </a:r>
            <a:r>
              <a:rPr b="1" dirty="0" lang="en-US" smtClean="0" sz="3200">
                <a:solidFill>
                  <a:schemeClr val="accent1"/>
                </a:solidFill>
                <a:uFillTx/>
                <a:latin charset="0" panose="04020705040A02060702" pitchFamily="82" typeface="Algerian"/>
              </a:rPr>
              <a:t> of </a:t>
            </a:r>
            <a:r>
              <a:rPr b="1" dirty="0" err="1" lang="en-US" smtClean="0" sz="3200">
                <a:solidFill>
                  <a:schemeClr val="accent1"/>
                </a:solidFill>
                <a:uFillTx/>
                <a:latin charset="0" panose="04020705040A02060702" pitchFamily="82" typeface="Algerian"/>
              </a:rPr>
              <a:t>ansiety</a:t>
            </a:r>
            <a:endParaRPr dirty="0" lang="en-US" sz="3200">
              <a:solidFill>
                <a:schemeClr val="accent1"/>
              </a:solidFill>
              <a:uFillTx/>
              <a:latin charset="0" panose="04020705040A02060702" pitchFamily="82" typeface="Algeri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29" name="Picture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760845" y="379095"/>
            <a:ext cx="5162550" cy="3705225"/>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30"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752273" y="4358640"/>
            <a:ext cx="5210175" cy="2286000"/>
          </a:xfrm>
          <a:prstGeom prst="rect">
            <a:avLst/>
          </a:prstGeom>
          <a:noFill/>
          <a:ln w="9525">
            <a:noFill/>
            <a:miter lim="800000"/>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8258" y="2160643"/>
            <a:ext cx="3429787"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rPr>
              <a:t>1-Somatic</a:t>
            </a:r>
            <a:endParaRPr b="1" dirty="0" lang="en-US" sz="2800">
              <a:solidFill>
                <a:schemeClr val="accent1"/>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8258" y="4842883"/>
            <a:ext cx="3429787"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chemeClr val="accent1"/>
                </a:solidFill>
                <a:uFillTx/>
              </a:rPr>
              <a:t>2- </a:t>
            </a:r>
            <a:r>
              <a:rPr b="1" dirty="0" lang="en-US" smtClean="0" sz="2800">
                <a:solidFill>
                  <a:schemeClr val="accent1"/>
                </a:solidFill>
                <a:uFillTx/>
              </a:rPr>
              <a:t>Emotional</a:t>
            </a:r>
            <a:endParaRPr b="1" dirty="0" lang="en-US" sz="2800">
              <a:solidFill>
                <a:schemeClr val="accent1"/>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ecel="50000" dur="500" fill="hold" id="7">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10"/>
                                        <p:tgtEl>
                                          <p:spTgt spid="10"/>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10"/>
                                        </p:tgtEl>
                                      </p:cBhvr>
                                    </p:animEffect>
                                  </p:childTnLst>
                                </p:cTn>
                              </p:par>
                              <p:par>
                                <p:cTn fill="hold" id="15" nodeType="withEffect" presetClass="entr" presetID="25" presetSubtype="0">
                                  <p:stCondLst>
                                    <p:cond delay="0"/>
                                  </p:stCondLst>
                                  <p:childTnLst>
                                    <p:set>
                                      <p:cBhvr>
                                        <p:cTn dur="1" fill="hold" id="16">
                                          <p:stCondLst>
                                            <p:cond delay="0"/>
                                          </p:stCondLst>
                                        </p:cTn>
                                        <p:tgtEl>
                                          <p:spTgt spid="1029"/>
                                        </p:tgtEl>
                                        <p:attrNameLst>
                                          <p:attrName>style.visibility</p:attrName>
                                        </p:attrNameLst>
                                      </p:cBhvr>
                                      <p:to>
                                        <p:strVal val="visible"/>
                                      </p:to>
                                    </p:set>
                                    <p:anim calcmode="lin" valueType="num">
                                      <p:cBhvr>
                                        <p:cTn decel="50000" dur="500" fill="hold" id="17">
                                          <p:stCondLst>
                                            <p:cond delay="0"/>
                                          </p:stCondLst>
                                        </p:cTn>
                                        <p:tgtEl>
                                          <p:spTgt spid="1029"/>
                                        </p:tgtEl>
                                        <p:attrNameLst>
                                          <p:attrName>style.rotation</p:attrName>
                                        </p:attrNameLst>
                                      </p:cBhvr>
                                      <p:tavLst>
                                        <p:tav tm="0">
                                          <p:val>
                                            <p:fltVal val="-90"/>
                                          </p:val>
                                        </p:tav>
                                        <p:tav tm="100000">
                                          <p:val>
                                            <p:fltVal val="0"/>
                                          </p:val>
                                        </p:tav>
                                      </p:tavLst>
                                    </p:anim>
                                    <p:anim calcmode="lin" valueType="num">
                                      <p:cBhvr>
                                        <p:cTn decel="50000" dur="500" fill="hold" id="18">
                                          <p:stCondLst>
                                            <p:cond delay="0"/>
                                          </p:stCondLst>
                                        </p:cTn>
                                        <p:tgtEl>
                                          <p:spTgt spid="1029"/>
                                        </p:tgtEl>
                                        <p:attrNameLst>
                                          <p:attrName>ppt_w</p:attrName>
                                        </p:attrNameLst>
                                      </p:cBhvr>
                                      <p:tavLst>
                                        <p:tav tm="0">
                                          <p:val>
                                            <p:strVal val="#ppt_w"/>
                                          </p:val>
                                        </p:tav>
                                        <p:tav tm="100000">
                                          <p:val>
                                            <p:strVal val="#ppt_w*.05"/>
                                          </p:val>
                                        </p:tav>
                                      </p:tavLst>
                                    </p:anim>
                                    <p:anim calcmode="lin" valueType="num">
                                      <p:cBhvr>
                                        <p:cTn accel="50000" dur="500" fill="hold" id="19">
                                          <p:stCondLst>
                                            <p:cond delay="500"/>
                                          </p:stCondLst>
                                        </p:cTn>
                                        <p:tgtEl>
                                          <p:spTgt spid="1029"/>
                                        </p:tgtEl>
                                        <p:attrNameLst>
                                          <p:attrName>ppt_w</p:attrName>
                                        </p:attrNameLst>
                                      </p:cBhvr>
                                      <p:tavLst>
                                        <p:tav tm="0">
                                          <p:val>
                                            <p:strVal val="#ppt_w*.05"/>
                                          </p:val>
                                        </p:tav>
                                        <p:tav tm="100000">
                                          <p:val>
                                            <p:strVal val="#ppt_w"/>
                                          </p:val>
                                        </p:tav>
                                      </p:tavLst>
                                    </p:anim>
                                    <p:anim calcmode="lin" valueType="num">
                                      <p:cBhvr>
                                        <p:cTn dur="1000" fill="hold" id="20"/>
                                        <p:tgtEl>
                                          <p:spTgt spid="1029"/>
                                        </p:tgtEl>
                                        <p:attrNameLst>
                                          <p:attrName>ppt_h</p:attrName>
                                        </p:attrNameLst>
                                      </p:cBhvr>
                                      <p:tavLst>
                                        <p:tav tm="0">
                                          <p:val>
                                            <p:strVal val="#ppt_h"/>
                                          </p:val>
                                        </p:tav>
                                        <p:tav tm="100000">
                                          <p:val>
                                            <p:strVal val="#ppt_h"/>
                                          </p:val>
                                        </p:tav>
                                      </p:tavLst>
                                    </p:anim>
                                    <p:anim calcmode="lin" valueType="num">
                                      <p:cBhvr>
                                        <p:cTn decel="50000" dur="500" fill="hold" id="21">
                                          <p:stCondLst>
                                            <p:cond delay="0"/>
                                          </p:stCondLst>
                                        </p:cTn>
                                        <p:tgtEl>
                                          <p:spTgt spid="1029"/>
                                        </p:tgtEl>
                                        <p:attrNameLst>
                                          <p:attrName>ppt_x</p:attrName>
                                        </p:attrNameLst>
                                      </p:cBhvr>
                                      <p:tavLst>
                                        <p:tav tm="0">
                                          <p:val>
                                            <p:strVal val="#ppt_x+.4"/>
                                          </p:val>
                                        </p:tav>
                                        <p:tav tm="100000">
                                          <p:val>
                                            <p:strVal val="#ppt_x"/>
                                          </p:val>
                                        </p:tav>
                                      </p:tavLst>
                                    </p:anim>
                                    <p:anim calcmode="lin" valueType="num">
                                      <p:cBhvr>
                                        <p:cTn decel="50000" dur="500" fill="hold" id="22">
                                          <p:stCondLst>
                                            <p:cond delay="0"/>
                                          </p:stCondLst>
                                        </p:cTn>
                                        <p:tgtEl>
                                          <p:spTgt spid="1029"/>
                                        </p:tgtEl>
                                        <p:attrNameLst>
                                          <p:attrName>ppt_y</p:attrName>
                                        </p:attrNameLst>
                                      </p:cBhvr>
                                      <p:tavLst>
                                        <p:tav tm="0">
                                          <p:val>
                                            <p:strVal val="#ppt_y-.2"/>
                                          </p:val>
                                        </p:tav>
                                        <p:tav tm="100000">
                                          <p:val>
                                            <p:strVal val="#ppt_y+.1"/>
                                          </p:val>
                                        </p:tav>
                                      </p:tavLst>
                                    </p:anim>
                                    <p:anim calcmode="lin" valueType="num">
                                      <p:cBhvr>
                                        <p:cTn accel="50000" dur="500" fill="hold" id="23">
                                          <p:stCondLst>
                                            <p:cond delay="500"/>
                                          </p:stCondLst>
                                        </p:cTn>
                                        <p:tgtEl>
                                          <p:spTgt spid="1029"/>
                                        </p:tgtEl>
                                        <p:attrNameLst>
                                          <p:attrName>ppt_y</p:attrName>
                                        </p:attrNameLst>
                                      </p:cBhvr>
                                      <p:tavLst>
                                        <p:tav tm="0">
                                          <p:val>
                                            <p:strVal val="#ppt_y+.1"/>
                                          </p:val>
                                        </p:tav>
                                        <p:tav tm="100000">
                                          <p:val>
                                            <p:strVal val="#ppt_y"/>
                                          </p:val>
                                        </p:tav>
                                      </p:tavLst>
                                    </p:anim>
                                    <p:animEffect filter="fade" transition="in">
                                      <p:cBhvr>
                                        <p:cTn decel="50000" dur="1000" id="24">
                                          <p:stCondLst>
                                            <p:cond delay="0"/>
                                          </p:stCondLst>
                                        </p:cTn>
                                        <p:tgtEl>
                                          <p:spTgt spid="1029"/>
                                        </p:tgtEl>
                                      </p:cBhvr>
                                    </p:animEffect>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25" presetSubtype="0">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p:cTn decel="50000" dur="500" fill="hold" id="29">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30">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31">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32"/>
                                        <p:tgtEl>
                                          <p:spTgt spid="11"/>
                                        </p:tgtEl>
                                        <p:attrNameLst>
                                          <p:attrName>ppt_h</p:attrName>
                                        </p:attrNameLst>
                                      </p:cBhvr>
                                      <p:tavLst>
                                        <p:tav tm="0">
                                          <p:val>
                                            <p:strVal val="#ppt_h"/>
                                          </p:val>
                                        </p:tav>
                                        <p:tav tm="100000">
                                          <p:val>
                                            <p:strVal val="#ppt_h"/>
                                          </p:val>
                                        </p:tav>
                                      </p:tavLst>
                                    </p:anim>
                                    <p:anim calcmode="lin" valueType="num">
                                      <p:cBhvr>
                                        <p:cTn decel="50000" dur="500" fill="hold" id="33">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34">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35">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36">
                                          <p:stCondLst>
                                            <p:cond delay="0"/>
                                          </p:stCondLst>
                                        </p:cTn>
                                        <p:tgtEl>
                                          <p:spTgt spid="11"/>
                                        </p:tgtEl>
                                      </p:cBhvr>
                                    </p:animEffect>
                                  </p:childTnLst>
                                </p:cTn>
                              </p:par>
                              <p:par>
                                <p:cTn fill="hold" id="37" nodeType="withEffect" presetClass="entr" presetID="25" presetSubtype="0">
                                  <p:stCondLst>
                                    <p:cond delay="0"/>
                                  </p:stCondLst>
                                  <p:childTnLst>
                                    <p:set>
                                      <p:cBhvr>
                                        <p:cTn dur="1" fill="hold" id="38">
                                          <p:stCondLst>
                                            <p:cond delay="0"/>
                                          </p:stCondLst>
                                        </p:cTn>
                                        <p:tgtEl>
                                          <p:spTgt spid="1030"/>
                                        </p:tgtEl>
                                        <p:attrNameLst>
                                          <p:attrName>style.visibility</p:attrName>
                                        </p:attrNameLst>
                                      </p:cBhvr>
                                      <p:to>
                                        <p:strVal val="visible"/>
                                      </p:to>
                                    </p:set>
                                    <p:anim calcmode="lin" valueType="num">
                                      <p:cBhvr>
                                        <p:cTn decel="50000" dur="500" fill="hold" id="39">
                                          <p:stCondLst>
                                            <p:cond delay="0"/>
                                          </p:stCondLst>
                                        </p:cTn>
                                        <p:tgtEl>
                                          <p:spTgt spid="1030"/>
                                        </p:tgtEl>
                                        <p:attrNameLst>
                                          <p:attrName>style.rotation</p:attrName>
                                        </p:attrNameLst>
                                      </p:cBhvr>
                                      <p:tavLst>
                                        <p:tav tm="0">
                                          <p:val>
                                            <p:fltVal val="-90"/>
                                          </p:val>
                                        </p:tav>
                                        <p:tav tm="100000">
                                          <p:val>
                                            <p:fltVal val="0"/>
                                          </p:val>
                                        </p:tav>
                                      </p:tavLst>
                                    </p:anim>
                                    <p:anim calcmode="lin" valueType="num">
                                      <p:cBhvr>
                                        <p:cTn decel="50000" dur="500" fill="hold" id="40">
                                          <p:stCondLst>
                                            <p:cond delay="0"/>
                                          </p:stCondLst>
                                        </p:cTn>
                                        <p:tgtEl>
                                          <p:spTgt spid="1030"/>
                                        </p:tgtEl>
                                        <p:attrNameLst>
                                          <p:attrName>ppt_w</p:attrName>
                                        </p:attrNameLst>
                                      </p:cBhvr>
                                      <p:tavLst>
                                        <p:tav tm="0">
                                          <p:val>
                                            <p:strVal val="#ppt_w"/>
                                          </p:val>
                                        </p:tav>
                                        <p:tav tm="100000">
                                          <p:val>
                                            <p:strVal val="#ppt_w*.05"/>
                                          </p:val>
                                        </p:tav>
                                      </p:tavLst>
                                    </p:anim>
                                    <p:anim calcmode="lin" valueType="num">
                                      <p:cBhvr>
                                        <p:cTn accel="50000" dur="500" fill="hold" id="41">
                                          <p:stCondLst>
                                            <p:cond delay="500"/>
                                          </p:stCondLst>
                                        </p:cTn>
                                        <p:tgtEl>
                                          <p:spTgt spid="1030"/>
                                        </p:tgtEl>
                                        <p:attrNameLst>
                                          <p:attrName>ppt_w</p:attrName>
                                        </p:attrNameLst>
                                      </p:cBhvr>
                                      <p:tavLst>
                                        <p:tav tm="0">
                                          <p:val>
                                            <p:strVal val="#ppt_w*.05"/>
                                          </p:val>
                                        </p:tav>
                                        <p:tav tm="100000">
                                          <p:val>
                                            <p:strVal val="#ppt_w"/>
                                          </p:val>
                                        </p:tav>
                                      </p:tavLst>
                                    </p:anim>
                                    <p:anim calcmode="lin" valueType="num">
                                      <p:cBhvr>
                                        <p:cTn dur="1000" fill="hold" id="42"/>
                                        <p:tgtEl>
                                          <p:spTgt spid="1030"/>
                                        </p:tgtEl>
                                        <p:attrNameLst>
                                          <p:attrName>ppt_h</p:attrName>
                                        </p:attrNameLst>
                                      </p:cBhvr>
                                      <p:tavLst>
                                        <p:tav tm="0">
                                          <p:val>
                                            <p:strVal val="#ppt_h"/>
                                          </p:val>
                                        </p:tav>
                                        <p:tav tm="100000">
                                          <p:val>
                                            <p:strVal val="#ppt_h"/>
                                          </p:val>
                                        </p:tav>
                                      </p:tavLst>
                                    </p:anim>
                                    <p:anim calcmode="lin" valueType="num">
                                      <p:cBhvr>
                                        <p:cTn decel="50000" dur="500" fill="hold" id="43">
                                          <p:stCondLst>
                                            <p:cond delay="0"/>
                                          </p:stCondLst>
                                        </p:cTn>
                                        <p:tgtEl>
                                          <p:spTgt spid="1030"/>
                                        </p:tgtEl>
                                        <p:attrNameLst>
                                          <p:attrName>ppt_x</p:attrName>
                                        </p:attrNameLst>
                                      </p:cBhvr>
                                      <p:tavLst>
                                        <p:tav tm="0">
                                          <p:val>
                                            <p:strVal val="#ppt_x+.4"/>
                                          </p:val>
                                        </p:tav>
                                        <p:tav tm="100000">
                                          <p:val>
                                            <p:strVal val="#ppt_x"/>
                                          </p:val>
                                        </p:tav>
                                      </p:tavLst>
                                    </p:anim>
                                    <p:anim calcmode="lin" valueType="num">
                                      <p:cBhvr>
                                        <p:cTn decel="50000" dur="500" fill="hold" id="44">
                                          <p:stCondLst>
                                            <p:cond delay="0"/>
                                          </p:stCondLst>
                                        </p:cTn>
                                        <p:tgtEl>
                                          <p:spTgt spid="1030"/>
                                        </p:tgtEl>
                                        <p:attrNameLst>
                                          <p:attrName>ppt_y</p:attrName>
                                        </p:attrNameLst>
                                      </p:cBhvr>
                                      <p:tavLst>
                                        <p:tav tm="0">
                                          <p:val>
                                            <p:strVal val="#ppt_y-.2"/>
                                          </p:val>
                                        </p:tav>
                                        <p:tav tm="100000">
                                          <p:val>
                                            <p:strVal val="#ppt_y+.1"/>
                                          </p:val>
                                        </p:tav>
                                      </p:tavLst>
                                    </p:anim>
                                    <p:anim calcmode="lin" valueType="num">
                                      <p:cBhvr>
                                        <p:cTn accel="50000" dur="500" fill="hold" id="45">
                                          <p:stCondLst>
                                            <p:cond delay="500"/>
                                          </p:stCondLst>
                                        </p:cTn>
                                        <p:tgtEl>
                                          <p:spTgt spid="1030"/>
                                        </p:tgtEl>
                                        <p:attrNameLst>
                                          <p:attrName>ppt_y</p:attrName>
                                        </p:attrNameLst>
                                      </p:cBhvr>
                                      <p:tavLst>
                                        <p:tav tm="0">
                                          <p:val>
                                            <p:strVal val="#ppt_y+.1"/>
                                          </p:val>
                                        </p:tav>
                                        <p:tav tm="100000">
                                          <p:val>
                                            <p:strVal val="#ppt_y"/>
                                          </p:val>
                                        </p:tav>
                                      </p:tavLst>
                                    </p:anim>
                                    <p:animEffect filter="fade" transition="in">
                                      <p:cBhvr>
                                        <p:cTn decel="50000" dur="1000" id="46">
                                          <p:stCondLst>
                                            <p:cond delay="0"/>
                                          </p:stCondLst>
                                        </p:cTn>
                                        <p:tgtEl>
                                          <p:spTgt spid="10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10"/>
      <p:bldP advAuto="4294967295" animBg="1" grpId="0" spid="11"/>
    </p:bldLst>
  </p:timing>
</p:sld>
</file>

<file path=ppt/slides/slide3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Rectangle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13360" y="3418344"/>
            <a:ext cx="8915400" cy="1200329"/>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r>
              <a:rPr b="1" dirty="0" lang="en-US" smtClean="0" sz="3600">
                <a:uFillTx/>
              </a:rPr>
              <a:t>What is the danger of an overdose </a:t>
            </a:r>
          </a:p>
          <a:p>
            <a:r>
              <a:rPr b="1" dirty="0" lang="en-US" smtClean="0" sz="3600">
                <a:uFillTx/>
              </a:rPr>
              <a:t>with this class of medication?</a:t>
            </a:r>
            <a:endParaRPr b="1" dirty="0" lang="en-US" sz="36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Rectangle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464450" y="0"/>
            <a:ext cx="1848470" cy="830997"/>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algn="ctr"/>
            <a:r>
              <a:rPr dirty="0" kern="10" lang="en-US" smtClean="0" sz="4800">
                <a:ln w="9525">
                  <a:round/>
                </a:ln>
                <a:gradFill rotWithShape="1">
                  <a:gsLst>
                    <a:gs pos="0">
                      <a:srgbClr val="FFE701"/>
                    </a:gs>
                    <a:gs pos="100000">
                      <a:srgbClr val="FE3E02"/>
                    </a:gs>
                  </a:gsLst>
                  <a:lin ang="5100000" scaled="1"/>
                </a:gradFill>
                <a:uFillTx/>
                <a:latin typeface="Impact"/>
              </a:rPr>
              <a:t>Case</a:t>
            </a:r>
            <a:endParaRPr dirty="0" kern="10" lang="en-US" sz="4800">
              <a:ln w="9525">
                <a:round/>
              </a:ln>
              <a:gradFill rotWithShape="1">
                <a:gsLst>
                  <a:gs pos="0">
                    <a:srgbClr val="FFE701"/>
                  </a:gs>
                  <a:gs pos="100000">
                    <a:srgbClr val="FE3E02"/>
                  </a:gs>
                </a:gsLst>
                <a:lin ang="5100000" scaled="1"/>
              </a:gradFill>
              <a:uFillTx/>
              <a:latin typeface="Impact"/>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VIP_Ambulance" id="14"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9235440" y="899160"/>
            <a:ext cx="2751909" cy="2484120"/>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mbulance_Stretcher" id="15" name="Picture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9407435" y="3693478"/>
            <a:ext cx="2599508" cy="2514600"/>
          </a:xfrm>
          <a:prstGeom prst="rect">
            <a:avLst/>
          </a:prstGeom>
          <a:noFill/>
          <a:ln w="9525">
            <a:noFill/>
            <a:miter lim="800000"/>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20040" y="1482864"/>
            <a:ext cx="8915400" cy="64633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r>
              <a:rPr b="1" dirty="0" lang="en-US" smtClean="0" sz="3600">
                <a:uFillTx/>
              </a:rPr>
              <a:t>Q1</a:t>
            </a:r>
            <a:endParaRPr b="1" dirty="0" lang="en-US" sz="36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3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Rectangle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13360" y="3418344"/>
            <a:ext cx="8915400" cy="175432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r>
              <a:rPr b="1" dirty="0" lang="en-US" smtClean="0" sz="3600">
                <a:uFillTx/>
              </a:rPr>
              <a:t>What is the cellular mechanism of action of this class of</a:t>
            </a:r>
          </a:p>
          <a:p>
            <a:r>
              <a:rPr b="1" dirty="0" lang="en-US" smtClean="0" sz="3600">
                <a:uFillTx/>
              </a:rPr>
              <a:t>medication?</a:t>
            </a:r>
            <a:endParaRPr b="1" dirty="0" lang="en-US" sz="36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Rectangle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464450" y="0"/>
            <a:ext cx="1848470" cy="830997"/>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algn="ctr"/>
            <a:r>
              <a:rPr dirty="0" kern="10" lang="en-US" smtClean="0" sz="4800">
                <a:ln w="9525">
                  <a:round/>
                </a:ln>
                <a:gradFill rotWithShape="1">
                  <a:gsLst>
                    <a:gs pos="0">
                      <a:srgbClr val="FFE701"/>
                    </a:gs>
                    <a:gs pos="100000">
                      <a:srgbClr val="FE3E02"/>
                    </a:gs>
                  </a:gsLst>
                  <a:lin ang="5100000" scaled="1"/>
                </a:gradFill>
                <a:uFillTx/>
                <a:latin typeface="Impact"/>
              </a:rPr>
              <a:t>Case</a:t>
            </a:r>
            <a:endParaRPr dirty="0" kern="10" lang="en-US" sz="4800">
              <a:ln w="9525">
                <a:round/>
              </a:ln>
              <a:gradFill rotWithShape="1">
                <a:gsLst>
                  <a:gs pos="0">
                    <a:srgbClr val="FFE701"/>
                  </a:gs>
                  <a:gs pos="100000">
                    <a:srgbClr val="FE3E02"/>
                  </a:gs>
                </a:gsLst>
                <a:lin ang="5100000" scaled="1"/>
              </a:gradFill>
              <a:uFillTx/>
              <a:latin typeface="Impact"/>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VIP_Ambulance" id="14"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9235440" y="899160"/>
            <a:ext cx="2751909" cy="2484120"/>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mbulance_Stretcher" id="15" name="Picture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9407435" y="3693478"/>
            <a:ext cx="2599508" cy="2514600"/>
          </a:xfrm>
          <a:prstGeom prst="rect">
            <a:avLst/>
          </a:prstGeom>
          <a:noFill/>
          <a:ln w="9525">
            <a:noFill/>
            <a:miter lim="800000"/>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20040" y="1482864"/>
            <a:ext cx="8915400" cy="64633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r>
              <a:rPr b="1" dirty="0" lang="en-US" smtClean="0" sz="3600">
                <a:uFillTx/>
              </a:rPr>
              <a:t>Q2</a:t>
            </a:r>
            <a:endParaRPr b="1" dirty="0" lang="en-US" sz="36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3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Rectangle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13360" y="3418344"/>
            <a:ext cx="8915400" cy="175432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r>
              <a:rPr b="1" dirty="0" lang="en-US" smtClean="0" sz="3600">
                <a:uFillTx/>
              </a:rPr>
              <a:t>What pharmacologic agent can be used to treat this patient, and</a:t>
            </a:r>
          </a:p>
          <a:p>
            <a:r>
              <a:rPr b="1" dirty="0" lang="en-US" smtClean="0" sz="3600">
                <a:uFillTx/>
              </a:rPr>
              <a:t>what is its mechanism of action?</a:t>
            </a:r>
            <a:endParaRPr b="1" dirty="0" lang="en-US" sz="36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Rectangle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464450" y="0"/>
            <a:ext cx="1848470" cy="830997"/>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algn="ctr"/>
            <a:r>
              <a:rPr dirty="0" kern="10" lang="en-US" smtClean="0" sz="4800">
                <a:ln w="9525">
                  <a:round/>
                </a:ln>
                <a:gradFill rotWithShape="1">
                  <a:gsLst>
                    <a:gs pos="0">
                      <a:srgbClr val="FFE701"/>
                    </a:gs>
                    <a:gs pos="100000">
                      <a:srgbClr val="FE3E02"/>
                    </a:gs>
                  </a:gsLst>
                  <a:lin ang="5100000" scaled="1"/>
                </a:gradFill>
                <a:uFillTx/>
                <a:latin typeface="Impact"/>
              </a:rPr>
              <a:t>Case</a:t>
            </a:r>
            <a:endParaRPr dirty="0" kern="10" lang="en-US" sz="4800">
              <a:ln w="9525">
                <a:round/>
              </a:ln>
              <a:gradFill rotWithShape="1">
                <a:gsLst>
                  <a:gs pos="0">
                    <a:srgbClr val="FFE701"/>
                  </a:gs>
                  <a:gs pos="100000">
                    <a:srgbClr val="FE3E02"/>
                  </a:gs>
                </a:gsLst>
                <a:lin ang="5100000" scaled="1"/>
              </a:gradFill>
              <a:uFillTx/>
              <a:latin typeface="Impact"/>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VIP_Ambulance" id="14"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9235440" y="899160"/>
            <a:ext cx="2751909" cy="2484120"/>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mbulance_Stretcher" id="15" name="Picture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9407435" y="3693478"/>
            <a:ext cx="2599508" cy="2514600"/>
          </a:xfrm>
          <a:prstGeom prst="rect">
            <a:avLst/>
          </a:prstGeom>
          <a:noFill/>
          <a:ln w="9525">
            <a:noFill/>
            <a:miter lim="800000"/>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20040" y="1482864"/>
            <a:ext cx="8915400" cy="64633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r>
              <a:rPr b="1" dirty="0" lang="en-US" smtClean="0" sz="3600">
                <a:uFillTx/>
              </a:rPr>
              <a:t>Q3</a:t>
            </a:r>
            <a:endParaRPr b="1" dirty="0" lang="en-US" sz="36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3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https://s-media-cache-ak0.pinimg.com/736x/4e/79/1d/4e791d11c1d511b77348d0111b8674d6.jpg" id="8" name="Picture 4">
            <a:hlinkClick r:id="rId2"/>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143000" y="213360"/>
            <a:ext cx="9951720" cy="6355080"/>
          </a:xfrm>
          <a:prstGeom prst="rect">
            <a:avLst/>
          </a:prstGeom>
          <a:noFill/>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50"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127760" y="396240"/>
            <a:ext cx="9997440" cy="6233159"/>
          </a:xfrm>
          <a:prstGeom prst="rect">
            <a:avLst/>
          </a:prstGeom>
          <a:noFill/>
          <a:ln w="9525">
            <a:noFill/>
            <a:miter lim="800000"/>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5"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ecel="50000" dur="500" fill="hold" id="7">
                                          <p:stCondLst>
                                            <p:cond delay="0"/>
                                          </p:stCondLst>
                                        </p:cTn>
                                        <p:tgtEl>
                                          <p:spTgt spid="8"/>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8"/>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dur="1000" fill="hold" id="10"/>
                                        <p:tgtEl>
                                          <p:spTgt spid="8"/>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8"/>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8"/>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8"/>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8"/>
                                        </p:tgtEl>
                                      </p:cBhvr>
                                    </p:animEffec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5" presetSubtype="0">
                                  <p:stCondLst>
                                    <p:cond delay="0"/>
                                  </p:stCondLst>
                                  <p:childTnLst>
                                    <p:set>
                                      <p:cBhvr>
                                        <p:cTn dur="1" fill="hold" id="18">
                                          <p:stCondLst>
                                            <p:cond delay="0"/>
                                          </p:stCondLst>
                                        </p:cTn>
                                        <p:tgtEl>
                                          <p:spTgt spid="2050"/>
                                        </p:tgtEl>
                                        <p:attrNameLst>
                                          <p:attrName>style.visibility</p:attrName>
                                        </p:attrNameLst>
                                      </p:cBhvr>
                                      <p:to>
                                        <p:strVal val="visible"/>
                                      </p:to>
                                    </p:set>
                                    <p:anim calcmode="lin" valueType="num">
                                      <p:cBhvr>
                                        <p:cTn decel="50000" dur="500" fill="hold" id="19">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dur="1000" fill="hold" id="22"/>
                                        <p:tgtEl>
                                          <p:spTgt spid="2050"/>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2050"/>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20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3058" y="2846443"/>
            <a:ext cx="3429787"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chemeClr val="accent1"/>
                </a:solidFill>
                <a:uFillTx/>
              </a:rPr>
              <a:t>2- Panic </a:t>
            </a:r>
            <a:r>
              <a:rPr b="1" dirty="0" lang="en-US" smtClean="0" sz="2800">
                <a:solidFill>
                  <a:schemeClr val="accent1"/>
                </a:solidFill>
                <a:uFillTx/>
              </a:rPr>
              <a:t>disorder</a:t>
            </a:r>
            <a:endParaRPr b="1" dirty="0" lang="en-US" sz="2800">
              <a:solidFill>
                <a:schemeClr val="accent1"/>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81792" y="1736014"/>
            <a:ext cx="4228706" cy="781752"/>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14288" marL="7938">
              <a:lnSpc>
                <a:spcPct val="80000"/>
              </a:lnSpc>
            </a:pPr>
            <a:r>
              <a:rPr b="1" dirty="0" lang="en-US" smtClean="0" sz="2800">
                <a:solidFill>
                  <a:schemeClr val="accent1"/>
                </a:solidFill>
                <a:uFillTx/>
              </a:rPr>
              <a:t>1- </a:t>
            </a:r>
            <a:r>
              <a:rPr b="1" dirty="0" lang="en-US" sz="2800">
                <a:solidFill>
                  <a:schemeClr val="accent1"/>
                </a:solidFill>
                <a:uFillTx/>
              </a:rPr>
              <a:t>Generalized anxiety </a:t>
            </a:r>
          </a:p>
          <a:p>
            <a:pPr indent="14288" marL="7938">
              <a:lnSpc>
                <a:spcPct val="80000"/>
              </a:lnSpc>
            </a:pPr>
            <a:r>
              <a:rPr b="1" dirty="0" lang="en-US" sz="2800">
                <a:solidFill>
                  <a:schemeClr val="accent1"/>
                </a:solidFill>
                <a:uFillTx/>
              </a:rPr>
              <a:t>     disorder</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04041" y="709320"/>
            <a:ext cx="6372519" cy="48628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ctr" indent="14288" marL="7938">
              <a:lnSpc>
                <a:spcPct val="80000"/>
              </a:lnSpc>
            </a:pPr>
            <a:r>
              <a:rPr b="1" dirty="0" lang="en-US" sz="3200">
                <a:solidFill>
                  <a:schemeClr val="accent1"/>
                </a:solidFill>
                <a:uFillTx/>
                <a:latin charset="0" panose="04020705040A02060702" pitchFamily="82" typeface="Algerian"/>
              </a:rPr>
              <a:t>Types of anxiety disorders</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n-anxiety" id="9" name="Picture 8"/>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584544" y="2605267"/>
            <a:ext cx="3429000" cy="1981200"/>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panic_tn" id="10" name="Picture 9">
            <a:hlinkClick r:id="rId3"/>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498080" y="2621281"/>
            <a:ext cx="3901440" cy="2103120"/>
          </a:xfrm>
          <a:prstGeom prst="rect">
            <a:avLst/>
          </a:prstGeom>
          <a:noFill/>
          <a:ln w="9525">
            <a:noFill/>
            <a:miter lim="800000"/>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2272" y="5649882"/>
            <a:ext cx="4722829" cy="86793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nSpc>
                <a:spcPct val="90000"/>
              </a:lnSpc>
            </a:pPr>
            <a:r>
              <a:rPr b="1" dirty="0" lang="en-US" sz="2800">
                <a:solidFill>
                  <a:schemeClr val="accent1"/>
                </a:solidFill>
                <a:uFillTx/>
              </a:rPr>
              <a:t>5- </a:t>
            </a:r>
            <a:r>
              <a:rPr b="1" dirty="0" lang="en-US" smtClean="0" sz="2800">
                <a:solidFill>
                  <a:schemeClr val="accent1"/>
                </a:solidFill>
                <a:uFillTx/>
              </a:rPr>
              <a:t>Obsessive compulsive </a:t>
            </a:r>
            <a:endParaRPr b="1" dirty="0" lang="en-US" sz="2800">
              <a:solidFill>
                <a:schemeClr val="accent1"/>
              </a:solidFill>
              <a:uFillTx/>
            </a:endParaRPr>
          </a:p>
          <a:p>
            <a:pPr>
              <a:lnSpc>
                <a:spcPct val="90000"/>
              </a:lnSpc>
            </a:pPr>
            <a:r>
              <a:rPr b="1" dirty="0" lang="en-US" sz="2800">
                <a:solidFill>
                  <a:schemeClr val="accent1"/>
                </a:solidFill>
                <a:uFillTx/>
              </a:rPr>
              <a:t>     disorder</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TextBox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29242" y="4818467"/>
            <a:ext cx="2623007"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rPr>
              <a:t>3- Phobia</a:t>
            </a:r>
            <a:endParaRPr b="1" dirty="0" lang="en-US" sz="2800">
              <a:solidFill>
                <a:schemeClr val="accent1"/>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TextBox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28298" y="3703302"/>
            <a:ext cx="3923906" cy="86793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nSpc>
                <a:spcPct val="90000"/>
              </a:lnSpc>
            </a:pPr>
            <a:r>
              <a:rPr b="1" dirty="0" lang="en-US" sz="2800">
                <a:solidFill>
                  <a:schemeClr val="accent1"/>
                </a:solidFill>
                <a:uFillTx/>
              </a:rPr>
              <a:t>4-Post traumatic </a:t>
            </a:r>
          </a:p>
          <a:p>
            <a:pPr>
              <a:lnSpc>
                <a:spcPct val="90000"/>
              </a:lnSpc>
            </a:pPr>
            <a:r>
              <a:rPr b="1" dirty="0" lang="en-US" sz="2800">
                <a:solidFill>
                  <a:schemeClr val="accent1"/>
                </a:solidFill>
                <a:uFillTx/>
              </a:rPr>
              <a:t>    stress disorder</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الخوف قد يؤدي للجلطة القلبية" id="14"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5"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887510" y="2133600"/>
            <a:ext cx="3359610" cy="2895600"/>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220px-Messie_mess_1" id="15" name="Picture 5">
            <a:hlinkClick r:id="rId6"/>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7"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985760" y="4810170"/>
            <a:ext cx="3581400" cy="1819230"/>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OCD handwash.jpg" id="16" name="Picture 6">
            <a:hlinkClick r:id="rId8"/>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9"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848600" y="2255520"/>
            <a:ext cx="3703320" cy="2133600"/>
          </a:xfrm>
          <a:prstGeom prst="rect">
            <a:avLst/>
          </a:prstGeom>
          <a:noFill/>
          <a:ln w="9525">
            <a:noFill/>
            <a:miter lim="800000"/>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ecel="50000" dur="500" fill="hold" id="7">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10"/>
                                        <p:tgtEl>
                                          <p:spTgt spid="6"/>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6"/>
                                        </p:tgtEl>
                                      </p:cBhvr>
                                    </p:animEffect>
                                  </p:childTnLst>
                                </p:cTn>
                              </p:par>
                              <p:par>
                                <p:cTn fill="hold" id="15" nodeType="withEffect" presetClass="entr" presetID="25" presetSubtype="0">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p:cTn decel="50000" dur="500" fill="hold" id="17">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18">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19">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20"/>
                                        <p:tgtEl>
                                          <p:spTgt spid="9"/>
                                        </p:tgtEl>
                                        <p:attrNameLst>
                                          <p:attrName>ppt_h</p:attrName>
                                        </p:attrNameLst>
                                      </p:cBhvr>
                                      <p:tavLst>
                                        <p:tav tm="0">
                                          <p:val>
                                            <p:strVal val="#ppt_h"/>
                                          </p:val>
                                        </p:tav>
                                        <p:tav tm="100000">
                                          <p:val>
                                            <p:strVal val="#ppt_h"/>
                                          </p:val>
                                        </p:tav>
                                      </p:tavLst>
                                    </p:anim>
                                    <p:anim calcmode="lin" valueType="num">
                                      <p:cBhvr>
                                        <p:cTn decel="50000" dur="500" fill="hold" id="21">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22">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23">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24">
                                          <p:stCondLst>
                                            <p:cond delay="0"/>
                                          </p:stCondLst>
                                        </p:cTn>
                                        <p:tgtEl>
                                          <p:spTgt spid="9"/>
                                        </p:tgtEl>
                                      </p:cBhvr>
                                    </p:animEffect>
                                  </p:childTnLst>
                                </p:cTn>
                              </p:par>
                            </p:childTnLst>
                          </p:cTn>
                        </p:par>
                      </p:childTnLst>
                    </p:cTn>
                  </p:par>
                  <p:par>
                    <p:cTn fill="hold" id="25">
                      <p:stCondLst>
                        <p:cond delay="indefinite"/>
                      </p:stCondLst>
                      <p:childTnLst>
                        <p:par>
                          <p:cTn fill="hold" id="26">
                            <p:stCondLst>
                              <p:cond delay="0"/>
                            </p:stCondLst>
                            <p:childTnLst>
                              <p:par>
                                <p:cTn fill="hold" id="27" nodeType="clickEffect" presetClass="exit" presetID="4" presetSubtype="16">
                                  <p:stCondLst>
                                    <p:cond delay="0"/>
                                  </p:stCondLst>
                                  <p:childTnLst>
                                    <p:animEffect filter="box(in)" transition="out">
                                      <p:cBhvr>
                                        <p:cTn dur="500" id="28"/>
                                        <p:tgtEl>
                                          <p:spTgt spid="9"/>
                                        </p:tgtEl>
                                      </p:cBhvr>
                                    </p:animEffect>
                                    <p:set>
                                      <p:cBhvr>
                                        <p:cTn dur="1" fill="hold" id="29">
                                          <p:stCondLst>
                                            <p:cond delay="499"/>
                                          </p:stCondLst>
                                        </p:cTn>
                                        <p:tgtEl>
                                          <p:spTgt spid="9"/>
                                        </p:tgtEl>
                                        <p:attrNameLst>
                                          <p:attrName>style.visibility</p:attrName>
                                        </p:attrNameLst>
                                      </p:cBhvr>
                                      <p:to>
                                        <p:strVal val="hidden"/>
                                      </p:to>
                                    </p:set>
                                  </p:childTnLst>
                                </p:cTn>
                              </p:par>
                            </p:childTnLst>
                          </p:cTn>
                        </p:par>
                      </p:childTnLst>
                    </p:cTn>
                  </p:par>
                  <p:par>
                    <p:cTn fill="hold" id="30">
                      <p:stCondLst>
                        <p:cond delay="indefinite"/>
                      </p:stCondLst>
                      <p:childTnLst>
                        <p:par>
                          <p:cTn fill="hold" id="31">
                            <p:stCondLst>
                              <p:cond delay="0"/>
                            </p:stCondLst>
                            <p:childTnLst>
                              <p:par>
                                <p:cTn fill="hold" grpId="0" id="32" nodeType="clickEffect" presetClass="entr" presetID="25" presetSubtype="0">
                                  <p:stCondLst>
                                    <p:cond delay="0"/>
                                  </p:stCondLst>
                                  <p:childTnLst>
                                    <p:set>
                                      <p:cBhvr>
                                        <p:cTn dur="1" fill="hold" id="33">
                                          <p:stCondLst>
                                            <p:cond delay="0"/>
                                          </p:stCondLst>
                                        </p:cTn>
                                        <p:tgtEl>
                                          <p:spTgt spid="5"/>
                                        </p:tgtEl>
                                        <p:attrNameLst>
                                          <p:attrName>style.visibility</p:attrName>
                                        </p:attrNameLst>
                                      </p:cBhvr>
                                      <p:to>
                                        <p:strVal val="visible"/>
                                      </p:to>
                                    </p:set>
                                    <p:anim calcmode="lin" valueType="num">
                                      <p:cBhvr>
                                        <p:cTn decel="50000" dur="500" fill="hold" id="34">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35">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36">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37"/>
                                        <p:tgtEl>
                                          <p:spTgt spid="5"/>
                                        </p:tgtEl>
                                        <p:attrNameLst>
                                          <p:attrName>ppt_h</p:attrName>
                                        </p:attrNameLst>
                                      </p:cBhvr>
                                      <p:tavLst>
                                        <p:tav tm="0">
                                          <p:val>
                                            <p:strVal val="#ppt_h"/>
                                          </p:val>
                                        </p:tav>
                                        <p:tav tm="100000">
                                          <p:val>
                                            <p:strVal val="#ppt_h"/>
                                          </p:val>
                                        </p:tav>
                                      </p:tavLst>
                                    </p:anim>
                                    <p:anim calcmode="lin" valueType="num">
                                      <p:cBhvr>
                                        <p:cTn decel="50000" dur="500" fill="hold" id="38">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39">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40">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41">
                                          <p:stCondLst>
                                            <p:cond delay="0"/>
                                          </p:stCondLst>
                                        </p:cTn>
                                        <p:tgtEl>
                                          <p:spTgt spid="5"/>
                                        </p:tgtEl>
                                      </p:cBhvr>
                                    </p:animEffect>
                                  </p:childTnLst>
                                </p:cTn>
                              </p:par>
                              <p:par>
                                <p:cTn fill="hold" id="42" nodeType="withEffect" presetClass="entr" presetID="25" presetSubtype="0">
                                  <p:stCondLst>
                                    <p:cond delay="0"/>
                                  </p:stCondLst>
                                  <p:childTnLst>
                                    <p:set>
                                      <p:cBhvr>
                                        <p:cTn dur="1" fill="hold" id="43">
                                          <p:stCondLst>
                                            <p:cond delay="0"/>
                                          </p:stCondLst>
                                        </p:cTn>
                                        <p:tgtEl>
                                          <p:spTgt spid="10"/>
                                        </p:tgtEl>
                                        <p:attrNameLst>
                                          <p:attrName>style.visibility</p:attrName>
                                        </p:attrNameLst>
                                      </p:cBhvr>
                                      <p:to>
                                        <p:strVal val="visible"/>
                                      </p:to>
                                    </p:set>
                                    <p:anim calcmode="lin" valueType="num">
                                      <p:cBhvr>
                                        <p:cTn decel="50000" dur="500" fill="hold" id="44">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45">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46">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47"/>
                                        <p:tgtEl>
                                          <p:spTgt spid="10"/>
                                        </p:tgtEl>
                                        <p:attrNameLst>
                                          <p:attrName>ppt_h</p:attrName>
                                        </p:attrNameLst>
                                      </p:cBhvr>
                                      <p:tavLst>
                                        <p:tav tm="0">
                                          <p:val>
                                            <p:strVal val="#ppt_h"/>
                                          </p:val>
                                        </p:tav>
                                        <p:tav tm="100000">
                                          <p:val>
                                            <p:strVal val="#ppt_h"/>
                                          </p:val>
                                        </p:tav>
                                      </p:tavLst>
                                    </p:anim>
                                    <p:anim calcmode="lin" valueType="num">
                                      <p:cBhvr>
                                        <p:cTn decel="50000" dur="500" fill="hold" id="48">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49">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50">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51">
                                          <p:stCondLst>
                                            <p:cond delay="0"/>
                                          </p:stCondLst>
                                        </p:cTn>
                                        <p:tgtEl>
                                          <p:spTgt spid="10"/>
                                        </p:tgtEl>
                                      </p:cBhvr>
                                    </p:animEffect>
                                  </p:childTnLst>
                                </p:cTn>
                              </p:par>
                            </p:childTnLst>
                          </p:cTn>
                        </p:par>
                      </p:childTnLst>
                    </p:cTn>
                  </p:par>
                  <p:par>
                    <p:cTn fill="hold" id="52">
                      <p:stCondLst>
                        <p:cond delay="indefinite"/>
                      </p:stCondLst>
                      <p:childTnLst>
                        <p:par>
                          <p:cTn fill="hold" id="53">
                            <p:stCondLst>
                              <p:cond delay="0"/>
                            </p:stCondLst>
                            <p:childTnLst>
                              <p:par>
                                <p:cTn fill="hold" id="54" nodeType="clickEffect" presetClass="exit" presetID="4" presetSubtype="16">
                                  <p:stCondLst>
                                    <p:cond delay="0"/>
                                  </p:stCondLst>
                                  <p:childTnLst>
                                    <p:animEffect filter="box(in)" transition="out">
                                      <p:cBhvr>
                                        <p:cTn dur="500" id="55"/>
                                        <p:tgtEl>
                                          <p:spTgt spid="10"/>
                                        </p:tgtEl>
                                      </p:cBhvr>
                                    </p:animEffect>
                                    <p:set>
                                      <p:cBhvr>
                                        <p:cTn dur="1" fill="hold" id="56">
                                          <p:stCondLst>
                                            <p:cond delay="499"/>
                                          </p:stCondLst>
                                        </p:cTn>
                                        <p:tgtEl>
                                          <p:spTgt spid="10"/>
                                        </p:tgtEl>
                                        <p:attrNameLst>
                                          <p:attrName>style.visibility</p:attrName>
                                        </p:attrNameLst>
                                      </p:cBhvr>
                                      <p:to>
                                        <p:strVal val="hidden"/>
                                      </p:to>
                                    </p:set>
                                  </p:childTnLst>
                                </p:cTn>
                              </p:par>
                            </p:childTnLst>
                          </p:cTn>
                        </p:par>
                      </p:childTnLst>
                    </p:cTn>
                  </p:par>
                  <p:par>
                    <p:cTn fill="hold" id="57">
                      <p:stCondLst>
                        <p:cond delay="indefinite"/>
                      </p:stCondLst>
                      <p:childTnLst>
                        <p:par>
                          <p:cTn fill="hold" id="58">
                            <p:stCondLst>
                              <p:cond delay="0"/>
                            </p:stCondLst>
                            <p:childTnLst>
                              <p:par>
                                <p:cTn fill="hold" grpId="0" id="59" nodeType="clickEffect" presetClass="entr" presetID="25" presetSubtype="0">
                                  <p:stCondLst>
                                    <p:cond delay="0"/>
                                  </p:stCondLst>
                                  <p:childTnLst>
                                    <p:set>
                                      <p:cBhvr>
                                        <p:cTn dur="1" fill="hold" id="60">
                                          <p:stCondLst>
                                            <p:cond delay="0"/>
                                          </p:stCondLst>
                                        </p:cTn>
                                        <p:tgtEl>
                                          <p:spTgt spid="13"/>
                                        </p:tgtEl>
                                        <p:attrNameLst>
                                          <p:attrName>style.visibility</p:attrName>
                                        </p:attrNameLst>
                                      </p:cBhvr>
                                      <p:to>
                                        <p:strVal val="visible"/>
                                      </p:to>
                                    </p:set>
                                    <p:anim calcmode="lin" valueType="num">
                                      <p:cBhvr>
                                        <p:cTn decel="50000" dur="500" fill="hold" id="61">
                                          <p:stCondLst>
                                            <p:cond delay="0"/>
                                          </p:stCondLst>
                                        </p:cTn>
                                        <p:tgtEl>
                                          <p:spTgt spid="13"/>
                                        </p:tgtEl>
                                        <p:attrNameLst>
                                          <p:attrName>style.rotation</p:attrName>
                                        </p:attrNameLst>
                                      </p:cBhvr>
                                      <p:tavLst>
                                        <p:tav tm="0">
                                          <p:val>
                                            <p:fltVal val="-90"/>
                                          </p:val>
                                        </p:tav>
                                        <p:tav tm="100000">
                                          <p:val>
                                            <p:fltVal val="0"/>
                                          </p:val>
                                        </p:tav>
                                      </p:tavLst>
                                    </p:anim>
                                    <p:anim calcmode="lin" valueType="num">
                                      <p:cBhvr>
                                        <p:cTn decel="50000" dur="500" fill="hold" id="62">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accel="50000" dur="500" fill="hold" id="63">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dur="1000" fill="hold" id="64"/>
                                        <p:tgtEl>
                                          <p:spTgt spid="13"/>
                                        </p:tgtEl>
                                        <p:attrNameLst>
                                          <p:attrName>ppt_h</p:attrName>
                                        </p:attrNameLst>
                                      </p:cBhvr>
                                      <p:tavLst>
                                        <p:tav tm="0">
                                          <p:val>
                                            <p:strVal val="#ppt_h"/>
                                          </p:val>
                                        </p:tav>
                                        <p:tav tm="100000">
                                          <p:val>
                                            <p:strVal val="#ppt_h"/>
                                          </p:val>
                                        </p:tav>
                                      </p:tavLst>
                                    </p:anim>
                                    <p:anim calcmode="lin" valueType="num">
                                      <p:cBhvr>
                                        <p:cTn decel="50000" dur="500" fill="hold" id="65">
                                          <p:stCondLst>
                                            <p:cond delay="0"/>
                                          </p:stCondLst>
                                        </p:cTn>
                                        <p:tgtEl>
                                          <p:spTgt spid="13"/>
                                        </p:tgtEl>
                                        <p:attrNameLst>
                                          <p:attrName>ppt_x</p:attrName>
                                        </p:attrNameLst>
                                      </p:cBhvr>
                                      <p:tavLst>
                                        <p:tav tm="0">
                                          <p:val>
                                            <p:strVal val="#ppt_x+.4"/>
                                          </p:val>
                                        </p:tav>
                                        <p:tav tm="100000">
                                          <p:val>
                                            <p:strVal val="#ppt_x"/>
                                          </p:val>
                                        </p:tav>
                                      </p:tavLst>
                                    </p:anim>
                                    <p:anim calcmode="lin" valueType="num">
                                      <p:cBhvr>
                                        <p:cTn decel="50000" dur="500" fill="hold" id="66">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accel="50000" dur="500" fill="hold" id="67">
                                          <p:stCondLst>
                                            <p:cond delay="500"/>
                                          </p:stCondLst>
                                        </p:cTn>
                                        <p:tgtEl>
                                          <p:spTgt spid="13"/>
                                        </p:tgtEl>
                                        <p:attrNameLst>
                                          <p:attrName>ppt_y</p:attrName>
                                        </p:attrNameLst>
                                      </p:cBhvr>
                                      <p:tavLst>
                                        <p:tav tm="0">
                                          <p:val>
                                            <p:strVal val="#ppt_y+.1"/>
                                          </p:val>
                                        </p:tav>
                                        <p:tav tm="100000">
                                          <p:val>
                                            <p:strVal val="#ppt_y"/>
                                          </p:val>
                                        </p:tav>
                                      </p:tavLst>
                                    </p:anim>
                                    <p:animEffect filter="fade" transition="in">
                                      <p:cBhvr>
                                        <p:cTn decel="50000" dur="1000" id="68">
                                          <p:stCondLst>
                                            <p:cond delay="0"/>
                                          </p:stCondLst>
                                        </p:cTn>
                                        <p:tgtEl>
                                          <p:spTgt spid="13"/>
                                        </p:tgtEl>
                                      </p:cBhvr>
                                    </p:animEffect>
                                  </p:childTnLst>
                                </p:cTn>
                              </p:par>
                            </p:childTnLst>
                          </p:cTn>
                        </p:par>
                      </p:childTnLst>
                    </p:cTn>
                  </p:par>
                  <p:par>
                    <p:cTn fill="hold" id="69">
                      <p:stCondLst>
                        <p:cond delay="indefinite"/>
                      </p:stCondLst>
                      <p:childTnLst>
                        <p:par>
                          <p:cTn fill="hold" id="70">
                            <p:stCondLst>
                              <p:cond delay="0"/>
                            </p:stCondLst>
                            <p:childTnLst>
                              <p:par>
                                <p:cTn fill="hold" grpId="0" id="71" nodeType="clickEffect" presetClass="entr" presetID="25" presetSubtype="0">
                                  <p:stCondLst>
                                    <p:cond delay="0"/>
                                  </p:stCondLst>
                                  <p:childTnLst>
                                    <p:set>
                                      <p:cBhvr>
                                        <p:cTn dur="1" fill="hold" id="72">
                                          <p:stCondLst>
                                            <p:cond delay="0"/>
                                          </p:stCondLst>
                                        </p:cTn>
                                        <p:tgtEl>
                                          <p:spTgt spid="12"/>
                                        </p:tgtEl>
                                        <p:attrNameLst>
                                          <p:attrName>style.visibility</p:attrName>
                                        </p:attrNameLst>
                                      </p:cBhvr>
                                      <p:to>
                                        <p:strVal val="visible"/>
                                      </p:to>
                                    </p:set>
                                    <p:anim calcmode="lin" valueType="num">
                                      <p:cBhvr>
                                        <p:cTn decel="50000" dur="500" fill="hold" id="73">
                                          <p:stCondLst>
                                            <p:cond delay="0"/>
                                          </p:stCondLst>
                                        </p:cTn>
                                        <p:tgtEl>
                                          <p:spTgt spid="12"/>
                                        </p:tgtEl>
                                        <p:attrNameLst>
                                          <p:attrName>style.rotation</p:attrName>
                                        </p:attrNameLst>
                                      </p:cBhvr>
                                      <p:tavLst>
                                        <p:tav tm="0">
                                          <p:val>
                                            <p:fltVal val="-90"/>
                                          </p:val>
                                        </p:tav>
                                        <p:tav tm="100000">
                                          <p:val>
                                            <p:fltVal val="0"/>
                                          </p:val>
                                        </p:tav>
                                      </p:tavLst>
                                    </p:anim>
                                    <p:anim calcmode="lin" valueType="num">
                                      <p:cBhvr>
                                        <p:cTn decel="50000" dur="500" fill="hold" id="74">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accel="50000" dur="500" fill="hold" id="75">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dur="1000" fill="hold" id="76"/>
                                        <p:tgtEl>
                                          <p:spTgt spid="12"/>
                                        </p:tgtEl>
                                        <p:attrNameLst>
                                          <p:attrName>ppt_h</p:attrName>
                                        </p:attrNameLst>
                                      </p:cBhvr>
                                      <p:tavLst>
                                        <p:tav tm="0">
                                          <p:val>
                                            <p:strVal val="#ppt_h"/>
                                          </p:val>
                                        </p:tav>
                                        <p:tav tm="100000">
                                          <p:val>
                                            <p:strVal val="#ppt_h"/>
                                          </p:val>
                                        </p:tav>
                                      </p:tavLst>
                                    </p:anim>
                                    <p:anim calcmode="lin" valueType="num">
                                      <p:cBhvr>
                                        <p:cTn decel="50000" dur="500" fill="hold" id="77">
                                          <p:stCondLst>
                                            <p:cond delay="0"/>
                                          </p:stCondLst>
                                        </p:cTn>
                                        <p:tgtEl>
                                          <p:spTgt spid="12"/>
                                        </p:tgtEl>
                                        <p:attrNameLst>
                                          <p:attrName>ppt_x</p:attrName>
                                        </p:attrNameLst>
                                      </p:cBhvr>
                                      <p:tavLst>
                                        <p:tav tm="0">
                                          <p:val>
                                            <p:strVal val="#ppt_x+.4"/>
                                          </p:val>
                                        </p:tav>
                                        <p:tav tm="100000">
                                          <p:val>
                                            <p:strVal val="#ppt_x"/>
                                          </p:val>
                                        </p:tav>
                                      </p:tavLst>
                                    </p:anim>
                                    <p:anim calcmode="lin" valueType="num">
                                      <p:cBhvr>
                                        <p:cTn decel="50000" dur="500" fill="hold" id="78">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accel="50000" dur="500" fill="hold" id="79">
                                          <p:stCondLst>
                                            <p:cond delay="500"/>
                                          </p:stCondLst>
                                        </p:cTn>
                                        <p:tgtEl>
                                          <p:spTgt spid="12"/>
                                        </p:tgtEl>
                                        <p:attrNameLst>
                                          <p:attrName>ppt_y</p:attrName>
                                        </p:attrNameLst>
                                      </p:cBhvr>
                                      <p:tavLst>
                                        <p:tav tm="0">
                                          <p:val>
                                            <p:strVal val="#ppt_y+.1"/>
                                          </p:val>
                                        </p:tav>
                                        <p:tav tm="100000">
                                          <p:val>
                                            <p:strVal val="#ppt_y"/>
                                          </p:val>
                                        </p:tav>
                                      </p:tavLst>
                                    </p:anim>
                                    <p:animEffect filter="fade" transition="in">
                                      <p:cBhvr>
                                        <p:cTn decel="50000" dur="1000" id="80">
                                          <p:stCondLst>
                                            <p:cond delay="0"/>
                                          </p:stCondLst>
                                        </p:cTn>
                                        <p:tgtEl>
                                          <p:spTgt spid="12"/>
                                        </p:tgtEl>
                                      </p:cBhvr>
                                    </p:animEffect>
                                  </p:childTnLst>
                                </p:cTn>
                              </p:par>
                            </p:childTnLst>
                          </p:cTn>
                        </p:par>
                        <p:par>
                          <p:cTn fill="hold" id="81">
                            <p:stCondLst>
                              <p:cond delay="1000"/>
                            </p:stCondLst>
                            <p:childTnLst>
                              <p:par>
                                <p:cTn fill="hold" id="82" nodeType="afterEffect" presetClass="entr" presetID="25" presetSubtype="0">
                                  <p:stCondLst>
                                    <p:cond delay="0"/>
                                  </p:stCondLst>
                                  <p:childTnLst>
                                    <p:set>
                                      <p:cBhvr>
                                        <p:cTn dur="1" fill="hold" id="83">
                                          <p:stCondLst>
                                            <p:cond delay="0"/>
                                          </p:stCondLst>
                                        </p:cTn>
                                        <p:tgtEl>
                                          <p:spTgt spid="14"/>
                                        </p:tgtEl>
                                        <p:attrNameLst>
                                          <p:attrName>style.visibility</p:attrName>
                                        </p:attrNameLst>
                                      </p:cBhvr>
                                      <p:to>
                                        <p:strVal val="visible"/>
                                      </p:to>
                                    </p:set>
                                    <p:anim calcmode="lin" valueType="num">
                                      <p:cBhvr>
                                        <p:cTn decel="50000" dur="500" fill="hold" id="84">
                                          <p:stCondLst>
                                            <p:cond delay="0"/>
                                          </p:stCondLst>
                                        </p:cTn>
                                        <p:tgtEl>
                                          <p:spTgt spid="14"/>
                                        </p:tgtEl>
                                        <p:attrNameLst>
                                          <p:attrName>style.rotation</p:attrName>
                                        </p:attrNameLst>
                                      </p:cBhvr>
                                      <p:tavLst>
                                        <p:tav tm="0">
                                          <p:val>
                                            <p:fltVal val="-90"/>
                                          </p:val>
                                        </p:tav>
                                        <p:tav tm="100000">
                                          <p:val>
                                            <p:fltVal val="0"/>
                                          </p:val>
                                        </p:tav>
                                      </p:tavLst>
                                    </p:anim>
                                    <p:anim calcmode="lin" valueType="num">
                                      <p:cBhvr>
                                        <p:cTn decel="50000" dur="500" fill="hold" id="85">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accel="50000" dur="500" fill="hold" id="86">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dur="1000" fill="hold" id="87"/>
                                        <p:tgtEl>
                                          <p:spTgt spid="14"/>
                                        </p:tgtEl>
                                        <p:attrNameLst>
                                          <p:attrName>ppt_h</p:attrName>
                                        </p:attrNameLst>
                                      </p:cBhvr>
                                      <p:tavLst>
                                        <p:tav tm="0">
                                          <p:val>
                                            <p:strVal val="#ppt_h"/>
                                          </p:val>
                                        </p:tav>
                                        <p:tav tm="100000">
                                          <p:val>
                                            <p:strVal val="#ppt_h"/>
                                          </p:val>
                                        </p:tav>
                                      </p:tavLst>
                                    </p:anim>
                                    <p:anim calcmode="lin" valueType="num">
                                      <p:cBhvr>
                                        <p:cTn decel="50000" dur="500" fill="hold" id="88">
                                          <p:stCondLst>
                                            <p:cond delay="0"/>
                                          </p:stCondLst>
                                        </p:cTn>
                                        <p:tgtEl>
                                          <p:spTgt spid="14"/>
                                        </p:tgtEl>
                                        <p:attrNameLst>
                                          <p:attrName>ppt_x</p:attrName>
                                        </p:attrNameLst>
                                      </p:cBhvr>
                                      <p:tavLst>
                                        <p:tav tm="0">
                                          <p:val>
                                            <p:strVal val="#ppt_x+.4"/>
                                          </p:val>
                                        </p:tav>
                                        <p:tav tm="100000">
                                          <p:val>
                                            <p:strVal val="#ppt_x"/>
                                          </p:val>
                                        </p:tav>
                                      </p:tavLst>
                                    </p:anim>
                                    <p:anim calcmode="lin" valueType="num">
                                      <p:cBhvr>
                                        <p:cTn decel="50000" dur="500" fill="hold" id="89">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accel="50000" dur="500" fill="hold" id="90">
                                          <p:stCondLst>
                                            <p:cond delay="500"/>
                                          </p:stCondLst>
                                        </p:cTn>
                                        <p:tgtEl>
                                          <p:spTgt spid="14"/>
                                        </p:tgtEl>
                                        <p:attrNameLst>
                                          <p:attrName>ppt_y</p:attrName>
                                        </p:attrNameLst>
                                      </p:cBhvr>
                                      <p:tavLst>
                                        <p:tav tm="0">
                                          <p:val>
                                            <p:strVal val="#ppt_y+.1"/>
                                          </p:val>
                                        </p:tav>
                                        <p:tav tm="100000">
                                          <p:val>
                                            <p:strVal val="#ppt_y"/>
                                          </p:val>
                                        </p:tav>
                                      </p:tavLst>
                                    </p:anim>
                                    <p:animEffect filter="fade" transition="in">
                                      <p:cBhvr>
                                        <p:cTn decel="50000" dur="1000" id="91">
                                          <p:stCondLst>
                                            <p:cond delay="0"/>
                                          </p:stCondLst>
                                        </p:cTn>
                                        <p:tgtEl>
                                          <p:spTgt spid="14"/>
                                        </p:tgtEl>
                                      </p:cBhvr>
                                    </p:animEffect>
                                  </p:childTnLst>
                                </p:cTn>
                              </p:par>
                            </p:childTnLst>
                          </p:cTn>
                        </p:par>
                      </p:childTnLst>
                    </p:cTn>
                  </p:par>
                  <p:par>
                    <p:cTn fill="hold" id="92">
                      <p:stCondLst>
                        <p:cond delay="indefinite"/>
                      </p:stCondLst>
                      <p:childTnLst>
                        <p:par>
                          <p:cTn fill="hold" id="93">
                            <p:stCondLst>
                              <p:cond delay="0"/>
                            </p:stCondLst>
                            <p:childTnLst>
                              <p:par>
                                <p:cTn fill="hold" id="94" nodeType="clickEffect" presetClass="exit" presetID="4" presetSubtype="16">
                                  <p:stCondLst>
                                    <p:cond delay="0"/>
                                  </p:stCondLst>
                                  <p:childTnLst>
                                    <p:animEffect filter="box(in)" transition="out">
                                      <p:cBhvr>
                                        <p:cTn dur="500" id="95"/>
                                        <p:tgtEl>
                                          <p:spTgt spid="14"/>
                                        </p:tgtEl>
                                      </p:cBhvr>
                                    </p:animEffect>
                                    <p:set>
                                      <p:cBhvr>
                                        <p:cTn dur="1" fill="hold" id="96">
                                          <p:stCondLst>
                                            <p:cond delay="499"/>
                                          </p:stCondLst>
                                        </p:cTn>
                                        <p:tgtEl>
                                          <p:spTgt spid="14"/>
                                        </p:tgtEl>
                                        <p:attrNameLst>
                                          <p:attrName>style.visibility</p:attrName>
                                        </p:attrNameLst>
                                      </p:cBhvr>
                                      <p:to>
                                        <p:strVal val="hidden"/>
                                      </p:to>
                                    </p:set>
                                  </p:childTnLst>
                                </p:cTn>
                              </p:par>
                            </p:childTnLst>
                          </p:cTn>
                        </p:par>
                      </p:childTnLst>
                    </p:cTn>
                  </p:par>
                  <p:par>
                    <p:cTn fill="hold" id="97">
                      <p:stCondLst>
                        <p:cond delay="indefinite"/>
                      </p:stCondLst>
                      <p:childTnLst>
                        <p:par>
                          <p:cTn fill="hold" id="98">
                            <p:stCondLst>
                              <p:cond delay="0"/>
                            </p:stCondLst>
                            <p:childTnLst>
                              <p:par>
                                <p:cTn fill="hold" grpId="0" id="99" nodeType="clickEffect" presetClass="entr" presetID="25" presetSubtype="0">
                                  <p:stCondLst>
                                    <p:cond delay="0"/>
                                  </p:stCondLst>
                                  <p:childTnLst>
                                    <p:set>
                                      <p:cBhvr>
                                        <p:cTn dur="1" fill="hold" id="100">
                                          <p:stCondLst>
                                            <p:cond delay="0"/>
                                          </p:stCondLst>
                                        </p:cTn>
                                        <p:tgtEl>
                                          <p:spTgt spid="11"/>
                                        </p:tgtEl>
                                        <p:attrNameLst>
                                          <p:attrName>style.visibility</p:attrName>
                                        </p:attrNameLst>
                                      </p:cBhvr>
                                      <p:to>
                                        <p:strVal val="visible"/>
                                      </p:to>
                                    </p:set>
                                    <p:anim calcmode="lin" valueType="num">
                                      <p:cBhvr>
                                        <p:cTn decel="50000" dur="500" fill="hold" id="101">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102">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103">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104"/>
                                        <p:tgtEl>
                                          <p:spTgt spid="11"/>
                                        </p:tgtEl>
                                        <p:attrNameLst>
                                          <p:attrName>ppt_h</p:attrName>
                                        </p:attrNameLst>
                                      </p:cBhvr>
                                      <p:tavLst>
                                        <p:tav tm="0">
                                          <p:val>
                                            <p:strVal val="#ppt_h"/>
                                          </p:val>
                                        </p:tav>
                                        <p:tav tm="100000">
                                          <p:val>
                                            <p:strVal val="#ppt_h"/>
                                          </p:val>
                                        </p:tav>
                                      </p:tavLst>
                                    </p:anim>
                                    <p:anim calcmode="lin" valueType="num">
                                      <p:cBhvr>
                                        <p:cTn decel="50000" dur="500" fill="hold" id="105">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106">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107">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108">
                                          <p:stCondLst>
                                            <p:cond delay="0"/>
                                          </p:stCondLst>
                                        </p:cTn>
                                        <p:tgtEl>
                                          <p:spTgt spid="11"/>
                                        </p:tgtEl>
                                      </p:cBhvr>
                                    </p:animEffect>
                                  </p:childTnLst>
                                </p:cTn>
                              </p:par>
                              <p:par>
                                <p:cTn fill="hold" id="109" nodeType="withEffect" presetClass="entr" presetID="25" presetSubtype="0">
                                  <p:stCondLst>
                                    <p:cond delay="0"/>
                                  </p:stCondLst>
                                  <p:childTnLst>
                                    <p:set>
                                      <p:cBhvr>
                                        <p:cTn dur="1" fill="hold" id="110">
                                          <p:stCondLst>
                                            <p:cond delay="0"/>
                                          </p:stCondLst>
                                        </p:cTn>
                                        <p:tgtEl>
                                          <p:spTgt spid="16"/>
                                        </p:tgtEl>
                                        <p:attrNameLst>
                                          <p:attrName>style.visibility</p:attrName>
                                        </p:attrNameLst>
                                      </p:cBhvr>
                                      <p:to>
                                        <p:strVal val="visible"/>
                                      </p:to>
                                    </p:set>
                                    <p:anim calcmode="lin" valueType="num">
                                      <p:cBhvr>
                                        <p:cTn decel="50000" dur="500" fill="hold" id="111">
                                          <p:stCondLst>
                                            <p:cond delay="0"/>
                                          </p:stCondLst>
                                        </p:cTn>
                                        <p:tgtEl>
                                          <p:spTgt spid="16"/>
                                        </p:tgtEl>
                                        <p:attrNameLst>
                                          <p:attrName>style.rotation</p:attrName>
                                        </p:attrNameLst>
                                      </p:cBhvr>
                                      <p:tavLst>
                                        <p:tav tm="0">
                                          <p:val>
                                            <p:fltVal val="-90"/>
                                          </p:val>
                                        </p:tav>
                                        <p:tav tm="100000">
                                          <p:val>
                                            <p:fltVal val="0"/>
                                          </p:val>
                                        </p:tav>
                                      </p:tavLst>
                                    </p:anim>
                                    <p:anim calcmode="lin" valueType="num">
                                      <p:cBhvr>
                                        <p:cTn decel="50000" dur="500" fill="hold" id="112">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accel="50000" dur="500" fill="hold" id="113">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dur="1000" fill="hold" id="114"/>
                                        <p:tgtEl>
                                          <p:spTgt spid="16"/>
                                        </p:tgtEl>
                                        <p:attrNameLst>
                                          <p:attrName>ppt_h</p:attrName>
                                        </p:attrNameLst>
                                      </p:cBhvr>
                                      <p:tavLst>
                                        <p:tav tm="0">
                                          <p:val>
                                            <p:strVal val="#ppt_h"/>
                                          </p:val>
                                        </p:tav>
                                        <p:tav tm="100000">
                                          <p:val>
                                            <p:strVal val="#ppt_h"/>
                                          </p:val>
                                        </p:tav>
                                      </p:tavLst>
                                    </p:anim>
                                    <p:anim calcmode="lin" valueType="num">
                                      <p:cBhvr>
                                        <p:cTn decel="50000" dur="500" fill="hold" id="115">
                                          <p:stCondLst>
                                            <p:cond delay="0"/>
                                          </p:stCondLst>
                                        </p:cTn>
                                        <p:tgtEl>
                                          <p:spTgt spid="16"/>
                                        </p:tgtEl>
                                        <p:attrNameLst>
                                          <p:attrName>ppt_x</p:attrName>
                                        </p:attrNameLst>
                                      </p:cBhvr>
                                      <p:tavLst>
                                        <p:tav tm="0">
                                          <p:val>
                                            <p:strVal val="#ppt_x+.4"/>
                                          </p:val>
                                        </p:tav>
                                        <p:tav tm="100000">
                                          <p:val>
                                            <p:strVal val="#ppt_x"/>
                                          </p:val>
                                        </p:tav>
                                      </p:tavLst>
                                    </p:anim>
                                    <p:anim calcmode="lin" valueType="num">
                                      <p:cBhvr>
                                        <p:cTn decel="50000" dur="500" fill="hold" id="116">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accel="50000" dur="500" fill="hold" id="117">
                                          <p:stCondLst>
                                            <p:cond delay="500"/>
                                          </p:stCondLst>
                                        </p:cTn>
                                        <p:tgtEl>
                                          <p:spTgt spid="16"/>
                                        </p:tgtEl>
                                        <p:attrNameLst>
                                          <p:attrName>ppt_y</p:attrName>
                                        </p:attrNameLst>
                                      </p:cBhvr>
                                      <p:tavLst>
                                        <p:tav tm="0">
                                          <p:val>
                                            <p:strVal val="#ppt_y+.1"/>
                                          </p:val>
                                        </p:tav>
                                        <p:tav tm="100000">
                                          <p:val>
                                            <p:strVal val="#ppt_y"/>
                                          </p:val>
                                        </p:tav>
                                      </p:tavLst>
                                    </p:anim>
                                    <p:animEffect filter="fade" transition="in">
                                      <p:cBhvr>
                                        <p:cTn decel="50000" dur="1000" id="118">
                                          <p:stCondLst>
                                            <p:cond delay="0"/>
                                          </p:stCondLst>
                                        </p:cTn>
                                        <p:tgtEl>
                                          <p:spTgt spid="16"/>
                                        </p:tgtEl>
                                      </p:cBhvr>
                                    </p:animEffect>
                                  </p:childTnLst>
                                </p:cTn>
                              </p:par>
                              <p:par>
                                <p:cTn fill="hold" id="119" nodeType="withEffect" presetClass="entr" presetID="25" presetSubtype="0">
                                  <p:stCondLst>
                                    <p:cond delay="0"/>
                                  </p:stCondLst>
                                  <p:childTnLst>
                                    <p:set>
                                      <p:cBhvr>
                                        <p:cTn dur="1" fill="hold" id="120">
                                          <p:stCondLst>
                                            <p:cond delay="0"/>
                                          </p:stCondLst>
                                        </p:cTn>
                                        <p:tgtEl>
                                          <p:spTgt spid="15"/>
                                        </p:tgtEl>
                                        <p:attrNameLst>
                                          <p:attrName>style.visibility</p:attrName>
                                        </p:attrNameLst>
                                      </p:cBhvr>
                                      <p:to>
                                        <p:strVal val="visible"/>
                                      </p:to>
                                    </p:set>
                                    <p:anim calcmode="lin" valueType="num">
                                      <p:cBhvr>
                                        <p:cTn decel="50000" dur="500" fill="hold" id="121">
                                          <p:stCondLst>
                                            <p:cond delay="0"/>
                                          </p:stCondLst>
                                        </p:cTn>
                                        <p:tgtEl>
                                          <p:spTgt spid="15"/>
                                        </p:tgtEl>
                                        <p:attrNameLst>
                                          <p:attrName>style.rotation</p:attrName>
                                        </p:attrNameLst>
                                      </p:cBhvr>
                                      <p:tavLst>
                                        <p:tav tm="0">
                                          <p:val>
                                            <p:fltVal val="-90"/>
                                          </p:val>
                                        </p:tav>
                                        <p:tav tm="100000">
                                          <p:val>
                                            <p:fltVal val="0"/>
                                          </p:val>
                                        </p:tav>
                                      </p:tavLst>
                                    </p:anim>
                                    <p:anim calcmode="lin" valueType="num">
                                      <p:cBhvr>
                                        <p:cTn decel="50000" dur="500" fill="hold" id="122">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accel="50000" dur="500" fill="hold" id="123">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dur="1000" fill="hold" id="124"/>
                                        <p:tgtEl>
                                          <p:spTgt spid="15"/>
                                        </p:tgtEl>
                                        <p:attrNameLst>
                                          <p:attrName>ppt_h</p:attrName>
                                        </p:attrNameLst>
                                      </p:cBhvr>
                                      <p:tavLst>
                                        <p:tav tm="0">
                                          <p:val>
                                            <p:strVal val="#ppt_h"/>
                                          </p:val>
                                        </p:tav>
                                        <p:tav tm="100000">
                                          <p:val>
                                            <p:strVal val="#ppt_h"/>
                                          </p:val>
                                        </p:tav>
                                      </p:tavLst>
                                    </p:anim>
                                    <p:anim calcmode="lin" valueType="num">
                                      <p:cBhvr>
                                        <p:cTn decel="50000" dur="500" fill="hold" id="125">
                                          <p:stCondLst>
                                            <p:cond delay="0"/>
                                          </p:stCondLst>
                                        </p:cTn>
                                        <p:tgtEl>
                                          <p:spTgt spid="15"/>
                                        </p:tgtEl>
                                        <p:attrNameLst>
                                          <p:attrName>ppt_x</p:attrName>
                                        </p:attrNameLst>
                                      </p:cBhvr>
                                      <p:tavLst>
                                        <p:tav tm="0">
                                          <p:val>
                                            <p:strVal val="#ppt_x+.4"/>
                                          </p:val>
                                        </p:tav>
                                        <p:tav tm="100000">
                                          <p:val>
                                            <p:strVal val="#ppt_x"/>
                                          </p:val>
                                        </p:tav>
                                      </p:tavLst>
                                    </p:anim>
                                    <p:anim calcmode="lin" valueType="num">
                                      <p:cBhvr>
                                        <p:cTn decel="50000" dur="500" fill="hold" id="126">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accel="50000" dur="500" fill="hold" id="127">
                                          <p:stCondLst>
                                            <p:cond delay="500"/>
                                          </p:stCondLst>
                                        </p:cTn>
                                        <p:tgtEl>
                                          <p:spTgt spid="15"/>
                                        </p:tgtEl>
                                        <p:attrNameLst>
                                          <p:attrName>ppt_y</p:attrName>
                                        </p:attrNameLst>
                                      </p:cBhvr>
                                      <p:tavLst>
                                        <p:tav tm="0">
                                          <p:val>
                                            <p:strVal val="#ppt_y+.1"/>
                                          </p:val>
                                        </p:tav>
                                        <p:tav tm="100000">
                                          <p:val>
                                            <p:strVal val="#ppt_y"/>
                                          </p:val>
                                        </p:tav>
                                      </p:tavLst>
                                    </p:anim>
                                    <p:animEffect filter="fade" transition="in">
                                      <p:cBhvr>
                                        <p:cTn decel="50000" dur="1000" id="128">
                                          <p:stCondLst>
                                            <p:cond delay="0"/>
                                          </p:stCondLst>
                                        </p:cTn>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5"/>
      <p:bldP advAuto="4294967295" animBg="1" grpId="0" spid="6"/>
      <p:bldP advAuto="4294967295" animBg="1" grpId="0" spid="11"/>
      <p:bldP advAuto="4294967295" animBg="1" grpId="0" spid="12"/>
      <p:bldP advAuto="4294967295" animBg="1" grpId="0" spid="13"/>
    </p:bldLst>
  </p:timing>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44718" y="5074814"/>
            <a:ext cx="2713348"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rPr>
              <a:t>Anxiolytics</a:t>
            </a:r>
            <a:endParaRPr dirty="0" lang="en-US" sz="2800">
              <a:solidFill>
                <a:schemeClr val="accent1"/>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44718" y="3382978"/>
            <a:ext cx="3450210"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chemeClr val="accent1"/>
                </a:solidFill>
                <a:uFillTx/>
              </a:rPr>
              <a:t>Psychotherapy</a:t>
            </a:r>
            <a:r>
              <a:rPr b="1" dirty="0" lang="en-US" sz="3200">
                <a:solidFill>
                  <a:schemeClr val="accent1"/>
                </a:solidFill>
                <a:uFillTx/>
              </a:rPr>
              <a:t>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05845" y="1267548"/>
            <a:ext cx="5084976"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3200">
                <a:solidFill>
                  <a:schemeClr val="accent1"/>
                </a:solidFill>
                <a:uFillTx/>
                <a:latin charset="0" panose="04020705040A02060702" pitchFamily="82" typeface="Algerian"/>
              </a:rPr>
              <a:t>Treatment of </a:t>
            </a:r>
            <a:r>
              <a:rPr b="1" dirty="0" lang="en-US" smtClean="0" sz="3200">
                <a:solidFill>
                  <a:schemeClr val="accent1"/>
                </a:solidFill>
                <a:uFillTx/>
                <a:latin charset="0" panose="04020705040A02060702" pitchFamily="82" typeface="Algerian"/>
              </a:rPr>
              <a:t>anxiety</a:t>
            </a:r>
            <a:endParaRPr dirty="0" lang="en-US" sz="3200">
              <a:solidFill>
                <a:schemeClr val="accent1"/>
              </a:solidFill>
              <a:uFillTx/>
              <a:latin charset="0" panose="04020705040A02060702" pitchFamily="82" typeface="Algeri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ognitive Behavioral Therapy" id="9" name="Picture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543800" y="2412974"/>
            <a:ext cx="3825240" cy="2189506"/>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nxiety Drugs" id="10" name="Picture 8"/>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574280" y="4800601"/>
            <a:ext cx="3749040" cy="1722120"/>
          </a:xfrm>
          <a:prstGeom prst="rect">
            <a:avLst/>
          </a:prstGeom>
          <a:noFill/>
          <a:ln w="9525">
            <a:noFill/>
            <a:miter lim="800000"/>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ecel="50000" dur="500" fill="hold" id="7">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10"/>
                                        <p:tgtEl>
                                          <p:spTgt spid="6"/>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6"/>
                                        </p:tgtEl>
                                      </p:cBhvr>
                                    </p:animEffect>
                                  </p:childTnLst>
                                </p:cTn>
                              </p:par>
                              <p:par>
                                <p:cTn fill="hold" id="15" nodeType="withEffect" presetClass="entr" presetID="25" presetSubtype="0">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p:cTn decel="50000" dur="500" fill="hold" id="17">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18">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19">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20"/>
                                        <p:tgtEl>
                                          <p:spTgt spid="9"/>
                                        </p:tgtEl>
                                        <p:attrNameLst>
                                          <p:attrName>ppt_h</p:attrName>
                                        </p:attrNameLst>
                                      </p:cBhvr>
                                      <p:tavLst>
                                        <p:tav tm="0">
                                          <p:val>
                                            <p:strVal val="#ppt_h"/>
                                          </p:val>
                                        </p:tav>
                                        <p:tav tm="100000">
                                          <p:val>
                                            <p:strVal val="#ppt_h"/>
                                          </p:val>
                                        </p:tav>
                                      </p:tavLst>
                                    </p:anim>
                                    <p:anim calcmode="lin" valueType="num">
                                      <p:cBhvr>
                                        <p:cTn decel="50000" dur="500" fill="hold" id="21">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22">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23">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24">
                                          <p:stCondLst>
                                            <p:cond delay="0"/>
                                          </p:stCondLst>
                                        </p:cTn>
                                        <p:tgtEl>
                                          <p:spTgt spid="9"/>
                                        </p:tgtEl>
                                      </p:cBhvr>
                                    </p:animEffect>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25" presetSubtype="0">
                                  <p:stCondLst>
                                    <p:cond delay="0"/>
                                  </p:stCondLst>
                                  <p:childTnLst>
                                    <p:set>
                                      <p:cBhvr>
                                        <p:cTn dur="1" fill="hold" id="28">
                                          <p:stCondLst>
                                            <p:cond delay="0"/>
                                          </p:stCondLst>
                                        </p:cTn>
                                        <p:tgtEl>
                                          <p:spTgt spid="5"/>
                                        </p:tgtEl>
                                        <p:attrNameLst>
                                          <p:attrName>style.visibility</p:attrName>
                                        </p:attrNameLst>
                                      </p:cBhvr>
                                      <p:to>
                                        <p:strVal val="visible"/>
                                      </p:to>
                                    </p:set>
                                    <p:anim calcmode="lin" valueType="num">
                                      <p:cBhvr>
                                        <p:cTn decel="50000" dur="500" fill="hold" id="29">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3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31">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32"/>
                                        <p:tgtEl>
                                          <p:spTgt spid="5"/>
                                        </p:tgtEl>
                                        <p:attrNameLst>
                                          <p:attrName>ppt_h</p:attrName>
                                        </p:attrNameLst>
                                      </p:cBhvr>
                                      <p:tavLst>
                                        <p:tav tm="0">
                                          <p:val>
                                            <p:strVal val="#ppt_h"/>
                                          </p:val>
                                        </p:tav>
                                        <p:tav tm="100000">
                                          <p:val>
                                            <p:strVal val="#ppt_h"/>
                                          </p:val>
                                        </p:tav>
                                      </p:tavLst>
                                    </p:anim>
                                    <p:anim calcmode="lin" valueType="num">
                                      <p:cBhvr>
                                        <p:cTn decel="50000" dur="500" fill="hold" id="33">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34">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35">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36">
                                          <p:stCondLst>
                                            <p:cond delay="0"/>
                                          </p:stCondLst>
                                        </p:cTn>
                                        <p:tgtEl>
                                          <p:spTgt spid="5"/>
                                        </p:tgtEl>
                                      </p:cBhvr>
                                    </p:animEffect>
                                  </p:childTnLst>
                                </p:cTn>
                              </p:par>
                              <p:par>
                                <p:cTn fill="hold" id="37" nodeType="withEffect" presetClass="entr" presetID="25" presetSubtype="0">
                                  <p:stCondLst>
                                    <p:cond delay="0"/>
                                  </p:stCondLst>
                                  <p:childTnLst>
                                    <p:set>
                                      <p:cBhvr>
                                        <p:cTn dur="1" fill="hold" id="38">
                                          <p:stCondLst>
                                            <p:cond delay="0"/>
                                          </p:stCondLst>
                                        </p:cTn>
                                        <p:tgtEl>
                                          <p:spTgt spid="10"/>
                                        </p:tgtEl>
                                        <p:attrNameLst>
                                          <p:attrName>style.visibility</p:attrName>
                                        </p:attrNameLst>
                                      </p:cBhvr>
                                      <p:to>
                                        <p:strVal val="visible"/>
                                      </p:to>
                                    </p:set>
                                    <p:anim calcmode="lin" valueType="num">
                                      <p:cBhvr>
                                        <p:cTn decel="50000" dur="500" fill="hold" id="39">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40">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41">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42"/>
                                        <p:tgtEl>
                                          <p:spTgt spid="10"/>
                                        </p:tgtEl>
                                        <p:attrNameLst>
                                          <p:attrName>ppt_h</p:attrName>
                                        </p:attrNameLst>
                                      </p:cBhvr>
                                      <p:tavLst>
                                        <p:tav tm="0">
                                          <p:val>
                                            <p:strVal val="#ppt_h"/>
                                          </p:val>
                                        </p:tav>
                                        <p:tav tm="100000">
                                          <p:val>
                                            <p:strVal val="#ppt_h"/>
                                          </p:val>
                                        </p:tav>
                                      </p:tavLst>
                                    </p:anim>
                                    <p:anim calcmode="lin" valueType="num">
                                      <p:cBhvr>
                                        <p:cTn decel="50000" dur="500" fill="hold" id="43">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44">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45">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46">
                                          <p:stCondLst>
                                            <p:cond delay="0"/>
                                          </p:stCondLst>
                                        </p:cTn>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5"/>
      <p:bldP advAuto="4294967295" animBg="1" grpId="0" spid="6"/>
    </p:bldLst>
  </p:timing>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67181" y="2232609"/>
            <a:ext cx="4096731"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TT" smtClean="0" sz="2800">
                <a:solidFill>
                  <a:schemeClr val="accent1"/>
                </a:solidFill>
                <a:uFillTx/>
              </a:rPr>
              <a:t>2-</a:t>
            </a:r>
            <a:r>
              <a:rPr b="1" dirty="0" lang="en-US" smtClean="0" sz="2800">
                <a:solidFill>
                  <a:schemeClr val="accent1"/>
                </a:solidFill>
                <a:uFillTx/>
                <a:cs charset="0" pitchFamily="18" typeface="Times New Roman"/>
              </a:rPr>
              <a:t>5HT</a:t>
            </a:r>
            <a:r>
              <a:rPr b="1" baseline="-25000" dirty="0" lang="en-US" smtClean="0" sz="2800">
                <a:solidFill>
                  <a:schemeClr val="accent1"/>
                </a:solidFill>
                <a:uFillTx/>
                <a:cs charset="0" pitchFamily="18" typeface="Times New Roman"/>
              </a:rPr>
              <a:t>1A</a:t>
            </a:r>
            <a:r>
              <a:rPr b="1" dirty="0" lang="en-US" smtClean="0" sz="2800">
                <a:solidFill>
                  <a:schemeClr val="accent1"/>
                </a:solidFill>
                <a:uFillTx/>
                <a:cs charset="0" pitchFamily="18" typeface="Times New Roman"/>
              </a:rPr>
              <a:t> </a:t>
            </a:r>
            <a:r>
              <a:rPr b="1" dirty="0" lang="en-US" sz="2800">
                <a:solidFill>
                  <a:schemeClr val="accent1"/>
                </a:solidFill>
                <a:uFillTx/>
                <a:cs charset="0" pitchFamily="18" typeface="Times New Roman"/>
              </a:rPr>
              <a:t>agonists. </a:t>
            </a:r>
            <a:endParaRPr dirty="0" lang="en-US" sz="2800">
              <a:solidFill>
                <a:schemeClr val="accent1"/>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52253" y="1397782"/>
            <a:ext cx="4830452"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TT" smtClean="0" sz="3200">
                <a:solidFill>
                  <a:schemeClr val="accent1"/>
                </a:solidFill>
                <a:uFillTx/>
                <a:latin charset="0" panose="04020705040A02060702" pitchFamily="82" typeface="Algerian"/>
              </a:rPr>
              <a:t>1-</a:t>
            </a:r>
            <a:r>
              <a:rPr b="1" dirty="0" lang="en-US" smtClean="0" sz="2800">
                <a:solidFill>
                  <a:schemeClr val="accent1"/>
                </a:solidFill>
                <a:uFillTx/>
                <a:cs charset="0" pitchFamily="18" typeface="Times New Roman"/>
              </a:rPr>
              <a:t>Benzodiazepines </a:t>
            </a:r>
            <a:r>
              <a:rPr b="1" dirty="0" lang="en-US" sz="2800">
                <a:solidFill>
                  <a:schemeClr val="accent1"/>
                </a:solidFill>
                <a:uFillTx/>
                <a:cs charset="0" pitchFamily="18" typeface="Times New Roman"/>
              </a:rPr>
              <a:t>( BDZ </a:t>
            </a:r>
            <a:r>
              <a:rPr b="1" dirty="0" lang="en-US" smtClean="0" sz="2800">
                <a:solidFill>
                  <a:schemeClr val="accent1"/>
                </a:solidFill>
                <a:uFillTx/>
                <a:cs charset="0" pitchFamily="18" typeface="Times New Roman"/>
              </a:rPr>
              <a:t>).</a:t>
            </a:r>
            <a:endParaRPr dirty="0" lang="en-US" sz="3200">
              <a:solidFill>
                <a:schemeClr val="accent1"/>
              </a:solidFill>
              <a:uFillTx/>
              <a:latin charset="0" panose="04020705040A02060702" pitchFamily="82" typeface="Algeri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728799" y="141036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8791" y="317163"/>
            <a:ext cx="8135332"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3200">
                <a:solidFill>
                  <a:schemeClr val="folHlink"/>
                </a:solidFill>
                <a:uFillTx/>
                <a:latin charset="0" panose="04020705040A02060702" pitchFamily="82" typeface="Algerian"/>
                <a:cs charset="0" pitchFamily="18" typeface="Times New Roman"/>
              </a:rPr>
              <a:t>Classification </a:t>
            </a:r>
            <a:r>
              <a:rPr b="1" dirty="0" lang="en-US" sz="3200">
                <a:solidFill>
                  <a:schemeClr val="folHlink"/>
                </a:solidFill>
                <a:uFillTx/>
                <a:latin charset="0" panose="04020705040A02060702" pitchFamily="82" typeface="Algerian"/>
                <a:cs charset="0" pitchFamily="18" typeface="Times New Roman"/>
              </a:rPr>
              <a:t>of anxiolytic drugs</a:t>
            </a:r>
            <a:r>
              <a:rPr b="1" dirty="0" lang="en-US" smtClean="0" sz="3200">
                <a:solidFill>
                  <a:schemeClr val="folHlink"/>
                </a:solidFill>
                <a:uFillTx/>
                <a:latin charset="0" panose="04020705040A02060702" pitchFamily="82" typeface="Algerian"/>
                <a:cs charset="0" pitchFamily="18" typeface="Times New Roman"/>
              </a:rPr>
              <a:t>:</a:t>
            </a:r>
            <a:endParaRPr dirty="0" lang="en-US" sz="3200">
              <a:solidFill>
                <a:schemeClr val="accent1"/>
              </a:solidFill>
              <a:uFillTx/>
              <a:latin charset="0" panose="04020705040A02060702" pitchFamily="82" typeface="Algeri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51941" y="4529448"/>
            <a:ext cx="5323002"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TT" smtClean="0" sz="2800">
                <a:solidFill>
                  <a:schemeClr val="accent1"/>
                </a:solidFill>
                <a:uFillTx/>
              </a:rPr>
              <a:t>5-</a:t>
            </a:r>
            <a:r>
              <a:rPr b="1" dirty="0" lang="en-US" smtClean="0" sz="2800">
                <a:solidFill>
                  <a:schemeClr val="bg2"/>
                </a:solidFill>
                <a:uFillTx/>
                <a:cs charset="0" pitchFamily="18" typeface="Times New Roman"/>
              </a:rPr>
              <a:t>Tricyclic Antidepressants</a:t>
            </a:r>
            <a:endParaRPr b="1" dirty="0" lang="en-US" sz="2800">
              <a:solidFill>
                <a:schemeClr val="bg2"/>
              </a:solidFill>
              <a:uFillTx/>
              <a:cs charset="0"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TextBox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59876" y="3745223"/>
            <a:ext cx="5377992"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TT" smtClean="0" sz="2800">
                <a:solidFill>
                  <a:schemeClr val="accent1"/>
                </a:solidFill>
                <a:uFillTx/>
              </a:rPr>
              <a:t>4-</a:t>
            </a:r>
            <a:r>
              <a:rPr b="1" dirty="0" lang="en-US" sz="2800">
                <a:solidFill>
                  <a:schemeClr val="bg2"/>
                </a:solidFill>
                <a:uFillTx/>
                <a:cs charset="0" pitchFamily="18" typeface="Times New Roman"/>
              </a:rPr>
              <a:t>5HT reuptake </a:t>
            </a:r>
            <a:r>
              <a:rPr b="1" dirty="0" lang="en-US" smtClean="0" sz="2800">
                <a:solidFill>
                  <a:schemeClr val="bg2"/>
                </a:solidFill>
                <a:uFillTx/>
                <a:cs charset="0" pitchFamily="18" typeface="Times New Roman"/>
              </a:rPr>
              <a:t>inhibitors</a:t>
            </a:r>
            <a:endParaRPr dirty="0" lang="en-US" sz="2800">
              <a:solidFill>
                <a:schemeClr val="accent1"/>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TextBox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67493" y="3006718"/>
            <a:ext cx="6045723"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4">
                    <a:lumMod val="75000"/>
                  </a:schemeClr>
                </a:solidFill>
                <a:uFillTx/>
                <a:cs charset="0" pitchFamily="18" typeface="Times New Roman"/>
              </a:rPr>
              <a:t>3-Beta-adrenergic blockers</a:t>
            </a:r>
            <a:endParaRPr b="1" dirty="0" lang="en-US" sz="2800">
              <a:solidFill>
                <a:schemeClr val="accent4">
                  <a:lumMod val="75000"/>
                </a:schemeClr>
              </a:solidFill>
              <a:uFillTx/>
              <a:cs charset="0" pitchFamily="18" typeface="Times New Rom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9435857" y="4521896"/>
            <a:ext cx="2575560" cy="2066794"/>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http://www.whale.to/a/image/bzbc28.gif" id="26626" name="Picture 2">
            <a:hlinkClick r:id="rId4"/>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noCrop="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5"/>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8515045" y="1027134"/>
            <a:ext cx="3486150" cy="334445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TextBox 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1461" y="5245728"/>
            <a:ext cx="5323002"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TT" smtClean="0" sz="2800">
                <a:solidFill>
                  <a:schemeClr val="accent1"/>
                </a:solidFill>
                <a:uFillTx/>
              </a:rPr>
              <a:t>6-</a:t>
            </a:r>
            <a:r>
              <a:rPr b="1" dirty="0" lang="en-US" smtClean="0" sz="2800">
                <a:solidFill>
                  <a:schemeClr val="bg2"/>
                </a:solidFill>
                <a:uFillTx/>
                <a:cs charset="0" pitchFamily="18" typeface="Times New Roman"/>
              </a:rPr>
              <a:t>MAO  inhibitors</a:t>
            </a:r>
            <a:endParaRPr b="1" dirty="0" lang="en-US" sz="2800">
              <a:solidFill>
                <a:schemeClr val="bg2"/>
              </a:solidFill>
              <a:uFillTx/>
              <a:cs charset="0"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TextBox 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6701" y="6106180"/>
            <a:ext cx="5323002"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TT" smtClean="0" sz="2800">
                <a:solidFill>
                  <a:schemeClr val="accent1"/>
                </a:solidFill>
                <a:uFillTx/>
              </a:rPr>
              <a:t>7-</a:t>
            </a:r>
            <a:r>
              <a:rPr b="1" dirty="0" err="1" lang="en-US" smtClean="0" sz="2800">
                <a:solidFill>
                  <a:schemeClr val="bg2"/>
                </a:solidFill>
                <a:uFillTx/>
                <a:cs charset="0" pitchFamily="18" typeface="Times New Roman"/>
              </a:rPr>
              <a:t>Pregabalin</a:t>
            </a:r>
            <a:endParaRPr b="1" dirty="0" lang="en-US" sz="2800">
              <a:solidFill>
                <a:schemeClr val="bg2"/>
              </a:solidFill>
              <a:uFillTx/>
              <a:cs charset="0"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ecel="50000" dur="500" fill="hold" id="7">
                                          <p:stCondLst>
                                            <p:cond delay="0"/>
                                          </p:stCondLst>
                                        </p:cTn>
                                        <p:tgtEl>
                                          <p:spTgt spid="7"/>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7"/>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dur="1000" fill="hold" id="10"/>
                                        <p:tgtEl>
                                          <p:spTgt spid="7"/>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7"/>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7"/>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7"/>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7"/>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5" presetSubtype="0">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p:cTn decel="50000" dur="500" fill="hold" id="19">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2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21">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22"/>
                                        <p:tgtEl>
                                          <p:spTgt spid="6"/>
                                        </p:tgtEl>
                                        <p:attrNameLst>
                                          <p:attrName>ppt_h</p:attrName>
                                        </p:attrNameLst>
                                      </p:cBhvr>
                                      <p:tavLst>
                                        <p:tav tm="0">
                                          <p:val>
                                            <p:strVal val="#ppt_h"/>
                                          </p:val>
                                        </p:tav>
                                        <p:tav tm="100000">
                                          <p:val>
                                            <p:strVal val="#ppt_h"/>
                                          </p:val>
                                        </p:tav>
                                      </p:tavLst>
                                    </p:anim>
                                    <p:anim calcmode="lin" valueType="num">
                                      <p:cBhvr>
                                        <p:cTn decel="50000" dur="500" fill="hold" id="23">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24">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25">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26">
                                          <p:stCondLst>
                                            <p:cond delay="0"/>
                                          </p:stCondLst>
                                        </p:cTn>
                                        <p:tgtEl>
                                          <p:spTgt spid="6"/>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5" presetSubtype="0">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p:cTn decel="50000" dur="500" fill="hold" id="31">
                                          <p:stCondLst>
                                            <p:cond delay="0"/>
                                          </p:stCondLst>
                                        </p:cTn>
                                        <p:tgtEl>
                                          <p:spTgt spid="13"/>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dur="1000" fill="hold" id="34"/>
                                        <p:tgtEl>
                                          <p:spTgt spid="13"/>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13"/>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13"/>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13"/>
                                        </p:tgtEl>
                                      </p:cBhvr>
                                    </p:animEffect>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5" presetSubtype="0">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p:cTn decel="50000" dur="500" fill="hold" id="43">
                                          <p:stCondLst>
                                            <p:cond delay="0"/>
                                          </p:stCondLst>
                                        </p:cTn>
                                        <p:tgtEl>
                                          <p:spTgt spid="12"/>
                                        </p:tgtEl>
                                        <p:attrNameLst>
                                          <p:attrName>style.rotation</p:attrName>
                                        </p:attrNameLst>
                                      </p:cBhvr>
                                      <p:tavLst>
                                        <p:tav tm="0">
                                          <p:val>
                                            <p:fltVal val="-90"/>
                                          </p:val>
                                        </p:tav>
                                        <p:tav tm="100000">
                                          <p:val>
                                            <p:fltVal val="0"/>
                                          </p:val>
                                        </p:tav>
                                      </p:tavLst>
                                    </p:anim>
                                    <p:anim calcmode="lin" valueType="num">
                                      <p:cBhvr>
                                        <p:cTn decel="50000" dur="500" fill="hold" id="44">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accel="50000" dur="500" fill="hold" id="45">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dur="1000" fill="hold" id="46"/>
                                        <p:tgtEl>
                                          <p:spTgt spid="12"/>
                                        </p:tgtEl>
                                        <p:attrNameLst>
                                          <p:attrName>ppt_h</p:attrName>
                                        </p:attrNameLst>
                                      </p:cBhvr>
                                      <p:tavLst>
                                        <p:tav tm="0">
                                          <p:val>
                                            <p:strVal val="#ppt_h"/>
                                          </p:val>
                                        </p:tav>
                                        <p:tav tm="100000">
                                          <p:val>
                                            <p:strVal val="#ppt_h"/>
                                          </p:val>
                                        </p:tav>
                                      </p:tavLst>
                                    </p:anim>
                                    <p:anim calcmode="lin" valueType="num">
                                      <p:cBhvr>
                                        <p:cTn decel="50000" dur="500" fill="hold" id="47">
                                          <p:stCondLst>
                                            <p:cond delay="0"/>
                                          </p:stCondLst>
                                        </p:cTn>
                                        <p:tgtEl>
                                          <p:spTgt spid="12"/>
                                        </p:tgtEl>
                                        <p:attrNameLst>
                                          <p:attrName>ppt_x</p:attrName>
                                        </p:attrNameLst>
                                      </p:cBhvr>
                                      <p:tavLst>
                                        <p:tav tm="0">
                                          <p:val>
                                            <p:strVal val="#ppt_x+.4"/>
                                          </p:val>
                                        </p:tav>
                                        <p:tav tm="100000">
                                          <p:val>
                                            <p:strVal val="#ppt_x"/>
                                          </p:val>
                                        </p:tav>
                                      </p:tavLst>
                                    </p:anim>
                                    <p:anim calcmode="lin" valueType="num">
                                      <p:cBhvr>
                                        <p:cTn decel="50000" dur="500" fill="hold" id="48">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accel="50000" dur="500" fill="hold" id="49">
                                          <p:stCondLst>
                                            <p:cond delay="500"/>
                                          </p:stCondLst>
                                        </p:cTn>
                                        <p:tgtEl>
                                          <p:spTgt spid="12"/>
                                        </p:tgtEl>
                                        <p:attrNameLst>
                                          <p:attrName>ppt_y</p:attrName>
                                        </p:attrNameLst>
                                      </p:cBhvr>
                                      <p:tavLst>
                                        <p:tav tm="0">
                                          <p:val>
                                            <p:strVal val="#ppt_y+.1"/>
                                          </p:val>
                                        </p:tav>
                                        <p:tav tm="100000">
                                          <p:val>
                                            <p:strVal val="#ppt_y"/>
                                          </p:val>
                                        </p:tav>
                                      </p:tavLst>
                                    </p:anim>
                                    <p:animEffect filter="fade" transition="in">
                                      <p:cBhvr>
                                        <p:cTn decel="50000" dur="1000" id="50">
                                          <p:stCondLst>
                                            <p:cond delay="0"/>
                                          </p:stCondLst>
                                        </p:cTn>
                                        <p:tgtEl>
                                          <p:spTgt spid="12"/>
                                        </p:tgtEl>
                                      </p:cBhvr>
                                    </p:animEffect>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25" presetSubtype="0">
                                  <p:stCondLst>
                                    <p:cond delay="0"/>
                                  </p:stCondLst>
                                  <p:childTnLst>
                                    <p:set>
                                      <p:cBhvr>
                                        <p:cTn dur="1" fill="hold" id="54">
                                          <p:stCondLst>
                                            <p:cond delay="0"/>
                                          </p:stCondLst>
                                        </p:cTn>
                                        <p:tgtEl>
                                          <p:spTgt spid="11"/>
                                        </p:tgtEl>
                                        <p:attrNameLst>
                                          <p:attrName>style.visibility</p:attrName>
                                        </p:attrNameLst>
                                      </p:cBhvr>
                                      <p:to>
                                        <p:strVal val="visible"/>
                                      </p:to>
                                    </p:set>
                                    <p:anim calcmode="lin" valueType="num">
                                      <p:cBhvr>
                                        <p:cTn decel="50000" dur="500" fill="hold" id="55">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56">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57">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58"/>
                                        <p:tgtEl>
                                          <p:spTgt spid="11"/>
                                        </p:tgtEl>
                                        <p:attrNameLst>
                                          <p:attrName>ppt_h</p:attrName>
                                        </p:attrNameLst>
                                      </p:cBhvr>
                                      <p:tavLst>
                                        <p:tav tm="0">
                                          <p:val>
                                            <p:strVal val="#ppt_h"/>
                                          </p:val>
                                        </p:tav>
                                        <p:tav tm="100000">
                                          <p:val>
                                            <p:strVal val="#ppt_h"/>
                                          </p:val>
                                        </p:tav>
                                      </p:tavLst>
                                    </p:anim>
                                    <p:anim calcmode="lin" valueType="num">
                                      <p:cBhvr>
                                        <p:cTn decel="50000" dur="500" fill="hold" id="59">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60">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61">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62">
                                          <p:stCondLst>
                                            <p:cond delay="0"/>
                                          </p:stCondLst>
                                        </p:cTn>
                                        <p:tgtEl>
                                          <p:spTgt spid="11"/>
                                        </p:tgtEl>
                                      </p:cBhvr>
                                    </p:animEffect>
                                  </p:childTnLst>
                                </p:cTn>
                              </p:par>
                            </p:childTnLst>
                          </p:cTn>
                        </p:par>
                      </p:childTnLst>
                    </p:cTn>
                  </p:par>
                  <p:par>
                    <p:cTn fill="hold" id="63">
                      <p:stCondLst>
                        <p:cond delay="indefinite"/>
                      </p:stCondLst>
                      <p:childTnLst>
                        <p:par>
                          <p:cTn fill="hold" id="64">
                            <p:stCondLst>
                              <p:cond delay="0"/>
                            </p:stCondLst>
                            <p:childTnLst>
                              <p:par>
                                <p:cTn fill="hold" grpId="0" id="65" nodeType="clickEffect" presetClass="entr" presetID="25" presetSubtype="0">
                                  <p:stCondLst>
                                    <p:cond delay="0"/>
                                  </p:stCondLst>
                                  <p:childTnLst>
                                    <p:set>
                                      <p:cBhvr>
                                        <p:cTn dur="1" fill="hold" id="66">
                                          <p:stCondLst>
                                            <p:cond delay="0"/>
                                          </p:stCondLst>
                                        </p:cTn>
                                        <p:tgtEl>
                                          <p:spTgt spid="14"/>
                                        </p:tgtEl>
                                        <p:attrNameLst>
                                          <p:attrName>style.visibility</p:attrName>
                                        </p:attrNameLst>
                                      </p:cBhvr>
                                      <p:to>
                                        <p:strVal val="visible"/>
                                      </p:to>
                                    </p:set>
                                    <p:anim calcmode="lin" valueType="num">
                                      <p:cBhvr>
                                        <p:cTn decel="50000" dur="500" fill="hold" id="67">
                                          <p:stCondLst>
                                            <p:cond delay="0"/>
                                          </p:stCondLst>
                                        </p:cTn>
                                        <p:tgtEl>
                                          <p:spTgt spid="14"/>
                                        </p:tgtEl>
                                        <p:attrNameLst>
                                          <p:attrName>style.rotation</p:attrName>
                                        </p:attrNameLst>
                                      </p:cBhvr>
                                      <p:tavLst>
                                        <p:tav tm="0">
                                          <p:val>
                                            <p:fltVal val="-90"/>
                                          </p:val>
                                        </p:tav>
                                        <p:tav tm="100000">
                                          <p:val>
                                            <p:fltVal val="0"/>
                                          </p:val>
                                        </p:tav>
                                      </p:tavLst>
                                    </p:anim>
                                    <p:anim calcmode="lin" valueType="num">
                                      <p:cBhvr>
                                        <p:cTn decel="50000" dur="500" fill="hold" id="68">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accel="50000" dur="500" fill="hold" id="69">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dur="1000" fill="hold" id="70"/>
                                        <p:tgtEl>
                                          <p:spTgt spid="14"/>
                                        </p:tgtEl>
                                        <p:attrNameLst>
                                          <p:attrName>ppt_h</p:attrName>
                                        </p:attrNameLst>
                                      </p:cBhvr>
                                      <p:tavLst>
                                        <p:tav tm="0">
                                          <p:val>
                                            <p:strVal val="#ppt_h"/>
                                          </p:val>
                                        </p:tav>
                                        <p:tav tm="100000">
                                          <p:val>
                                            <p:strVal val="#ppt_h"/>
                                          </p:val>
                                        </p:tav>
                                      </p:tavLst>
                                    </p:anim>
                                    <p:anim calcmode="lin" valueType="num">
                                      <p:cBhvr>
                                        <p:cTn decel="50000" dur="500" fill="hold" id="71">
                                          <p:stCondLst>
                                            <p:cond delay="0"/>
                                          </p:stCondLst>
                                        </p:cTn>
                                        <p:tgtEl>
                                          <p:spTgt spid="14"/>
                                        </p:tgtEl>
                                        <p:attrNameLst>
                                          <p:attrName>ppt_x</p:attrName>
                                        </p:attrNameLst>
                                      </p:cBhvr>
                                      <p:tavLst>
                                        <p:tav tm="0">
                                          <p:val>
                                            <p:strVal val="#ppt_x+.4"/>
                                          </p:val>
                                        </p:tav>
                                        <p:tav tm="100000">
                                          <p:val>
                                            <p:strVal val="#ppt_x"/>
                                          </p:val>
                                        </p:tav>
                                      </p:tavLst>
                                    </p:anim>
                                    <p:anim calcmode="lin" valueType="num">
                                      <p:cBhvr>
                                        <p:cTn decel="50000" dur="500" fill="hold" id="72">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accel="50000" dur="500" fill="hold" id="73">
                                          <p:stCondLst>
                                            <p:cond delay="500"/>
                                          </p:stCondLst>
                                        </p:cTn>
                                        <p:tgtEl>
                                          <p:spTgt spid="14"/>
                                        </p:tgtEl>
                                        <p:attrNameLst>
                                          <p:attrName>ppt_y</p:attrName>
                                        </p:attrNameLst>
                                      </p:cBhvr>
                                      <p:tavLst>
                                        <p:tav tm="0">
                                          <p:val>
                                            <p:strVal val="#ppt_y+.1"/>
                                          </p:val>
                                        </p:tav>
                                        <p:tav tm="100000">
                                          <p:val>
                                            <p:strVal val="#ppt_y"/>
                                          </p:val>
                                        </p:tav>
                                      </p:tavLst>
                                    </p:anim>
                                    <p:animEffect filter="fade" transition="in">
                                      <p:cBhvr>
                                        <p:cTn decel="50000" dur="1000" id="74">
                                          <p:stCondLst>
                                            <p:cond delay="0"/>
                                          </p:stCondLst>
                                        </p:cTn>
                                        <p:tgtEl>
                                          <p:spTgt spid="14"/>
                                        </p:tgtEl>
                                      </p:cBhvr>
                                    </p:animEffect>
                                  </p:childTnLst>
                                </p:cTn>
                              </p:par>
                            </p:childTnLst>
                          </p:cTn>
                        </p:par>
                      </p:childTnLst>
                    </p:cTn>
                  </p:par>
                  <p:par>
                    <p:cTn fill="hold" id="75">
                      <p:stCondLst>
                        <p:cond delay="indefinite"/>
                      </p:stCondLst>
                      <p:childTnLst>
                        <p:par>
                          <p:cTn fill="hold" id="76">
                            <p:stCondLst>
                              <p:cond delay="0"/>
                            </p:stCondLst>
                            <p:childTnLst>
                              <p:par>
                                <p:cTn fill="hold" grpId="0" id="77" nodeType="clickEffect" presetClass="entr" presetID="25" presetSubtype="0">
                                  <p:stCondLst>
                                    <p:cond delay="0"/>
                                  </p:stCondLst>
                                  <p:childTnLst>
                                    <p:set>
                                      <p:cBhvr>
                                        <p:cTn dur="1" fill="hold" id="78">
                                          <p:stCondLst>
                                            <p:cond delay="0"/>
                                          </p:stCondLst>
                                        </p:cTn>
                                        <p:tgtEl>
                                          <p:spTgt spid="15"/>
                                        </p:tgtEl>
                                        <p:attrNameLst>
                                          <p:attrName>style.visibility</p:attrName>
                                        </p:attrNameLst>
                                      </p:cBhvr>
                                      <p:to>
                                        <p:strVal val="visible"/>
                                      </p:to>
                                    </p:set>
                                    <p:anim calcmode="lin" valueType="num">
                                      <p:cBhvr>
                                        <p:cTn decel="50000" dur="500" fill="hold" id="79">
                                          <p:stCondLst>
                                            <p:cond delay="0"/>
                                          </p:stCondLst>
                                        </p:cTn>
                                        <p:tgtEl>
                                          <p:spTgt spid="15"/>
                                        </p:tgtEl>
                                        <p:attrNameLst>
                                          <p:attrName>style.rotation</p:attrName>
                                        </p:attrNameLst>
                                      </p:cBhvr>
                                      <p:tavLst>
                                        <p:tav tm="0">
                                          <p:val>
                                            <p:fltVal val="-90"/>
                                          </p:val>
                                        </p:tav>
                                        <p:tav tm="100000">
                                          <p:val>
                                            <p:fltVal val="0"/>
                                          </p:val>
                                        </p:tav>
                                      </p:tavLst>
                                    </p:anim>
                                    <p:anim calcmode="lin" valueType="num">
                                      <p:cBhvr>
                                        <p:cTn decel="50000" dur="500" fill="hold" id="80">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accel="50000" dur="500" fill="hold" id="81">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dur="1000" fill="hold" id="82"/>
                                        <p:tgtEl>
                                          <p:spTgt spid="15"/>
                                        </p:tgtEl>
                                        <p:attrNameLst>
                                          <p:attrName>ppt_h</p:attrName>
                                        </p:attrNameLst>
                                      </p:cBhvr>
                                      <p:tavLst>
                                        <p:tav tm="0">
                                          <p:val>
                                            <p:strVal val="#ppt_h"/>
                                          </p:val>
                                        </p:tav>
                                        <p:tav tm="100000">
                                          <p:val>
                                            <p:strVal val="#ppt_h"/>
                                          </p:val>
                                        </p:tav>
                                      </p:tavLst>
                                    </p:anim>
                                    <p:anim calcmode="lin" valueType="num">
                                      <p:cBhvr>
                                        <p:cTn decel="50000" dur="500" fill="hold" id="83">
                                          <p:stCondLst>
                                            <p:cond delay="0"/>
                                          </p:stCondLst>
                                        </p:cTn>
                                        <p:tgtEl>
                                          <p:spTgt spid="15"/>
                                        </p:tgtEl>
                                        <p:attrNameLst>
                                          <p:attrName>ppt_x</p:attrName>
                                        </p:attrNameLst>
                                      </p:cBhvr>
                                      <p:tavLst>
                                        <p:tav tm="0">
                                          <p:val>
                                            <p:strVal val="#ppt_x+.4"/>
                                          </p:val>
                                        </p:tav>
                                        <p:tav tm="100000">
                                          <p:val>
                                            <p:strVal val="#ppt_x"/>
                                          </p:val>
                                        </p:tav>
                                      </p:tavLst>
                                    </p:anim>
                                    <p:anim calcmode="lin" valueType="num">
                                      <p:cBhvr>
                                        <p:cTn decel="50000" dur="500" fill="hold" id="84">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accel="50000" dur="500" fill="hold" id="85">
                                          <p:stCondLst>
                                            <p:cond delay="500"/>
                                          </p:stCondLst>
                                        </p:cTn>
                                        <p:tgtEl>
                                          <p:spTgt spid="15"/>
                                        </p:tgtEl>
                                        <p:attrNameLst>
                                          <p:attrName>ppt_y</p:attrName>
                                        </p:attrNameLst>
                                      </p:cBhvr>
                                      <p:tavLst>
                                        <p:tav tm="0">
                                          <p:val>
                                            <p:strVal val="#ppt_y+.1"/>
                                          </p:val>
                                        </p:tav>
                                        <p:tav tm="100000">
                                          <p:val>
                                            <p:strVal val="#ppt_y"/>
                                          </p:val>
                                        </p:tav>
                                      </p:tavLst>
                                    </p:anim>
                                    <p:animEffect filter="fade" transition="in">
                                      <p:cBhvr>
                                        <p:cTn decel="50000" dur="1000" id="86">
                                          <p:stCondLst>
                                            <p:cond delay="0"/>
                                          </p:stCondLst>
                                        </p:cTn>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6"/>
      <p:bldP advAuto="4294967295" animBg="1" grpId="0" spid="7"/>
      <p:bldP advAuto="4294967295" animBg="1" grpId="0" spid="11"/>
      <p:bldP advAuto="4294967295" animBg="1" grpId="0" spid="12"/>
      <p:bldP advAuto="4294967295" animBg="1" grpId="0" spid="13"/>
      <p:bldP advAuto="4294967295" animBg="1" grpId="0" spid="14"/>
      <p:bldP advAuto="4294967295" animBg="1" grpId="0" spid="15"/>
    </p:bldLst>
  </p:timing>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9535" y="4066072"/>
            <a:ext cx="7320698" cy="138499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z="2800">
                <a:solidFill>
                  <a:schemeClr val="accent1"/>
                </a:solidFill>
                <a:uFillTx/>
                <a:cs charset="0" pitchFamily="18" typeface="Times New Roman"/>
              </a:rPr>
              <a:t>Benzodiazepines </a:t>
            </a:r>
            <a:r>
              <a:rPr b="1" dirty="0" lang="en-US" smtClean="0" sz="2800">
                <a:solidFill>
                  <a:schemeClr val="accent1"/>
                </a:solidFill>
                <a:uFillTx/>
                <a:cs charset="0" pitchFamily="18" typeface="Times New Roman"/>
              </a:rPr>
              <a:t>act </a:t>
            </a:r>
            <a:r>
              <a:rPr b="1" dirty="0" lang="en-US" sz="2800">
                <a:solidFill>
                  <a:schemeClr val="accent1"/>
                </a:solidFill>
                <a:uFillTx/>
                <a:cs charset="0" pitchFamily="18" typeface="Times New Roman"/>
              </a:rPr>
              <a:t>by binding to BZ</a:t>
            </a:r>
          </a:p>
          <a:p>
            <a:r>
              <a:rPr b="1" dirty="0" lang="en-US" smtClean="0" sz="2800">
                <a:solidFill>
                  <a:schemeClr val="accent1"/>
                </a:solidFill>
                <a:uFillTx/>
                <a:cs charset="0" pitchFamily="18" typeface="Times New Roman"/>
              </a:rPr>
              <a:t>receptors </a:t>
            </a:r>
            <a:r>
              <a:rPr b="1" dirty="0" lang="en-US" sz="2800">
                <a:solidFill>
                  <a:schemeClr val="accent1"/>
                </a:solidFill>
                <a:uFillTx/>
                <a:cs charset="0" pitchFamily="18" typeface="Times New Roman"/>
              </a:rPr>
              <a:t>in the </a:t>
            </a:r>
            <a:r>
              <a:rPr b="1" dirty="0" lang="en-US" smtClean="0" sz="2800">
                <a:solidFill>
                  <a:schemeClr val="accent1"/>
                </a:solidFill>
                <a:uFillTx/>
                <a:cs charset="0" pitchFamily="18" typeface="Times New Roman"/>
              </a:rPr>
              <a:t>brain</a:t>
            </a:r>
            <a:r>
              <a:rPr b="1" dirty="0" lang="en-US" smtClean="0" sz="2800">
                <a:solidFill>
                  <a:schemeClr val="accent1"/>
                </a:solidFill>
                <a:uFillTx/>
                <a:cs charset="0" pitchFamily="18" typeface="Times New Roman"/>
                <a:sym charset="2" pitchFamily="18" typeface="Symbol"/>
              </a:rPr>
              <a:t></a:t>
            </a:r>
            <a:r>
              <a:rPr b="1" dirty="0" lang="en-US" smtClean="0" sz="2800">
                <a:solidFill>
                  <a:schemeClr val="accent1"/>
                </a:solidFill>
                <a:uFillTx/>
                <a:cs charset="0" pitchFamily="18" typeface="Times New Roman"/>
              </a:rPr>
              <a:t> </a:t>
            </a:r>
            <a:r>
              <a:rPr b="1" dirty="0" lang="en-US" sz="2800">
                <a:solidFill>
                  <a:schemeClr val="accent1"/>
                </a:solidFill>
                <a:uFillTx/>
                <a:cs charset="0" pitchFamily="18" typeface="Times New Roman"/>
              </a:rPr>
              <a:t>enhance GABA </a:t>
            </a:r>
            <a:r>
              <a:rPr b="1" dirty="0" lang="en-US" smtClean="0" sz="2800">
                <a:solidFill>
                  <a:schemeClr val="accent1"/>
                </a:solidFill>
                <a:uFillTx/>
                <a:cs charset="0" pitchFamily="18" typeface="Times New Roman"/>
              </a:rPr>
              <a:t>action </a:t>
            </a:r>
            <a:r>
              <a:rPr b="1" dirty="0" lang="en-US" sz="2800">
                <a:solidFill>
                  <a:schemeClr val="accent1"/>
                </a:solidFill>
                <a:uFillTx/>
                <a:cs charset="0" pitchFamily="18" typeface="Times New Roman"/>
              </a:rPr>
              <a:t>in the brain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645762" y="1059583"/>
            <a:ext cx="4652128"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3200">
                <a:solidFill>
                  <a:schemeClr val="accent1"/>
                </a:solidFill>
                <a:uFillTx/>
                <a:latin charset="0" panose="04020705040A02060702" pitchFamily="82" typeface="Algerian"/>
                <a:cs charset="0" pitchFamily="18" typeface="Times New Roman"/>
              </a:rPr>
              <a:t>Mechanism </a:t>
            </a:r>
            <a:r>
              <a:rPr b="1" dirty="0" lang="en-US" sz="3200">
                <a:solidFill>
                  <a:schemeClr val="accent1"/>
                </a:solidFill>
                <a:uFillTx/>
                <a:latin charset="0" panose="04020705040A02060702" pitchFamily="82" typeface="Algerian"/>
                <a:cs charset="0" pitchFamily="18" typeface="Times New Roman"/>
              </a:rPr>
              <a:t>of Action </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benzo" id="9"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8580846" y="1356360"/>
            <a:ext cx="3275874" cy="5181600"/>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26"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87075" y="2950027"/>
            <a:ext cx="9551030" cy="3111048"/>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27"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807103" y="2635250"/>
            <a:ext cx="9537682" cy="3409950"/>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28"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5"/>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238133" y="2091690"/>
            <a:ext cx="9963267" cy="3535680"/>
          </a:xfrm>
          <a:prstGeom prst="rect">
            <a:avLst/>
          </a:prstGeom>
          <a:noFill/>
          <a:ln w="9525">
            <a:noFill/>
            <a:miter lim="800000"/>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TextBox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4613" y="239542"/>
            <a:ext cx="4830452"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dirty="0" lang="en-TT" smtClean="0" sz="3200">
                <a:solidFill>
                  <a:schemeClr val="accent1"/>
                </a:solidFill>
                <a:uFillTx/>
                <a:latin charset="0" panose="04020705040A02060702" pitchFamily="82" typeface="Algerian"/>
              </a:rPr>
              <a:t>1-</a:t>
            </a:r>
            <a:r>
              <a:rPr b="1" dirty="0" lang="en-US" smtClean="0" sz="2800">
                <a:solidFill>
                  <a:schemeClr val="accent1"/>
                </a:solidFill>
                <a:uFillTx/>
                <a:cs charset="0" pitchFamily="18" typeface="Times New Roman"/>
              </a:rPr>
              <a:t>Benzodiazepines </a:t>
            </a:r>
            <a:r>
              <a:rPr b="1" dirty="0" lang="en-US" sz="2800">
                <a:solidFill>
                  <a:schemeClr val="accent1"/>
                </a:solidFill>
                <a:uFillTx/>
                <a:cs charset="0" pitchFamily="18" typeface="Times New Roman"/>
              </a:rPr>
              <a:t>( BDZ </a:t>
            </a:r>
            <a:r>
              <a:rPr b="1" dirty="0" lang="en-US" smtClean="0" sz="2800">
                <a:solidFill>
                  <a:schemeClr val="accent1"/>
                </a:solidFill>
                <a:uFillTx/>
                <a:cs charset="0" pitchFamily="18" typeface="Times New Roman"/>
              </a:rPr>
              <a:t>).</a:t>
            </a:r>
            <a:endParaRPr dirty="0" lang="en-US" sz="3200">
              <a:solidFill>
                <a:schemeClr val="accent1"/>
              </a:solidFill>
              <a:uFillTx/>
              <a:latin charset="0" panose="04020705040A02060702" pitchFamily="82" typeface="Algeri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ppt_x"/>
                                          </p:val>
                                        </p:tav>
                                        <p:tav tm="100000">
                                          <p:val>
                                            <p:strVal val="#ppt_x"/>
                                          </p:val>
                                        </p:tav>
                                      </p:tavLst>
                                    </p:anim>
                                    <p:anim calcmode="lin" valueType="num">
                                      <p:cBhvr additive="base">
                                        <p:cTn dur="500" fill="hold" id="12"/>
                                        <p:tgtEl>
                                          <p:spTgt spid="9"/>
                                        </p:tgtEl>
                                        <p:attrNameLst>
                                          <p:attrName>ppt_y</p:attrName>
                                        </p:attrNameLst>
                                      </p:cBhvr>
                                      <p:tavLst>
                                        <p:tav tm="0">
                                          <p:val>
                                            <p:strVal val="1+#ppt_h/2"/>
                                          </p:val>
                                        </p:tav>
                                        <p:tav tm="100000">
                                          <p:val>
                                            <p:strVal val="#ppt_y"/>
                                          </p:val>
                                        </p:tav>
                                      </p:tavLst>
                                    </p:anim>
                                  </p:childTnLst>
                                </p:cTn>
                              </p:par>
                            </p:childTnLst>
                          </p:cTn>
                        </p:par>
                      </p:childTnLst>
                    </p:cTn>
                  </p:par>
                  <p:par>
                    <p:cTn fill="hold" id="13">
                      <p:stCondLst>
                        <p:cond delay="indefinite"/>
                      </p:stCondLst>
                      <p:childTnLst>
                        <p:par>
                          <p:cTn fill="hold" id="14">
                            <p:stCondLst>
                              <p:cond delay="0"/>
                            </p:stCondLst>
                            <p:childTnLst>
                              <p:par>
                                <p:cTn fill="hold" grpId="1" id="15" nodeType="clickEffect" presetClass="exit" presetID="2" presetSubtype="4">
                                  <p:stCondLst>
                                    <p:cond delay="0"/>
                                  </p:stCondLst>
                                  <p:childTnLst>
                                    <p:anim calcmode="lin" valueType="num">
                                      <p:cBhvr additive="base">
                                        <p:cTn dur="500" id="16"/>
                                        <p:tgtEl>
                                          <p:spTgt spid="6"/>
                                        </p:tgtEl>
                                        <p:attrNameLst>
                                          <p:attrName>ppt_x</p:attrName>
                                        </p:attrNameLst>
                                      </p:cBhvr>
                                      <p:tavLst>
                                        <p:tav tm="0">
                                          <p:val>
                                            <p:strVal val="ppt_x"/>
                                          </p:val>
                                        </p:tav>
                                        <p:tav tm="100000">
                                          <p:val>
                                            <p:strVal val="ppt_x"/>
                                          </p:val>
                                        </p:tav>
                                      </p:tavLst>
                                    </p:anim>
                                    <p:anim calcmode="lin" valueType="num">
                                      <p:cBhvr additive="base">
                                        <p:cTn dur="500" id="17"/>
                                        <p:tgtEl>
                                          <p:spTgt spid="6"/>
                                        </p:tgtEl>
                                        <p:attrNameLst>
                                          <p:attrName>ppt_y</p:attrName>
                                        </p:attrNameLst>
                                      </p:cBhvr>
                                      <p:tavLst>
                                        <p:tav tm="0">
                                          <p:val>
                                            <p:strVal val="ppt_y"/>
                                          </p:val>
                                        </p:tav>
                                        <p:tav tm="100000">
                                          <p:val>
                                            <p:strVal val="1+ppt_h/2"/>
                                          </p:val>
                                        </p:tav>
                                      </p:tavLst>
                                    </p:anim>
                                    <p:set>
                                      <p:cBhvr>
                                        <p:cTn dur="1" fill="hold" id="18">
                                          <p:stCondLst>
                                            <p:cond delay="499"/>
                                          </p:stCondLst>
                                        </p:cTn>
                                        <p:tgtEl>
                                          <p:spTgt spid="6"/>
                                        </p:tgtEl>
                                        <p:attrNameLst>
                                          <p:attrName>style.visibility</p:attrName>
                                        </p:attrNameLst>
                                      </p:cBhvr>
                                      <p:to>
                                        <p:strVal val="hidden"/>
                                      </p:to>
                                    </p:set>
                                  </p:childTnLst>
                                </p:cTn>
                              </p:par>
                              <p:par>
                                <p:cTn fill="hold" id="19" nodeType="withEffect" presetClass="exit" presetID="2" presetSubtype="4">
                                  <p:stCondLst>
                                    <p:cond delay="0"/>
                                  </p:stCondLst>
                                  <p:childTnLst>
                                    <p:anim calcmode="lin" valueType="num">
                                      <p:cBhvr additive="base">
                                        <p:cTn dur="500" id="20"/>
                                        <p:tgtEl>
                                          <p:spTgt spid="9"/>
                                        </p:tgtEl>
                                        <p:attrNameLst>
                                          <p:attrName>ppt_x</p:attrName>
                                        </p:attrNameLst>
                                      </p:cBhvr>
                                      <p:tavLst>
                                        <p:tav tm="0">
                                          <p:val>
                                            <p:strVal val="ppt_x"/>
                                          </p:val>
                                        </p:tav>
                                        <p:tav tm="100000">
                                          <p:val>
                                            <p:strVal val="ppt_x"/>
                                          </p:val>
                                        </p:tav>
                                      </p:tavLst>
                                    </p:anim>
                                    <p:anim calcmode="lin" valueType="num">
                                      <p:cBhvr additive="base">
                                        <p:cTn dur="500" id="21"/>
                                        <p:tgtEl>
                                          <p:spTgt spid="9"/>
                                        </p:tgtEl>
                                        <p:attrNameLst>
                                          <p:attrName>ppt_y</p:attrName>
                                        </p:attrNameLst>
                                      </p:cBhvr>
                                      <p:tavLst>
                                        <p:tav tm="0">
                                          <p:val>
                                            <p:strVal val="ppt_y"/>
                                          </p:val>
                                        </p:tav>
                                        <p:tav tm="100000">
                                          <p:val>
                                            <p:strVal val="1+ppt_h/2"/>
                                          </p:val>
                                        </p:tav>
                                      </p:tavLst>
                                    </p:anim>
                                    <p:set>
                                      <p:cBhvr>
                                        <p:cTn dur="1" fill="hold" id="22">
                                          <p:stCondLst>
                                            <p:cond delay="499"/>
                                          </p:stCondLst>
                                        </p:cTn>
                                        <p:tgtEl>
                                          <p:spTgt spid="9"/>
                                        </p:tgtEl>
                                        <p:attrNameLst>
                                          <p:attrName>style.visibility</p:attrName>
                                        </p:attrNameLst>
                                      </p:cBhvr>
                                      <p:to>
                                        <p:strVal val="hidden"/>
                                      </p:to>
                                    </p:set>
                                  </p:childTnLst>
                                </p:cTn>
                              </p:par>
                              <p:par>
                                <p:cTn fill="hold" id="23" nodeType="withEffect" presetClass="entr" presetID="25" presetSubtype="0">
                                  <p:stCondLst>
                                    <p:cond delay="0"/>
                                  </p:stCondLst>
                                  <p:childTnLst>
                                    <p:set>
                                      <p:cBhvr>
                                        <p:cTn dur="1" fill="hold" id="24">
                                          <p:stCondLst>
                                            <p:cond delay="0"/>
                                          </p:stCondLst>
                                        </p:cTn>
                                        <p:tgtEl>
                                          <p:spTgt spid="1026"/>
                                        </p:tgtEl>
                                        <p:attrNameLst>
                                          <p:attrName>style.visibility</p:attrName>
                                        </p:attrNameLst>
                                      </p:cBhvr>
                                      <p:to>
                                        <p:strVal val="visible"/>
                                      </p:to>
                                    </p:set>
                                    <p:anim calcmode="lin" valueType="num">
                                      <p:cBhvr>
                                        <p:cTn decel="50000" dur="500" fill="hold" id="25">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decel="50000" dur="500" fill="hold" id="26">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accel="50000" dur="500" fill="hold" id="27">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dur="1000" fill="hold" id="28"/>
                                        <p:tgtEl>
                                          <p:spTgt spid="1026"/>
                                        </p:tgtEl>
                                        <p:attrNameLst>
                                          <p:attrName>ppt_h</p:attrName>
                                        </p:attrNameLst>
                                      </p:cBhvr>
                                      <p:tavLst>
                                        <p:tav tm="0">
                                          <p:val>
                                            <p:strVal val="#ppt_h"/>
                                          </p:val>
                                        </p:tav>
                                        <p:tav tm="100000">
                                          <p:val>
                                            <p:strVal val="#ppt_h"/>
                                          </p:val>
                                        </p:tav>
                                      </p:tavLst>
                                    </p:anim>
                                    <p:anim calcmode="lin" valueType="num">
                                      <p:cBhvr>
                                        <p:cTn decel="50000" dur="500" fill="hold" id="29">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decel="50000" dur="500" fill="hold" id="30">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accel="50000" dur="500" fill="hold" id="31">
                                          <p:stCondLst>
                                            <p:cond delay="500"/>
                                          </p:stCondLst>
                                        </p:cTn>
                                        <p:tgtEl>
                                          <p:spTgt spid="1026"/>
                                        </p:tgtEl>
                                        <p:attrNameLst>
                                          <p:attrName>ppt_y</p:attrName>
                                        </p:attrNameLst>
                                      </p:cBhvr>
                                      <p:tavLst>
                                        <p:tav tm="0">
                                          <p:val>
                                            <p:strVal val="#ppt_y+.1"/>
                                          </p:val>
                                        </p:tav>
                                        <p:tav tm="100000">
                                          <p:val>
                                            <p:strVal val="#ppt_y"/>
                                          </p:val>
                                        </p:tav>
                                      </p:tavLst>
                                    </p:anim>
                                    <p:animEffect filter="fade" transition="in">
                                      <p:cBhvr>
                                        <p:cTn decel="50000" dur="1000" id="32">
                                          <p:stCondLst>
                                            <p:cond delay="0"/>
                                          </p:stCondLst>
                                        </p:cTn>
                                        <p:tgtEl>
                                          <p:spTgt spid="1026"/>
                                        </p:tgtEl>
                                      </p:cBhvr>
                                    </p:animEffect>
                                  </p:childTnLst>
                                </p:cTn>
                              </p:par>
                            </p:childTnLst>
                          </p:cTn>
                        </p:par>
                      </p:childTnLst>
                    </p:cTn>
                  </p:par>
                  <p:par>
                    <p:cTn fill="hold" id="33">
                      <p:stCondLst>
                        <p:cond delay="indefinite"/>
                      </p:stCondLst>
                      <p:childTnLst>
                        <p:par>
                          <p:cTn fill="hold" id="34">
                            <p:stCondLst>
                              <p:cond delay="0"/>
                            </p:stCondLst>
                            <p:childTnLst>
                              <p:par>
                                <p:cTn fill="hold" id="35" nodeType="clickEffect" presetClass="exit" presetID="4" presetSubtype="16">
                                  <p:stCondLst>
                                    <p:cond delay="0"/>
                                  </p:stCondLst>
                                  <p:childTnLst>
                                    <p:animEffect filter="box(in)" transition="out">
                                      <p:cBhvr>
                                        <p:cTn dur="500" id="36"/>
                                        <p:tgtEl>
                                          <p:spTgt spid="1026"/>
                                        </p:tgtEl>
                                      </p:cBhvr>
                                    </p:animEffect>
                                    <p:set>
                                      <p:cBhvr>
                                        <p:cTn dur="1" fill="hold" id="37">
                                          <p:stCondLst>
                                            <p:cond delay="499"/>
                                          </p:stCondLst>
                                        </p:cTn>
                                        <p:tgtEl>
                                          <p:spTgt spid="1026"/>
                                        </p:tgtEl>
                                        <p:attrNameLst>
                                          <p:attrName>style.visibility</p:attrName>
                                        </p:attrNameLst>
                                      </p:cBhvr>
                                      <p:to>
                                        <p:strVal val="hidden"/>
                                      </p:to>
                                    </p:set>
                                  </p:childTnLst>
                                </p:cTn>
                              </p:par>
                              <p:par>
                                <p:cTn fill="hold" id="38" nodeType="withEffect" presetClass="entr" presetID="25" presetSubtype="0">
                                  <p:stCondLst>
                                    <p:cond delay="0"/>
                                  </p:stCondLst>
                                  <p:childTnLst>
                                    <p:set>
                                      <p:cBhvr>
                                        <p:cTn dur="1" fill="hold" id="39">
                                          <p:stCondLst>
                                            <p:cond delay="0"/>
                                          </p:stCondLst>
                                        </p:cTn>
                                        <p:tgtEl>
                                          <p:spTgt spid="1027"/>
                                        </p:tgtEl>
                                        <p:attrNameLst>
                                          <p:attrName>style.visibility</p:attrName>
                                        </p:attrNameLst>
                                      </p:cBhvr>
                                      <p:to>
                                        <p:strVal val="visible"/>
                                      </p:to>
                                    </p:set>
                                    <p:anim calcmode="lin" valueType="num">
                                      <p:cBhvr>
                                        <p:cTn decel="50000" dur="500" fill="hold" id="40">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decel="50000" dur="500" fill="hold" id="41">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accel="50000" dur="500" fill="hold" id="42">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dur="1000" fill="hold" id="43"/>
                                        <p:tgtEl>
                                          <p:spTgt spid="1027"/>
                                        </p:tgtEl>
                                        <p:attrNameLst>
                                          <p:attrName>ppt_h</p:attrName>
                                        </p:attrNameLst>
                                      </p:cBhvr>
                                      <p:tavLst>
                                        <p:tav tm="0">
                                          <p:val>
                                            <p:strVal val="#ppt_h"/>
                                          </p:val>
                                        </p:tav>
                                        <p:tav tm="100000">
                                          <p:val>
                                            <p:strVal val="#ppt_h"/>
                                          </p:val>
                                        </p:tav>
                                      </p:tavLst>
                                    </p:anim>
                                    <p:anim calcmode="lin" valueType="num">
                                      <p:cBhvr>
                                        <p:cTn decel="50000" dur="500" fill="hold" id="44">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decel="50000" dur="500" fill="hold" id="45">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accel="50000" dur="500" fill="hold" id="46">
                                          <p:stCondLst>
                                            <p:cond delay="500"/>
                                          </p:stCondLst>
                                        </p:cTn>
                                        <p:tgtEl>
                                          <p:spTgt spid="1027"/>
                                        </p:tgtEl>
                                        <p:attrNameLst>
                                          <p:attrName>ppt_y</p:attrName>
                                        </p:attrNameLst>
                                      </p:cBhvr>
                                      <p:tavLst>
                                        <p:tav tm="0">
                                          <p:val>
                                            <p:strVal val="#ppt_y+.1"/>
                                          </p:val>
                                        </p:tav>
                                        <p:tav tm="100000">
                                          <p:val>
                                            <p:strVal val="#ppt_y"/>
                                          </p:val>
                                        </p:tav>
                                      </p:tavLst>
                                    </p:anim>
                                    <p:animEffect filter="fade" transition="in">
                                      <p:cBhvr>
                                        <p:cTn decel="50000" dur="1000" id="47">
                                          <p:stCondLst>
                                            <p:cond delay="0"/>
                                          </p:stCondLst>
                                        </p:cTn>
                                        <p:tgtEl>
                                          <p:spTgt spid="1027"/>
                                        </p:tgtEl>
                                      </p:cBhvr>
                                    </p:animEffect>
                                  </p:childTnLst>
                                </p:cTn>
                              </p:par>
                            </p:childTnLst>
                          </p:cTn>
                        </p:par>
                      </p:childTnLst>
                    </p:cTn>
                  </p:par>
                  <p:par>
                    <p:cTn fill="hold" id="48">
                      <p:stCondLst>
                        <p:cond delay="indefinite"/>
                      </p:stCondLst>
                      <p:childTnLst>
                        <p:par>
                          <p:cTn fill="hold" id="49">
                            <p:stCondLst>
                              <p:cond delay="0"/>
                            </p:stCondLst>
                            <p:childTnLst>
                              <p:par>
                                <p:cTn fill="hold" id="50" nodeType="clickEffect" presetClass="exit" presetID="4" presetSubtype="16">
                                  <p:stCondLst>
                                    <p:cond delay="0"/>
                                  </p:stCondLst>
                                  <p:childTnLst>
                                    <p:animEffect filter="box(in)" transition="out">
                                      <p:cBhvr>
                                        <p:cTn dur="500" id="51"/>
                                        <p:tgtEl>
                                          <p:spTgt spid="1027"/>
                                        </p:tgtEl>
                                      </p:cBhvr>
                                    </p:animEffect>
                                    <p:set>
                                      <p:cBhvr>
                                        <p:cTn dur="1" fill="hold" id="52">
                                          <p:stCondLst>
                                            <p:cond delay="499"/>
                                          </p:stCondLst>
                                        </p:cTn>
                                        <p:tgtEl>
                                          <p:spTgt spid="1027"/>
                                        </p:tgtEl>
                                        <p:attrNameLst>
                                          <p:attrName>style.visibility</p:attrName>
                                        </p:attrNameLst>
                                      </p:cBhvr>
                                      <p:to>
                                        <p:strVal val="hidden"/>
                                      </p:to>
                                    </p:set>
                                  </p:childTnLst>
                                </p:cTn>
                              </p:par>
                              <p:par>
                                <p:cTn fill="hold" id="53" nodeType="withEffect" presetClass="entr" presetID="25" presetSubtype="0">
                                  <p:stCondLst>
                                    <p:cond delay="0"/>
                                  </p:stCondLst>
                                  <p:childTnLst>
                                    <p:set>
                                      <p:cBhvr>
                                        <p:cTn dur="1" fill="hold" id="54">
                                          <p:stCondLst>
                                            <p:cond delay="0"/>
                                          </p:stCondLst>
                                        </p:cTn>
                                        <p:tgtEl>
                                          <p:spTgt spid="1028"/>
                                        </p:tgtEl>
                                        <p:attrNameLst>
                                          <p:attrName>style.visibility</p:attrName>
                                        </p:attrNameLst>
                                      </p:cBhvr>
                                      <p:to>
                                        <p:strVal val="visible"/>
                                      </p:to>
                                    </p:set>
                                    <p:anim calcmode="lin" valueType="num">
                                      <p:cBhvr>
                                        <p:cTn decel="50000" dur="500" fill="hold" id="55">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decel="50000" dur="500" fill="hold" id="56">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accel="50000" dur="500" fill="hold" id="57">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dur="1000" fill="hold" id="58"/>
                                        <p:tgtEl>
                                          <p:spTgt spid="1028"/>
                                        </p:tgtEl>
                                        <p:attrNameLst>
                                          <p:attrName>ppt_h</p:attrName>
                                        </p:attrNameLst>
                                      </p:cBhvr>
                                      <p:tavLst>
                                        <p:tav tm="0">
                                          <p:val>
                                            <p:strVal val="#ppt_h"/>
                                          </p:val>
                                        </p:tav>
                                        <p:tav tm="100000">
                                          <p:val>
                                            <p:strVal val="#ppt_h"/>
                                          </p:val>
                                        </p:tav>
                                      </p:tavLst>
                                    </p:anim>
                                    <p:anim calcmode="lin" valueType="num">
                                      <p:cBhvr>
                                        <p:cTn decel="50000" dur="500" fill="hold" id="59">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decel="50000" dur="500" fill="hold" id="60">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accel="50000" dur="500" fill="hold" id="61">
                                          <p:stCondLst>
                                            <p:cond delay="500"/>
                                          </p:stCondLst>
                                        </p:cTn>
                                        <p:tgtEl>
                                          <p:spTgt spid="1028"/>
                                        </p:tgtEl>
                                        <p:attrNameLst>
                                          <p:attrName>ppt_y</p:attrName>
                                        </p:attrNameLst>
                                      </p:cBhvr>
                                      <p:tavLst>
                                        <p:tav tm="0">
                                          <p:val>
                                            <p:strVal val="#ppt_y+.1"/>
                                          </p:val>
                                        </p:tav>
                                        <p:tav tm="100000">
                                          <p:val>
                                            <p:strVal val="#ppt_y"/>
                                          </p:val>
                                        </p:tav>
                                      </p:tavLst>
                                    </p:anim>
                                    <p:animEffect filter="fade" transition="in">
                                      <p:cBhvr>
                                        <p:cTn decel="50000" dur="1000" id="62">
                                          <p:stCondLst>
                                            <p:cond delay="0"/>
                                          </p:stCondLst>
                                        </p:cTn>
                                        <p:tgtEl>
                                          <p:spTgt spid="10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6"/>
      <p:bldP advAuto="4294967295" animBg="1" grpId="1" spid="6"/>
    </p:bldLst>
  </p:timing>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Box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77163" y="4604877"/>
            <a:ext cx="8599714"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cs charset="0" pitchFamily="18" typeface="Times New Roman"/>
              </a:rPr>
              <a:t>Excreted </a:t>
            </a:r>
            <a:r>
              <a:rPr b="1" dirty="0" lang="en-US" sz="2800">
                <a:solidFill>
                  <a:schemeClr val="accent1"/>
                </a:solidFill>
                <a:uFillTx/>
                <a:cs charset="0" pitchFamily="18" typeface="Times New Roman"/>
              </a:rPr>
              <a:t>in milk (neonatal depression</a:t>
            </a:r>
            <a:r>
              <a:rPr b="1" dirty="0" lang="en-US" smtClean="0" sz="2800">
                <a:solidFill>
                  <a:schemeClr val="accent1"/>
                </a:solidFill>
                <a:uFillTx/>
                <a:cs charset="0" pitchFamily="18" typeface="Times New Roman"/>
              </a:rPr>
              <a:t>).</a:t>
            </a:r>
            <a:endParaRPr dirty="0" lang="en-US" sz="2800">
              <a:solidFill>
                <a:schemeClr val="accent1"/>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6943" y="1093651"/>
            <a:ext cx="3504751"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cs charset="0" pitchFamily="18" typeface="Times New Roman"/>
              </a:rPr>
              <a:t>Lipid </a:t>
            </a:r>
            <a:r>
              <a:rPr b="1" dirty="0" lang="en-US" sz="2800">
                <a:solidFill>
                  <a:schemeClr val="accent1"/>
                </a:solidFill>
                <a:uFillTx/>
                <a:cs charset="0" pitchFamily="18" typeface="Times New Roman"/>
              </a:rPr>
              <a:t>soluble</a:t>
            </a:r>
            <a:endParaRPr dirty="0" lang="en-US" sz="2800">
              <a:solidFill>
                <a:schemeClr val="accent1"/>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Text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62790" y="202273"/>
            <a:ext cx="4955470"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3200">
                <a:solidFill>
                  <a:schemeClr val="accent1"/>
                </a:solidFill>
                <a:uFillTx/>
                <a:latin charset="0" panose="04020705040A02060702" pitchFamily="82" typeface="Algerian"/>
                <a:cs charset="-78" pitchFamily="2" typeface="Traditional Arabic"/>
              </a:rPr>
              <a:t>PHARMACOKINETICS</a:t>
            </a:r>
            <a:endParaRPr dirty="0" lang="en-US" sz="3200">
              <a:solidFill>
                <a:schemeClr val="accent1"/>
              </a:solidFill>
              <a:uFillTx/>
              <a:latin charset="0" panose="04020705040A02060702" pitchFamily="82" typeface="Algeri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16252" y="3994117"/>
            <a:ext cx="4963437"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cs charset="0" pitchFamily="18" typeface="Times New Roman"/>
              </a:rPr>
              <a:t>Widely </a:t>
            </a:r>
            <a:r>
              <a:rPr b="1" dirty="0" lang="en-US" sz="2800">
                <a:solidFill>
                  <a:schemeClr val="accent1"/>
                </a:solidFill>
                <a:uFillTx/>
                <a:cs charset="0" pitchFamily="18" typeface="Times New Roman"/>
              </a:rPr>
              <a:t>distributed</a:t>
            </a:r>
            <a:endParaRPr dirty="0" lang="en-US" sz="2800">
              <a:solidFill>
                <a:schemeClr val="accent1"/>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2883" y="2609579"/>
            <a:ext cx="5041617"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cs charset="0" pitchFamily="18" typeface="Times New Roman"/>
              </a:rPr>
              <a:t>Can </a:t>
            </a:r>
            <a:r>
              <a:rPr b="1" dirty="0" lang="en-US" sz="2800">
                <a:solidFill>
                  <a:schemeClr val="accent1"/>
                </a:solidFill>
                <a:uFillTx/>
                <a:cs charset="0" pitchFamily="18" typeface="Times New Roman"/>
              </a:rPr>
              <a:t>be given </a:t>
            </a:r>
            <a:r>
              <a:rPr b="1" dirty="0" err="1" lang="en-US" smtClean="0" sz="2800">
                <a:solidFill>
                  <a:schemeClr val="accent1"/>
                </a:solidFill>
                <a:uFillTx/>
                <a:cs charset="0" pitchFamily="18" typeface="Times New Roman"/>
              </a:rPr>
              <a:t>parenterally</a:t>
            </a:r>
            <a:endParaRPr dirty="0" lang="en-US" sz="2800">
              <a:solidFill>
                <a:schemeClr val="accent1"/>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83843" y="1808067"/>
            <a:ext cx="4713065"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cs charset="0" pitchFamily="18" typeface="Times New Roman"/>
              </a:rPr>
              <a:t>Well </a:t>
            </a:r>
            <a:r>
              <a:rPr b="1" dirty="0" lang="en-US" sz="2800">
                <a:solidFill>
                  <a:schemeClr val="accent1"/>
                </a:solidFill>
                <a:uFillTx/>
                <a:cs charset="0" pitchFamily="18" typeface="Times New Roman"/>
              </a:rPr>
              <a:t>absorbed orally,</a:t>
            </a:r>
            <a:endParaRPr dirty="0" lang="en-US" sz="2800">
              <a:solidFill>
                <a:schemeClr val="accent1"/>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TextBox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1923" y="5254993"/>
            <a:ext cx="7559904"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cs charset="0" pitchFamily="18" typeface="Times New Roman"/>
              </a:rPr>
              <a:t>Cross </a:t>
            </a:r>
            <a:r>
              <a:rPr b="1" dirty="0" lang="en-US" sz="2800">
                <a:solidFill>
                  <a:schemeClr val="accent1"/>
                </a:solidFill>
                <a:uFillTx/>
                <a:cs charset="0" pitchFamily="18" typeface="Times New Roman"/>
              </a:rPr>
              <a:t>placental barrier (Fetal </a:t>
            </a:r>
            <a:r>
              <a:rPr b="1" dirty="0" lang="en-US" smtClean="0" sz="2800">
                <a:solidFill>
                  <a:schemeClr val="accent1"/>
                </a:solidFill>
                <a:uFillTx/>
                <a:cs charset="0" pitchFamily="18" typeface="Times New Roman"/>
              </a:rPr>
              <a:t>depression)</a:t>
            </a:r>
            <a:endParaRPr dirty="0" lang="en-US" sz="2800">
              <a:solidFill>
                <a:schemeClr val="accent1"/>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07643" y="3349805"/>
            <a:ext cx="8391427" cy="501676"/>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nSpc>
                <a:spcPct val="95000"/>
              </a:lnSpc>
            </a:pPr>
            <a:r>
              <a:rPr b="1" dirty="0" err="1" lang="en-US" smtClean="0" sz="2800">
                <a:solidFill>
                  <a:schemeClr val="accent1"/>
                </a:solidFill>
                <a:uFillTx/>
                <a:cs charset="0" pitchFamily="18" typeface="Times New Roman"/>
              </a:rPr>
              <a:t>Chlordiazepoxide</a:t>
            </a:r>
            <a:r>
              <a:rPr b="1" dirty="0" lang="en-US" smtClean="0" sz="2800">
                <a:solidFill>
                  <a:schemeClr val="accent1"/>
                </a:solidFill>
                <a:uFillTx/>
                <a:cs charset="0" pitchFamily="18" typeface="Times New Roman"/>
              </a:rPr>
              <a:t>- </a:t>
            </a:r>
            <a:r>
              <a:rPr b="1" dirty="0" lang="en-US" sz="2800">
                <a:solidFill>
                  <a:schemeClr val="accent1"/>
                </a:solidFill>
                <a:uFillTx/>
                <a:cs charset="0" pitchFamily="18" typeface="Times New Roman"/>
              </a:rPr>
              <a:t>Diazepam (IV only NOT IM)</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26"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559041" y="320041"/>
            <a:ext cx="4434840" cy="2392679"/>
          </a:xfrm>
          <a:prstGeom prst="rect">
            <a:avLst/>
          </a:prstGeom>
          <a:noFill/>
          <a:ln w="9525">
            <a:noFill/>
            <a:miter lim="800000"/>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TextBox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8348" y="920413"/>
            <a:ext cx="8595652" cy="954107"/>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rPr>
              <a:t>Can </a:t>
            </a:r>
            <a:r>
              <a:rPr b="1" dirty="0" lang="en-US" sz="2800">
                <a:solidFill>
                  <a:schemeClr val="accent1"/>
                </a:solidFill>
                <a:uFillTx/>
              </a:rPr>
              <a:t>be classified according to the duration of action into short, medium &amp; long- </a:t>
            </a:r>
            <a:r>
              <a:rPr b="1" dirty="0" lang="en-US" smtClean="0" sz="2800">
                <a:solidFill>
                  <a:schemeClr val="accent1"/>
                </a:solidFill>
                <a:uFillTx/>
              </a:rPr>
              <a:t>acting</a:t>
            </a:r>
            <a:endParaRPr dirty="0" lang="en-US" sz="3200">
              <a:solidFill>
                <a:schemeClr val="accent1"/>
              </a:solidFill>
              <a:uFillTx/>
              <a:latin charset="0" panose="04020705040A02060702" pitchFamily="82" typeface="Algerian"/>
            </a:endParaRPr>
          </a:p>
        </p:txBody>
      </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Group 1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39010" y="1298938"/>
            <a:ext cx="9505850" cy="4939937"/>
            <a:chOff x="1771900" y="942703"/>
            <a:chExt cx="9505850" cy="550283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scan0016" id="15"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rot="10598944">
              <a:off x="1771900" y="2176745"/>
              <a:ext cx="2360613" cy="4268788"/>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scan0017" id="16"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5"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626759" y="942703"/>
              <a:ext cx="3352800" cy="4267200"/>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scan0018" id="17"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6"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8536138" y="1748245"/>
              <a:ext cx="2741612" cy="4495800"/>
            </a:xfrm>
            <a:prstGeom prst="rect">
              <a:avLst/>
            </a:prstGeom>
            <a:noFill/>
            <a:ln w="9525">
              <a:noFill/>
              <a:miter lim="800000"/>
            </a:ln>
          </p:spPr>
        </p:pic>
      </p:gr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ecel="50000" dur="500" fill="hold" id="7">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10"/>
                                        <p:tgtEl>
                                          <p:spTgt spid="5"/>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5"/>
                                        </p:tgtEl>
                                      </p:cBhvr>
                                    </p:animEffect>
                                  </p:childTnLst>
                                </p:cTn>
                              </p:par>
                              <p:par>
                                <p:cTn fill="hold" id="15" nodeType="withEffect" presetClass="entr" presetID="25" presetSubtype="0">
                                  <p:stCondLst>
                                    <p:cond delay="0"/>
                                  </p:stCondLst>
                                  <p:childTnLst>
                                    <p:set>
                                      <p:cBhvr>
                                        <p:cTn dur="1" fill="hold" id="16">
                                          <p:stCondLst>
                                            <p:cond delay="0"/>
                                          </p:stCondLst>
                                        </p:cTn>
                                        <p:tgtEl>
                                          <p:spTgt spid="1026"/>
                                        </p:tgtEl>
                                        <p:attrNameLst>
                                          <p:attrName>style.visibility</p:attrName>
                                        </p:attrNameLst>
                                      </p:cBhvr>
                                      <p:to>
                                        <p:strVal val="visible"/>
                                      </p:to>
                                    </p:set>
                                    <p:anim calcmode="lin" valueType="num">
                                      <p:cBhvr>
                                        <p:cTn decel="50000" dur="500" fill="hold" id="17">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decel="50000" dur="500" fill="hold" id="18">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accel="50000" dur="500" fill="hold" id="19">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dur="1000" fill="hold" id="20"/>
                                        <p:tgtEl>
                                          <p:spTgt spid="1026"/>
                                        </p:tgtEl>
                                        <p:attrNameLst>
                                          <p:attrName>ppt_h</p:attrName>
                                        </p:attrNameLst>
                                      </p:cBhvr>
                                      <p:tavLst>
                                        <p:tav tm="0">
                                          <p:val>
                                            <p:strVal val="#ppt_h"/>
                                          </p:val>
                                        </p:tav>
                                        <p:tav tm="100000">
                                          <p:val>
                                            <p:strVal val="#ppt_h"/>
                                          </p:val>
                                        </p:tav>
                                      </p:tavLst>
                                    </p:anim>
                                    <p:anim calcmode="lin" valueType="num">
                                      <p:cBhvr>
                                        <p:cTn decel="50000" dur="500" fill="hold" id="21">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decel="50000" dur="500" fill="hold" id="22">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accel="50000" dur="500" fill="hold" id="23">
                                          <p:stCondLst>
                                            <p:cond delay="500"/>
                                          </p:stCondLst>
                                        </p:cTn>
                                        <p:tgtEl>
                                          <p:spTgt spid="1026"/>
                                        </p:tgtEl>
                                        <p:attrNameLst>
                                          <p:attrName>ppt_y</p:attrName>
                                        </p:attrNameLst>
                                      </p:cBhvr>
                                      <p:tavLst>
                                        <p:tav tm="0">
                                          <p:val>
                                            <p:strVal val="#ppt_y+.1"/>
                                          </p:val>
                                        </p:tav>
                                        <p:tav tm="100000">
                                          <p:val>
                                            <p:strVal val="#ppt_y"/>
                                          </p:val>
                                        </p:tav>
                                      </p:tavLst>
                                    </p:anim>
                                    <p:animEffect filter="fade" transition="in">
                                      <p:cBhvr>
                                        <p:cTn decel="50000" dur="1000" id="24">
                                          <p:stCondLst>
                                            <p:cond delay="0"/>
                                          </p:stCondLst>
                                        </p:cTn>
                                        <p:tgtEl>
                                          <p:spTgt spid="1026"/>
                                        </p:tgtEl>
                                      </p:cBhvr>
                                    </p:animEffect>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25" presetSubtype="0">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p:cTn decel="50000" dur="500" fill="hold" id="29">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30">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31">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32"/>
                                        <p:tgtEl>
                                          <p:spTgt spid="11"/>
                                        </p:tgtEl>
                                        <p:attrNameLst>
                                          <p:attrName>ppt_h</p:attrName>
                                        </p:attrNameLst>
                                      </p:cBhvr>
                                      <p:tavLst>
                                        <p:tav tm="0">
                                          <p:val>
                                            <p:strVal val="#ppt_h"/>
                                          </p:val>
                                        </p:tav>
                                        <p:tav tm="100000">
                                          <p:val>
                                            <p:strVal val="#ppt_h"/>
                                          </p:val>
                                        </p:tav>
                                      </p:tavLst>
                                    </p:anim>
                                    <p:anim calcmode="lin" valueType="num">
                                      <p:cBhvr>
                                        <p:cTn decel="50000" dur="500" fill="hold" id="33">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34">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35">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36">
                                          <p:stCondLst>
                                            <p:cond delay="0"/>
                                          </p:stCondLst>
                                        </p:cTn>
                                        <p:tgtEl>
                                          <p:spTgt spid="11"/>
                                        </p:tgtEl>
                                      </p:cBhvr>
                                    </p:animEffect>
                                  </p:childTnLst>
                                </p:cTn>
                              </p:par>
                            </p:childTnLst>
                          </p:cTn>
                        </p:par>
                      </p:childTnLst>
                    </p:cTn>
                  </p:par>
                  <p:par>
                    <p:cTn fill="hold" id="37">
                      <p:stCondLst>
                        <p:cond delay="indefinite"/>
                      </p:stCondLst>
                      <p:childTnLst>
                        <p:par>
                          <p:cTn fill="hold" id="38">
                            <p:stCondLst>
                              <p:cond delay="0"/>
                            </p:stCondLst>
                            <p:childTnLst>
                              <p:par>
                                <p:cTn fill="hold" grpId="0" id="39" nodeType="clickEffect" presetClass="entr" presetID="25" presetSubtype="0">
                                  <p:stCondLst>
                                    <p:cond delay="0"/>
                                  </p:stCondLst>
                                  <p:childTnLst>
                                    <p:set>
                                      <p:cBhvr>
                                        <p:cTn dur="1" fill="hold" id="40">
                                          <p:stCondLst>
                                            <p:cond delay="0"/>
                                          </p:stCondLst>
                                        </p:cTn>
                                        <p:tgtEl>
                                          <p:spTgt spid="10"/>
                                        </p:tgtEl>
                                        <p:attrNameLst>
                                          <p:attrName>style.visibility</p:attrName>
                                        </p:attrNameLst>
                                      </p:cBhvr>
                                      <p:to>
                                        <p:strVal val="visible"/>
                                      </p:to>
                                    </p:set>
                                    <p:anim calcmode="lin" valueType="num">
                                      <p:cBhvr>
                                        <p:cTn decel="50000" dur="500" fill="hold" id="41">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42">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43">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44"/>
                                        <p:tgtEl>
                                          <p:spTgt spid="10"/>
                                        </p:tgtEl>
                                        <p:attrNameLst>
                                          <p:attrName>ppt_h</p:attrName>
                                        </p:attrNameLst>
                                      </p:cBhvr>
                                      <p:tavLst>
                                        <p:tav tm="0">
                                          <p:val>
                                            <p:strVal val="#ppt_h"/>
                                          </p:val>
                                        </p:tav>
                                        <p:tav tm="100000">
                                          <p:val>
                                            <p:strVal val="#ppt_h"/>
                                          </p:val>
                                        </p:tav>
                                      </p:tavLst>
                                    </p:anim>
                                    <p:anim calcmode="lin" valueType="num">
                                      <p:cBhvr>
                                        <p:cTn decel="50000" dur="500" fill="hold" id="45">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46">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47">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48">
                                          <p:stCondLst>
                                            <p:cond delay="0"/>
                                          </p:stCondLst>
                                        </p:cTn>
                                        <p:tgtEl>
                                          <p:spTgt spid="10"/>
                                        </p:tgtEl>
                                      </p:cBhvr>
                                    </p:animEffect>
                                  </p:childTnLst>
                                </p:cTn>
                              </p:par>
                            </p:childTnLst>
                          </p:cTn>
                        </p:par>
                      </p:childTnLst>
                    </p:cTn>
                  </p:par>
                  <p:par>
                    <p:cTn fill="hold" id="49">
                      <p:stCondLst>
                        <p:cond delay="indefinite"/>
                      </p:stCondLst>
                      <p:childTnLst>
                        <p:par>
                          <p:cTn fill="hold" id="50">
                            <p:stCondLst>
                              <p:cond delay="0"/>
                            </p:stCondLst>
                            <p:childTnLst>
                              <p:par>
                                <p:cTn fill="hold" grpId="0" id="51" nodeType="clickEffect" presetClass="entr" presetID="25" presetSubtype="0">
                                  <p:stCondLst>
                                    <p:cond delay="0"/>
                                  </p:stCondLst>
                                  <p:childTnLst>
                                    <p:set>
                                      <p:cBhvr>
                                        <p:cTn dur="1" fill="hold" id="52">
                                          <p:stCondLst>
                                            <p:cond delay="0"/>
                                          </p:stCondLst>
                                        </p:cTn>
                                        <p:tgtEl>
                                          <p:spTgt spid="6"/>
                                        </p:tgtEl>
                                        <p:attrNameLst>
                                          <p:attrName>style.visibility</p:attrName>
                                        </p:attrNameLst>
                                      </p:cBhvr>
                                      <p:to>
                                        <p:strVal val="visible"/>
                                      </p:to>
                                    </p:set>
                                    <p:anim calcmode="lin" valueType="num">
                                      <p:cBhvr>
                                        <p:cTn decel="50000" dur="500" fill="hold" id="53">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54">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55">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56"/>
                                        <p:tgtEl>
                                          <p:spTgt spid="6"/>
                                        </p:tgtEl>
                                        <p:attrNameLst>
                                          <p:attrName>ppt_h</p:attrName>
                                        </p:attrNameLst>
                                      </p:cBhvr>
                                      <p:tavLst>
                                        <p:tav tm="0">
                                          <p:val>
                                            <p:strVal val="#ppt_h"/>
                                          </p:val>
                                        </p:tav>
                                        <p:tav tm="100000">
                                          <p:val>
                                            <p:strVal val="#ppt_h"/>
                                          </p:val>
                                        </p:tav>
                                      </p:tavLst>
                                    </p:anim>
                                    <p:anim calcmode="lin" valueType="num">
                                      <p:cBhvr>
                                        <p:cTn decel="50000" dur="500" fill="hold" id="57">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58">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59">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60">
                                          <p:stCondLst>
                                            <p:cond delay="0"/>
                                          </p:stCondLst>
                                        </p:cTn>
                                        <p:tgtEl>
                                          <p:spTgt spid="6"/>
                                        </p:tgtEl>
                                      </p:cBhvr>
                                    </p:animEffect>
                                  </p:childTnLst>
                                </p:cTn>
                              </p:par>
                            </p:childTnLst>
                          </p:cTn>
                        </p:par>
                      </p:childTnLst>
                    </p:cTn>
                  </p:par>
                  <p:par>
                    <p:cTn fill="hold" id="61">
                      <p:stCondLst>
                        <p:cond delay="indefinite"/>
                      </p:stCondLst>
                      <p:childTnLst>
                        <p:par>
                          <p:cTn fill="hold" id="62">
                            <p:stCondLst>
                              <p:cond delay="0"/>
                            </p:stCondLst>
                            <p:childTnLst>
                              <p:par>
                                <p:cTn fill="hold" grpId="0" id="63" nodeType="clickEffect" presetClass="entr" presetID="25" presetSubtype="0">
                                  <p:stCondLst>
                                    <p:cond delay="0"/>
                                  </p:stCondLst>
                                  <p:childTnLst>
                                    <p:set>
                                      <p:cBhvr>
                                        <p:cTn dur="1" fill="hold" id="64">
                                          <p:stCondLst>
                                            <p:cond delay="0"/>
                                          </p:stCondLst>
                                        </p:cTn>
                                        <p:tgtEl>
                                          <p:spTgt spid="9"/>
                                        </p:tgtEl>
                                        <p:attrNameLst>
                                          <p:attrName>style.visibility</p:attrName>
                                        </p:attrNameLst>
                                      </p:cBhvr>
                                      <p:to>
                                        <p:strVal val="visible"/>
                                      </p:to>
                                    </p:set>
                                    <p:anim calcmode="lin" valueType="num">
                                      <p:cBhvr>
                                        <p:cTn decel="50000" dur="500" fill="hold" id="65">
                                          <p:stCondLst>
                                            <p:cond delay="0"/>
                                          </p:stCondLst>
                                        </p:cTn>
                                        <p:tgtEl>
                                          <p:spTgt spid="9"/>
                                        </p:tgtEl>
                                        <p:attrNameLst>
                                          <p:attrName>style.rotation</p:attrName>
                                        </p:attrNameLst>
                                      </p:cBhvr>
                                      <p:tavLst>
                                        <p:tav tm="0">
                                          <p:val>
                                            <p:fltVal val="-90"/>
                                          </p:val>
                                        </p:tav>
                                        <p:tav tm="100000">
                                          <p:val>
                                            <p:fltVal val="0"/>
                                          </p:val>
                                        </p:tav>
                                      </p:tavLst>
                                    </p:anim>
                                    <p:anim calcmode="lin" valueType="num">
                                      <p:cBhvr>
                                        <p:cTn decel="50000" dur="500" fill="hold" id="66">
                                          <p:stCondLst>
                                            <p:cond delay="0"/>
                                          </p:stCondLst>
                                        </p:cTn>
                                        <p:tgtEl>
                                          <p:spTgt spid="9"/>
                                        </p:tgtEl>
                                        <p:attrNameLst>
                                          <p:attrName>ppt_w</p:attrName>
                                        </p:attrNameLst>
                                      </p:cBhvr>
                                      <p:tavLst>
                                        <p:tav tm="0">
                                          <p:val>
                                            <p:strVal val="#ppt_w"/>
                                          </p:val>
                                        </p:tav>
                                        <p:tav tm="100000">
                                          <p:val>
                                            <p:strVal val="#ppt_w*.05"/>
                                          </p:val>
                                        </p:tav>
                                      </p:tavLst>
                                    </p:anim>
                                    <p:anim calcmode="lin" valueType="num">
                                      <p:cBhvr>
                                        <p:cTn accel="50000" dur="500" fill="hold" id="67">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dur="1000" fill="hold" id="68"/>
                                        <p:tgtEl>
                                          <p:spTgt spid="9"/>
                                        </p:tgtEl>
                                        <p:attrNameLst>
                                          <p:attrName>ppt_h</p:attrName>
                                        </p:attrNameLst>
                                      </p:cBhvr>
                                      <p:tavLst>
                                        <p:tav tm="0">
                                          <p:val>
                                            <p:strVal val="#ppt_h"/>
                                          </p:val>
                                        </p:tav>
                                        <p:tav tm="100000">
                                          <p:val>
                                            <p:strVal val="#ppt_h"/>
                                          </p:val>
                                        </p:tav>
                                      </p:tavLst>
                                    </p:anim>
                                    <p:anim calcmode="lin" valueType="num">
                                      <p:cBhvr>
                                        <p:cTn decel="50000" dur="500" fill="hold" id="69">
                                          <p:stCondLst>
                                            <p:cond delay="0"/>
                                          </p:stCondLst>
                                        </p:cTn>
                                        <p:tgtEl>
                                          <p:spTgt spid="9"/>
                                        </p:tgtEl>
                                        <p:attrNameLst>
                                          <p:attrName>ppt_x</p:attrName>
                                        </p:attrNameLst>
                                      </p:cBhvr>
                                      <p:tavLst>
                                        <p:tav tm="0">
                                          <p:val>
                                            <p:strVal val="#ppt_x+.4"/>
                                          </p:val>
                                        </p:tav>
                                        <p:tav tm="100000">
                                          <p:val>
                                            <p:strVal val="#ppt_x"/>
                                          </p:val>
                                        </p:tav>
                                      </p:tavLst>
                                    </p:anim>
                                    <p:anim calcmode="lin" valueType="num">
                                      <p:cBhvr>
                                        <p:cTn decel="50000" dur="500" fill="hold" id="70">
                                          <p:stCondLst>
                                            <p:cond delay="0"/>
                                          </p:stCondLst>
                                        </p:cTn>
                                        <p:tgtEl>
                                          <p:spTgt spid="9"/>
                                        </p:tgtEl>
                                        <p:attrNameLst>
                                          <p:attrName>ppt_y</p:attrName>
                                        </p:attrNameLst>
                                      </p:cBhvr>
                                      <p:tavLst>
                                        <p:tav tm="0">
                                          <p:val>
                                            <p:strVal val="#ppt_y-.2"/>
                                          </p:val>
                                        </p:tav>
                                        <p:tav tm="100000">
                                          <p:val>
                                            <p:strVal val="#ppt_y+.1"/>
                                          </p:val>
                                        </p:tav>
                                      </p:tavLst>
                                    </p:anim>
                                    <p:anim calcmode="lin" valueType="num">
                                      <p:cBhvr>
                                        <p:cTn accel="50000" dur="500" fill="hold" id="71">
                                          <p:stCondLst>
                                            <p:cond delay="500"/>
                                          </p:stCondLst>
                                        </p:cTn>
                                        <p:tgtEl>
                                          <p:spTgt spid="9"/>
                                        </p:tgtEl>
                                        <p:attrNameLst>
                                          <p:attrName>ppt_y</p:attrName>
                                        </p:attrNameLst>
                                      </p:cBhvr>
                                      <p:tavLst>
                                        <p:tav tm="0">
                                          <p:val>
                                            <p:strVal val="#ppt_y+.1"/>
                                          </p:val>
                                        </p:tav>
                                        <p:tav tm="100000">
                                          <p:val>
                                            <p:strVal val="#ppt_y"/>
                                          </p:val>
                                        </p:tav>
                                      </p:tavLst>
                                    </p:anim>
                                    <p:animEffect filter="fade" transition="in">
                                      <p:cBhvr>
                                        <p:cTn decel="50000" dur="1000" id="72">
                                          <p:stCondLst>
                                            <p:cond delay="0"/>
                                          </p:stCondLst>
                                        </p:cTn>
                                        <p:tgtEl>
                                          <p:spTgt spid="9"/>
                                        </p:tgtEl>
                                      </p:cBhvr>
                                    </p:animEffect>
                                  </p:childTnLst>
                                </p:cTn>
                              </p:par>
                            </p:childTnLst>
                          </p:cTn>
                        </p:par>
                      </p:childTnLst>
                    </p:cTn>
                  </p:par>
                  <p:par>
                    <p:cTn fill="hold" id="73">
                      <p:stCondLst>
                        <p:cond delay="indefinite"/>
                      </p:stCondLst>
                      <p:childTnLst>
                        <p:par>
                          <p:cTn fill="hold" id="74">
                            <p:stCondLst>
                              <p:cond delay="0"/>
                            </p:stCondLst>
                            <p:childTnLst>
                              <p:par>
                                <p:cTn fill="hold" grpId="0" id="75" nodeType="clickEffect" presetClass="entr" presetID="25" presetSubtype="0">
                                  <p:stCondLst>
                                    <p:cond delay="0"/>
                                  </p:stCondLst>
                                  <p:childTnLst>
                                    <p:set>
                                      <p:cBhvr>
                                        <p:cTn dur="1" fill="hold" id="76">
                                          <p:stCondLst>
                                            <p:cond delay="0"/>
                                          </p:stCondLst>
                                        </p:cTn>
                                        <p:tgtEl>
                                          <p:spTgt spid="4"/>
                                        </p:tgtEl>
                                        <p:attrNameLst>
                                          <p:attrName>style.visibility</p:attrName>
                                        </p:attrNameLst>
                                      </p:cBhvr>
                                      <p:to>
                                        <p:strVal val="visible"/>
                                      </p:to>
                                    </p:set>
                                    <p:anim calcmode="lin" valueType="num">
                                      <p:cBhvr>
                                        <p:cTn decel="50000" dur="500" fill="hold" id="77">
                                          <p:stCondLst>
                                            <p:cond delay="0"/>
                                          </p:stCondLst>
                                        </p:cTn>
                                        <p:tgtEl>
                                          <p:spTgt spid="4"/>
                                        </p:tgtEl>
                                        <p:attrNameLst>
                                          <p:attrName>style.rotation</p:attrName>
                                        </p:attrNameLst>
                                      </p:cBhvr>
                                      <p:tavLst>
                                        <p:tav tm="0">
                                          <p:val>
                                            <p:fltVal val="-90"/>
                                          </p:val>
                                        </p:tav>
                                        <p:tav tm="100000">
                                          <p:val>
                                            <p:fltVal val="0"/>
                                          </p:val>
                                        </p:tav>
                                      </p:tavLst>
                                    </p:anim>
                                    <p:anim calcmode="lin" valueType="num">
                                      <p:cBhvr>
                                        <p:cTn decel="50000" dur="500" fill="hold" id="78">
                                          <p:stCondLst>
                                            <p:cond delay="0"/>
                                          </p:stCondLst>
                                        </p:cTn>
                                        <p:tgtEl>
                                          <p:spTgt spid="4"/>
                                        </p:tgtEl>
                                        <p:attrNameLst>
                                          <p:attrName>ppt_w</p:attrName>
                                        </p:attrNameLst>
                                      </p:cBhvr>
                                      <p:tavLst>
                                        <p:tav tm="0">
                                          <p:val>
                                            <p:strVal val="#ppt_w"/>
                                          </p:val>
                                        </p:tav>
                                        <p:tav tm="100000">
                                          <p:val>
                                            <p:strVal val="#ppt_w*.05"/>
                                          </p:val>
                                        </p:tav>
                                      </p:tavLst>
                                    </p:anim>
                                    <p:anim calcmode="lin" valueType="num">
                                      <p:cBhvr>
                                        <p:cTn accel="50000" dur="500" fill="hold" id="79">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dur="1000" fill="hold" id="80"/>
                                        <p:tgtEl>
                                          <p:spTgt spid="4"/>
                                        </p:tgtEl>
                                        <p:attrNameLst>
                                          <p:attrName>ppt_h</p:attrName>
                                        </p:attrNameLst>
                                      </p:cBhvr>
                                      <p:tavLst>
                                        <p:tav tm="0">
                                          <p:val>
                                            <p:strVal val="#ppt_h"/>
                                          </p:val>
                                        </p:tav>
                                        <p:tav tm="100000">
                                          <p:val>
                                            <p:strVal val="#ppt_h"/>
                                          </p:val>
                                        </p:tav>
                                      </p:tavLst>
                                    </p:anim>
                                    <p:anim calcmode="lin" valueType="num">
                                      <p:cBhvr>
                                        <p:cTn decel="50000" dur="500" fill="hold" id="81">
                                          <p:stCondLst>
                                            <p:cond delay="0"/>
                                          </p:stCondLst>
                                        </p:cTn>
                                        <p:tgtEl>
                                          <p:spTgt spid="4"/>
                                        </p:tgtEl>
                                        <p:attrNameLst>
                                          <p:attrName>ppt_x</p:attrName>
                                        </p:attrNameLst>
                                      </p:cBhvr>
                                      <p:tavLst>
                                        <p:tav tm="0">
                                          <p:val>
                                            <p:strVal val="#ppt_x+.4"/>
                                          </p:val>
                                        </p:tav>
                                        <p:tav tm="100000">
                                          <p:val>
                                            <p:strVal val="#ppt_x"/>
                                          </p:val>
                                        </p:tav>
                                      </p:tavLst>
                                    </p:anim>
                                    <p:anim calcmode="lin" valueType="num">
                                      <p:cBhvr>
                                        <p:cTn decel="50000" dur="500" fill="hold" id="82">
                                          <p:stCondLst>
                                            <p:cond delay="0"/>
                                          </p:stCondLst>
                                        </p:cTn>
                                        <p:tgtEl>
                                          <p:spTgt spid="4"/>
                                        </p:tgtEl>
                                        <p:attrNameLst>
                                          <p:attrName>ppt_y</p:attrName>
                                        </p:attrNameLst>
                                      </p:cBhvr>
                                      <p:tavLst>
                                        <p:tav tm="0">
                                          <p:val>
                                            <p:strVal val="#ppt_y-.2"/>
                                          </p:val>
                                        </p:tav>
                                        <p:tav tm="100000">
                                          <p:val>
                                            <p:strVal val="#ppt_y+.1"/>
                                          </p:val>
                                        </p:tav>
                                      </p:tavLst>
                                    </p:anim>
                                    <p:anim calcmode="lin" valueType="num">
                                      <p:cBhvr>
                                        <p:cTn accel="50000" dur="500" fill="hold" id="83">
                                          <p:stCondLst>
                                            <p:cond delay="500"/>
                                          </p:stCondLst>
                                        </p:cTn>
                                        <p:tgtEl>
                                          <p:spTgt spid="4"/>
                                        </p:tgtEl>
                                        <p:attrNameLst>
                                          <p:attrName>ppt_y</p:attrName>
                                        </p:attrNameLst>
                                      </p:cBhvr>
                                      <p:tavLst>
                                        <p:tav tm="0">
                                          <p:val>
                                            <p:strVal val="#ppt_y+.1"/>
                                          </p:val>
                                        </p:tav>
                                        <p:tav tm="100000">
                                          <p:val>
                                            <p:strVal val="#ppt_y"/>
                                          </p:val>
                                        </p:tav>
                                      </p:tavLst>
                                    </p:anim>
                                    <p:animEffect filter="fade" transition="in">
                                      <p:cBhvr>
                                        <p:cTn decel="50000" dur="1000" id="84">
                                          <p:stCondLst>
                                            <p:cond delay="0"/>
                                          </p:stCondLst>
                                        </p:cTn>
                                        <p:tgtEl>
                                          <p:spTgt spid="4"/>
                                        </p:tgtEl>
                                      </p:cBhvr>
                                    </p:animEffect>
                                  </p:childTnLst>
                                </p:cTn>
                              </p:par>
                            </p:childTnLst>
                          </p:cTn>
                        </p:par>
                      </p:childTnLst>
                    </p:cTn>
                  </p:par>
                  <p:par>
                    <p:cTn fill="hold" id="85">
                      <p:stCondLst>
                        <p:cond delay="indefinite"/>
                      </p:stCondLst>
                      <p:childTnLst>
                        <p:par>
                          <p:cTn fill="hold" id="86">
                            <p:stCondLst>
                              <p:cond delay="0"/>
                            </p:stCondLst>
                            <p:childTnLst>
                              <p:par>
                                <p:cTn fill="hold" grpId="0" id="87" nodeType="clickEffect" presetClass="entr" presetID="25" presetSubtype="0">
                                  <p:stCondLst>
                                    <p:cond delay="0"/>
                                  </p:stCondLst>
                                  <p:childTnLst>
                                    <p:set>
                                      <p:cBhvr>
                                        <p:cTn dur="1" fill="hold" id="88">
                                          <p:stCondLst>
                                            <p:cond delay="0"/>
                                          </p:stCondLst>
                                        </p:cTn>
                                        <p:tgtEl>
                                          <p:spTgt spid="12"/>
                                        </p:tgtEl>
                                        <p:attrNameLst>
                                          <p:attrName>style.visibility</p:attrName>
                                        </p:attrNameLst>
                                      </p:cBhvr>
                                      <p:to>
                                        <p:strVal val="visible"/>
                                      </p:to>
                                    </p:set>
                                    <p:anim calcmode="lin" valueType="num">
                                      <p:cBhvr>
                                        <p:cTn decel="50000" dur="500" fill="hold" id="89">
                                          <p:stCondLst>
                                            <p:cond delay="0"/>
                                          </p:stCondLst>
                                        </p:cTn>
                                        <p:tgtEl>
                                          <p:spTgt spid="12"/>
                                        </p:tgtEl>
                                        <p:attrNameLst>
                                          <p:attrName>style.rotation</p:attrName>
                                        </p:attrNameLst>
                                      </p:cBhvr>
                                      <p:tavLst>
                                        <p:tav tm="0">
                                          <p:val>
                                            <p:fltVal val="-90"/>
                                          </p:val>
                                        </p:tav>
                                        <p:tav tm="100000">
                                          <p:val>
                                            <p:fltVal val="0"/>
                                          </p:val>
                                        </p:tav>
                                      </p:tavLst>
                                    </p:anim>
                                    <p:anim calcmode="lin" valueType="num">
                                      <p:cBhvr>
                                        <p:cTn decel="50000" dur="500" fill="hold" id="90">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accel="50000" dur="500" fill="hold" id="91">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dur="1000" fill="hold" id="92"/>
                                        <p:tgtEl>
                                          <p:spTgt spid="12"/>
                                        </p:tgtEl>
                                        <p:attrNameLst>
                                          <p:attrName>ppt_h</p:attrName>
                                        </p:attrNameLst>
                                      </p:cBhvr>
                                      <p:tavLst>
                                        <p:tav tm="0">
                                          <p:val>
                                            <p:strVal val="#ppt_h"/>
                                          </p:val>
                                        </p:tav>
                                        <p:tav tm="100000">
                                          <p:val>
                                            <p:strVal val="#ppt_h"/>
                                          </p:val>
                                        </p:tav>
                                      </p:tavLst>
                                    </p:anim>
                                    <p:anim calcmode="lin" valueType="num">
                                      <p:cBhvr>
                                        <p:cTn decel="50000" dur="500" fill="hold" id="93">
                                          <p:stCondLst>
                                            <p:cond delay="0"/>
                                          </p:stCondLst>
                                        </p:cTn>
                                        <p:tgtEl>
                                          <p:spTgt spid="12"/>
                                        </p:tgtEl>
                                        <p:attrNameLst>
                                          <p:attrName>ppt_x</p:attrName>
                                        </p:attrNameLst>
                                      </p:cBhvr>
                                      <p:tavLst>
                                        <p:tav tm="0">
                                          <p:val>
                                            <p:strVal val="#ppt_x+.4"/>
                                          </p:val>
                                        </p:tav>
                                        <p:tav tm="100000">
                                          <p:val>
                                            <p:strVal val="#ppt_x"/>
                                          </p:val>
                                        </p:tav>
                                      </p:tavLst>
                                    </p:anim>
                                    <p:anim calcmode="lin" valueType="num">
                                      <p:cBhvr>
                                        <p:cTn decel="50000" dur="500" fill="hold" id="94">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accel="50000" dur="500" fill="hold" id="95">
                                          <p:stCondLst>
                                            <p:cond delay="500"/>
                                          </p:stCondLst>
                                        </p:cTn>
                                        <p:tgtEl>
                                          <p:spTgt spid="12"/>
                                        </p:tgtEl>
                                        <p:attrNameLst>
                                          <p:attrName>ppt_y</p:attrName>
                                        </p:attrNameLst>
                                      </p:cBhvr>
                                      <p:tavLst>
                                        <p:tav tm="0">
                                          <p:val>
                                            <p:strVal val="#ppt_y+.1"/>
                                          </p:val>
                                        </p:tav>
                                        <p:tav tm="100000">
                                          <p:val>
                                            <p:strVal val="#ppt_y"/>
                                          </p:val>
                                        </p:tav>
                                      </p:tavLst>
                                    </p:anim>
                                    <p:animEffect filter="fade" transition="in">
                                      <p:cBhvr>
                                        <p:cTn decel="50000" dur="1000" id="96">
                                          <p:stCondLst>
                                            <p:cond delay="0"/>
                                          </p:stCondLst>
                                        </p:cTn>
                                        <p:tgtEl>
                                          <p:spTgt spid="12"/>
                                        </p:tgtEl>
                                      </p:cBhvr>
                                    </p:animEffect>
                                  </p:childTnLst>
                                </p:cTn>
                              </p:par>
                            </p:childTnLst>
                          </p:cTn>
                        </p:par>
                      </p:childTnLst>
                    </p:cTn>
                  </p:par>
                  <p:par>
                    <p:cTn fill="hold" id="97">
                      <p:stCondLst>
                        <p:cond delay="indefinite"/>
                      </p:stCondLst>
                      <p:childTnLst>
                        <p:par>
                          <p:cTn fill="hold" id="98">
                            <p:stCondLst>
                              <p:cond delay="0"/>
                            </p:stCondLst>
                            <p:childTnLst>
                              <p:par>
                                <p:cTn fill="hold" grpId="1" id="99" nodeType="clickEffect" presetClass="exit" presetID="4" presetSubtype="16">
                                  <p:stCondLst>
                                    <p:cond delay="0"/>
                                  </p:stCondLst>
                                  <p:childTnLst>
                                    <p:animEffect filter="box(in)" transition="out">
                                      <p:cBhvr>
                                        <p:cTn dur="500" id="100"/>
                                        <p:tgtEl>
                                          <p:spTgt spid="5"/>
                                        </p:tgtEl>
                                      </p:cBhvr>
                                    </p:animEffect>
                                    <p:set>
                                      <p:cBhvr>
                                        <p:cTn dur="1" fill="hold" id="101">
                                          <p:stCondLst>
                                            <p:cond delay="499"/>
                                          </p:stCondLst>
                                        </p:cTn>
                                        <p:tgtEl>
                                          <p:spTgt spid="5"/>
                                        </p:tgtEl>
                                        <p:attrNameLst>
                                          <p:attrName>style.visibility</p:attrName>
                                        </p:attrNameLst>
                                      </p:cBhvr>
                                      <p:to>
                                        <p:strVal val="hidden"/>
                                      </p:to>
                                    </p:set>
                                  </p:childTnLst>
                                </p:cTn>
                              </p:par>
                              <p:par>
                                <p:cTn fill="hold" grpId="1" id="102" nodeType="withEffect" presetClass="exit" presetID="4" presetSubtype="16">
                                  <p:stCondLst>
                                    <p:cond delay="0"/>
                                  </p:stCondLst>
                                  <p:childTnLst>
                                    <p:animEffect filter="box(in)" transition="out">
                                      <p:cBhvr>
                                        <p:cTn dur="500" id="103"/>
                                        <p:tgtEl>
                                          <p:spTgt spid="11"/>
                                        </p:tgtEl>
                                      </p:cBhvr>
                                    </p:animEffect>
                                    <p:set>
                                      <p:cBhvr>
                                        <p:cTn dur="1" fill="hold" id="104">
                                          <p:stCondLst>
                                            <p:cond delay="499"/>
                                          </p:stCondLst>
                                        </p:cTn>
                                        <p:tgtEl>
                                          <p:spTgt spid="11"/>
                                        </p:tgtEl>
                                        <p:attrNameLst>
                                          <p:attrName>style.visibility</p:attrName>
                                        </p:attrNameLst>
                                      </p:cBhvr>
                                      <p:to>
                                        <p:strVal val="hidden"/>
                                      </p:to>
                                    </p:set>
                                  </p:childTnLst>
                                </p:cTn>
                              </p:par>
                              <p:par>
                                <p:cTn fill="hold" grpId="1" id="105" nodeType="withEffect" presetClass="exit" presetID="4" presetSubtype="16">
                                  <p:stCondLst>
                                    <p:cond delay="0"/>
                                  </p:stCondLst>
                                  <p:childTnLst>
                                    <p:animEffect filter="box(in)" transition="out">
                                      <p:cBhvr>
                                        <p:cTn dur="500" id="106"/>
                                        <p:tgtEl>
                                          <p:spTgt spid="10"/>
                                        </p:tgtEl>
                                      </p:cBhvr>
                                    </p:animEffect>
                                    <p:set>
                                      <p:cBhvr>
                                        <p:cTn dur="1" fill="hold" id="107">
                                          <p:stCondLst>
                                            <p:cond delay="499"/>
                                          </p:stCondLst>
                                        </p:cTn>
                                        <p:tgtEl>
                                          <p:spTgt spid="10"/>
                                        </p:tgtEl>
                                        <p:attrNameLst>
                                          <p:attrName>style.visibility</p:attrName>
                                        </p:attrNameLst>
                                      </p:cBhvr>
                                      <p:to>
                                        <p:strVal val="hidden"/>
                                      </p:to>
                                    </p:set>
                                  </p:childTnLst>
                                </p:cTn>
                              </p:par>
                              <p:par>
                                <p:cTn fill="hold" grpId="1" id="108" nodeType="withEffect" presetClass="exit" presetID="4" presetSubtype="16">
                                  <p:stCondLst>
                                    <p:cond delay="0"/>
                                  </p:stCondLst>
                                  <p:childTnLst>
                                    <p:animEffect filter="box(in)" transition="out">
                                      <p:cBhvr>
                                        <p:cTn dur="500" id="109"/>
                                        <p:tgtEl>
                                          <p:spTgt spid="6"/>
                                        </p:tgtEl>
                                      </p:cBhvr>
                                    </p:animEffect>
                                    <p:set>
                                      <p:cBhvr>
                                        <p:cTn dur="1" fill="hold" id="110">
                                          <p:stCondLst>
                                            <p:cond delay="499"/>
                                          </p:stCondLst>
                                        </p:cTn>
                                        <p:tgtEl>
                                          <p:spTgt spid="6"/>
                                        </p:tgtEl>
                                        <p:attrNameLst>
                                          <p:attrName>style.visibility</p:attrName>
                                        </p:attrNameLst>
                                      </p:cBhvr>
                                      <p:to>
                                        <p:strVal val="hidden"/>
                                      </p:to>
                                    </p:set>
                                  </p:childTnLst>
                                </p:cTn>
                              </p:par>
                              <p:par>
                                <p:cTn fill="hold" grpId="1" id="111" nodeType="withEffect" presetClass="exit" presetID="4" presetSubtype="16">
                                  <p:stCondLst>
                                    <p:cond delay="0"/>
                                  </p:stCondLst>
                                  <p:childTnLst>
                                    <p:animEffect filter="box(in)" transition="out">
                                      <p:cBhvr>
                                        <p:cTn dur="500" id="112"/>
                                        <p:tgtEl>
                                          <p:spTgt spid="9"/>
                                        </p:tgtEl>
                                      </p:cBhvr>
                                    </p:animEffect>
                                    <p:set>
                                      <p:cBhvr>
                                        <p:cTn dur="1" fill="hold" id="113">
                                          <p:stCondLst>
                                            <p:cond delay="499"/>
                                          </p:stCondLst>
                                        </p:cTn>
                                        <p:tgtEl>
                                          <p:spTgt spid="9"/>
                                        </p:tgtEl>
                                        <p:attrNameLst>
                                          <p:attrName>style.visibility</p:attrName>
                                        </p:attrNameLst>
                                      </p:cBhvr>
                                      <p:to>
                                        <p:strVal val="hidden"/>
                                      </p:to>
                                    </p:set>
                                  </p:childTnLst>
                                </p:cTn>
                              </p:par>
                              <p:par>
                                <p:cTn fill="hold" grpId="1" id="114" nodeType="withEffect" presetClass="exit" presetID="4" presetSubtype="16">
                                  <p:stCondLst>
                                    <p:cond delay="0"/>
                                  </p:stCondLst>
                                  <p:childTnLst>
                                    <p:animEffect filter="box(in)" transition="out">
                                      <p:cBhvr>
                                        <p:cTn dur="500" id="115"/>
                                        <p:tgtEl>
                                          <p:spTgt spid="4"/>
                                        </p:tgtEl>
                                      </p:cBhvr>
                                    </p:animEffect>
                                    <p:set>
                                      <p:cBhvr>
                                        <p:cTn dur="1" fill="hold" id="116">
                                          <p:stCondLst>
                                            <p:cond delay="499"/>
                                          </p:stCondLst>
                                        </p:cTn>
                                        <p:tgtEl>
                                          <p:spTgt spid="4"/>
                                        </p:tgtEl>
                                        <p:attrNameLst>
                                          <p:attrName>style.visibility</p:attrName>
                                        </p:attrNameLst>
                                      </p:cBhvr>
                                      <p:to>
                                        <p:strVal val="hidden"/>
                                      </p:to>
                                    </p:set>
                                  </p:childTnLst>
                                </p:cTn>
                              </p:par>
                              <p:par>
                                <p:cTn fill="hold" grpId="1" id="117" nodeType="withEffect" presetClass="exit" presetID="4" presetSubtype="16">
                                  <p:stCondLst>
                                    <p:cond delay="0"/>
                                  </p:stCondLst>
                                  <p:childTnLst>
                                    <p:animEffect filter="box(in)" transition="out">
                                      <p:cBhvr>
                                        <p:cTn dur="500" id="118"/>
                                        <p:tgtEl>
                                          <p:spTgt spid="12"/>
                                        </p:tgtEl>
                                      </p:cBhvr>
                                    </p:animEffect>
                                    <p:set>
                                      <p:cBhvr>
                                        <p:cTn dur="1" fill="hold" id="119">
                                          <p:stCondLst>
                                            <p:cond delay="499"/>
                                          </p:stCondLst>
                                        </p:cTn>
                                        <p:tgtEl>
                                          <p:spTgt spid="12"/>
                                        </p:tgtEl>
                                        <p:attrNameLst>
                                          <p:attrName>style.visibility</p:attrName>
                                        </p:attrNameLst>
                                      </p:cBhvr>
                                      <p:to>
                                        <p:strVal val="hidden"/>
                                      </p:to>
                                    </p:set>
                                  </p:childTnLst>
                                </p:cTn>
                              </p:par>
                            </p:childTnLst>
                          </p:cTn>
                        </p:par>
                      </p:childTnLst>
                    </p:cTn>
                  </p:par>
                  <p:par>
                    <p:cTn fill="hold" id="120">
                      <p:stCondLst>
                        <p:cond delay="indefinite"/>
                      </p:stCondLst>
                      <p:childTnLst>
                        <p:par>
                          <p:cTn fill="hold" id="121">
                            <p:stCondLst>
                              <p:cond delay="0"/>
                            </p:stCondLst>
                            <p:childTnLst>
                              <p:par>
                                <p:cTn fill="hold" grpId="0" id="122" nodeType="clickEffect" presetClass="entr" presetID="25" presetSubtype="0">
                                  <p:stCondLst>
                                    <p:cond delay="0"/>
                                  </p:stCondLst>
                                  <p:childTnLst>
                                    <p:set>
                                      <p:cBhvr>
                                        <p:cTn dur="1" fill="hold" id="123">
                                          <p:stCondLst>
                                            <p:cond delay="0"/>
                                          </p:stCondLst>
                                        </p:cTn>
                                        <p:tgtEl>
                                          <p:spTgt spid="13"/>
                                        </p:tgtEl>
                                        <p:attrNameLst>
                                          <p:attrName>style.visibility</p:attrName>
                                        </p:attrNameLst>
                                      </p:cBhvr>
                                      <p:to>
                                        <p:strVal val="visible"/>
                                      </p:to>
                                    </p:set>
                                    <p:anim calcmode="lin" valueType="num">
                                      <p:cBhvr>
                                        <p:cTn decel="50000" dur="500" fill="hold" id="124">
                                          <p:stCondLst>
                                            <p:cond delay="0"/>
                                          </p:stCondLst>
                                        </p:cTn>
                                        <p:tgtEl>
                                          <p:spTgt spid="13"/>
                                        </p:tgtEl>
                                        <p:attrNameLst>
                                          <p:attrName>style.rotation</p:attrName>
                                        </p:attrNameLst>
                                      </p:cBhvr>
                                      <p:tavLst>
                                        <p:tav tm="0">
                                          <p:val>
                                            <p:fltVal val="-90"/>
                                          </p:val>
                                        </p:tav>
                                        <p:tav tm="100000">
                                          <p:val>
                                            <p:fltVal val="0"/>
                                          </p:val>
                                        </p:tav>
                                      </p:tavLst>
                                    </p:anim>
                                    <p:anim calcmode="lin" valueType="num">
                                      <p:cBhvr>
                                        <p:cTn decel="50000" dur="500" fill="hold" id="125">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accel="50000" dur="500" fill="hold" id="126">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dur="1000" fill="hold" id="127"/>
                                        <p:tgtEl>
                                          <p:spTgt spid="13"/>
                                        </p:tgtEl>
                                        <p:attrNameLst>
                                          <p:attrName>ppt_h</p:attrName>
                                        </p:attrNameLst>
                                      </p:cBhvr>
                                      <p:tavLst>
                                        <p:tav tm="0">
                                          <p:val>
                                            <p:strVal val="#ppt_h"/>
                                          </p:val>
                                        </p:tav>
                                        <p:tav tm="100000">
                                          <p:val>
                                            <p:strVal val="#ppt_h"/>
                                          </p:val>
                                        </p:tav>
                                      </p:tavLst>
                                    </p:anim>
                                    <p:anim calcmode="lin" valueType="num">
                                      <p:cBhvr>
                                        <p:cTn decel="50000" dur="500" fill="hold" id="128">
                                          <p:stCondLst>
                                            <p:cond delay="0"/>
                                          </p:stCondLst>
                                        </p:cTn>
                                        <p:tgtEl>
                                          <p:spTgt spid="13"/>
                                        </p:tgtEl>
                                        <p:attrNameLst>
                                          <p:attrName>ppt_x</p:attrName>
                                        </p:attrNameLst>
                                      </p:cBhvr>
                                      <p:tavLst>
                                        <p:tav tm="0">
                                          <p:val>
                                            <p:strVal val="#ppt_x+.4"/>
                                          </p:val>
                                        </p:tav>
                                        <p:tav tm="100000">
                                          <p:val>
                                            <p:strVal val="#ppt_x"/>
                                          </p:val>
                                        </p:tav>
                                      </p:tavLst>
                                    </p:anim>
                                    <p:anim calcmode="lin" valueType="num">
                                      <p:cBhvr>
                                        <p:cTn decel="50000" dur="500" fill="hold" id="129">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accel="50000" dur="500" fill="hold" id="130">
                                          <p:stCondLst>
                                            <p:cond delay="500"/>
                                          </p:stCondLst>
                                        </p:cTn>
                                        <p:tgtEl>
                                          <p:spTgt spid="13"/>
                                        </p:tgtEl>
                                        <p:attrNameLst>
                                          <p:attrName>ppt_y</p:attrName>
                                        </p:attrNameLst>
                                      </p:cBhvr>
                                      <p:tavLst>
                                        <p:tav tm="0">
                                          <p:val>
                                            <p:strVal val="#ppt_y+.1"/>
                                          </p:val>
                                        </p:tav>
                                        <p:tav tm="100000">
                                          <p:val>
                                            <p:strVal val="#ppt_y"/>
                                          </p:val>
                                        </p:tav>
                                      </p:tavLst>
                                    </p:anim>
                                    <p:animEffect filter="fade" transition="in">
                                      <p:cBhvr>
                                        <p:cTn decel="50000" dur="1000" id="131">
                                          <p:stCondLst>
                                            <p:cond delay="0"/>
                                          </p:stCondLst>
                                        </p:cTn>
                                        <p:tgtEl>
                                          <p:spTgt spid="13"/>
                                        </p:tgtEl>
                                      </p:cBhvr>
                                    </p:animEffect>
                                  </p:childTnLst>
                                </p:cTn>
                              </p:par>
                              <p:par>
                                <p:cTn fill="hold" id="132" nodeType="withEffect" presetClass="entr" presetID="25" presetSubtype="0">
                                  <p:stCondLst>
                                    <p:cond delay="0"/>
                                  </p:stCondLst>
                                  <p:childTnLst>
                                    <p:set>
                                      <p:cBhvr>
                                        <p:cTn dur="1" fill="hold" id="133">
                                          <p:stCondLst>
                                            <p:cond delay="0"/>
                                          </p:stCondLst>
                                        </p:cTn>
                                        <p:tgtEl>
                                          <p:spTgt spid="14"/>
                                        </p:tgtEl>
                                        <p:attrNameLst>
                                          <p:attrName>style.visibility</p:attrName>
                                        </p:attrNameLst>
                                      </p:cBhvr>
                                      <p:to>
                                        <p:strVal val="visible"/>
                                      </p:to>
                                    </p:set>
                                    <p:anim calcmode="lin" valueType="num">
                                      <p:cBhvr>
                                        <p:cTn decel="50000" dur="500" fill="hold" id="134">
                                          <p:stCondLst>
                                            <p:cond delay="0"/>
                                          </p:stCondLst>
                                        </p:cTn>
                                        <p:tgtEl>
                                          <p:spTgt spid="14"/>
                                        </p:tgtEl>
                                        <p:attrNameLst>
                                          <p:attrName>style.rotation</p:attrName>
                                        </p:attrNameLst>
                                      </p:cBhvr>
                                      <p:tavLst>
                                        <p:tav tm="0">
                                          <p:val>
                                            <p:fltVal val="-90"/>
                                          </p:val>
                                        </p:tav>
                                        <p:tav tm="100000">
                                          <p:val>
                                            <p:fltVal val="0"/>
                                          </p:val>
                                        </p:tav>
                                      </p:tavLst>
                                    </p:anim>
                                    <p:anim calcmode="lin" valueType="num">
                                      <p:cBhvr>
                                        <p:cTn decel="50000" dur="500" fill="hold" id="135">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accel="50000" dur="500" fill="hold" id="136">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dur="1000" fill="hold" id="137"/>
                                        <p:tgtEl>
                                          <p:spTgt spid="14"/>
                                        </p:tgtEl>
                                        <p:attrNameLst>
                                          <p:attrName>ppt_h</p:attrName>
                                        </p:attrNameLst>
                                      </p:cBhvr>
                                      <p:tavLst>
                                        <p:tav tm="0">
                                          <p:val>
                                            <p:strVal val="#ppt_h"/>
                                          </p:val>
                                        </p:tav>
                                        <p:tav tm="100000">
                                          <p:val>
                                            <p:strVal val="#ppt_h"/>
                                          </p:val>
                                        </p:tav>
                                      </p:tavLst>
                                    </p:anim>
                                    <p:anim calcmode="lin" valueType="num">
                                      <p:cBhvr>
                                        <p:cTn decel="50000" dur="500" fill="hold" id="138">
                                          <p:stCondLst>
                                            <p:cond delay="0"/>
                                          </p:stCondLst>
                                        </p:cTn>
                                        <p:tgtEl>
                                          <p:spTgt spid="14"/>
                                        </p:tgtEl>
                                        <p:attrNameLst>
                                          <p:attrName>ppt_x</p:attrName>
                                        </p:attrNameLst>
                                      </p:cBhvr>
                                      <p:tavLst>
                                        <p:tav tm="0">
                                          <p:val>
                                            <p:strVal val="#ppt_x+.4"/>
                                          </p:val>
                                        </p:tav>
                                        <p:tav tm="100000">
                                          <p:val>
                                            <p:strVal val="#ppt_x"/>
                                          </p:val>
                                        </p:tav>
                                      </p:tavLst>
                                    </p:anim>
                                    <p:anim calcmode="lin" valueType="num">
                                      <p:cBhvr>
                                        <p:cTn decel="50000" dur="500" fill="hold" id="139">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accel="50000" dur="500" fill="hold" id="140">
                                          <p:stCondLst>
                                            <p:cond delay="500"/>
                                          </p:stCondLst>
                                        </p:cTn>
                                        <p:tgtEl>
                                          <p:spTgt spid="14"/>
                                        </p:tgtEl>
                                        <p:attrNameLst>
                                          <p:attrName>ppt_y</p:attrName>
                                        </p:attrNameLst>
                                      </p:cBhvr>
                                      <p:tavLst>
                                        <p:tav tm="0">
                                          <p:val>
                                            <p:strVal val="#ppt_y+.1"/>
                                          </p:val>
                                        </p:tav>
                                        <p:tav tm="100000">
                                          <p:val>
                                            <p:strVal val="#ppt_y"/>
                                          </p:val>
                                        </p:tav>
                                      </p:tavLst>
                                    </p:anim>
                                    <p:animEffect filter="fade" transition="in">
                                      <p:cBhvr>
                                        <p:cTn decel="50000" dur="1000" id="141">
                                          <p:stCondLst>
                                            <p:cond delay="0"/>
                                          </p:stCondLst>
                                        </p:cTn>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4"/>
      <p:bldP advAuto="4294967295" animBg="1" grpId="1" spid="4"/>
      <p:bldP advAuto="4294967295" animBg="1" grpId="0" spid="5"/>
      <p:bldP advAuto="4294967295" animBg="1" grpId="1" spid="5"/>
      <p:bldP advAuto="4294967295" animBg="1" grpId="0" spid="9"/>
      <p:bldP advAuto="4294967295" animBg="1" grpId="1" spid="9"/>
      <p:bldP advAuto="4294967295" animBg="1" grpId="0" spid="10"/>
      <p:bldP advAuto="4294967295" animBg="1" grpId="1" spid="10"/>
      <p:bldP advAuto="4294967295" animBg="1" grpId="0" spid="11"/>
      <p:bldP advAuto="4294967295" animBg="1" grpId="1" spid="11"/>
      <p:bldP advAuto="4294967295" animBg="1" grpId="0" spid="12"/>
      <p:bldP advAuto="4294967295" animBg="1" grpId="1" spid="12"/>
      <p:bldP advAuto="4294967295" animBg="1" grpId="0" spid="6"/>
      <p:bldP advAuto="4294967295" animBg="1" grpId="1" spid="6"/>
      <p:bldP advAuto="4294967295" animBg="1" grpId="0" spid="13"/>
    </p:bldLst>
  </p:timing>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0679" y="3097514"/>
            <a:ext cx="7151914" cy="52322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2800">
                <a:solidFill>
                  <a:schemeClr val="accent1"/>
                </a:solidFill>
                <a:uFillTx/>
                <a:cs charset="0" pitchFamily="18" typeface="Times New Roman"/>
              </a:rPr>
              <a:t>Sedative </a:t>
            </a:r>
            <a:r>
              <a:rPr b="1" dirty="0" lang="en-US" sz="2800">
                <a:solidFill>
                  <a:schemeClr val="accent1"/>
                </a:solidFill>
                <a:uFillTx/>
                <a:cs charset="0" pitchFamily="18" typeface="Times New Roman"/>
              </a:rPr>
              <a:t>&amp; hypnotic  </a:t>
            </a:r>
            <a:r>
              <a:rPr b="1" dirty="0" lang="en-US" smtClean="0" sz="2800">
                <a:solidFill>
                  <a:schemeClr val="accent1"/>
                </a:solidFill>
                <a:uFillTx/>
                <a:cs charset="0" pitchFamily="18" typeface="Times New Roman"/>
              </a:rPr>
              <a:t>actions</a:t>
            </a:r>
            <a:endParaRPr dirty="0" lang="en-US" sz="2800">
              <a:solidFill>
                <a:schemeClr val="accent1"/>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5439" y="2043837"/>
            <a:ext cx="7151914" cy="86793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nSpc>
                <a:spcPct val="90000"/>
              </a:lnSpc>
            </a:pPr>
            <a:r>
              <a:rPr b="1" dirty="0" lang="en-US" sz="2800">
                <a:solidFill>
                  <a:schemeClr val="accent1"/>
                </a:solidFill>
                <a:uFillTx/>
                <a:cs charset="0" pitchFamily="18" typeface="Times New Roman"/>
              </a:rPr>
              <a:t>Depression of cognitive and </a:t>
            </a:r>
          </a:p>
          <a:p>
            <a:pPr>
              <a:lnSpc>
                <a:spcPct val="90000"/>
              </a:lnSpc>
            </a:pPr>
            <a:r>
              <a:rPr b="1" dirty="0" lang="en-US" sz="2800">
                <a:solidFill>
                  <a:schemeClr val="accent1"/>
                </a:solidFill>
                <a:uFillTx/>
                <a:cs charset="0" pitchFamily="18" typeface="Times New Roman"/>
              </a:rPr>
              <a:t> </a:t>
            </a:r>
            <a:r>
              <a:rPr b="1" dirty="0" lang="en-US" smtClean="0" sz="2800">
                <a:solidFill>
                  <a:schemeClr val="accent1"/>
                </a:solidFill>
                <a:uFillTx/>
                <a:cs charset="0" pitchFamily="18" typeface="Times New Roman"/>
              </a:rPr>
              <a:t>psychomotor </a:t>
            </a:r>
            <a:r>
              <a:rPr b="1" dirty="0" lang="en-US" sz="2800">
                <a:solidFill>
                  <a:schemeClr val="accent1"/>
                </a:solidFill>
                <a:uFillTx/>
                <a:cs charset="0" pitchFamily="18" typeface="Times New Roman"/>
              </a:rPr>
              <a:t>function</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37359" y="2599083"/>
            <a:ext cx="3212870" cy="2737341"/>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Text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84751" y="292861"/>
            <a:ext cx="5780315"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3200">
                <a:solidFill>
                  <a:schemeClr val="accent1"/>
                </a:solidFill>
                <a:uFillTx/>
                <a:latin charset="0" panose="04020705040A02060702" pitchFamily="82" typeface="Algerian"/>
                <a:cs charset="0" pitchFamily="18" typeface="Times New Roman"/>
              </a:rPr>
              <a:t>Pharmacological Actions</a:t>
            </a:r>
            <a:endParaRPr dirty="0" lang="en-US" sz="3200">
              <a:solidFill>
                <a:schemeClr val="accent1"/>
              </a:solidFill>
              <a:uFillTx/>
              <a:latin charset="0" panose="04020705040A02060702" pitchFamily="82" typeface="Algeri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Box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81159" y="5825128"/>
            <a:ext cx="7151914" cy="781752"/>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nSpc>
                <a:spcPct val="80000"/>
              </a:lnSpc>
            </a:pPr>
            <a:r>
              <a:rPr b="1" dirty="0" lang="en-US" sz="3000">
                <a:solidFill>
                  <a:schemeClr val="accent1"/>
                </a:solidFill>
                <a:uFillTx/>
                <a:cs charset="0" pitchFamily="18" typeface="Times New Roman"/>
              </a:rPr>
              <a:t>Some have anticonvulsant effect: </a:t>
            </a:r>
          </a:p>
          <a:p>
            <a:pPr indent="-285750" lvl="1" marL="742950">
              <a:lnSpc>
                <a:spcPct val="80000"/>
              </a:lnSpc>
            </a:pPr>
            <a:r>
              <a:rPr b="1" dirty="0" lang="en-US" sz="2600">
                <a:solidFill>
                  <a:schemeClr val="accent1"/>
                </a:solidFill>
                <a:uFillTx/>
                <a:cs charset="0" pitchFamily="18" typeface="Times New Roman"/>
              </a:rPr>
              <a:t>Clonazepam, diazepam.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TextBox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5920" y="4615483"/>
            <a:ext cx="7748440" cy="867930"/>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nSpc>
                <a:spcPct val="90000"/>
              </a:lnSpc>
            </a:pPr>
            <a:r>
              <a:rPr b="1" dirty="0" lang="en-US" sz="2800">
                <a:solidFill>
                  <a:schemeClr val="accent1"/>
                </a:solidFill>
                <a:uFillTx/>
                <a:cs charset="0" pitchFamily="18" typeface="Times New Roman"/>
              </a:rPr>
              <a:t>Minimal depressant effects </a:t>
            </a:r>
            <a:r>
              <a:rPr b="1" dirty="0" lang="en-US" smtClean="0" sz="2800">
                <a:solidFill>
                  <a:schemeClr val="accent1"/>
                </a:solidFill>
                <a:uFillTx/>
                <a:cs charset="0" pitchFamily="18" typeface="Times New Roman"/>
              </a:rPr>
              <a:t>on cardiovascular system &amp; respiratory </a:t>
            </a:r>
            <a:r>
              <a:rPr b="1" dirty="0" lang="en-US" sz="2800">
                <a:solidFill>
                  <a:schemeClr val="accent1"/>
                </a:solidFill>
                <a:uFillTx/>
                <a:cs charset="0" pitchFamily="18" typeface="Times New Roman"/>
              </a:rPr>
              <a:t>system</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TextBox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5919" y="3847563"/>
            <a:ext cx="7139403" cy="480131"/>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nSpc>
                <a:spcPct val="90000"/>
              </a:lnSpc>
            </a:pPr>
            <a:r>
              <a:rPr b="1" dirty="0" lang="en-US" sz="2800">
                <a:solidFill>
                  <a:schemeClr val="accent1"/>
                </a:solidFill>
                <a:uFillTx/>
                <a:cs charset="0" pitchFamily="18" typeface="Times New Roman"/>
              </a:rPr>
              <a:t>Anterograde amnesia</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TextBox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9782" y="1168049"/>
            <a:ext cx="3973287" cy="584775"/>
          </a:xfrm>
          <a:prstGeom prst="rect">
            <a:avLst/>
          </a:prstGeom>
          <a:solidFill>
            <a:srgbClr val="FFFF00"/>
          </a:solidFill>
          <a:ln w="28575">
            <a:solidFill>
              <a:srgbClr val="92D050"/>
            </a:solidFill>
          </a:ln>
          <a:scene3d>
            <a:camera prst="orthographicFront"/>
            <a:lightRig dir="t" rig="threePt"/>
          </a:scene3d>
          <a:sp3d>
            <a:bevelT prst="angle"/>
          </a:sp3d>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n-US" smtClean="0" sz="3200">
                <a:solidFill>
                  <a:schemeClr val="accent1"/>
                </a:solidFill>
                <a:uFillTx/>
                <a:cs charset="0" pitchFamily="18" typeface="Times New Roman"/>
              </a:rPr>
              <a:t>Anxiolytic </a:t>
            </a:r>
            <a:r>
              <a:rPr b="1" dirty="0" lang="en-US" sz="3200">
                <a:solidFill>
                  <a:schemeClr val="accent1"/>
                </a:solidFill>
                <a:uFillTx/>
                <a:cs charset="0" pitchFamily="18" typeface="Times New Roman"/>
              </a:rPr>
              <a:t>action</a:t>
            </a:r>
            <a:r>
              <a:rPr b="1" dirty="0" lang="en-US" smtClean="0" sz="3200">
                <a:solidFill>
                  <a:schemeClr val="accent1"/>
                </a:solidFill>
                <a:uFillTx/>
                <a:cs charset="0" pitchFamily="18" typeface="Times New Roman"/>
              </a:rPr>
              <a:t>.</a:t>
            </a:r>
            <a:endParaRPr dirty="0" lang="en-US" sz="3200">
              <a:solidFill>
                <a:schemeClr val="accent1"/>
              </a:solidFill>
              <a:uFillTx/>
              <a:latin charset="0" panose="04020705040A02060702" pitchFamily="82" typeface="Algeri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8168640" y="259080"/>
            <a:ext cx="3684860" cy="3276600"/>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8260080" y="3733800"/>
            <a:ext cx="3635845" cy="2926080"/>
          </a:xfrm>
          <a:prstGeom prst="rect">
            <a:avLst/>
          </a:prstGeom>
          <a:noFill/>
          <a:ln w="9525">
            <a:noFill/>
            <a:miter lim="800000"/>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5"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ecel="50000" dur="500" fill="hold" id="7">
                                          <p:stCondLst>
                                            <p:cond delay="0"/>
                                          </p:stCondLst>
                                        </p:cTn>
                                        <p:tgtEl>
                                          <p:spTgt spid="13"/>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dur="1000" fill="hold" id="10"/>
                                        <p:tgtEl>
                                          <p:spTgt spid="13"/>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13"/>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13"/>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13"/>
                                        </p:tgtEl>
                                      </p:cBhvr>
                                    </p:animEffect>
                                  </p:childTnLst>
                                </p:cTn>
                              </p:par>
                            </p:childTnLst>
                          </p:cTn>
                        </p:par>
                        <p:par>
                          <p:cTn fill="hold" id="15">
                            <p:stCondLst>
                              <p:cond delay="1000"/>
                            </p:stCondLst>
                            <p:childTnLst>
                              <p:par>
                                <p:cTn fill="hold" id="16" nodeType="afterEffect" presetClass="entr" presetID="25" presetSubtype="0">
                                  <p:stCondLst>
                                    <p:cond delay="0"/>
                                  </p:stCondLst>
                                  <p:childTnLst>
                                    <p:set>
                                      <p:cBhvr>
                                        <p:cTn dur="1" fill="hold" id="17">
                                          <p:stCondLst>
                                            <p:cond delay="0"/>
                                          </p:stCondLst>
                                        </p:cTn>
                                        <p:tgtEl>
                                          <p:spTgt spid="14"/>
                                        </p:tgtEl>
                                        <p:attrNameLst>
                                          <p:attrName>style.visibility</p:attrName>
                                        </p:attrNameLst>
                                      </p:cBhvr>
                                      <p:to>
                                        <p:strVal val="visible"/>
                                      </p:to>
                                    </p:set>
                                    <p:anim calcmode="lin" valueType="num">
                                      <p:cBhvr>
                                        <p:cTn decel="50000" dur="500" fill="hold" id="18">
                                          <p:stCondLst>
                                            <p:cond delay="0"/>
                                          </p:stCondLst>
                                        </p:cTn>
                                        <p:tgtEl>
                                          <p:spTgt spid="14"/>
                                        </p:tgtEl>
                                        <p:attrNameLst>
                                          <p:attrName>style.rotation</p:attrName>
                                        </p:attrNameLst>
                                      </p:cBhvr>
                                      <p:tavLst>
                                        <p:tav tm="0">
                                          <p:val>
                                            <p:fltVal val="-90"/>
                                          </p:val>
                                        </p:tav>
                                        <p:tav tm="100000">
                                          <p:val>
                                            <p:fltVal val="0"/>
                                          </p:val>
                                        </p:tav>
                                      </p:tavLst>
                                    </p:anim>
                                    <p:anim calcmode="lin" valueType="num">
                                      <p:cBhvr>
                                        <p:cTn decel="50000" dur="500" fill="hold" id="19">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accel="50000" dur="500" fill="hold" id="20">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dur="1000" fill="hold" id="21"/>
                                        <p:tgtEl>
                                          <p:spTgt spid="14"/>
                                        </p:tgtEl>
                                        <p:attrNameLst>
                                          <p:attrName>ppt_h</p:attrName>
                                        </p:attrNameLst>
                                      </p:cBhvr>
                                      <p:tavLst>
                                        <p:tav tm="0">
                                          <p:val>
                                            <p:strVal val="#ppt_h"/>
                                          </p:val>
                                        </p:tav>
                                        <p:tav tm="100000">
                                          <p:val>
                                            <p:strVal val="#ppt_h"/>
                                          </p:val>
                                        </p:tav>
                                      </p:tavLst>
                                    </p:anim>
                                    <p:anim calcmode="lin" valueType="num">
                                      <p:cBhvr>
                                        <p:cTn decel="50000" dur="500" fill="hold" id="22">
                                          <p:stCondLst>
                                            <p:cond delay="0"/>
                                          </p:stCondLst>
                                        </p:cTn>
                                        <p:tgtEl>
                                          <p:spTgt spid="14"/>
                                        </p:tgtEl>
                                        <p:attrNameLst>
                                          <p:attrName>ppt_x</p:attrName>
                                        </p:attrNameLst>
                                      </p:cBhvr>
                                      <p:tavLst>
                                        <p:tav tm="0">
                                          <p:val>
                                            <p:strVal val="#ppt_x+.4"/>
                                          </p:val>
                                        </p:tav>
                                        <p:tav tm="100000">
                                          <p:val>
                                            <p:strVal val="#ppt_x"/>
                                          </p:val>
                                        </p:tav>
                                      </p:tavLst>
                                    </p:anim>
                                    <p:anim calcmode="lin" valueType="num">
                                      <p:cBhvr>
                                        <p:cTn decel="50000" dur="500" fill="hold" id="23">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accel="50000" dur="500" fill="hold" id="24">
                                          <p:stCondLst>
                                            <p:cond delay="500"/>
                                          </p:stCondLst>
                                        </p:cTn>
                                        <p:tgtEl>
                                          <p:spTgt spid="14"/>
                                        </p:tgtEl>
                                        <p:attrNameLst>
                                          <p:attrName>ppt_y</p:attrName>
                                        </p:attrNameLst>
                                      </p:cBhvr>
                                      <p:tavLst>
                                        <p:tav tm="0">
                                          <p:val>
                                            <p:strVal val="#ppt_y+.1"/>
                                          </p:val>
                                        </p:tav>
                                        <p:tav tm="100000">
                                          <p:val>
                                            <p:strVal val="#ppt_y"/>
                                          </p:val>
                                        </p:tav>
                                      </p:tavLst>
                                    </p:anim>
                                    <p:animEffect filter="fade" transition="in">
                                      <p:cBhvr>
                                        <p:cTn decel="50000" dur="1000" id="25">
                                          <p:stCondLst>
                                            <p:cond delay="0"/>
                                          </p:stCondLst>
                                        </p:cTn>
                                        <p:tgtEl>
                                          <p:spTgt spid="14"/>
                                        </p:tgtEl>
                                      </p:cBhvr>
                                    </p:animEffect>
                                  </p:childTnLst>
                                </p:cTn>
                              </p:par>
                            </p:childTnLst>
                          </p:cTn>
                        </p:par>
                      </p:childTnLst>
                    </p:cTn>
                  </p:par>
                  <p:par>
                    <p:cTn fill="hold" id="26">
                      <p:stCondLst>
                        <p:cond delay="indefinite"/>
                      </p:stCondLst>
                      <p:childTnLst>
                        <p:par>
                          <p:cTn fill="hold" id="27">
                            <p:stCondLst>
                              <p:cond delay="0"/>
                            </p:stCondLst>
                            <p:childTnLst>
                              <p:par>
                                <p:cTn fill="hold" id="28" nodeType="clickEffect" presetClass="entr" presetID="25" presetSubtype="0">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p:cTn decel="50000" dur="500" fill="hold" id="30">
                                          <p:stCondLst>
                                            <p:cond delay="0"/>
                                          </p:stCondLst>
                                        </p:cTn>
                                        <p:tgtEl>
                                          <p:spTgt spid="15"/>
                                        </p:tgtEl>
                                        <p:attrNameLst>
                                          <p:attrName>style.rotation</p:attrName>
                                        </p:attrNameLst>
                                      </p:cBhvr>
                                      <p:tavLst>
                                        <p:tav tm="0">
                                          <p:val>
                                            <p:fltVal val="-90"/>
                                          </p:val>
                                        </p:tav>
                                        <p:tav tm="100000">
                                          <p:val>
                                            <p:fltVal val="0"/>
                                          </p:val>
                                        </p:tav>
                                      </p:tavLst>
                                    </p:anim>
                                    <p:anim calcmode="lin" valueType="num">
                                      <p:cBhvr>
                                        <p:cTn decel="50000" dur="500" fill="hold" id="31">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accel="50000" dur="500" fill="hold" id="32">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dur="1000" fill="hold" id="33"/>
                                        <p:tgtEl>
                                          <p:spTgt spid="15"/>
                                        </p:tgtEl>
                                        <p:attrNameLst>
                                          <p:attrName>ppt_h</p:attrName>
                                        </p:attrNameLst>
                                      </p:cBhvr>
                                      <p:tavLst>
                                        <p:tav tm="0">
                                          <p:val>
                                            <p:strVal val="#ppt_h"/>
                                          </p:val>
                                        </p:tav>
                                        <p:tav tm="100000">
                                          <p:val>
                                            <p:strVal val="#ppt_h"/>
                                          </p:val>
                                        </p:tav>
                                      </p:tavLst>
                                    </p:anim>
                                    <p:anim calcmode="lin" valueType="num">
                                      <p:cBhvr>
                                        <p:cTn decel="50000" dur="500" fill="hold" id="34">
                                          <p:stCondLst>
                                            <p:cond delay="0"/>
                                          </p:stCondLst>
                                        </p:cTn>
                                        <p:tgtEl>
                                          <p:spTgt spid="15"/>
                                        </p:tgtEl>
                                        <p:attrNameLst>
                                          <p:attrName>ppt_x</p:attrName>
                                        </p:attrNameLst>
                                      </p:cBhvr>
                                      <p:tavLst>
                                        <p:tav tm="0">
                                          <p:val>
                                            <p:strVal val="#ppt_x+.4"/>
                                          </p:val>
                                        </p:tav>
                                        <p:tav tm="100000">
                                          <p:val>
                                            <p:strVal val="#ppt_x"/>
                                          </p:val>
                                        </p:tav>
                                      </p:tavLst>
                                    </p:anim>
                                    <p:anim calcmode="lin" valueType="num">
                                      <p:cBhvr>
                                        <p:cTn decel="50000" dur="500" fill="hold" id="35">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accel="50000" dur="500" fill="hold" id="36">
                                          <p:stCondLst>
                                            <p:cond delay="500"/>
                                          </p:stCondLst>
                                        </p:cTn>
                                        <p:tgtEl>
                                          <p:spTgt spid="15"/>
                                        </p:tgtEl>
                                        <p:attrNameLst>
                                          <p:attrName>ppt_y</p:attrName>
                                        </p:attrNameLst>
                                      </p:cBhvr>
                                      <p:tavLst>
                                        <p:tav tm="0">
                                          <p:val>
                                            <p:strVal val="#ppt_y+.1"/>
                                          </p:val>
                                        </p:tav>
                                        <p:tav tm="100000">
                                          <p:val>
                                            <p:strVal val="#ppt_y"/>
                                          </p:val>
                                        </p:tav>
                                      </p:tavLst>
                                    </p:anim>
                                    <p:animEffect filter="fade" transition="in">
                                      <p:cBhvr>
                                        <p:cTn decel="50000" dur="1000" id="37">
                                          <p:stCondLst>
                                            <p:cond delay="0"/>
                                          </p:stCondLst>
                                        </p:cTn>
                                        <p:tgtEl>
                                          <p:spTgt spid="15"/>
                                        </p:tgtEl>
                                      </p:cBhvr>
                                    </p:animEffect>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25" presetSubtype="0">
                                  <p:stCondLst>
                                    <p:cond delay="0"/>
                                  </p:stCondLst>
                                  <p:childTnLst>
                                    <p:set>
                                      <p:cBhvr>
                                        <p:cTn dur="1" fill="hold" id="41">
                                          <p:stCondLst>
                                            <p:cond delay="0"/>
                                          </p:stCondLst>
                                        </p:cTn>
                                        <p:tgtEl>
                                          <p:spTgt spid="6"/>
                                        </p:tgtEl>
                                        <p:attrNameLst>
                                          <p:attrName>style.visibility</p:attrName>
                                        </p:attrNameLst>
                                      </p:cBhvr>
                                      <p:to>
                                        <p:strVal val="visible"/>
                                      </p:to>
                                    </p:set>
                                    <p:anim calcmode="lin" valueType="num">
                                      <p:cBhvr>
                                        <p:cTn decel="50000" dur="500" fill="hold" id="42">
                                          <p:stCondLst>
                                            <p:cond delay="0"/>
                                          </p:stCondLst>
                                        </p:cTn>
                                        <p:tgtEl>
                                          <p:spTgt spid="6"/>
                                        </p:tgtEl>
                                        <p:attrNameLst>
                                          <p:attrName>style.rotation</p:attrName>
                                        </p:attrNameLst>
                                      </p:cBhvr>
                                      <p:tavLst>
                                        <p:tav tm="0">
                                          <p:val>
                                            <p:fltVal val="-90"/>
                                          </p:val>
                                        </p:tav>
                                        <p:tav tm="100000">
                                          <p:val>
                                            <p:fltVal val="0"/>
                                          </p:val>
                                        </p:tav>
                                      </p:tavLst>
                                    </p:anim>
                                    <p:anim calcmode="lin" valueType="num">
                                      <p:cBhvr>
                                        <p:cTn decel="50000" dur="500" fill="hold" id="43">
                                          <p:stCondLst>
                                            <p:cond delay="0"/>
                                          </p:stCondLst>
                                        </p:cTn>
                                        <p:tgtEl>
                                          <p:spTgt spid="6"/>
                                        </p:tgtEl>
                                        <p:attrNameLst>
                                          <p:attrName>ppt_w</p:attrName>
                                        </p:attrNameLst>
                                      </p:cBhvr>
                                      <p:tavLst>
                                        <p:tav tm="0">
                                          <p:val>
                                            <p:strVal val="#ppt_w"/>
                                          </p:val>
                                        </p:tav>
                                        <p:tav tm="100000">
                                          <p:val>
                                            <p:strVal val="#ppt_w*.05"/>
                                          </p:val>
                                        </p:tav>
                                      </p:tavLst>
                                    </p:anim>
                                    <p:anim calcmode="lin" valueType="num">
                                      <p:cBhvr>
                                        <p:cTn accel="50000" dur="500" fill="hold" id="44">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dur="1000" fill="hold" id="45"/>
                                        <p:tgtEl>
                                          <p:spTgt spid="6"/>
                                        </p:tgtEl>
                                        <p:attrNameLst>
                                          <p:attrName>ppt_h</p:attrName>
                                        </p:attrNameLst>
                                      </p:cBhvr>
                                      <p:tavLst>
                                        <p:tav tm="0">
                                          <p:val>
                                            <p:strVal val="#ppt_h"/>
                                          </p:val>
                                        </p:tav>
                                        <p:tav tm="100000">
                                          <p:val>
                                            <p:strVal val="#ppt_h"/>
                                          </p:val>
                                        </p:tav>
                                      </p:tavLst>
                                    </p:anim>
                                    <p:anim calcmode="lin" valueType="num">
                                      <p:cBhvr>
                                        <p:cTn decel="50000" dur="500" fill="hold" id="46">
                                          <p:stCondLst>
                                            <p:cond delay="0"/>
                                          </p:stCondLst>
                                        </p:cTn>
                                        <p:tgtEl>
                                          <p:spTgt spid="6"/>
                                        </p:tgtEl>
                                        <p:attrNameLst>
                                          <p:attrName>ppt_x</p:attrName>
                                        </p:attrNameLst>
                                      </p:cBhvr>
                                      <p:tavLst>
                                        <p:tav tm="0">
                                          <p:val>
                                            <p:strVal val="#ppt_x+.4"/>
                                          </p:val>
                                        </p:tav>
                                        <p:tav tm="100000">
                                          <p:val>
                                            <p:strVal val="#ppt_x"/>
                                          </p:val>
                                        </p:tav>
                                      </p:tavLst>
                                    </p:anim>
                                    <p:anim calcmode="lin" valueType="num">
                                      <p:cBhvr>
                                        <p:cTn decel="50000" dur="500" fill="hold" id="47">
                                          <p:stCondLst>
                                            <p:cond delay="0"/>
                                          </p:stCondLst>
                                        </p:cTn>
                                        <p:tgtEl>
                                          <p:spTgt spid="6"/>
                                        </p:tgtEl>
                                        <p:attrNameLst>
                                          <p:attrName>ppt_y</p:attrName>
                                        </p:attrNameLst>
                                      </p:cBhvr>
                                      <p:tavLst>
                                        <p:tav tm="0">
                                          <p:val>
                                            <p:strVal val="#ppt_y-.2"/>
                                          </p:val>
                                        </p:tav>
                                        <p:tav tm="100000">
                                          <p:val>
                                            <p:strVal val="#ppt_y+.1"/>
                                          </p:val>
                                        </p:tav>
                                      </p:tavLst>
                                    </p:anim>
                                    <p:anim calcmode="lin" valueType="num">
                                      <p:cBhvr>
                                        <p:cTn accel="50000" dur="500" fill="hold" id="48">
                                          <p:stCondLst>
                                            <p:cond delay="500"/>
                                          </p:stCondLst>
                                        </p:cTn>
                                        <p:tgtEl>
                                          <p:spTgt spid="6"/>
                                        </p:tgtEl>
                                        <p:attrNameLst>
                                          <p:attrName>ppt_y</p:attrName>
                                        </p:attrNameLst>
                                      </p:cBhvr>
                                      <p:tavLst>
                                        <p:tav tm="0">
                                          <p:val>
                                            <p:strVal val="#ppt_y+.1"/>
                                          </p:val>
                                        </p:tav>
                                        <p:tav tm="100000">
                                          <p:val>
                                            <p:strVal val="#ppt_y"/>
                                          </p:val>
                                        </p:tav>
                                      </p:tavLst>
                                    </p:anim>
                                    <p:animEffect filter="fade" transition="in">
                                      <p:cBhvr>
                                        <p:cTn decel="50000" dur="1000" id="49">
                                          <p:stCondLst>
                                            <p:cond delay="0"/>
                                          </p:stCondLst>
                                        </p:cTn>
                                        <p:tgtEl>
                                          <p:spTgt spid="6"/>
                                        </p:tgtEl>
                                      </p:cBhvr>
                                    </p:animEffect>
                                  </p:childTnLst>
                                </p:cTn>
                              </p:par>
                            </p:childTnLst>
                          </p:cTn>
                        </p:par>
                      </p:childTnLst>
                    </p:cTn>
                  </p:par>
                  <p:par>
                    <p:cTn fill="hold" id="50">
                      <p:stCondLst>
                        <p:cond delay="indefinite"/>
                      </p:stCondLst>
                      <p:childTnLst>
                        <p:par>
                          <p:cTn fill="hold" id="51">
                            <p:stCondLst>
                              <p:cond delay="0"/>
                            </p:stCondLst>
                            <p:childTnLst>
                              <p:par>
                                <p:cTn fill="hold" grpId="0" id="52" nodeType="clickEffect" presetClass="entr" presetID="25" presetSubtype="0">
                                  <p:stCondLst>
                                    <p:cond delay="0"/>
                                  </p:stCondLst>
                                  <p:childTnLst>
                                    <p:set>
                                      <p:cBhvr>
                                        <p:cTn dur="1" fill="hold" id="53">
                                          <p:stCondLst>
                                            <p:cond delay="0"/>
                                          </p:stCondLst>
                                        </p:cTn>
                                        <p:tgtEl>
                                          <p:spTgt spid="5"/>
                                        </p:tgtEl>
                                        <p:attrNameLst>
                                          <p:attrName>style.visibility</p:attrName>
                                        </p:attrNameLst>
                                      </p:cBhvr>
                                      <p:to>
                                        <p:strVal val="visible"/>
                                      </p:to>
                                    </p:set>
                                    <p:anim calcmode="lin" valueType="num">
                                      <p:cBhvr>
                                        <p:cTn decel="50000" dur="500" fill="hold" id="54">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55">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56">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57"/>
                                        <p:tgtEl>
                                          <p:spTgt spid="5"/>
                                        </p:tgtEl>
                                        <p:attrNameLst>
                                          <p:attrName>ppt_h</p:attrName>
                                        </p:attrNameLst>
                                      </p:cBhvr>
                                      <p:tavLst>
                                        <p:tav tm="0">
                                          <p:val>
                                            <p:strVal val="#ppt_h"/>
                                          </p:val>
                                        </p:tav>
                                        <p:tav tm="100000">
                                          <p:val>
                                            <p:strVal val="#ppt_h"/>
                                          </p:val>
                                        </p:tav>
                                      </p:tavLst>
                                    </p:anim>
                                    <p:anim calcmode="lin" valueType="num">
                                      <p:cBhvr>
                                        <p:cTn decel="50000" dur="500" fill="hold" id="58">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59">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60">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61">
                                          <p:stCondLst>
                                            <p:cond delay="0"/>
                                          </p:stCondLst>
                                        </p:cTn>
                                        <p:tgtEl>
                                          <p:spTgt spid="5"/>
                                        </p:tgtEl>
                                      </p:cBhvr>
                                    </p:animEffect>
                                  </p:childTnLst>
                                </p:cTn>
                              </p:par>
                            </p:childTnLst>
                          </p:cTn>
                        </p:par>
                      </p:childTnLst>
                    </p:cTn>
                  </p:par>
                  <p:par>
                    <p:cTn fill="hold" id="62">
                      <p:stCondLst>
                        <p:cond delay="indefinite"/>
                      </p:stCondLst>
                      <p:childTnLst>
                        <p:par>
                          <p:cTn fill="hold" id="63">
                            <p:stCondLst>
                              <p:cond delay="0"/>
                            </p:stCondLst>
                            <p:childTnLst>
                              <p:par>
                                <p:cTn fill="hold" grpId="0" id="64" nodeType="clickEffect" presetClass="entr" presetID="25" presetSubtype="0">
                                  <p:stCondLst>
                                    <p:cond delay="0"/>
                                  </p:stCondLst>
                                  <p:childTnLst>
                                    <p:set>
                                      <p:cBhvr>
                                        <p:cTn dur="1" fill="hold" id="65">
                                          <p:stCondLst>
                                            <p:cond delay="0"/>
                                          </p:stCondLst>
                                        </p:cTn>
                                        <p:tgtEl>
                                          <p:spTgt spid="12"/>
                                        </p:tgtEl>
                                        <p:attrNameLst>
                                          <p:attrName>style.visibility</p:attrName>
                                        </p:attrNameLst>
                                      </p:cBhvr>
                                      <p:to>
                                        <p:strVal val="visible"/>
                                      </p:to>
                                    </p:set>
                                    <p:anim calcmode="lin" valueType="num">
                                      <p:cBhvr>
                                        <p:cTn decel="50000" dur="500" fill="hold" id="66">
                                          <p:stCondLst>
                                            <p:cond delay="0"/>
                                          </p:stCondLst>
                                        </p:cTn>
                                        <p:tgtEl>
                                          <p:spTgt spid="12"/>
                                        </p:tgtEl>
                                        <p:attrNameLst>
                                          <p:attrName>style.rotation</p:attrName>
                                        </p:attrNameLst>
                                      </p:cBhvr>
                                      <p:tavLst>
                                        <p:tav tm="0">
                                          <p:val>
                                            <p:fltVal val="-90"/>
                                          </p:val>
                                        </p:tav>
                                        <p:tav tm="100000">
                                          <p:val>
                                            <p:fltVal val="0"/>
                                          </p:val>
                                        </p:tav>
                                      </p:tavLst>
                                    </p:anim>
                                    <p:anim calcmode="lin" valueType="num">
                                      <p:cBhvr>
                                        <p:cTn decel="50000" dur="500" fill="hold" id="67">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accel="50000" dur="500" fill="hold" id="68">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dur="1000" fill="hold" id="69"/>
                                        <p:tgtEl>
                                          <p:spTgt spid="12"/>
                                        </p:tgtEl>
                                        <p:attrNameLst>
                                          <p:attrName>ppt_h</p:attrName>
                                        </p:attrNameLst>
                                      </p:cBhvr>
                                      <p:tavLst>
                                        <p:tav tm="0">
                                          <p:val>
                                            <p:strVal val="#ppt_h"/>
                                          </p:val>
                                        </p:tav>
                                        <p:tav tm="100000">
                                          <p:val>
                                            <p:strVal val="#ppt_h"/>
                                          </p:val>
                                        </p:tav>
                                      </p:tavLst>
                                    </p:anim>
                                    <p:anim calcmode="lin" valueType="num">
                                      <p:cBhvr>
                                        <p:cTn decel="50000" dur="500" fill="hold" id="70">
                                          <p:stCondLst>
                                            <p:cond delay="0"/>
                                          </p:stCondLst>
                                        </p:cTn>
                                        <p:tgtEl>
                                          <p:spTgt spid="12"/>
                                        </p:tgtEl>
                                        <p:attrNameLst>
                                          <p:attrName>ppt_x</p:attrName>
                                        </p:attrNameLst>
                                      </p:cBhvr>
                                      <p:tavLst>
                                        <p:tav tm="0">
                                          <p:val>
                                            <p:strVal val="#ppt_x+.4"/>
                                          </p:val>
                                        </p:tav>
                                        <p:tav tm="100000">
                                          <p:val>
                                            <p:strVal val="#ppt_x"/>
                                          </p:val>
                                        </p:tav>
                                      </p:tavLst>
                                    </p:anim>
                                    <p:anim calcmode="lin" valueType="num">
                                      <p:cBhvr>
                                        <p:cTn decel="50000" dur="500" fill="hold" id="71">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accel="50000" dur="500" fill="hold" id="72">
                                          <p:stCondLst>
                                            <p:cond delay="500"/>
                                          </p:stCondLst>
                                        </p:cTn>
                                        <p:tgtEl>
                                          <p:spTgt spid="12"/>
                                        </p:tgtEl>
                                        <p:attrNameLst>
                                          <p:attrName>ppt_y</p:attrName>
                                        </p:attrNameLst>
                                      </p:cBhvr>
                                      <p:tavLst>
                                        <p:tav tm="0">
                                          <p:val>
                                            <p:strVal val="#ppt_y+.1"/>
                                          </p:val>
                                        </p:tav>
                                        <p:tav tm="100000">
                                          <p:val>
                                            <p:strVal val="#ppt_y"/>
                                          </p:val>
                                        </p:tav>
                                      </p:tavLst>
                                    </p:anim>
                                    <p:animEffect filter="fade" transition="in">
                                      <p:cBhvr>
                                        <p:cTn decel="50000" dur="1000" id="73">
                                          <p:stCondLst>
                                            <p:cond delay="0"/>
                                          </p:stCondLst>
                                        </p:cTn>
                                        <p:tgtEl>
                                          <p:spTgt spid="12"/>
                                        </p:tgtEl>
                                      </p:cBhvr>
                                    </p:animEffect>
                                  </p:childTnLst>
                                </p:cTn>
                              </p:par>
                            </p:childTnLst>
                          </p:cTn>
                        </p:par>
                      </p:childTnLst>
                    </p:cTn>
                  </p:par>
                  <p:par>
                    <p:cTn fill="hold" id="74">
                      <p:stCondLst>
                        <p:cond delay="indefinite"/>
                      </p:stCondLst>
                      <p:childTnLst>
                        <p:par>
                          <p:cTn fill="hold" id="75">
                            <p:stCondLst>
                              <p:cond delay="0"/>
                            </p:stCondLst>
                            <p:childTnLst>
                              <p:par>
                                <p:cTn fill="hold" grpId="0" id="76" nodeType="clickEffect" presetClass="entr" presetID="25" presetSubtype="0">
                                  <p:stCondLst>
                                    <p:cond delay="0"/>
                                  </p:stCondLst>
                                  <p:childTnLst>
                                    <p:set>
                                      <p:cBhvr>
                                        <p:cTn dur="1" fill="hold" id="77">
                                          <p:stCondLst>
                                            <p:cond delay="0"/>
                                          </p:stCondLst>
                                        </p:cTn>
                                        <p:tgtEl>
                                          <p:spTgt spid="11"/>
                                        </p:tgtEl>
                                        <p:attrNameLst>
                                          <p:attrName>style.visibility</p:attrName>
                                        </p:attrNameLst>
                                      </p:cBhvr>
                                      <p:to>
                                        <p:strVal val="visible"/>
                                      </p:to>
                                    </p:set>
                                    <p:anim calcmode="lin" valueType="num">
                                      <p:cBhvr>
                                        <p:cTn decel="50000" dur="500" fill="hold" id="78">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79">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80">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81"/>
                                        <p:tgtEl>
                                          <p:spTgt spid="11"/>
                                        </p:tgtEl>
                                        <p:attrNameLst>
                                          <p:attrName>ppt_h</p:attrName>
                                        </p:attrNameLst>
                                      </p:cBhvr>
                                      <p:tavLst>
                                        <p:tav tm="0">
                                          <p:val>
                                            <p:strVal val="#ppt_h"/>
                                          </p:val>
                                        </p:tav>
                                        <p:tav tm="100000">
                                          <p:val>
                                            <p:strVal val="#ppt_h"/>
                                          </p:val>
                                        </p:tav>
                                      </p:tavLst>
                                    </p:anim>
                                    <p:anim calcmode="lin" valueType="num">
                                      <p:cBhvr>
                                        <p:cTn decel="50000" dur="500" fill="hold" id="82">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83">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84">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85">
                                          <p:stCondLst>
                                            <p:cond delay="0"/>
                                          </p:stCondLst>
                                        </p:cTn>
                                        <p:tgtEl>
                                          <p:spTgt spid="11"/>
                                        </p:tgtEl>
                                      </p:cBhvr>
                                    </p:animEffect>
                                  </p:childTnLst>
                                </p:cTn>
                              </p:par>
                            </p:childTnLst>
                          </p:cTn>
                        </p:par>
                      </p:childTnLst>
                    </p:cTn>
                  </p:par>
                  <p:par>
                    <p:cTn fill="hold" id="86">
                      <p:stCondLst>
                        <p:cond delay="indefinite"/>
                      </p:stCondLst>
                      <p:childTnLst>
                        <p:par>
                          <p:cTn fill="hold" id="87">
                            <p:stCondLst>
                              <p:cond delay="0"/>
                            </p:stCondLst>
                            <p:childTnLst>
                              <p:par>
                                <p:cTn fill="hold" grpId="0" id="88" nodeType="clickEffect" presetClass="entr" presetID="25" presetSubtype="0">
                                  <p:stCondLst>
                                    <p:cond delay="0"/>
                                  </p:stCondLst>
                                  <p:childTnLst>
                                    <p:set>
                                      <p:cBhvr>
                                        <p:cTn dur="1" fill="hold" id="89">
                                          <p:stCondLst>
                                            <p:cond delay="0"/>
                                          </p:stCondLst>
                                        </p:cTn>
                                        <p:tgtEl>
                                          <p:spTgt spid="10"/>
                                        </p:tgtEl>
                                        <p:attrNameLst>
                                          <p:attrName>style.visibility</p:attrName>
                                        </p:attrNameLst>
                                      </p:cBhvr>
                                      <p:to>
                                        <p:strVal val="visible"/>
                                      </p:to>
                                    </p:set>
                                    <p:anim calcmode="lin" valueType="num">
                                      <p:cBhvr>
                                        <p:cTn decel="50000" dur="500" fill="hold" id="90">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91">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92">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93"/>
                                        <p:tgtEl>
                                          <p:spTgt spid="10"/>
                                        </p:tgtEl>
                                        <p:attrNameLst>
                                          <p:attrName>ppt_h</p:attrName>
                                        </p:attrNameLst>
                                      </p:cBhvr>
                                      <p:tavLst>
                                        <p:tav tm="0">
                                          <p:val>
                                            <p:strVal val="#ppt_h"/>
                                          </p:val>
                                        </p:tav>
                                        <p:tav tm="100000">
                                          <p:val>
                                            <p:strVal val="#ppt_h"/>
                                          </p:val>
                                        </p:tav>
                                      </p:tavLst>
                                    </p:anim>
                                    <p:anim calcmode="lin" valueType="num">
                                      <p:cBhvr>
                                        <p:cTn decel="50000" dur="500" fill="hold" id="94">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95">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96">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97">
                                          <p:stCondLst>
                                            <p:cond delay="0"/>
                                          </p:stCondLst>
                                        </p:cTn>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5"/>
      <p:bldP advAuto="4294967295" animBg="1" grpId="0" spid="6"/>
      <p:bldP advAuto="4294967295" animBg="1" grpId="0" spid="10"/>
      <p:bldP advAuto="4294967295" animBg="1" grpId="0" spid="11"/>
      <p:bldP advAuto="4294967295" animBg="1" grpId="0" spid="12"/>
      <p:bldP advAuto="4294967295" animBg="1" grpId="0" spid="13"/>
    </p:bldLst>
  </p:timing>
</p:sld>
</file>

<file path=ppt/theme/theme1.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Vapor Trail">
  <a:themeElements>
    <a:clrScheme name="Vapor Trail">
      <a:dk1>
        <a:srgbClr val="000000"/>
      </a:dk1>
      <a:lt1>
        <a:srgbClr val="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algn="ctr" cap="flat" cmpd="sng" w="9525">
          <a:solidFill>
            <a:schemeClr val="phClr"/>
          </a:solidFill>
          <a:prstDash val="solid"/>
        </a:ln>
        <a:ln algn="ctr" cap="flat" cmpd="sng" w="12700">
          <a:solidFill>
            <a:schemeClr val="phClr"/>
          </a:solidFill>
          <a:prstDash val="solid"/>
        </a:ln>
        <a:ln algn="ctr" cap="flat" cmpd="sng" w="19050">
          <a:solidFill>
            <a:schemeClr val="phClr"/>
          </a:solidFill>
          <a:prstDash val="solid"/>
        </a:ln>
      </a:lnStyleLst>
      <a:effectStyleLst>
        <a:effectStyle>
          <a:effectLst/>
        </a:effectStyle>
        <a:effectStyle>
          <a:effectLst/>
          <a:scene3d>
            <a:camera prst="orthographicFront">
              <a:rot lat="0" lon="0" rev="0"/>
            </a:camera>
            <a:lightRig dir="t" rig="threePt"/>
          </a:scene3d>
          <a:sp3d>
            <a:bevelT h="12700" w="25400"/>
          </a:sp3d>
        </a:effectStyle>
        <a:effectStyle>
          <a:effectLst>
            <a:outerShdw algn="ctr" blurRad="57150" dir="5400000" dist="19050" rotWithShape="0">
              <a:srgbClr val="000000">
                <a:alpha val="48000"/>
              </a:srgbClr>
            </a:outerShdw>
          </a:effectLst>
          <a:scene3d>
            <a:camera prst="orthographicFront">
              <a:rot lat="0" lon="0" rev="0"/>
            </a:camera>
            <a:lightRig dir="t" rig="threePt"/>
          </a:scene3d>
          <a:sp3d>
            <a:bevelT h="25400" w="508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11036</TotalTime>
  <Words>1070</Words>
  <Application>Microsoft Office PowerPoint</Application>
  <PresentationFormat>Widescreen</PresentationFormat>
  <Paragraphs>197</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Algerian</vt:lpstr>
      <vt:lpstr>Arial</vt:lpstr>
      <vt:lpstr>Calibri</vt:lpstr>
      <vt:lpstr>Century Gothic</vt:lpstr>
      <vt:lpstr>Impact</vt:lpstr>
      <vt:lpstr>Symbol</vt:lpstr>
      <vt:lpstr>Times New Roman</vt:lpstr>
      <vt:lpstr>Traditional Arabic</vt:lpstr>
      <vt:lpstr>Wingdings</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salah osama</dc:creator>
  <cp:lastModifiedBy>Pharmacology</cp:lastModifiedBy>
  <cp:revision>490</cp:revision>
  <dcterms:created xsi:type="dcterms:W3CDTF">2015-09-20T10:32:09Z</dcterms:created>
  <dcterms:modified xsi:type="dcterms:W3CDTF">2019-10-20T11:05:20Z</dcterms:modified>
</cp:coreProperties>
</file>