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handoutMasterIdLst>
    <p:handoutMasterId r:id="rId6"/>
  </p:handoutMasterIdLst>
  <p:sldIdLst>
    <p:sldId r:id="rId7" id="256"/>
    <p:sldId r:id="rId8" id="257"/>
    <p:sldId r:id="rId9" id="258"/>
    <p:sldId r:id="rId10" id="259"/>
    <p:sldId r:id="rId11" id="260"/>
    <p:sldId r:id="rId12" id="261"/>
    <p:sldId r:id="rId13" id="262"/>
    <p:sldId r:id="rId14" id="263"/>
    <p:sldId r:id="rId15" id="264"/>
    <p:sldId r:id="rId16" id="265"/>
    <p:sldId r:id="rId17" id="266"/>
    <p:sldId r:id="rId18" id="267"/>
    <p:sldId r:id="rId19" id="268"/>
    <p:sldId r:id="rId20" id="269"/>
    <p:sldId r:id="rId21" id="270"/>
    <p:sldId r:id="rId22" id="271"/>
    <p:sldId r:id="rId23" id="272"/>
    <p:sldId r:id="rId24" id="273"/>
    <p:sldId r:id="rId25" id="274"/>
    <p:sldId r:id="rId26" id="275"/>
    <p:sldId r:id="rId27" id="276"/>
    <p:sldId r:id="rId28" id="277"/>
    <p:sldId r:id="rId29" id="278"/>
    <p:sldId r:id="rId30" id="279"/>
    <p:sldId r:id="rId31" id="280"/>
    <p:sldId r:id="rId32" id="281"/>
    <p:sldId r:id="rId33" id="282"/>
  </p:sldIdLst>
  <p:sldSz cx="9144000" cy="6858000" type="screen4x3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sz="15620"/>
    <p:restoredTop sz="94660"/>
  </p:normalViewPr>
  <p:slideViewPr>
    <p:cSldViewPr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87"/>
          <a:sy d="100" n="87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-90" y="-420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66"/>
        <a:sy d="100" n="66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8028800" cy="780288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handoutMasters/handoutMaster1.xml" Type="http://schemas.openxmlformats.org/officeDocument/2006/relationships/handout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slides/slide7.xml" Type="http://schemas.openxmlformats.org/officeDocument/2006/relationships/slide"></Relationship><Relationship Id="rId14" Target="slides/slide8.xml" Type="http://schemas.openxmlformats.org/officeDocument/2006/relationships/slide"></Relationship><Relationship Id="rId15" Target="slides/slide9.xml" Type="http://schemas.openxmlformats.org/officeDocument/2006/relationships/slide"></Relationship><Relationship Id="rId16" Target="slides/slide10.xml" Type="http://schemas.openxmlformats.org/officeDocument/2006/relationships/slide"></Relationship><Relationship Id="rId17" Target="slides/slide11.xml" Type="http://schemas.openxmlformats.org/officeDocument/2006/relationships/slide"></Relationship><Relationship Id="rId18" Target="slides/slide12.xml" Type="http://schemas.openxmlformats.org/officeDocument/2006/relationships/slide"></Relationship><Relationship Id="rId19" Target="slides/slide13.xml" Type="http://schemas.openxmlformats.org/officeDocument/2006/relationships/slide"></Relationship><Relationship Id="rId20" Target="slides/slide14.xml" Type="http://schemas.openxmlformats.org/officeDocument/2006/relationships/slide"></Relationship><Relationship Id="rId21" Target="slides/slide15.xml" Type="http://schemas.openxmlformats.org/officeDocument/2006/relationships/slide"></Relationship><Relationship Id="rId22" Target="slides/slide16.xml" Type="http://schemas.openxmlformats.org/officeDocument/2006/relationships/slide"></Relationship><Relationship Id="rId23" Target="slides/slide17.xml" Type="http://schemas.openxmlformats.org/officeDocument/2006/relationships/slide"></Relationship><Relationship Id="rId24" Target="slides/slide18.xml" Type="http://schemas.openxmlformats.org/officeDocument/2006/relationships/slide"></Relationship><Relationship Id="rId25" Target="slides/slide19.xml" Type="http://schemas.openxmlformats.org/officeDocument/2006/relationships/slide"></Relationship><Relationship Id="rId26" Target="slides/slide20.xml" Type="http://schemas.openxmlformats.org/officeDocument/2006/relationships/slide"></Relationship><Relationship Id="rId27" Target="slides/slide21.xml" Type="http://schemas.openxmlformats.org/officeDocument/2006/relationships/slide"></Relationship><Relationship Id="rId28" Target="slides/slide22.xml" Type="http://schemas.openxmlformats.org/officeDocument/2006/relationships/slide"></Relationship><Relationship Id="rId29" Target="slides/slide23.xml" Type="http://schemas.openxmlformats.org/officeDocument/2006/relationships/slide"></Relationship><Relationship Id="rId30" Target="slides/slide24.xml" Type="http://schemas.openxmlformats.org/officeDocument/2006/relationships/slide"></Relationship><Relationship Id="rId31" Target="slides/slide25.xml" Type="http://schemas.openxmlformats.org/officeDocument/2006/relationships/slide"></Relationship><Relationship Id="rId32" Target="slides/slide26.xml" Type="http://schemas.openxmlformats.org/officeDocument/2006/relationships/slide"></Relationship><Relationship Id="rId33" Target="slides/slide27.xml" Type="http://schemas.openxmlformats.org/officeDocument/2006/relationships/slide"></Relationship><Relationship Id="rId34" Target="theme/theme1.xml" Type="http://schemas.openxmlformats.org/officeDocument/2006/relationships/theme"></Relationship></Relationships>
</file>

<file path=ppt/handoutMasters/_rels/handout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handoutMasters/handoutMaster1.xml><?xml version="1.0" encoding="utf-8"?>
<p:handout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6C3A5694-882D-4ADF-AB9B-1961D300332C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E64E013C-B1BC-48E7-8879-4E9482EF9817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</p:handoutMaster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Header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B1CB5C13-C6D2-4F4B-ADA4-6FAE742DA0EF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Imag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Notes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C0DBE0AA-8D47-4441-8AA7-AA0140007AAE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Slide Imag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Notes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>
            <a:normAutofit/>
          </a:bodyPr>
          <a:lstStyle/>
          <a:p>
            <a:endParaRPr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0DBE0AA-8D47-4441-8AA7-AA0140007AAE}" type="slidenum">
              <a:rPr lang="en-US" smtClean="0">
                <a:uFillTx/>
              </a:rPr>
              <a:pPr/>
              <a:t>2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2130425"/>
            <a:ext cx="7772400" cy="14700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Subtitle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71600" y="3886200"/>
            <a:ext cx="6400800" cy="17526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Vertical 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orient="vert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29400" y="274638"/>
            <a:ext cx="20574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Vertical 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orient="vert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6019800" cy="58515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4406900"/>
            <a:ext cx="7772400" cy="13620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22313" y="2906713"/>
            <a:ext cx="7772400" cy="150018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8200" y="1600200"/>
            <a:ext cx="4038600" cy="45259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35113"/>
            <a:ext cx="4040188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Conten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174875"/>
            <a:ext cx="4040188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1535113"/>
            <a:ext cx="4041775" cy="639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Content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645025" y="2174875"/>
            <a:ext cx="4041775" cy="395128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Date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Footer Placeholder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Slide Number Placeholder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Dat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Foot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Slide Numb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Dat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Footer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Slide Number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3050"/>
            <a:ext cx="3008313" cy="11620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Conten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75050" y="273050"/>
            <a:ext cx="5111750" cy="585311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35100"/>
            <a:ext cx="3008313" cy="46910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4800600"/>
            <a:ext cx="5486400" cy="56673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Picture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612775"/>
            <a:ext cx="5486400" cy="41148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2288" y="5367338"/>
            <a:ext cx="5486400" cy="8048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Date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Foot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Slide Number Placeholder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Title Placeholder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Text Placeholder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Date Placeholder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C62044FA-BE00-4E6E-AFB2-EAD5A7C88CE2}" type="datetimeFigureOut">
              <a:rPr lang="en-US" smtClean="0">
                <a:uFillTx/>
              </a:rPr>
              <a:pPr/>
              <a:t>9/24/2019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Footer Placeholder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Slide Number Placeholder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754C3550-61E1-4C2D-AE89-F344E8CEC180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 Type="http://schemas.openxmlformats.org/officeDocument/2006/relationships/hyperlink"></Relationship><Relationship Id="rId4" Target="../media/image2.jpeg" Type="http://schemas.openxmlformats.org/officeDocument/2006/relationships/image"></Relationship></Relationships>
</file>

<file path=ppt/slides/_rels/slide1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../media/image12.png" Type="http://schemas.openxmlformats.org/officeDocument/2006/relationships/image"></Relationship><Relationship Id="rId4" Target="../media/image13.png" Type="http://schemas.openxmlformats.org/officeDocument/2006/relationships/image"></Relationship><Relationship Id="rId5" Target="http://www.google.com.eg/url?sa=i&amp;rct=j&amp;q=&amp;esrc=s&amp;source=images&amp;cd=&amp;cad=rja&amp;uact=8&amp;ved=0ahUKEwiZ0r2vsr7PAhXDwxQKHWxIAycQjRwIBw&amp;url=http://www.brainshare.ug/open_content/notes/861-sense-organs&amp;psig=AFQjCNHIbHpqF3n-jWqFQORLoDCmvM1Deg&amp;ust=1475575776963470" TargetMode="External" Type="http://schemas.openxmlformats.org/officeDocument/2006/relationships/hyperlink"></Relationship><Relationship Id="rId6" Target="../media/image14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https://www.google.com.eg/url?sa=i&amp;rct=j&amp;q=&amp;esrc=s&amp;source=images&amp;cd=&amp;ved=2ahUKEwi1w_SG_ujkAhXwzIUKHUSMDCkQjRx6BAgBEAQ&amp;url=https%3A%2F%2Fwww.reviewofophthalmology.com%2Farticle%2Fuveoscleral-outflow-a-better-way-to-go&amp;psig=AOvVaw3o6WDIHRhrAuFpth7DWfz7&amp;ust=1569398206370825" TargetMode="External" Type="http://schemas.openxmlformats.org/officeDocument/2006/relationships/hyperlink"></Relationship><Relationship Id="rId4" Target="../media/image15.gif" Type="http://schemas.openxmlformats.org/officeDocument/2006/relationships/image"></Relationship></Relationships>
</file>

<file path=ppt/slides/_rels/slide1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1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.jpeg" Type="http://schemas.openxmlformats.org/officeDocument/2006/relationships/image"></Relationship><Relationship Id="rId4" Target="http://www.google.com.eg/url?sa=i&amp;rct=j&amp;q=&amp;esrc=s&amp;source=images&amp;cd=&amp;cad=rja&amp;uact=8&amp;ved=0ahUKEwiT99e9g77PAhVGbxQKHUAiC88QjRwIBw&amp;url=http://www.web-books.com/eLibrary/Medicine/Physiology/Eye/Eye.htm&amp;psig=AFQjCNEu6Fsq-PaUQg9MDCbIoXwKm-SYrQ&amp;ust=1475563022979663" TargetMode="External" Type="http://schemas.openxmlformats.org/officeDocument/2006/relationships/hyperlink"></Relationship><Relationship Id="rId5" Target="../media/image2.jpeg" Type="http://schemas.openxmlformats.org/officeDocument/2006/relationships/image"></Relationship></Relationships>
</file>

<file path=ppt/slides/_rels/slide20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21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../media/image16.png" Type="http://schemas.openxmlformats.org/officeDocument/2006/relationships/image"></Relationship></Relationships>
</file>

<file path=ppt/slides/_rels/slide22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2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2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2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2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../media/image17.png" Type="http://schemas.openxmlformats.org/officeDocument/2006/relationships/image"></Relationship></Relationships>
</file>

<file path=ppt/slides/_rels/slide2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http://www.noorvision.com/fa/31667/%D8%A8%DB%8C%D9%85%D8%A7%D8%B1%D8%B3%D8%AA%D8%A7%D9%86-%D9%88-%D9%85%D8%B1%D8%A7%DA%A9%D8%B2-%D9%81%D9%88%D9%82-%D8%AA%D8%AE%D8%B5%D8%B5%DB%8C-%DA%86%D8%B4%D9%85-%D9%BE%D8%B2%D8%B4%DA%A9%DB%8C-%D9%86%D9%88%D8%B1-%D9%85%D8%B5%D8%B1%D9%81-%D8%AE%D9%88%D8%AF%D8%B3%D8%B1%D8%A7%D9%86%D9%87-%D9%82%D8%B7%D8%B1%D9%87-%D9%87%D8%A7%DB%8C-%DA%86%D8%B4%D9%85%DB%8C-%D9%85%D9%85%D9%86%D9%88%D8%B9" TargetMode="External" Type="http://schemas.openxmlformats.org/officeDocument/2006/relationships/hyperlink"></Relationship><Relationship Id="rId4" Target="../media/image3.jpeg" Type="http://schemas.openxmlformats.org/officeDocument/2006/relationships/image"></Relationship><Relationship Id="rId5" Target="http://www.google.com.eg/url?sa=i&amp;rct=j&amp;q=&amp;esrc=s&amp;source=images&amp;cd=&amp;cad=rja&amp;uact=8&amp;ved=0ahUKEwjZ2LquqLvPAhUExRQKHTbnCJ4QjRwIBw&amp;url=http://pharmlabs.unc.edu/labs/ophthalmics/administration.htm&amp;psig=AFQjCNF111Yhhjv1ZG9gsGtuw_C0Vit3Wg&amp;ust=1475469911868553" TargetMode="External" Type="http://schemas.openxmlformats.org/officeDocument/2006/relationships/hyperlink"></Relationship><Relationship Id="rId6" Target="../media/image4.jpeg" Type="http://schemas.openxmlformats.org/officeDocument/2006/relationships/image"></Relationship><Relationship Id="rId7" Target="http://www.alifelessbeige.com/article/eyeballs-cleaned-in-vietnam-hoi-an-travel-misadventures/" TargetMode="External" Type="http://schemas.openxmlformats.org/officeDocument/2006/relationships/hyperlink"></Relationship><Relationship Id="rId8" Target="../media/image5.jpe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../media/image6.png" Type="http://schemas.openxmlformats.org/officeDocument/2006/relationships/image"></Relationship><Relationship Id="rId4" Target="http://www.google.com.eg/url?sa=i&amp;rct=j&amp;q=&amp;esrc=s&amp;source=images&amp;cd=&amp;ved=0ahUKEwjEjI3Wj-PWAhUBXBoKHVT-AZoQjRwIBw&amp;url=http://www.mayoclinic.org/diseases-conditions/dry-eyes/multimedia/punctal-plugs/img-20007894&amp;psig=AOvVaw1HsvP3XM0v9ap6jVrs4qCL&amp;ust=1507624081120499" TargetMode="External" Type="http://schemas.openxmlformats.org/officeDocument/2006/relationships/hyperlink"></Relationship><Relationship Id="rId5" Target="../media/image7.jpeg" Type="http://schemas.openxmlformats.org/officeDocument/2006/relationships/image"></Relationship><Relationship Id="rId6" Target="https://www.google.com.eg/url?sa=i&amp;rct=j&amp;q=&amp;esrc=s&amp;source=images&amp;cd=&amp;cad=rja&amp;uact=8&amp;ved=2ahUKEwjTp7CJ5NfdAhXqz4UKHTRHAHIQjRx6BAgBEAU&amp;url=https://www.123rf.com/clipart-vector/tear_duct.html&amp;psig=AOvVaw3tfMzNuDnovFEB-cNGMTFT&amp;ust=1538020759475261" TargetMode="External" Type="http://schemas.openxmlformats.org/officeDocument/2006/relationships/hyperlink"></Relationship><Relationship Id="rId7" Target="../media/image8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Relationship Id="rId3" Target="../media/image9.png" Type="http://schemas.openxmlformats.org/officeDocument/2006/relationships/image"></Relationship><Relationship Id="rId4" Target="../media/image10.png" Type="http://schemas.openxmlformats.org/officeDocument/2006/relationships/image"></Relationship><Relationship Id="rId5" Target="../media/image11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7.xml" Type="http://schemas.openxmlformats.org/officeDocument/2006/relationships/slideLayout"></Relationship><Relationship Id="rId2" Target="../media/image1.jpe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143000"/>
            <a:ext cx="8763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Challenges to drug delivery to the eye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57150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solidFill>
                  <a:srgbClr val="3C33F7"/>
                </a:solidFill>
                <a:uFillTx/>
              </a:rPr>
              <a:t>Subconjunctival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and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intravitreal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injections carry a risk of infection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4114800"/>
            <a:ext cx="50292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Most agents injected into the vitreous are cleared rapidly and therefore are inef</a:t>
            </a:r>
            <a:r>
              <a:rPr dirty="0" lang="en-US" sz="2800">
                <a:solidFill>
                  <a:srgbClr val="3C33F7"/>
                </a:solidFill>
                <a:uFillTx/>
              </a:rPr>
              <a:t>fective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057400"/>
            <a:ext cx="50292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z="2800">
                <a:solidFill>
                  <a:srgbClr val="3C33F7"/>
                </a:solidFill>
                <a:uFillTx/>
              </a:rPr>
              <a:t>B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lood- retinal, blood- aqueous, blood- vitreous  barriers prevent high concentration of drugs passage from the blood stream</a:t>
            </a:r>
            <a:endParaRPr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the eye‬‏" id="24578" name="Picture 2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486400" y="2286000"/>
            <a:ext cx="3505200" cy="33528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2286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Ocular pharmacology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7"/>
      <p:bldP advAuto="4294967295" animBg="1" grpId="0" spid="8"/>
    </p:bldLst>
  </p:timing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334000"/>
            <a:ext cx="6019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Eye inflammation: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more penetration with ocular inflammation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886200"/>
            <a:ext cx="59436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Protein binding: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more effect with low protein binding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743200"/>
            <a:ext cx="6629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lipid solubility of the drug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: more penetration with high lipid solubility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371600"/>
            <a:ext cx="64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Factor influencing systemic drug penetration into ocular tissue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3048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Systemic drugs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</p:bldLst>
  </p:timing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38800" y="40386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Steroids &amp; NSAIDs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038600"/>
            <a:ext cx="4038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0"/>
            <a:r>
              <a:rPr b="1" dirty="0" lang="en-US" smtClean="0" sz="2800">
                <a:solidFill>
                  <a:srgbClr val="3C33F7"/>
                </a:solidFill>
                <a:uFillTx/>
              </a:rPr>
              <a:t>Anti-inflammatory drugs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62600" y="1524000"/>
            <a:ext cx="2209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0"/>
            <a:r>
              <a:rPr dirty="0" err="1" lang="en-US" smtClean="0" sz="2800">
                <a:solidFill>
                  <a:srgbClr val="3C33F7"/>
                </a:solidFill>
                <a:uFillTx/>
              </a:rPr>
              <a:t>Miotics</a:t>
            </a:r>
            <a:endParaRPr dirty="0" lang="en-US" smtClean="0" sz="2800">
              <a:solidFill>
                <a:srgbClr val="3C33F7"/>
              </a:solidFill>
              <a:uFillTx/>
            </a:endParaRPr>
          </a:p>
          <a:p>
            <a:pPr lvl="0"/>
            <a:r>
              <a:rPr dirty="0" err="1" lang="en-US" smtClean="0" sz="2800">
                <a:solidFill>
                  <a:srgbClr val="3C33F7"/>
                </a:solidFill>
                <a:uFillTx/>
              </a:rPr>
              <a:t>Mydriatics</a:t>
            </a:r>
            <a:endParaRPr dirty="0" lang="en-US" smtClean="0" sz="2800">
              <a:solidFill>
                <a:srgbClr val="3C33F7"/>
              </a:solidFill>
              <a:uFillTx/>
            </a:endParaRPr>
          </a:p>
          <a:p>
            <a:pPr lvl="0"/>
            <a:r>
              <a:rPr dirty="0" err="1" lang="en-US" smtClean="0" sz="2800">
                <a:solidFill>
                  <a:srgbClr val="3C33F7"/>
                </a:solidFill>
                <a:uFillTx/>
              </a:rPr>
              <a:t>Cycloplegics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600200"/>
            <a:ext cx="3429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Autonomic drugs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381000"/>
            <a:ext cx="4343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Ocular drugs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800600"/>
            <a:ext cx="32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Chemotherapeutics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200400"/>
            <a:ext cx="3276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solidFill>
                  <a:srgbClr val="3C33F7"/>
                </a:solidFill>
                <a:uFillTx/>
              </a:rPr>
              <a:t>Antiglaucoma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Drugs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38800" y="4876800"/>
            <a:ext cx="25146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Antibacterial, antifungal, antiviral,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antimitotic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6172200"/>
            <a:ext cx="312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Ocular lubricants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486400"/>
            <a:ext cx="3657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Local anesthetics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1">
                      <p:stCondLst>
                        <p:cond delay="indefinite"/>
                      </p:stCondLst>
                      <p:childTnLst>
                        <p:par>
                          <p:cTn fill="hold" id="8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  <p:bldP advAuto="4294967295" animBg="1" grpId="0" spid="10"/>
      <p:bldP advAuto="4294967295" animBg="1" grpId="0" spid="11"/>
      <p:bldP advAuto="4294967295" animBg="1" grpId="0" spid="12"/>
      <p:bldP advAuto="4294967295" animBg="1" grpId="0" spid="13"/>
    </p:bldLst>
  </p:timing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4419600"/>
            <a:ext cx="4876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Decrease intraocular pressure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667000"/>
            <a:ext cx="8763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Font charset="2" pitchFamily="2" typeface="Wingdings"/>
              <a:buChar char="§"/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Contraction of the 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ciliary</a:t>
            </a:r>
            <a:r>
              <a:rPr dirty="0" lang="en-US" smtClean="0" sz="2400">
                <a:solidFill>
                  <a:srgbClr val="3C33F7"/>
                </a:solidFill>
                <a:uFillTx/>
              </a:rPr>
              <a:t> muscle </a:t>
            </a:r>
            <a:r>
              <a:rPr dirty="0" lang="en-US" smtClean="0" sz="2400" u="sng">
                <a:solidFill>
                  <a:srgbClr val="3C33F7"/>
                </a:solidFill>
                <a:uFillTx/>
              </a:rPr>
              <a:t>(accommodation for near vision).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828800"/>
            <a:ext cx="8610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Font charset="2" pitchFamily="2" typeface="Wingdings"/>
              <a:buChar char="§"/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Constriction of the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pupillary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sphincter muscle </a:t>
            </a:r>
            <a:r>
              <a:rPr b="1" dirty="0" lang="en-US" smtClean="0" sz="2800" u="sng">
                <a:solidFill>
                  <a:srgbClr val="3C33F7"/>
                </a:solidFill>
                <a:uFillTx/>
              </a:rPr>
              <a:t>(</a:t>
            </a:r>
            <a:r>
              <a:rPr b="1" dirty="0" err="1" lang="en-US" smtClean="0" sz="2800" u="sng">
                <a:solidFill>
                  <a:srgbClr val="3C33F7"/>
                </a:solidFill>
                <a:uFillTx/>
              </a:rPr>
              <a:t>miosis</a:t>
            </a:r>
            <a:r>
              <a:rPr b="1" dirty="0" lang="en-US" smtClean="0" sz="2800" u="sng">
                <a:solidFill>
                  <a:srgbClr val="3C33F7"/>
                </a:solidFill>
                <a:uFillTx/>
              </a:rPr>
              <a:t>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9906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Parasympathetic Drugs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Autonomic drugs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3352800"/>
            <a:ext cx="8610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342900" lvl="2" marL="342900">
              <a:buFont charset="2" pitchFamily="2" typeface="Wingdings"/>
              <a:buChar char="§"/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Increase aqueous outflow through the 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trabecular</a:t>
            </a:r>
            <a:r>
              <a:rPr dirty="0" lang="en-US" smtClean="0" sz="2400">
                <a:solidFill>
                  <a:srgbClr val="3C33F7"/>
                </a:solidFill>
                <a:uFillTx/>
              </a:rPr>
              <a:t> meshwork into canal of 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Schlemm</a:t>
            </a:r>
            <a:r>
              <a:rPr dirty="0" lang="en-US" smtClean="0" sz="2400">
                <a:solidFill>
                  <a:srgbClr val="3C33F7"/>
                </a:solidFill>
                <a:uFillTx/>
              </a:rPr>
              <a:t> by 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ciliary</a:t>
            </a:r>
            <a:r>
              <a:rPr dirty="0" lang="en-US" smtClean="0" sz="2400">
                <a:solidFill>
                  <a:srgbClr val="3C33F7"/>
                </a:solidFill>
                <a:uFillTx/>
              </a:rPr>
              <a:t> muscle contraction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5943600"/>
            <a:ext cx="5105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Font charset="2" pitchFamily="2" typeface="Wingdings"/>
              <a:buChar char="§"/>
            </a:pPr>
            <a:r>
              <a:rPr dirty="0" err="1" lang="en-US" smtClean="0" sz="2800">
                <a:solidFill>
                  <a:srgbClr val="3C33F7"/>
                </a:solidFill>
                <a:uFillTx/>
              </a:rPr>
              <a:t>Conjunctival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vasodilatation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5181600"/>
            <a:ext cx="419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Font charset="2" pitchFamily="2" typeface="Wingdings"/>
              <a:buChar char="§"/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Increase 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lacrimation</a:t>
            </a:r>
            <a:endParaRPr dirty="0" lang="en-US" smtClean="0" sz="2400">
              <a:solidFill>
                <a:srgbClr val="3C33F7"/>
              </a:solidFill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8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828800" y="4191000"/>
            <a:ext cx="6105526" cy="2438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99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410200" y="2362200"/>
            <a:ext cx="3581400" cy="2409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contraction of ciliary muscle accommodation for near vision‬‏" id="4101" name="Picture 5">
            <a:hlinkClick r:id="rId5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05400" y="3124200"/>
            <a:ext cx="3810000" cy="314325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28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2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55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>
                      <p:stCondLst>
                        <p:cond delay="indefinite"/>
                      </p:stCondLst>
                      <p:childTnLst>
                        <p:par>
                          <p:cTn fill="hold" id="5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>
                      <p:stCondLst>
                        <p:cond delay="indefinite"/>
                      </p:stCondLst>
                      <p:childTnLst>
                        <p:par>
                          <p:cTn fill="hold" id="80">
                            <p:stCondLst>
                              <p:cond delay="0"/>
                            </p:stCondLst>
                            <p:childTnLst>
                              <p:par>
                                <p:cTn fill="hold" id="81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82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4">
                      <p:stCondLst>
                        <p:cond delay="indefinite"/>
                      </p:stCondLst>
                      <p:childTnLst>
                        <p:par>
                          <p:cTn fill="hold" id="8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6">
                      <p:stCondLst>
                        <p:cond delay="indefinite"/>
                      </p:stCondLst>
                      <p:childTnLst>
                        <p:par>
                          <p:cTn fill="hold" id="9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8">
                      <p:stCondLst>
                        <p:cond delay="indefinite"/>
                      </p:stCondLst>
                      <p:childTnLst>
                        <p:par>
                          <p:cTn fill="hold" id="10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0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1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9"/>
      <p:bldP advAuto="4294967295" animBg="1" grpId="0" spid="10"/>
      <p:bldP advAuto="4294967295" animBg="1" grpId="0" spid="11"/>
    </p:bldLst>
  </p:timing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4343400"/>
            <a:ext cx="8001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In accommodative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esotropia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b="1" dirty="0" lang="en-US" smtClean="0" sz="2800" u="sng">
                <a:solidFill>
                  <a:srgbClr val="3C33F7"/>
                </a:solidFill>
                <a:uFillTx/>
              </a:rPr>
              <a:t>(</a:t>
            </a:r>
            <a:r>
              <a:rPr b="1" dirty="0" err="1" lang="en-US" smtClean="0" sz="2800" u="sng">
                <a:solidFill>
                  <a:srgbClr val="3C33F7"/>
                </a:solidFill>
                <a:uFillTx/>
              </a:rPr>
              <a:t>ecothiophate</a:t>
            </a:r>
            <a:r>
              <a:rPr b="1" dirty="0" lang="en-US" smtClean="0" sz="2800" u="sng">
                <a:solidFill>
                  <a:srgbClr val="3C33F7"/>
                </a:solidFill>
                <a:uFillTx/>
              </a:rPr>
              <a:t>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657600"/>
            <a:ext cx="6172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To break adhesions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895600"/>
            <a:ext cx="6858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Counteract action of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mydriatics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209800"/>
            <a:ext cx="6781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Glaucoma (open and close angle)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371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Clinical uses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62000" y="304800"/>
            <a:ext cx="6781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Parasympathetic Drugs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56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Ocular ADRS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6211669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Diminished vision (myopia), headache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029200"/>
            <a:ext cx="7772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In lice infestation of lashes </a:t>
            </a:r>
            <a:r>
              <a:rPr b="1" dirty="0" lang="en-US" smtClean="0" sz="2800" u="sng">
                <a:solidFill>
                  <a:srgbClr val="3C33F7"/>
                </a:solidFill>
                <a:uFillTx/>
              </a:rPr>
              <a:t>(</a:t>
            </a:r>
            <a:r>
              <a:rPr b="1" dirty="0" err="1" lang="en-US" smtClean="0" sz="2800" u="sng">
                <a:solidFill>
                  <a:srgbClr val="3C33F7"/>
                </a:solidFill>
                <a:uFillTx/>
              </a:rPr>
              <a:t>physostigmine</a:t>
            </a:r>
            <a:r>
              <a:rPr b="1" dirty="0" lang="en-US" smtClean="0" sz="2800" u="sng">
                <a:solidFill>
                  <a:srgbClr val="3C33F7"/>
                </a:solidFill>
                <a:uFillTx/>
              </a:rPr>
              <a:t>)</a:t>
            </a:r>
            <a:endParaRPr b="1" dirty="0" lang="ar-EG" smtClean="0" sz="2800" u="sng">
              <a:solidFill>
                <a:srgbClr val="3C33F7"/>
              </a:solidFill>
              <a:uFillTx/>
            </a:endParaRPr>
          </a:p>
        </p:txBody>
      </p:sp>
      <p:graphicFrame>
        <p:nvGraphicFrame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Content Placeholder 4"/>
          <p:cNvGraphicFrame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graphicFrameLocks/>
          </p:cNvGraphicFramePr>
          <p:nvPr/>
        </p:nvGraphicFramePr>
        <p:xfrm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off x="1600200" y="2209800"/>
          <a:ext cx="5943600" cy="4232337"/>
        </p:xfrm>
        <a:graphic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graphicData uri="http://schemas.openxmlformats.org/drawingml/2006/table">
            <a:tbl>
              <a:tblPr bandRow="1" firstRow="1" rtl="1">
                <a:tableStyleId>{00A15C55-8517-42AA-B614-E9B94910E393}</a:tableStyleId>
              </a:tblPr>
              <a:tblGrid>
                <a:gridCol w="3912291"/>
                <a:gridCol w="2031309"/>
              </a:tblGrid>
              <a:tr h="440685">
                <a:tc>
                  <a:txBody>
                    <a:bodyPr/>
                    <a:lstStyle/>
                    <a:p>
                      <a:pPr algn="l" rtl="0"/>
                      <a:r>
                        <a:rPr dirty="0" lang="en-US" smtClean="0" sz="2800">
                          <a:uFillTx/>
                        </a:rPr>
                        <a:t>Ocular uses</a:t>
                      </a:r>
                      <a:endParaRPr dirty="0" lang="ar-SA" sz="2800">
                        <a:uFillTx/>
                      </a:endParaRPr>
                    </a:p>
                  </a:txBody>
                  <a:tcPr marB="45730" marT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dirty="0" lang="en-US" smtClean="0" sz="2800">
                          <a:uFillTx/>
                        </a:rPr>
                        <a:t>Drugs</a:t>
                      </a:r>
                      <a:endParaRPr dirty="0" lang="ar-SA" sz="2800">
                        <a:uFillTx/>
                      </a:endParaRPr>
                    </a:p>
                  </a:txBody>
                  <a:tcPr marB="45730" marT="45730"/>
                </a:tc>
              </a:tr>
              <a:tr h="1130933">
                <a:tc>
                  <a:txBody>
                    <a:bodyPr/>
                    <a:lstStyle/>
                    <a:p>
                      <a:pPr algn="l" rtl="0"/>
                      <a:endParaRPr dirty="0" lang="en-US" smtClean="0" sz="2400">
                        <a:uFillTx/>
                      </a:endParaRPr>
                    </a:p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Induction</a:t>
                      </a:r>
                      <a:r>
                        <a:rPr baseline="0" dirty="0" lang="en-US" smtClean="0" sz="2400">
                          <a:uFillTx/>
                        </a:rPr>
                        <a:t> of miosis in surgery</a:t>
                      </a:r>
                    </a:p>
                    <a:p>
                      <a:pPr algn="l" rtl="0"/>
                      <a:r>
                        <a:rPr baseline="0" dirty="0" lang="en-US" smtClean="0" sz="2400">
                          <a:uFillTx/>
                        </a:rPr>
                        <a:t>Glaucoma</a:t>
                      </a:r>
                      <a:endParaRPr dirty="0" lang="ar-SA" sz="2400">
                        <a:uFillTx/>
                      </a:endParaRPr>
                    </a:p>
                  </a:txBody>
                  <a:tcPr marB="45730" marT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Acetycholine</a:t>
                      </a:r>
                    </a:p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Carbachol</a:t>
                      </a:r>
                    </a:p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Methacholine</a:t>
                      </a:r>
                    </a:p>
                  </a:txBody>
                  <a:tcPr marB="45730" marT="45730"/>
                </a:tc>
              </a:tr>
              <a:tr h="513697">
                <a:tc>
                  <a:txBody>
                    <a:bodyPr/>
                    <a:lstStyle/>
                    <a:p>
                      <a:r>
                        <a:rPr dirty="0" lang="en-US" smtClean="0" sz="2400">
                          <a:uFillTx/>
                        </a:rPr>
                        <a:t>In open angle glaucoma</a:t>
                      </a:r>
                      <a:endParaRPr dirty="0" lang="ar-SA" sz="2400">
                        <a:uFillTx/>
                      </a:endParaRPr>
                    </a:p>
                  </a:txBody>
                  <a:tcPr marB="45730" marT="45730"/>
                </a:tc>
                <a:tc>
                  <a:txBody>
                    <a:bodyPr/>
                    <a:lstStyle/>
                    <a:p>
                      <a:pPr algn="l" defTabSz="914400" eaLnBrk="1" fontAlgn="auto" hangingPunct="1" indent="0" latinLnBrk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  <a:defRPr>
                          <a:uFillTx/>
                        </a:defRPr>
                      </a:pPr>
                      <a:r>
                        <a:rPr dirty="0" lang="en-US" smtClean="0" sz="2400">
                          <a:uFillTx/>
                        </a:rPr>
                        <a:t>Pilocarpine</a:t>
                      </a:r>
                    </a:p>
                  </a:txBody>
                  <a:tcPr marB="45730" marT="45730"/>
                </a:tc>
              </a:tr>
              <a:tr h="690849">
                <a:tc>
                  <a:txBody>
                    <a:bodyPr/>
                    <a:lstStyle/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Glaucoma, accommodative esotropia</a:t>
                      </a:r>
                    </a:p>
                    <a:p>
                      <a:pPr algn="l" rtl="0"/>
                      <a:endParaRPr dirty="0" lang="ar-SA" sz="2400">
                        <a:uFillTx/>
                      </a:endParaRPr>
                    </a:p>
                  </a:txBody>
                  <a:tcPr marB="45730" marT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Physostigmine</a:t>
                      </a:r>
                      <a:endParaRPr dirty="0" lang="ar-SA" sz="2400">
                        <a:uFillTx/>
                      </a:endParaRPr>
                    </a:p>
                  </a:txBody>
                  <a:tcPr marB="45730" marT="45730"/>
                </a:tc>
              </a:tr>
              <a:tr h="543217">
                <a:tc>
                  <a:txBody>
                    <a:bodyPr/>
                    <a:lstStyle/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Glaucoma, accommodative esotropia</a:t>
                      </a:r>
                      <a:endParaRPr dirty="0" lang="ar-SA" sz="2400">
                        <a:uFillTx/>
                      </a:endParaRPr>
                    </a:p>
                  </a:txBody>
                  <a:tcPr marB="45730" marT="45730"/>
                </a:tc>
                <a:tc>
                  <a:txBody>
                    <a:bodyPr/>
                    <a:lstStyle/>
                    <a:p>
                      <a:pPr algn="l" rtl="0"/>
                      <a:r>
                        <a:rPr dirty="0" lang="en-US" smtClean="0" sz="2400">
                          <a:uFillTx/>
                        </a:rPr>
                        <a:t>Ecothiophate</a:t>
                      </a:r>
                      <a:endParaRPr dirty="0" lang="ar-SA" sz="2400">
                        <a:uFillTx/>
                      </a:endParaRPr>
                    </a:p>
                  </a:txBody>
                  <a:tcPr marB="45730" marT="45730"/>
                </a:tc>
              </a:tr>
            </a:tbl>
          </a:graphicData>
        </a:graphic>
      </p:graphicFrame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5">
                      <p:stCondLst>
                        <p:cond delay="indefinite"/>
                      </p:stCondLst>
                      <p:childTnLst>
                        <p:par>
                          <p:cTn fill="hold" id="86">
                            <p:stCondLst>
                              <p:cond delay="0"/>
                            </p:stCondLst>
                            <p:childTnLst>
                              <p:par>
                                <p:cTn fill="hold" id="8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10"/>
      <p:bldP advAuto="4294967295" animBg="1" grpId="0" spid="11"/>
      <p:bldP advAuto="4294967295" animBg="1" grpId="0" spid="12"/>
    </p:bldLst>
  </p:timing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4495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Increased I.O.P 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3733800"/>
            <a:ext cx="4495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Loss of light reflex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590800"/>
            <a:ext cx="7848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  <a:buFont charset="2" pitchFamily="2" typeface="Wingdings"/>
              <a:buChar char="§"/>
            </a:pPr>
            <a:r>
              <a:rPr b="1" dirty="0" err="1" lang="en-US" smtClean="0" sz="2800">
                <a:solidFill>
                  <a:srgbClr val="3C33F7"/>
                </a:solidFill>
                <a:uFillTx/>
              </a:rPr>
              <a:t>Cycloplegia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(loss of near accommodation) due to relaxation of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ciliary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muscles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9050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  <a:buFont charset="2" pitchFamily="2" typeface="Wingdings"/>
              <a:buChar char="§"/>
            </a:pPr>
            <a:r>
              <a:rPr b="1" dirty="0" lang="en-US" smtClean="0">
                <a:uFillTx/>
              </a:rPr>
              <a:t> </a:t>
            </a:r>
            <a:r>
              <a:rPr b="1" dirty="0" err="1" lang="en-US" smtClean="0" sz="2800">
                <a:solidFill>
                  <a:srgbClr val="3C33F7"/>
                </a:solidFill>
                <a:uFillTx/>
              </a:rPr>
              <a:t>Mydriasis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 </a:t>
            </a:r>
            <a:r>
              <a:rPr dirty="0" i="1" lang="en-US" smtClean="0" sz="2800">
                <a:solidFill>
                  <a:srgbClr val="3C33F7"/>
                </a:solidFill>
                <a:uFillTx/>
              </a:rPr>
              <a:t>due to relaxation of circular muscles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4572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Cholinergic antagonists 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5257800"/>
            <a:ext cx="6172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  <a:buFont charset="2" pitchFamily="2" typeface="Wingdings"/>
              <a:buChar char="§"/>
            </a:pPr>
            <a:r>
              <a:rPr dirty="0" lang="en-US" smtClean="0" sz="2800">
                <a:solidFill>
                  <a:srgbClr val="3C33F7"/>
                </a:solidFill>
                <a:uFillTx/>
                <a:sym charset="2" pitchFamily="18" typeface="Symbol"/>
              </a:rPr>
              <a:t>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Lacrimal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secretion </a:t>
            </a:r>
            <a:r>
              <a:rPr dirty="0" lang="en-US" smtClean="0" sz="2800">
                <a:solidFill>
                  <a:srgbClr val="3C33F7"/>
                </a:solidFill>
                <a:uFillTx/>
                <a:sym charset="2" pitchFamily="18" typeface="Symbol"/>
              </a:rPr>
              <a:t>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sandy eye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</p:bldLst>
  </p:timing>
</p:sld>
</file>

<file path=ppt/slides/slide1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1148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FontTx/>
              <a:buChar char="-"/>
              <a:defRPr>
                <a:uFillTx/>
              </a:defRPr>
            </a:pPr>
            <a:r>
              <a:rPr dirty="0" lang="en-US" sz="2800">
                <a:solidFill>
                  <a:srgbClr val="3C33F7"/>
                </a:solidFill>
                <a:uFillTx/>
              </a:rPr>
              <a:t>Measurement of refractive error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200400"/>
            <a:ext cx="6096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FontTx/>
              <a:buChar char="-"/>
              <a:defRPr>
                <a:uFillTx/>
              </a:defRPr>
            </a:pPr>
            <a:r>
              <a:rPr dirty="0" err="1" lang="en-US" sz="2800">
                <a:solidFill>
                  <a:srgbClr val="3C33F7"/>
                </a:solidFill>
                <a:uFillTx/>
              </a:rPr>
              <a:t>Funduscopic</a:t>
            </a:r>
            <a:r>
              <a:rPr dirty="0" lang="en-US" sz="2800">
                <a:solidFill>
                  <a:srgbClr val="3C33F7"/>
                </a:solidFill>
                <a:uFillTx/>
              </a:rPr>
              <a:t> examination of the eye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09800"/>
            <a:ext cx="5943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buFontTx/>
              <a:buChar char="-"/>
              <a:defRPr>
                <a:uFillTx/>
              </a:defRPr>
            </a:pPr>
            <a:r>
              <a:rPr dirty="0" lang="en-US" sz="2800">
                <a:solidFill>
                  <a:srgbClr val="3C33F7"/>
                </a:solidFill>
                <a:uFillTx/>
              </a:rPr>
              <a:t>To prevent adhesion in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uveitis</a:t>
            </a:r>
            <a:r>
              <a:rPr dirty="0" lang="en-US" sz="2800">
                <a:solidFill>
                  <a:srgbClr val="3C33F7"/>
                </a:solidFill>
                <a:uFillTx/>
              </a:rPr>
              <a:t> &amp;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iritis</a:t>
            </a:r>
            <a:r>
              <a:rPr dirty="0" lang="en-US" sz="2800">
                <a:solidFill>
                  <a:srgbClr val="3C33F7"/>
                </a:solidFill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52400"/>
            <a:ext cx="6553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Cholinergic antagonists 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219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Clinical uses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8"/>
    </p:bldLst>
  </p:timing>
</p:sld>
</file>

<file path=ppt/slides/slide1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0386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solidFill>
                  <a:srgbClr val="3C33F7"/>
                </a:solidFill>
                <a:uFillTx/>
              </a:rPr>
              <a:t>Mydriasis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(</a:t>
            </a:r>
            <a:r>
              <a:rPr dirty="0" lang="en-US" smtClean="0" sz="2800" u="sng">
                <a:solidFill>
                  <a:srgbClr val="3C33F7"/>
                </a:solidFill>
                <a:uFillTx/>
              </a:rPr>
              <a:t>without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cycloplegia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)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352800"/>
            <a:ext cx="6477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b="1" dirty="0" lang="el-GR" smtClean="0" sz="2800">
                <a:solidFill>
                  <a:srgbClr val="0033CC"/>
                </a:solidFill>
                <a:uFillTx/>
              </a:rPr>
              <a:t>α</a:t>
            </a:r>
            <a:r>
              <a:rPr b="1" baseline="-25000" dirty="0" lang="en-US" smtClean="0" sz="2800">
                <a:solidFill>
                  <a:srgbClr val="0033CC"/>
                </a:solidFill>
                <a:uFillTx/>
              </a:rPr>
              <a:t>1</a:t>
            </a:r>
            <a:r>
              <a:rPr b="1" dirty="0" lang="en-US" smtClean="0" sz="2800">
                <a:solidFill>
                  <a:srgbClr val="0033CC"/>
                </a:solidFill>
                <a:uFillTx/>
              </a:rPr>
              <a:t> agonists </a:t>
            </a:r>
            <a:r>
              <a:rPr dirty="0" lang="en-US" smtClean="0" sz="2800">
                <a:solidFill>
                  <a:srgbClr val="0033CC"/>
                </a:solidFill>
                <a:uFillTx/>
              </a:rPr>
              <a:t>e.g. </a:t>
            </a:r>
            <a:r>
              <a:rPr dirty="0" err="1" lang="en-US" smtClean="0" sz="2800">
                <a:solidFill>
                  <a:srgbClr val="0033CC"/>
                </a:solidFill>
                <a:uFillTx/>
              </a:rPr>
              <a:t>phenylepherine</a:t>
            </a:r>
            <a:endParaRPr dirty="0" lang="en-US" smtClean="0" sz="2800">
              <a:solidFill>
                <a:srgbClr val="0033CC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667000"/>
            <a:ext cx="42672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Uses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: open angle glaucoma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9812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Mechanism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: </a:t>
            </a:r>
            <a:r>
              <a:rPr dirty="0" lang="en-US" smtClean="0" sz="2800">
                <a:solidFill>
                  <a:srgbClr val="3C33F7"/>
                </a:solidFill>
                <a:uFillTx/>
                <a:sym charset="2" pitchFamily="18" typeface="Symbol"/>
              </a:rPr>
              <a:t>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uveoscleral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outflow of aqueous humor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219200"/>
            <a:ext cx="381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0033CC"/>
                </a:solidFill>
                <a:uFillTx/>
              </a:rPr>
              <a:t>Non-selective agonists </a:t>
            </a:r>
            <a:endParaRPr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724400"/>
            <a:ext cx="6019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dirty="0" err="1" lang="en-US" smtClean="0" sz="2800">
                <a:solidFill>
                  <a:srgbClr val="3C33F7"/>
                </a:solidFill>
                <a:uFillTx/>
              </a:rPr>
              <a:t>Funduscopic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examination of the eye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6172200"/>
            <a:ext cx="701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To prevent adhesion in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uveitis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&amp;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iritis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4102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Decongestant in minor allergic hyperemia of eye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Adrenergic agonists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uveoscleral outflow‬‏" id="13314" name="Picture 2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105400" y="1066800"/>
            <a:ext cx="3810000" cy="3114676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3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6">
                      <p:stCondLst>
                        <p:cond delay="indefinite"/>
                      </p:stCondLst>
                      <p:childTnLst>
                        <p:par>
                          <p:cTn fill="hold" id="5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8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8">
                      <p:stCondLst>
                        <p:cond delay="indefinite"/>
                      </p:stCondLst>
                      <p:childTnLst>
                        <p:par>
                          <p:cTn fill="hold" id="6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0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0">
                      <p:stCondLst>
                        <p:cond delay="indefinite"/>
                      </p:stCondLst>
                      <p:childTnLst>
                        <p:par>
                          <p:cTn fill="hold" id="8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2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6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>
                      <p:stCondLst>
                        <p:cond delay="indefinite"/>
                      </p:stCondLst>
                      <p:childTnLst>
                        <p:par>
                          <p:cTn fill="hold" id="9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  <p:bldP advAuto="4294967295" animBg="1" grpId="0" spid="10"/>
      <p:bldP advAuto="4294967295" animBg="1" grpId="0" spid="11"/>
    </p:bldLst>
  </p:timing>
</p:sld>
</file>

<file path=ppt/slides/slide1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4038600"/>
            <a:ext cx="5638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Uses: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glaucoma treatment, </a:t>
            </a:r>
          </a:p>
          <a:p>
            <a:pPr>
              <a:spcBef>
                <a:spcPct val="0"/>
              </a:spcBef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Prophylaxis against IOP spiking after</a:t>
            </a:r>
          </a:p>
          <a:p>
            <a:pPr>
              <a:spcBef>
                <a:spcPct val="0"/>
              </a:spcBef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glaucoma laser procedures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667000"/>
            <a:ext cx="5943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Mechanism: </a:t>
            </a:r>
            <a:r>
              <a:rPr dirty="0" lang="en-US" smtClean="0" sz="2800">
                <a:solidFill>
                  <a:srgbClr val="3C33F7"/>
                </a:solidFill>
                <a:uFillTx/>
                <a:sym charset="2" pitchFamily="18" typeface="Symbol"/>
              </a:rPr>
              <a:t>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production of aqueous humor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6764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ct val="0"/>
              </a:spcBef>
            </a:pPr>
            <a:r>
              <a:rPr b="1" dirty="0" lang="el-GR" smtClean="0" sz="2800">
                <a:solidFill>
                  <a:srgbClr val="3C33F7"/>
                </a:solidFill>
                <a:uFillTx/>
              </a:rPr>
              <a:t>α</a:t>
            </a:r>
            <a:r>
              <a:rPr b="1" baseline="-25000" dirty="0" lang="en-US" smtClean="0" sz="2800">
                <a:solidFill>
                  <a:srgbClr val="3C33F7"/>
                </a:solidFill>
                <a:uFillTx/>
              </a:rPr>
              <a:t>2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agonists  e.g. </a:t>
            </a:r>
            <a:r>
              <a:rPr b="1" dirty="0" err="1" lang="en-US" smtClean="0" sz="2800">
                <a:solidFill>
                  <a:srgbClr val="3C33F7"/>
                </a:solidFill>
                <a:uFillTx/>
              </a:rPr>
              <a:t>apraclonidine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381000"/>
            <a:ext cx="4876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Adrenergic agonists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</p:bldLst>
  </p:timing>
</p:sld>
</file>

<file path=ppt/slides/slide1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4343400"/>
            <a:ext cx="632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lang="en-US" sz="2800">
                <a:solidFill>
                  <a:srgbClr val="3C33F7"/>
                </a:solidFill>
                <a:uFillTx/>
              </a:rPr>
              <a:t>Uses: </a:t>
            </a:r>
            <a:r>
              <a:rPr dirty="0" lang="en-US" sz="2800">
                <a:solidFill>
                  <a:srgbClr val="3C33F7"/>
                </a:solidFill>
                <a:uFillTx/>
              </a:rPr>
              <a:t>open angle glaucoma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124200"/>
            <a:ext cx="7086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lang="en-US" sz="2800">
                <a:solidFill>
                  <a:srgbClr val="3C33F7"/>
                </a:solidFill>
                <a:uFillTx/>
              </a:rPr>
              <a:t>Mechanism: </a:t>
            </a:r>
            <a:r>
              <a:rPr dirty="0" lang="en-US" sz="2800">
                <a:solidFill>
                  <a:srgbClr val="3C33F7"/>
                </a:solidFill>
                <a:uFillTx/>
              </a:rPr>
              <a:t>Act on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ciliary</a:t>
            </a:r>
            <a:r>
              <a:rPr dirty="0" lang="en-US" sz="2800">
                <a:solidFill>
                  <a:srgbClr val="3C33F7"/>
                </a:solidFill>
                <a:uFillTx/>
              </a:rPr>
              <a:t> body to </a:t>
            </a:r>
            <a:r>
              <a:rPr dirty="0" lang="en-US" sz="2800">
                <a:solidFill>
                  <a:srgbClr val="3C33F7"/>
                </a:solidFill>
                <a:uFillTx/>
                <a:sym charset="2" pitchFamily="18" typeface="Symbol"/>
              </a:rPr>
              <a:t></a:t>
            </a:r>
            <a:r>
              <a:rPr dirty="0" lang="en-US" sz="2800">
                <a:solidFill>
                  <a:srgbClr val="3C33F7"/>
                </a:solidFill>
                <a:uFillTx/>
              </a:rPr>
              <a:t> production of aqueous humor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9812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defRPr>
                <a:uFillTx/>
              </a:defRPr>
            </a:pPr>
            <a:r>
              <a:rPr dirty="0" lang="en-US" sz="2800">
                <a:solidFill>
                  <a:srgbClr val="3C33F7"/>
                </a:solidFill>
                <a:uFillTx/>
              </a:rPr>
              <a:t>selective: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betaxolol</a:t>
            </a:r>
            <a:r>
              <a:rPr dirty="0" lang="en-US" sz="2800">
                <a:solidFill>
                  <a:srgbClr val="3C33F7"/>
                </a:solidFill>
                <a:uFillTx/>
              </a:rPr>
              <a:t> (beta 1 “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cardioselective</a:t>
            </a:r>
            <a:r>
              <a:rPr dirty="0" lang="en-US" sz="2800">
                <a:solidFill>
                  <a:srgbClr val="3C33F7"/>
                </a:solidFill>
                <a:uFillTx/>
              </a:rPr>
              <a:t>”)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2954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defRPr>
                <a:uFillTx/>
              </a:defRPr>
            </a:pPr>
            <a:r>
              <a:rPr dirty="0" lang="en-US" sz="2800">
                <a:solidFill>
                  <a:srgbClr val="3C33F7"/>
                </a:solidFill>
                <a:uFillTx/>
              </a:rPr>
              <a:t>non-selective: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timolol</a:t>
            </a:r>
            <a:r>
              <a:rPr dirty="0" lang="en-US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carteolol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304800"/>
            <a:ext cx="3505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lang="el-GR" smtClean="0" sz="3200">
                <a:solidFill>
                  <a:srgbClr val="3C33F7"/>
                </a:solidFill>
                <a:uFillTx/>
              </a:rPr>
              <a:t>β</a:t>
            </a:r>
            <a:r>
              <a:rPr b="1" dirty="0" lang="en-US" smtClean="0" sz="3200">
                <a:solidFill>
                  <a:srgbClr val="3C33F7"/>
                </a:solidFill>
                <a:uFillTx/>
              </a:rPr>
              <a:t>-</a:t>
            </a:r>
            <a:r>
              <a:rPr b="1"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 </a:t>
            </a:r>
            <a:r>
              <a:rPr b="1" dirty="0" lang="en-US" sz="3200">
                <a:solidFill>
                  <a:srgbClr val="3C33F7"/>
                </a:solidFill>
                <a:uFillTx/>
                <a:latin charset="0" pitchFamily="82" typeface="Algerian"/>
              </a:rPr>
              <a:t>blockers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029200"/>
            <a:ext cx="7162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lang="en-US" sz="2800">
                <a:solidFill>
                  <a:srgbClr val="3C33F7"/>
                </a:solidFill>
                <a:uFillTx/>
              </a:rPr>
              <a:t>Advantages </a:t>
            </a:r>
            <a:r>
              <a:rPr dirty="0" lang="en-US" sz="2800">
                <a:solidFill>
                  <a:srgbClr val="3C33F7"/>
                </a:solidFill>
                <a:uFillTx/>
              </a:rPr>
              <a:t>can be used in patients with hypertension/ischemic heart disease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TextBox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617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Ocular ADRS:- 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irritation 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  <p:bldP advAuto="4294967295" animBg="1" grpId="0" spid="13"/>
    </p:bldLst>
  </p:timing>
</p:sld>
</file>

<file path=ppt/slides/slide1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676400"/>
            <a:ext cx="4572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  <a:latin charset="0" typeface="Times"/>
              </a:rPr>
              <a:t>Goal </a:t>
            </a:r>
            <a:r>
              <a:rPr dirty="0" lang="en-US" sz="2800">
                <a:solidFill>
                  <a:srgbClr val="3C33F7"/>
                </a:solidFill>
                <a:uFillTx/>
                <a:latin charset="0" typeface="Times"/>
              </a:rPr>
              <a:t>is to decrease IOP 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3622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609600" marL="609600">
              <a:spcBef>
                <a:spcPct val="50000"/>
              </a:spcBef>
              <a:buFont charset="2" pitchFamily="2" typeface="Wingdings"/>
              <a:buChar char="Ø"/>
              <a:defRPr>
                <a:uFillTx/>
              </a:defRPr>
            </a:pPr>
            <a:r>
              <a:rPr dirty="0" lang="en-US" sz="2800">
                <a:solidFill>
                  <a:srgbClr val="3C33F7"/>
                </a:solidFill>
                <a:uFillTx/>
                <a:latin charset="0" typeface="Times"/>
              </a:rPr>
              <a:t>Decreasing production of aqueous humor </a:t>
            </a:r>
            <a:endParaRPr b="1" dirty="0" lang="en-US" sz="2800">
              <a:solidFill>
                <a:srgbClr val="3C33F7"/>
              </a:solidFill>
              <a:uFillTx/>
              <a:latin charset="0" typeface="Time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4648200"/>
            <a:ext cx="6629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609600" marL="609600">
              <a:buFont charset="2" pitchFamily="2" typeface="Wingdings"/>
              <a:buChar char="Ø"/>
              <a:defRPr>
                <a:uFillTx/>
              </a:defRPr>
            </a:pPr>
            <a:r>
              <a:rPr dirty="0" lang="en-US" sz="2800">
                <a:solidFill>
                  <a:srgbClr val="3C33F7"/>
                </a:solidFill>
                <a:uFillTx/>
                <a:latin charset="0" typeface="Times"/>
              </a:rPr>
              <a:t>Increasing outflow of aqueous humor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3048000"/>
            <a:ext cx="4876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lang="el-GR" smtClean="0" sz="2800">
                <a:solidFill>
                  <a:srgbClr val="C00000"/>
                </a:solidFill>
                <a:uFillTx/>
              </a:rPr>
              <a:t>Β</a:t>
            </a:r>
            <a:r>
              <a:rPr b="1" dirty="0" lang="en-US" smtClean="0" sz="2800">
                <a:solidFill>
                  <a:srgbClr val="C00000"/>
                </a:solidFill>
                <a:uFillTx/>
              </a:rPr>
              <a:t>- blockers</a:t>
            </a:r>
          </a:p>
          <a:p>
            <a:pPr>
              <a:defRPr>
                <a:uFillTx/>
              </a:defRPr>
            </a:pPr>
            <a:r>
              <a:rPr b="1" dirty="0" lang="el-GR" smtClean="0" sz="2800">
                <a:solidFill>
                  <a:srgbClr val="C00000"/>
                </a:solidFill>
                <a:uFillTx/>
              </a:rPr>
              <a:t>α</a:t>
            </a:r>
            <a:r>
              <a:rPr b="1" baseline="-25000" dirty="0" lang="en-US" smtClean="0" sz="2800">
                <a:solidFill>
                  <a:srgbClr val="C00000"/>
                </a:solidFill>
                <a:uFillTx/>
              </a:rPr>
              <a:t>2 </a:t>
            </a:r>
            <a:r>
              <a:rPr b="1" dirty="0" lang="en-US" smtClean="0" sz="2800">
                <a:solidFill>
                  <a:srgbClr val="C00000"/>
                </a:solidFill>
                <a:uFillTx/>
              </a:rPr>
              <a:t>agonists </a:t>
            </a:r>
            <a:endParaRPr b="1" dirty="0" lang="en-US" sz="2800">
              <a:solidFill>
                <a:srgbClr val="C00000"/>
              </a:solidFill>
              <a:uFillTx/>
            </a:endParaRPr>
          </a:p>
          <a:p>
            <a:pPr>
              <a:defRPr>
                <a:uFillTx/>
              </a:defRPr>
            </a:pPr>
            <a:r>
              <a:rPr b="1" dirty="0" lang="en-US" smtClean="0" sz="2800">
                <a:solidFill>
                  <a:srgbClr val="C00000"/>
                </a:solidFill>
                <a:uFillTx/>
              </a:rPr>
              <a:t>Carbonic </a:t>
            </a:r>
            <a:r>
              <a:rPr b="1" dirty="0" err="1" lang="en-US" smtClean="0" sz="2800">
                <a:solidFill>
                  <a:srgbClr val="C00000"/>
                </a:solidFill>
                <a:uFillTx/>
              </a:rPr>
              <a:t>anhydrase</a:t>
            </a:r>
            <a:r>
              <a:rPr b="1" dirty="0" lang="en-US" smtClean="0" sz="2800">
                <a:solidFill>
                  <a:srgbClr val="C00000"/>
                </a:solidFill>
                <a:uFillTx/>
              </a:rPr>
              <a:t> inhibitors</a:t>
            </a:r>
            <a:endParaRPr b="1" dirty="0" lang="en-US" sz="2800">
              <a:solidFill>
                <a:srgbClr val="C00000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4400" y="304800"/>
            <a:ext cx="6096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b="1"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Treatment of open angle glaucoma (chronic)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5334000"/>
            <a:ext cx="8686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uFillTx/>
              </a:rPr>
              <a:t>Prostaglandins</a:t>
            </a:r>
          </a:p>
          <a:p>
            <a:r>
              <a:rPr b="1" dirty="0" lang="en-US" smtClean="0" sz="2800">
                <a:uFillTx/>
              </a:rPr>
              <a:t>Adrenergic agonists (</a:t>
            </a:r>
            <a:r>
              <a:rPr b="1" dirty="0" lang="en-US" smtClean="0" sz="2800">
                <a:uFillTx/>
              </a:rPr>
              <a:t>non-specific)     </a:t>
            </a:r>
            <a:r>
              <a:rPr b="1" dirty="0" lang="en-US" smtClean="0" sz="2800">
                <a:uFillTx/>
                <a:latin typeface="Times New Roman"/>
                <a:cs typeface="Times New Roman"/>
              </a:rPr>
              <a:t>↑</a:t>
            </a:r>
            <a:r>
              <a:rPr b="1" dirty="0" err="1" lang="en-US" smtClean="0" sz="2800">
                <a:uFillTx/>
              </a:rPr>
              <a:t>uveoscleral</a:t>
            </a:r>
            <a:r>
              <a:rPr b="1" dirty="0" lang="en-US" smtClean="0" sz="2800">
                <a:uFillTx/>
              </a:rPr>
              <a:t> outflow</a:t>
            </a:r>
            <a:endParaRPr b="1" dirty="0" lang="en-US" smtClean="0" sz="2800">
              <a:uFillTx/>
            </a:endParaRPr>
          </a:p>
          <a:p>
            <a:r>
              <a:rPr b="1" dirty="0" err="1" lang="en-US" smtClean="0" sz="2800">
                <a:uFillTx/>
              </a:rPr>
              <a:t>Parasympathomimetics</a:t>
            </a:r>
            <a:endParaRPr b="1" dirty="0" lang="en-US" sz="2800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Chevron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10200" y="5638800"/>
            <a:ext cx="381000" cy="457200"/>
          </a:xfrm>
          <a:prstGeom prst="chevron">
            <a:avLst/>
          </a:prstGeom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/>
            <a:endParaRPr lang="en-US">
              <a:solidFill>
                <a:schemeClr val="tx1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10"/>
    </p:bldLst>
  </p:timing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3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457200"/>
            <a:ext cx="6705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Ocular pharmacology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5105400"/>
            <a:ext cx="822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Elaborate on autonomic, anti-inflammatory  drugs &amp; drugs used for glaucoma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905000"/>
            <a:ext cx="5181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Outline common routes of administration of drugs to the eye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219200"/>
            <a:ext cx="5029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ILOS</a:t>
            </a:r>
            <a:endParaRPr b="1" dirty="0" lang="en-US" sz="2800">
              <a:uFillTx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the eye‬‏" id="24578" name="Picture 2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638800" y="1676400"/>
            <a:ext cx="3276600" cy="33528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29718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Discuss the pharmacokinetics of drugs applied topically to the eye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4038600"/>
            <a:ext cx="5029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Classify drugs used for treatment of disorders of the eye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6172200"/>
            <a:ext cx="777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Hint on ocular toxicity of some drugs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6"/>
      <p:bldP advAuto="4294967295" animBg="1" grpId="0" spid="7"/>
      <p:bldP advAuto="4294967295" animBg="1" grpId="0" spid="9"/>
      <p:bldP advAuto="4294967295" animBg="1" grpId="0" spid="10"/>
      <p:bldP advAuto="4294967295" animBg="1" grpId="0" spid="11"/>
    </p:bldLst>
  </p:timing>
</p:sld>
</file>

<file path=ppt/slides/slide2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447800"/>
            <a:ext cx="7543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>
                <a:uFillTx/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Acetazolamide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 (oral), </a:t>
            </a:r>
            <a:r>
              <a:rPr dirty="0" err="1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Dorzolamide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 (topical)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09800"/>
            <a:ext cx="7391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  <a:sym charset="2" pitchFamily="18" typeface="Symbol"/>
              </a:rPr>
              <a:t>Mechanism:-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 production of aqueous humor 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124200"/>
            <a:ext cx="5867400" cy="1729704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Side Effects:</a:t>
            </a:r>
          </a:p>
          <a:p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 myopia, malaise, anorexia, GI upset, headache</a:t>
            </a:r>
          </a:p>
          <a:p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metabolic acidosis, renal stone, </a:t>
            </a:r>
            <a:endParaRPr dirty="0" lang="en-US" sz="2800">
              <a:solidFill>
                <a:srgbClr val="3C33F7"/>
              </a:solidFill>
              <a:uFillTx/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486400"/>
            <a:ext cx="6781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Contraindications:</a:t>
            </a:r>
          </a:p>
          <a:p>
            <a:pPr>
              <a:lnSpc>
                <a:spcPct val="90000"/>
              </a:lnSpc>
            </a:pP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 </a:t>
            </a:r>
            <a:r>
              <a:rPr dirty="0" err="1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sulpha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 allergy, digitalis users, pregnancy</a:t>
            </a:r>
            <a:endParaRPr dirty="0" lang="en-US" sz="2800">
              <a:solidFill>
                <a:srgbClr val="3C33F7"/>
              </a:solidFill>
              <a:uFillTx/>
              <a:latin charset="0" pitchFamily="18" typeface="Times New Roman"/>
              <a:cs charset="0" pitchFamily="18" typeface="Times New Rom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04800"/>
            <a:ext cx="7543800" cy="48628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b="1" dirty="0" lang="en-US" smtClean="0" sz="3200">
                <a:solidFill>
                  <a:srgbClr val="0000CC"/>
                </a:solidFill>
                <a:uFillTx/>
                <a:latin charset="0" pitchFamily="82" typeface="Algerian"/>
                <a:sym charset="2" pitchFamily="18" typeface="Symbol"/>
              </a:rPr>
              <a:t>Carbonic </a:t>
            </a:r>
            <a:r>
              <a:rPr b="1" dirty="0" err="1" lang="en-US" smtClean="0" sz="3200">
                <a:solidFill>
                  <a:srgbClr val="0000CC"/>
                </a:solidFill>
                <a:uFillTx/>
                <a:latin charset="0" pitchFamily="82" typeface="Algerian"/>
                <a:sym charset="2" pitchFamily="18" typeface="Symbol"/>
              </a:rPr>
              <a:t>anhydrase</a:t>
            </a:r>
            <a:r>
              <a:rPr b="1" dirty="0" lang="en-US" smtClean="0" sz="3200">
                <a:solidFill>
                  <a:srgbClr val="0000CC"/>
                </a:solidFill>
                <a:uFillTx/>
                <a:latin charset="0" pitchFamily="82" typeface="Algerian"/>
                <a:sym charset="2" pitchFamily="18" typeface="Symbol"/>
              </a:rPr>
              <a:t> inhibitors </a:t>
            </a:r>
            <a:endParaRPr b="1" dirty="0" lang="en-US" sz="3200">
              <a:solidFill>
                <a:srgbClr val="0000CC"/>
              </a:solidFill>
              <a:uFillTx/>
              <a:latin charset="0" pitchFamily="82" typeface="Algerian"/>
              <a:sym charset="2" pitchFamily="18" typeface="Symbol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</p:bldLst>
  </p:timing>
</p:sld>
</file>

<file path=ppt/slides/slide2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1816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Administration: 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Topical drops</a:t>
            </a:r>
            <a:endParaRPr dirty="0" lang="en-US" sz="2800">
              <a:solidFill>
                <a:srgbClr val="3C33F7"/>
              </a:solidFill>
              <a:uFillTx/>
              <a:latin charset="0" pitchFamily="18" typeface="Time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343400"/>
            <a:ext cx="6019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Uses: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 open angle glaucoma</a:t>
            </a:r>
            <a:endParaRPr dirty="0" lang="en-US" sz="2800">
              <a:solidFill>
                <a:srgbClr val="3C33F7"/>
              </a:solidFill>
              <a:uFillTx/>
              <a:latin charset="0" pitchFamily="18" typeface="Times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895600"/>
            <a:ext cx="54102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Mechanism: </a:t>
            </a:r>
            <a:r>
              <a:rPr b="1" dirty="0" lang="en-US" smtClean="0" sz="2800">
                <a:solidFill>
                  <a:srgbClr val="3C33F7"/>
                </a:solidFill>
                <a:uFillTx/>
                <a:latin typeface="Times New Roman"/>
                <a:cs typeface="Times New Roman"/>
              </a:rPr>
              <a:t>↑</a:t>
            </a:r>
            <a:r>
              <a:rPr dirty="0" err="1" lang="en-US" smtClean="0" sz="2800">
                <a:solidFill>
                  <a:srgbClr val="3C33F7"/>
                </a:solidFill>
                <a:uFillTx/>
                <a:latin charset="0" pitchFamily="18" typeface="Times"/>
                <a:sym charset="2" pitchFamily="18" typeface="Symbol"/>
              </a:rPr>
              <a:t>Uveoscleral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"/>
                <a:sym charset="2" pitchFamily="18" typeface="Symbol"/>
              </a:rPr>
              <a:t> outflow</a:t>
            </a:r>
            <a:endParaRPr dirty="0" lang="en-US" sz="2800">
              <a:solidFill>
                <a:srgbClr val="3C33F7"/>
              </a:solidFill>
              <a:uFillTx/>
              <a:latin charset="0" pitchFamily="18" typeface="Times"/>
              <a:sym charset="2" pitchFamily="18" typeface="Symbol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Latanoprost</a:t>
            </a:r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 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prostaglandins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096000"/>
            <a:ext cx="60960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Side Effects</a:t>
            </a:r>
            <a:r>
              <a:rPr dirty="0" lang="en-US" smtClean="0" sz="2800">
                <a:solidFill>
                  <a:srgbClr val="3C33F7"/>
                </a:solidFill>
                <a:uFillTx/>
                <a:latin charset="0" pitchFamily="18" typeface="Times"/>
              </a:rPr>
              <a:t>: Iris color change</a:t>
            </a:r>
            <a:endParaRPr dirty="0" lang="en-US" sz="2800">
              <a:solidFill>
                <a:srgbClr val="3C33F7"/>
              </a:solidFill>
              <a:uFillTx/>
              <a:latin charset="0" pitchFamily="18" typeface="Times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93" name="Picture 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 rot="5400000">
            <a:off x="5953125" y="3648077"/>
            <a:ext cx="3943349" cy="1981199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10"/>
    </p:bldLst>
  </p:timing>
</p:sld>
</file>

<file path=ppt/slides/slide2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1600200"/>
            <a:ext cx="69342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Acute, painful increases of pressure 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286000"/>
            <a:ext cx="80010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Is associated with occlusion of the outflow drainage pathway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2971800"/>
            <a:ext cx="70866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Emergency  situation that require treatment before surgery (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Iridectomy</a:t>
            </a:r>
            <a:r>
              <a:rPr dirty="0" lang="en-US" smtClean="0" sz="2400">
                <a:solidFill>
                  <a:srgbClr val="3C33F7"/>
                </a:solidFill>
                <a:uFillTx/>
              </a:rPr>
              <a:t>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45720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Topical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cholinomimetics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e.g.: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pilocarpine</a:t>
            </a:r>
            <a:endParaRPr dirty="0" lang="en-US" smtClean="0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76200"/>
            <a:ext cx="77724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solidFill>
                  <a:srgbClr val="0000CC"/>
                </a:solidFill>
                <a:uFillTx/>
                <a:latin charset="0" pitchFamily="82" typeface="Algerian"/>
                <a:cs charset="-78" pitchFamily="2" typeface="Sakkal Majalla"/>
              </a:rPr>
              <a:t>Drug Therapy of acute angle closure glaucoma (narrow angle)</a:t>
            </a:r>
            <a:endParaRPr dirty="0" lang="en-US" sz="3200">
              <a:uFillTx/>
              <a:latin charset="0" pitchFamily="82" typeface="Algerian"/>
              <a:cs charset="-78" pitchFamily="2" typeface="Sakkal Majalla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6172200"/>
            <a:ext cx="670560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Analgesics: 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pethidine</a:t>
            </a:r>
            <a:r>
              <a:rPr dirty="0" lang="en-US" smtClean="0" sz="2400">
                <a:solidFill>
                  <a:srgbClr val="3C33F7"/>
                </a:solidFill>
                <a:uFillTx/>
              </a:rPr>
              <a:t> or morphine (for pain)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3962400"/>
            <a:ext cx="3962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Oral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Acetazolamide</a:t>
            </a:r>
            <a:endParaRPr dirty="0" lang="en-US" smtClean="0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181600"/>
            <a:ext cx="76962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spcBef>
                <a:spcPts val="600"/>
              </a:spcBef>
            </a:pPr>
            <a:r>
              <a:rPr dirty="0" lang="en-US" smtClean="0" sz="2400">
                <a:solidFill>
                  <a:srgbClr val="3C33F7"/>
                </a:solidFill>
                <a:uFillTx/>
              </a:rPr>
              <a:t>Dehydrating agents: IV infusion Of hypertonic solution              ( </a:t>
            </a:r>
            <a:r>
              <a:rPr dirty="0" err="1" lang="en-US" smtClean="0" sz="2400">
                <a:solidFill>
                  <a:srgbClr val="3C33F7"/>
                </a:solidFill>
                <a:uFillTx/>
              </a:rPr>
              <a:t>Mannitol</a:t>
            </a:r>
            <a:r>
              <a:rPr dirty="0" lang="en-US" smtClean="0" sz="2400">
                <a:solidFill>
                  <a:srgbClr val="3C33F7"/>
                </a:solidFill>
                <a:uFillTx/>
              </a:rPr>
              <a:t>, Glycerol)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5">
                      <p:stCondLst>
                        <p:cond delay="indefinite"/>
                      </p:stCondLst>
                      <p:childTnLst>
                        <p:par>
                          <p:cTn fill="hold" id="7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  <p:bldP advAuto="4294967295" animBg="1" grpId="0" spid="10"/>
      <p:bldP advAuto="4294967295" animBg="1" grpId="0" spid="11"/>
    </p:bldLst>
  </p:timing>
</p:sld>
</file>

<file path=ppt/slides/slide2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5146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/>
            <a:r>
              <a:rPr b="1" dirty="0" err="1" lang="en-US" smtClean="0" sz="2800">
                <a:solidFill>
                  <a:srgbClr val="3C33F7"/>
                </a:solidFill>
                <a:uFillTx/>
              </a:rPr>
              <a:t>Mannitol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20% IV (cause fluid overload and not used in heart failure)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752600"/>
            <a:ext cx="8077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/>
            <a:r>
              <a:rPr b="1" dirty="0" lang="en-US" smtClean="0" sz="2800">
                <a:solidFill>
                  <a:srgbClr val="3C33F7"/>
                </a:solidFill>
                <a:uFillTx/>
              </a:rPr>
              <a:t>Glycerol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50% syrup (cause nausea, hyperglycemia)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3886200"/>
            <a:ext cx="6477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Dehydrate vitreous body which reduce IOP prior to anterior surgical procedures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05000" y="457200"/>
            <a:ext cx="41148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solidFill>
                  <a:srgbClr val="0000CC"/>
                </a:solidFill>
                <a:uFillTx/>
                <a:latin charset="0" pitchFamily="82" typeface="Algerian"/>
                <a:cs charset="0" pitchFamily="34" typeface="Arial"/>
              </a:rPr>
              <a:t>Osmotic agents</a:t>
            </a:r>
            <a:endParaRPr dirty="0" lang="en-US" sz="3200"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5257800"/>
            <a:ext cx="6858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Used for short term management of acute rise in IOP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7"/>
      <p:bldP advAuto="4294967295" animBg="1" grpId="0" spid="9"/>
    </p:bldLst>
  </p:timing>
</p:sld>
</file>

<file path=ppt/slides/slide2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6670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defRPr>
                <a:uFillTx/>
              </a:defRPr>
            </a:pPr>
            <a:r>
              <a:rPr b="1" dirty="0" lang="en-US" sz="2800">
                <a:solidFill>
                  <a:srgbClr val="3C33F7"/>
                </a:solidFill>
                <a:uFillTx/>
              </a:rPr>
              <a:t>Uses: </a:t>
            </a:r>
            <a:r>
              <a:rPr dirty="0" lang="en-US" sz="2800">
                <a:solidFill>
                  <a:srgbClr val="3C33F7"/>
                </a:solidFill>
                <a:uFillTx/>
              </a:rPr>
              <a:t>postoperatively, anterior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uveitis</a:t>
            </a:r>
            <a:r>
              <a:rPr dirty="0" lang="en-US" sz="2800">
                <a:solidFill>
                  <a:srgbClr val="3C33F7"/>
                </a:solidFill>
                <a:uFillTx/>
              </a:rPr>
              <a:t>, severe allergic conjunctivitis,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scleritis</a:t>
            </a:r>
            <a:r>
              <a:rPr dirty="0" lang="en-US" sz="2800">
                <a:solidFill>
                  <a:srgbClr val="3C33F7"/>
                </a:solidFill>
                <a:uFillTx/>
              </a:rPr>
              <a:t>, prevention and suppression of corneal graft rejection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057400"/>
            <a:ext cx="8305800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defRPr>
                <a:uFillTx/>
              </a:defRPr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Topical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:-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prednisolone</a:t>
            </a:r>
            <a:r>
              <a:rPr dirty="0" lang="en-US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dexamethasone</a:t>
            </a:r>
            <a:r>
              <a:rPr dirty="0" lang="en-US" sz="2800">
                <a:solidFill>
                  <a:srgbClr val="3C33F7"/>
                </a:solidFill>
                <a:uFillTx/>
              </a:rPr>
              <a:t>,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hydrocortisone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2600" y="152400"/>
            <a:ext cx="4038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Corticosteroids	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715000"/>
            <a:ext cx="8458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/>
            <a:r>
              <a:rPr dirty="0" lang="en-US" smtClean="0" sz="2800">
                <a:solidFill>
                  <a:srgbClr val="3C33F7"/>
                </a:solidFill>
                <a:uFillTx/>
              </a:rPr>
              <a:t>Ocular ADRS:-Glaucoma, cataract, skin atrophy, secondary infection, delayed wound healing.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105400"/>
            <a:ext cx="7162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defRPr>
                <a:uFillTx/>
              </a:defRPr>
            </a:pPr>
            <a:r>
              <a:rPr b="1" dirty="0" lang="en-US" sz="2800">
                <a:solidFill>
                  <a:srgbClr val="3C33F7"/>
                </a:solidFill>
                <a:uFillTx/>
              </a:rPr>
              <a:t>Uses: </a:t>
            </a:r>
            <a:r>
              <a:rPr dirty="0" lang="en-US" sz="2800">
                <a:solidFill>
                  <a:srgbClr val="3C33F7"/>
                </a:solidFill>
                <a:uFillTx/>
              </a:rPr>
              <a:t>posterior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uveitis</a:t>
            </a:r>
            <a:r>
              <a:rPr dirty="0" lang="en-US" sz="2800">
                <a:solidFill>
                  <a:srgbClr val="3C33F7"/>
                </a:solidFill>
                <a:uFillTx/>
              </a:rPr>
              <a:t>, optic neuritis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343400"/>
            <a:ext cx="6934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lang="en-US" sz="2800">
                <a:solidFill>
                  <a:srgbClr val="3C33F7"/>
                </a:solidFill>
                <a:uFillTx/>
              </a:rPr>
              <a:t>Systemic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:-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prednisolone</a:t>
            </a:r>
            <a:r>
              <a:rPr dirty="0" lang="en-US" sz="2800">
                <a:solidFill>
                  <a:srgbClr val="3C33F7"/>
                </a:solidFill>
                <a:uFillTx/>
              </a:rPr>
              <a:t>, cortisone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143000"/>
            <a:ext cx="7620000" cy="79034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80000"/>
              </a:lnSpc>
              <a:defRPr>
                <a:uFillTx/>
              </a:defRPr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Mechanism:-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Inhibition of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arachidonic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acid release by inhibiting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phospholipase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A</a:t>
            </a:r>
            <a:r>
              <a:rPr dirty="0" lang="en-US" smtClean="0" sz="2000">
                <a:solidFill>
                  <a:srgbClr val="3C33F7"/>
                </a:solidFill>
                <a:uFillTx/>
              </a:rPr>
              <a:t>2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9"/>
      <p:bldP advAuto="4294967295" animBg="1" grpId="0" spid="10"/>
      <p:bldP advAuto="4294967295" animBg="1" grpId="0" spid="11"/>
      <p:bldP advAuto="4294967295" animBg="1" grpId="0" spid="12"/>
    </p:bldLst>
  </p:timing>
</p:sld>
</file>

<file path=ppt/slides/slide2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791200"/>
            <a:ext cx="71628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Side effects: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stinging , sterile corneal melt&amp; perforation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0480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Uses: </a:t>
            </a:r>
            <a:r>
              <a:rPr b="1" dirty="0" err="1" lang="en-US" smtClean="0" sz="2800">
                <a:solidFill>
                  <a:srgbClr val="3C33F7"/>
                </a:solidFill>
                <a:uFillTx/>
              </a:rPr>
              <a:t>Flurbiprofen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preoperatively to prevent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miosis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following  cataract surgery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209800"/>
            <a:ext cx="6477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lang="en-US" smtClean="0" sz="2800">
                <a:solidFill>
                  <a:srgbClr val="3C33F7"/>
                </a:solidFill>
                <a:uFillTx/>
              </a:rPr>
              <a:t>Mechanism: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inhibition of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cyclo-oxygenase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447800"/>
            <a:ext cx="6781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dirty="0" lang="en-US" smtClean="0" sz="2800">
                <a:solidFill>
                  <a:srgbClr val="3C33F7"/>
                </a:solidFill>
                <a:uFillTx/>
              </a:rPr>
              <a:t>e.g.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ketorolac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diclofenac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flurbiprofen</a:t>
            </a:r>
            <a:endParaRPr dirty="0" lang="en-US" smtClean="0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057400" y="304800"/>
            <a:ext cx="251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NSAIDs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800600"/>
            <a:ext cx="739140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err="1" lang="en-US" smtClean="0" sz="2800">
                <a:solidFill>
                  <a:srgbClr val="3C33F7"/>
                </a:solidFill>
                <a:uFillTx/>
              </a:rPr>
              <a:t>Ketorolac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for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cystoid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macular edema occurring after cataract surgery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191000"/>
            <a:ext cx="70866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lnSpc>
                <a:spcPct val="90000"/>
              </a:lnSpc>
            </a:pPr>
            <a:r>
              <a:rPr b="1" dirty="0" err="1" lang="en-US" smtClean="0" sz="2800">
                <a:solidFill>
                  <a:srgbClr val="3C33F7"/>
                </a:solidFill>
                <a:uFillTx/>
              </a:rPr>
              <a:t>Diclofenac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for postoperative inflammation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  <p:bldP advAuto="4294967295" animBg="1" grpId="0" spid="10"/>
    </p:bldLst>
  </p:timing>
</p:sld>
</file>

<file path=ppt/slides/slide2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52578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solidFill>
                  <a:srgbClr val="3C33F7"/>
                </a:solidFill>
                <a:uFillTx/>
              </a:rPr>
              <a:t>Phenothizines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cause brown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pigmentary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deposits in the cornea, conjunctiva &amp; eyelid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3962400"/>
            <a:ext cx="5867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solidFill>
                  <a:srgbClr val="3C33F7"/>
                </a:solidFill>
                <a:uFillTx/>
              </a:rPr>
              <a:t>Amiodarone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causes optic neuropathy &amp; pigmented deposits of the cornea 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2743200"/>
            <a:ext cx="4419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solidFill>
                  <a:srgbClr val="3333F7"/>
                </a:solidFill>
                <a:uFillTx/>
              </a:rPr>
              <a:t>Chloroquine</a:t>
            </a:r>
            <a:r>
              <a:rPr dirty="0" lang="en-US" smtClean="0" sz="2800">
                <a:solidFill>
                  <a:srgbClr val="3333F7"/>
                </a:solidFill>
                <a:uFillTx/>
              </a:rPr>
              <a:t> causes retinopathy</a:t>
            </a:r>
            <a:endParaRPr dirty="0" lang="en-US" sz="2800">
              <a:solidFill>
                <a:srgbClr val="33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524000"/>
            <a:ext cx="5715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Digitalis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causes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chromotopsia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with overdose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304800"/>
            <a:ext cx="39624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333F7"/>
                </a:solidFill>
                <a:uFillTx/>
                <a:latin charset="0" pitchFamily="82" typeface="Algerian"/>
              </a:rPr>
              <a:t>toxicology</a:t>
            </a:r>
            <a:endParaRPr dirty="0" lang="en-US" sz="3200">
              <a:solidFill>
                <a:srgbClr val="3333F7"/>
              </a:solidFill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715000" y="1447800"/>
            <a:ext cx="3124200" cy="2362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</p:bldLst>
  </p:timing>
</p:sld>
</file>

<file path=ppt/slides/slide2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257800"/>
            <a:ext cx="80010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solidFill>
                  <a:srgbClr val="3C33F7"/>
                </a:solidFill>
                <a:uFillTx/>
              </a:rPr>
              <a:t>Ethambutol</a:t>
            </a:r>
            <a:r>
              <a:rPr dirty="0" lang="en-US" sz="2800">
                <a:solidFill>
                  <a:srgbClr val="3C33F7"/>
                </a:solidFill>
                <a:uFillTx/>
              </a:rPr>
              <a:t> →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optic neuropathy characterized by gradually progressive central 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scotomas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&amp; vision loss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343400"/>
            <a:ext cx="8458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Steroids</a:t>
            </a:r>
            <a:r>
              <a:rPr b="1" dirty="0" lang="en-US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→ cataract formation, elevated IOP &amp; glaucoma 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590800"/>
            <a:ext cx="80010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It also mildly inhibits PDE</a:t>
            </a:r>
            <a:r>
              <a:rPr dirty="0" lang="en-US" smtClean="0" sz="2000">
                <a:solidFill>
                  <a:srgbClr val="3C33F7"/>
                </a:solidFill>
                <a:uFillTx/>
              </a:rPr>
              <a:t>6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which controls the level of cyclic GMP in the retina</a:t>
            </a:r>
            <a:r>
              <a:rPr dirty="0" lang="en-US" smtClean="0" sz="2800">
                <a:solidFill>
                  <a:srgbClr val="3C33F7"/>
                </a:solidFill>
                <a:uFillTx/>
                <a:latin typeface="Calibri"/>
              </a:rPr>
              <a:t>→ seeing a bluish haze &amp; causing light sensitivity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685800"/>
            <a:ext cx="8153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b="1" dirty="0" err="1" lang="en-US" smtClean="0" sz="2800">
                <a:solidFill>
                  <a:srgbClr val="3C33F7"/>
                </a:solidFill>
                <a:uFillTx/>
              </a:rPr>
              <a:t>Sildenafil</a:t>
            </a:r>
            <a:endParaRPr b="1" dirty="0" lang="en-US" smtClean="0" sz="2800">
              <a:solidFill>
                <a:srgbClr val="3C33F7"/>
              </a:solidFill>
              <a:uFillTx/>
            </a:endParaRPr>
          </a:p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Inhibits PDE</a:t>
            </a:r>
            <a:r>
              <a:rPr dirty="0" lang="en-US" smtClean="0" sz="2000">
                <a:solidFill>
                  <a:srgbClr val="3C33F7"/>
                </a:solidFill>
                <a:uFillTx/>
              </a:rPr>
              <a:t>5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in the corpus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cavernosum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to achieve penile erection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</p:bldLst>
  </p:timing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4038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Injections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3124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Ointments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362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Eye drops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1524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1- Topical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228600"/>
            <a:ext cx="6324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Routes of administration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administration of drugs to the eye‬‏" id="14" name="Picture 4">
            <a:hlinkClick r:id="rId3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715000" y="1447800"/>
            <a:ext cx="2286000" cy="12954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administration of drugs to the eye‬‏" id="15" name="Picture 4">
            <a:hlinkClick r:id="rId5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638800" y="2895600"/>
            <a:ext cx="2505075" cy="167640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administration of drugs to the eye‬‏" id="16" name="Picture 6">
            <a:hlinkClick r:id="rId7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8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5562600" y="4800600"/>
            <a:ext cx="2952750" cy="1524000"/>
          </a:xfrm>
          <a:prstGeom prst="rect">
            <a:avLst/>
          </a:prstGeom>
          <a:noFill/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TextBox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5105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2- Systemic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TextBox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09600" y="6019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Oral, IV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9">
                      <p:stCondLst>
                        <p:cond delay="indefinite"/>
                      </p:stCondLst>
                      <p:childTnLst>
                        <p:par>
                          <p:cTn fill="hold" id="7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7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1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8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1">
                      <p:stCondLst>
                        <p:cond delay="indefinite"/>
                      </p:stCondLst>
                      <p:childTnLst>
                        <p:par>
                          <p:cTn fill="hold" id="9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0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17"/>
      <p:bldP advAuto="4294967295" animBg="1" grpId="0" spid="18"/>
    </p:bldLst>
  </p:timing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648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Disadvantages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7338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Relatively safe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0480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Economic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438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Convenient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Advantages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4102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Compliance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6172200"/>
            <a:ext cx="5867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Corneal &amp;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conjunctival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toxicity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Topical applications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3">
                      <p:stCondLst>
                        <p:cond delay="indefinite"/>
                      </p:stCondLst>
                      <p:childTnLst>
                        <p:par>
                          <p:cTn fill="hold" id="6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  <p:bldP advAuto="4294967295" animBg="1" grpId="0" spid="10"/>
    </p:bldLst>
  </p:timing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5791200"/>
            <a:ext cx="67056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Drug residence time can be prolonged by plugging tear ducts or change of formulation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600" y="1143000"/>
            <a:ext cx="8763000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Absorption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: After topical application, rate of absorption is determined by the time drug remains in cul-de-sac, tear, elimination by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nasolacrimal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drainage, binding to tear protein, metabolism, diffusion across cornea &amp; conjunctiva. 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Pharmacokinetics of topical applications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5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1600200" y="3048000"/>
            <a:ext cx="5334000" cy="2667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plugging tear ducts‬‏" id="24580" name="Picture 4">
            <a:hlinkClick r:id="rId4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7010400" y="4191000"/>
            <a:ext cx="1981200" cy="2533650"/>
          </a:xfrm>
          <a:prstGeom prst="rect">
            <a:avLst/>
          </a:prstGeom>
          <a:noFill/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نتيجة بحث الصور عن ‪nasolacrimal duct معنى‬‏" id="24578" name="Picture 2">
            <a:hlinkClick r:id="rId6"/>
          </p:cNvPr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7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858000" y="762000"/>
            <a:ext cx="2286000" cy="4286250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xit" presetID="4" presetSubtype="16">
                                  <p:stCondLst>
                                    <p:cond delay="0"/>
                                  </p:stCondLst>
                                  <p:childTnLst>
                                    <p:animEffect filter="box(in)" transition="out">
                                      <p:cBhvr>
                                        <p:cTn dur="500" id="4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2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7"/>
      <p:bldP advAuto="4294967295" animBg="1" grpId="0" spid="8"/>
    </p:bldLst>
  </p:timing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895600"/>
            <a:ext cx="7924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Melanin </a:t>
            </a:r>
            <a:r>
              <a:rPr lang="en-US" smtClean="0" sz="2800">
                <a:solidFill>
                  <a:srgbClr val="3C33F7"/>
                </a:solidFill>
                <a:uFillTx/>
              </a:rPr>
              <a:t>binding prolongs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the effect of </a:t>
            </a:r>
            <a:r>
              <a:rPr dirty="0" lang="el-GR" smtClean="0" sz="2800">
                <a:solidFill>
                  <a:srgbClr val="3C33F7"/>
                </a:solidFill>
                <a:uFillTx/>
              </a:rPr>
              <a:t>α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-agonists in patients with dark pigmented iris.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800" y="1371600"/>
            <a:ext cx="777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Distribution: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After corneal absorption, the drug accumulates in the aqueous humor , intraocular structures or systemically distributed.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648200"/>
            <a:ext cx="73914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Metabolism: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Significant biotransformation takes place in the eye.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TextBox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791200"/>
            <a:ext cx="7543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solidFill>
                  <a:srgbClr val="3C33F7"/>
                </a:solidFill>
                <a:uFillTx/>
              </a:rPr>
              <a:t>Esterases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activate pro drugs e.g.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dipivefrin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  <a:latin typeface="Calibri"/>
              </a:rPr>
              <a:t>→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(adrenaline),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latanoprost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  <a:latin typeface="Calibri"/>
              </a:rPr>
              <a:t>→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( PGF</a:t>
            </a:r>
            <a:r>
              <a:rPr dirty="0" lang="en-US" smtClean="0">
                <a:solidFill>
                  <a:srgbClr val="3C33F7"/>
                </a:solidFill>
                <a:uFillTx/>
              </a:rPr>
              <a:t>2</a:t>
            </a:r>
            <a:r>
              <a:rPr dirty="0" lang="el-GR" smtClean="0">
                <a:solidFill>
                  <a:srgbClr val="3C33F7"/>
                </a:solidFill>
                <a:uFillTx/>
              </a:rPr>
              <a:t>α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)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TextBox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52600" y="609600"/>
            <a:ext cx="57912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pharmacokinetics</a:t>
            </a:r>
            <a:endParaRPr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TextBox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3962400"/>
            <a:ext cx="8229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solidFill>
                  <a:srgbClr val="3C33F7"/>
                </a:solidFill>
                <a:uFillTx/>
              </a:rPr>
              <a:t>Chloroquine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binds to retinal pigment </a:t>
            </a:r>
            <a:r>
              <a:rPr dirty="0" lang="en-US" smtClean="0" sz="2800">
                <a:solidFill>
                  <a:srgbClr val="3C33F7"/>
                </a:solidFill>
                <a:uFillTx/>
                <a:latin typeface="Calibri"/>
              </a:rPr>
              <a:t>→↓ visual acuity.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5"/>
      <p:bldP advAuto="4294967295" animBg="1" grpId="0" spid="6"/>
      <p:bldP advAuto="4294967295" animBg="1" grpId="0" spid="9"/>
      <p:bldP advAuto="4294967295" animBg="1" grpId="0" spid="10"/>
      <p:bldP advAuto="4294967295" animBg="1" grpId="0" spid="12"/>
    </p:bldLst>
  </p:timing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5410200"/>
            <a:ext cx="4191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solidFill>
                  <a:srgbClr val="3C33F7"/>
                </a:solidFill>
                <a:uFillTx/>
              </a:rPr>
              <a:t>Intracameral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 or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intravitreal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2590800"/>
            <a:ext cx="39624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err="1" lang="en-US" smtClean="0" sz="2800">
                <a:solidFill>
                  <a:srgbClr val="3C33F7"/>
                </a:solidFill>
                <a:uFillTx/>
              </a:rPr>
              <a:t>Subconjunctival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peribulbar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retrobulbar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, or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subtenon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43434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ii- Intraocular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1000" y="1752600"/>
            <a:ext cx="25146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err="1" lang="en-US" smtClean="0" sz="2800">
                <a:solidFill>
                  <a:srgbClr val="3C33F7"/>
                </a:solidFill>
                <a:uFillTx/>
              </a:rPr>
              <a:t>i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- </a:t>
            </a:r>
            <a:r>
              <a:rPr b="1" dirty="0" err="1" lang="en-US" smtClean="0" sz="2800">
                <a:solidFill>
                  <a:srgbClr val="3C33F7"/>
                </a:solidFill>
                <a:uFillTx/>
              </a:rPr>
              <a:t>Periocular</a:t>
            </a:r>
            <a:endParaRPr b="1"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57200"/>
            <a:ext cx="3810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3200">
                <a:solidFill>
                  <a:srgbClr val="3C33F7"/>
                </a:solidFill>
                <a:uFillTx/>
                <a:latin charset="0" pitchFamily="82" typeface="Algerian"/>
              </a:rPr>
              <a:t>Local injections</a:t>
            </a:r>
            <a:endParaRPr b="1" dirty="0" lang="en-US" sz="3200">
              <a:solidFill>
                <a:srgbClr val="3C33F7"/>
              </a:solidFill>
              <a:uFillTx/>
              <a:latin charset="0" pitchFamily="82" typeface="Algerian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4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953000" y="304800"/>
            <a:ext cx="3743325" cy="3124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75" name="Picture 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4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76800" y="3581400"/>
            <a:ext cx="4105275" cy="30575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 cstate="print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4876800" y="304800"/>
            <a:ext cx="3810000" cy="31242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5">
                      <p:stCondLst>
                        <p:cond delay="indefinite"/>
                      </p:stCondLst>
                      <p:childTnLst>
                        <p:par>
                          <p:cTn fill="hold" id="36">
                            <p:stCondLst>
                              <p:cond delay="0"/>
                            </p:stCondLst>
                            <p:childTnLst>
                              <p:par>
                                <p:cTn fill="hold" id="3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60" nodeType="after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4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5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78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</p:bldLst>
  </p:timing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286000"/>
            <a:ext cx="76962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For infection of anterior segment and inflammation of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uvea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3400" y="5562600"/>
            <a:ext cx="6781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Local toxicity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, tissue injury, globe perforation, optic nerve damage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219200"/>
            <a:ext cx="7467600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342900" marL="342900">
              <a:lnSpc>
                <a:spcPct val="80000"/>
              </a:lnSpc>
              <a:spcBef>
                <a:spcPct val="20000"/>
              </a:spcBef>
              <a:buFont charset="0" pitchFamily="34" typeface="Arial"/>
              <a:buChar char="•"/>
              <a:defRPr>
                <a:uFillTx/>
              </a:defRPr>
            </a:pPr>
            <a:r>
              <a:rPr dirty="0" err="1" lang="en-US" smtClean="0" sz="2800">
                <a:solidFill>
                  <a:srgbClr val="3C33F7"/>
                </a:solidFill>
                <a:uFillTx/>
              </a:rPr>
              <a:t>Subconjunctival</a:t>
            </a:r>
            <a:r>
              <a:rPr dirty="0" lang="en-US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subtenon</a:t>
            </a:r>
            <a:r>
              <a:rPr dirty="0" lang="en-US" sz="2800">
                <a:solidFill>
                  <a:srgbClr val="3C33F7"/>
                </a:solidFill>
                <a:uFillTx/>
              </a:rPr>
              <a:t>,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peribulbar</a:t>
            </a:r>
            <a:r>
              <a:rPr dirty="0" lang="en-US" sz="2800">
                <a:solidFill>
                  <a:srgbClr val="3C33F7"/>
                </a:solidFill>
                <a:uFillTx/>
              </a:rPr>
              <a:t>, or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retrobulbar</a:t>
            </a:r>
            <a:r>
              <a:rPr dirty="0" lang="en-US" sz="2800">
                <a:solidFill>
                  <a:srgbClr val="3C33F7"/>
                </a:solidFill>
                <a:uFillTx/>
              </a:rPr>
              <a:t> 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352800"/>
            <a:ext cx="7162800" cy="1126462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342900" marL="342900">
              <a:lnSpc>
                <a:spcPct val="80000"/>
              </a:lnSpc>
              <a:spcBef>
                <a:spcPct val="20000"/>
              </a:spcBef>
              <a:buFont charset="0" pitchFamily="34" typeface="Arial"/>
              <a:buChar char="•"/>
              <a:defRPr>
                <a:uFillTx/>
              </a:defRPr>
            </a:pPr>
            <a:r>
              <a:rPr dirty="0" lang="en-US" sz="2800">
                <a:solidFill>
                  <a:srgbClr val="3C33F7"/>
                </a:solidFill>
                <a:uFillTx/>
              </a:rPr>
              <a:t>bypass the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conjunctival</a:t>
            </a:r>
            <a:r>
              <a:rPr dirty="0" lang="en-US" sz="2800">
                <a:solidFill>
                  <a:srgbClr val="3C33F7"/>
                </a:solidFill>
                <a:uFillTx/>
              </a:rPr>
              <a:t> and corneal epithelium which is good for drugs with low lipid solubility (e.g. </a:t>
            </a:r>
            <a:r>
              <a:rPr dirty="0" err="1" lang="en-US" sz="2800">
                <a:solidFill>
                  <a:srgbClr val="3C33F7"/>
                </a:solidFill>
                <a:uFillTx/>
              </a:rPr>
              <a:t>penicillins</a:t>
            </a:r>
            <a:r>
              <a:rPr dirty="0" lang="en-US" sz="2800">
                <a:solidFill>
                  <a:srgbClr val="3C33F7"/>
                </a:solidFill>
                <a:uFillTx/>
              </a:rPr>
              <a:t>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66800" y="228600"/>
            <a:ext cx="53340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>
              <a:defRPr>
                <a:uFillTx/>
              </a:defRPr>
            </a:pPr>
            <a:r>
              <a:rPr b="1" dirty="0" err="1" lang="en-US" sz="3200">
                <a:solidFill>
                  <a:srgbClr val="3C33F7"/>
                </a:solidFill>
                <a:uFillTx/>
                <a:latin charset="0" pitchFamily="82" typeface="Algerian"/>
                <a:cs charset="0" pitchFamily="18" typeface="Times New Roman"/>
              </a:rPr>
              <a:t>Peri</a:t>
            </a:r>
            <a:r>
              <a:rPr b="1" dirty="0" lang="en-US" sz="3200">
                <a:solidFill>
                  <a:srgbClr val="3C33F7"/>
                </a:solidFill>
                <a:uFillTx/>
                <a:latin charset="0" pitchFamily="82" typeface="Algerian"/>
                <a:cs charset="0" pitchFamily="18" typeface="Times New Roman"/>
              </a:rPr>
              <a:t>-ocular injections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800600"/>
            <a:ext cx="6019800" cy="445635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indent="-342900" marL="342900">
              <a:lnSpc>
                <a:spcPct val="80000"/>
              </a:lnSpc>
              <a:spcBef>
                <a:spcPct val="20000"/>
              </a:spcBef>
              <a:buFont charset="0" pitchFamily="34" typeface="Arial"/>
              <a:buChar char="•"/>
              <a:defRPr>
                <a:uFillTx/>
              </a:defRPr>
            </a:pPr>
            <a:r>
              <a:rPr b="1" dirty="0" lang="en-US" sz="2800">
                <a:solidFill>
                  <a:srgbClr val="3C33F7"/>
                </a:solidFill>
                <a:uFillTx/>
              </a:rPr>
              <a:t>steroid and local anesthetics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</p:bldLst>
  </p:timing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pi="0" rotWithShape="1">
          <a:blip r:embed="rId2" cstate="print">
            <a:lum/>
          </a:blip>
          <a:srcRect/>
          <a:stretch>
            <a:fillRect b="-5000" t="-5000"/>
          </a:stretch>
        </a:blip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TextBox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3962400"/>
            <a:ext cx="83058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b="1" dirty="0" err="1" lang="en-US" smtClean="0" sz="2800">
                <a:solidFill>
                  <a:srgbClr val="3C33F7"/>
                </a:solidFill>
                <a:uFillTx/>
              </a:rPr>
              <a:t>Intravitreal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antibiotics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in cases of </a:t>
            </a:r>
            <a:r>
              <a:rPr dirty="0" err="1" lang="en-US" smtClean="0" sz="2800">
                <a:solidFill>
                  <a:srgbClr val="3C33F7"/>
                </a:solidFill>
                <a:uFillTx/>
              </a:rPr>
              <a:t>endophthalmitis</a:t>
            </a:r>
            <a:endParaRPr dirty="0" lang="en-US" smtClean="0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TextBox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2667000"/>
            <a:ext cx="83820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b="1" dirty="0" err="1" lang="en-US" smtClean="0" sz="2800">
                <a:solidFill>
                  <a:srgbClr val="3C33F7"/>
                </a:solidFill>
                <a:uFillTx/>
              </a:rPr>
              <a:t>Intracameral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acetylcholine during cataract surgery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TextBox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5791200"/>
            <a:ext cx="64008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</a:rPr>
              <a:t>ADRS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: Retinal, intraocular , corneal toxicity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TextBox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1676400"/>
            <a:ext cx="76200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dirty="0" lang="en-US" smtClean="0" sz="2800">
                <a:solidFill>
                  <a:srgbClr val="3C33F7"/>
                </a:solidFill>
                <a:uFillTx/>
              </a:rPr>
              <a:t>For anterior segment surgery, infections &amp; retinitis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TextBox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0600" y="381000"/>
            <a:ext cx="57912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r>
              <a:rPr b="1" dirty="0" lang="en-US" smtClean="0" sz="2800">
                <a:solidFill>
                  <a:srgbClr val="3C33F7"/>
                </a:solidFill>
                <a:uFillTx/>
                <a:latin charset="0" pitchFamily="18" typeface="Times New Roman"/>
                <a:cs charset="0" pitchFamily="18" typeface="Times New Roman"/>
              </a:rPr>
              <a:t>Intraocular injections</a:t>
            </a:r>
            <a:endParaRPr dirty="0" lang="en-US" sz="2800">
              <a:solidFill>
                <a:srgbClr val="3C33F7"/>
              </a:solidFill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TextBox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7200" y="4953000"/>
            <a:ext cx="624840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2AA62A"/>
            </a:solidFill>
          </a:ln>
          <a:scene3d>
            <a:camera prst="orthographicFront"/>
            <a:lightRig dir="t" rig="threePt"/>
          </a:scene3d>
          <a:sp3d>
            <a:bevelT prst="convex" w="127000"/>
          </a:sp3d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 wrap="square">
            <a:spAutoFit/>
          </a:bodyPr>
          <a:lstStyle/>
          <a:p>
            <a:pPr lvl="1">
              <a:lnSpc>
                <a:spcPct val="90000"/>
              </a:lnSpc>
            </a:pPr>
            <a:r>
              <a:rPr b="1" dirty="0" err="1" lang="en-US" smtClean="0" sz="2800">
                <a:solidFill>
                  <a:srgbClr val="3C33F7"/>
                </a:solidFill>
                <a:uFillTx/>
              </a:rPr>
              <a:t>Intravitreal</a:t>
            </a:r>
            <a:r>
              <a:rPr b="1" dirty="0" lang="en-US" smtClean="0" sz="2800">
                <a:solidFill>
                  <a:srgbClr val="3C33F7"/>
                </a:solidFill>
                <a:uFillTx/>
              </a:rPr>
              <a:t> </a:t>
            </a:r>
            <a:r>
              <a:rPr dirty="0" lang="en-US" smtClean="0" sz="2800">
                <a:solidFill>
                  <a:srgbClr val="3C33F7"/>
                </a:solidFill>
                <a:uFillTx/>
              </a:rPr>
              <a:t>steroid in macular edema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2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3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5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49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1">
                      <p:stCondLst>
                        <p:cond delay="indefinite"/>
                      </p:stCondLst>
                      <p:childTnLst>
                        <p:par>
                          <p:cTn fill="hold" id="5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3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50000" dur="5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ur="500" fill="hold" id="61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ecel="50000" dur="1000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dvAuto="4294967295" animBg="1" grpId="0" spid="4"/>
      <p:bldP advAuto="4294967295" animBg="1" grpId="0" spid="5"/>
      <p:bldP advAuto="4294967295" animBg="1" grpId="0" spid="6"/>
      <p:bldP advAuto="4294967295" animBg="1" grpId="0" spid="7"/>
      <p:bldP advAuto="4294967295" animBg="1" grpId="0" spid="9"/>
    </p:bldLst>
  </p:timing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14218</TotalTime>
  <Words>1150</Words>
  <Application>Microsoft Office PowerPoint</Application>
  <PresentationFormat>On-screen Show (4:3)</PresentationFormat>
  <Paragraphs>196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767</cp:revision>
  <dcterms:created xsi:type="dcterms:W3CDTF">2016-10-02T05:03:41Z</dcterms:created>
  <dcterms:modified xsi:type="dcterms:W3CDTF">2019-09-24T08:17:22Z</dcterms:modified>
</cp:coreProperties>
</file>