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0" r:id="rId1"/>
    <p:sldMasterId id="2147484474" r:id="rId2"/>
    <p:sldMasterId id="2147484489" r:id="rId3"/>
    <p:sldMasterId id="2147484501" r:id="rId4"/>
    <p:sldMasterId id="2147484513" r:id="rId5"/>
    <p:sldMasterId id="2147484525" r:id="rId6"/>
  </p:sldMasterIdLst>
  <p:notesMasterIdLst>
    <p:notesMasterId r:id="rId45"/>
  </p:notesMasterIdLst>
  <p:handoutMasterIdLst>
    <p:handoutMasterId r:id="rId46"/>
  </p:handoutMasterIdLst>
  <p:sldIdLst>
    <p:sldId id="551" r:id="rId7"/>
    <p:sldId id="614" r:id="rId8"/>
    <p:sldId id="552" r:id="rId9"/>
    <p:sldId id="616" r:id="rId10"/>
    <p:sldId id="560" r:id="rId11"/>
    <p:sldId id="561" r:id="rId12"/>
    <p:sldId id="594" r:id="rId13"/>
    <p:sldId id="595" r:id="rId14"/>
    <p:sldId id="596" r:id="rId15"/>
    <p:sldId id="597" r:id="rId16"/>
    <p:sldId id="611" r:id="rId17"/>
    <p:sldId id="612" r:id="rId18"/>
    <p:sldId id="562" r:id="rId19"/>
    <p:sldId id="563" r:id="rId20"/>
    <p:sldId id="565" r:id="rId21"/>
    <p:sldId id="564" r:id="rId22"/>
    <p:sldId id="566" r:id="rId23"/>
    <p:sldId id="567" r:id="rId24"/>
    <p:sldId id="615" r:id="rId25"/>
    <p:sldId id="571" r:id="rId26"/>
    <p:sldId id="572" r:id="rId27"/>
    <p:sldId id="573" r:id="rId28"/>
    <p:sldId id="605" r:id="rId29"/>
    <p:sldId id="574" r:id="rId30"/>
    <p:sldId id="575" r:id="rId31"/>
    <p:sldId id="607" r:id="rId32"/>
    <p:sldId id="609" r:id="rId33"/>
    <p:sldId id="578" r:id="rId34"/>
    <p:sldId id="606" r:id="rId35"/>
    <p:sldId id="579" r:id="rId36"/>
    <p:sldId id="580" r:id="rId37"/>
    <p:sldId id="581" r:id="rId38"/>
    <p:sldId id="582" r:id="rId39"/>
    <p:sldId id="583" r:id="rId40"/>
    <p:sldId id="584" r:id="rId41"/>
    <p:sldId id="617" r:id="rId42"/>
    <p:sldId id="613" r:id="rId43"/>
    <p:sldId id="610" r:id="rId4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71253" autoAdjust="0"/>
  </p:normalViewPr>
  <p:slideViewPr>
    <p:cSldViewPr>
      <p:cViewPr varScale="1">
        <p:scale>
          <a:sx n="69" d="100"/>
          <a:sy n="69" d="100"/>
        </p:scale>
        <p:origin x="-119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24BA7C98-C21D-4BF7-921F-3E1783BB60CD}" type="slidenum">
              <a:rPr lang="ar-SA"/>
              <a:pPr>
                <a:defRPr/>
              </a:pPr>
              <a:t>‹#›</a:t>
            </a:fld>
            <a:endParaRPr lang="en-US"/>
          </a:p>
        </p:txBody>
      </p:sp>
    </p:spTree>
    <p:extLst>
      <p:ext uri="{BB962C8B-B14F-4D97-AF65-F5344CB8AC3E}">
        <p14:creationId xmlns:p14="http://schemas.microsoft.com/office/powerpoint/2010/main" val="195357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3D1BD0DE-B8F5-4D0E-89ED-C9443630DED7}" type="slidenum">
              <a:rPr lang="ar-SA"/>
              <a:pPr>
                <a:defRPr/>
              </a:pPr>
              <a:t>‹#›</a:t>
            </a:fld>
            <a:endParaRPr lang="en-US"/>
          </a:p>
        </p:txBody>
      </p:sp>
    </p:spTree>
    <p:extLst>
      <p:ext uri="{BB962C8B-B14F-4D97-AF65-F5344CB8AC3E}">
        <p14:creationId xmlns:p14="http://schemas.microsoft.com/office/powerpoint/2010/main" val="172303606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BAD983-587A-4044-91DD-E1AE6173894E}" type="slidenum">
              <a:rPr lang="ar-SA" smtClean="0">
                <a:solidFill>
                  <a:prstClr val="black"/>
                </a:solidFill>
                <a:latin typeface="Arial" pitchFamily="34" charset="0"/>
                <a:cs typeface="Arial" pitchFamily="34" charset="0"/>
              </a:rPr>
              <a:pPr/>
              <a:t>7</a:t>
            </a:fld>
            <a:endParaRPr lang="en-US" smtClean="0">
              <a:solidFill>
                <a:prstClr val="black"/>
              </a:solidFill>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ar-SA" smtClean="0"/>
              <a:t>الهيمنة الدماغية</a:t>
            </a:r>
            <a:r>
              <a:rPr lang="en-US" smtClean="0"/>
              <a:t> cerebral dominance </a:t>
            </a:r>
          </a:p>
        </p:txBody>
      </p:sp>
    </p:spTree>
    <p:extLst>
      <p:ext uri="{BB962C8B-B14F-4D97-AF65-F5344CB8AC3E}">
        <p14:creationId xmlns:p14="http://schemas.microsoft.com/office/powerpoint/2010/main" val="50831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eaLnBrk="1" hangingPunct="1"/>
            <a:fld id="{61A61D77-CEF9-455C-A64E-E7821750FC7C}" type="slidenum">
              <a:rPr lang="ar-SA" altLang="en-US">
                <a:solidFill>
                  <a:srgbClr val="000000"/>
                </a:solidFill>
                <a:latin typeface="Times New Roman" panose="02020603050405020304" pitchFamily="18" charset="0"/>
                <a:cs typeface="Times New Roman" panose="02020603050405020304" pitchFamily="18" charset="0"/>
              </a:rPr>
              <a:pPr eaLnBrk="1" hangingPunct="1"/>
              <a:t>38</a:t>
            </a:fld>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8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D44525C-9373-4A8B-AF3F-448F44A9564C}" type="slidenum">
              <a:rPr lang="ar-SA"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E13A8-EB09-442A-B5B5-F69488F9599A}"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5BD6CA-B982-412B-A567-0567590E8DFD}" type="slidenum">
              <a:rPr lang="ar-SA"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22" indent="0" algn="ctr">
              <a:buNone/>
              <a:defRPr>
                <a:solidFill>
                  <a:schemeClr val="tx1">
                    <a:tint val="75000"/>
                  </a:schemeClr>
                </a:solidFill>
              </a:defRPr>
            </a:lvl2pPr>
            <a:lvl3pPr marL="685845" indent="0" algn="ctr">
              <a:buNone/>
              <a:defRPr>
                <a:solidFill>
                  <a:schemeClr val="tx1">
                    <a:tint val="75000"/>
                  </a:schemeClr>
                </a:solidFill>
              </a:defRPr>
            </a:lvl3pPr>
            <a:lvl4pPr marL="1028767" indent="0" algn="ctr">
              <a:buNone/>
              <a:defRPr>
                <a:solidFill>
                  <a:schemeClr val="tx1">
                    <a:tint val="75000"/>
                  </a:schemeClr>
                </a:solidFill>
              </a:defRPr>
            </a:lvl4pPr>
            <a:lvl5pPr marL="1371689" indent="0" algn="ctr">
              <a:buNone/>
              <a:defRPr>
                <a:solidFill>
                  <a:schemeClr val="tx1">
                    <a:tint val="75000"/>
                  </a:schemeClr>
                </a:solidFill>
              </a:defRPr>
            </a:lvl5pPr>
            <a:lvl6pPr marL="1714611" indent="0" algn="ctr">
              <a:buNone/>
              <a:defRPr>
                <a:solidFill>
                  <a:schemeClr val="tx1">
                    <a:tint val="75000"/>
                  </a:schemeClr>
                </a:solidFill>
              </a:defRPr>
            </a:lvl6pPr>
            <a:lvl7pPr marL="2057534" indent="0" algn="ctr">
              <a:buNone/>
              <a:defRPr>
                <a:solidFill>
                  <a:schemeClr val="tx1">
                    <a:tint val="75000"/>
                  </a:schemeClr>
                </a:solidFill>
              </a:defRPr>
            </a:lvl7pPr>
            <a:lvl8pPr marL="2400456" indent="0" algn="ctr">
              <a:buNone/>
              <a:defRPr>
                <a:solidFill>
                  <a:schemeClr val="tx1">
                    <a:tint val="75000"/>
                  </a:schemeClr>
                </a:solidFill>
              </a:defRPr>
            </a:lvl8pPr>
            <a:lvl9pPr marL="2743378" indent="0" algn="ctr">
              <a:buNone/>
              <a:defRPr>
                <a:solidFill>
                  <a:schemeClr val="tx1">
                    <a:tint val="75000"/>
                  </a:schemeClr>
                </a:solidFill>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B4B8193-AC4A-402B-97B5-5DBF9DBA95FC}" type="slidenum">
              <a:rPr lang="en-GB"/>
              <a:pPr>
                <a:defRPr/>
              </a:pPr>
              <a:t>‹#›</a:t>
            </a:fld>
            <a:endParaRPr lang="en-GB" dirty="0"/>
          </a:p>
        </p:txBody>
      </p:sp>
    </p:spTree>
    <p:extLst>
      <p:ext uri="{BB962C8B-B14F-4D97-AF65-F5344CB8AC3E}">
        <p14:creationId xmlns:p14="http://schemas.microsoft.com/office/powerpoint/2010/main" val="42142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8C79B387-67C3-4606-AD9B-907CFDA4D094}" type="slidenum">
              <a:rPr lang="en-GB"/>
              <a:pPr>
                <a:defRPr/>
              </a:pPr>
              <a:t>‹#›</a:t>
            </a:fld>
            <a:endParaRPr lang="en-GB" dirty="0"/>
          </a:p>
        </p:txBody>
      </p:sp>
    </p:spTree>
    <p:extLst>
      <p:ext uri="{BB962C8B-B14F-4D97-AF65-F5344CB8AC3E}">
        <p14:creationId xmlns:p14="http://schemas.microsoft.com/office/powerpoint/2010/main" val="103085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prstMaterial="metal">
            <a:bevelT/>
          </a:sp3d>
        </p:spPr>
        <p:txBody>
          <a:bodyPr>
            <a:scene3d>
              <a:camera prst="orthographicFront"/>
              <a:lightRig rig="threePt" dir="t"/>
            </a:scene3d>
            <a:sp3d extrusionH="57150">
              <a:bevelT w="38100" h="38100"/>
            </a:sp3d>
          </a:bodyPr>
          <a:lstStyle>
            <a:lvl1pPr>
              <a:defRPr lang="en-GB" sz="3000" b="1" i="0" u="none" kern="1200" cap="none" spc="38" dirty="0">
                <a:ln w="13500">
                  <a:no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1pPr>
          </a:lstStyle>
          <a:p>
            <a:pPr lvl="0"/>
            <a:r>
              <a:rPr lang="en-US" smtClean="0"/>
              <a:t>Click to edit Master title style</a:t>
            </a:r>
            <a:endParaRPr lang="en-GB" dirty="0"/>
          </a:p>
        </p:txBody>
      </p:sp>
      <p:sp>
        <p:nvSpPr>
          <p:cNvPr id="3" name="Content Placeholder 2"/>
          <p:cNvSpPr>
            <a:spLocks noGrp="1"/>
          </p:cNvSpPr>
          <p:nvPr>
            <p:ph idx="1"/>
          </p:nvPr>
        </p:nvSpPr>
        <p:spPr>
          <a:xfrm>
            <a:off x="457200" y="1600203"/>
            <a:ext cx="8229600" cy="1886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3"/>
          </p:nvPr>
        </p:nvSpPr>
        <p:spPr>
          <a:xfrm>
            <a:off x="457200" y="4307873"/>
            <a:ext cx="8229600" cy="1886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4"/>
          </p:nvPr>
        </p:nvSpPr>
        <p:spPr>
          <a:xfrm>
            <a:off x="396877" y="3585335"/>
            <a:ext cx="8289925" cy="623888"/>
          </a:xfrm>
          <a:scene3d>
            <a:camera prst="orthographicFront"/>
            <a:lightRig rig="threePt" dir="t"/>
          </a:scene3d>
          <a:sp3d prstMaterial="metal">
            <a:bevelT/>
          </a:sp3d>
        </p:spPr>
        <p:txBody>
          <a:bodyPr>
            <a:noAutofit/>
          </a:bodyPr>
          <a:lstStyle>
            <a:lvl1pPr marL="0" indent="0" algn="ctr" defTabSz="685845" rtl="0" eaLnBrk="1" latinLnBrk="0" hangingPunct="1">
              <a:spcBef>
                <a:spcPct val="0"/>
              </a:spcBef>
              <a:buNone/>
              <a:defRPr lang="en-GB" sz="3000" b="1" i="0" u="none" kern="1200" cap="none" spc="38" dirty="0">
                <a:ln w="13500">
                  <a:no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1pPr>
            <a:lvl2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2pPr>
            <a:lvl3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3pPr>
            <a:lvl4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4pPr>
            <a:lvl5pPr>
              <a:defRPr lang="en-GB" sz="3000" b="1" i="0" u="none" kern="1200" cap="none" spc="38" dirty="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5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fontAlgn="base">
              <a:spcBef>
                <a:spcPct val="0"/>
              </a:spcBef>
              <a:spcAft>
                <a:spcPct val="0"/>
              </a:spcAft>
              <a:defRPr i="1">
                <a:latin typeface="Tahoma" pitchFamily="34" charset="0"/>
                <a:cs typeface="Arial" charset="0"/>
              </a:defRPr>
            </a:lvl1pPr>
          </a:lstStyle>
          <a:p>
            <a:pPr>
              <a:defRPr/>
            </a:pPr>
            <a:fld id="{A2CDE595-B734-46FE-8721-53E8B5CCAF9E}" type="slidenum">
              <a:rPr lang="en-GB"/>
              <a:pPr>
                <a:defRPr/>
              </a:pPr>
              <a:t>‹#›</a:t>
            </a:fld>
            <a:endParaRPr lang="en-GB" dirty="0"/>
          </a:p>
        </p:txBody>
      </p:sp>
    </p:spTree>
    <p:extLst>
      <p:ext uri="{BB962C8B-B14F-4D97-AF65-F5344CB8AC3E}">
        <p14:creationId xmlns:p14="http://schemas.microsoft.com/office/powerpoint/2010/main" val="77469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22" indent="0">
              <a:buNone/>
              <a:defRPr sz="1350">
                <a:solidFill>
                  <a:schemeClr val="tx1">
                    <a:tint val="75000"/>
                  </a:schemeClr>
                </a:solidFill>
              </a:defRPr>
            </a:lvl2pPr>
            <a:lvl3pPr marL="685845" indent="0">
              <a:buNone/>
              <a:defRPr sz="1200">
                <a:solidFill>
                  <a:schemeClr val="tx1">
                    <a:tint val="75000"/>
                  </a:schemeClr>
                </a:solidFill>
              </a:defRPr>
            </a:lvl3pPr>
            <a:lvl4pPr marL="1028767" indent="0">
              <a:buNone/>
              <a:defRPr sz="1050">
                <a:solidFill>
                  <a:schemeClr val="tx1">
                    <a:tint val="75000"/>
                  </a:schemeClr>
                </a:solidFill>
              </a:defRPr>
            </a:lvl4pPr>
            <a:lvl5pPr marL="1371689" indent="0">
              <a:buNone/>
              <a:defRPr sz="1050">
                <a:solidFill>
                  <a:schemeClr val="tx1">
                    <a:tint val="75000"/>
                  </a:schemeClr>
                </a:solidFill>
              </a:defRPr>
            </a:lvl5pPr>
            <a:lvl6pPr marL="1714611" indent="0">
              <a:buNone/>
              <a:defRPr sz="1050">
                <a:solidFill>
                  <a:schemeClr val="tx1">
                    <a:tint val="75000"/>
                  </a:schemeClr>
                </a:solidFill>
              </a:defRPr>
            </a:lvl6pPr>
            <a:lvl7pPr marL="2057534" indent="0">
              <a:buNone/>
              <a:defRPr sz="1050">
                <a:solidFill>
                  <a:schemeClr val="tx1">
                    <a:tint val="75000"/>
                  </a:schemeClr>
                </a:solidFill>
              </a:defRPr>
            </a:lvl7pPr>
            <a:lvl8pPr marL="2400456" indent="0">
              <a:buNone/>
              <a:defRPr sz="1050">
                <a:solidFill>
                  <a:schemeClr val="tx1">
                    <a:tint val="75000"/>
                  </a:schemeClr>
                </a:solidFill>
              </a:defRPr>
            </a:lvl8pPr>
            <a:lvl9pPr marL="2743378" indent="0">
              <a:buNone/>
              <a:defRPr sz="105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63CB79DB-B46A-4179-9646-06AB9328F85F}" type="slidenum">
              <a:rPr lang="en-GB"/>
              <a:pPr>
                <a:defRPr/>
              </a:pPr>
              <a:t>‹#›</a:t>
            </a:fld>
            <a:endParaRPr lang="en-GB" dirty="0"/>
          </a:p>
        </p:txBody>
      </p:sp>
    </p:spTree>
    <p:extLst>
      <p:ext uri="{BB962C8B-B14F-4D97-AF65-F5344CB8AC3E}">
        <p14:creationId xmlns:p14="http://schemas.microsoft.com/office/powerpoint/2010/main" val="317897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58DFABD4-0727-4061-8427-AC77F71CBAED}" type="slidenum">
              <a:rPr lang="en-GB"/>
              <a:pPr>
                <a:defRPr/>
              </a:pPr>
              <a:t>‹#›</a:t>
            </a:fld>
            <a:endParaRPr lang="en-GB" dirty="0"/>
          </a:p>
        </p:txBody>
      </p:sp>
    </p:spTree>
    <p:extLst>
      <p:ext uri="{BB962C8B-B14F-4D97-AF65-F5344CB8AC3E}">
        <p14:creationId xmlns:p14="http://schemas.microsoft.com/office/powerpoint/2010/main" val="88053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22" indent="0">
              <a:buNone/>
              <a:defRPr sz="1500" b="1"/>
            </a:lvl2pPr>
            <a:lvl3pPr marL="685845" indent="0">
              <a:buNone/>
              <a:defRPr sz="1350" b="1"/>
            </a:lvl3pPr>
            <a:lvl4pPr marL="1028767" indent="0">
              <a:buNone/>
              <a:defRPr sz="1200" b="1"/>
            </a:lvl4pPr>
            <a:lvl5pPr marL="1371689" indent="0">
              <a:buNone/>
              <a:defRPr sz="1200" b="1"/>
            </a:lvl5pPr>
            <a:lvl6pPr marL="1714611" indent="0">
              <a:buNone/>
              <a:defRPr sz="1200" b="1"/>
            </a:lvl6pPr>
            <a:lvl7pPr marL="2057534" indent="0">
              <a:buNone/>
              <a:defRPr sz="1200" b="1"/>
            </a:lvl7pPr>
            <a:lvl8pPr marL="2400456" indent="0">
              <a:buNone/>
              <a:defRPr sz="1200" b="1"/>
            </a:lvl8pPr>
            <a:lvl9pPr marL="274337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22" indent="0">
              <a:buNone/>
              <a:defRPr sz="1500" b="1"/>
            </a:lvl2pPr>
            <a:lvl3pPr marL="685845" indent="0">
              <a:buNone/>
              <a:defRPr sz="1350" b="1"/>
            </a:lvl3pPr>
            <a:lvl4pPr marL="1028767" indent="0">
              <a:buNone/>
              <a:defRPr sz="1200" b="1"/>
            </a:lvl4pPr>
            <a:lvl5pPr marL="1371689" indent="0">
              <a:buNone/>
              <a:defRPr sz="1200" b="1"/>
            </a:lvl5pPr>
            <a:lvl6pPr marL="1714611" indent="0">
              <a:buNone/>
              <a:defRPr sz="1200" b="1"/>
            </a:lvl6pPr>
            <a:lvl7pPr marL="2057534" indent="0">
              <a:buNone/>
              <a:defRPr sz="1200" b="1"/>
            </a:lvl7pPr>
            <a:lvl8pPr marL="2400456" indent="0">
              <a:buNone/>
              <a:defRPr sz="1200" b="1"/>
            </a:lvl8pPr>
            <a:lvl9pPr marL="274337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8"/>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1718080C-1070-4FCD-928B-6EF60FD93F09}" type="slidenum">
              <a:rPr lang="en-GB"/>
              <a:pPr>
                <a:defRPr/>
              </a:pPr>
              <a:t>‹#›</a:t>
            </a:fld>
            <a:endParaRPr lang="en-GB" dirty="0"/>
          </a:p>
        </p:txBody>
      </p:sp>
    </p:spTree>
    <p:extLst>
      <p:ext uri="{BB962C8B-B14F-4D97-AF65-F5344CB8AC3E}">
        <p14:creationId xmlns:p14="http://schemas.microsoft.com/office/powerpoint/2010/main" val="359529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5E2CFC99-6172-4051-BCD5-A924377EB2D9}" type="slidenum">
              <a:rPr lang="en-GB"/>
              <a:pPr>
                <a:defRPr/>
              </a:pPr>
              <a:t>‹#›</a:t>
            </a:fld>
            <a:endParaRPr lang="en-GB" dirty="0"/>
          </a:p>
        </p:txBody>
      </p:sp>
    </p:spTree>
    <p:extLst>
      <p:ext uri="{BB962C8B-B14F-4D97-AF65-F5344CB8AC3E}">
        <p14:creationId xmlns:p14="http://schemas.microsoft.com/office/powerpoint/2010/main" val="246722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B2D7AB8-73D3-4405-A044-BCBBB3F9745C}" type="slidenum">
              <a:rPr lang="en-GB"/>
              <a:pPr>
                <a:defRPr/>
              </a:pPr>
              <a:t>‹#›</a:t>
            </a:fld>
            <a:endParaRPr lang="en-GB" dirty="0"/>
          </a:p>
        </p:txBody>
      </p:sp>
    </p:spTree>
    <p:extLst>
      <p:ext uri="{BB962C8B-B14F-4D97-AF65-F5344CB8AC3E}">
        <p14:creationId xmlns:p14="http://schemas.microsoft.com/office/powerpoint/2010/main" val="18518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339AB-930E-4CB7-A402-0525CC7FAC37}" type="slidenum">
              <a:rPr lang="ar-SA"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50"/>
            </a:lvl1pPr>
            <a:lvl2pPr marL="342922" indent="0">
              <a:buNone/>
              <a:defRPr sz="900"/>
            </a:lvl2pPr>
            <a:lvl3pPr marL="685845" indent="0">
              <a:buNone/>
              <a:defRPr sz="750"/>
            </a:lvl3pPr>
            <a:lvl4pPr marL="1028767" indent="0">
              <a:buNone/>
              <a:defRPr sz="675"/>
            </a:lvl4pPr>
            <a:lvl5pPr marL="1371689" indent="0">
              <a:buNone/>
              <a:defRPr sz="675"/>
            </a:lvl5pPr>
            <a:lvl6pPr marL="1714611" indent="0">
              <a:buNone/>
              <a:defRPr sz="675"/>
            </a:lvl6pPr>
            <a:lvl7pPr marL="2057534" indent="0">
              <a:buNone/>
              <a:defRPr sz="675"/>
            </a:lvl7pPr>
            <a:lvl8pPr marL="2400456" indent="0">
              <a:buNone/>
              <a:defRPr sz="675"/>
            </a:lvl8pPr>
            <a:lvl9pPr marL="2743378" indent="0">
              <a:buNone/>
              <a:defRPr sz="675"/>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C55448BF-8B22-4AA1-9B08-586CEE77D724}" type="slidenum">
              <a:rPr lang="en-GB"/>
              <a:pPr>
                <a:defRPr/>
              </a:pPr>
              <a:t>‹#›</a:t>
            </a:fld>
            <a:endParaRPr lang="en-GB" dirty="0"/>
          </a:p>
        </p:txBody>
      </p:sp>
    </p:spTree>
    <p:extLst>
      <p:ext uri="{BB962C8B-B14F-4D97-AF65-F5344CB8AC3E}">
        <p14:creationId xmlns:p14="http://schemas.microsoft.com/office/powerpoint/2010/main" val="33482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22" indent="0">
              <a:buNone/>
              <a:defRPr sz="2100"/>
            </a:lvl2pPr>
            <a:lvl3pPr marL="685845" indent="0">
              <a:buNone/>
              <a:defRPr sz="1800"/>
            </a:lvl3pPr>
            <a:lvl4pPr marL="1028767" indent="0">
              <a:buNone/>
              <a:defRPr sz="1500"/>
            </a:lvl4pPr>
            <a:lvl5pPr marL="1371689" indent="0">
              <a:buNone/>
              <a:defRPr sz="1500"/>
            </a:lvl5pPr>
            <a:lvl6pPr marL="1714611" indent="0">
              <a:buNone/>
              <a:defRPr sz="1500"/>
            </a:lvl6pPr>
            <a:lvl7pPr marL="2057534" indent="0">
              <a:buNone/>
              <a:defRPr sz="1500"/>
            </a:lvl7pPr>
            <a:lvl8pPr marL="2400456" indent="0">
              <a:buNone/>
              <a:defRPr sz="1500"/>
            </a:lvl8pPr>
            <a:lvl9pPr marL="2743378"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22" indent="0">
              <a:buNone/>
              <a:defRPr sz="900"/>
            </a:lvl2pPr>
            <a:lvl3pPr marL="685845" indent="0">
              <a:buNone/>
              <a:defRPr sz="750"/>
            </a:lvl3pPr>
            <a:lvl4pPr marL="1028767" indent="0">
              <a:buNone/>
              <a:defRPr sz="675"/>
            </a:lvl4pPr>
            <a:lvl5pPr marL="1371689" indent="0">
              <a:buNone/>
              <a:defRPr sz="675"/>
            </a:lvl5pPr>
            <a:lvl6pPr marL="1714611" indent="0">
              <a:buNone/>
              <a:defRPr sz="675"/>
            </a:lvl6pPr>
            <a:lvl7pPr marL="2057534" indent="0">
              <a:buNone/>
              <a:defRPr sz="675"/>
            </a:lvl7pPr>
            <a:lvl8pPr marL="2400456" indent="0">
              <a:buNone/>
              <a:defRPr sz="675"/>
            </a:lvl8pPr>
            <a:lvl9pPr marL="2743378" indent="0">
              <a:buNone/>
              <a:defRPr sz="675"/>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2847CD6-FC8D-4D12-AC5C-99538D553700}" type="slidenum">
              <a:rPr lang="en-GB"/>
              <a:pPr>
                <a:defRPr/>
              </a:pPr>
              <a:t>‹#›</a:t>
            </a:fld>
            <a:endParaRPr lang="en-GB" dirty="0"/>
          </a:p>
        </p:txBody>
      </p:sp>
    </p:spTree>
    <p:extLst>
      <p:ext uri="{BB962C8B-B14F-4D97-AF65-F5344CB8AC3E}">
        <p14:creationId xmlns:p14="http://schemas.microsoft.com/office/powerpoint/2010/main" val="208957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D64AFE29-83DF-4F52-AA12-CC636920A3CF}" type="slidenum">
              <a:rPr lang="en-GB"/>
              <a:pPr>
                <a:defRPr/>
              </a:pPr>
              <a:t>‹#›</a:t>
            </a:fld>
            <a:endParaRPr lang="en-GB" dirty="0"/>
          </a:p>
        </p:txBody>
      </p:sp>
    </p:spTree>
    <p:extLst>
      <p:ext uri="{BB962C8B-B14F-4D97-AF65-F5344CB8AC3E}">
        <p14:creationId xmlns:p14="http://schemas.microsoft.com/office/powerpoint/2010/main" val="1898342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4C0E9846-5622-496C-8B60-EE6BB17824D7}" type="slidenum">
              <a:rPr lang="en-GB"/>
              <a:pPr>
                <a:defRPr/>
              </a:pPr>
              <a:t>‹#›</a:t>
            </a:fld>
            <a:endParaRPr lang="en-GB" dirty="0"/>
          </a:p>
        </p:txBody>
      </p:sp>
    </p:spTree>
    <p:extLst>
      <p:ext uri="{BB962C8B-B14F-4D97-AF65-F5344CB8AC3E}">
        <p14:creationId xmlns:p14="http://schemas.microsoft.com/office/powerpoint/2010/main" val="394745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8A6E7BE4-EC31-4DA6-9F4F-5417C844E3DA}" type="slidenum">
              <a:rPr lang="en-GB"/>
              <a:pPr>
                <a:defRPr/>
              </a:pPr>
              <a:t>‹#›</a:t>
            </a:fld>
            <a:endParaRPr lang="en-GB" dirty="0"/>
          </a:p>
        </p:txBody>
      </p:sp>
    </p:spTree>
    <p:extLst>
      <p:ext uri="{BB962C8B-B14F-4D97-AF65-F5344CB8AC3E}">
        <p14:creationId xmlns:p14="http://schemas.microsoft.com/office/powerpoint/2010/main" val="3737704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rot="16200000">
            <a:off x="4346575" y="2055812"/>
            <a:ext cx="450850" cy="9153526"/>
          </a:xfrm>
          <a:prstGeom prst="rect">
            <a:avLst/>
          </a:prstGeom>
          <a:gradFill rotWithShape="1">
            <a:gsLst>
              <a:gs pos="0">
                <a:srgbClr val="006699"/>
              </a:gs>
              <a:gs pos="100000">
                <a:srgbClr val="FFFFFF">
                  <a:alpha val="0"/>
                </a:srgbClr>
              </a:gs>
            </a:gsLst>
            <a:lin ang="0" scaled="1"/>
          </a:gradFill>
          <a:ln>
            <a:noFill/>
          </a:ln>
          <a:effectLst/>
          <a:extLst/>
        </p:spPr>
        <p:txBody>
          <a:bodyPr lIns="27432" tIns="27432" rIns="27432" bIns="27432"/>
          <a:lstStyle/>
          <a:p>
            <a:pPr algn="l" defTabSz="457230" rtl="0" fontAlgn="auto">
              <a:spcBef>
                <a:spcPts val="0"/>
              </a:spcBef>
              <a:spcAft>
                <a:spcPts val="0"/>
              </a:spcAft>
              <a:defRPr/>
            </a:pPr>
            <a:endParaRPr lang="en-GB" sz="1350" dirty="0">
              <a:solidFill>
                <a:prstClr val="black"/>
              </a:solidFill>
              <a:latin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9152" y="6312434"/>
            <a:ext cx="365039" cy="365039"/>
          </a:xfrm>
          <a:prstGeom prst="rect">
            <a:avLst/>
          </a:prstGeom>
          <a:effectLst>
            <a:reflection blurRad="6350" stA="30000" endPos="32000" dir="5400000" sy="-100000" algn="bl" rotWithShape="0"/>
          </a:effectLst>
        </p:spPr>
      </p:pic>
      <p:sp>
        <p:nvSpPr>
          <p:cNvPr id="5" name="Text Box 4"/>
          <p:cNvSpPr txBox="1">
            <a:spLocks noChangeArrowheads="1"/>
          </p:cNvSpPr>
          <p:nvPr userDrawn="1"/>
        </p:nvSpPr>
        <p:spPr bwMode="auto">
          <a:xfrm>
            <a:off x="-20794" y="6496946"/>
            <a:ext cx="9208338" cy="361054"/>
          </a:xfrm>
          <a:prstGeom prst="rect">
            <a:avLst/>
          </a:prstGeom>
          <a:noFill/>
          <a:ln>
            <a:noFill/>
          </a:ln>
          <a:effectLst/>
          <a:scene3d>
            <a:camera prst="perspectiveAbove"/>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sz="1600" b="1" spc="38" dirty="0">
                <a:ln w="13500">
                  <a:solidFill>
                    <a:srgbClr val="4F81BD">
                      <a:shade val="2500"/>
                      <a:alpha val="6500"/>
                    </a:srgbClr>
                  </a:solidFill>
                  <a:prstDash val="solid"/>
                </a:ln>
                <a:solidFill>
                  <a:srgbClr val="4F81BD">
                    <a:tint val="3000"/>
                    <a:alpha val="95000"/>
                  </a:srgbClr>
                </a:solidFill>
                <a:effectLst>
                  <a:innerShdw blurRad="63500" dist="50800" dir="16200000">
                    <a:prstClr val="black">
                      <a:alpha val="50000"/>
                    </a:prstClr>
                  </a:innerShdw>
                  <a:reflection blurRad="279400" stA="72000" endPos="45500" dir="5400000" sy="-100000" algn="bl" rotWithShape="0"/>
                </a:effectLst>
                <a:latin typeface="Calibri"/>
                <a:cs typeface="Arial" pitchFamily="34" charset="0"/>
              </a:rPr>
              <a:t>THE SPINAL CORD – COMPILED BY COLIN GREENGRASS, PH.D.</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227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D44525C-9373-4A8B-AF3F-448F44A9564C}" type="slidenum">
              <a:rPr lang="ar-SA" smtClean="0">
                <a:solidFill>
                  <a:srgbClr val="464653"/>
                </a:solidFill>
              </a:rPr>
              <a:pPr>
                <a:def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20491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350339AB-930E-4CB7-A402-0525CC7FAC37}" type="slidenum">
              <a:rPr lang="ar-SA" smtClean="0">
                <a:solidFill>
                  <a:srgbClr val="464653"/>
                </a:solidFill>
              </a:rPr>
              <a:pPr>
                <a:def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92355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145DC8C-1C59-4B41-B81E-E764389F173B}" type="slidenum">
              <a:rPr lang="ar-SA" smtClean="0">
                <a:solidFill>
                  <a:srgbClr val="DDE9EC"/>
                </a:solidFill>
              </a:rPr>
              <a:pPr>
                <a:def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921135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464653"/>
              </a:solidFill>
            </a:endParaRPr>
          </a:p>
        </p:txBody>
      </p:sp>
      <p:sp>
        <p:nvSpPr>
          <p:cNvPr id="6" name="Footer Placeholder 5"/>
          <p:cNvSpPr>
            <a:spLocks noGrp="1"/>
          </p:cNvSpPr>
          <p:nvPr>
            <p:ph type="ftr" sz="quarter" idx="11"/>
          </p:nvPr>
        </p:nvSpPr>
        <p:spPr/>
        <p:txBody>
          <a:bodyPr/>
          <a:lstStyle/>
          <a:p>
            <a:pPr>
              <a:defRPr/>
            </a:pPr>
            <a:endParaRPr lang="en-US">
              <a:solidFill>
                <a:srgbClr val="464653"/>
              </a:solidFill>
            </a:endParaRPr>
          </a:p>
        </p:txBody>
      </p:sp>
      <p:sp>
        <p:nvSpPr>
          <p:cNvPr id="7" name="Slide Number Placeholder 6"/>
          <p:cNvSpPr>
            <a:spLocks noGrp="1"/>
          </p:cNvSpPr>
          <p:nvPr>
            <p:ph type="sldNum" sz="quarter" idx="12"/>
          </p:nvPr>
        </p:nvSpPr>
        <p:spPr/>
        <p:txBody>
          <a:bodyPr/>
          <a:lstStyle/>
          <a:p>
            <a:pPr>
              <a:defRPr/>
            </a:pPr>
            <a:fld id="{06F61EFA-4941-4A12-9C4F-6F8078B7CA8F}" type="slidenum">
              <a:rPr lang="ar-SA" smtClean="0">
                <a:solidFill>
                  <a:srgbClr val="464653"/>
                </a:solidFill>
              </a:rPr>
              <a:pPr>
                <a:def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28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145DC8C-1C59-4B41-B81E-E764389F173B}" type="slidenum">
              <a:rPr lang="ar-SA"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464653"/>
              </a:solidFill>
            </a:endParaRPr>
          </a:p>
        </p:txBody>
      </p:sp>
      <p:sp>
        <p:nvSpPr>
          <p:cNvPr id="8" name="Footer Placeholder 7"/>
          <p:cNvSpPr>
            <a:spLocks noGrp="1"/>
          </p:cNvSpPr>
          <p:nvPr>
            <p:ph type="ftr" sz="quarter" idx="11"/>
          </p:nvPr>
        </p:nvSpPr>
        <p:spPr/>
        <p:txBody>
          <a:bodyPr/>
          <a:lstStyle/>
          <a:p>
            <a:pPr>
              <a:defRPr/>
            </a:pPr>
            <a:endParaRPr lang="en-US">
              <a:solidFill>
                <a:srgbClr val="464653"/>
              </a:solidFill>
            </a:endParaRPr>
          </a:p>
        </p:txBody>
      </p:sp>
      <p:sp>
        <p:nvSpPr>
          <p:cNvPr id="9" name="Slide Number Placeholder 8"/>
          <p:cNvSpPr>
            <a:spLocks noGrp="1"/>
          </p:cNvSpPr>
          <p:nvPr>
            <p:ph type="sldNum" sz="quarter" idx="12"/>
          </p:nvPr>
        </p:nvSpPr>
        <p:spPr/>
        <p:txBody>
          <a:bodyPr/>
          <a:lstStyle/>
          <a:p>
            <a:pPr>
              <a:defRPr/>
            </a:pPr>
            <a:fld id="{AAA74C01-478E-428D-B936-FE6B5010097F}" type="slidenum">
              <a:rPr lang="ar-SA" smtClean="0">
                <a:solidFill>
                  <a:srgbClr val="464653"/>
                </a:solidFill>
              </a:rPr>
              <a:pPr>
                <a:def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674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464653"/>
              </a:solidFill>
            </a:endParaRPr>
          </a:p>
        </p:txBody>
      </p:sp>
      <p:sp>
        <p:nvSpPr>
          <p:cNvPr id="4" name="Footer Placeholder 3"/>
          <p:cNvSpPr>
            <a:spLocks noGrp="1"/>
          </p:cNvSpPr>
          <p:nvPr>
            <p:ph type="ftr" sz="quarter" idx="11"/>
          </p:nvPr>
        </p:nvSpPr>
        <p:spPr/>
        <p:txBody>
          <a:bodyPr/>
          <a:lstStyle/>
          <a:p>
            <a:pPr>
              <a:defRPr/>
            </a:pPr>
            <a:endParaRPr lang="en-US">
              <a:solidFill>
                <a:srgbClr val="464653"/>
              </a:solidFill>
            </a:endParaRPr>
          </a:p>
        </p:txBody>
      </p:sp>
      <p:sp>
        <p:nvSpPr>
          <p:cNvPr id="5" name="Slide Number Placeholder 4"/>
          <p:cNvSpPr>
            <a:spLocks noGrp="1"/>
          </p:cNvSpPr>
          <p:nvPr>
            <p:ph type="sldNum" sz="quarter" idx="12"/>
          </p:nvPr>
        </p:nvSpPr>
        <p:spPr/>
        <p:txBody>
          <a:bodyPr/>
          <a:lstStyle/>
          <a:p>
            <a:pPr>
              <a:defRPr/>
            </a:pPr>
            <a:fld id="{57BD2246-B4AB-499A-85D7-D0191306690E}" type="slidenum">
              <a:rPr lang="ar-SA" smtClean="0">
                <a:solidFill>
                  <a:srgbClr val="464653"/>
                </a:solidFill>
              </a:rPr>
              <a:pPr>
                <a:def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58470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464653"/>
              </a:solidFill>
            </a:endParaRPr>
          </a:p>
        </p:txBody>
      </p:sp>
      <p:sp>
        <p:nvSpPr>
          <p:cNvPr id="3" name="Footer Placeholder 2"/>
          <p:cNvSpPr>
            <a:spLocks noGrp="1"/>
          </p:cNvSpPr>
          <p:nvPr>
            <p:ph type="ftr" sz="quarter" idx="11"/>
          </p:nvPr>
        </p:nvSpPr>
        <p:spPr/>
        <p:txBody>
          <a:bodyPr/>
          <a:lstStyle/>
          <a:p>
            <a:pPr>
              <a:defRPr/>
            </a:pPr>
            <a:endParaRPr lang="en-US">
              <a:solidFill>
                <a:srgbClr val="464653"/>
              </a:solidFill>
            </a:endParaRPr>
          </a:p>
        </p:txBody>
      </p:sp>
      <p:sp>
        <p:nvSpPr>
          <p:cNvPr id="4" name="Slide Number Placeholder 3"/>
          <p:cNvSpPr>
            <a:spLocks noGrp="1"/>
          </p:cNvSpPr>
          <p:nvPr>
            <p:ph type="sldNum" sz="quarter" idx="12"/>
          </p:nvPr>
        </p:nvSpPr>
        <p:spPr/>
        <p:txBody>
          <a:bodyPr/>
          <a:lstStyle/>
          <a:p>
            <a:pPr>
              <a:defRPr/>
            </a:pPr>
            <a:fld id="{C83D52AD-BDCC-4C37-9E78-DAA11CB22D0B}" type="slidenum">
              <a:rPr lang="ar-SA" smtClean="0">
                <a:solidFill>
                  <a:srgbClr val="464653"/>
                </a:solidFill>
              </a:rPr>
              <a:pPr>
                <a:def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3895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64653"/>
              </a:solidFill>
            </a:endParaRPr>
          </a:p>
        </p:txBody>
      </p:sp>
      <p:sp>
        <p:nvSpPr>
          <p:cNvPr id="6" name="Footer Placeholder 5"/>
          <p:cNvSpPr>
            <a:spLocks noGrp="1"/>
          </p:cNvSpPr>
          <p:nvPr>
            <p:ph type="ftr" sz="quarter" idx="11"/>
          </p:nvPr>
        </p:nvSpPr>
        <p:spPr/>
        <p:txBody>
          <a:bodyPr/>
          <a:lstStyle/>
          <a:p>
            <a:pPr>
              <a:defRPr/>
            </a:pPr>
            <a:endParaRPr lang="en-US">
              <a:solidFill>
                <a:srgbClr val="464653"/>
              </a:solidFill>
            </a:endParaRPr>
          </a:p>
        </p:txBody>
      </p:sp>
      <p:sp>
        <p:nvSpPr>
          <p:cNvPr id="7" name="Slide Number Placeholder 6"/>
          <p:cNvSpPr>
            <a:spLocks noGrp="1"/>
          </p:cNvSpPr>
          <p:nvPr>
            <p:ph type="sldNum" sz="quarter" idx="12"/>
          </p:nvPr>
        </p:nvSpPr>
        <p:spPr/>
        <p:txBody>
          <a:bodyPr/>
          <a:lstStyle/>
          <a:p>
            <a:pPr>
              <a:defRPr/>
            </a:pPr>
            <a:fld id="{26552B3F-D8E3-46BE-AC32-1C74EC17B9A3}" type="slidenum">
              <a:rPr lang="ar-SA" smtClean="0">
                <a:solidFill>
                  <a:srgbClr val="464653"/>
                </a:solidFill>
              </a:rPr>
              <a:pPr>
                <a:def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75612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DDE9EC"/>
              </a:solidFill>
            </a:endParaRPr>
          </a:p>
        </p:txBody>
      </p:sp>
      <p:sp>
        <p:nvSpPr>
          <p:cNvPr id="6" name="Footer Placeholder 5"/>
          <p:cNvSpPr>
            <a:spLocks noGrp="1"/>
          </p:cNvSpPr>
          <p:nvPr>
            <p:ph type="ftr" sz="quarter" idx="11"/>
          </p:nvPr>
        </p:nvSpPr>
        <p:spPr/>
        <p:txBody>
          <a:bodyPr/>
          <a:lstStyle/>
          <a:p>
            <a:pPr>
              <a:defRPr/>
            </a:pPr>
            <a:endParaRPr lang="en-US">
              <a:solidFill>
                <a:srgbClr val="DDE9EC"/>
              </a:solidFill>
            </a:endParaRPr>
          </a:p>
        </p:txBody>
      </p:sp>
      <p:sp>
        <p:nvSpPr>
          <p:cNvPr id="7" name="Slide Number Placeholder 6"/>
          <p:cNvSpPr>
            <a:spLocks noGrp="1"/>
          </p:cNvSpPr>
          <p:nvPr>
            <p:ph type="sldNum" sz="quarter" idx="12"/>
          </p:nvPr>
        </p:nvSpPr>
        <p:spPr/>
        <p:txBody>
          <a:bodyPr/>
          <a:lstStyle/>
          <a:p>
            <a:pPr>
              <a:defRPr/>
            </a:pPr>
            <a:fld id="{07B0FB6B-649C-43B6-BB0E-A32D5368F1FD}" type="slidenum">
              <a:rPr lang="ar-SA" smtClean="0">
                <a:solidFill>
                  <a:srgbClr val="DDE9EC"/>
                </a:solidFill>
              </a:rPr>
              <a:pPr>
                <a:def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1049493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E6DE13A8-EB09-442A-B5B5-F69488F9599A}" type="slidenum">
              <a:rPr lang="ar-SA" smtClean="0">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613059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A85BD6CA-B982-412B-A567-0567590E8DFD}" type="slidenum">
              <a:rPr lang="ar-SA" smtClean="0">
                <a:solidFill>
                  <a:srgbClr val="464653"/>
                </a:solidFill>
              </a:rPr>
              <a:pPr>
                <a:def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28817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noProof="0" smtClean="0"/>
              <a:t>Click to edit Master subtitle style</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5133" name="Rectangle 13"/>
          <p:cNvSpPr>
            <a:spLocks noGrp="1" noChangeArrowheads="1"/>
          </p:cNvSpPr>
          <p:nvPr>
            <p:ph type="sldNum" sz="quarter" idx="4"/>
          </p:nvPr>
        </p:nvSpPr>
        <p:spPr/>
        <p:txBody>
          <a:bodyPr/>
          <a:lstStyle>
            <a:lvl1pPr>
              <a:defRPr/>
            </a:lvl1pPr>
          </a:lstStyle>
          <a:p>
            <a:fld id="{EC357688-9FD4-42D4-861C-7C377323F8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1182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A72AA16-EAF9-43ED-BAC9-7CEB79C85D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9325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6EFEC5-BACA-4D96-BB04-56A6F3B2F7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036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F61EFA-4941-4A12-9C4F-6F8078B7CA8F}" type="slidenum">
              <a:rPr lang="ar-SA"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F6A3684-B4BA-4888-85F6-3CB11B0D29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8986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76A05C3-2F26-418C-B26D-3BE3119AA1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1894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C162D5B-E371-4D63-AAE1-E8F8F18BD6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3948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7230EDD-4438-40A9-9F65-E70E0984A4F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238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6E4E3BD-FA73-4E6B-8D44-8F86630E40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082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0012C3-D7B1-4F8D-B058-F94304AFE2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2846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EA5F40-70BD-40F3-8311-CB7F003B96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1061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3EE884B-FBA0-4F8A-99F2-26E6402FAA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8340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CB66A7A5-E7DC-4365-A434-71BA657C2DC4}" type="slidenum">
              <a:rPr lang="ar-SA" altLang="en-US"/>
              <a:pPr/>
              <a:t>‹#›</a:t>
            </a:fld>
            <a:endParaRPr lang="en-US" altLang="en-US"/>
          </a:p>
        </p:txBody>
      </p:sp>
    </p:spTree>
    <p:extLst>
      <p:ext uri="{BB962C8B-B14F-4D97-AF65-F5344CB8AC3E}">
        <p14:creationId xmlns:p14="http://schemas.microsoft.com/office/powerpoint/2010/main" val="38196602"/>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324BE4A2-7D91-42D3-BE44-E853969F4D66}" type="slidenum">
              <a:rPr lang="ar-SA" altLang="en-US"/>
              <a:pPr/>
              <a:t>‹#›</a:t>
            </a:fld>
            <a:endParaRPr lang="en-US" altLang="en-US"/>
          </a:p>
        </p:txBody>
      </p:sp>
    </p:spTree>
    <p:extLst>
      <p:ext uri="{BB962C8B-B14F-4D97-AF65-F5344CB8AC3E}">
        <p14:creationId xmlns:p14="http://schemas.microsoft.com/office/powerpoint/2010/main" val="1784769343"/>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A74C01-478E-428D-B936-FE6B5010097F}" type="slidenum">
              <a:rPr lang="ar-SA"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33ADA3A9-5D33-4C25-BF7B-1316E9D23E5F}" type="slidenum">
              <a:rPr lang="ar-SA" altLang="en-US"/>
              <a:pPr/>
              <a:t>‹#›</a:t>
            </a:fld>
            <a:endParaRPr lang="en-US" altLang="en-US"/>
          </a:p>
        </p:txBody>
      </p:sp>
    </p:spTree>
    <p:extLst>
      <p:ext uri="{BB962C8B-B14F-4D97-AF65-F5344CB8AC3E}">
        <p14:creationId xmlns:p14="http://schemas.microsoft.com/office/powerpoint/2010/main" val="1267334776"/>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84E89D4A-5799-4960-A3D0-C6BA2CAF4D8B}" type="slidenum">
              <a:rPr lang="ar-SA" altLang="en-US"/>
              <a:pPr/>
              <a:t>‹#›</a:t>
            </a:fld>
            <a:endParaRPr lang="en-US" altLang="en-US"/>
          </a:p>
        </p:txBody>
      </p:sp>
    </p:spTree>
    <p:extLst>
      <p:ext uri="{BB962C8B-B14F-4D97-AF65-F5344CB8AC3E}">
        <p14:creationId xmlns:p14="http://schemas.microsoft.com/office/powerpoint/2010/main" val="3330608063"/>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8F18BD6-F7C4-416B-8276-DE5C31D7EC5C}" type="slidenum">
              <a:rPr lang="ar-SA" altLang="en-US"/>
              <a:pPr/>
              <a:t>‹#›</a:t>
            </a:fld>
            <a:endParaRPr lang="en-US" altLang="en-US"/>
          </a:p>
        </p:txBody>
      </p:sp>
    </p:spTree>
    <p:extLst>
      <p:ext uri="{BB962C8B-B14F-4D97-AF65-F5344CB8AC3E}">
        <p14:creationId xmlns:p14="http://schemas.microsoft.com/office/powerpoint/2010/main" val="3303065316"/>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0840A1C2-34C2-4410-B89A-9AB3CD2D1E43}" type="slidenum">
              <a:rPr lang="ar-SA" altLang="en-US"/>
              <a:pPr/>
              <a:t>‹#›</a:t>
            </a:fld>
            <a:endParaRPr lang="en-US" altLang="en-US"/>
          </a:p>
        </p:txBody>
      </p:sp>
    </p:spTree>
    <p:extLst>
      <p:ext uri="{BB962C8B-B14F-4D97-AF65-F5344CB8AC3E}">
        <p14:creationId xmlns:p14="http://schemas.microsoft.com/office/powerpoint/2010/main" val="464627341"/>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2C329C4-FADC-4D23-9A78-60C6498FE459}" type="slidenum">
              <a:rPr lang="ar-SA" altLang="en-US"/>
              <a:pPr/>
              <a:t>‹#›</a:t>
            </a:fld>
            <a:endParaRPr lang="en-US" altLang="en-US"/>
          </a:p>
        </p:txBody>
      </p:sp>
    </p:spTree>
    <p:extLst>
      <p:ext uri="{BB962C8B-B14F-4D97-AF65-F5344CB8AC3E}">
        <p14:creationId xmlns:p14="http://schemas.microsoft.com/office/powerpoint/2010/main" val="3890704855"/>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85B067D-62BA-4E82-80D8-50CD91A7C0A1}" type="slidenum">
              <a:rPr lang="ar-SA" altLang="en-US"/>
              <a:pPr/>
              <a:t>‹#›</a:t>
            </a:fld>
            <a:endParaRPr lang="en-US" altLang="en-US"/>
          </a:p>
        </p:txBody>
      </p:sp>
    </p:spTree>
    <p:extLst>
      <p:ext uri="{BB962C8B-B14F-4D97-AF65-F5344CB8AC3E}">
        <p14:creationId xmlns:p14="http://schemas.microsoft.com/office/powerpoint/2010/main" val="1494642415"/>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F093CEE9-CFCB-4817-9E3D-79ACCAF0C3BE}" type="slidenum">
              <a:rPr lang="ar-SA" altLang="en-US"/>
              <a:pPr/>
              <a:t>‹#›</a:t>
            </a:fld>
            <a:endParaRPr lang="en-US" altLang="en-US"/>
          </a:p>
        </p:txBody>
      </p:sp>
    </p:spTree>
    <p:extLst>
      <p:ext uri="{BB962C8B-B14F-4D97-AF65-F5344CB8AC3E}">
        <p14:creationId xmlns:p14="http://schemas.microsoft.com/office/powerpoint/2010/main" val="2739372696"/>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72620914-DED7-419C-868A-259929AA4FD1}" type="slidenum">
              <a:rPr lang="ar-SA" altLang="en-US"/>
              <a:pPr/>
              <a:t>‹#›</a:t>
            </a:fld>
            <a:endParaRPr lang="en-US" altLang="en-US"/>
          </a:p>
        </p:txBody>
      </p:sp>
    </p:spTree>
    <p:extLst>
      <p:ext uri="{BB962C8B-B14F-4D97-AF65-F5344CB8AC3E}">
        <p14:creationId xmlns:p14="http://schemas.microsoft.com/office/powerpoint/2010/main" val="1330471090"/>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DD772EE4-3165-42AF-8BF6-2143AC20310F}" type="slidenum">
              <a:rPr lang="ar-SA" altLang="en-US"/>
              <a:pPr/>
              <a:t>‹#›</a:t>
            </a:fld>
            <a:endParaRPr lang="en-US" altLang="en-US"/>
          </a:p>
        </p:txBody>
      </p:sp>
    </p:spTree>
    <p:extLst>
      <p:ext uri="{BB962C8B-B14F-4D97-AF65-F5344CB8AC3E}">
        <p14:creationId xmlns:p14="http://schemas.microsoft.com/office/powerpoint/2010/main" val="300720218"/>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2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BD2246-B4AB-499A-85D7-D0191306690E}" type="slidenum">
              <a:rPr lang="ar-SA"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55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396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031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132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45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624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61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75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312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48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3D52AD-BDCC-4C37-9E78-DAA11CB22D0B}" type="slidenum">
              <a:rPr lang="ar-SA"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552B3F-D8E3-46BE-AC32-1C74EC17B9A3}" type="slidenum">
              <a:rPr lang="ar-SA"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B0FB6B-649C-43B6-BB0E-A32D5368F1FD}" type="slidenum">
              <a:rPr lang="ar-SA"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4394412-61DB-4324-B470-AB27A294900A}" type="slidenum">
              <a:rPr lang="ar-SA"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93763"/>
            <a:ext cx="8229600" cy="590550"/>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4100" name="Group 16"/>
          <p:cNvGrpSpPr>
            <a:grpSpLocks/>
          </p:cNvGrpSpPr>
          <p:nvPr/>
        </p:nvGrpSpPr>
        <p:grpSpPr bwMode="auto">
          <a:xfrm>
            <a:off x="-4763" y="-26988"/>
            <a:ext cx="9153526" cy="860426"/>
            <a:chOff x="-4642" y="-27384"/>
            <a:chExt cx="9148642" cy="860228"/>
          </a:xfrm>
        </p:grpSpPr>
        <p:sp>
          <p:nvSpPr>
            <p:cNvPr id="7" name="Rectangle 9"/>
            <p:cNvSpPr>
              <a:spLocks noChangeArrowheads="1"/>
            </p:cNvSpPr>
            <p:nvPr/>
          </p:nvSpPr>
          <p:spPr bwMode="auto">
            <a:xfrm rot="5400000">
              <a:off x="4460960" y="-3850196"/>
              <a:ext cx="217438" cy="9148642"/>
            </a:xfrm>
            <a:prstGeom prst="rect">
              <a:avLst/>
            </a:prstGeom>
            <a:gradFill rotWithShape="1">
              <a:gsLst>
                <a:gs pos="0">
                  <a:srgbClr val="267FC0"/>
                </a:gs>
                <a:gs pos="100000">
                  <a:srgbClr val="FFFFFF">
                    <a:alpha val="0"/>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l" defTabSz="457230" rtl="0" fontAlgn="auto">
                <a:spcBef>
                  <a:spcPts val="0"/>
                </a:spcBef>
                <a:spcAft>
                  <a:spcPts val="0"/>
                </a:spcAft>
                <a:defRPr/>
              </a:pPr>
              <a:endParaRPr lang="en-GB" sz="1350" dirty="0">
                <a:solidFill>
                  <a:prstClr val="black"/>
                </a:solidFill>
                <a:latin typeface="Calibri"/>
              </a:endParaRPr>
            </a:p>
          </p:txBody>
        </p:sp>
        <p:sp>
          <p:nvSpPr>
            <p:cNvPr id="8" name="Rectangle 8"/>
            <p:cNvSpPr>
              <a:spLocks noChangeArrowheads="1"/>
            </p:cNvSpPr>
            <p:nvPr/>
          </p:nvSpPr>
          <p:spPr bwMode="auto">
            <a:xfrm>
              <a:off x="-4642" y="-27384"/>
              <a:ext cx="9148642" cy="644378"/>
            </a:xfrm>
            <a:prstGeom prst="rect">
              <a:avLst/>
            </a:prstGeom>
            <a:solidFill>
              <a:srgbClr val="0F6DA8"/>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l" defTabSz="457230" rtl="0" fontAlgn="auto">
                <a:spcBef>
                  <a:spcPts val="0"/>
                </a:spcBef>
                <a:spcAft>
                  <a:spcPts val="0"/>
                </a:spcAft>
                <a:defRPr/>
              </a:pPr>
              <a:endParaRPr lang="en-GB" sz="1350" dirty="0">
                <a:solidFill>
                  <a:prstClr val="black"/>
                </a:solidFill>
                <a:latin typeface="Calibri"/>
              </a:endParaRPr>
            </a:p>
          </p:txBody>
        </p:sp>
      </p:grpSp>
      <p:sp>
        <p:nvSpPr>
          <p:cNvPr id="6" name="Slide Number Placeholder 5"/>
          <p:cNvSpPr>
            <a:spLocks noGrp="1"/>
          </p:cNvSpPr>
          <p:nvPr>
            <p:ph type="sldNum" sz="quarter" idx="4"/>
          </p:nvPr>
        </p:nvSpPr>
        <p:spPr>
          <a:xfrm>
            <a:off x="8482013" y="6497638"/>
            <a:ext cx="442912" cy="284162"/>
          </a:xfrm>
          <a:prstGeom prst="rect">
            <a:avLst/>
          </a:prstGeom>
        </p:spPr>
        <p:txBody>
          <a:bodyPr vert="horz" lIns="91440" tIns="45720" rIns="91440" bIns="45720" rtlCol="0" anchor="ctr"/>
          <a:lstStyle>
            <a:lvl1pPr algn="r" fontAlgn="auto">
              <a:spcBef>
                <a:spcPts val="0"/>
              </a:spcBef>
              <a:spcAft>
                <a:spcPts val="0"/>
              </a:spcAft>
              <a:defRPr sz="900" b="1" i="0" cap="none" spc="38">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cs typeface="+mn-cs"/>
              </a:defRPr>
            </a:lvl1pPr>
          </a:lstStyle>
          <a:p>
            <a:pPr rtl="0">
              <a:defRPr/>
            </a:pPr>
            <a:fld id="{DA0A9E04-381E-4C73-A7F5-0CD6F4D91297}" type="slidenum">
              <a:rPr lang="en-GB"/>
              <a:pPr rtl="0">
                <a:defRPr/>
              </a:pPr>
              <a:t>‹#›</a:t>
            </a:fld>
            <a:endParaRPr lang="en-GB" dirty="0"/>
          </a:p>
        </p:txBody>
      </p:sp>
      <p:sp>
        <p:nvSpPr>
          <p:cNvPr id="14" name="Rectangle 9"/>
          <p:cNvSpPr>
            <a:spLocks noChangeArrowheads="1"/>
          </p:cNvSpPr>
          <p:nvPr/>
        </p:nvSpPr>
        <p:spPr bwMode="auto">
          <a:xfrm rot="16200000">
            <a:off x="4297362" y="2006600"/>
            <a:ext cx="549275" cy="9153526"/>
          </a:xfrm>
          <a:prstGeom prst="rect">
            <a:avLst/>
          </a:prstGeom>
          <a:gradFill rotWithShape="1">
            <a:gsLst>
              <a:gs pos="0">
                <a:srgbClr val="006699"/>
              </a:gs>
              <a:gs pos="100000">
                <a:srgbClr val="FFFFFF">
                  <a:alpha val="0"/>
                </a:srgbClr>
              </a:gs>
            </a:gsLst>
            <a:lin ang="0" scaled="1"/>
          </a:gradFill>
          <a:ln>
            <a:noFill/>
          </a:ln>
          <a:effectLst/>
          <a:extLst/>
        </p:spPr>
        <p:txBody>
          <a:bodyPr lIns="27432" tIns="27432" rIns="27432" bIns="27432"/>
          <a:lstStyle/>
          <a:p>
            <a:pPr algn="l" defTabSz="457230" rtl="0" fontAlgn="auto">
              <a:spcBef>
                <a:spcPts val="0"/>
              </a:spcBef>
              <a:spcAft>
                <a:spcPts val="0"/>
              </a:spcAft>
              <a:defRPr/>
            </a:pPr>
            <a:endParaRPr lang="en-GB" sz="1350" dirty="0">
              <a:solidFill>
                <a:prstClr val="black"/>
              </a:solidFill>
              <a:latin typeface="Calibri"/>
            </a:endParaRPr>
          </a:p>
        </p:txBody>
      </p:sp>
      <p:sp>
        <p:nvSpPr>
          <p:cNvPr id="16" name="Text Box 4"/>
          <p:cNvSpPr txBox="1">
            <a:spLocks noChangeArrowheads="1"/>
          </p:cNvSpPr>
          <p:nvPr/>
        </p:nvSpPr>
        <p:spPr bwMode="auto">
          <a:xfrm>
            <a:off x="826438" y="96186"/>
            <a:ext cx="2489000" cy="483855"/>
          </a:xfrm>
          <a:prstGeom prst="rect">
            <a:avLst/>
          </a:prstGeom>
          <a:noFill/>
          <a:ln>
            <a:noFill/>
          </a:ln>
          <a:effectLst/>
          <a:scene3d>
            <a:camera prst="orthographicFront"/>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ea typeface="Times New Roman" pitchFamily="18" charset="0"/>
                <a:cs typeface="Arial" pitchFamily="34" charset="0"/>
              </a:rPr>
              <a:t>COLLEGE OF MEDICINE </a:t>
            </a:r>
            <a:r>
              <a:rPr lang="en-US" altLang="en-US"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cs typeface="Arial" pitchFamily="34" charset="0"/>
              </a:rPr>
              <a:t>KING SAUD UNIVERSITY</a:t>
            </a:r>
          </a:p>
        </p:txBody>
      </p:sp>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14813" y="-25101"/>
            <a:ext cx="714375" cy="714375"/>
          </a:xfrm>
          <a:prstGeom prst="rect">
            <a:avLst/>
          </a:prstGeom>
          <a:effectLst>
            <a:outerShdw blurRad="50800" dist="38100" dir="5400000" algn="t" rotWithShape="0">
              <a:prstClr val="black">
                <a:alpha val="40000"/>
              </a:prstClr>
            </a:outerShdw>
            <a:reflection blurRad="6350" stA="30000" endPos="32000" dir="5400000" sy="-100000" algn="bl" rotWithShape="0"/>
          </a:effectLst>
        </p:spPr>
      </p:pic>
      <p:sp>
        <p:nvSpPr>
          <p:cNvPr id="12" name="TextBox 11"/>
          <p:cNvSpPr txBox="1"/>
          <p:nvPr/>
        </p:nvSpPr>
        <p:spPr>
          <a:xfrm>
            <a:off x="5546628" y="118646"/>
            <a:ext cx="2914649" cy="338554"/>
          </a:xfrm>
          <a:prstGeom prst="rect">
            <a:avLst/>
          </a:prstGeom>
          <a:noFill/>
        </p:spPr>
        <p:txBody>
          <a:bodyPr>
            <a:spAutoFit/>
          </a:bodyPr>
          <a:lstStyle/>
          <a:p>
            <a:pPr algn="ctr" defTabSz="457230" rtl="0" fontAlgn="auto">
              <a:spcBef>
                <a:spcPts val="0"/>
              </a:spcBef>
              <a:spcAft>
                <a:spcPts val="0"/>
              </a:spcAft>
              <a:defRPr/>
            </a:pPr>
            <a:r>
              <a:rPr lang="en-GB" sz="1600"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rPr>
              <a:t>DEPARTMENT OF PHYSIOLOGY</a:t>
            </a:r>
          </a:p>
        </p:txBody>
      </p:sp>
      <p:sp>
        <p:nvSpPr>
          <p:cNvPr id="18" name="Text Box 4"/>
          <p:cNvSpPr txBox="1">
            <a:spLocks noChangeArrowheads="1"/>
          </p:cNvSpPr>
          <p:nvPr/>
        </p:nvSpPr>
        <p:spPr bwMode="auto">
          <a:xfrm>
            <a:off x="-59128" y="6477000"/>
            <a:ext cx="9208338" cy="361054"/>
          </a:xfrm>
          <a:prstGeom prst="rect">
            <a:avLst/>
          </a:prstGeom>
          <a:noFill/>
          <a:ln>
            <a:noFill/>
          </a:ln>
          <a:effectLst/>
          <a:scene3d>
            <a:camera prst="perspectiveAbove"/>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sz="1600" b="1" spc="38" dirty="0">
                <a:ln w="13500">
                  <a:solidFill>
                    <a:srgbClr val="4F81BD">
                      <a:shade val="2500"/>
                      <a:alpha val="6500"/>
                    </a:srgbClr>
                  </a:solidFill>
                  <a:prstDash val="solid"/>
                </a:ln>
                <a:solidFill>
                  <a:srgbClr val="4F81BD">
                    <a:tint val="3000"/>
                    <a:alpha val="95000"/>
                  </a:srgbClr>
                </a:solidFill>
                <a:effectLst>
                  <a:innerShdw blurRad="63500" dist="50800" dir="16200000">
                    <a:prstClr val="black">
                      <a:alpha val="50000"/>
                    </a:prstClr>
                  </a:innerShdw>
                  <a:reflection blurRad="279400" stA="72000" endPos="45500" dir="5400000" sy="-100000" algn="bl" rotWithShape="0"/>
                </a:effectLst>
                <a:latin typeface="Calibri"/>
                <a:cs typeface="Arial" pitchFamily="34" charset="0"/>
              </a:rPr>
              <a:t>THE SPINAL CORD – COMPILED BY COLIN GREENGRASS, PH.D.</a:t>
            </a:r>
          </a:p>
        </p:txBody>
      </p:sp>
      <p:cxnSp>
        <p:nvCxnSpPr>
          <p:cNvPr id="9" name="Straight Connector 8"/>
          <p:cNvCxnSpPr>
            <a:stCxn id="16" idx="1"/>
            <a:endCxn id="4" idx="1"/>
          </p:cNvCxnSpPr>
          <p:nvPr/>
        </p:nvCxnSpPr>
        <p:spPr>
          <a:xfrm flipV="1">
            <a:off x="826438" y="332090"/>
            <a:ext cx="3388374" cy="6025"/>
          </a:xfrm>
          <a:prstGeom prst="line">
            <a:avLst/>
          </a:prstGeom>
          <a:ln w="28575">
            <a:gradFill flip="none" rotWithShape="1">
              <a:gsLst>
                <a:gs pos="0">
                  <a:schemeClr val="accent1">
                    <a:lumMod val="5000"/>
                    <a:lumOff val="95000"/>
                  </a:schemeClr>
                </a:gs>
                <a:gs pos="74000">
                  <a:srgbClr val="0F6DA8">
                    <a:lumMod val="60000"/>
                    <a:lumOff val="40000"/>
                  </a:srgbClr>
                </a:gs>
                <a:gs pos="83000">
                  <a:srgbClr val="0F6DA8">
                    <a:lumMod val="85000"/>
                    <a:lumOff val="15000"/>
                  </a:srgbClr>
                </a:gs>
                <a:gs pos="100000">
                  <a:srgbClr val="0F6DA8"/>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84830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Lst>
  <p:timing>
    <p:tnLst>
      <p:par>
        <p:cTn id="1" dur="indefinite" restart="never" nodeType="tmRoot"/>
      </p:par>
    </p:tnLst>
  </p:timing>
  <p:hf hdr="0" ftr="0" dt="0"/>
  <p:txStyles>
    <p:titleStyle>
      <a:lvl1pPr algn="ctr" defTabSz="685800" rtl="0" eaLnBrk="0" fontAlgn="base" hangingPunct="0">
        <a:spcBef>
          <a:spcPct val="0"/>
        </a:spcBef>
        <a:spcAft>
          <a:spcPct val="0"/>
        </a:spcAft>
        <a:defRPr sz="3000" b="1" kern="1200" spc="38">
          <a:ln w="13500">
            <a:solidFill>
              <a:schemeClr val="accent1">
                <a:shade val="2500"/>
                <a:alpha val="6500"/>
              </a:schemeClr>
            </a:solidFill>
            <a:prstDash val="solid"/>
          </a:ln>
          <a:solidFill>
            <a:srgbClr val="1E1C11"/>
          </a:solidFill>
          <a:effectLst>
            <a:innerShdw blurRad="50900" dist="38500" dir="13500000">
              <a:srgbClr val="000000">
                <a:alpha val="60000"/>
              </a:srgbClr>
            </a:innerShdw>
          </a:effectLst>
          <a:latin typeface="+mj-lt"/>
          <a:ea typeface="+mj-ea"/>
          <a:cs typeface="+mj-cs"/>
        </a:defRPr>
      </a:lvl1pPr>
      <a:lvl2pPr algn="ctr" defTabSz="685800" rtl="0" eaLnBrk="0" fontAlgn="base" hangingPunct="0">
        <a:spcBef>
          <a:spcPct val="0"/>
        </a:spcBef>
        <a:spcAft>
          <a:spcPct val="0"/>
        </a:spcAft>
        <a:defRPr sz="3000" b="1">
          <a:solidFill>
            <a:srgbClr val="1E1C11"/>
          </a:solidFill>
          <a:latin typeface="Calibri" pitchFamily="34" charset="0"/>
        </a:defRPr>
      </a:lvl2pPr>
      <a:lvl3pPr algn="ctr" defTabSz="685800" rtl="0" eaLnBrk="0" fontAlgn="base" hangingPunct="0">
        <a:spcBef>
          <a:spcPct val="0"/>
        </a:spcBef>
        <a:spcAft>
          <a:spcPct val="0"/>
        </a:spcAft>
        <a:defRPr sz="3000" b="1">
          <a:solidFill>
            <a:srgbClr val="1E1C11"/>
          </a:solidFill>
          <a:latin typeface="Calibri" pitchFamily="34" charset="0"/>
        </a:defRPr>
      </a:lvl3pPr>
      <a:lvl4pPr algn="ctr" defTabSz="685800" rtl="0" eaLnBrk="0" fontAlgn="base" hangingPunct="0">
        <a:spcBef>
          <a:spcPct val="0"/>
        </a:spcBef>
        <a:spcAft>
          <a:spcPct val="0"/>
        </a:spcAft>
        <a:defRPr sz="3000" b="1">
          <a:solidFill>
            <a:srgbClr val="1E1C11"/>
          </a:solidFill>
          <a:latin typeface="Calibri" pitchFamily="34" charset="0"/>
        </a:defRPr>
      </a:lvl4pPr>
      <a:lvl5pPr algn="ctr" defTabSz="685800" rtl="0" eaLnBrk="0" fontAlgn="base" hangingPunct="0">
        <a:spcBef>
          <a:spcPct val="0"/>
        </a:spcBef>
        <a:spcAft>
          <a:spcPct val="0"/>
        </a:spcAft>
        <a:defRPr sz="3000" b="1">
          <a:solidFill>
            <a:srgbClr val="1E1C11"/>
          </a:solidFill>
          <a:latin typeface="Calibri" pitchFamily="34" charset="0"/>
        </a:defRPr>
      </a:lvl5pPr>
      <a:lvl6pPr marL="457200" algn="ctr" defTabSz="685800" rtl="0" fontAlgn="base">
        <a:spcBef>
          <a:spcPct val="0"/>
        </a:spcBef>
        <a:spcAft>
          <a:spcPct val="0"/>
        </a:spcAft>
        <a:defRPr sz="3000" b="1">
          <a:solidFill>
            <a:srgbClr val="1E1C11"/>
          </a:solidFill>
          <a:latin typeface="Calibri" pitchFamily="34" charset="0"/>
        </a:defRPr>
      </a:lvl6pPr>
      <a:lvl7pPr marL="914400" algn="ctr" defTabSz="685800" rtl="0" fontAlgn="base">
        <a:spcBef>
          <a:spcPct val="0"/>
        </a:spcBef>
        <a:spcAft>
          <a:spcPct val="0"/>
        </a:spcAft>
        <a:defRPr sz="3000" b="1">
          <a:solidFill>
            <a:srgbClr val="1E1C11"/>
          </a:solidFill>
          <a:latin typeface="Calibri" pitchFamily="34" charset="0"/>
        </a:defRPr>
      </a:lvl7pPr>
      <a:lvl8pPr marL="1371600" algn="ctr" defTabSz="685800" rtl="0" fontAlgn="base">
        <a:spcBef>
          <a:spcPct val="0"/>
        </a:spcBef>
        <a:spcAft>
          <a:spcPct val="0"/>
        </a:spcAft>
        <a:defRPr sz="3000" b="1">
          <a:solidFill>
            <a:srgbClr val="1E1C11"/>
          </a:solidFill>
          <a:latin typeface="Calibri" pitchFamily="34" charset="0"/>
        </a:defRPr>
      </a:lvl8pPr>
      <a:lvl9pPr marL="1828800" algn="ctr" defTabSz="685800" rtl="0" fontAlgn="base">
        <a:spcBef>
          <a:spcPct val="0"/>
        </a:spcBef>
        <a:spcAft>
          <a:spcPct val="0"/>
        </a:spcAft>
        <a:defRPr sz="3000" b="1">
          <a:solidFill>
            <a:srgbClr val="1E1C11"/>
          </a:solidFill>
          <a:latin typeface="Calibri"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6073"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95"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18"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40"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45" rtl="0" eaLnBrk="1" latinLnBrk="0" hangingPunct="1">
        <a:defRPr sz="1350" kern="1200">
          <a:solidFill>
            <a:schemeClr val="tx1"/>
          </a:solidFill>
          <a:latin typeface="+mn-lt"/>
          <a:ea typeface="+mn-ea"/>
          <a:cs typeface="+mn-cs"/>
        </a:defRPr>
      </a:lvl1pPr>
      <a:lvl2pPr marL="342922" algn="l" defTabSz="685845" rtl="0" eaLnBrk="1" latinLnBrk="0" hangingPunct="1">
        <a:defRPr sz="1350" kern="1200">
          <a:solidFill>
            <a:schemeClr val="tx1"/>
          </a:solidFill>
          <a:latin typeface="+mn-lt"/>
          <a:ea typeface="+mn-ea"/>
          <a:cs typeface="+mn-cs"/>
        </a:defRPr>
      </a:lvl2pPr>
      <a:lvl3pPr marL="685845" algn="l" defTabSz="685845" rtl="0" eaLnBrk="1" latinLnBrk="0" hangingPunct="1">
        <a:defRPr sz="1350" kern="1200">
          <a:solidFill>
            <a:schemeClr val="tx1"/>
          </a:solidFill>
          <a:latin typeface="+mn-lt"/>
          <a:ea typeface="+mn-ea"/>
          <a:cs typeface="+mn-cs"/>
        </a:defRPr>
      </a:lvl3pPr>
      <a:lvl4pPr marL="1028767" algn="l" defTabSz="685845" rtl="0" eaLnBrk="1" latinLnBrk="0" hangingPunct="1">
        <a:defRPr sz="1350" kern="1200">
          <a:solidFill>
            <a:schemeClr val="tx1"/>
          </a:solidFill>
          <a:latin typeface="+mn-lt"/>
          <a:ea typeface="+mn-ea"/>
          <a:cs typeface="+mn-cs"/>
        </a:defRPr>
      </a:lvl4pPr>
      <a:lvl5pPr marL="1371689" algn="l" defTabSz="685845" rtl="0" eaLnBrk="1" latinLnBrk="0" hangingPunct="1">
        <a:defRPr sz="1350" kern="1200">
          <a:solidFill>
            <a:schemeClr val="tx1"/>
          </a:solidFill>
          <a:latin typeface="+mn-lt"/>
          <a:ea typeface="+mn-ea"/>
          <a:cs typeface="+mn-cs"/>
        </a:defRPr>
      </a:lvl5pPr>
      <a:lvl6pPr marL="1714611" algn="l" defTabSz="685845" rtl="0" eaLnBrk="1" latinLnBrk="0" hangingPunct="1">
        <a:defRPr sz="1350" kern="1200">
          <a:solidFill>
            <a:schemeClr val="tx1"/>
          </a:solidFill>
          <a:latin typeface="+mn-lt"/>
          <a:ea typeface="+mn-ea"/>
          <a:cs typeface="+mn-cs"/>
        </a:defRPr>
      </a:lvl6pPr>
      <a:lvl7pPr marL="2057534" algn="l" defTabSz="685845" rtl="0" eaLnBrk="1" latinLnBrk="0" hangingPunct="1">
        <a:defRPr sz="1350" kern="1200">
          <a:solidFill>
            <a:schemeClr val="tx1"/>
          </a:solidFill>
          <a:latin typeface="+mn-lt"/>
          <a:ea typeface="+mn-ea"/>
          <a:cs typeface="+mn-cs"/>
        </a:defRPr>
      </a:lvl7pPr>
      <a:lvl8pPr marL="2400456" algn="l" defTabSz="685845" rtl="0" eaLnBrk="1" latinLnBrk="0" hangingPunct="1">
        <a:defRPr sz="1350" kern="1200">
          <a:solidFill>
            <a:schemeClr val="tx1"/>
          </a:solidFill>
          <a:latin typeface="+mn-lt"/>
          <a:ea typeface="+mn-ea"/>
          <a:cs typeface="+mn-cs"/>
        </a:defRPr>
      </a:lvl8pPr>
      <a:lvl9pPr marL="2743378" algn="l" defTabSz="68584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4394412-61DB-4324-B470-AB27A294900A}" type="slidenum">
              <a:rPr lang="ar-SA" smtClean="0">
                <a:solidFill>
                  <a:srgbClr val="464653"/>
                </a:solidFill>
              </a:rPr>
              <a:pPr>
                <a:def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39732578"/>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lgn="l" rtl="0"/>
            <a:endParaRPr lang="en-US" smtClean="0">
              <a:solidFill>
                <a:srgbClr val="FFFFFF"/>
              </a:solidFill>
              <a:latin typeface="Arial" panose="020B0604020202020204" pitchFamily="34" charset="0"/>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rtl="0"/>
            <a:endParaRPr lang="en-US" smtClean="0">
              <a:solidFill>
                <a:srgbClr val="FFFFFF"/>
              </a:solidFill>
              <a:latin typeface="Arial" panose="020B0604020202020204" pitchFamily="34" charset="0"/>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rtl="0"/>
            <a:fld id="{520A73CA-67D0-477A-B761-D4E2A40A5B25}" type="slidenum">
              <a:rPr lang="en-US" smtClean="0">
                <a:solidFill>
                  <a:srgbClr val="FFFFFF"/>
                </a:solidFill>
                <a:latin typeface="Arial" panose="020B0604020202020204" pitchFamily="34" charset="0"/>
              </a:rPr>
              <a:pPr rtl="0"/>
              <a:t>‹#›</a:t>
            </a:fld>
            <a:endParaRPr lang="en-US" smtClean="0">
              <a:solidFill>
                <a:srgbClr val="FFFFFF"/>
              </a:solidFill>
              <a:latin typeface="Arial" panose="020B0604020202020204" pitchFamily="34" charset="0"/>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69368959"/>
      </p:ext>
    </p:extLst>
  </p:cSld>
  <p:clrMap bg1="dk2" tx1="lt1" bg2="dk1" tx2="lt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8" charset="0"/>
                <a:cs typeface="Times New Roman" pitchFamily="18" charset="0"/>
              </a:defRPr>
            </a:lvl1pPr>
          </a:lstStyle>
          <a:p>
            <a:pPr rtl="0">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8" charset="0"/>
                <a:cs typeface="Times New Roman" pitchFamily="18" charset="0"/>
              </a:defRPr>
            </a:lvl1pPr>
          </a:lstStyle>
          <a:p>
            <a:pPr rtl="0">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cs typeface="Times New Roman" panose="02020603050405020304" pitchFamily="18" charset="0"/>
              </a:defRPr>
            </a:lvl1pPr>
          </a:lstStyle>
          <a:p>
            <a:pPr rtl="0"/>
            <a:fld id="{5F6169F7-2947-4BC8-A19F-A1243281E88E}" type="slidenum">
              <a:rPr lang="ar-SA" altLang="en-US" smtClean="0"/>
              <a:pPr rtl="0"/>
              <a:t>‹#›</a:t>
            </a:fld>
            <a:endParaRPr lang="en-US" altLang="en-US" smtClean="0"/>
          </a:p>
        </p:txBody>
      </p:sp>
    </p:spTree>
    <p:extLst>
      <p:ext uri="{BB962C8B-B14F-4D97-AF65-F5344CB8AC3E}">
        <p14:creationId xmlns:p14="http://schemas.microsoft.com/office/powerpoint/2010/main" val="678661825"/>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transition>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1D8BD707-D9CF-40AE-B4C6-C98DA3205C09}" type="datetimeFigureOut">
              <a:rPr lang="en-US" smtClean="0">
                <a:solidFill>
                  <a:prstClr val="black">
                    <a:tint val="75000"/>
                  </a:prstClr>
                </a:solidFill>
                <a:latin typeface="Calibri"/>
                <a:cs typeface="+mn-cs"/>
              </a:rPr>
              <a:pPr rtl="0" fontAlgn="auto">
                <a:spcBef>
                  <a:spcPts val="0"/>
                </a:spcBef>
                <a:spcAft>
                  <a:spcPts val="0"/>
                </a:spcAft>
              </a:pPr>
              <a:t>9/3/2019</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B6F15528-21DE-4FAA-801E-634DDDAF4B2B}" type="slidenum">
              <a:rPr lang="en-US" smtClean="0">
                <a:solidFill>
                  <a:prstClr val="black">
                    <a:tint val="75000"/>
                  </a:prstClr>
                </a:solidFill>
                <a:latin typeface="Calibri"/>
                <a:cs typeface="+mn-cs"/>
              </a:rPr>
              <a:pPr rtl="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28023474"/>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2132856"/>
            <a:ext cx="8640960" cy="1584175"/>
          </a:xfrm>
          <a:solidFill>
            <a:schemeClr val="accent1">
              <a:lumMod val="20000"/>
              <a:lumOff val="80000"/>
            </a:schemeClr>
          </a:solidFill>
          <a:effectLst>
            <a:innerShdw blurRad="114300">
              <a:prstClr val="black"/>
            </a:innerShdw>
          </a:effectLst>
        </p:spPr>
        <p:txBody>
          <a:bodyPr>
            <a:normAutofit fontScale="90000"/>
          </a:bodyPr>
          <a:lstStyle/>
          <a:p>
            <a:pPr algn="ctr" eaLnBrk="1" hangingPunct="1"/>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Physiology of Motor Tracts</a:t>
            </a:r>
            <a:r>
              <a:rPr lang="en-US" sz="5300" b="1" i="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t>
            </a:r>
            <a:r>
              <a:rPr lang="en-US" sz="4000" i="1" dirty="0" smtClean="0">
                <a:solidFill>
                  <a:srgbClr val="FFFFFF"/>
                </a:solidFill>
                <a:latin typeface="Times New Roman" pitchFamily="18" charset="0"/>
                <a:cs typeface="Times New Roman" pitchFamily="18" charset="0"/>
              </a:rPr>
              <a:t/>
            </a:r>
            <a:br>
              <a:rPr lang="en-US" sz="4000" i="1" dirty="0" smtClean="0">
                <a:solidFill>
                  <a:srgbClr val="FFFFFF"/>
                </a:solidFill>
                <a:latin typeface="Times New Roman" pitchFamily="18" charset="0"/>
                <a:cs typeface="Times New Roman" pitchFamily="18" charset="0"/>
              </a:rPr>
            </a:br>
            <a:r>
              <a:rPr lang="en-US" sz="4000" i="1" dirty="0" smtClean="0">
                <a:solidFill>
                  <a:srgbClr val="FFFFFF"/>
                </a:solidFill>
                <a:latin typeface="Times New Roman" pitchFamily="18" charset="0"/>
                <a:cs typeface="Times New Roman" pitchFamily="18" charset="0"/>
              </a:rPr>
              <a:t/>
            </a:r>
            <a:br>
              <a:rPr lang="en-US" sz="4000" i="1" dirty="0" smtClean="0">
                <a:solidFill>
                  <a:srgbClr val="FFFFFF"/>
                </a:solidFill>
                <a:latin typeface="Times New Roman" pitchFamily="18" charset="0"/>
                <a:cs typeface="Times New Roman" pitchFamily="18" charset="0"/>
              </a:rPr>
            </a:br>
            <a:endParaRPr lang="en-US" sz="2100" i="1" dirty="0" smtClean="0">
              <a:solidFill>
                <a:srgbClr val="FFFF00"/>
              </a:solidFill>
              <a:latin typeface="Times New Roman" pitchFamily="18" charset="0"/>
              <a:cs typeface="Times New Roman" pitchFamily="18" charset="0"/>
            </a:endParaRPr>
          </a:p>
        </p:txBody>
      </p:sp>
      <p:sp>
        <p:nvSpPr>
          <p:cNvPr id="5124" name="Slide Number Placeholder 3"/>
          <p:cNvSpPr>
            <a:spLocks noGrp="1"/>
          </p:cNvSpPr>
          <p:nvPr>
            <p:ph type="sldNum" sz="quarter" idx="12"/>
          </p:nvPr>
        </p:nvSpPr>
        <p:spPr>
          <a:noFill/>
        </p:spPr>
        <p:txBody>
          <a:bodyPr/>
          <a:lstStyle/>
          <a:p>
            <a:fld id="{FFE72A4E-88B4-41C9-9286-69861B210B5A}" type="slidenum">
              <a:rPr lang="ar-SA" smtClean="0">
                <a:solidFill>
                  <a:srgbClr val="464653"/>
                </a:solidFill>
                <a:latin typeface="Arial" pitchFamily="34" charset="0"/>
                <a:cs typeface="Arial" pitchFamily="34" charset="0"/>
              </a:rPr>
              <a:pPr/>
              <a:t>1</a:t>
            </a:fld>
            <a:endParaRPr lang="en-US" dirty="0" smtClean="0">
              <a:solidFill>
                <a:srgbClr val="464653"/>
              </a:solidFill>
              <a:latin typeface="Arial" pitchFamily="34" charset="0"/>
              <a:cs typeface="Arial" pitchFamily="34" charset="0"/>
            </a:endParaRPr>
          </a:p>
        </p:txBody>
      </p:sp>
      <p:sp>
        <p:nvSpPr>
          <p:cNvPr id="5123" name="Rectangle 3"/>
          <p:cNvSpPr>
            <a:spLocks noGrp="1" noChangeArrowheads="1"/>
          </p:cNvSpPr>
          <p:nvPr>
            <p:ph sz="quarter" idx="1"/>
          </p:nvPr>
        </p:nvSpPr>
        <p:spPr>
          <a:xfrm>
            <a:off x="251520" y="4005064"/>
            <a:ext cx="4680520" cy="933251"/>
          </a:xfrm>
        </p:spPr>
        <p:txBody>
          <a:bodyPr>
            <a:normAutofit/>
          </a:bodyPr>
          <a:lstStyle/>
          <a:p>
            <a:pPr algn="ctr" rtl="0" eaLnBrk="1" hangingPunct="1">
              <a:buFont typeface="Wingdings" pitchFamily="2" charset="2"/>
              <a:buNone/>
            </a:pPr>
            <a:r>
              <a:rPr lang="en-US" sz="32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Dr. Salah </a:t>
            </a:r>
            <a:r>
              <a:rPr lang="en-US" sz="3200" i="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Elmalik</a:t>
            </a:r>
            <a:endParaRPr lang="en-US" sz="32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01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pPr algn="ct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sz="4000" b="1" u="sng" dirty="0" smtClean="0">
                <a:solidFill>
                  <a:srgbClr val="FF0000"/>
                </a:solidFill>
                <a:latin typeface="Comic Sans MS" pitchFamily="66" charset="0"/>
                <a:cs typeface="Tahoma" pitchFamily="34" charset="0"/>
              </a:rPr>
              <a:t>3. Premotor Area ( M3)</a:t>
            </a:r>
            <a:br>
              <a:rPr lang="en-US" sz="4000" b="1" u="sng" dirty="0" smtClean="0">
                <a:solidFill>
                  <a:srgbClr val="FF0000"/>
                </a:solidFill>
                <a:latin typeface="Comic Sans MS" pitchFamily="66" charset="0"/>
                <a:cs typeface="Tahoma" pitchFamily="34" charset="0"/>
              </a:rPr>
            </a:br>
            <a:endParaRPr lang="en-US" sz="4000" b="1" dirty="0"/>
          </a:p>
        </p:txBody>
      </p:sp>
      <p:sp>
        <p:nvSpPr>
          <p:cNvPr id="3" name="Content Placeholder 2"/>
          <p:cNvSpPr>
            <a:spLocks noGrp="1"/>
          </p:cNvSpPr>
          <p:nvPr>
            <p:ph sz="quarter" idx="1"/>
          </p:nvPr>
        </p:nvSpPr>
        <p:spPr/>
        <p:txBody>
          <a:bodyPr/>
          <a:lstStyle/>
          <a:p>
            <a:pPr>
              <a:lnSpc>
                <a:spcPct val="80000"/>
              </a:lnSpc>
              <a:buClr>
                <a:srgbClr val="FF0000"/>
              </a:buClr>
              <a:buSzPct val="125000"/>
              <a:buFont typeface="Wingdings" pitchFamily="2" charset="2"/>
              <a:buChar char="§"/>
              <a:defRPr/>
            </a:pPr>
            <a:r>
              <a:rPr lang="en-US" sz="2800" dirty="0" smtClean="0">
                <a:solidFill>
                  <a:schemeClr val="tx1">
                    <a:lumMod val="95000"/>
                    <a:lumOff val="5000"/>
                  </a:schemeClr>
                </a:solidFill>
                <a:latin typeface="Comic Sans MS" pitchFamily="66" charset="0"/>
                <a:cs typeface="Tahoma" pitchFamily="34" charset="0"/>
              </a:rPr>
              <a:t>lies in front of the primary motor area &amp; below supplementary motor area.</a:t>
            </a:r>
          </a:p>
          <a:p>
            <a:pPr>
              <a:lnSpc>
                <a:spcPct val="80000"/>
              </a:lnSpc>
              <a:buClr>
                <a:srgbClr val="FF0000"/>
              </a:buClr>
              <a:buSzPct val="125000"/>
              <a:buFont typeface="Wingdings" pitchFamily="2" charset="2"/>
              <a:buChar char="§"/>
              <a:defRPr/>
            </a:pPr>
            <a:endParaRPr lang="en-US" sz="2800" dirty="0" smtClean="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smtClean="0">
                <a:solidFill>
                  <a:schemeClr val="tx1">
                    <a:lumMod val="95000"/>
                    <a:lumOff val="5000"/>
                  </a:schemeClr>
                </a:solidFill>
                <a:latin typeface="Comic Sans MS" pitchFamily="66" charset="0"/>
                <a:cs typeface="Tahoma" pitchFamily="34" charset="0"/>
              </a:rPr>
              <a:t>Stimulation of the premotor area produces complex coordinated movements, such as setting the body in a certain posture to perform a specific task.</a:t>
            </a:r>
          </a:p>
          <a:p>
            <a:pPr>
              <a:lnSpc>
                <a:spcPct val="80000"/>
              </a:lnSpc>
              <a:buClr>
                <a:srgbClr val="FF0000"/>
              </a:buClr>
              <a:buSzPct val="125000"/>
              <a:buFont typeface="Wingdings" pitchFamily="2" charset="2"/>
              <a:buChar char="§"/>
              <a:defRPr/>
            </a:pPr>
            <a:endParaRPr lang="en-US" sz="2800" dirty="0" smtClean="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dirty="0" smtClean="0">
                <a:latin typeface="Comic Sans MS" pitchFamily="66" charset="0"/>
                <a:cs typeface="Arial" pitchFamily="34" charset="0"/>
              </a:rPr>
              <a:t>It works in association with the supplemental motor area, establishing the motor programs necessary for execution of complex movements</a:t>
            </a:r>
            <a:endParaRPr lang="en-US" dirty="0">
              <a:latin typeface="Comic Sans MS" pitchFamily="66" charset="0"/>
            </a:endParaRPr>
          </a:p>
        </p:txBody>
      </p:sp>
    </p:spTree>
    <p:extLst>
      <p:ext uri="{BB962C8B-B14F-4D97-AF65-F5344CB8AC3E}">
        <p14:creationId xmlns:p14="http://schemas.microsoft.com/office/powerpoint/2010/main" val="110328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US" sz="3600" i="1" dirty="0">
                <a:solidFill>
                  <a:srgbClr val="FF0000"/>
                </a:solidFill>
                <a:effectLst>
                  <a:outerShdw blurRad="38100" dist="38100" dir="2700000" algn="tl">
                    <a:srgbClr val="000000">
                      <a:alpha val="43137"/>
                    </a:srgbClr>
                  </a:outerShdw>
                </a:effectLst>
                <a:latin typeface="Comic Sans MS" pitchFamily="66" charset="0"/>
                <a:cs typeface="Tahoma" pitchFamily="34" charset="0"/>
              </a:rPr>
              <a:t>Premotor </a:t>
            </a:r>
            <a:r>
              <a:rPr lang="en-US" sz="3600" i="1" dirty="0"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Area </a:t>
            </a:r>
            <a:r>
              <a:rPr lang="en-US" sz="3600" i="1" dirty="0" err="1"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cont</a:t>
            </a:r>
            <a:r>
              <a:rPr lang="en-US" sz="3600" i="1" dirty="0"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000" dirty="0" smtClean="0">
                <a:latin typeface="Comic Sans MS" pitchFamily="66" charset="0"/>
                <a:cs typeface="Arial" pitchFamily="34" charset="0"/>
              </a:rPr>
              <a:t>A few highly specialized motor centers have been found in the premotor areas of the human cerebral cortex:</a:t>
            </a:r>
          </a:p>
          <a:p>
            <a:pPr>
              <a:lnSpc>
                <a:spcPct val="110000"/>
              </a:lnSpc>
              <a:spcBef>
                <a:spcPct val="50000"/>
              </a:spcBef>
              <a:defRPr/>
            </a:pPr>
            <a:r>
              <a:rPr lang="en-US" sz="2000" dirty="0" err="1" smtClean="0">
                <a:effectLst>
                  <a:outerShdw blurRad="38100" dist="38100" dir="2700000" algn="tl">
                    <a:srgbClr val="000000">
                      <a:alpha val="43137"/>
                    </a:srgbClr>
                  </a:outerShdw>
                </a:effectLst>
                <a:latin typeface="Comic Sans MS" pitchFamily="66" charset="0"/>
                <a:cs typeface="Arial" pitchFamily="34" charset="0"/>
              </a:rPr>
              <a:t>Broca’s</a:t>
            </a:r>
            <a:r>
              <a:rPr lang="en-US" sz="2000" dirty="0" smtClean="0">
                <a:effectLst>
                  <a:outerShdw blurRad="38100" dist="38100" dir="2700000" algn="tl">
                    <a:srgbClr val="000000">
                      <a:alpha val="43137"/>
                    </a:srgbClr>
                  </a:outerShdw>
                </a:effectLst>
                <a:latin typeface="Comic Sans MS" pitchFamily="66" charset="0"/>
                <a:cs typeface="Arial" pitchFamily="34" charset="0"/>
              </a:rPr>
              <a:t>  Area  for  Speech</a:t>
            </a:r>
          </a:p>
          <a:p>
            <a:pPr>
              <a:lnSpc>
                <a:spcPct val="110000"/>
              </a:lnSpc>
              <a:spcBef>
                <a:spcPct val="50000"/>
              </a:spcBef>
              <a:defRPr/>
            </a:pPr>
            <a:r>
              <a:rPr lang="en-US" sz="2000" dirty="0" smtClean="0">
                <a:effectLst>
                  <a:outerShdw blurRad="38100" dist="38100" dir="2700000" algn="tl">
                    <a:srgbClr val="000000">
                      <a:alpha val="43137"/>
                    </a:srgbClr>
                  </a:outerShdw>
                </a:effectLst>
                <a:latin typeface="Comic Sans MS" pitchFamily="66" charset="0"/>
                <a:cs typeface="Arial" pitchFamily="34" charset="0"/>
              </a:rPr>
              <a:t>The  Frontal  Eye  Movements  Area:</a:t>
            </a:r>
            <a:endParaRPr lang="ar-EG" sz="2000" dirty="0" smtClean="0">
              <a:effectLst>
                <a:outerShdw blurRad="38100" dist="38100" dir="2700000" algn="tl">
                  <a:srgbClr val="000000">
                    <a:alpha val="43137"/>
                  </a:srgbClr>
                </a:outerShdw>
              </a:effectLst>
              <a:latin typeface="Comic Sans MS" pitchFamily="66" charset="0"/>
              <a:cs typeface="Arial" pitchFamily="34" charset="0"/>
            </a:endParaRPr>
          </a:p>
          <a:p>
            <a:pPr lvl="1">
              <a:spcBef>
                <a:spcPct val="50000"/>
              </a:spcBef>
              <a:buFont typeface="Wingdings" pitchFamily="2" charset="2"/>
              <a:buChar char="ü"/>
              <a:defRPr/>
            </a:pPr>
            <a:r>
              <a:rPr lang="en-US" sz="1800" b="1" i="1" dirty="0" smtClean="0">
                <a:solidFill>
                  <a:schemeClr val="tx1"/>
                </a:solidFill>
                <a:latin typeface="Comic Sans MS" pitchFamily="66" charset="0"/>
                <a:cs typeface="Arial" pitchFamily="34" charset="0"/>
              </a:rPr>
              <a:t>   </a:t>
            </a:r>
            <a:r>
              <a:rPr lang="en-US" sz="1800" dirty="0" smtClean="0">
                <a:solidFill>
                  <a:schemeClr val="tx1"/>
                </a:solidFill>
                <a:latin typeface="Comic Sans MS" pitchFamily="66" charset="0"/>
                <a:cs typeface="Arial" pitchFamily="34" charset="0"/>
              </a:rPr>
              <a:t>located above </a:t>
            </a:r>
            <a:r>
              <a:rPr lang="en-US" sz="1800" dirty="0" err="1" smtClean="0">
                <a:solidFill>
                  <a:schemeClr val="tx1"/>
                </a:solidFill>
                <a:latin typeface="Comic Sans MS" pitchFamily="66" charset="0"/>
                <a:cs typeface="Arial" pitchFamily="34" charset="0"/>
              </a:rPr>
              <a:t>Broca’s</a:t>
            </a:r>
            <a:r>
              <a:rPr lang="en-US" sz="1800" dirty="0" smtClean="0">
                <a:solidFill>
                  <a:schemeClr val="tx1"/>
                </a:solidFill>
                <a:latin typeface="Comic Sans MS" pitchFamily="66" charset="0"/>
                <a:cs typeface="Arial" pitchFamily="34" charset="0"/>
              </a:rPr>
              <a:t> area in the frontal lobe</a:t>
            </a:r>
          </a:p>
          <a:p>
            <a:pPr lvl="1">
              <a:spcBef>
                <a:spcPct val="50000"/>
              </a:spcBef>
              <a:buFont typeface="Wingdings" pitchFamily="2" charset="2"/>
              <a:buChar char="ü"/>
              <a:defRPr/>
            </a:pPr>
            <a:r>
              <a:rPr lang="en-US" sz="1800" dirty="0" smtClean="0">
                <a:solidFill>
                  <a:schemeClr val="tx1"/>
                </a:solidFill>
                <a:latin typeface="Comic Sans MS" pitchFamily="66" charset="0"/>
                <a:cs typeface="Arial" pitchFamily="34" charset="0"/>
              </a:rPr>
              <a:t>    controls voluntary movements of the eyes toward different objects in the visual field. </a:t>
            </a:r>
          </a:p>
          <a:p>
            <a:pPr>
              <a:spcBef>
                <a:spcPct val="50000"/>
              </a:spcBef>
              <a:buFont typeface="Wingdings" pitchFamily="2" charset="2"/>
              <a:buChar char="Ø"/>
              <a:defRPr/>
            </a:pPr>
            <a:r>
              <a:rPr lang="en-US" sz="2000" dirty="0" smtClean="0">
                <a:effectLst>
                  <a:outerShdw blurRad="38100" dist="38100" dir="2700000" algn="tl">
                    <a:srgbClr val="000000"/>
                  </a:outerShdw>
                </a:effectLst>
                <a:latin typeface="Comic Sans MS" pitchFamily="66" charset="0"/>
                <a:cs typeface="Arial" pitchFamily="34" charset="0"/>
              </a:rPr>
              <a:t>Head  Rotation  Area:</a:t>
            </a:r>
          </a:p>
          <a:p>
            <a:pPr lvl="1">
              <a:spcBef>
                <a:spcPct val="50000"/>
              </a:spcBef>
              <a:buFont typeface="Wingdings" pitchFamily="2" charset="2"/>
              <a:buChar char="ü"/>
              <a:defRPr/>
            </a:pPr>
            <a:r>
              <a:rPr lang="en-US" sz="1700" dirty="0" smtClean="0">
                <a:effectLst>
                  <a:outerShdw blurRad="38100" dist="38100" dir="2700000" algn="tl">
                    <a:srgbClr val="000000"/>
                  </a:outerShdw>
                </a:effectLst>
                <a:latin typeface="Arial" pitchFamily="34" charset="0"/>
                <a:cs typeface="Arial" pitchFamily="34" charset="0"/>
              </a:rPr>
              <a:t> </a:t>
            </a:r>
            <a:r>
              <a:rPr lang="en-US" sz="1500" dirty="0" smtClean="0">
                <a:latin typeface="Arial" pitchFamily="34" charset="0"/>
                <a:cs typeface="Arial" pitchFamily="34" charset="0"/>
              </a:rPr>
              <a:t> </a:t>
            </a:r>
            <a:r>
              <a:rPr lang="en-US" sz="1800" dirty="0" smtClean="0">
                <a:solidFill>
                  <a:schemeClr val="tx1"/>
                </a:solidFill>
                <a:latin typeface="Comic Sans MS" pitchFamily="66" charset="0"/>
                <a:cs typeface="Arial" pitchFamily="34" charset="0"/>
              </a:rPr>
              <a:t>located  just  above  the  eye  movement area in the motor cortex .</a:t>
            </a:r>
          </a:p>
          <a:p>
            <a:pPr lvl="1">
              <a:spcBef>
                <a:spcPct val="50000"/>
              </a:spcBef>
              <a:buFont typeface="Wingdings" pitchFamily="2" charset="2"/>
              <a:buChar char="ü"/>
              <a:defRPr/>
            </a:pPr>
            <a:r>
              <a:rPr lang="en-US" sz="1800" dirty="0" smtClean="0">
                <a:solidFill>
                  <a:schemeClr val="tx1"/>
                </a:solidFill>
                <a:latin typeface="Comic Sans MS" pitchFamily="66" charset="0"/>
                <a:cs typeface="Arial" pitchFamily="34" charset="0"/>
              </a:rPr>
              <a:t>  directing the head toward different visual objects .</a:t>
            </a:r>
          </a:p>
          <a:p>
            <a:pPr>
              <a:lnSpc>
                <a:spcPct val="110000"/>
              </a:lnSpc>
              <a:spcBef>
                <a:spcPct val="50000"/>
              </a:spcBef>
              <a:defRPr/>
            </a:pPr>
            <a:r>
              <a:rPr lang="en-US" sz="2000" dirty="0" smtClean="0">
                <a:effectLst>
                  <a:outerShdw blurRad="38100" dist="38100" dir="2700000" algn="tl">
                    <a:srgbClr val="000000"/>
                  </a:outerShdw>
                </a:effectLst>
                <a:latin typeface="Comic Sans MS" pitchFamily="66" charset="0"/>
                <a:cs typeface="Arial" pitchFamily="34" charset="0"/>
              </a:rPr>
              <a:t>Area for Hand Skills</a:t>
            </a:r>
            <a:endParaRPr lang="ar-EG" sz="2000" dirty="0">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val="127606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6827489"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371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611561" y="1988841"/>
            <a:ext cx="7776864" cy="122413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8000" dirty="0" smtClean="0">
                <a:solidFill>
                  <a:srgbClr val="FF0000"/>
                </a:solidFill>
                <a:latin typeface="Comic Sans MS" pitchFamily="66" charset="0"/>
              </a:rPr>
              <a:t>Pyramidal Tracts</a:t>
            </a:r>
          </a:p>
        </p:txBody>
      </p:sp>
      <p:sp>
        <p:nvSpPr>
          <p:cNvPr id="13315" name="Slide Number Placeholder 3"/>
          <p:cNvSpPr>
            <a:spLocks noGrp="1"/>
          </p:cNvSpPr>
          <p:nvPr>
            <p:ph type="sldNum" sz="quarter" idx="12"/>
          </p:nvPr>
        </p:nvSpPr>
        <p:spPr>
          <a:noFill/>
        </p:spPr>
        <p:txBody>
          <a:bodyPr/>
          <a:lstStyle/>
          <a:p>
            <a:fld id="{B3EAE318-3B42-43C4-ABF4-2DD60A7F48E7}" type="slidenum">
              <a:rPr lang="ar-SA" smtClean="0">
                <a:solidFill>
                  <a:srgbClr val="464653"/>
                </a:solidFill>
                <a:latin typeface="Arial" pitchFamily="34" charset="0"/>
                <a:cs typeface="Arial" pitchFamily="34" charset="0"/>
              </a:rPr>
              <a:pPr/>
              <a:t>13</a:t>
            </a:fld>
            <a:endParaRPr lang="en-US" smtClean="0">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419364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48253" y="-3975"/>
            <a:ext cx="8229600" cy="957213"/>
          </a:xfrm>
          <a:solidFill>
            <a:schemeClr val="accent2">
              <a:lumMod val="20000"/>
              <a:lumOff val="80000"/>
            </a:schemeClr>
          </a:solidFill>
        </p:spPr>
        <p:txBody>
          <a:bodyPr>
            <a:noAutofit/>
          </a:bodyPr>
          <a:lstStyle/>
          <a:p>
            <a:pPr algn="ctr" eaLnBrk="1" hangingPunct="1"/>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a:solidFill>
                  <a:srgbClr val="FF0000"/>
                </a:solidFill>
                <a:effectLst>
                  <a:outerShdw blurRad="38100" dist="38100" dir="2700000" algn="tl">
                    <a:srgbClr val="000000">
                      <a:alpha val="43137"/>
                    </a:srgbClr>
                  </a:outerShdw>
                </a:effectLst>
                <a:latin typeface="Comic Sans MS" pitchFamily="66" charset="0"/>
              </a:rPr>
              <a:t/>
            </a:r>
            <a:br>
              <a:rPr lang="en-US" sz="2800" dirty="0">
                <a:solidFill>
                  <a:srgbClr val="FF0000"/>
                </a:solidFill>
                <a:effectLst>
                  <a:outerShdw blurRad="38100" dist="38100" dir="2700000" algn="tl">
                    <a:srgbClr val="000000">
                      <a:alpha val="43137"/>
                    </a:srgbClr>
                  </a:outerShdw>
                </a:effectLst>
                <a:latin typeface="Comic Sans MS" pitchFamily="66" charset="0"/>
              </a:rPr>
            </a:br>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Corticospinal ( Pyramidal) Tracts</a:t>
            </a:r>
            <a:r>
              <a:rPr lang="en-US"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1315" name="Rectangle 3"/>
          <p:cNvSpPr>
            <a:spLocks noGrp="1" noChangeArrowheads="1"/>
          </p:cNvSpPr>
          <p:nvPr>
            <p:ph sz="quarter" idx="1"/>
          </p:nvPr>
        </p:nvSpPr>
        <p:spPr>
          <a:xfrm>
            <a:off x="214313" y="836712"/>
            <a:ext cx="8715375" cy="6021288"/>
          </a:xfrm>
        </p:spPr>
        <p:txBody>
          <a:bodyPr>
            <a:normAutofit lnSpcReduction="10000"/>
          </a:bodyPr>
          <a:lstStyle/>
          <a:p>
            <a:pPr marL="0" indent="0" algn="l" rtl="0" eaLnBrk="1" hangingPunct="1">
              <a:lnSpc>
                <a:spcPct val="90000"/>
              </a:lnSpc>
              <a:buNone/>
              <a:defRPr/>
            </a:pPr>
            <a:endParaRPr lang="en-US" sz="2800" b="1" u="sng" dirty="0" smtClean="0">
              <a:solidFill>
                <a:srgbClr val="FF0000"/>
              </a:solidFill>
              <a:latin typeface="Comic Sans MS" pitchFamily="66" charset="0"/>
            </a:endParaRPr>
          </a:p>
          <a:p>
            <a:pPr marL="0" indent="0" algn="l" rtl="0" eaLnBrk="1" hangingPunct="1">
              <a:lnSpc>
                <a:spcPct val="90000"/>
              </a:lnSpc>
              <a:buNone/>
              <a:defRPr/>
            </a:pPr>
            <a:r>
              <a:rPr lang="en-US" sz="2800" b="1" u="sng" dirty="0" smtClean="0">
                <a:solidFill>
                  <a:srgbClr val="FF0000"/>
                </a:solidFill>
                <a:latin typeface="Comic Sans MS" pitchFamily="66" charset="0"/>
              </a:rPr>
              <a:t>Cells of origin </a:t>
            </a:r>
            <a:r>
              <a:rPr lang="en-US" sz="2800" b="1" u="sng" dirty="0" smtClean="0">
                <a:solidFill>
                  <a:srgbClr val="FF0000"/>
                </a:solidFill>
                <a:latin typeface="Comic Sans MS" pitchFamily="66" charset="0"/>
                <a:sym typeface="Wingdings" pitchFamily="2" charset="2"/>
              </a:rPr>
              <a:t>:</a:t>
            </a:r>
          </a:p>
          <a:p>
            <a:pPr algn="l" rtl="0" eaLnBrk="1" hangingPunct="1">
              <a:lnSpc>
                <a:spcPct val="90000"/>
              </a:lnSpc>
              <a:buNone/>
              <a:defRPr/>
            </a:pPr>
            <a:endParaRPr lang="en-US" sz="2400" b="1" dirty="0" smtClean="0">
              <a:latin typeface="Comic Sans MS" pitchFamily="66" charset="0"/>
              <a:sym typeface="Wingdings" pitchFamily="2" charset="2"/>
            </a:endParaRPr>
          </a:p>
          <a:p>
            <a:pPr algn="l" rtl="0" eaLnBrk="1" hangingPunct="1">
              <a:lnSpc>
                <a:spcPct val="90000"/>
              </a:lnSpc>
              <a:buClr>
                <a:srgbClr val="FF0000"/>
              </a:buClr>
              <a:buSzPct val="125000"/>
              <a:buFont typeface="Wingdings" pitchFamily="2" charset="2"/>
              <a:buChar char="§"/>
              <a:defRPr/>
            </a:pPr>
            <a:r>
              <a:rPr lang="en-US" sz="2400" dirty="0" smtClean="0">
                <a:latin typeface="Comic Sans MS" pitchFamily="66" charset="0"/>
              </a:rPr>
              <a:t>30% originate from the primary motor area, </a:t>
            </a:r>
          </a:p>
          <a:p>
            <a:pPr algn="l" rtl="0" eaLnBrk="1" hangingPunct="1">
              <a:lnSpc>
                <a:spcPct val="90000"/>
              </a:lnSpc>
              <a:buClr>
                <a:srgbClr val="FF0000"/>
              </a:buClr>
              <a:buSzPct val="125000"/>
              <a:buFont typeface="Wingdings" pitchFamily="2" charset="2"/>
              <a:buChar char="§"/>
              <a:defRPr/>
            </a:pPr>
            <a:r>
              <a:rPr lang="en-US" sz="2400" dirty="0" smtClean="0">
                <a:latin typeface="Comic Sans MS" pitchFamily="66" charset="0"/>
              </a:rPr>
              <a:t>30% from the premotor areas , and supplementary motor areas</a:t>
            </a:r>
          </a:p>
          <a:p>
            <a:pPr algn="l" rtl="0" eaLnBrk="1" hangingPunct="1">
              <a:lnSpc>
                <a:spcPct val="90000"/>
              </a:lnSpc>
              <a:buClr>
                <a:srgbClr val="FF0000"/>
              </a:buClr>
              <a:buSzPct val="125000"/>
              <a:buFont typeface="Wingdings" pitchFamily="2" charset="2"/>
              <a:buChar char="§"/>
              <a:defRPr/>
            </a:pPr>
            <a:r>
              <a:rPr lang="en-US" sz="2400" dirty="0" smtClean="0">
                <a:latin typeface="Comic Sans MS" pitchFamily="66" charset="0"/>
              </a:rPr>
              <a:t>40% from the somatic sensory areas posterior to the central sulcus. </a:t>
            </a:r>
          </a:p>
          <a:p>
            <a:pPr lvl="1">
              <a:lnSpc>
                <a:spcPct val="90000"/>
              </a:lnSpc>
              <a:buClr>
                <a:srgbClr val="FF0000"/>
              </a:buClr>
              <a:buSzPct val="100000"/>
              <a:buFont typeface="Wingdings" pitchFamily="2" charset="2"/>
              <a:buChar char="ü"/>
              <a:defRPr/>
            </a:pPr>
            <a:r>
              <a:rPr lang="en-US" sz="2100" dirty="0" smtClean="0">
                <a:latin typeface="Comic Sans MS" pitchFamily="66" charset="0"/>
              </a:rPr>
              <a:t>3</a:t>
            </a:r>
            <a:r>
              <a:rPr lang="en-US" sz="2100" dirty="0">
                <a:solidFill>
                  <a:schemeClr val="tx1">
                    <a:lumMod val="95000"/>
                    <a:lumOff val="5000"/>
                  </a:schemeClr>
                </a:solidFill>
                <a:latin typeface="Comic Sans MS" pitchFamily="66" charset="0"/>
              </a:rPr>
              <a:t>% of the </a:t>
            </a:r>
            <a:r>
              <a:rPr lang="en-US" sz="2100" dirty="0" err="1">
                <a:solidFill>
                  <a:schemeClr val="tx1">
                    <a:lumMod val="95000"/>
                    <a:lumOff val="5000"/>
                  </a:schemeClr>
                </a:solidFill>
                <a:latin typeface="Comic Sans MS" pitchFamily="66" charset="0"/>
              </a:rPr>
              <a:t>fibres</a:t>
            </a:r>
            <a:r>
              <a:rPr lang="en-US" sz="2100" dirty="0">
                <a:solidFill>
                  <a:schemeClr val="tx1">
                    <a:lumMod val="95000"/>
                    <a:lumOff val="5000"/>
                  </a:schemeClr>
                </a:solidFill>
                <a:latin typeface="Comic Sans MS" pitchFamily="66" charset="0"/>
              </a:rPr>
              <a:t> are large myelinated </a:t>
            </a:r>
            <a:r>
              <a:rPr lang="en-US" sz="2100" dirty="0" err="1">
                <a:solidFill>
                  <a:schemeClr val="tx1">
                    <a:lumMod val="95000"/>
                    <a:lumOff val="5000"/>
                  </a:schemeClr>
                </a:solidFill>
                <a:latin typeface="Comic Sans MS" pitchFamily="66" charset="0"/>
              </a:rPr>
              <a:t>fibres</a:t>
            </a:r>
            <a:r>
              <a:rPr lang="en-US" sz="2100" dirty="0">
                <a:solidFill>
                  <a:schemeClr val="tx1">
                    <a:lumMod val="95000"/>
                    <a:lumOff val="5000"/>
                  </a:schemeClr>
                </a:solidFill>
                <a:latin typeface="Comic Sans MS" pitchFamily="66" charset="0"/>
              </a:rPr>
              <a:t>, derived from the large , highly excitable pyramidal Betz cells of MI . These fibers form monosynaptic connections with motor neurons of the spinal cord. </a:t>
            </a:r>
          </a:p>
          <a:p>
            <a:pPr lvl="1">
              <a:lnSpc>
                <a:spcPct val="90000"/>
              </a:lnSpc>
              <a:buClr>
                <a:srgbClr val="FF0000"/>
              </a:buClr>
              <a:buSzPct val="100000"/>
              <a:buFont typeface="Wingdings" pitchFamily="2" charset="2"/>
              <a:buChar char="ü"/>
              <a:defRPr/>
            </a:pPr>
            <a:r>
              <a:rPr lang="en-US" sz="2100" dirty="0">
                <a:solidFill>
                  <a:schemeClr val="tx1">
                    <a:lumMod val="95000"/>
                    <a:lumOff val="5000"/>
                  </a:schemeClr>
                </a:solidFill>
                <a:latin typeface="Comic Sans MS" pitchFamily="66" charset="0"/>
              </a:rPr>
              <a:t>But most of pyramidal fibers are unmyelinated</a:t>
            </a:r>
          </a:p>
          <a:p>
            <a:pPr lvl="1">
              <a:lnSpc>
                <a:spcPct val="90000"/>
              </a:lnSpc>
              <a:buClr>
                <a:srgbClr val="FF0000"/>
              </a:buClr>
              <a:buSzPct val="100000"/>
              <a:buFont typeface="Wingdings" pitchFamily="2" charset="2"/>
              <a:buChar char="ü"/>
              <a:defRPr/>
            </a:pPr>
            <a:r>
              <a:rPr lang="en-US" sz="2100" dirty="0">
                <a:solidFill>
                  <a:schemeClr val="tx1">
                    <a:lumMod val="95000"/>
                    <a:lumOff val="5000"/>
                  </a:schemeClr>
                </a:solidFill>
                <a:latin typeface="Comic Sans MS" pitchFamily="66" charset="0"/>
              </a:rPr>
              <a:t>Fibers from the cerebral corte</a:t>
            </a:r>
            <a:r>
              <a:rPr lang="en-US" sz="2100" dirty="0" smtClean="0">
                <a:solidFill>
                  <a:schemeClr val="tx1">
                    <a:lumMod val="95000"/>
                    <a:lumOff val="5000"/>
                  </a:schemeClr>
                </a:solidFill>
                <a:latin typeface="Comic Sans MS" pitchFamily="66" charset="0"/>
              </a:rPr>
              <a:t>x descend in </a:t>
            </a:r>
            <a:r>
              <a:rPr lang="en-US" sz="2100" u="sng" dirty="0" smtClean="0">
                <a:solidFill>
                  <a:schemeClr val="tx1">
                    <a:lumMod val="95000"/>
                    <a:lumOff val="5000"/>
                  </a:schemeClr>
                </a:solidFill>
                <a:latin typeface="Comic Sans MS" pitchFamily="66" charset="0"/>
              </a:rPr>
              <a:t>corona </a:t>
            </a:r>
            <a:r>
              <a:rPr lang="en-US" sz="2100" u="sng" dirty="0" err="1" smtClean="0">
                <a:solidFill>
                  <a:schemeClr val="tx1">
                    <a:lumMod val="95000"/>
                    <a:lumOff val="5000"/>
                  </a:schemeClr>
                </a:solidFill>
                <a:latin typeface="Comic Sans MS" pitchFamily="66" charset="0"/>
              </a:rPr>
              <a:t>radiata</a:t>
            </a:r>
            <a:r>
              <a:rPr lang="en-US" sz="2100" u="sng" dirty="0" smtClean="0">
                <a:solidFill>
                  <a:schemeClr val="tx1">
                    <a:lumMod val="95000"/>
                    <a:lumOff val="5000"/>
                  </a:schemeClr>
                </a:solidFill>
                <a:latin typeface="Comic Sans MS" pitchFamily="66" charset="0"/>
              </a:rPr>
              <a:t> </a:t>
            </a:r>
            <a:r>
              <a:rPr lang="en-US" sz="2100" dirty="0" smtClean="0">
                <a:solidFill>
                  <a:schemeClr val="tx1">
                    <a:lumMod val="95000"/>
                    <a:lumOff val="5000"/>
                  </a:schemeClr>
                </a:solidFill>
                <a:latin typeface="Comic Sans MS" pitchFamily="66" charset="0"/>
              </a:rPr>
              <a:t>to reach the posterior limb of </a:t>
            </a:r>
            <a:r>
              <a:rPr lang="en-US" sz="2100" u="sng" dirty="0" smtClean="0">
                <a:solidFill>
                  <a:schemeClr val="tx1">
                    <a:lumMod val="95000"/>
                    <a:lumOff val="5000"/>
                  </a:schemeClr>
                </a:solidFill>
                <a:effectLst/>
                <a:latin typeface="Comic Sans MS" pitchFamily="66" charset="0"/>
              </a:rPr>
              <a:t>internal capsule (</a:t>
            </a:r>
            <a:r>
              <a:rPr lang="en-US" sz="2100" dirty="0" smtClean="0">
                <a:solidFill>
                  <a:schemeClr val="tx1">
                    <a:lumMod val="95000"/>
                    <a:lumOff val="5000"/>
                  </a:schemeClr>
                </a:solidFill>
                <a:effectLst/>
                <a:latin typeface="Comic Sans MS" pitchFamily="66" charset="0"/>
              </a:rPr>
              <a:t>between caudate and putamen nuclei of the basal ganglia)</a:t>
            </a:r>
          </a:p>
          <a:p>
            <a:pPr marL="0" indent="0" algn="l" rtl="0" eaLnBrk="1" hangingPunct="1">
              <a:lnSpc>
                <a:spcPct val="90000"/>
              </a:lnSpc>
              <a:buClr>
                <a:srgbClr val="FF0000"/>
              </a:buClr>
              <a:buSzPct val="100000"/>
              <a:buNone/>
              <a:defRPr/>
            </a:pPr>
            <a:r>
              <a:rPr lang="en-US" sz="2400" dirty="0" smtClean="0">
                <a:solidFill>
                  <a:schemeClr val="tx1">
                    <a:lumMod val="95000"/>
                    <a:lumOff val="5000"/>
                  </a:schemeClr>
                </a:solidFill>
                <a:effectLst/>
                <a:latin typeface="Comic Sans MS" pitchFamily="66" charset="0"/>
              </a:rPr>
              <a:t>   </a:t>
            </a:r>
            <a:endParaRPr lang="en-US" sz="2400" dirty="0" smtClean="0">
              <a:effectLst/>
              <a:latin typeface="Comic Sans MS" pitchFamily="66" charset="0"/>
            </a:endParaRPr>
          </a:p>
        </p:txBody>
      </p:sp>
    </p:spTree>
    <p:extLst>
      <p:ext uri="{BB962C8B-B14F-4D97-AF65-F5344CB8AC3E}">
        <p14:creationId xmlns:p14="http://schemas.microsoft.com/office/powerpoint/2010/main" val="2786550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Rectangle 3"/>
          <p:cNvSpPr>
            <a:spLocks noGrp="1" noChangeArrowheads="1"/>
          </p:cNvSpPr>
          <p:nvPr>
            <p:ph sz="quarter" idx="1"/>
          </p:nvPr>
        </p:nvSpPr>
        <p:spPr>
          <a:xfrm>
            <a:off x="0" y="-171400"/>
            <a:ext cx="5076056" cy="6886525"/>
          </a:xfrm>
        </p:spPr>
        <p:txBody>
          <a:bodyPr>
            <a:normAutofit/>
          </a:bodyPr>
          <a:lstStyle/>
          <a:p>
            <a:pPr marL="0" indent="0" algn="l" rtl="0" eaLnBrk="1" hangingPunct="1">
              <a:lnSpc>
                <a:spcPct val="80000"/>
              </a:lnSpc>
              <a:buClr>
                <a:srgbClr val="FF0000"/>
              </a:buClr>
              <a:buSzPct val="125000"/>
              <a:buNone/>
              <a:defRPr/>
            </a:pPr>
            <a:endParaRPr lang="en-US" sz="2000" dirty="0">
              <a:solidFill>
                <a:schemeClr val="tx1">
                  <a:lumMod val="95000"/>
                  <a:lumOff val="5000"/>
                </a:schemeClr>
              </a:solidFill>
              <a:latin typeface="Comic Sans MS" pitchFamily="66" charset="0"/>
              <a:cs typeface="+mj-cs"/>
            </a:endParaRPr>
          </a:p>
          <a:p>
            <a:pPr algn="l" rtl="0" eaLnBrk="1" hangingPunct="1">
              <a:lnSpc>
                <a:spcPct val="80000"/>
              </a:lnSpc>
              <a:buClr>
                <a:srgbClr val="FF0000"/>
              </a:buClr>
              <a:buSzPct val="125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Then descend through the cerebral peduncle of midbrain and then through pons. </a:t>
            </a:r>
          </a:p>
          <a:p>
            <a:pPr algn="l" rtl="0" eaLnBrk="1" hangingPunct="1">
              <a:lnSpc>
                <a:spcPct val="80000"/>
              </a:lnSpc>
              <a:buFont typeface="Wingdings" pitchFamily="2" charset="2"/>
              <a:buChar char="ü"/>
              <a:defRPr/>
            </a:pPr>
            <a:r>
              <a:rPr lang="en-US" sz="2000" dirty="0" smtClean="0">
                <a:solidFill>
                  <a:schemeClr val="tx1">
                    <a:lumMod val="95000"/>
                    <a:lumOff val="5000"/>
                  </a:schemeClr>
                </a:solidFill>
                <a:latin typeface="Comic Sans MS" pitchFamily="66" charset="0"/>
                <a:sym typeface="Wingdings" pitchFamily="2" charset="2"/>
              </a:rPr>
              <a:t>Some fibers cross in brainstem to</a:t>
            </a:r>
          </a:p>
          <a:p>
            <a:pPr algn="l" rtl="0" eaLnBrk="1" hangingPunct="1">
              <a:lnSpc>
                <a:spcPct val="80000"/>
              </a:lnSpc>
              <a:buNone/>
              <a:defRPr/>
            </a:pPr>
            <a:r>
              <a:rPr lang="en-US" sz="2000" dirty="0" smtClean="0">
                <a:solidFill>
                  <a:schemeClr val="tx1">
                    <a:lumMod val="95000"/>
                    <a:lumOff val="5000"/>
                  </a:schemeClr>
                </a:solidFill>
                <a:latin typeface="Comic Sans MS" pitchFamily="66" charset="0"/>
                <a:sym typeface="Wingdings" pitchFamily="2" charset="2"/>
              </a:rPr>
              <a:t>supply contralateral cranial nerve nuclei</a:t>
            </a:r>
          </a:p>
          <a:p>
            <a:pPr algn="l" rtl="0" eaLnBrk="1" hangingPunct="1">
              <a:lnSpc>
                <a:spcPct val="80000"/>
              </a:lnSpc>
              <a:buNone/>
              <a:defRPr/>
            </a:pPr>
            <a:r>
              <a:rPr lang="en-US" sz="2000" dirty="0" smtClean="0">
                <a:solidFill>
                  <a:schemeClr val="tx1">
                    <a:lumMod val="95000"/>
                    <a:lumOff val="5000"/>
                  </a:schemeClr>
                </a:solidFill>
                <a:latin typeface="Comic Sans MS" pitchFamily="66" charset="0"/>
                <a:sym typeface="Wingdings" pitchFamily="2" charset="2"/>
              </a:rPr>
              <a:t>constitute the Corticobulbar tract  . </a:t>
            </a:r>
            <a:endParaRPr lang="en-US" sz="2000" dirty="0" smtClean="0">
              <a:solidFill>
                <a:schemeClr val="tx1">
                  <a:lumMod val="95000"/>
                  <a:lumOff val="5000"/>
                </a:schemeClr>
              </a:solidFill>
              <a:effectLst/>
              <a:latin typeface="Comic Sans MS" pitchFamily="66" charset="0"/>
              <a:cs typeface="+mj-cs"/>
            </a:endParaRPr>
          </a:p>
          <a:p>
            <a:pPr algn="l" rtl="0" eaLnBrk="1" hangingPunct="1">
              <a:lnSpc>
                <a:spcPct val="80000"/>
              </a:lnSpc>
              <a:buClr>
                <a:srgbClr val="FF0000"/>
              </a:buClr>
              <a:buSzPct val="100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In the lower  medulla</a:t>
            </a:r>
          </a:p>
          <a:p>
            <a:pPr algn="l" rtl="0" eaLnBrk="1" hangingPunct="1">
              <a:lnSpc>
                <a:spcPct val="80000"/>
              </a:lnSpc>
              <a:buClr>
                <a:srgbClr val="FF0000"/>
              </a:buClr>
              <a:buSzPct val="100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around 80% of the </a:t>
            </a:r>
            <a:r>
              <a:rPr lang="en-US" sz="2000" dirty="0" err="1" smtClean="0">
                <a:solidFill>
                  <a:schemeClr val="tx1">
                    <a:lumMod val="95000"/>
                    <a:lumOff val="5000"/>
                  </a:schemeClr>
                </a:solidFill>
                <a:effectLst/>
                <a:latin typeface="Comic Sans MS" pitchFamily="66" charset="0"/>
                <a:cs typeface="+mj-cs"/>
              </a:rPr>
              <a:t>fibre</a:t>
            </a:r>
            <a:r>
              <a:rPr lang="en-US" sz="2000" dirty="0" err="1" smtClean="0">
                <a:solidFill>
                  <a:schemeClr val="tx1">
                    <a:lumMod val="95000"/>
                    <a:lumOff val="5000"/>
                  </a:schemeClr>
                </a:solidFill>
                <a:latin typeface="Comic Sans MS" pitchFamily="66" charset="0"/>
                <a:cs typeface="+mj-cs"/>
              </a:rPr>
              <a:t>s</a:t>
            </a:r>
            <a:r>
              <a:rPr lang="en-US" sz="2000" dirty="0" smtClean="0">
                <a:solidFill>
                  <a:schemeClr val="tx1">
                    <a:lumMod val="95000"/>
                    <a:lumOff val="5000"/>
                  </a:schemeClr>
                </a:solidFill>
                <a:latin typeface="Comic Sans MS" pitchFamily="66" charset="0"/>
                <a:cs typeface="+mj-cs"/>
              </a:rPr>
              <a:t> </a:t>
            </a:r>
            <a:r>
              <a:rPr lang="en-US" sz="2000" dirty="0" smtClean="0">
                <a:solidFill>
                  <a:schemeClr val="tx1">
                    <a:lumMod val="95000"/>
                    <a:lumOff val="5000"/>
                  </a:schemeClr>
                </a:solidFill>
                <a:effectLst/>
                <a:latin typeface="Comic Sans MS" pitchFamily="66" charset="0"/>
                <a:cs typeface="+mj-cs"/>
              </a:rPr>
              <a:t>cross to the</a:t>
            </a:r>
          </a:p>
          <a:p>
            <a:pPr marL="0" indent="0" algn="l" rtl="0" eaLnBrk="1" hangingPunct="1">
              <a:lnSpc>
                <a:spcPct val="80000"/>
              </a:lnSpc>
              <a:buClr>
                <a:srgbClr val="FF0000"/>
              </a:buClr>
              <a:buSzPct val="100000"/>
              <a:buNone/>
              <a:defRPr/>
            </a:pPr>
            <a:r>
              <a:rPr lang="en-US" sz="2000" dirty="0" smtClean="0">
                <a:solidFill>
                  <a:schemeClr val="tx1">
                    <a:lumMod val="95000"/>
                    <a:lumOff val="5000"/>
                  </a:schemeClr>
                </a:solidFill>
                <a:effectLst/>
                <a:latin typeface="Comic Sans MS" pitchFamily="66" charset="0"/>
                <a:cs typeface="+mj-cs"/>
              </a:rPr>
              <a:t>opposite side and descend in the lateral</a:t>
            </a:r>
            <a:r>
              <a:rPr lang="en-US" sz="2000" dirty="0" smtClean="0">
                <a:solidFill>
                  <a:schemeClr val="tx1">
                    <a:lumMod val="95000"/>
                    <a:lumOff val="5000"/>
                  </a:schemeClr>
                </a:solidFill>
                <a:effectLst/>
                <a:latin typeface="Comic Sans MS" pitchFamily="66" charset="0"/>
              </a:rPr>
              <a:t> column of spinal cord</a:t>
            </a:r>
            <a:r>
              <a:rPr lang="en-US" sz="2000" dirty="0" smtClean="0">
                <a:solidFill>
                  <a:schemeClr val="tx1">
                    <a:lumMod val="95000"/>
                    <a:lumOff val="5000"/>
                  </a:schemeClr>
                </a:solidFill>
                <a:effectLst/>
                <a:latin typeface="Comic Sans MS" pitchFamily="66" charset="0"/>
                <a:cs typeface="+mj-cs"/>
              </a:rPr>
              <a:t> as the </a:t>
            </a:r>
            <a:r>
              <a:rPr lang="en-US" sz="2000" u="sng" dirty="0" smtClean="0">
                <a:solidFill>
                  <a:schemeClr val="accent1"/>
                </a:solidFill>
                <a:effectLst>
                  <a:outerShdw blurRad="38100" dist="38100" dir="2700000" algn="tl">
                    <a:srgbClr val="000000">
                      <a:alpha val="43137"/>
                    </a:srgbClr>
                  </a:outerShdw>
                </a:effectLst>
                <a:latin typeface="Comic Sans MS" pitchFamily="66" charset="0"/>
                <a:cs typeface="+mj-cs"/>
              </a:rPr>
              <a:t>Lateral Corticospinal Tract </a:t>
            </a:r>
            <a:r>
              <a:rPr lang="en-US" sz="2000" dirty="0" smtClean="0">
                <a:solidFill>
                  <a:schemeClr val="accent1"/>
                </a:solidFill>
                <a:effectLst>
                  <a:outerShdw blurRad="38100" dist="38100" dir="2700000" algn="tl">
                    <a:srgbClr val="000000">
                      <a:alpha val="43137"/>
                    </a:srgbClr>
                  </a:outerShdw>
                </a:effectLst>
                <a:latin typeface="Comic Sans MS" pitchFamily="66" charset="0"/>
                <a:cs typeface="+mj-cs"/>
              </a:rPr>
              <a:t>. </a:t>
            </a:r>
          </a:p>
          <a:p>
            <a:pPr>
              <a:lnSpc>
                <a:spcPct val="80000"/>
              </a:lnSpc>
              <a:buClr>
                <a:srgbClr val="FF0000"/>
              </a:buClr>
              <a:buSzPct val="100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Some of these </a:t>
            </a:r>
            <a:r>
              <a:rPr lang="en-US" sz="2000" dirty="0" err="1" smtClean="0">
                <a:solidFill>
                  <a:schemeClr val="tx1">
                    <a:lumMod val="95000"/>
                    <a:lumOff val="5000"/>
                  </a:schemeClr>
                </a:solidFill>
                <a:effectLst/>
                <a:latin typeface="Comic Sans MS" pitchFamily="66" charset="0"/>
                <a:cs typeface="+mj-cs"/>
              </a:rPr>
              <a:t>fibres</a:t>
            </a:r>
            <a:r>
              <a:rPr lang="en-US" sz="2000" dirty="0" smtClean="0">
                <a:solidFill>
                  <a:schemeClr val="tx1">
                    <a:lumMod val="95000"/>
                    <a:lumOff val="5000"/>
                  </a:schemeClr>
                </a:solidFill>
                <a:effectLst/>
                <a:latin typeface="Comic Sans MS" pitchFamily="66" charset="0"/>
                <a:cs typeface="+mj-cs"/>
              </a:rPr>
              <a:t> end monosynaptically on contralateral  anterior horn cells but the majority end on </a:t>
            </a:r>
            <a:r>
              <a:rPr lang="en-US" sz="2000" dirty="0">
                <a:solidFill>
                  <a:prstClr val="black">
                    <a:lumMod val="95000"/>
                    <a:lumOff val="5000"/>
                  </a:prstClr>
                </a:solidFill>
                <a:latin typeface="Comic Sans MS" pitchFamily="66" charset="0"/>
              </a:rPr>
              <a:t>interneurons </a:t>
            </a:r>
            <a:r>
              <a:rPr lang="en-US" sz="2000" dirty="0" smtClean="0">
                <a:solidFill>
                  <a:schemeClr val="tx1">
                    <a:lumMod val="95000"/>
                    <a:lumOff val="5000"/>
                  </a:schemeClr>
                </a:solidFill>
                <a:effectLst/>
                <a:latin typeface="Comic Sans MS" pitchFamily="66" charset="0"/>
                <a:cs typeface="+mj-cs"/>
              </a:rPr>
              <a:t>in the intermediate region of the spinal cord grey matter</a:t>
            </a:r>
          </a:p>
          <a:p>
            <a:pPr>
              <a:lnSpc>
                <a:spcPct val="80000"/>
              </a:lnSpc>
              <a:buClr>
                <a:srgbClr val="FF0000"/>
              </a:buClr>
              <a:buSzPct val="100000"/>
              <a:buFont typeface="Wingdings" pitchFamily="2" charset="2"/>
              <a:buChar char="§"/>
              <a:defRPr/>
            </a:pPr>
            <a:r>
              <a:rPr lang="en-US" sz="2000" i="1" dirty="0" smtClean="0">
                <a:solidFill>
                  <a:srgbClr val="C00000"/>
                </a:solidFill>
                <a:effectLst>
                  <a:outerShdw blurRad="38100" dist="38100" dir="2700000" algn="tl">
                    <a:srgbClr val="000000">
                      <a:alpha val="43137"/>
                    </a:srgbClr>
                  </a:outerShdw>
                </a:effectLst>
                <a:latin typeface="Comic Sans MS" pitchFamily="66" charset="0"/>
              </a:rPr>
              <a:t>These fibers controls and initiates fine discrete skilled movement of distal limb muscles (i.e. Fingers and hands)</a:t>
            </a:r>
            <a:endParaRPr lang="en-US" sz="2000" i="1" dirty="0" smtClean="0">
              <a:solidFill>
                <a:srgbClr val="C00000"/>
              </a:solidFill>
              <a:effectLst>
                <a:outerShdw blurRad="38100" dist="38100" dir="2700000" algn="tl">
                  <a:srgbClr val="000000">
                    <a:alpha val="43137"/>
                  </a:srgbClr>
                </a:outerShdw>
              </a:effectLst>
              <a:latin typeface="Comic Sans MS" pitchFamily="66" charset="0"/>
              <a:cs typeface="+mj-cs"/>
            </a:endParaRPr>
          </a:p>
        </p:txBody>
      </p:sp>
      <p:pic>
        <p:nvPicPr>
          <p:cNvPr id="1027" name="Picture 3" descr="C:\Users\USER\Desktop\New Picture (7).png"/>
          <p:cNvPicPr>
            <a:picLocks noChangeAspect="1" noChangeArrowheads="1"/>
          </p:cNvPicPr>
          <p:nvPr/>
        </p:nvPicPr>
        <p:blipFill>
          <a:blip r:embed="rId2" cstate="print"/>
          <a:srcRect/>
          <a:stretch>
            <a:fillRect/>
          </a:stretch>
        </p:blipFill>
        <p:spPr bwMode="auto">
          <a:xfrm>
            <a:off x="5076056" y="0"/>
            <a:ext cx="4352925" cy="6037263"/>
          </a:xfrm>
          <a:prstGeom prst="rect">
            <a:avLst/>
          </a:prstGeom>
          <a:noFill/>
        </p:spPr>
      </p:pic>
    </p:spTree>
    <p:extLst>
      <p:ext uri="{BB962C8B-B14F-4D97-AF65-F5344CB8AC3E}">
        <p14:creationId xmlns:p14="http://schemas.microsoft.com/office/powerpoint/2010/main" val="368156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Grp="1" noChangeAspect="1" noChangeArrowheads="1"/>
          </p:cNvPicPr>
          <p:nvPr>
            <p:ph sz="quarter" idx="1"/>
          </p:nvPr>
        </p:nvPicPr>
        <p:blipFill>
          <a:blip r:embed="rId2"/>
          <a:stretch>
            <a:fillRect/>
          </a:stretch>
        </p:blipFill>
        <p:spPr bwMode="auto">
          <a:xfrm>
            <a:off x="0" y="285728"/>
            <a:ext cx="3966055" cy="6357982"/>
          </a:xfrm>
          <a:prstGeom prst="rect">
            <a:avLst/>
          </a:prstGeom>
          <a:noFill/>
          <a:ln w="9525">
            <a:noFill/>
            <a:miter lim="800000"/>
            <a:headEnd/>
            <a:tailEnd/>
          </a:ln>
          <a:effectLst/>
        </p:spPr>
      </p:pic>
      <p:pic>
        <p:nvPicPr>
          <p:cNvPr id="5" name="Content Placeholder 3" descr="da4c18ff8_gif"/>
          <p:cNvPicPr>
            <a:picLocks noGrp="1" noChangeAspect="1" noChangeArrowheads="1"/>
          </p:cNvPicPr>
          <p:nvPr>
            <p:ph sz="quarter" idx="2"/>
          </p:nvPr>
        </p:nvPicPr>
        <p:blipFill>
          <a:blip r:embed="rId3"/>
          <a:stretch>
            <a:fillRect/>
          </a:stretch>
        </p:blipFill>
        <p:spPr bwMode="auto">
          <a:xfrm>
            <a:off x="4071934" y="214291"/>
            <a:ext cx="4500594" cy="6643710"/>
          </a:xfrm>
          <a:prstGeom prst="rect">
            <a:avLst/>
          </a:prstGeom>
          <a:noFill/>
          <a:ln w="9525">
            <a:noFill/>
            <a:miter lim="800000"/>
            <a:headEnd/>
            <a:tailEnd/>
          </a:ln>
        </p:spPr>
      </p:pic>
    </p:spTree>
    <p:extLst>
      <p:ext uri="{BB962C8B-B14F-4D97-AF65-F5344CB8AC3E}">
        <p14:creationId xmlns:p14="http://schemas.microsoft.com/office/powerpoint/2010/main" val="33011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p:txBody>
          <a:bodyPr/>
          <a:lstStyle/>
          <a:p>
            <a:pPr>
              <a:defRPr/>
            </a:pPr>
            <a:fld id="{E12B85E6-944E-4D6B-92FF-765E3C4FF54D}" type="slidenum">
              <a:rPr lang="ar-SA" smtClean="0">
                <a:solidFill>
                  <a:srgbClr val="464653"/>
                </a:solidFill>
              </a:rPr>
              <a:pPr>
                <a:defRPr/>
              </a:pPr>
              <a:t>17</a:t>
            </a:fld>
            <a:endParaRPr lang="en-US" dirty="0" smtClean="0">
              <a:solidFill>
                <a:srgbClr val="464653"/>
              </a:solidFill>
            </a:endParaRPr>
          </a:p>
        </p:txBody>
      </p:sp>
      <p:sp>
        <p:nvSpPr>
          <p:cNvPr id="143363" name="Rectangle 3"/>
          <p:cNvSpPr>
            <a:spLocks noGrp="1" noChangeArrowheads="1"/>
          </p:cNvSpPr>
          <p:nvPr>
            <p:ph sz="quarter" idx="1"/>
          </p:nvPr>
        </p:nvSpPr>
        <p:spPr>
          <a:xfrm>
            <a:off x="0" y="142875"/>
            <a:ext cx="3995936" cy="6715125"/>
          </a:xfrm>
        </p:spPr>
        <p:txBody>
          <a:bodyPr/>
          <a:lstStyle/>
          <a:p>
            <a:pPr algn="l" rtl="0" eaLnBrk="1" hangingPunct="1">
              <a:lnSpc>
                <a:spcPct val="80000"/>
              </a:lnSpc>
              <a:buClr>
                <a:srgbClr val="FF0000"/>
              </a:buClr>
              <a:buSzPct val="99000"/>
              <a:buFont typeface="Wingdings" pitchFamily="2" charset="2"/>
              <a:buChar char="§"/>
              <a:defRPr/>
            </a:pPr>
            <a:endParaRPr lang="en-US" sz="2000" dirty="0" smtClean="0">
              <a:solidFill>
                <a:schemeClr val="tx1">
                  <a:lumMod val="95000"/>
                  <a:lumOff val="5000"/>
                </a:schemeClr>
              </a:solidFill>
              <a:latin typeface="Comic Sans MS" pitchFamily="66" charset="0"/>
              <a:cs typeface="Tahoma" pitchFamily="34" charset="0"/>
            </a:endParaRPr>
          </a:p>
          <a:p>
            <a:pPr algn="l" rtl="0" eaLnBrk="1" hangingPunct="1">
              <a:lnSpc>
                <a:spcPct val="80000"/>
              </a:lnSpc>
              <a:buClr>
                <a:srgbClr val="FF0000"/>
              </a:buClr>
              <a:buSzPct val="99000"/>
              <a:buFont typeface="Wingdings" pitchFamily="2" charset="2"/>
              <a:buChar char="§"/>
              <a:defRPr/>
            </a:pPr>
            <a:endParaRPr lang="en-US" sz="2000" dirty="0">
              <a:solidFill>
                <a:schemeClr val="tx1">
                  <a:lumMod val="95000"/>
                  <a:lumOff val="5000"/>
                </a:schemeClr>
              </a:solidFill>
              <a:latin typeface="Comic Sans MS" pitchFamily="66" charset="0"/>
              <a:cs typeface="Tahoma" pitchFamily="34" charset="0"/>
            </a:endParaRPr>
          </a:p>
          <a:p>
            <a:pPr algn="l" rtl="0" eaLnBrk="1" hangingPunct="1">
              <a:lnSpc>
                <a:spcPct val="80000"/>
              </a:lnSpc>
              <a:buClr>
                <a:srgbClr val="FF0000"/>
              </a:buClr>
              <a:buSzPct val="99000"/>
              <a:buFont typeface="Wingdings" pitchFamily="2" charset="2"/>
              <a:buChar char="§"/>
              <a:defRPr/>
            </a:pPr>
            <a:r>
              <a:rPr lang="en-US" sz="2000" dirty="0" smtClean="0">
                <a:solidFill>
                  <a:schemeClr val="tx1">
                    <a:lumMod val="95000"/>
                    <a:lumOff val="5000"/>
                  </a:schemeClr>
                </a:solidFill>
                <a:latin typeface="Comic Sans MS" pitchFamily="66" charset="0"/>
                <a:cs typeface="Tahoma" pitchFamily="34" charset="0"/>
              </a:rPr>
              <a:t>The remaining 20 % of</a:t>
            </a:r>
          </a:p>
          <a:p>
            <a:pPr marL="0" indent="0" algn="l" rtl="0" eaLnBrk="1" hangingPunct="1">
              <a:lnSpc>
                <a:spcPct val="8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corticospinal fibers do not</a:t>
            </a:r>
          </a:p>
          <a:p>
            <a:pPr marL="0" indent="0" algn="l" rtl="0" eaLnBrk="1" hangingPunct="1">
              <a:lnSpc>
                <a:spcPct val="8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decussate in the medulla .</a:t>
            </a:r>
          </a:p>
          <a:p>
            <a:pPr algn="l" rtl="0" eaLnBrk="1" hangingPunct="1">
              <a:lnSpc>
                <a:spcPct val="90000"/>
              </a:lnSpc>
              <a:buClr>
                <a:srgbClr val="FF0000"/>
              </a:buClr>
              <a:buSzPct val="99000"/>
              <a:buFont typeface="Wingdings" pitchFamily="2" charset="2"/>
              <a:buChar char="§"/>
              <a:defRPr/>
            </a:pPr>
            <a:r>
              <a:rPr lang="en-US" sz="2000" dirty="0" smtClean="0">
                <a:latin typeface="Comic Sans MS" pitchFamily="66" charset="0"/>
                <a:cs typeface="Tahoma" pitchFamily="34" charset="0"/>
              </a:rPr>
              <a:t>They descend ipsilaterally</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 in the ventral column of the</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spinal cord white matter ,</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Constituting the  </a:t>
            </a:r>
            <a:r>
              <a:rPr lang="en-US" sz="2000" u="sng" dirty="0" smtClean="0">
                <a:solidFill>
                  <a:schemeClr val="tx1">
                    <a:lumMod val="95000"/>
                    <a:lumOff val="5000"/>
                  </a:schemeClr>
                </a:solidFill>
                <a:effectLst/>
                <a:latin typeface="Comic Sans MS" pitchFamily="66" charset="0"/>
                <a:cs typeface="Tahoma" pitchFamily="34" charset="0"/>
              </a:rPr>
              <a:t>Ventral </a:t>
            </a:r>
          </a:p>
          <a:p>
            <a:pPr marL="0" indent="0" algn="l" rtl="0" eaLnBrk="1" hangingPunct="1">
              <a:lnSpc>
                <a:spcPct val="90000"/>
              </a:lnSpc>
              <a:buClr>
                <a:srgbClr val="FF0000"/>
              </a:buClr>
              <a:buSzPct val="99000"/>
              <a:buNone/>
              <a:defRPr/>
            </a:pPr>
            <a:r>
              <a:rPr lang="en-US" sz="2000" u="sng" dirty="0" smtClean="0">
                <a:solidFill>
                  <a:schemeClr val="tx1">
                    <a:lumMod val="95000"/>
                    <a:lumOff val="5000"/>
                  </a:schemeClr>
                </a:solidFill>
                <a:effectLst/>
                <a:latin typeface="Comic Sans MS" pitchFamily="66" charset="0"/>
                <a:cs typeface="Tahoma" pitchFamily="34" charset="0"/>
              </a:rPr>
              <a:t>( </a:t>
            </a:r>
            <a:r>
              <a:rPr lang="en-US" sz="2000" u="sng" dirty="0" err="1" smtClean="0">
                <a:solidFill>
                  <a:schemeClr val="tx1">
                    <a:lumMod val="95000"/>
                    <a:lumOff val="5000"/>
                  </a:schemeClr>
                </a:solidFill>
                <a:effectLst/>
                <a:latin typeface="Comic Sans MS" pitchFamily="66" charset="0"/>
                <a:cs typeface="Tahoma" pitchFamily="34" charset="0"/>
              </a:rPr>
              <a:t>Antrior</a:t>
            </a:r>
            <a:r>
              <a:rPr lang="en-US" sz="2000" u="sng" dirty="0" smtClean="0">
                <a:solidFill>
                  <a:schemeClr val="tx1">
                    <a:lumMod val="95000"/>
                    <a:lumOff val="5000"/>
                  </a:schemeClr>
                </a:solidFill>
                <a:effectLst/>
                <a:latin typeface="Comic Sans MS" pitchFamily="66" charset="0"/>
                <a:cs typeface="Tahoma" pitchFamily="34" charset="0"/>
              </a:rPr>
              <a:t>) Corticospinal  Tract .</a:t>
            </a:r>
            <a:endParaRPr lang="en-US" sz="2000" dirty="0" smtClean="0">
              <a:solidFill>
                <a:schemeClr val="tx1">
                  <a:lumMod val="95000"/>
                  <a:lumOff val="5000"/>
                </a:schemeClr>
              </a:solidFill>
              <a:latin typeface="Comic Sans MS" pitchFamily="66" charset="0"/>
              <a:cs typeface="Tahoma" pitchFamily="34" charset="0"/>
            </a:endParaRPr>
          </a:p>
          <a:p>
            <a:pPr algn="l" rtl="0" eaLnBrk="1" hangingPunct="1">
              <a:lnSpc>
                <a:spcPct val="90000"/>
              </a:lnSpc>
              <a:buClr>
                <a:srgbClr val="FF0000"/>
              </a:buClr>
              <a:buSzPct val="99000"/>
              <a:buFont typeface="Wingdings" pitchFamily="2" charset="2"/>
              <a:buChar char="§"/>
              <a:defRPr/>
            </a:pPr>
            <a:r>
              <a:rPr lang="en-US" sz="2000" dirty="0" smtClean="0">
                <a:solidFill>
                  <a:schemeClr val="tx1">
                    <a:lumMod val="95000"/>
                    <a:lumOff val="5000"/>
                  </a:schemeClr>
                </a:solidFill>
                <a:latin typeface="Comic Sans MS" pitchFamily="66" charset="0"/>
                <a:cs typeface="Tahoma" pitchFamily="34" charset="0"/>
              </a:rPr>
              <a:t>Finally they decussate</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(cross to the opposite side )</a:t>
            </a:r>
          </a:p>
          <a:p>
            <a:pPr algn="l" rtl="0" eaLnBrk="1" hangingPunct="1">
              <a:lnSpc>
                <a:spcPct val="90000"/>
              </a:lnSpc>
              <a:buClr>
                <a:srgbClr val="FFFF00"/>
              </a:buClr>
              <a:buFont typeface="Wingdings" pitchFamily="2" charset="2"/>
              <a:buNone/>
              <a:defRPr/>
            </a:pPr>
            <a:r>
              <a:rPr lang="en-US" sz="2000" dirty="0" smtClean="0">
                <a:solidFill>
                  <a:schemeClr val="tx1">
                    <a:lumMod val="95000"/>
                    <a:lumOff val="5000"/>
                  </a:schemeClr>
                </a:solidFill>
                <a:latin typeface="Comic Sans MS" pitchFamily="66" charset="0"/>
                <a:cs typeface="Tahoma" pitchFamily="34" charset="0"/>
              </a:rPr>
              <a:t> &amp; synapse on the  contralateral spinal motor neurons</a:t>
            </a:r>
          </a:p>
          <a:p>
            <a:pPr>
              <a:lnSpc>
                <a:spcPct val="90000"/>
              </a:lnSpc>
              <a:buClr>
                <a:srgbClr val="FF0000"/>
              </a:buClr>
              <a:buSzPct val="101000"/>
              <a:buFont typeface="Wingdings" pitchFamily="2" charset="2"/>
              <a:buChar char="Ø"/>
              <a:defRPr/>
            </a:pPr>
            <a:r>
              <a:rPr lang="en-US" sz="2000" i="1" dirty="0" smtClean="0">
                <a:solidFill>
                  <a:srgbClr val="C00000"/>
                </a:solidFill>
                <a:effectLst>
                  <a:outerShdw blurRad="38100" dist="38100" dir="2700000" algn="tl">
                    <a:srgbClr val="000000">
                      <a:alpha val="43137"/>
                    </a:srgbClr>
                  </a:outerShdw>
                </a:effectLst>
                <a:latin typeface="Comic Sans MS" pitchFamily="66" charset="0"/>
                <a:cs typeface="Tahoma" pitchFamily="34" charset="0"/>
              </a:rPr>
              <a:t>These fibers control the axial and proximal limbs muscles so it concern with control of posture.</a:t>
            </a:r>
          </a:p>
        </p:txBody>
      </p:sp>
      <p:pic>
        <p:nvPicPr>
          <p:cNvPr id="22532" name="Picture 9"/>
          <p:cNvPicPr>
            <a:picLocks noChangeAspect="1" noChangeArrowheads="1"/>
          </p:cNvPicPr>
          <p:nvPr/>
        </p:nvPicPr>
        <p:blipFill>
          <a:blip r:embed="rId2" cstate="print"/>
          <a:srcRect/>
          <a:stretch>
            <a:fillRect/>
          </a:stretch>
        </p:blipFill>
        <p:spPr bwMode="auto">
          <a:xfrm>
            <a:off x="3988727" y="785813"/>
            <a:ext cx="5155273" cy="5523507"/>
          </a:xfrm>
          <a:prstGeom prst="rect">
            <a:avLst/>
          </a:prstGeom>
          <a:noFill/>
          <a:ln w="9525">
            <a:noFill/>
            <a:miter lim="800000"/>
            <a:headEnd/>
            <a:tailEnd/>
          </a:ln>
        </p:spPr>
      </p:pic>
    </p:spTree>
    <p:extLst>
      <p:ext uri="{BB962C8B-B14F-4D97-AF65-F5344CB8AC3E}">
        <p14:creationId xmlns:p14="http://schemas.microsoft.com/office/powerpoint/2010/main" val="224686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8600" y="152400"/>
            <a:ext cx="3012363" cy="369332"/>
          </a:xfrm>
          <a:prstGeom prst="rect">
            <a:avLst/>
          </a:prstGeom>
          <a:solidFill>
            <a:srgbClr val="FFFF00"/>
          </a:solidFill>
          <a:ln w="28575" algn="ctr">
            <a:solidFill>
              <a:schemeClr val="tx1"/>
            </a:solidFill>
            <a:miter lim="800000"/>
            <a:headEnd/>
            <a:tailEnd/>
          </a:ln>
          <a:effectLst/>
        </p:spPr>
        <p:txBody>
          <a:bodyPr wrap="none" anchor="ctr">
            <a:spAutoFit/>
          </a:bodyPr>
          <a:lstStyle/>
          <a:p>
            <a:pPr algn="l" rtl="0">
              <a:defRPr/>
            </a:pPr>
            <a:r>
              <a:rPr lang="en-US" b="1" dirty="0">
                <a:solidFill>
                  <a:srgbClr val="FF0000"/>
                </a:solidFill>
                <a:effectLst>
                  <a:outerShdw blurRad="38100" dist="38100" dir="2700000" algn="tl">
                    <a:srgbClr val="000000"/>
                  </a:outerShdw>
                </a:effectLst>
                <a:latin typeface="Comic Sans MS" pitchFamily="66" charset="0"/>
                <a:cs typeface="Arial" pitchFamily="34" charset="0"/>
              </a:rPr>
              <a:t>Course and Termination  </a:t>
            </a:r>
          </a:p>
        </p:txBody>
      </p:sp>
      <p:sp>
        <p:nvSpPr>
          <p:cNvPr id="11269" name="Rectangle 5"/>
          <p:cNvSpPr>
            <a:spLocks noChangeArrowheads="1"/>
          </p:cNvSpPr>
          <p:nvPr/>
        </p:nvSpPr>
        <p:spPr bwMode="auto">
          <a:xfrm>
            <a:off x="1142976" y="685800"/>
            <a:ext cx="6929486" cy="397032"/>
          </a:xfrm>
          <a:prstGeom prst="rect">
            <a:avLst/>
          </a:prstGeom>
          <a:solidFill>
            <a:srgbClr val="FFFFCC"/>
          </a:solidFill>
          <a:ln w="19050" algn="ctr">
            <a:solidFill>
              <a:srgbClr val="0000FF"/>
            </a:solidFill>
            <a:miter lim="800000"/>
            <a:headEnd/>
            <a:tailEnd/>
          </a:ln>
          <a:effectLst/>
        </p:spPr>
        <p:txBody>
          <a:bodyPr wrap="square">
            <a:spAutoFit/>
          </a:bodyPr>
          <a:lstStyle/>
          <a:p>
            <a:pPr algn="ctr" rtl="0">
              <a:lnSpc>
                <a:spcPct val="110000"/>
              </a:lnSpc>
              <a:spcBef>
                <a:spcPct val="50000"/>
              </a:spcBef>
              <a:buFont typeface="Wingdings" pitchFamily="2" charset="2"/>
              <a:buNone/>
              <a:defRPr/>
            </a:pPr>
            <a:r>
              <a:rPr lang="en-US" b="1" i="1" dirty="0">
                <a:solidFill>
                  <a:schemeClr val="accent3">
                    <a:lumMod val="50000"/>
                  </a:schemeClr>
                </a:solidFill>
                <a:latin typeface="Comic Sans MS" pitchFamily="66" charset="0"/>
                <a:cs typeface="Arial" pitchFamily="34" charset="0"/>
              </a:rPr>
              <a:t>fibers of the CBS tract descend from the cerebral cortex </a:t>
            </a:r>
          </a:p>
        </p:txBody>
      </p:sp>
      <p:sp>
        <p:nvSpPr>
          <p:cNvPr id="11270" name="Rectangle 6"/>
          <p:cNvSpPr>
            <a:spLocks noChangeArrowheads="1"/>
          </p:cNvSpPr>
          <p:nvPr/>
        </p:nvSpPr>
        <p:spPr bwMode="auto">
          <a:xfrm>
            <a:off x="106363" y="1328738"/>
            <a:ext cx="8915400" cy="346954"/>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10000"/>
              </a:lnSpc>
              <a:spcBef>
                <a:spcPct val="50000"/>
              </a:spcBef>
              <a:buFont typeface="Wingdings" pitchFamily="2" charset="2"/>
              <a:buNone/>
              <a:defRPr/>
            </a:pPr>
            <a:r>
              <a:rPr lang="en-US" sz="1600" b="1" i="1" dirty="0">
                <a:solidFill>
                  <a:schemeClr val="accent3">
                    <a:lumMod val="50000"/>
                  </a:schemeClr>
                </a:solidFill>
                <a:latin typeface="Comic Sans MS" pitchFamily="66" charset="0"/>
                <a:cs typeface="Arial" pitchFamily="34" charset="0"/>
              </a:rPr>
              <a:t>collect together  and  descend through the posterior limb of the internal capsule </a:t>
            </a:r>
            <a:r>
              <a:rPr lang="en-US" sz="1600" b="1" i="1" dirty="0">
                <a:solidFill>
                  <a:prstClr val="black"/>
                </a:solidFill>
                <a:latin typeface="Comic Sans MS" pitchFamily="66" charset="0"/>
                <a:cs typeface="Arial" pitchFamily="34" charset="0"/>
              </a:rPr>
              <a:t> </a:t>
            </a:r>
          </a:p>
        </p:txBody>
      </p:sp>
      <p:sp>
        <p:nvSpPr>
          <p:cNvPr id="11271" name="Rectangle 7"/>
          <p:cNvSpPr>
            <a:spLocks noChangeArrowheads="1"/>
          </p:cNvSpPr>
          <p:nvPr/>
        </p:nvSpPr>
        <p:spPr bwMode="auto">
          <a:xfrm>
            <a:off x="611188" y="1965325"/>
            <a:ext cx="7924800" cy="313932"/>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90000"/>
              </a:lnSpc>
              <a:spcBef>
                <a:spcPct val="50000"/>
              </a:spcBef>
              <a:buFont typeface="Wingdings" pitchFamily="2" charset="2"/>
              <a:buNone/>
              <a:defRPr/>
            </a:pPr>
            <a:r>
              <a:rPr lang="en-US" sz="1600" b="1" i="1" dirty="0">
                <a:solidFill>
                  <a:schemeClr val="accent3">
                    <a:lumMod val="50000"/>
                  </a:schemeClr>
                </a:solidFill>
                <a:latin typeface="Comic Sans MS" pitchFamily="66" charset="0"/>
                <a:cs typeface="Arial" pitchFamily="34" charset="0"/>
              </a:rPr>
              <a:t>through the middle portion of the cerebral peduncles of the midbrain </a:t>
            </a:r>
          </a:p>
        </p:txBody>
      </p:sp>
      <p:sp>
        <p:nvSpPr>
          <p:cNvPr id="11272" name="Rectangle 8"/>
          <p:cNvSpPr>
            <a:spLocks noChangeArrowheads="1"/>
          </p:cNvSpPr>
          <p:nvPr/>
        </p:nvSpPr>
        <p:spPr bwMode="auto">
          <a:xfrm>
            <a:off x="849313" y="2555875"/>
            <a:ext cx="7445375" cy="338554"/>
          </a:xfrm>
          <a:prstGeom prst="rect">
            <a:avLst/>
          </a:prstGeom>
          <a:solidFill>
            <a:srgbClr val="FFFFCC"/>
          </a:solidFill>
          <a:ln w="19050" algn="ctr">
            <a:solidFill>
              <a:srgbClr val="0000FF"/>
            </a:solidFill>
            <a:miter lim="800000"/>
            <a:headEnd/>
            <a:tailEnd/>
          </a:ln>
          <a:effectLst/>
        </p:spPr>
        <p:txBody>
          <a:bodyPr>
            <a:spAutoFit/>
          </a:bodyPr>
          <a:lstStyle/>
          <a:p>
            <a:pPr algn="ctr" rtl="0">
              <a:spcBef>
                <a:spcPct val="50000"/>
              </a:spcBef>
              <a:buFont typeface="Wingdings" pitchFamily="2" charset="2"/>
              <a:buNone/>
              <a:defRPr/>
            </a:pPr>
            <a:r>
              <a:rPr lang="en-US" sz="1600" b="1" i="1" dirty="0">
                <a:solidFill>
                  <a:schemeClr val="accent3">
                    <a:lumMod val="50000"/>
                  </a:schemeClr>
                </a:solidFill>
                <a:latin typeface="Comic Sans MS" pitchFamily="66" charset="0"/>
                <a:cs typeface="Arial" pitchFamily="34" charset="0"/>
              </a:rPr>
              <a:t>The fibers are separated by transverse </a:t>
            </a:r>
            <a:r>
              <a:rPr lang="en-US" sz="1600" b="1" i="1" dirty="0" err="1">
                <a:solidFill>
                  <a:schemeClr val="accent3">
                    <a:lumMod val="50000"/>
                  </a:schemeClr>
                </a:solidFill>
                <a:latin typeface="Comic Sans MS" pitchFamily="66" charset="0"/>
                <a:cs typeface="Arial" pitchFamily="34" charset="0"/>
              </a:rPr>
              <a:t>pontine</a:t>
            </a:r>
            <a:r>
              <a:rPr lang="en-US" sz="1600" b="1" i="1" dirty="0">
                <a:solidFill>
                  <a:schemeClr val="accent3">
                    <a:lumMod val="50000"/>
                  </a:schemeClr>
                </a:solidFill>
                <a:latin typeface="Comic Sans MS" pitchFamily="66" charset="0"/>
                <a:cs typeface="Arial" pitchFamily="34" charset="0"/>
              </a:rPr>
              <a:t> fibers in the </a:t>
            </a:r>
            <a:r>
              <a:rPr lang="en-US" sz="1600" b="1" i="1" dirty="0" err="1">
                <a:solidFill>
                  <a:schemeClr val="accent3">
                    <a:lumMod val="50000"/>
                  </a:schemeClr>
                </a:solidFill>
                <a:latin typeface="Comic Sans MS" pitchFamily="66" charset="0"/>
                <a:cs typeface="Arial" pitchFamily="34" charset="0"/>
              </a:rPr>
              <a:t>pons</a:t>
            </a:r>
            <a:r>
              <a:rPr lang="en-US" sz="1600" b="1" i="1" dirty="0">
                <a:solidFill>
                  <a:schemeClr val="accent3">
                    <a:lumMod val="50000"/>
                  </a:schemeClr>
                </a:solidFill>
                <a:latin typeface="Comic Sans MS" pitchFamily="66" charset="0"/>
                <a:cs typeface="Arial" pitchFamily="34" charset="0"/>
              </a:rPr>
              <a:t> </a:t>
            </a:r>
          </a:p>
        </p:txBody>
      </p:sp>
      <p:sp>
        <p:nvSpPr>
          <p:cNvPr id="11273" name="Rectangle 9"/>
          <p:cNvSpPr>
            <a:spLocks noChangeArrowheads="1"/>
          </p:cNvSpPr>
          <p:nvPr/>
        </p:nvSpPr>
        <p:spPr bwMode="auto">
          <a:xfrm>
            <a:off x="206375" y="3155950"/>
            <a:ext cx="8763000" cy="291555"/>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80000"/>
              </a:lnSpc>
              <a:spcBef>
                <a:spcPct val="50000"/>
              </a:spcBef>
              <a:buFont typeface="Wingdings" pitchFamily="2" charset="2"/>
              <a:buNone/>
              <a:defRPr/>
            </a:pPr>
            <a:r>
              <a:rPr lang="en-US" sz="1600" b="1" i="1" dirty="0">
                <a:solidFill>
                  <a:schemeClr val="accent3">
                    <a:lumMod val="50000"/>
                  </a:schemeClr>
                </a:solidFill>
                <a:effectLst>
                  <a:outerShdw blurRad="38100" dist="38100" dir="2700000" algn="tl">
                    <a:srgbClr val="000000">
                      <a:alpha val="43137"/>
                    </a:srgbClr>
                  </a:outerShdw>
                </a:effectLst>
                <a:latin typeface="Comic Sans MS" pitchFamily="66" charset="0"/>
                <a:cs typeface="Arial" pitchFamily="34" charset="0"/>
              </a:rPr>
              <a:t>In the upper medulla oblongata where they form the pyramids of the medulla </a:t>
            </a:r>
          </a:p>
        </p:txBody>
      </p:sp>
      <p:sp>
        <p:nvSpPr>
          <p:cNvPr id="11275" name="Rectangle 11"/>
          <p:cNvSpPr>
            <a:spLocks noChangeArrowheads="1"/>
          </p:cNvSpPr>
          <p:nvPr/>
        </p:nvSpPr>
        <p:spPr bwMode="auto">
          <a:xfrm>
            <a:off x="228600" y="4829175"/>
            <a:ext cx="4114800" cy="1870075"/>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6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About 80% to 90% cross to the opposite side of the spinal cord (</a:t>
            </a:r>
            <a:r>
              <a:rPr lang="en-US" b="1" i="1" dirty="0" err="1">
                <a:solidFill>
                  <a:prstClr val="black"/>
                </a:solidFill>
                <a:latin typeface="Comic Sans MS" pitchFamily="66" charset="0"/>
                <a:cs typeface="Arial" pitchFamily="34" charset="0"/>
              </a:rPr>
              <a:t>contralaterally</a:t>
            </a:r>
            <a:r>
              <a:rPr lang="en-US" b="1" i="1" dirty="0">
                <a:solidFill>
                  <a:prstClr val="black"/>
                </a:solidFill>
                <a:latin typeface="Comic Sans MS" pitchFamily="66" charset="0"/>
                <a:cs typeface="Arial" pitchFamily="34" charset="0"/>
              </a:rPr>
              <a:t>) and continue as </a:t>
            </a:r>
            <a:r>
              <a:rPr lang="en-US" b="1" i="1" dirty="0">
                <a:solidFill>
                  <a:srgbClr val="FF0000"/>
                </a:solidFill>
                <a:latin typeface="Comic Sans MS" pitchFamily="66" charset="0"/>
                <a:cs typeface="Arial" pitchFamily="34" charset="0"/>
              </a:rPr>
              <a:t>the “lateral corticospinal tract”. </a:t>
            </a:r>
          </a:p>
        </p:txBody>
      </p:sp>
      <p:sp>
        <p:nvSpPr>
          <p:cNvPr id="11276" name="Rectangle 12"/>
          <p:cNvSpPr>
            <a:spLocks noChangeArrowheads="1"/>
          </p:cNvSpPr>
          <p:nvPr/>
        </p:nvSpPr>
        <p:spPr bwMode="auto">
          <a:xfrm>
            <a:off x="4876800" y="4808538"/>
            <a:ext cx="4114800" cy="1897062"/>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3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fibers which do not decussate in medulla (about </a:t>
            </a:r>
            <a:r>
              <a:rPr lang="en-US" b="1" i="1" dirty="0" smtClean="0">
                <a:solidFill>
                  <a:prstClr val="black"/>
                </a:solidFill>
                <a:latin typeface="Comic Sans MS" pitchFamily="66" charset="0"/>
                <a:cs typeface="Arial" pitchFamily="34" charset="0"/>
              </a:rPr>
              <a:t>10-20%)  </a:t>
            </a:r>
            <a:r>
              <a:rPr lang="en-US" b="1" i="1" dirty="0">
                <a:solidFill>
                  <a:prstClr val="black"/>
                </a:solidFill>
                <a:latin typeface="Comic Sans MS" pitchFamily="66" charset="0"/>
                <a:cs typeface="Arial" pitchFamily="34" charset="0"/>
              </a:rPr>
              <a:t>descend on the same side of the spinal cord (ipsilaterally) as the               </a:t>
            </a:r>
            <a:r>
              <a:rPr lang="en-US" b="1" i="1" dirty="0">
                <a:solidFill>
                  <a:srgbClr val="FF0000"/>
                </a:solidFill>
                <a:latin typeface="Comic Sans MS" pitchFamily="66" charset="0"/>
                <a:cs typeface="Arial" pitchFamily="34" charset="0"/>
              </a:rPr>
              <a:t>“ventral corticospinal tract”. </a:t>
            </a:r>
          </a:p>
        </p:txBody>
      </p:sp>
      <p:sp>
        <p:nvSpPr>
          <p:cNvPr id="12298" name="AutoShape 13"/>
          <p:cNvSpPr>
            <a:spLocks noChangeArrowheads="1"/>
          </p:cNvSpPr>
          <p:nvPr/>
        </p:nvSpPr>
        <p:spPr bwMode="auto">
          <a:xfrm>
            <a:off x="4419600" y="1066800"/>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299" name="AutoShape 14"/>
          <p:cNvSpPr>
            <a:spLocks noChangeArrowheads="1"/>
          </p:cNvSpPr>
          <p:nvPr/>
        </p:nvSpPr>
        <p:spPr bwMode="auto">
          <a:xfrm>
            <a:off x="4427538" y="1709738"/>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0" name="AutoShape 15"/>
          <p:cNvSpPr>
            <a:spLocks noChangeArrowheads="1"/>
          </p:cNvSpPr>
          <p:nvPr/>
        </p:nvSpPr>
        <p:spPr bwMode="auto">
          <a:xfrm>
            <a:off x="4430713" y="2297113"/>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1" name="AutoShape 16"/>
          <p:cNvSpPr>
            <a:spLocks noChangeArrowheads="1"/>
          </p:cNvSpPr>
          <p:nvPr/>
        </p:nvSpPr>
        <p:spPr bwMode="auto">
          <a:xfrm>
            <a:off x="4430713" y="2894013"/>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1281" name="Text Box 17"/>
          <p:cNvSpPr txBox="1">
            <a:spLocks noChangeArrowheads="1"/>
          </p:cNvSpPr>
          <p:nvPr/>
        </p:nvSpPr>
        <p:spPr bwMode="auto">
          <a:xfrm>
            <a:off x="423863" y="3721100"/>
            <a:ext cx="8305800" cy="660400"/>
          </a:xfrm>
          <a:prstGeom prst="rect">
            <a:avLst/>
          </a:prstGeom>
          <a:solidFill>
            <a:srgbClr val="FFFFCC"/>
          </a:solidFill>
          <a:ln w="19050" algn="ctr">
            <a:solidFill>
              <a:srgbClr val="0000FF"/>
            </a:solidFill>
            <a:miter lim="800000"/>
            <a:headEnd/>
            <a:tailEnd/>
          </a:ln>
          <a:effectLst/>
        </p:spPr>
        <p:txBody>
          <a:bodyPr>
            <a:spAutoFit/>
          </a:bodyPr>
          <a:lstStyle/>
          <a:p>
            <a:pPr algn="ctr" rtl="0">
              <a:spcBef>
                <a:spcPct val="50000"/>
              </a:spcBef>
              <a:buFont typeface="Wingdings" pitchFamily="2" charset="2"/>
              <a:buNone/>
              <a:defRPr/>
            </a:pPr>
            <a:r>
              <a:rPr lang="en-US" b="1" i="1" dirty="0">
                <a:solidFill>
                  <a:schemeClr val="accent3">
                    <a:lumMod val="50000"/>
                  </a:schemeClr>
                </a:solidFill>
                <a:latin typeface="Comic Sans MS" pitchFamily="66" charset="0"/>
                <a:cs typeface="Arial" pitchFamily="34" charset="0"/>
              </a:rPr>
              <a:t>In the lower region of the medulla, most of the fibers cross to the opposite site forming the “</a:t>
            </a:r>
            <a:r>
              <a:rPr lang="en-US" b="1" i="1" dirty="0" err="1">
                <a:solidFill>
                  <a:schemeClr val="accent3">
                    <a:lumMod val="50000"/>
                  </a:schemeClr>
                </a:solidFill>
                <a:latin typeface="Comic Sans MS" pitchFamily="66" charset="0"/>
                <a:cs typeface="Arial" pitchFamily="34" charset="0"/>
              </a:rPr>
              <a:t>medullary</a:t>
            </a:r>
            <a:r>
              <a:rPr lang="en-US" b="1" i="1" dirty="0">
                <a:solidFill>
                  <a:schemeClr val="accent3">
                    <a:lumMod val="50000"/>
                  </a:schemeClr>
                </a:solidFill>
                <a:latin typeface="Comic Sans MS" pitchFamily="66" charset="0"/>
                <a:cs typeface="Arial" pitchFamily="34" charset="0"/>
              </a:rPr>
              <a:t> </a:t>
            </a:r>
            <a:r>
              <a:rPr lang="en-US" b="1" i="1" dirty="0" err="1">
                <a:solidFill>
                  <a:schemeClr val="accent3">
                    <a:lumMod val="50000"/>
                  </a:schemeClr>
                </a:solidFill>
                <a:latin typeface="Comic Sans MS" pitchFamily="66" charset="0"/>
                <a:cs typeface="Arial" pitchFamily="34" charset="0"/>
              </a:rPr>
              <a:t>decussation</a:t>
            </a:r>
            <a:r>
              <a:rPr lang="en-US" b="1" i="1" dirty="0">
                <a:solidFill>
                  <a:schemeClr val="accent3">
                    <a:lumMod val="50000"/>
                  </a:schemeClr>
                </a:solidFill>
                <a:effectLst>
                  <a:outerShdw blurRad="38100" dist="38100" dir="2700000" algn="tl">
                    <a:srgbClr val="000000"/>
                  </a:outerShdw>
                </a:effectLst>
                <a:latin typeface="Comic Sans MS" pitchFamily="66" charset="0"/>
                <a:cs typeface="Arial" pitchFamily="34" charset="0"/>
              </a:rPr>
              <a:t>”</a:t>
            </a:r>
          </a:p>
        </p:txBody>
      </p:sp>
      <p:sp>
        <p:nvSpPr>
          <p:cNvPr id="12303" name="AutoShape 18"/>
          <p:cNvSpPr>
            <a:spLocks noChangeArrowheads="1"/>
          </p:cNvSpPr>
          <p:nvPr/>
        </p:nvSpPr>
        <p:spPr bwMode="auto">
          <a:xfrm>
            <a:off x="4430713" y="3451225"/>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4" name="Line 19"/>
          <p:cNvSpPr>
            <a:spLocks noChangeShapeType="1"/>
          </p:cNvSpPr>
          <p:nvPr/>
        </p:nvSpPr>
        <p:spPr bwMode="auto">
          <a:xfrm>
            <a:off x="2286000" y="4648200"/>
            <a:ext cx="0" cy="152400"/>
          </a:xfrm>
          <a:prstGeom prst="line">
            <a:avLst/>
          </a:prstGeom>
          <a:noFill/>
          <a:ln w="28575">
            <a:solidFill>
              <a:schemeClr val="tx1"/>
            </a:solidFill>
            <a:round/>
            <a:headEnd/>
            <a:tailEnd type="triangle" w="med" len="med"/>
          </a:ln>
        </p:spPr>
        <p:txBody>
          <a:bodyPr/>
          <a:lstStyle/>
          <a:p>
            <a:endParaRPr lang="en-US">
              <a:solidFill>
                <a:prstClr val="black"/>
              </a:solidFill>
            </a:endParaRPr>
          </a:p>
        </p:txBody>
      </p:sp>
      <p:sp>
        <p:nvSpPr>
          <p:cNvPr id="12305" name="Line 20"/>
          <p:cNvSpPr>
            <a:spLocks noChangeShapeType="1"/>
          </p:cNvSpPr>
          <p:nvPr/>
        </p:nvSpPr>
        <p:spPr bwMode="auto">
          <a:xfrm>
            <a:off x="6934200" y="4648200"/>
            <a:ext cx="0" cy="152400"/>
          </a:xfrm>
          <a:prstGeom prst="line">
            <a:avLst/>
          </a:prstGeom>
          <a:noFill/>
          <a:ln w="28575">
            <a:solidFill>
              <a:schemeClr val="tx1"/>
            </a:solidFill>
            <a:round/>
            <a:headEnd/>
            <a:tailEnd type="triangle" w="med" len="med"/>
          </a:ln>
        </p:spPr>
        <p:txBody>
          <a:bodyPr/>
          <a:lstStyle/>
          <a:p>
            <a:endParaRPr lang="en-US">
              <a:solidFill>
                <a:prstClr val="black"/>
              </a:solidFill>
            </a:endParaRPr>
          </a:p>
        </p:txBody>
      </p:sp>
      <p:sp>
        <p:nvSpPr>
          <p:cNvPr id="12306" name="Line 22"/>
          <p:cNvSpPr>
            <a:spLocks noChangeShapeType="1"/>
          </p:cNvSpPr>
          <p:nvPr/>
        </p:nvSpPr>
        <p:spPr bwMode="auto">
          <a:xfrm>
            <a:off x="2286000" y="4648200"/>
            <a:ext cx="4648200" cy="0"/>
          </a:xfrm>
          <a:prstGeom prst="line">
            <a:avLst/>
          </a:prstGeom>
          <a:noFill/>
          <a:ln w="28575">
            <a:solidFill>
              <a:schemeClr val="tx1"/>
            </a:solidFill>
            <a:round/>
            <a:headEnd/>
            <a:tailEnd/>
          </a:ln>
        </p:spPr>
        <p:txBody>
          <a:bodyPr/>
          <a:lstStyle/>
          <a:p>
            <a:endParaRPr lang="en-US">
              <a:solidFill>
                <a:prstClr val="black"/>
              </a:solidFill>
            </a:endParaRPr>
          </a:p>
        </p:txBody>
      </p:sp>
      <p:sp>
        <p:nvSpPr>
          <p:cNvPr id="12307" name="Line 23"/>
          <p:cNvSpPr>
            <a:spLocks noChangeShapeType="1"/>
          </p:cNvSpPr>
          <p:nvPr/>
        </p:nvSpPr>
        <p:spPr bwMode="auto">
          <a:xfrm>
            <a:off x="4572000" y="4419600"/>
            <a:ext cx="0" cy="228600"/>
          </a:xfrm>
          <a:prstGeom prst="line">
            <a:avLst/>
          </a:prstGeom>
          <a:noFill/>
          <a:ln w="28575">
            <a:solidFill>
              <a:schemeClr val="tx1"/>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1134220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lvl="0" algn="ctr" fontAlgn="base">
              <a:lnSpc>
                <a:spcPct val="110000"/>
              </a:lnSpc>
              <a:spcBef>
                <a:spcPct val="50000"/>
              </a:spcBef>
              <a:spcAft>
                <a:spcPct val="0"/>
              </a:spcAft>
              <a:defRPr/>
            </a:pP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Functions </a:t>
            </a:r>
            <a: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of Pyramidal </a:t>
            </a:r>
            <a:r>
              <a:rPr lang="en-US"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System</a:t>
            </a:r>
            <a: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sz="quarter" idx="1"/>
          </p:nvPr>
        </p:nvSpPr>
        <p:spPr/>
        <p:txBody>
          <a:bodyPr/>
          <a:lstStyle/>
          <a:p>
            <a:pPr marL="342900" lvl="0" indent="-342900" algn="just" fontAlgn="base">
              <a:spcBef>
                <a:spcPct val="50000"/>
              </a:spcBef>
              <a:spcAft>
                <a:spcPct val="0"/>
              </a:spcAft>
              <a:buClrTx/>
              <a:buSzTx/>
              <a:buNone/>
              <a:defRPr/>
            </a:pPr>
            <a:r>
              <a:rPr lang="en-US" sz="1800" i="1" dirty="0">
                <a:solidFill>
                  <a:prstClr val="black"/>
                </a:solidFill>
                <a:latin typeface="Comic Sans MS" pitchFamily="66" charset="0"/>
                <a:cs typeface="Arial" pitchFamily="34" charset="0"/>
              </a:rPr>
              <a:t>1) </a:t>
            </a:r>
            <a:r>
              <a:rPr lang="en-US" sz="1800" dirty="0">
                <a:solidFill>
                  <a:prstClr val="black"/>
                </a:solidFill>
                <a:latin typeface="Comic Sans MS" pitchFamily="66" charset="0"/>
                <a:cs typeface="Arial" pitchFamily="34" charset="0"/>
              </a:rPr>
              <a:t>Initiation of voluntary movements </a:t>
            </a:r>
          </a:p>
          <a:p>
            <a:pPr marL="342900" lvl="0" indent="-342900" algn="just" fontAlgn="base">
              <a:spcBef>
                <a:spcPct val="50000"/>
              </a:spcBef>
              <a:spcAft>
                <a:spcPct val="0"/>
              </a:spcAft>
              <a:buClrTx/>
              <a:buSzTx/>
              <a:buFont typeface="Wingdings" pitchFamily="2" charset="2"/>
              <a:buAutoNum type="arabicParenR" startAt="2"/>
              <a:defRPr/>
            </a:pPr>
            <a:r>
              <a:rPr lang="en-US" sz="1800" dirty="0">
                <a:solidFill>
                  <a:prstClr val="black"/>
                </a:solidFill>
                <a:latin typeface="Comic Sans MS" pitchFamily="66" charset="0"/>
                <a:cs typeface="Arial" pitchFamily="34" charset="0"/>
              </a:rPr>
              <a:t>The lateral corticospinal tract fibers that descend in the spinal cord for control of muscles of the distal parts of the limbs, especially the hand  and digits muscles, which </a:t>
            </a:r>
            <a:r>
              <a:rPr lang="en-US" sz="1800" dirty="0" err="1" smtClean="0">
                <a:solidFill>
                  <a:prstClr val="black"/>
                </a:solidFill>
                <a:latin typeface="Comic Sans MS" pitchFamily="66" charset="0"/>
                <a:cs typeface="Arial" pitchFamily="34" charset="0"/>
              </a:rPr>
              <a:t>subserve</a:t>
            </a:r>
            <a:r>
              <a:rPr lang="en-US" sz="1800" dirty="0" smtClean="0">
                <a:solidFill>
                  <a:prstClr val="black"/>
                </a:solidFill>
                <a:latin typeface="Comic Sans MS" pitchFamily="66" charset="0"/>
                <a:cs typeface="Arial" pitchFamily="34" charset="0"/>
              </a:rPr>
              <a:t> </a:t>
            </a:r>
            <a:r>
              <a:rPr lang="en-US" sz="1800" dirty="0">
                <a:solidFill>
                  <a:prstClr val="black"/>
                </a:solidFill>
                <a:latin typeface="Comic Sans MS" pitchFamily="66" charset="0"/>
                <a:cs typeface="Arial" pitchFamily="34" charset="0"/>
              </a:rPr>
              <a:t>fine skilled movements used in manipulation by hand and fingers,  and other accurate motor actions done by the limbs .</a:t>
            </a:r>
          </a:p>
          <a:p>
            <a:pPr marL="342900" lvl="0" indent="-342900" algn="just" fontAlgn="base">
              <a:spcBef>
                <a:spcPct val="50000"/>
              </a:spcBef>
              <a:spcAft>
                <a:spcPct val="0"/>
              </a:spcAft>
              <a:buClrTx/>
              <a:buSzTx/>
              <a:buFont typeface="Wingdings" pitchFamily="2" charset="2"/>
              <a:buAutoNum type="arabicParenR" startAt="2"/>
              <a:defRPr/>
            </a:pPr>
            <a:r>
              <a:rPr lang="en-US" sz="1800" dirty="0">
                <a:solidFill>
                  <a:prstClr val="black"/>
                </a:solidFill>
                <a:latin typeface="Comic Sans MS" pitchFamily="66" charset="0"/>
                <a:cs typeface="Arial" pitchFamily="34" charset="0"/>
              </a:rPr>
              <a:t>The ventral corticospinal tracts control posture of axial and proximal muscles for balance , climbing and walking.</a:t>
            </a:r>
          </a:p>
          <a:p>
            <a:pPr marL="342900" lvl="0" indent="-342900" algn="just" fontAlgn="base">
              <a:spcBef>
                <a:spcPct val="50000"/>
              </a:spcBef>
              <a:spcAft>
                <a:spcPct val="0"/>
              </a:spcAft>
              <a:buClrTx/>
              <a:buSzTx/>
              <a:buFont typeface="Wingdings" pitchFamily="2" charset="2"/>
              <a:buAutoNum type="arabicParenR" startAt="2"/>
              <a:defRPr/>
            </a:pPr>
            <a:r>
              <a:rPr lang="en-US" sz="1800" dirty="0">
                <a:solidFill>
                  <a:prstClr val="black"/>
                </a:solidFill>
                <a:latin typeface="Comic Sans MS" pitchFamily="66" charset="0"/>
                <a:cs typeface="Arial" pitchFamily="34" charset="0"/>
              </a:rPr>
              <a:t>Facilitation of muscle tone and deep reflexes through gamma motor neurons</a:t>
            </a:r>
          </a:p>
          <a:p>
            <a:pPr marL="342900" lvl="0" indent="-342900" algn="just" fontAlgn="base">
              <a:spcBef>
                <a:spcPct val="50000"/>
              </a:spcBef>
              <a:spcAft>
                <a:spcPct val="0"/>
              </a:spcAft>
              <a:buClrTx/>
              <a:buSzTx/>
              <a:buFont typeface="Wingdings" pitchFamily="2" charset="2"/>
              <a:buAutoNum type="arabicParenR" startAt="2"/>
              <a:defRPr/>
            </a:pPr>
            <a:r>
              <a:rPr lang="en-US" sz="1800" dirty="0">
                <a:solidFill>
                  <a:prstClr val="black"/>
                </a:solidFill>
                <a:latin typeface="Comic Sans MS" pitchFamily="66" charset="0"/>
                <a:cs typeface="Arial" pitchFamily="34" charset="0"/>
              </a:rPr>
              <a:t>Those fibers originate from parietal lobe are for sensory-motor coordination</a:t>
            </a:r>
          </a:p>
          <a:p>
            <a:pPr marL="342900" lvl="0" indent="-342900" algn="just" fontAlgn="base">
              <a:spcBef>
                <a:spcPct val="50000"/>
              </a:spcBef>
              <a:spcAft>
                <a:spcPct val="0"/>
              </a:spcAft>
              <a:buClrTx/>
              <a:buSzTx/>
              <a:buFont typeface="Wingdings" pitchFamily="2" charset="2"/>
              <a:buAutoNum type="arabicParenR" startAt="2"/>
              <a:defRPr/>
            </a:pPr>
            <a:r>
              <a:rPr lang="en-US" sz="1800" dirty="0">
                <a:solidFill>
                  <a:prstClr val="black"/>
                </a:solidFill>
                <a:latin typeface="Comic Sans MS" pitchFamily="66" charset="0"/>
                <a:cs typeface="Arial" pitchFamily="34" charset="0"/>
              </a:rPr>
              <a:t> Corticobulbar tracts /control face &amp; neck muscles &amp; facilitate their tone, and are involved in facial expression, mastication, swallowing </a:t>
            </a:r>
          </a:p>
          <a:p>
            <a:pPr marL="0" lvl="0" indent="0" algn="just" fontAlgn="base">
              <a:spcBef>
                <a:spcPct val="50000"/>
              </a:spcBef>
              <a:spcAft>
                <a:spcPct val="0"/>
              </a:spcAft>
              <a:buClrTx/>
              <a:buSzTx/>
              <a:buNone/>
              <a:defRPr/>
            </a:pPr>
            <a:endParaRPr lang="en-US" sz="1800" i="1" dirty="0">
              <a:solidFill>
                <a:srgbClr val="0000FF"/>
              </a:solidFill>
              <a:effectLst>
                <a:outerShdw blurRad="38100" dist="38100" dir="2700000" algn="tl">
                  <a:srgbClr val="C0C0C0"/>
                </a:outerShdw>
              </a:effectLst>
              <a:latin typeface="Comic Sans MS" pitchFamily="66" charset="0"/>
              <a:cs typeface="Arial" pitchFamily="34" charset="0"/>
            </a:endParaRPr>
          </a:p>
          <a:p>
            <a:endParaRPr lang="en-US" dirty="0"/>
          </a:p>
        </p:txBody>
      </p:sp>
    </p:spTree>
    <p:extLst>
      <p:ext uri="{BB962C8B-B14F-4D97-AF65-F5344CB8AC3E}">
        <p14:creationId xmlns:p14="http://schemas.microsoft.com/office/powerpoint/2010/main" val="22422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Neuropsychiatry </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Block</a:t>
            </a:r>
          </a:p>
        </p:txBody>
      </p:sp>
      <p:sp>
        <p:nvSpPr>
          <p:cNvPr id="3" name="Content Placeholder 2"/>
          <p:cNvSpPr>
            <a:spLocks noGrp="1"/>
          </p:cNvSpPr>
          <p:nvPr>
            <p:ph idx="1"/>
          </p:nvPr>
        </p:nvSpPr>
        <p:spPr/>
        <p:txBody>
          <a:bodyPr/>
          <a:lstStyle/>
          <a:p>
            <a:pPr marL="0" indent="0" algn="ctr">
              <a:buNone/>
            </a:pPr>
            <a:r>
              <a:rPr lang="en-US" sz="3600" b="1" dirty="0">
                <a:solidFill>
                  <a:srgbClr val="CC00CC"/>
                </a:solidFill>
                <a:latin typeface="Arial" panose="020B0604020202020204" pitchFamily="34" charset="0"/>
                <a:cs typeface="Arial" panose="020B0604020202020204" pitchFamily="34" charset="0"/>
              </a:rPr>
              <a:t>Chapter </a:t>
            </a:r>
            <a:r>
              <a:rPr lang="en-US" sz="3600" b="1" dirty="0" smtClean="0">
                <a:solidFill>
                  <a:srgbClr val="CC00CC"/>
                </a:solidFill>
                <a:latin typeface="Arial" panose="020B0604020202020204" pitchFamily="34" charset="0"/>
                <a:cs typeface="Arial" panose="020B0604020202020204" pitchFamily="34" charset="0"/>
              </a:rPr>
              <a:t>56</a:t>
            </a:r>
            <a:endParaRPr lang="en-US" sz="3600" b="1" dirty="0">
              <a:solidFill>
                <a:srgbClr val="CC00CC"/>
              </a:solidFill>
              <a:latin typeface="Arial" panose="020B0604020202020204" pitchFamily="34" charset="0"/>
              <a:cs typeface="Arial" panose="020B0604020202020204" pitchFamily="34" charset="0"/>
            </a:endParaRPr>
          </a:p>
          <a:p>
            <a:pPr marL="0" indent="0" algn="ctr">
              <a:buNone/>
            </a:pPr>
            <a:r>
              <a:rPr lang="en-US" sz="3600" b="1" dirty="0" smtClean="0">
                <a:latin typeface="Arial" panose="020B0604020202020204" pitchFamily="34" charset="0"/>
                <a:cs typeface="Arial" panose="020B0604020202020204" pitchFamily="34" charset="0"/>
              </a:rPr>
              <a:t>Cortical &amp; Brain Stem Control of Motor Function</a:t>
            </a:r>
          </a:p>
          <a:p>
            <a:pPr marL="0" indent="0" algn="ctr">
              <a:buNone/>
            </a:pPr>
            <a:r>
              <a:rPr lang="en-US" sz="3600" b="1" dirty="0" smtClean="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Guyton &amp; Hall</a:t>
            </a:r>
            <a:r>
              <a:rPr lang="en-US" sz="3600" b="1" dirty="0" smtClean="0">
                <a:latin typeface="Arial" panose="020B0604020202020204" pitchFamily="34" charset="0"/>
                <a:cs typeface="Arial" panose="020B0604020202020204" pitchFamily="34" charset="0"/>
              </a:rPr>
              <a:t>)</a:t>
            </a:r>
          </a:p>
          <a:p>
            <a:pPr marL="0" indent="0" algn="ctr">
              <a:buNone/>
            </a:pPr>
            <a:r>
              <a:rPr lang="en-US" b="1" dirty="0">
                <a:solidFill>
                  <a:srgbClr val="00B050"/>
                </a:solidFill>
                <a:latin typeface="Arial" panose="020B0604020202020204" pitchFamily="34" charset="0"/>
                <a:cs typeface="Arial" panose="020B0604020202020204" pitchFamily="34" charset="0"/>
              </a:rPr>
              <a:t>Reference </a:t>
            </a:r>
            <a:r>
              <a:rPr lang="en-US" b="1" dirty="0" smtClean="0">
                <a:solidFill>
                  <a:srgbClr val="00B050"/>
                </a:solidFill>
                <a:latin typeface="Arial" panose="020B0604020202020204" pitchFamily="34" charset="0"/>
                <a:cs typeface="Arial" panose="020B0604020202020204" pitchFamily="34" charset="0"/>
              </a:rPr>
              <a:t>book/ Ganong </a:t>
            </a:r>
            <a:r>
              <a:rPr lang="en-US" b="1" dirty="0">
                <a:solidFill>
                  <a:srgbClr val="00B050"/>
                </a:solidFill>
                <a:latin typeface="Arial" panose="020B0604020202020204" pitchFamily="34" charset="0"/>
                <a:cs typeface="Arial" panose="020B0604020202020204" pitchFamily="34" charset="0"/>
              </a:rPr>
              <a:t>review of</a:t>
            </a:r>
          </a:p>
          <a:p>
            <a:pPr marL="0" indent="0" algn="ctr">
              <a:buNone/>
            </a:pPr>
            <a:r>
              <a:rPr lang="en-US" b="1" dirty="0">
                <a:solidFill>
                  <a:srgbClr val="00B050"/>
                </a:solidFill>
                <a:latin typeface="Arial" panose="020B0604020202020204" pitchFamily="34" charset="0"/>
                <a:cs typeface="Arial" panose="020B0604020202020204" pitchFamily="34" charset="0"/>
              </a:rPr>
              <a:t>medical physiology</a:t>
            </a:r>
          </a:p>
          <a:p>
            <a:endParaRPr lang="en-US" i="1" dirty="0">
              <a:solidFill>
                <a:srgbClr val="00B050"/>
              </a:solidFill>
            </a:endParaRPr>
          </a:p>
        </p:txBody>
      </p:sp>
    </p:spTree>
    <p:extLst>
      <p:ext uri="{BB962C8B-B14F-4D97-AF65-F5344CB8AC3E}">
        <p14:creationId xmlns:p14="http://schemas.microsoft.com/office/powerpoint/2010/main" val="311469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4"/>
          <p:cNvSpPr>
            <a:spLocks noGrp="1"/>
          </p:cNvSpPr>
          <p:nvPr>
            <p:ph type="ctrTitle"/>
          </p:nvPr>
        </p:nvSpPr>
        <p:spPr>
          <a:xfrm>
            <a:off x="539552" y="3068960"/>
            <a:ext cx="7888932" cy="1065857"/>
          </a:xfrm>
          <a:solidFill>
            <a:schemeClr val="bg2"/>
          </a:solidFill>
        </p:spPr>
        <p:txBody>
          <a:bodyPr>
            <a:normAutofit/>
          </a:bodyPr>
          <a:lstStyle/>
          <a:p>
            <a:pPr algn="ctr"/>
            <a:r>
              <a:rPr lang="en-US" sz="4400" b="1" dirty="0" smtClean="0">
                <a:solidFill>
                  <a:srgbClr val="FF0000"/>
                </a:solidFill>
                <a:effectLst>
                  <a:outerShdw blurRad="38100" dist="38100" dir="2700000" algn="tl">
                    <a:srgbClr val="000000">
                      <a:alpha val="43137"/>
                    </a:srgbClr>
                  </a:outerShdw>
                </a:effectLst>
                <a:latin typeface="Comic Sans MS" pitchFamily="66" charset="0"/>
              </a:rPr>
              <a:t>Extrapyramidal Tracts</a:t>
            </a:r>
          </a:p>
        </p:txBody>
      </p:sp>
      <p:sp>
        <p:nvSpPr>
          <p:cNvPr id="27651" name="Slide Number Placeholder 3"/>
          <p:cNvSpPr>
            <a:spLocks noGrp="1"/>
          </p:cNvSpPr>
          <p:nvPr>
            <p:ph type="sldNum" sz="quarter" idx="12"/>
          </p:nvPr>
        </p:nvSpPr>
        <p:spPr>
          <a:noFill/>
        </p:spPr>
        <p:txBody>
          <a:bodyPr/>
          <a:lstStyle/>
          <a:p>
            <a:fld id="{A117636E-FBA1-4F80-9B3D-522DF7D4FD4E}" type="slidenum">
              <a:rPr lang="ar-SA" smtClean="0">
                <a:solidFill>
                  <a:srgbClr val="464653"/>
                </a:solidFill>
                <a:latin typeface="Arial" pitchFamily="34" charset="0"/>
                <a:cs typeface="Arial" pitchFamily="34" charset="0"/>
              </a:rPr>
              <a:pPr/>
              <a:t>20</a:t>
            </a:fld>
            <a:endParaRPr lang="en-US" smtClean="0">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593854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US" sz="4400" b="1" dirty="0">
                <a:solidFill>
                  <a:srgbClr val="FF0000"/>
                </a:solidFill>
                <a:effectLst>
                  <a:outerShdw blurRad="38100" dist="38100" dir="2700000" algn="tl">
                    <a:srgbClr val="000000">
                      <a:alpha val="43137"/>
                    </a:srgbClr>
                  </a:outerShdw>
                </a:effectLst>
                <a:latin typeface="Comic Sans MS" pitchFamily="66" charset="0"/>
              </a:rPr>
              <a:t>Extrapyramidal Tracts</a:t>
            </a:r>
            <a:endParaRPr lang="en-US" dirty="0"/>
          </a:p>
        </p:txBody>
      </p:sp>
      <p:sp>
        <p:nvSpPr>
          <p:cNvPr id="3" name="Content Placeholder 2"/>
          <p:cNvSpPr>
            <a:spLocks noGrp="1"/>
          </p:cNvSpPr>
          <p:nvPr>
            <p:ph sz="quarter" idx="1"/>
          </p:nvPr>
        </p:nvSpPr>
        <p:spPr/>
        <p:txBody>
          <a:bodyPr/>
          <a:lstStyle/>
          <a:p>
            <a:pPr>
              <a:buClr>
                <a:srgbClr val="FF0000"/>
              </a:buClr>
              <a:buSzPct val="125000"/>
              <a:buFont typeface="Wingdings" pitchFamily="2" charset="2"/>
              <a:buChar char="§"/>
            </a:pPr>
            <a:r>
              <a:rPr lang="en-US" dirty="0" smtClean="0">
                <a:latin typeface="Comic Sans MS" pitchFamily="66" charset="0"/>
              </a:rPr>
              <a:t>The extrapyramidal system is made up of all those part in the central nervous system that are concerned with motor control , other than pyramidal  system. They consist of ;</a:t>
            </a:r>
          </a:p>
          <a:p>
            <a:pPr>
              <a:buClr>
                <a:srgbClr val="FF0000"/>
              </a:buClr>
              <a:buSzPct val="125000"/>
              <a:buFont typeface="Wingdings" pitchFamily="2" charset="2"/>
              <a:buChar char="§"/>
            </a:pPr>
            <a:r>
              <a:rPr lang="en-US" dirty="0" smtClean="0">
                <a:latin typeface="Comic Sans MS" pitchFamily="66" charset="0"/>
              </a:rPr>
              <a:t>1.Cortical motor areas, especially the premtor area and parietal cortex</a:t>
            </a:r>
          </a:p>
          <a:p>
            <a:pPr>
              <a:buClr>
                <a:srgbClr val="FF0000"/>
              </a:buClr>
              <a:buSzPct val="125000"/>
              <a:buFont typeface="Wingdings" pitchFamily="2" charset="2"/>
              <a:buChar char="§"/>
            </a:pPr>
            <a:r>
              <a:rPr lang="en-US" dirty="0" smtClean="0">
                <a:latin typeface="Comic Sans MS" pitchFamily="66" charset="0"/>
              </a:rPr>
              <a:t>2. The basal ganglia</a:t>
            </a:r>
          </a:p>
          <a:p>
            <a:pPr>
              <a:buClr>
                <a:srgbClr val="FF0000"/>
              </a:buClr>
              <a:buSzPct val="125000"/>
              <a:buFont typeface="Wingdings" pitchFamily="2" charset="2"/>
              <a:buChar char="§"/>
            </a:pPr>
            <a:r>
              <a:rPr lang="en-US" dirty="0" smtClean="0">
                <a:latin typeface="Comic Sans MS" pitchFamily="66" charset="0"/>
              </a:rPr>
              <a:t>3. The reticular formation , the red nuclei , the tectum of brain and vestibular nuclei</a:t>
            </a:r>
          </a:p>
          <a:p>
            <a:pPr>
              <a:buClr>
                <a:srgbClr val="FF0000"/>
              </a:buClr>
              <a:buSzPct val="125000"/>
              <a:buFont typeface="Wingdings" pitchFamily="2" charset="2"/>
              <a:buChar char="§"/>
            </a:pPr>
            <a:r>
              <a:rPr lang="en-US" dirty="0" smtClean="0">
                <a:latin typeface="Comic Sans MS" pitchFamily="66" charset="0"/>
              </a:rPr>
              <a:t>They include the following tracts:</a:t>
            </a:r>
            <a:endParaRPr lang="en-US" dirty="0">
              <a:latin typeface="Comic Sans MS" pitchFamily="66" charset="0"/>
            </a:endParaRPr>
          </a:p>
        </p:txBody>
      </p:sp>
    </p:spTree>
    <p:extLst>
      <p:ext uri="{BB962C8B-B14F-4D97-AF65-F5344CB8AC3E}">
        <p14:creationId xmlns:p14="http://schemas.microsoft.com/office/powerpoint/2010/main" val="2258244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500042"/>
            <a:ext cx="4286248" cy="2831544"/>
          </a:xfrm>
          <a:custGeom>
            <a:avLst/>
            <a:gdLst>
              <a:gd name="connsiteX0" fmla="*/ 0 w 4267200"/>
              <a:gd name="connsiteY0" fmla="*/ 0 h 2554545"/>
              <a:gd name="connsiteX1" fmla="*/ 4267200 w 4267200"/>
              <a:gd name="connsiteY1" fmla="*/ 0 h 2554545"/>
              <a:gd name="connsiteX2" fmla="*/ 4267200 w 4267200"/>
              <a:gd name="connsiteY2" fmla="*/ 2554545 h 2554545"/>
              <a:gd name="connsiteX3" fmla="*/ 0 w 4267200"/>
              <a:gd name="connsiteY3" fmla="*/ 2554545 h 2554545"/>
              <a:gd name="connsiteX4" fmla="*/ 0 w 4267200"/>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2554545">
                <a:moveTo>
                  <a:pt x="0" y="0"/>
                </a:moveTo>
                <a:lnTo>
                  <a:pt x="4267200" y="0"/>
                </a:lnTo>
                <a:lnTo>
                  <a:pt x="4267200" y="2554545"/>
                </a:lnTo>
                <a:lnTo>
                  <a:pt x="0" y="2554545"/>
                </a:lnTo>
                <a:lnTo>
                  <a:pt x="0" y="0"/>
                </a:lnTo>
                <a:close/>
              </a:path>
            </a:pathLst>
          </a:cu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After emerging from Red Nucleus in </a:t>
            </a:r>
            <a:r>
              <a:rPr lang="en-US" b="1" dirty="0" smtClean="0">
                <a:solidFill>
                  <a:prstClr val="black">
                    <a:lumMod val="95000"/>
                    <a:lumOff val="5000"/>
                  </a:prstClr>
                </a:solidFill>
                <a:latin typeface="Comic Sans MS" pitchFamily="66" charset="0"/>
              </a:rPr>
              <a:t>midbrain </a:t>
            </a:r>
            <a:r>
              <a:rPr lang="en-US" b="1" dirty="0">
                <a:solidFill>
                  <a:prstClr val="black">
                    <a:lumMod val="95000"/>
                    <a:lumOff val="5000"/>
                  </a:prstClr>
                </a:solidFill>
                <a:latin typeface="Comic Sans MS" pitchFamily="66" charset="0"/>
              </a:rPr>
              <a:t>, fibers decussate at same level of red </a:t>
            </a:r>
            <a:r>
              <a:rPr lang="en-US" b="1" dirty="0" smtClean="0">
                <a:solidFill>
                  <a:prstClr val="black">
                    <a:lumMod val="95000"/>
                    <a:lumOff val="5000"/>
                  </a:prstClr>
                </a:solidFill>
                <a:latin typeface="Comic Sans MS" pitchFamily="66" charset="0"/>
              </a:rPr>
              <a:t>nucleus</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It receives afferent connections from:</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Ipsilateral cortical motor area (</a:t>
            </a:r>
            <a:r>
              <a:rPr lang="en-US" b="1" dirty="0" err="1" smtClean="0">
                <a:solidFill>
                  <a:prstClr val="black">
                    <a:lumMod val="95000"/>
                    <a:lumOff val="5000"/>
                  </a:prstClr>
                </a:solidFill>
                <a:latin typeface="Comic Sans MS" pitchFamily="66" charset="0"/>
              </a:rPr>
              <a:t>corticobulbar</a:t>
            </a:r>
            <a:r>
              <a:rPr lang="en-US" b="1" dirty="0" smtClean="0">
                <a:solidFill>
                  <a:prstClr val="black">
                    <a:lumMod val="95000"/>
                    <a:lumOff val="5000"/>
                  </a:prstClr>
                </a:solidFill>
                <a:latin typeface="Comic Sans MS" pitchFamily="66" charset="0"/>
              </a:rPr>
              <a:t> pathway)</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Contralateral side of cerebellum</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Basal ganglia</a:t>
            </a:r>
          </a:p>
          <a:p>
            <a:pPr algn="ctr">
              <a:defRPr/>
            </a:pPr>
            <a:endParaRPr lang="en-US" sz="1600" b="1" u="sng" dirty="0">
              <a:solidFill>
                <a:prstClr val="black">
                  <a:lumMod val="95000"/>
                  <a:lumOff val="5000"/>
                </a:prstClr>
              </a:solidFill>
              <a:latin typeface="Comic Sans MS" pitchFamily="66" charset="0"/>
            </a:endParaRPr>
          </a:p>
        </p:txBody>
      </p:sp>
      <p:sp>
        <p:nvSpPr>
          <p:cNvPr id="26627" name="Text Box 5"/>
          <p:cNvSpPr txBox="1">
            <a:spLocks noChangeArrowheads="1"/>
          </p:cNvSpPr>
          <p:nvPr/>
        </p:nvSpPr>
        <p:spPr bwMode="auto">
          <a:xfrm>
            <a:off x="29916" y="5580989"/>
            <a:ext cx="4191000" cy="1200329"/>
          </a:xfrm>
          <a:prstGeom prst="rect">
            <a:avLst/>
          </a:pr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In spinal cord tract occupies the lat. white column , &amp; fibers synapse on the contralateral  AHCs</a:t>
            </a:r>
          </a:p>
        </p:txBody>
      </p:sp>
      <p:sp>
        <p:nvSpPr>
          <p:cNvPr id="26628" name="Text Box 6"/>
          <p:cNvSpPr txBox="1">
            <a:spLocks noChangeArrowheads="1"/>
          </p:cNvSpPr>
          <p:nvPr/>
        </p:nvSpPr>
        <p:spPr bwMode="auto">
          <a:xfrm>
            <a:off x="0" y="4117357"/>
            <a:ext cx="4286248" cy="646331"/>
          </a:xfrm>
          <a:prstGeom prst="rect">
            <a:avLst/>
          </a:pr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srgbClr val="DDE9EC">
                    <a:lumMod val="10000"/>
                  </a:srgbClr>
                </a:solidFill>
                <a:latin typeface="Comic Sans MS" pitchFamily="66" charset="0"/>
              </a:rPr>
              <a:t>Descend with the lateral corticospinal tract</a:t>
            </a:r>
            <a:r>
              <a:rPr lang="en-US" b="1" dirty="0">
                <a:solidFill>
                  <a:srgbClr val="DDE9EC">
                    <a:lumMod val="10000"/>
                  </a:srgbClr>
                </a:solidFill>
              </a:rPr>
              <a:t> </a:t>
            </a:r>
          </a:p>
        </p:txBody>
      </p:sp>
      <p:sp>
        <p:nvSpPr>
          <p:cNvPr id="65541" name="Line 10"/>
          <p:cNvSpPr>
            <a:spLocks noChangeShapeType="1"/>
          </p:cNvSpPr>
          <p:nvPr/>
        </p:nvSpPr>
        <p:spPr bwMode="auto">
          <a:xfrm>
            <a:off x="1972543" y="4869160"/>
            <a:ext cx="1" cy="648072"/>
          </a:xfrm>
          <a:prstGeom prst="line">
            <a:avLst/>
          </a:prstGeom>
          <a:noFill/>
          <a:ln w="63500">
            <a:solidFill>
              <a:schemeClr val="tx1">
                <a:lumMod val="95000"/>
                <a:lumOff val="5000"/>
              </a:schemeClr>
            </a:solidFill>
            <a:round/>
            <a:headEnd/>
            <a:tailEnd type="triangle" w="med" len="med"/>
          </a:ln>
        </p:spPr>
        <p:txBody>
          <a:bodyPr/>
          <a:lstStyle/>
          <a:p>
            <a:endParaRPr lang="en-US" dirty="0" smtClean="0">
              <a:solidFill>
                <a:prstClr val="black"/>
              </a:solidFill>
            </a:endParaRPr>
          </a:p>
          <a:p>
            <a:endParaRPr lang="ar-SA" dirty="0">
              <a:solidFill>
                <a:prstClr val="black"/>
              </a:solidFill>
            </a:endParaRPr>
          </a:p>
        </p:txBody>
      </p:sp>
      <p:sp>
        <p:nvSpPr>
          <p:cNvPr id="65542" name="TextBox 14"/>
          <p:cNvSpPr txBox="1">
            <a:spLocks noChangeArrowheads="1"/>
          </p:cNvSpPr>
          <p:nvPr/>
        </p:nvSpPr>
        <p:spPr bwMode="auto">
          <a:xfrm>
            <a:off x="0" y="0"/>
            <a:ext cx="4343400" cy="523875"/>
          </a:xfrm>
          <a:prstGeom prst="rect">
            <a:avLst/>
          </a:prstGeom>
          <a:solidFill>
            <a:schemeClr val="accent2">
              <a:lumMod val="20000"/>
              <a:lumOff val="80000"/>
            </a:schemeClr>
          </a:solidFill>
          <a:ln w="9525">
            <a:noFill/>
            <a:miter lim="800000"/>
            <a:headEnd/>
            <a:tailEnd/>
          </a:ln>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rPr>
              <a:t>Rubrospinal Tracts</a:t>
            </a:r>
          </a:p>
        </p:txBody>
      </p:sp>
      <p:sp>
        <p:nvSpPr>
          <p:cNvPr id="65543" name="Line 9"/>
          <p:cNvSpPr>
            <a:spLocks noChangeShapeType="1"/>
          </p:cNvSpPr>
          <p:nvPr/>
        </p:nvSpPr>
        <p:spPr bwMode="auto">
          <a:xfrm flipH="1">
            <a:off x="1972545" y="3429000"/>
            <a:ext cx="0" cy="559296"/>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pic>
        <p:nvPicPr>
          <p:cNvPr id="65544" name="Picture 10" descr="C:\Users\user\Desktop\Physiology of Motor Tracts\New Picture (1).png"/>
          <p:cNvPicPr>
            <a:picLocks noChangeAspect="1" noChangeArrowheads="1"/>
          </p:cNvPicPr>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extLst>
      <p:ext uri="{BB962C8B-B14F-4D97-AF65-F5344CB8AC3E}">
        <p14:creationId xmlns:p14="http://schemas.microsoft.com/office/powerpoint/2010/main" val="11624450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5-26-2008 12-10-31 PM_0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9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8336"/>
          </a:xfrm>
          <a:solidFill>
            <a:schemeClr val="accent2">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Rubrospinal Tract</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lnSpcReduction="10000"/>
          </a:bodyPr>
          <a:lstStyle/>
          <a:p>
            <a:pPr algn="just">
              <a:lnSpc>
                <a:spcPct val="110000"/>
              </a:lnSpc>
              <a:spcBef>
                <a:spcPct val="50000"/>
              </a:spcBef>
              <a:buFont typeface="Wingdings" pitchFamily="2" charset="2"/>
              <a:buAutoNum type="arabicParenR"/>
              <a:defRPr/>
            </a:pPr>
            <a:r>
              <a:rPr lang="en-US" sz="2000" dirty="0" smtClean="0">
                <a:solidFill>
                  <a:schemeClr val="tx1"/>
                </a:solidFill>
                <a:latin typeface="Comic Sans MS" pitchFamily="66" charset="0"/>
                <a:cs typeface="Arial" pitchFamily="34" charset="0"/>
              </a:rPr>
              <a:t>An additional pathway for transmission of cerebral cortical motor commands to the lower motor neurons similar to those of the corticospinal tract. </a:t>
            </a:r>
            <a:r>
              <a:rPr lang="en-US" sz="2000" dirty="0">
                <a:latin typeface="Comic Sans MS" pitchFamily="66" charset="0"/>
                <a:cs typeface="Arial" pitchFamily="34" charset="0"/>
              </a:rPr>
              <a:t>When </a:t>
            </a:r>
            <a:r>
              <a:rPr lang="en-US" sz="2000" dirty="0" smtClean="0">
                <a:latin typeface="Comic Sans MS" pitchFamily="66" charset="0"/>
                <a:cs typeface="Arial" pitchFamily="34" charset="0"/>
              </a:rPr>
              <a:t>the  </a:t>
            </a:r>
            <a:r>
              <a:rPr lang="en-US" sz="2000" dirty="0">
                <a:latin typeface="Comic Sans MS" pitchFamily="66" charset="0"/>
                <a:cs typeface="Arial" pitchFamily="34" charset="0"/>
              </a:rPr>
              <a:t>corticospinal fibers are destroyed , </a:t>
            </a:r>
            <a:r>
              <a:rPr lang="en-US" sz="2000" dirty="0" smtClean="0">
                <a:latin typeface="Comic Sans MS" pitchFamily="66" charset="0"/>
                <a:cs typeface="Arial" pitchFamily="34" charset="0"/>
              </a:rPr>
              <a:t>discrete movement can still occur but fine  </a:t>
            </a:r>
            <a:r>
              <a:rPr lang="en-US" sz="2000" dirty="0">
                <a:latin typeface="Comic Sans MS" pitchFamily="66" charset="0"/>
                <a:cs typeface="Arial" pitchFamily="34" charset="0"/>
              </a:rPr>
              <a:t>control  of  the  fingers </a:t>
            </a:r>
            <a:r>
              <a:rPr lang="en-US" sz="2000" dirty="0" smtClean="0">
                <a:latin typeface="Comic Sans MS" pitchFamily="66" charset="0"/>
                <a:cs typeface="Arial" pitchFamily="34" charset="0"/>
              </a:rPr>
              <a:t>and hand is impaired</a:t>
            </a:r>
            <a:r>
              <a:rPr lang="en-US" sz="2000" dirty="0">
                <a:latin typeface="Comic Sans MS" pitchFamily="66" charset="0"/>
                <a:cs typeface="Arial" pitchFamily="34" charset="0"/>
              </a:rPr>
              <a:t>.. </a:t>
            </a:r>
          </a:p>
          <a:p>
            <a:pPr algn="just">
              <a:lnSpc>
                <a:spcPct val="120000"/>
              </a:lnSpc>
              <a:spcBef>
                <a:spcPct val="50000"/>
              </a:spcBef>
              <a:buFont typeface="Wingdings" pitchFamily="2" charset="2"/>
              <a:buAutoNum type="arabicParenR"/>
              <a:defRPr/>
            </a:pPr>
            <a:r>
              <a:rPr lang="en-GB" sz="2000" dirty="0" smtClean="0">
                <a:solidFill>
                  <a:schemeClr val="accent1"/>
                </a:solidFill>
                <a:effectLst>
                  <a:outerShdw blurRad="38100" dist="38100" dir="2700000" algn="tl">
                    <a:srgbClr val="000000">
                      <a:alpha val="43137"/>
                    </a:srgbClr>
                  </a:outerShdw>
                </a:effectLst>
                <a:latin typeface="Arial" pitchFamily="34" charset="0"/>
                <a:cs typeface="Arial" pitchFamily="34" charset="0"/>
                <a:sym typeface="Symbol" pitchFamily="18" charset="2"/>
              </a:rPr>
              <a:t>This </a:t>
            </a:r>
            <a:r>
              <a:rPr lang="en-GB" sz="2000" dirty="0">
                <a:solidFill>
                  <a:schemeClr val="accent1"/>
                </a:solidFill>
                <a:effectLst>
                  <a:outerShdw blurRad="38100" dist="38100" dir="2700000" algn="tl">
                    <a:srgbClr val="000000">
                      <a:alpha val="43137"/>
                    </a:srgbClr>
                  </a:outerShdw>
                </a:effectLst>
                <a:latin typeface="Arial" pitchFamily="34" charset="0"/>
                <a:cs typeface="Arial" pitchFamily="34" charset="0"/>
                <a:sym typeface="Symbol" pitchFamily="18" charset="2"/>
              </a:rPr>
              <a:t>tract is excitatory for flexors &amp; inhibitory for extensors (anti-gravity muscles).</a:t>
            </a:r>
          </a:p>
          <a:p>
            <a:pPr algn="just">
              <a:spcBef>
                <a:spcPct val="50000"/>
              </a:spcBef>
              <a:buClr>
                <a:srgbClr val="FF0000"/>
              </a:buClr>
              <a:buSzPct val="100000"/>
              <a:buFont typeface="Wingdings" pitchFamily="2" charset="2"/>
              <a:buChar char="ü"/>
              <a:defRPr/>
            </a:pPr>
            <a:r>
              <a:rPr lang="en-US" sz="2000" dirty="0" smtClean="0">
                <a:latin typeface="Comic Sans MS" pitchFamily="66" charset="0"/>
              </a:rPr>
              <a:t>Rubrospinal tract lies in the lateral columns of the spinal cord, along with the corticospinal tract, and terminates on the interneurons and motor neurons that control the more distal muscles of the limbs. </a:t>
            </a:r>
          </a:p>
          <a:p>
            <a:pPr algn="just">
              <a:spcBef>
                <a:spcPct val="50000"/>
              </a:spcBef>
              <a:buClr>
                <a:srgbClr val="FF0000"/>
              </a:buClr>
              <a:buSzPct val="100000"/>
              <a:buFont typeface="Wingdings" pitchFamily="2" charset="2"/>
              <a:buChar char="ü"/>
              <a:defRPr/>
            </a:pPr>
            <a:r>
              <a:rPr lang="en-US" sz="2000" dirty="0" smtClean="0">
                <a:latin typeface="Comic Sans MS" pitchFamily="66" charset="0"/>
              </a:rPr>
              <a:t>Therefore, corticospinal &amp; </a:t>
            </a:r>
            <a:r>
              <a:rPr lang="en-US" sz="2000" dirty="0" err="1" smtClean="0">
                <a:latin typeface="Comic Sans MS" pitchFamily="66" charset="0"/>
              </a:rPr>
              <a:t>rubrospinal</a:t>
            </a:r>
            <a:r>
              <a:rPr lang="en-US" sz="2000" dirty="0" smtClean="0">
                <a:latin typeface="Comic Sans MS" pitchFamily="66" charset="0"/>
              </a:rPr>
              <a:t> tracts together are called </a:t>
            </a:r>
            <a:r>
              <a:rPr lang="en-US" sz="2000" u="sng" dirty="0" smtClean="0">
                <a:solidFill>
                  <a:srgbClr val="FF0000"/>
                </a:solidFill>
                <a:latin typeface="Comic Sans MS" pitchFamily="66" charset="0"/>
              </a:rPr>
              <a:t>the lateral system of the cord</a:t>
            </a:r>
            <a:r>
              <a:rPr lang="en-US" sz="2000" dirty="0" smtClean="0">
                <a:latin typeface="Comic Sans MS" pitchFamily="66" charset="0"/>
              </a:rPr>
              <a:t>, in contradistinction to a vestibulo-reticulospinal system which lies mainly medially in the cord and is called </a:t>
            </a:r>
            <a:r>
              <a:rPr lang="en-US" sz="2000" b="1" dirty="0" smtClean="0">
                <a:solidFill>
                  <a:srgbClr val="FF0000"/>
                </a:solidFill>
                <a:latin typeface="Comic Sans MS" pitchFamily="66" charset="0"/>
              </a:rPr>
              <a:t>the medial motor system of the cord</a:t>
            </a:r>
          </a:p>
          <a:p>
            <a:pPr algn="just">
              <a:spcBef>
                <a:spcPct val="50000"/>
              </a:spcBef>
              <a:buFont typeface="Wingdings" pitchFamily="2" charset="2"/>
              <a:buChar char="ü"/>
              <a:defRPr/>
            </a:pPr>
            <a:endParaRPr lang="en-US" sz="1800" dirty="0" smtClean="0"/>
          </a:p>
          <a:p>
            <a:pPr algn="just">
              <a:spcBef>
                <a:spcPct val="50000"/>
              </a:spcBef>
              <a:buFont typeface="Wingdings" pitchFamily="2" charset="2"/>
              <a:buChar char="ü"/>
              <a:defRPr/>
            </a:pPr>
            <a:endParaRPr lang="en-US" sz="1800" dirty="0" smtClean="0">
              <a:latin typeface="Comic Sans MS" pitchFamily="66" charset="0"/>
            </a:endParaRPr>
          </a:p>
          <a:p>
            <a:pPr algn="just">
              <a:lnSpc>
                <a:spcPct val="180000"/>
              </a:lnSpc>
              <a:spcBef>
                <a:spcPct val="50000"/>
              </a:spcBef>
              <a:buNone/>
              <a:defRPr/>
            </a:pPr>
            <a:endParaRPr lang="en-US" sz="1800" b="1" i="1" dirty="0" smtClean="0">
              <a:solidFill>
                <a:srgbClr val="0000FF"/>
              </a:solidFill>
              <a:effectLst>
                <a:outerShdw blurRad="38100" dist="38100" dir="2700000" algn="tl">
                  <a:srgbClr val="C0C0C0"/>
                </a:outerShdw>
              </a:effectLst>
              <a:latin typeface="Arial" pitchFamily="34" charset="0"/>
              <a:cs typeface="Arial" pitchFamily="34" charset="0"/>
              <a:sym typeface="Symbol" pitchFamily="18" charset="2"/>
            </a:endParaRPr>
          </a:p>
          <a:p>
            <a:pPr algn="just">
              <a:lnSpc>
                <a:spcPct val="180000"/>
              </a:lnSpc>
              <a:spcBef>
                <a:spcPct val="50000"/>
              </a:spcBef>
              <a:buFont typeface="Wingdings" pitchFamily="2" charset="2"/>
              <a:buAutoNum type="arabicParenR"/>
              <a:defRPr/>
            </a:pPr>
            <a:endParaRPr lang="en-US" sz="1800" b="1" i="1" dirty="0">
              <a:solidFill>
                <a:schemeClr val="tx1"/>
              </a:solidFill>
              <a:effectLst>
                <a:outerShdw blurRad="38100" dist="38100" dir="2700000" algn="tl">
                  <a:srgbClr val="C0C0C0"/>
                </a:outerShdw>
              </a:effectLst>
              <a:latin typeface="Comic Sans MS" pitchFamily="66" charset="0"/>
              <a:cs typeface="Arial" pitchFamily="34" charset="0"/>
            </a:endParaRPr>
          </a:p>
        </p:txBody>
      </p:sp>
    </p:spTree>
    <p:extLst>
      <p:ext uri="{BB962C8B-B14F-4D97-AF65-F5344CB8AC3E}">
        <p14:creationId xmlns:p14="http://schemas.microsoft.com/office/powerpoint/2010/main" val="193232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4"/>
          <p:cNvSpPr>
            <a:spLocks noGrp="1"/>
          </p:cNvSpPr>
          <p:nvPr>
            <p:ph type="ctrTitle"/>
          </p:nvPr>
        </p:nvSpPr>
        <p:spPr>
          <a:xfrm>
            <a:off x="1219200" y="2643182"/>
            <a:ext cx="6858000" cy="929834"/>
          </a:xfrm>
          <a:solidFill>
            <a:schemeClr val="accent2">
              <a:lumMod val="20000"/>
              <a:lumOff val="80000"/>
            </a:schemeClr>
          </a:solidFill>
          <a:ln>
            <a:solidFill>
              <a:schemeClr val="accent2">
                <a:lumMod val="20000"/>
                <a:lumOff val="80000"/>
              </a:schemeClr>
            </a:solidFill>
          </a:ln>
        </p:spPr>
        <p:txBody>
          <a:bodyPr>
            <a:normAutofit/>
          </a:bodyPr>
          <a:lstStyle/>
          <a:p>
            <a:pPr algn="ctr"/>
            <a:r>
              <a:rPr lang="en-US" sz="4400" b="1" dirty="0" smtClean="0">
                <a:solidFill>
                  <a:srgbClr val="FF0000"/>
                </a:solidFill>
                <a:effectLst>
                  <a:outerShdw blurRad="38100" dist="38100" dir="2700000" algn="tl">
                    <a:srgbClr val="000000">
                      <a:alpha val="43137"/>
                    </a:srgbClr>
                  </a:outerShdw>
                </a:effectLst>
                <a:latin typeface="Comic Sans MS" pitchFamily="66" charset="0"/>
              </a:rPr>
              <a:t>Vestibulospinal Tracts</a:t>
            </a:r>
            <a:endParaRPr lang="en-US" sz="4400" dirty="0" smtClean="0">
              <a:solidFill>
                <a:srgbClr val="FF0000"/>
              </a:solidFill>
              <a:effectLst>
                <a:outerShdw blurRad="38100" dist="38100" dir="2700000" algn="tl">
                  <a:srgbClr val="000000">
                    <a:alpha val="43137"/>
                  </a:srgbClr>
                </a:outerShdw>
              </a:effectLst>
            </a:endParaRPr>
          </a:p>
        </p:txBody>
      </p:sp>
      <p:sp>
        <p:nvSpPr>
          <p:cNvPr id="58372" name="Slide Number Placeholder 3"/>
          <p:cNvSpPr>
            <a:spLocks noGrp="1"/>
          </p:cNvSpPr>
          <p:nvPr>
            <p:ph type="sldNum" sz="quarter" idx="12"/>
          </p:nvPr>
        </p:nvSpPr>
        <p:spPr>
          <a:noFill/>
        </p:spPr>
        <p:txBody>
          <a:bodyPr/>
          <a:lstStyle/>
          <a:p>
            <a:fld id="{F1B250C6-D1BD-40B1-BB8E-35E271C26DC6}" type="slidenum">
              <a:rPr lang="ar-SA" smtClean="0">
                <a:solidFill>
                  <a:srgbClr val="464653"/>
                </a:solidFill>
                <a:latin typeface="Arial" pitchFamily="34" charset="0"/>
                <a:cs typeface="Arial" pitchFamily="34" charset="0"/>
              </a:rPr>
              <a:pPr/>
              <a:t>25</a:t>
            </a:fld>
            <a:endParaRPr lang="en-US" smtClean="0">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4273167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2" y="35873"/>
            <a:ext cx="4768892" cy="944855"/>
          </a:xfrm>
          <a:solidFill>
            <a:schemeClr val="bg2"/>
          </a:solidFill>
        </p:spPr>
        <p:txBody>
          <a:bodyPr>
            <a:noAutofit/>
          </a:bodyPr>
          <a:lstStyle/>
          <a:p>
            <a:pPr lvl="0" algn="ctr" rtl="1" fontAlgn="base">
              <a:spcAft>
                <a:spcPct val="0"/>
              </a:spcAft>
            </a:pPr>
            <a:r>
              <a:rPr lang="en-US" sz="3600" b="1" dirty="0" smtClean="0">
                <a:solidFill>
                  <a:srgbClr val="FF0000"/>
                </a:solidFill>
                <a:effectLst>
                  <a:outerShdw blurRad="38100" dist="38100" dir="2700000" algn="tl">
                    <a:srgbClr val="000000">
                      <a:alpha val="43137"/>
                    </a:srgbClr>
                  </a:outerShdw>
                </a:effectLst>
                <a:latin typeface="Arial" charset="0"/>
                <a:cs typeface="Arial" charset="0"/>
              </a:rPr>
              <a:t/>
            </a:r>
            <a:br>
              <a:rPr lang="en-US" sz="3600" b="1" dirty="0" smtClean="0">
                <a:solidFill>
                  <a:srgbClr val="FF0000"/>
                </a:solidFill>
                <a:effectLst>
                  <a:outerShdw blurRad="38100" dist="38100" dir="2700000" algn="tl">
                    <a:srgbClr val="000000">
                      <a:alpha val="43137"/>
                    </a:srgbClr>
                  </a:outerShdw>
                </a:effectLst>
                <a:latin typeface="Arial" charset="0"/>
                <a:cs typeface="Arial" charset="0"/>
              </a:rPr>
            </a:br>
            <a:r>
              <a:rPr lang="en-US" sz="3600" b="1" dirty="0">
                <a:solidFill>
                  <a:srgbClr val="FF0000"/>
                </a:solidFill>
                <a:effectLst>
                  <a:outerShdw blurRad="38100" dist="38100" dir="2700000" algn="tl">
                    <a:srgbClr val="000000">
                      <a:alpha val="43137"/>
                    </a:srgbClr>
                  </a:outerShdw>
                </a:effectLst>
                <a:latin typeface="Arial" charset="0"/>
                <a:cs typeface="Arial" charset="0"/>
              </a:rPr>
              <a:t/>
            </a:r>
            <a:br>
              <a:rPr lang="en-US" sz="3600" b="1" dirty="0">
                <a:solidFill>
                  <a:srgbClr val="FF0000"/>
                </a:solidFill>
                <a:effectLst>
                  <a:outerShdw blurRad="38100" dist="38100" dir="2700000" algn="tl">
                    <a:srgbClr val="000000">
                      <a:alpha val="43137"/>
                    </a:srgbClr>
                  </a:outerShdw>
                </a:effectLst>
                <a:latin typeface="Arial" charset="0"/>
                <a:cs typeface="Arial" charset="0"/>
              </a:rPr>
            </a:br>
            <a:r>
              <a:rPr lang="en-US" b="1" dirty="0" smtClean="0">
                <a:solidFill>
                  <a:srgbClr val="FF0000"/>
                </a:solidFill>
                <a:effectLst>
                  <a:outerShdw blurRad="38100" dist="38100" dir="2700000" algn="tl">
                    <a:srgbClr val="000000">
                      <a:alpha val="43137"/>
                    </a:srgbClr>
                  </a:outerShdw>
                </a:effectLst>
                <a:latin typeface="Arial" charset="0"/>
                <a:cs typeface="Arial" charset="0"/>
              </a:rPr>
              <a:t>Vestibulospinal </a:t>
            </a:r>
            <a:r>
              <a:rPr lang="en-US" b="1" dirty="0">
                <a:solidFill>
                  <a:srgbClr val="FF0000"/>
                </a:solidFill>
                <a:effectLst>
                  <a:outerShdw blurRad="38100" dist="38100" dir="2700000" algn="tl">
                    <a:srgbClr val="000000">
                      <a:alpha val="43137"/>
                    </a:srgbClr>
                  </a:outerShdw>
                </a:effectLst>
                <a:latin typeface="Arial" charset="0"/>
                <a:cs typeface="Arial" charset="0"/>
              </a:rPr>
              <a:t>Tracts</a:t>
            </a:r>
            <a:br>
              <a:rPr lang="en-US" b="1" dirty="0">
                <a:solidFill>
                  <a:srgbClr val="FF0000"/>
                </a:solidFill>
                <a:effectLst>
                  <a:outerShdw blurRad="38100" dist="38100" dir="2700000" algn="tl">
                    <a:srgbClr val="000000">
                      <a:alpha val="43137"/>
                    </a:srgbClr>
                  </a:outerShdw>
                </a:effectLst>
                <a:latin typeface="Arial" charset="0"/>
                <a:cs typeface="Arial" charset="0"/>
              </a:rPr>
            </a:br>
            <a:endParaRPr lang="en-US" dirty="0"/>
          </a:p>
        </p:txBody>
      </p:sp>
      <p:pic>
        <p:nvPicPr>
          <p:cNvPr id="4" name="Content Placeholder 3"/>
          <p:cNvPicPr>
            <a:picLocks noGrp="1" noChangeAspect="1"/>
          </p:cNvPicPr>
          <p:nvPr>
            <p:ph sz="quarter" idx="1"/>
          </p:nvPr>
        </p:nvPicPr>
        <p:blipFill>
          <a:blip r:embed="rId2"/>
          <a:stretch>
            <a:fillRect/>
          </a:stretch>
        </p:blipFill>
        <p:spPr>
          <a:xfrm>
            <a:off x="5394401" y="188640"/>
            <a:ext cx="3858119" cy="6552728"/>
          </a:xfrm>
          <a:prstGeom prst="rect">
            <a:avLst/>
          </a:prstGeom>
        </p:spPr>
      </p:pic>
      <p:sp>
        <p:nvSpPr>
          <p:cNvPr id="5" name="Rectangle 4"/>
          <p:cNvSpPr/>
          <p:nvPr/>
        </p:nvSpPr>
        <p:spPr>
          <a:xfrm>
            <a:off x="117578" y="1268760"/>
            <a:ext cx="4572000" cy="4745915"/>
          </a:xfrm>
          <a:prstGeom prst="rect">
            <a:avLst/>
          </a:prstGeom>
        </p:spPr>
        <p:txBody>
          <a:bodyPr>
            <a:spAutoFit/>
          </a:bodyPr>
          <a:lstStyle/>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rPr>
              <a:t>2 components of the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rPr>
              <a:t>Major component </a:t>
            </a:r>
            <a:r>
              <a:rPr lang="en-US" sz="2800" dirty="0">
                <a:latin typeface="Comic Sans MS" panose="030F0702030302020204" pitchFamily="66" charset="0"/>
                <a:sym typeface="Wingdings" panose="05000000000000000000" pitchFamily="2" charset="2"/>
              </a:rPr>
              <a:t> Lat. V.S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Minor component  Med. V.S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Lat. V.S Tract  lat. Vest. Nuclei.</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Med. V.S Tract  med Vest. Nuclei.</a:t>
            </a:r>
            <a:endParaRPr lang="en-US" sz="2800" dirty="0">
              <a:latin typeface="Comic Sans MS" panose="030F0702030302020204" pitchFamily="66" charset="0"/>
            </a:endParaRPr>
          </a:p>
        </p:txBody>
      </p:sp>
    </p:spTree>
    <p:extLst>
      <p:ext uri="{BB962C8B-B14F-4D97-AF65-F5344CB8AC3E}">
        <p14:creationId xmlns:p14="http://schemas.microsoft.com/office/powerpoint/2010/main" val="307093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5-26-2008 12-18-29 PM_0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4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036496" cy="764704"/>
          </a:xfrm>
          <a:solidFill>
            <a:schemeClr val="accent2">
              <a:lumMod val="20000"/>
              <a:lumOff val="80000"/>
            </a:schemeClr>
          </a:solidFill>
        </p:spPr>
        <p:txBody>
          <a:bodyPr>
            <a:normAutofit/>
          </a:bodyPr>
          <a:lstStyle/>
          <a:p>
            <a:pPr algn="ctr" eaLnBrk="1" hangingPunct="1"/>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Vestibulospinal Tracts</a:t>
            </a:r>
          </a:p>
        </p:txBody>
      </p:sp>
      <p:sp>
        <p:nvSpPr>
          <p:cNvPr id="21507" name="Rectangle 3"/>
          <p:cNvSpPr>
            <a:spLocks noGrp="1" noChangeArrowheads="1"/>
          </p:cNvSpPr>
          <p:nvPr>
            <p:ph sz="quarter" idx="1"/>
          </p:nvPr>
        </p:nvSpPr>
        <p:spPr>
          <a:xfrm>
            <a:off x="0" y="908720"/>
            <a:ext cx="9143999" cy="5949280"/>
          </a:xfrm>
        </p:spPr>
        <p:txBody>
          <a:bodyPr/>
          <a:lstStyle/>
          <a:p>
            <a:pPr algn="l" rtl="0" eaLnBrk="1" hangingPunct="1">
              <a:lnSpc>
                <a:spcPct val="90000"/>
              </a:lnSpc>
              <a:buClr>
                <a:srgbClr val="FF0000"/>
              </a:buClr>
              <a:buSzPct val="100000"/>
              <a:buFont typeface="Wingdings" panose="05000000000000000000" pitchFamily="2" charset="2"/>
              <a:buChar char="§"/>
            </a:pPr>
            <a:r>
              <a:rPr lang="en-US" sz="2400" dirty="0" smtClean="0">
                <a:latin typeface="Comic Sans MS" pitchFamily="66" charset="0"/>
              </a:rPr>
              <a:t>Vestibulospinal tracts control reflexes e.g. Postural &amp; righting ( which correct body position ) + control eye movements. </a:t>
            </a:r>
          </a:p>
          <a:p>
            <a:pPr marL="0" indent="0" algn="l" rtl="0" eaLnBrk="1" hangingPunct="1">
              <a:lnSpc>
                <a:spcPct val="90000"/>
              </a:lnSpc>
              <a:buClr>
                <a:srgbClr val="FF0000"/>
              </a:buClr>
              <a:buSzPct val="100000"/>
              <a:buNone/>
            </a:pPr>
            <a:endParaRPr lang="en-US" sz="2400" b="1" u="sng" dirty="0" smtClean="0">
              <a:solidFill>
                <a:srgbClr val="FF0000"/>
              </a:solidFill>
              <a:latin typeface="Comic Sans MS" pitchFamily="66" charset="0"/>
            </a:endParaRPr>
          </a:p>
          <a:p>
            <a:pPr marL="0" indent="0" algn="l" rtl="0" eaLnBrk="1" hangingPunct="1">
              <a:lnSpc>
                <a:spcPct val="90000"/>
              </a:lnSpc>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The lateral </a:t>
            </a:r>
            <a:r>
              <a:rPr lang="en-US" sz="2400" b="1" u="sng" dirty="0" err="1" smtClean="0">
                <a:solidFill>
                  <a:srgbClr val="FF0000"/>
                </a:solidFill>
                <a:effectLst>
                  <a:outerShdw blurRad="38100" dist="38100" dir="2700000" algn="tl">
                    <a:srgbClr val="000000">
                      <a:alpha val="43137"/>
                    </a:srgbClr>
                  </a:outerShdw>
                </a:effectLst>
                <a:latin typeface="Comic Sans MS" pitchFamily="66" charset="0"/>
              </a:rPr>
              <a:t>vestibulospinal</a:t>
            </a: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 </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Cells of origin : Lateral Vestibular Nucleus</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Axons descend in the ipsilateral ventral white column of spinal cord .</a:t>
            </a:r>
          </a:p>
          <a:p>
            <a:pPr algn="l" rtl="0" eaLnBrk="1" hangingPunct="1">
              <a:lnSpc>
                <a:spcPct val="90000"/>
              </a:lnSpc>
              <a:buClr>
                <a:srgbClr val="FF0000"/>
              </a:buClr>
              <a:buSzPct val="100000"/>
              <a:buFont typeface="Wingdings" panose="05000000000000000000" pitchFamily="2" charset="2"/>
              <a:buChar char="§"/>
            </a:pPr>
            <a:r>
              <a:rPr lang="en-US" sz="2000" i="1" dirty="0" smtClean="0">
                <a:solidFill>
                  <a:srgbClr val="C00000"/>
                </a:solidFill>
                <a:effectLst>
                  <a:outerShdw blurRad="38100" dist="38100" dir="2700000" algn="tl">
                    <a:srgbClr val="000000">
                      <a:alpha val="43137"/>
                    </a:srgbClr>
                  </a:outerShdw>
                </a:effectLst>
                <a:latin typeface="Comic Sans MS" pitchFamily="66" charset="0"/>
              </a:rPr>
              <a:t>This tract mediates excitatory influences upon extensor motor neurons to maintain posture</a:t>
            </a:r>
          </a:p>
          <a:p>
            <a:pPr marL="0" indent="0" algn="l" rtl="0" eaLnBrk="1" hangingPunct="1">
              <a:lnSpc>
                <a:spcPct val="90000"/>
              </a:lnSpc>
              <a:buClr>
                <a:srgbClr val="FF0000"/>
              </a:buClr>
              <a:buSzPct val="100000"/>
              <a:buNone/>
            </a:pPr>
            <a:endParaRPr lang="en-US" sz="2000" b="1" u="sng" dirty="0" smtClean="0">
              <a:solidFill>
                <a:srgbClr val="FF0000"/>
              </a:solidFill>
              <a:latin typeface="Comic Sans MS" pitchFamily="66" charset="0"/>
            </a:endParaRPr>
          </a:p>
          <a:p>
            <a:pPr marL="0" indent="0" algn="l" rtl="0" eaLnBrk="1" hangingPunct="1">
              <a:lnSpc>
                <a:spcPct val="90000"/>
              </a:lnSpc>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The medial </a:t>
            </a:r>
            <a:r>
              <a:rPr lang="en-US" sz="2400" b="1" u="sng" dirty="0" err="1" smtClean="0">
                <a:solidFill>
                  <a:srgbClr val="FF0000"/>
                </a:solidFill>
                <a:effectLst>
                  <a:outerShdw blurRad="38100" dist="38100" dir="2700000" algn="tl">
                    <a:srgbClr val="000000">
                      <a:alpha val="43137"/>
                    </a:srgbClr>
                  </a:outerShdw>
                </a:effectLst>
                <a:latin typeface="Comic Sans MS" pitchFamily="66" charset="0"/>
              </a:rPr>
              <a:t>vestibulospinal</a:t>
            </a: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 tract </a:t>
            </a:r>
            <a:r>
              <a:rPr lang="en-US" sz="2400" b="1" dirty="0" smtClean="0">
                <a:effectLst>
                  <a:outerShdw blurRad="38100" dist="38100" dir="2700000" algn="tl">
                    <a:srgbClr val="000000">
                      <a:alpha val="43137"/>
                    </a:srgbClr>
                  </a:outerShdw>
                </a:effectLst>
                <a:latin typeface="Comic Sans MS" pitchFamily="66" charset="0"/>
              </a:rPr>
              <a:t>:</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Cells of origin : Medial Vestibular Nucleus</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As its axons descend ipsilaterally in the ventral white column of spinal cord , they form part of the Medial Longitudinal Fasciculus </a:t>
            </a:r>
          </a:p>
          <a:p>
            <a:pPr algn="l" rtl="0" eaLnBrk="1" hangingPunct="1">
              <a:lnSpc>
                <a:spcPct val="90000"/>
              </a:lnSpc>
              <a:buClr>
                <a:srgbClr val="FF0000"/>
              </a:buClr>
              <a:buSzPct val="100000"/>
              <a:buFont typeface="Wingdings" panose="05000000000000000000" pitchFamily="2" charset="2"/>
              <a:buChar char="§"/>
            </a:pPr>
            <a:r>
              <a:rPr lang="en-US" sz="2000" i="1" dirty="0" smtClean="0">
                <a:solidFill>
                  <a:schemeClr val="accent1"/>
                </a:solidFill>
                <a:effectLst>
                  <a:outerShdw blurRad="38100" dist="38100" dir="2700000" algn="tl">
                    <a:srgbClr val="000000">
                      <a:alpha val="43137"/>
                    </a:srgbClr>
                  </a:outerShdw>
                </a:effectLst>
                <a:latin typeface="Comic Sans MS" pitchFamily="66" charset="0"/>
              </a:rPr>
              <a:t>The medial longitudinal fasciculus consists of both ascending &amp; descending fibers that link vestibular nuclei to nuclei supplying the extraocular muscles for coordination of head and eye movements</a:t>
            </a:r>
          </a:p>
          <a:p>
            <a:pPr marL="609600" indent="-609600" eaLnBrk="1" hangingPunct="1">
              <a:lnSpc>
                <a:spcPct val="90000"/>
              </a:lnSpc>
            </a:pPr>
            <a:endParaRPr lang="en-US" sz="2000" b="1" dirty="0" smtClean="0">
              <a:latin typeface="Comic Sans MS" pitchFamily="66" charset="0"/>
            </a:endParaRPr>
          </a:p>
        </p:txBody>
      </p:sp>
    </p:spTree>
    <p:extLst>
      <p:ext uri="{BB962C8B-B14F-4D97-AF65-F5344CB8AC3E}">
        <p14:creationId xmlns:p14="http://schemas.microsoft.com/office/powerpoint/2010/main" val="610277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pPr algn="ctr"/>
            <a:r>
              <a:rPr lang="en-US" sz="4400" b="1" dirty="0" smtClean="0">
                <a:solidFill>
                  <a:srgbClr val="FF0000"/>
                </a:solidFill>
                <a:latin typeface="Arial" panose="020B0604020202020204" pitchFamily="34" charset="0"/>
                <a:cs typeface="Arial" panose="020B0604020202020204" pitchFamily="34" charset="0"/>
              </a:rPr>
              <a:t>Reticulospinal tracts</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a:buClr>
                <a:srgbClr val="FF0000"/>
              </a:buClr>
              <a:buSzPct val="100000"/>
              <a:buFont typeface="Wingdings" panose="05000000000000000000" pitchFamily="2" charset="2"/>
              <a:buChar char="§"/>
            </a:pPr>
            <a:r>
              <a:rPr lang="en-GB" sz="1800" dirty="0">
                <a:effectLst>
                  <a:outerShdw blurRad="38100" dist="38100" dir="2700000" algn="tl">
                    <a:srgbClr val="000000">
                      <a:alpha val="43137"/>
                    </a:srgbClr>
                  </a:outerShdw>
                </a:effectLst>
                <a:latin typeface="Comic Sans MS" panose="030F0702030302020204" pitchFamily="66" charset="0"/>
              </a:rPr>
              <a:t>Tract arises from reticular formation (groups of scattered neurons along with nerve </a:t>
            </a:r>
            <a:r>
              <a:rPr lang="en-GB" sz="1800" dirty="0" err="1">
                <a:effectLst>
                  <a:outerShdw blurRad="38100" dist="38100" dir="2700000" algn="tl">
                    <a:srgbClr val="000000">
                      <a:alpha val="43137"/>
                    </a:srgbClr>
                  </a:outerShdw>
                </a:effectLst>
                <a:latin typeface="Comic Sans MS" panose="030F0702030302020204" pitchFamily="66" charset="0"/>
              </a:rPr>
              <a:t>fibers</a:t>
            </a:r>
            <a:r>
              <a:rPr lang="en-GB" sz="1800" dirty="0">
                <a:effectLst>
                  <a:outerShdw blurRad="38100" dist="38100" dir="2700000" algn="tl">
                    <a:srgbClr val="000000">
                      <a:alpha val="43137"/>
                    </a:srgbClr>
                  </a:outerShdw>
                </a:effectLst>
                <a:latin typeface="Comic Sans MS" panose="030F0702030302020204" pitchFamily="66" charset="0"/>
              </a:rPr>
              <a:t> present in midbrain, pons &amp; medulla).</a:t>
            </a:r>
          </a:p>
          <a:p>
            <a:pPr>
              <a:buClr>
                <a:srgbClr val="FF0000"/>
              </a:buClr>
              <a:buSzPct val="100000"/>
              <a:buFont typeface="Wingdings" panose="05000000000000000000" pitchFamily="2" charset="2"/>
              <a:buChar char="§"/>
            </a:pPr>
            <a:r>
              <a:rPr lang="en-US" sz="1800" dirty="0" smtClean="0">
                <a:effectLst>
                  <a:outerShdw blurRad="38100" dist="38100" dir="2700000" algn="tl">
                    <a:srgbClr val="000000">
                      <a:alpha val="43137"/>
                    </a:srgbClr>
                  </a:outerShdw>
                </a:effectLst>
                <a:latin typeface="Comic Sans MS" panose="030F0702030302020204" pitchFamily="66" charset="0"/>
              </a:rPr>
              <a:t>It has two components:</a:t>
            </a:r>
          </a:p>
          <a:p>
            <a:pPr lvl="2">
              <a:buClr>
                <a:srgbClr val="FF0000"/>
              </a:buClr>
              <a:buSzPct val="100000"/>
              <a:buFont typeface="Wingdings" panose="05000000000000000000" pitchFamily="2" charset="2"/>
              <a:buChar char="§"/>
            </a:pPr>
            <a:r>
              <a:rPr lang="en-US" sz="1800" dirty="0" smtClean="0">
                <a:effectLst>
                  <a:outerShdw blurRad="38100" dist="38100" dir="2700000" algn="tl">
                    <a:srgbClr val="000000">
                      <a:alpha val="43137"/>
                    </a:srgbClr>
                  </a:outerShdw>
                </a:effectLst>
                <a:latin typeface="Comic Sans MS" panose="030F0702030302020204" pitchFamily="66" charset="0"/>
              </a:rPr>
              <a:t>Pontine reticulospinal tract</a:t>
            </a:r>
          </a:p>
          <a:p>
            <a:pPr lvl="2">
              <a:buClr>
                <a:srgbClr val="FF0000"/>
              </a:buClr>
              <a:buSzPct val="100000"/>
              <a:buFont typeface="Wingdings" panose="05000000000000000000" pitchFamily="2" charset="2"/>
              <a:buChar char="§"/>
            </a:pPr>
            <a:r>
              <a:rPr lang="en-US" sz="1800" dirty="0" smtClean="0">
                <a:effectLst>
                  <a:outerShdw blurRad="38100" dist="38100" dir="2700000" algn="tl">
                    <a:srgbClr val="000000">
                      <a:alpha val="43137"/>
                    </a:srgbClr>
                  </a:outerShdw>
                </a:effectLst>
                <a:latin typeface="Comic Sans MS" panose="030F0702030302020204" pitchFamily="66" charset="0"/>
              </a:rPr>
              <a:t>Medullary reticulospinal tract</a:t>
            </a:r>
            <a:endParaRPr lang="en-US" sz="1800"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82960" y="2924944"/>
            <a:ext cx="8229600" cy="3701360"/>
          </a:xfrm>
          <a:prstGeom prst="rect">
            <a:avLst/>
          </a:prstGeom>
        </p:spPr>
      </p:pic>
    </p:spTree>
    <p:extLst>
      <p:ext uri="{BB962C8B-B14F-4D97-AF65-F5344CB8AC3E}">
        <p14:creationId xmlns:p14="http://schemas.microsoft.com/office/powerpoint/2010/main" val="155215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575EAC-CF3A-445C-ACE1-FC58801CA1C1}" type="slidenum">
              <a:rPr lang="ar-SA" smtClean="0">
                <a:solidFill>
                  <a:srgbClr val="464653"/>
                </a:solidFill>
              </a:rPr>
              <a:pPr>
                <a:defRPr/>
              </a:pPr>
              <a:t>3</a:t>
            </a:fld>
            <a:endParaRPr lang="en-US">
              <a:solidFill>
                <a:srgbClr val="464653"/>
              </a:solidFill>
            </a:endParaRPr>
          </a:p>
        </p:txBody>
      </p:sp>
      <p:sp>
        <p:nvSpPr>
          <p:cNvPr id="106497" name="Rectangle 1"/>
          <p:cNvSpPr>
            <a:spLocks noChangeArrowheads="1"/>
          </p:cNvSpPr>
          <p:nvPr/>
        </p:nvSpPr>
        <p:spPr bwMode="auto">
          <a:xfrm>
            <a:off x="0" y="-52023"/>
            <a:ext cx="9144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eaLnBrk="0" hangingPunct="0"/>
            <a:r>
              <a:rPr lang="en-US" sz="2800" b="1" u="sng" dirty="0" smtClean="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Learning objectives:</a:t>
            </a:r>
            <a:endPar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57200" indent="-457200" algn="l" rtl="0" eaLnBrk="0" hangingPunct="0"/>
            <a:endParaRPr lang="en-US" sz="2400" dirty="0" smtClean="0">
              <a:solidFill>
                <a:prstClr val="black"/>
              </a:solidFill>
              <a:latin typeface="Arial" pitchFamily="34" charset="0"/>
              <a:ea typeface="Calibri" pitchFamily="34" charset="0"/>
              <a:cs typeface="Arial" pitchFamily="34" charset="0"/>
            </a:endParaRPr>
          </a:p>
          <a:p>
            <a:pPr marL="457200" indent="-457200" algn="l" rtl="0" eaLnBrk="0" hangingPunct="0"/>
            <a:r>
              <a:rPr lang="en-US" sz="2400" dirty="0" smtClean="0">
                <a:solidFill>
                  <a:prstClr val="black"/>
                </a:solidFill>
                <a:latin typeface="Comic Sans MS" pitchFamily="66" charset="0"/>
                <a:ea typeface="Calibri" pitchFamily="34" charset="0"/>
                <a:cs typeface="Arial" pitchFamily="34" charset="0"/>
              </a:rPr>
              <a:t>At the end of this lecture the student should :</a:t>
            </a:r>
            <a:endParaRPr lang="en-US" sz="2400" dirty="0" smtClean="0">
              <a:solidFill>
                <a:prstClr val="black"/>
              </a:solidFill>
              <a:latin typeface="Comic Sans MS" pitchFamily="66" charset="0"/>
              <a:cs typeface="Arial" pitchFamily="34" charset="0"/>
            </a:endParaRPr>
          </a:p>
          <a:p>
            <a:pPr marL="457200" indent="-457200" algn="l" rtl="0" eaLnBrk="0" hangingPunct="0">
              <a:buClr>
                <a:srgbClr val="FF0000"/>
              </a:buClr>
              <a:buFont typeface="Wingdings" pitchFamily="2" charset="2"/>
              <a:buChar char="§"/>
            </a:pPr>
            <a:r>
              <a:rPr lang="en-US" sz="2400" dirty="0" smtClean="0">
                <a:solidFill>
                  <a:prstClr val="black"/>
                </a:solidFill>
                <a:latin typeface="Comic Sans MS" pitchFamily="66" charset="0"/>
                <a:ea typeface="Calibri" pitchFamily="34" charset="0"/>
                <a:cs typeface="Arial" pitchFamily="34" charset="0"/>
              </a:rPr>
              <a:t>Appreciate what is upper motor neuron and lower motor neuron .</a:t>
            </a:r>
            <a:endParaRPr lang="en-US" sz="2400" dirty="0" smtClean="0">
              <a:solidFill>
                <a:prstClr val="black"/>
              </a:solidFill>
              <a:latin typeface="Comic Sans MS" pitchFamily="66" charset="0"/>
              <a:cs typeface="Arial" pitchFamily="34" charset="0"/>
            </a:endParaRPr>
          </a:p>
          <a:p>
            <a:pPr marL="457200" indent="-457200" algn="l" rtl="0" eaLnBrk="0" hangingPunct="0">
              <a:buClr>
                <a:srgbClr val="FF0000"/>
              </a:buClr>
              <a:buFont typeface="Wingdings" pitchFamily="2" charset="2"/>
              <a:buChar char="§"/>
            </a:pPr>
            <a:r>
              <a:rPr lang="en-US" sz="2400" dirty="0" smtClean="0">
                <a:solidFill>
                  <a:prstClr val="black"/>
                </a:solidFill>
                <a:latin typeface="Comic Sans MS" pitchFamily="66" charset="0"/>
                <a:ea typeface="Calibri" pitchFamily="34" charset="0"/>
                <a:cs typeface="Arial" pitchFamily="34" charset="0"/>
              </a:rPr>
              <a:t>Explain the origin , course and functions of the following motor tracts:</a:t>
            </a:r>
          </a:p>
          <a:p>
            <a:pPr marL="457200" indent="-457200" algn="l" rtl="0" eaLnBrk="0" hangingPunct="0"/>
            <a:endParaRPr lang="en-US" sz="2400" dirty="0" smtClean="0">
              <a:solidFill>
                <a:prstClr val="black"/>
              </a:solidFill>
              <a:latin typeface="Comic Sans MS" pitchFamily="66" charset="0"/>
              <a:ea typeface="Calibri" pitchFamily="34" charset="0"/>
              <a:cs typeface="Arial" pitchFamily="34" charset="0"/>
            </a:endParaRPr>
          </a:p>
          <a:p>
            <a:pPr marL="457200" indent="-457200" algn="l" rtl="0" eaLnBrk="0" hangingPunct="0">
              <a:buClr>
                <a:srgbClr val="FF0000"/>
              </a:buClr>
              <a:buFont typeface="Wingdings" panose="05000000000000000000" pitchFamily="2" charset="2"/>
              <a:buChar char="§"/>
            </a:pPr>
            <a:r>
              <a:rPr lang="en-US" sz="2400" dirty="0" smtClean="0">
                <a:solidFill>
                  <a:prstClr val="black"/>
                </a:solidFill>
                <a:latin typeface="Comic Sans MS" pitchFamily="66" charset="0"/>
                <a:ea typeface="Calibri" pitchFamily="34" charset="0"/>
                <a:cs typeface="Arial" pitchFamily="34" charset="0"/>
              </a:rPr>
              <a:t> Pyramidal tracts:</a:t>
            </a:r>
          </a:p>
          <a:p>
            <a:pPr marL="914400" lvl="1" indent="-457200" algn="l" rtl="0" eaLnBrk="0" hangingPunct="0">
              <a:buClr>
                <a:srgbClr val="FF0000"/>
              </a:buClr>
              <a:buFont typeface="Wingdings" panose="05000000000000000000" pitchFamily="2" charset="2"/>
              <a:buChar char="§"/>
            </a:pPr>
            <a:r>
              <a:rPr lang="en-US" sz="2400" dirty="0" smtClean="0">
                <a:solidFill>
                  <a:prstClr val="black"/>
                </a:solidFill>
                <a:latin typeface="Comic Sans MS" pitchFamily="66" charset="0"/>
                <a:ea typeface="Calibri" pitchFamily="34" charset="0"/>
                <a:cs typeface="Arial" pitchFamily="34" charset="0"/>
              </a:rPr>
              <a:t> (corticospinal &amp; </a:t>
            </a:r>
            <a:r>
              <a:rPr lang="en-US" sz="2400" dirty="0" err="1" smtClean="0">
                <a:solidFill>
                  <a:prstClr val="black"/>
                </a:solidFill>
                <a:latin typeface="Comic Sans MS" pitchFamily="66" charset="0"/>
                <a:ea typeface="Calibri" pitchFamily="34" charset="0"/>
                <a:cs typeface="Arial" pitchFamily="34" charset="0"/>
              </a:rPr>
              <a:t>corticobulbar</a:t>
            </a:r>
            <a:r>
              <a:rPr lang="en-US" sz="2400" dirty="0" smtClean="0">
                <a:solidFill>
                  <a:prstClr val="black"/>
                </a:solidFill>
                <a:latin typeface="Comic Sans MS" pitchFamily="66" charset="0"/>
                <a:ea typeface="Calibri" pitchFamily="34" charset="0"/>
                <a:cs typeface="Arial" pitchFamily="34" charset="0"/>
              </a:rPr>
              <a:t> tracts)</a:t>
            </a:r>
          </a:p>
          <a:p>
            <a:pPr marL="457200" indent="-457200" algn="l" rtl="0" eaLnBrk="0" hangingPunct="0">
              <a:buClr>
                <a:srgbClr val="FF0000"/>
              </a:buClr>
              <a:buFont typeface="Wingdings" panose="05000000000000000000" pitchFamily="2" charset="2"/>
              <a:buChar char="§"/>
            </a:pPr>
            <a:r>
              <a:rPr lang="en-US" sz="2400" dirty="0" smtClean="0">
                <a:solidFill>
                  <a:prstClr val="black"/>
                </a:solidFill>
                <a:latin typeface="Comic Sans MS" pitchFamily="66" charset="0"/>
                <a:ea typeface="Calibri" pitchFamily="34" charset="0"/>
                <a:cs typeface="Arial" pitchFamily="34" charset="0"/>
              </a:rPr>
              <a:t>Extrapyramidal tracts as:</a:t>
            </a: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smtClean="0">
                <a:solidFill>
                  <a:prstClr val="black"/>
                </a:solidFill>
                <a:latin typeface="Comic Sans MS" pitchFamily="66" charset="0"/>
                <a:ea typeface="Calibri" pitchFamily="34" charset="0"/>
                <a:cs typeface="Arial" pitchFamily="34" charset="0"/>
              </a:rPr>
              <a:t> Rubrospinal .</a:t>
            </a:r>
            <a:endParaRPr lang="en-US" sz="2400" dirty="0" smtClean="0">
              <a:solidFill>
                <a:prstClr val="black"/>
              </a:solidFill>
              <a:latin typeface="Comic Sans MS" pitchFamily="66" charset="0"/>
              <a:cs typeface="Arial" pitchFamily="34" charset="0"/>
            </a:endParaRP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smtClean="0">
                <a:solidFill>
                  <a:prstClr val="black"/>
                </a:solidFill>
                <a:latin typeface="Comic Sans MS" pitchFamily="66" charset="0"/>
                <a:ea typeface="Calibri" pitchFamily="34" charset="0"/>
                <a:cs typeface="Arial" pitchFamily="34" charset="0"/>
              </a:rPr>
              <a:t> Vestibulospinal .</a:t>
            </a:r>
            <a:endParaRPr lang="en-US" sz="2400" dirty="0" smtClean="0">
              <a:solidFill>
                <a:prstClr val="black"/>
              </a:solidFill>
              <a:latin typeface="Comic Sans MS" pitchFamily="66" charset="0"/>
              <a:cs typeface="Arial" pitchFamily="34" charset="0"/>
            </a:endParaRP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smtClean="0">
                <a:solidFill>
                  <a:prstClr val="black"/>
                </a:solidFill>
                <a:latin typeface="Comic Sans MS" pitchFamily="66" charset="0"/>
                <a:ea typeface="Calibri" pitchFamily="34" charset="0"/>
                <a:cs typeface="Arial" pitchFamily="34" charset="0"/>
              </a:rPr>
              <a:t> Reticulospinal .</a:t>
            </a:r>
            <a:endParaRPr lang="en-US" sz="2400" dirty="0" smtClean="0">
              <a:solidFill>
                <a:prstClr val="black"/>
              </a:solidFill>
              <a:latin typeface="Comic Sans MS" pitchFamily="66" charset="0"/>
              <a:cs typeface="Arial" pitchFamily="34" charset="0"/>
            </a:endParaRP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smtClean="0">
                <a:solidFill>
                  <a:prstClr val="black"/>
                </a:solidFill>
                <a:latin typeface="Comic Sans MS" pitchFamily="66" charset="0"/>
                <a:ea typeface="Calibri" pitchFamily="34" charset="0"/>
                <a:cs typeface="Arial" pitchFamily="34" charset="0"/>
              </a:rPr>
              <a:t> </a:t>
            </a:r>
            <a:r>
              <a:rPr lang="en-US" sz="2400" dirty="0" err="1" smtClean="0">
                <a:solidFill>
                  <a:prstClr val="black"/>
                </a:solidFill>
                <a:latin typeface="Comic Sans MS" pitchFamily="66" charset="0"/>
                <a:ea typeface="Calibri" pitchFamily="34" charset="0"/>
                <a:cs typeface="Arial" pitchFamily="34" charset="0"/>
              </a:rPr>
              <a:t>Olivospinal</a:t>
            </a:r>
            <a:r>
              <a:rPr lang="en-US" sz="2400" dirty="0" smtClean="0">
                <a:solidFill>
                  <a:prstClr val="black"/>
                </a:solidFill>
                <a:latin typeface="Comic Sans MS" pitchFamily="66" charset="0"/>
                <a:ea typeface="Calibri" pitchFamily="34" charset="0"/>
                <a:cs typeface="Arial" pitchFamily="34" charset="0"/>
              </a:rPr>
              <a:t> .</a:t>
            </a: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smtClean="0">
                <a:solidFill>
                  <a:prstClr val="black"/>
                </a:solidFill>
                <a:latin typeface="Comic Sans MS" pitchFamily="66" charset="0"/>
                <a:ea typeface="Calibri" pitchFamily="34" charset="0"/>
                <a:cs typeface="Arial" pitchFamily="34" charset="0"/>
              </a:rPr>
              <a:t> </a:t>
            </a:r>
            <a:r>
              <a:rPr lang="en-US" sz="2400" dirty="0" err="1" smtClean="0">
                <a:solidFill>
                  <a:prstClr val="black"/>
                </a:solidFill>
                <a:latin typeface="Comic Sans MS" pitchFamily="66" charset="0"/>
                <a:ea typeface="Calibri" pitchFamily="34" charset="0"/>
                <a:cs typeface="Arial" pitchFamily="34" charset="0"/>
              </a:rPr>
              <a:t>Tectospinal</a:t>
            </a:r>
            <a:r>
              <a:rPr lang="en-US" sz="2400" dirty="0" smtClean="0">
                <a:solidFill>
                  <a:prstClr val="black"/>
                </a:solidFill>
                <a:latin typeface="Comic Sans MS" pitchFamily="66" charset="0"/>
                <a:ea typeface="Calibri" pitchFamily="34" charset="0"/>
                <a:cs typeface="Arial" pitchFamily="34" charset="0"/>
              </a:rPr>
              <a:t> </a:t>
            </a:r>
          </a:p>
          <a:p>
            <a:pPr marL="2743200" lvl="5" indent="-457200" algn="l" rtl="0" eaLnBrk="0" fontAlgn="base" hangingPunct="0">
              <a:spcBef>
                <a:spcPct val="0"/>
              </a:spcBef>
              <a:spcAft>
                <a:spcPct val="0"/>
              </a:spcAft>
              <a:buFont typeface="Wingdings" pitchFamily="2" charset="2"/>
              <a:buChar char="ü"/>
            </a:pPr>
            <a:endParaRPr lang="en-US" sz="2400" dirty="0" smtClean="0">
              <a:solidFill>
                <a:prstClr val="black"/>
              </a:solidFill>
              <a:latin typeface="Arial" pitchFamily="34" charset="0"/>
              <a:cs typeface="Arial" pitchFamily="34" charset="0"/>
            </a:endParaRPr>
          </a:p>
          <a:p>
            <a:pPr algn="l" rtl="0" eaLnBrk="0" hangingPunct="0"/>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1926086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23528" y="154570"/>
            <a:ext cx="8424936" cy="696024"/>
          </a:xfrm>
          <a:prstGeom prst="rect">
            <a:avLst/>
          </a:prstGeom>
          <a:solidFill>
            <a:schemeClr val="accent2">
              <a:lumMod val="20000"/>
              <a:lumOff val="80000"/>
            </a:schemeClr>
          </a:solidFill>
          <a:ln w="28575" algn="ctr">
            <a:solidFill>
              <a:schemeClr val="tx1"/>
            </a:solidFill>
            <a:miter lim="800000"/>
            <a:headEnd/>
            <a:tailEnd/>
          </a:ln>
          <a:effectLst/>
        </p:spPr>
        <p:txBody>
          <a:bodyPr wrap="square" anchor="ctr">
            <a:spAutoFit/>
          </a:bodyPr>
          <a:lstStyle/>
          <a:p>
            <a:pPr algn="ctr" rtl="0">
              <a:lnSpc>
                <a:spcPct val="120000"/>
              </a:lnSpc>
              <a:defRPr/>
            </a:pPr>
            <a:r>
              <a:rPr lang="en-US"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The  Reticulospinal  Tracts </a:t>
            </a:r>
          </a:p>
        </p:txBody>
      </p:sp>
      <p:sp>
        <p:nvSpPr>
          <p:cNvPr id="20485" name="Rectangle 5"/>
          <p:cNvSpPr>
            <a:spLocks noChangeArrowheads="1"/>
          </p:cNvSpPr>
          <p:nvPr/>
        </p:nvSpPr>
        <p:spPr bwMode="auto">
          <a:xfrm>
            <a:off x="228600" y="981075"/>
            <a:ext cx="1263487" cy="369332"/>
          </a:xfrm>
          <a:prstGeom prst="rect">
            <a:avLst/>
          </a:prstGeom>
          <a:solidFill>
            <a:srgbClr val="FFFF00"/>
          </a:solidFill>
          <a:ln w="28575" algn="ctr">
            <a:solidFill>
              <a:schemeClr val="tx1"/>
            </a:solidFill>
            <a:miter lim="800000"/>
            <a:headEnd/>
            <a:tailEnd/>
          </a:ln>
          <a:effectLst/>
        </p:spPr>
        <p:txBody>
          <a:bodyPr wrap="none" anchor="ctr">
            <a:spAutoFit/>
          </a:bodyPr>
          <a:lstStyle/>
          <a:p>
            <a:pPr algn="l" rtl="0">
              <a:defRPr/>
            </a:pPr>
            <a:r>
              <a:rPr lang="en-US" b="1" dirty="0">
                <a:solidFill>
                  <a:srgbClr val="FF0000"/>
                </a:solidFill>
                <a:effectLst>
                  <a:outerShdw blurRad="38100" dist="38100" dir="2700000" algn="tl">
                    <a:srgbClr val="000000"/>
                  </a:outerShdw>
                </a:effectLst>
                <a:latin typeface="Comic Sans MS" pitchFamily="66" charset="0"/>
                <a:cs typeface="Arial" pitchFamily="34" charset="0"/>
              </a:rPr>
              <a:t>Divisions</a:t>
            </a:r>
            <a:r>
              <a:rPr lang="en-US" b="1" dirty="0">
                <a:solidFill>
                  <a:srgbClr val="FF0000"/>
                </a:solidFill>
                <a:effectLst>
                  <a:outerShdw blurRad="38100" dist="38100" dir="2700000" algn="tl">
                    <a:srgbClr val="000000"/>
                  </a:outerShdw>
                </a:effectLst>
                <a:latin typeface="Arial" pitchFamily="34" charset="0"/>
                <a:cs typeface="Arial" pitchFamily="34" charset="0"/>
              </a:rPr>
              <a:t>: </a:t>
            </a:r>
          </a:p>
        </p:txBody>
      </p:sp>
      <p:sp>
        <p:nvSpPr>
          <p:cNvPr id="20486" name="Text Box 6"/>
          <p:cNvSpPr txBox="1">
            <a:spLocks noChangeArrowheads="1"/>
          </p:cNvSpPr>
          <p:nvPr/>
        </p:nvSpPr>
        <p:spPr bwMode="auto">
          <a:xfrm>
            <a:off x="1828800" y="990600"/>
            <a:ext cx="7162800" cy="646331"/>
          </a:xfrm>
          <a:prstGeom prst="rect">
            <a:avLst/>
          </a:prstGeom>
          <a:noFill/>
          <a:ln w="9525">
            <a:noFill/>
            <a:miter lim="800000"/>
            <a:headEnd/>
            <a:tailEnd/>
          </a:ln>
          <a:effectLst/>
        </p:spPr>
        <p:txBody>
          <a:bodyPr>
            <a:spAutoFit/>
          </a:bodyPr>
          <a:lstStyle/>
          <a:p>
            <a:pPr algn="l" rtl="0">
              <a:spcBef>
                <a:spcPct val="50000"/>
              </a:spcBef>
              <a:defRPr/>
            </a:pPr>
            <a:r>
              <a:rPr lang="en-US" b="1" i="1" dirty="0">
                <a:solidFill>
                  <a:srgbClr val="FF0000"/>
                </a:solidFill>
                <a:effectLst>
                  <a:outerShdw blurRad="38100" dist="38100" dir="2700000" algn="tl">
                    <a:srgbClr val="C0C0C0"/>
                  </a:outerShdw>
                </a:effectLst>
                <a:latin typeface="Comic Sans MS" pitchFamily="66" charset="0"/>
                <a:cs typeface="Arial" pitchFamily="34" charset="0"/>
              </a:rPr>
              <a:t>1) Medial </a:t>
            </a:r>
            <a:r>
              <a:rPr lang="en-US" b="1" i="1" dirty="0" smtClean="0">
                <a:solidFill>
                  <a:srgbClr val="FF0000"/>
                </a:solidFill>
                <a:effectLst>
                  <a:outerShdw blurRad="38100" dist="38100" dir="2700000" algn="tl">
                    <a:srgbClr val="C0C0C0"/>
                  </a:outerShdw>
                </a:effectLst>
                <a:latin typeface="Comic Sans MS" pitchFamily="66" charset="0"/>
                <a:cs typeface="Arial" pitchFamily="34" charset="0"/>
              </a:rPr>
              <a:t>(</a:t>
            </a:r>
            <a:r>
              <a:rPr lang="en-US" b="1" i="1" dirty="0" err="1" smtClean="0">
                <a:solidFill>
                  <a:srgbClr val="FF0000"/>
                </a:solidFill>
                <a:effectLst>
                  <a:outerShdw blurRad="38100" dist="38100" dir="2700000" algn="tl">
                    <a:srgbClr val="C0C0C0"/>
                  </a:outerShdw>
                </a:effectLst>
                <a:latin typeface="Comic Sans MS" pitchFamily="66" charset="0"/>
                <a:cs typeface="Arial" pitchFamily="34" charset="0"/>
              </a:rPr>
              <a:t>pontine</a:t>
            </a:r>
            <a:r>
              <a:rPr lang="en-US" b="1" i="1" dirty="0" smtClean="0">
                <a:solidFill>
                  <a:srgbClr val="FF0000"/>
                </a:solidFill>
                <a:effectLst>
                  <a:outerShdw blurRad="38100" dist="38100" dir="2700000" algn="tl">
                    <a:srgbClr val="C0C0C0"/>
                  </a:outerShdw>
                </a:effectLst>
                <a:latin typeface="Comic Sans MS" pitchFamily="66" charset="0"/>
                <a:cs typeface="Arial" pitchFamily="34" charset="0"/>
              </a:rPr>
              <a:t>) </a:t>
            </a:r>
            <a:r>
              <a:rPr lang="en-US" b="1" i="1" dirty="0" err="1" smtClean="0">
                <a:solidFill>
                  <a:srgbClr val="FF0000"/>
                </a:solidFill>
                <a:effectLst>
                  <a:outerShdw blurRad="38100" dist="38100" dir="2700000" algn="tl">
                    <a:srgbClr val="C0C0C0"/>
                  </a:outerShdw>
                </a:effectLst>
                <a:latin typeface="Comic Sans MS" pitchFamily="66" charset="0"/>
                <a:cs typeface="Arial" pitchFamily="34" charset="0"/>
              </a:rPr>
              <a:t>reticulospinal</a:t>
            </a:r>
            <a:r>
              <a:rPr lang="en-US" b="1" i="1" dirty="0" smtClean="0">
                <a:solidFill>
                  <a:srgbClr val="FF0000"/>
                </a:solidFill>
                <a:effectLst>
                  <a:outerShdw blurRad="38100" dist="38100" dir="2700000" algn="tl">
                    <a:srgbClr val="C0C0C0"/>
                  </a:outerShdw>
                </a:effectLst>
                <a:latin typeface="Comic Sans MS" pitchFamily="66" charset="0"/>
                <a:cs typeface="Arial" pitchFamily="34" charset="0"/>
              </a:rPr>
              <a:t> </a:t>
            </a:r>
            <a:r>
              <a:rPr lang="en-US" b="1" i="1" dirty="0">
                <a:solidFill>
                  <a:srgbClr val="FF0000"/>
                </a:solidFill>
                <a:effectLst>
                  <a:outerShdw blurRad="38100" dist="38100" dir="2700000" algn="tl">
                    <a:srgbClr val="C0C0C0"/>
                  </a:outerShdw>
                </a:effectLst>
                <a:latin typeface="Comic Sans MS" pitchFamily="66" charset="0"/>
                <a:cs typeface="Arial" pitchFamily="34" charset="0"/>
              </a:rPr>
              <a:t>tract. </a:t>
            </a:r>
            <a:r>
              <a:rPr lang="en-US" b="1" i="1" dirty="0" smtClean="0">
                <a:solidFill>
                  <a:srgbClr val="FF0000"/>
                </a:solidFill>
                <a:effectLst>
                  <a:outerShdw blurRad="38100" dist="38100" dir="2700000" algn="tl">
                    <a:srgbClr val="C0C0C0"/>
                  </a:outerShdw>
                </a:effectLst>
                <a:latin typeface="Comic Sans MS" pitchFamily="66" charset="0"/>
                <a:cs typeface="Arial" pitchFamily="34" charset="0"/>
              </a:rPr>
              <a:t>2</a:t>
            </a:r>
            <a:r>
              <a:rPr lang="en-US" b="1" i="1" dirty="0">
                <a:solidFill>
                  <a:srgbClr val="FF0000"/>
                </a:solidFill>
                <a:effectLst>
                  <a:outerShdw blurRad="38100" dist="38100" dir="2700000" algn="tl">
                    <a:srgbClr val="C0C0C0"/>
                  </a:outerShdw>
                </a:effectLst>
                <a:latin typeface="Comic Sans MS" pitchFamily="66" charset="0"/>
                <a:cs typeface="Arial" pitchFamily="34" charset="0"/>
              </a:rPr>
              <a:t>) </a:t>
            </a:r>
            <a:r>
              <a:rPr lang="en-US" b="1" i="1" dirty="0" smtClean="0">
                <a:solidFill>
                  <a:srgbClr val="FF0000"/>
                </a:solidFill>
                <a:effectLst>
                  <a:outerShdw blurRad="38100" dist="38100" dir="2700000" algn="tl">
                    <a:srgbClr val="C0C0C0"/>
                  </a:outerShdw>
                </a:effectLst>
                <a:latin typeface="Comic Sans MS" pitchFamily="66" charset="0"/>
                <a:cs typeface="Arial" pitchFamily="34" charset="0"/>
              </a:rPr>
              <a:t>Lateral (medullary) </a:t>
            </a:r>
            <a:r>
              <a:rPr lang="en-US" b="1" i="1" dirty="0">
                <a:solidFill>
                  <a:srgbClr val="FF0000"/>
                </a:solidFill>
                <a:effectLst>
                  <a:outerShdw blurRad="38100" dist="38100" dir="2700000" algn="tl">
                    <a:srgbClr val="C0C0C0"/>
                  </a:outerShdw>
                </a:effectLst>
                <a:latin typeface="Comic Sans MS" pitchFamily="66" charset="0"/>
                <a:cs typeface="Arial" pitchFamily="34" charset="0"/>
              </a:rPr>
              <a:t>reticulospinal trac</a:t>
            </a:r>
            <a:r>
              <a:rPr lang="en-US" b="1" i="1" dirty="0">
                <a:solidFill>
                  <a:srgbClr val="FF0000"/>
                </a:solidFill>
                <a:effectLst>
                  <a:outerShdw blurRad="38100" dist="38100" dir="2700000" algn="tl">
                    <a:srgbClr val="C0C0C0"/>
                  </a:outerShdw>
                </a:effectLst>
                <a:latin typeface="Arial" pitchFamily="34" charset="0"/>
                <a:cs typeface="Arial" pitchFamily="34" charset="0"/>
              </a:rPr>
              <a:t>t.</a:t>
            </a:r>
            <a:r>
              <a:rPr lang="en-US" b="1" i="1" dirty="0">
                <a:solidFill>
                  <a:srgbClr val="0000FF"/>
                </a:solidFill>
                <a:effectLst>
                  <a:outerShdw blurRad="38100" dist="38100" dir="2700000" algn="tl">
                    <a:srgbClr val="C0C0C0"/>
                  </a:outerShdw>
                </a:effectLst>
                <a:latin typeface="Arial" pitchFamily="34" charset="0"/>
                <a:cs typeface="Arial" pitchFamily="34" charset="0"/>
              </a:rPr>
              <a:t> </a:t>
            </a:r>
          </a:p>
        </p:txBody>
      </p:sp>
      <p:graphicFrame>
        <p:nvGraphicFramePr>
          <p:cNvPr id="20521" name="Group 41"/>
          <p:cNvGraphicFramePr>
            <a:graphicFrameLocks noGrp="1"/>
          </p:cNvGraphicFramePr>
          <p:nvPr>
            <p:extLst>
              <p:ext uri="{D42A27DB-BD31-4B8C-83A1-F6EECF244321}">
                <p14:modId xmlns:p14="http://schemas.microsoft.com/office/powerpoint/2010/main" val="2720263879"/>
              </p:ext>
            </p:extLst>
          </p:nvPr>
        </p:nvGraphicFramePr>
        <p:xfrm>
          <a:off x="228600" y="1641475"/>
          <a:ext cx="8686800" cy="5114880"/>
        </p:xfrm>
        <a:graphic>
          <a:graphicData uri="http://schemas.openxmlformats.org/drawingml/2006/table">
            <a:tbl>
              <a:tblPr rtl="1"/>
              <a:tblGrid>
                <a:gridCol w="4419600"/>
                <a:gridCol w="42672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Lateral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Medial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tr>
              <a:tr h="2032000">
                <a:tc>
                  <a:txBody>
                    <a:bodyPr/>
                    <a:lstStyle/>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arises from neurons in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medullary</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a:t>
                      </a: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its fibers descend to all levels of the spinal cord </a:t>
                      </a: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synapse with interneurons that inhibit the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-MNs of antigravity and extensor muscles , but they facilitate the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-MNs of flexor muscles.</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Arises from neurons of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pontine</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a:t>
                      </a: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descends to all levels of the spinal cord </a:t>
                      </a: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ar-EG" sz="20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Terminate mainly on interneurons in the spinal gray matter which excite the medially situated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-MNs innervating the antigravity muscles, that is, the muscles of the vertebral column and the extensor muscles of the lower limbs. </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75465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56" name="Group 52"/>
          <p:cNvGraphicFramePr>
            <a:graphicFrameLocks noGrp="1"/>
          </p:cNvGraphicFramePr>
          <p:nvPr>
            <p:extLst>
              <p:ext uri="{D42A27DB-BD31-4B8C-83A1-F6EECF244321}">
                <p14:modId xmlns:p14="http://schemas.microsoft.com/office/powerpoint/2010/main" val="909160999"/>
              </p:ext>
            </p:extLst>
          </p:nvPr>
        </p:nvGraphicFramePr>
        <p:xfrm>
          <a:off x="285720" y="49130"/>
          <a:ext cx="8686800" cy="5328240"/>
        </p:xfrm>
        <a:graphic>
          <a:graphicData uri="http://schemas.openxmlformats.org/drawingml/2006/table">
            <a:tbl>
              <a:tblPr rtl="1"/>
              <a:tblGrid>
                <a:gridCol w="4419600"/>
                <a:gridCol w="4267200"/>
              </a:tblGrid>
              <a:tr h="431800">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Lateral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Medial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tr>
              <a:tr h="4621213">
                <a:tc>
                  <a:txBody>
                    <a:bodyPr/>
                    <a:lstStyle/>
                    <a:p>
                      <a:pPr marL="347663"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medullary</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receives afferent signals from: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i</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the premotor area of cerebral cortex, (ii)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paleocerebellum</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(iii) red nucleus.</a:t>
                      </a:r>
                      <a:r>
                        <a:rPr kumimoji="0" lang="en-US" sz="2800" b="0" i="0" u="none" strike="noStrike" cap="none" normalizeH="0" baseline="0" dirty="0" smtClean="0">
                          <a:ln>
                            <a:noFill/>
                          </a:ln>
                          <a:solidFill>
                            <a:schemeClr val="tx1"/>
                          </a:solidFill>
                          <a:effectLst/>
                          <a:latin typeface="Comic Sans MS" pitchFamily="66" charset="0"/>
                          <a:cs typeface="Arial" pitchFamily="34" charset="0"/>
                        </a:rPr>
                        <a:t> </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290513" marR="0" lvl="0" indent="-285750" algn="l" defTabSz="914400" rtl="0" eaLnBrk="1" fontAlgn="base" latinLnBrk="0" hangingPunct="1">
                        <a:lnSpc>
                          <a:spcPct val="130000"/>
                        </a:lnSpc>
                        <a:spcBef>
                          <a:spcPct val="0"/>
                        </a:spcBef>
                        <a:spcAft>
                          <a:spcPct val="0"/>
                        </a:spcAft>
                        <a:buClr>
                          <a:srgbClr val="FF0000"/>
                        </a:buClr>
                        <a:buSzTx/>
                        <a:buFont typeface="Wingdings" pitchFamily="2" charset="2"/>
                        <a:buChar char="§"/>
                        <a:tabLst/>
                      </a:pPr>
                      <a:endParaRPr kumimoji="0" lang="en-US" sz="1400" b="1" i="1" u="none" strike="noStrike" cap="none" normalizeH="0" baseline="0" dirty="0" smtClean="0">
                        <a:ln>
                          <a:noFill/>
                        </a:ln>
                        <a:solidFill>
                          <a:schemeClr val="tx1"/>
                        </a:solidFill>
                        <a:effectLst/>
                        <a:latin typeface="Comic Sans MS" pitchFamily="66" charset="0"/>
                        <a:cs typeface="Arial" pitchFamily="34" charset="0"/>
                      </a:endParaRPr>
                    </a:p>
                    <a:p>
                      <a:pPr marL="4763" marR="0" lvl="0" indent="0" algn="l" defTabSz="914400" rtl="0" eaLnBrk="1" fontAlgn="base" latinLnBrk="0" hangingPunct="1">
                        <a:lnSpc>
                          <a:spcPct val="130000"/>
                        </a:lnSpc>
                        <a:spcBef>
                          <a:spcPct val="0"/>
                        </a:spcBef>
                        <a:spcAft>
                          <a:spcPct val="0"/>
                        </a:spcAft>
                        <a:buClr>
                          <a:srgbClr val="FF0000"/>
                        </a:buClr>
                        <a:buSzTx/>
                        <a:buFont typeface="Wingdings" pitchFamily="2" charset="2"/>
                        <a:buNone/>
                        <a:tabLst/>
                      </a:pPr>
                      <a:r>
                        <a:rPr kumimoji="0" lang="en-US" sz="2000" b="1" i="1" u="none" strike="noStrike" cap="none" normalizeH="0" baseline="0" dirty="0" smtClean="0">
                          <a:ln>
                            <a:noFill/>
                          </a:ln>
                          <a:solidFill>
                            <a:srgbClr val="FF0000"/>
                          </a:solidFill>
                          <a:effectLst/>
                          <a:latin typeface="Comic Sans MS" pitchFamily="66" charset="0"/>
                          <a:cs typeface="Arial" pitchFamily="34" charset="0"/>
                        </a:rPr>
                        <a:t> </a:t>
                      </a:r>
                      <a:r>
                        <a:rPr kumimoji="0" lang="en-US" sz="2000" b="1" i="1" u="sng" strike="noStrike" cap="none" normalizeH="0" baseline="0" dirty="0" smtClean="0">
                          <a:ln>
                            <a:noFill/>
                          </a:ln>
                          <a:solidFill>
                            <a:srgbClr val="FF0000"/>
                          </a:solidFill>
                          <a:effectLst/>
                          <a:latin typeface="Comic Sans MS" pitchFamily="66" charset="0"/>
                          <a:cs typeface="Arial" pitchFamily="34" charset="0"/>
                        </a:rPr>
                        <a:t>Functions:</a:t>
                      </a:r>
                      <a:endParaRPr kumimoji="0" lang="ar-EG" sz="2000" b="1" i="1" u="sng" strike="noStrike" cap="none" normalizeH="0" baseline="0" dirty="0" smtClean="0">
                        <a:ln>
                          <a:noFill/>
                        </a:ln>
                        <a:solidFill>
                          <a:srgbClr val="FF0000"/>
                        </a:solidFill>
                        <a:effectLst/>
                        <a:latin typeface="Comic Sans MS" pitchFamily="66" charset="0"/>
                        <a:cs typeface="Arial" pitchFamily="34" charset="0"/>
                      </a:endParaRPr>
                    </a:p>
                    <a:p>
                      <a:pPr marL="347663"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1" u="none" strike="noStrike" kern="1200"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ea typeface="+mn-ea"/>
                          <a:cs typeface="Arial" pitchFamily="34" charset="0"/>
                        </a:rPr>
                        <a:t>The medullary reticulospinal tract </a:t>
                      </a:r>
                      <a:r>
                        <a:rPr kumimoji="0" lang="en-GB" sz="2000" b="0" i="1" u="none" strike="noStrike" kern="1200"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ea typeface="+mn-ea"/>
                          <a:cs typeface="Arial" pitchFamily="34" charset="0"/>
                        </a:rPr>
                        <a:t>is inhibitory </a:t>
                      </a:r>
                      <a:r>
                        <a:rPr kumimoji="0" lang="en-GB" sz="2000" b="0" i="1" u="none" strike="noStrike"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for extensors (like </a:t>
                      </a:r>
                      <a:r>
                        <a:rPr kumimoji="0" lang="en-GB" sz="2000" b="0" i="1" u="none" strike="noStrike" cap="none" normalizeH="0" baseline="0" dirty="0" err="1" smtClean="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rubro</a:t>
                      </a:r>
                      <a:r>
                        <a:rPr kumimoji="0" lang="en-GB" sz="2000" b="0" i="1" u="none" strike="noStrike"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-spinal).</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pontine</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has a high degree of </a:t>
                      </a:r>
                      <a:r>
                        <a:rPr kumimoji="0" lang="en-US" sz="2000" b="1" i="1" u="none" strike="noStrike" cap="none" normalizeH="0" baseline="0" dirty="0" smtClean="0">
                          <a:ln>
                            <a:noFill/>
                          </a:ln>
                          <a:solidFill>
                            <a:schemeClr val="tx1"/>
                          </a:solidFill>
                          <a:effectLst/>
                          <a:latin typeface="Comic Sans MS" pitchFamily="66" charset="0"/>
                          <a:cs typeface="Arial" pitchFamily="34" charset="0"/>
                        </a:rPr>
                        <a:t>natural excitability.</a:t>
                      </a: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1" i="1"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 In addition, it receives strong excitatory signals from the vestibular nuclei and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neocerebellum</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sz="2000" b="1" i="1" u="sng" strike="noStrike" cap="none" normalizeH="0" baseline="0" dirty="0" smtClean="0">
                          <a:ln>
                            <a:noFill/>
                          </a:ln>
                          <a:solidFill>
                            <a:srgbClr val="FF0000"/>
                          </a:solidFill>
                          <a:effectLst/>
                          <a:latin typeface="Comic Sans MS" pitchFamily="66" charset="0"/>
                          <a:cs typeface="Arial" pitchFamily="34" charset="0"/>
                        </a:rPr>
                        <a:t> Functions:</a:t>
                      </a: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the medial (or </a:t>
                      </a:r>
                      <a:r>
                        <a:rPr kumimoji="0" lang="en-US" sz="2000" b="0" i="1"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pontine</a:t>
                      </a:r>
                      <a:r>
                        <a:rPr kumimoji="0" lang="en-US"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 reticulospinal tract is </a:t>
                      </a:r>
                      <a:r>
                        <a:rPr kumimoji="0" lang="en-GB"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excitatory for extensors &amp;</a:t>
                      </a:r>
                    </a:p>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GB"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    inhibitory for flexors (unlike       </a:t>
                      </a:r>
                      <a:r>
                        <a:rPr kumimoji="0" lang="en-GB" sz="2000" b="0" i="1"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rubro</a:t>
                      </a:r>
                      <a:r>
                        <a:rPr kumimoji="0" lang="en-GB"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-spinal).</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3203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737047"/>
            <a:ext cx="5508104" cy="923330"/>
          </a:xfrm>
          <a:prstGeom prst="rect">
            <a:avLst/>
          </a:prstGeom>
          <a:noFill/>
          <a:ln w="9525">
            <a:noFill/>
            <a:miter lim="800000"/>
            <a:headEnd/>
            <a:tailEnd/>
          </a:ln>
        </p:spPr>
        <p:txBody>
          <a:bodyPr wrap="square">
            <a:spAutoFit/>
          </a:bodyPr>
          <a:lstStyle/>
          <a:p>
            <a:pPr marL="285750" indent="-285750" algn="l" rtl="0">
              <a:spcBef>
                <a:spcPct val="50000"/>
              </a:spcBef>
              <a:buClr>
                <a:srgbClr val="FF0000"/>
              </a:buClr>
              <a:buFont typeface="Wingdings" panose="05000000000000000000" pitchFamily="2" charset="2"/>
              <a:buChar char="§"/>
            </a:pPr>
            <a:r>
              <a:rPr lang="en-US" dirty="0">
                <a:solidFill>
                  <a:prstClr val="black"/>
                </a:solidFill>
                <a:latin typeface="Comic Sans MS" pitchFamily="66" charset="0"/>
              </a:rPr>
              <a:t>Originates in Superior </a:t>
            </a:r>
            <a:r>
              <a:rPr lang="en-US" dirty="0" err="1" smtClean="0">
                <a:solidFill>
                  <a:prstClr val="black"/>
                </a:solidFill>
                <a:latin typeface="Comic Sans MS" pitchFamily="66" charset="0"/>
              </a:rPr>
              <a:t>Colliculus</a:t>
            </a:r>
            <a:r>
              <a:rPr lang="en-US" dirty="0" smtClean="0">
                <a:solidFill>
                  <a:prstClr val="black"/>
                </a:solidFill>
                <a:latin typeface="Comic Sans MS" pitchFamily="66" charset="0"/>
              </a:rPr>
              <a:t> in the </a:t>
            </a:r>
            <a:r>
              <a:rPr lang="en-US" dirty="0" err="1" smtClean="0">
                <a:solidFill>
                  <a:prstClr val="black"/>
                </a:solidFill>
                <a:latin typeface="Comic Sans MS" pitchFamily="66" charset="0"/>
              </a:rPr>
              <a:t>tectum</a:t>
            </a:r>
            <a:r>
              <a:rPr lang="en-US" dirty="0" smtClean="0">
                <a:solidFill>
                  <a:prstClr val="black"/>
                </a:solidFill>
                <a:latin typeface="Comic Sans MS" pitchFamily="66" charset="0"/>
              </a:rPr>
              <a:t> of midbrain</a:t>
            </a:r>
            <a:r>
              <a:rPr lang="en-US" dirty="0" smtClean="0">
                <a:solidFill>
                  <a:srgbClr val="FFFF00"/>
                </a:solidFill>
                <a:latin typeface="Comic Sans MS" pitchFamily="66" charset="0"/>
              </a:rPr>
              <a:t> </a:t>
            </a:r>
            <a:r>
              <a:rPr lang="en-US" dirty="0">
                <a:solidFill>
                  <a:prstClr val="black"/>
                </a:solidFill>
                <a:latin typeface="Comic Sans MS" pitchFamily="66" charset="0"/>
                <a:sym typeface="Wingdings" pitchFamily="2" charset="2"/>
              </a:rPr>
              <a:t> </a:t>
            </a:r>
            <a:r>
              <a:rPr lang="en-US" dirty="0">
                <a:solidFill>
                  <a:prstClr val="black"/>
                </a:solidFill>
                <a:latin typeface="Comic Sans MS" pitchFamily="66" charset="0"/>
              </a:rPr>
              <a:t> then decussate  in the dorsal </a:t>
            </a:r>
            <a:r>
              <a:rPr lang="en-US" dirty="0" err="1">
                <a:solidFill>
                  <a:prstClr val="black"/>
                </a:solidFill>
                <a:latin typeface="Comic Sans MS" pitchFamily="66" charset="0"/>
              </a:rPr>
              <a:t>tegmentum</a:t>
            </a:r>
            <a:r>
              <a:rPr lang="en-US" dirty="0">
                <a:solidFill>
                  <a:prstClr val="black"/>
                </a:solidFill>
                <a:latin typeface="Comic Sans MS" pitchFamily="66" charset="0"/>
              </a:rPr>
              <a:t> </a:t>
            </a:r>
          </a:p>
        </p:txBody>
      </p:sp>
      <p:sp>
        <p:nvSpPr>
          <p:cNvPr id="28676" name="Text Box 5"/>
          <p:cNvSpPr txBox="1">
            <a:spLocks noChangeArrowheads="1"/>
          </p:cNvSpPr>
          <p:nvPr/>
        </p:nvSpPr>
        <p:spPr bwMode="auto">
          <a:xfrm>
            <a:off x="785813" y="4509120"/>
            <a:ext cx="3969122" cy="646331"/>
          </a:xfrm>
          <a:prstGeom prst="rect">
            <a:avLst/>
          </a:prstGeom>
          <a:noFill/>
          <a:ln w="9525">
            <a:noFill/>
            <a:miter lim="800000"/>
            <a:headEnd/>
            <a:tailEnd/>
          </a:ln>
        </p:spPr>
        <p:txBody>
          <a:bodyPr wrap="square">
            <a:spAutoFit/>
          </a:bodyPr>
          <a:lstStyle/>
          <a:p>
            <a:pPr marL="285750" indent="-285750" algn="l" rtl="0">
              <a:spcBef>
                <a:spcPct val="50000"/>
              </a:spcBef>
              <a:buClr>
                <a:srgbClr val="FF0000"/>
              </a:buClr>
              <a:buFont typeface="Wingdings" panose="05000000000000000000" pitchFamily="2" charset="2"/>
              <a:buChar char="§"/>
            </a:pPr>
            <a:r>
              <a:rPr lang="en-US" dirty="0" smtClean="0">
                <a:solidFill>
                  <a:prstClr val="black"/>
                </a:solidFill>
                <a:latin typeface="Comic Sans MS" pitchFamily="66" charset="0"/>
              </a:rPr>
              <a:t>And terminate on Contralateral cervical  AHCs </a:t>
            </a:r>
          </a:p>
        </p:txBody>
      </p:sp>
      <p:pic>
        <p:nvPicPr>
          <p:cNvPr id="28679" name="Picture 11" descr="C:\Users\user\Desktop\Physiology of Motor Tracts\New Picture.png"/>
          <p:cNvPicPr>
            <a:picLocks noChangeAspect="1" noChangeArrowheads="1"/>
          </p:cNvPicPr>
          <p:nvPr/>
        </p:nvPicPr>
        <p:blipFill>
          <a:blip r:embed="rId2" cstate="print"/>
          <a:srcRect/>
          <a:stretch>
            <a:fillRect/>
          </a:stretch>
        </p:blipFill>
        <p:spPr bwMode="auto">
          <a:xfrm>
            <a:off x="5894388" y="304800"/>
            <a:ext cx="3249612" cy="6100763"/>
          </a:xfrm>
          <a:prstGeom prst="rect">
            <a:avLst/>
          </a:prstGeom>
          <a:noFill/>
          <a:ln w="9525">
            <a:noFill/>
            <a:miter lim="800000"/>
            <a:headEnd/>
            <a:tailEnd/>
          </a:ln>
        </p:spPr>
      </p:pic>
      <p:sp>
        <p:nvSpPr>
          <p:cNvPr id="28680" name="TextBox 13"/>
          <p:cNvSpPr txBox="1">
            <a:spLocks noChangeArrowheads="1"/>
          </p:cNvSpPr>
          <p:nvPr/>
        </p:nvSpPr>
        <p:spPr bwMode="auto">
          <a:xfrm>
            <a:off x="0" y="0"/>
            <a:ext cx="5894388" cy="646331"/>
          </a:xfrm>
          <a:prstGeom prst="rect">
            <a:avLst/>
          </a:prstGeom>
          <a:solidFill>
            <a:schemeClr val="bg2"/>
          </a:solidFill>
          <a:ln w="9525">
            <a:noFill/>
            <a:miter lim="800000"/>
            <a:headEnd/>
            <a:tailEnd/>
          </a:ln>
        </p:spPr>
        <p:txBody>
          <a:bodyPr wrap="square">
            <a:spAutoFit/>
          </a:bodyPr>
          <a:lstStyle/>
          <a:p>
            <a:pPr algn="ctr"/>
            <a:r>
              <a:rPr lang="en-US" sz="36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Tectospinal</a:t>
            </a:r>
            <a:r>
              <a:rPr lang="en-US"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Tract</a:t>
            </a:r>
          </a:p>
        </p:txBody>
      </p:sp>
      <p:sp>
        <p:nvSpPr>
          <p:cNvPr id="28681" name="TextBox 9"/>
          <p:cNvSpPr txBox="1">
            <a:spLocks noChangeArrowheads="1"/>
          </p:cNvSpPr>
          <p:nvPr/>
        </p:nvSpPr>
        <p:spPr bwMode="auto">
          <a:xfrm>
            <a:off x="611560" y="2924944"/>
            <a:ext cx="4143375" cy="646112"/>
          </a:xfrm>
          <a:prstGeom prst="rect">
            <a:avLst/>
          </a:prstGeom>
          <a:noFill/>
          <a:ln w="9525">
            <a:noFill/>
            <a:miter lim="800000"/>
            <a:headEnd/>
            <a:tailEnd/>
          </a:ln>
        </p:spPr>
        <p:txBody>
          <a:bodyPr>
            <a:spAutoFit/>
          </a:bodyPr>
          <a:lstStyle/>
          <a:p>
            <a:pPr marL="285750" indent="-285750" algn="l" rtl="0">
              <a:buClr>
                <a:srgbClr val="FF0000"/>
              </a:buClr>
              <a:buFont typeface="Wingdings" panose="05000000000000000000" pitchFamily="2" charset="2"/>
              <a:buChar char="§"/>
            </a:pPr>
            <a:r>
              <a:rPr lang="en-US" dirty="0">
                <a:solidFill>
                  <a:prstClr val="black"/>
                </a:solidFill>
                <a:latin typeface="Comic Sans MS" pitchFamily="66" charset="0"/>
              </a:rPr>
              <a:t>Axons descend in ventral white column of spinal cor</a:t>
            </a:r>
            <a:r>
              <a:rPr lang="en-US" b="1" dirty="0">
                <a:solidFill>
                  <a:prstClr val="black"/>
                </a:solidFill>
              </a:rPr>
              <a:t>d</a:t>
            </a:r>
          </a:p>
        </p:txBody>
      </p:sp>
      <p:sp>
        <p:nvSpPr>
          <p:cNvPr id="28682" name="Line 7"/>
          <p:cNvSpPr>
            <a:spLocks noChangeShapeType="1"/>
          </p:cNvSpPr>
          <p:nvPr/>
        </p:nvSpPr>
        <p:spPr bwMode="auto">
          <a:xfrm flipH="1">
            <a:off x="2699792" y="1986879"/>
            <a:ext cx="0" cy="753617"/>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sp>
        <p:nvSpPr>
          <p:cNvPr id="28683" name="Line 7"/>
          <p:cNvSpPr>
            <a:spLocks noChangeShapeType="1"/>
          </p:cNvSpPr>
          <p:nvPr/>
        </p:nvSpPr>
        <p:spPr bwMode="auto">
          <a:xfrm flipH="1">
            <a:off x="2699792" y="3573016"/>
            <a:ext cx="0" cy="1008112"/>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sp>
        <p:nvSpPr>
          <p:cNvPr id="17" name="Text Box 6"/>
          <p:cNvSpPr txBox="1">
            <a:spLocks noChangeArrowheads="1"/>
          </p:cNvSpPr>
          <p:nvPr/>
        </p:nvSpPr>
        <p:spPr bwMode="auto">
          <a:xfrm>
            <a:off x="0" y="5519172"/>
            <a:ext cx="5894388" cy="1754326"/>
          </a:xfrm>
          <a:prstGeom prst="rect">
            <a:avLst/>
          </a:prstGeom>
          <a:noFill/>
          <a:ln w="9525">
            <a:noFill/>
            <a:miter lim="800000"/>
            <a:headEnd/>
            <a:tailEnd/>
          </a:ln>
        </p:spPr>
        <p:txBody>
          <a:bodyPr wrap="square">
            <a:spAutoFit/>
          </a:bodyPr>
          <a:lstStyle/>
          <a:p>
            <a:pPr algn="l" rtl="0">
              <a:spcBef>
                <a:spcPct val="50000"/>
              </a:spcBef>
            </a:pPr>
            <a:r>
              <a:rPr lang="en-US" b="1" dirty="0" smtClean="0">
                <a:solidFill>
                  <a:srgbClr val="FF0000"/>
                </a:solidFill>
                <a:effectLst>
                  <a:outerShdw blurRad="38100" dist="38100" dir="2700000" algn="tl">
                    <a:srgbClr val="000000">
                      <a:alpha val="43137"/>
                    </a:srgbClr>
                  </a:outerShdw>
                </a:effectLst>
                <a:latin typeface="Comic Sans MS" pitchFamily="66" charset="0"/>
              </a:rPr>
              <a:t>Function :</a:t>
            </a:r>
          </a:p>
          <a:p>
            <a:pPr marL="285750" indent="-285750" algn="l" rtl="0">
              <a:spcBef>
                <a:spcPct val="50000"/>
              </a:spcBef>
              <a:buClr>
                <a:srgbClr val="FF0000"/>
              </a:buClr>
              <a:buFont typeface="Wingdings" panose="05000000000000000000" pitchFamily="2" charset="2"/>
              <a:buChar char="§"/>
            </a:pPr>
            <a:r>
              <a:rPr lang="en-US" b="1" i="1" dirty="0" smtClean="0">
                <a:solidFill>
                  <a:srgbClr val="FF0000"/>
                </a:solidFill>
                <a:effectLst>
                  <a:outerShdw blurRad="38100" dist="38100" dir="2700000" algn="tl">
                    <a:srgbClr val="000000">
                      <a:alpha val="43137"/>
                    </a:srgbClr>
                  </a:outerShdw>
                </a:effectLst>
                <a:latin typeface="Comic Sans MS" pitchFamily="66" charset="0"/>
              </a:rPr>
              <a:t>This tract produces reflex turning of the head and neck ( in response to visual and  auditory stimuli)</a:t>
            </a:r>
          </a:p>
          <a:p>
            <a:pPr algn="ctr">
              <a:spcBef>
                <a:spcPct val="50000"/>
              </a:spcBef>
            </a:pPr>
            <a:endParaRPr lang="en-US" b="1" dirty="0">
              <a:solidFill>
                <a:prstClr val="black"/>
              </a:solidFill>
              <a:latin typeface="Comic Sans MS" pitchFamily="66" charset="0"/>
            </a:endParaRPr>
          </a:p>
        </p:txBody>
      </p:sp>
    </p:spTree>
    <p:extLst>
      <p:ext uri="{BB962C8B-B14F-4D97-AF65-F5344CB8AC3E}">
        <p14:creationId xmlns:p14="http://schemas.microsoft.com/office/powerpoint/2010/main" val="3512363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2">
              <a:lumMod val="20000"/>
              <a:lumOff val="80000"/>
            </a:schemeClr>
          </a:solidFill>
        </p:spPr>
        <p:txBody>
          <a:bodyPr>
            <a:normAutofit/>
          </a:bodyPr>
          <a:lstStyle/>
          <a:p>
            <a:pPr algn="ctr" eaLnBrk="1" hangingPunct="1">
              <a:defRPr/>
            </a:pPr>
            <a:r>
              <a:rPr lang="en-US" sz="36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Olivospinal</a:t>
            </a: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Tract</a:t>
            </a:r>
          </a:p>
        </p:txBody>
      </p:sp>
      <p:sp>
        <p:nvSpPr>
          <p:cNvPr id="24579" name="Content Placeholder 2"/>
          <p:cNvSpPr>
            <a:spLocks noGrp="1"/>
          </p:cNvSpPr>
          <p:nvPr>
            <p:ph sz="quarter" idx="1"/>
          </p:nvPr>
        </p:nvSpPr>
        <p:spPr/>
        <p:txBody>
          <a:bodyPr/>
          <a:lstStyle/>
          <a:p>
            <a:pPr algn="l" rtl="0" eaLnBrk="1" hangingPunct="1">
              <a:buClr>
                <a:srgbClr val="FF0000"/>
              </a:buClr>
              <a:buSzPct val="125000"/>
              <a:buFont typeface="Wingdings" pitchFamily="2" charset="2"/>
              <a:buChar char="§"/>
              <a:defRPr/>
            </a:pPr>
            <a:r>
              <a:rPr lang="en-US" dirty="0" smtClean="0">
                <a:latin typeface="Comic Sans MS" pitchFamily="66" charset="0"/>
              </a:rPr>
              <a:t>Originates in Inferior </a:t>
            </a:r>
            <a:r>
              <a:rPr lang="en-US" dirty="0" err="1" smtClean="0">
                <a:latin typeface="Comic Sans MS" pitchFamily="66" charset="0"/>
              </a:rPr>
              <a:t>olivary</a:t>
            </a:r>
            <a:r>
              <a:rPr lang="en-US" dirty="0" smtClean="0">
                <a:latin typeface="Comic Sans MS" pitchFamily="66" charset="0"/>
              </a:rPr>
              <a:t> nucleus of the medulla is found only in the cervical region of the spinal cord.</a:t>
            </a:r>
          </a:p>
          <a:p>
            <a:pPr algn="l" rtl="0" eaLnBrk="1" hangingPunct="1">
              <a:buClr>
                <a:srgbClr val="FF0000"/>
              </a:buClr>
              <a:buSzPct val="125000"/>
              <a:buFont typeface="Wingdings" pitchFamily="2" charset="2"/>
              <a:buChar char="§"/>
              <a:defRPr/>
            </a:pPr>
            <a:r>
              <a:rPr lang="en-US" dirty="0" smtClean="0">
                <a:latin typeface="Comic Sans MS" pitchFamily="66" charset="0"/>
              </a:rPr>
              <a:t>Function is uncertain, but thought to </a:t>
            </a:r>
            <a:r>
              <a:rPr lang="en-US" dirty="0" smtClean="0">
                <a:solidFill>
                  <a:srgbClr val="FF0000"/>
                </a:solidFill>
                <a:effectLst>
                  <a:outerShdw blurRad="38100" dist="38100" dir="2700000" algn="tl">
                    <a:srgbClr val="000000">
                      <a:alpha val="43137"/>
                    </a:srgbClr>
                  </a:outerShdw>
                </a:effectLst>
                <a:latin typeface="Comic Sans MS" pitchFamily="66" charset="0"/>
              </a:rPr>
              <a:t>facilitate muscle tone</a:t>
            </a:r>
          </a:p>
        </p:txBody>
      </p:sp>
    </p:spTree>
    <p:extLst>
      <p:ext uri="{BB962C8B-B14F-4D97-AF65-F5344CB8AC3E}">
        <p14:creationId xmlns:p14="http://schemas.microsoft.com/office/powerpoint/2010/main" val="3290887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9486E7-1AFD-4D21-8484-496B3DF3E73D}" type="slidenum">
              <a:rPr lang="ar-SA" smtClean="0">
                <a:solidFill>
                  <a:srgbClr val="464653"/>
                </a:solidFill>
              </a:rPr>
              <a:pPr>
                <a:defRPr/>
              </a:pPr>
              <a:t>34</a:t>
            </a:fld>
            <a:endParaRPr lang="en-US">
              <a:solidFill>
                <a:srgbClr val="464653"/>
              </a:solidFill>
            </a:endParaRPr>
          </a:p>
        </p:txBody>
      </p:sp>
      <p:pic>
        <p:nvPicPr>
          <p:cNvPr id="8195" name="Picture 4" descr="C:\Users\user\Desktop\Physiology of Motor Tracts\New Folder\New Picture (1).png"/>
          <p:cNvPicPr>
            <a:picLocks noChangeAspect="1" noChangeArrowheads="1"/>
          </p:cNvPicPr>
          <p:nvPr/>
        </p:nvPicPr>
        <p:blipFill>
          <a:blip r:embed="rId2" cstate="print"/>
          <a:srcRect/>
          <a:stretch>
            <a:fillRect/>
          </a:stretch>
        </p:blipFill>
        <p:spPr bwMode="auto">
          <a:xfrm>
            <a:off x="571500" y="0"/>
            <a:ext cx="7715250" cy="6889750"/>
          </a:xfrm>
          <a:prstGeom prst="rect">
            <a:avLst/>
          </a:prstGeom>
          <a:noFill/>
          <a:ln w="9525">
            <a:noFill/>
            <a:miter lim="800000"/>
            <a:headEnd/>
            <a:tailEnd/>
          </a:ln>
        </p:spPr>
      </p:pic>
      <p:sp>
        <p:nvSpPr>
          <p:cNvPr id="4" name="TextBox 3"/>
          <p:cNvSpPr txBox="1"/>
          <p:nvPr/>
        </p:nvSpPr>
        <p:spPr>
          <a:xfrm>
            <a:off x="6300192" y="0"/>
            <a:ext cx="2843808" cy="707886"/>
          </a:xfrm>
          <a:prstGeom prst="rect">
            <a:avLst/>
          </a:prstGeom>
          <a:noFill/>
        </p:spPr>
        <p:txBody>
          <a:bodyPr wrap="square" rtlCol="1">
            <a:spAutoFit/>
          </a:bodyPr>
          <a:lstStyle/>
          <a:p>
            <a:pPr algn="ctr"/>
            <a:r>
              <a:rPr lang="en-US" sz="2000" b="1" dirty="0" smtClean="0">
                <a:solidFill>
                  <a:prstClr val="black"/>
                </a:solidFill>
                <a:latin typeface="Comic Sans MS" pitchFamily="66" charset="0"/>
              </a:rPr>
              <a:t>Summary of motor Tracts</a:t>
            </a:r>
            <a:endParaRPr lang="ar-SA" sz="2000" b="1" dirty="0">
              <a:solidFill>
                <a:prstClr val="black"/>
              </a:solidFill>
              <a:latin typeface="Comic Sans MS" pitchFamily="66" charset="0"/>
            </a:endParaRPr>
          </a:p>
        </p:txBody>
      </p:sp>
    </p:spTree>
    <p:extLst>
      <p:ext uri="{BB962C8B-B14F-4D97-AF65-F5344CB8AC3E}">
        <p14:creationId xmlns:p14="http://schemas.microsoft.com/office/powerpoint/2010/main" val="1662019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General functions of Extrapyramidal tract</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quarter" idx="1"/>
          </p:nvPr>
        </p:nvSpPr>
        <p:spPr>
          <a:solidFill>
            <a:schemeClr val="bg1"/>
          </a:solidFill>
        </p:spPr>
        <p:txBody>
          <a:bodyPr/>
          <a:lstStyle/>
          <a:p>
            <a:pPr marL="0" indent="0">
              <a:buNone/>
            </a:pPr>
            <a:r>
              <a:rPr lang="en-US" dirty="0" smtClean="0"/>
              <a:t>1. </a:t>
            </a:r>
            <a:r>
              <a:rPr lang="en-US" dirty="0" smtClean="0">
                <a:latin typeface="Comic Sans MS" pitchFamily="66" charset="0"/>
              </a:rPr>
              <a:t>Help pyramidal tract in initiation of voluntary movement</a:t>
            </a:r>
          </a:p>
          <a:p>
            <a:pPr marL="0" indent="0">
              <a:buNone/>
            </a:pPr>
            <a:r>
              <a:rPr lang="en-US" dirty="0" smtClean="0">
                <a:latin typeface="Comic Sans MS" pitchFamily="66" charset="0"/>
              </a:rPr>
              <a:t>2. Share in planning and programming of voluntary movement</a:t>
            </a:r>
          </a:p>
          <a:p>
            <a:pPr marL="0" indent="0">
              <a:buNone/>
            </a:pPr>
            <a:r>
              <a:rPr lang="en-US" dirty="0" smtClean="0">
                <a:latin typeface="Comic Sans MS" pitchFamily="66" charset="0"/>
              </a:rPr>
              <a:t>3. Responsible for subconscious gross movements(swinging of arms during walking)</a:t>
            </a:r>
          </a:p>
          <a:p>
            <a:pPr marL="0" indent="0">
              <a:buNone/>
            </a:pPr>
            <a:r>
              <a:rPr lang="en-US" dirty="0" smtClean="0">
                <a:latin typeface="Comic Sans MS" pitchFamily="66" charset="0"/>
              </a:rPr>
              <a:t>4. Keep equilibrium and adjust body posture</a:t>
            </a:r>
          </a:p>
          <a:p>
            <a:pPr marL="0" indent="0">
              <a:buNone/>
            </a:pPr>
            <a:r>
              <a:rPr lang="en-US" dirty="0" smtClean="0">
                <a:latin typeface="Comic Sans MS" pitchFamily="66" charset="0"/>
              </a:rPr>
              <a:t>5. Regulation of muscle tone</a:t>
            </a:r>
          </a:p>
          <a:p>
            <a:pPr marL="0" indent="0">
              <a:buNone/>
            </a:pPr>
            <a:endParaRPr lang="en-US" dirty="0">
              <a:latin typeface="Comic Sans MS" pitchFamily="66" charset="0"/>
            </a:endParaRPr>
          </a:p>
        </p:txBody>
      </p:sp>
    </p:spTree>
    <p:extLst>
      <p:ext uri="{BB962C8B-B14F-4D97-AF65-F5344CB8AC3E}">
        <p14:creationId xmlns:p14="http://schemas.microsoft.com/office/powerpoint/2010/main" val="1586333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Removal of (Area Pyramidalis) of   the   Primary   Motor   Cortex </a:t>
            </a:r>
          </a:p>
        </p:txBody>
      </p:sp>
      <p:sp>
        <p:nvSpPr>
          <p:cNvPr id="3" name="Content Placeholder 2"/>
          <p:cNvSpPr>
            <a:spLocks noGrp="1"/>
          </p:cNvSpPr>
          <p:nvPr>
            <p:ph sz="quarter" idx="1"/>
          </p:nvPr>
        </p:nvSpPr>
        <p:spPr/>
        <p:txBody>
          <a:bodyPr>
            <a:normAutofit/>
          </a:bodyPr>
          <a:lstStyle/>
          <a:p>
            <a:pPr>
              <a:buClr>
                <a:srgbClr val="FF0000"/>
              </a:buClr>
              <a:buSzPct val="104000"/>
              <a:buFont typeface="Wingdings" panose="05000000000000000000" pitchFamily="2" charset="2"/>
              <a:buChar char="§"/>
            </a:pPr>
            <a:r>
              <a:rPr lang="en-US" sz="2400" dirty="0">
                <a:latin typeface="Comic Sans MS" panose="030F0702030302020204" pitchFamily="66" charset="0"/>
              </a:rPr>
              <a:t>Removal of  the  area  that  contains  the  giant  Betz  pyramidal cells </a:t>
            </a:r>
            <a:r>
              <a:rPr lang="en-US" sz="2400" dirty="0" smtClean="0">
                <a:latin typeface="Comic Sans MS" panose="030F0702030302020204" pitchFamily="66" charset="0"/>
              </a:rPr>
              <a:t>(Area Pyramidalis)causes loss </a:t>
            </a:r>
            <a:r>
              <a:rPr lang="en-US" sz="2400" dirty="0">
                <a:latin typeface="Comic Sans MS" panose="030F0702030302020204" pitchFamily="66" charset="0"/>
              </a:rPr>
              <a:t>of voluntary control of discrete movements of the </a:t>
            </a:r>
            <a:r>
              <a:rPr lang="en-US" sz="2400" dirty="0" smtClean="0">
                <a:latin typeface="Comic Sans MS" panose="030F0702030302020204" pitchFamily="66" charset="0"/>
              </a:rPr>
              <a:t>  </a:t>
            </a:r>
            <a:r>
              <a:rPr lang="en-US" sz="2400" dirty="0">
                <a:latin typeface="Comic Sans MS" panose="030F0702030302020204" pitchFamily="66" charset="0"/>
              </a:rPr>
              <a:t>distal segments of the limbs, especially of the hands and fingers (This does not mean that the hand and finger muscles themselves cannot </a:t>
            </a:r>
            <a:r>
              <a:rPr lang="en-US" sz="2400" dirty="0" smtClean="0">
                <a:latin typeface="Comic Sans MS" panose="030F0702030302020204" pitchFamily="66" charset="0"/>
              </a:rPr>
              <a:t>contract  </a:t>
            </a:r>
            <a:r>
              <a:rPr lang="en-US" sz="2400" dirty="0">
                <a:latin typeface="Comic Sans MS" panose="030F0702030302020204" pitchFamily="66" charset="0"/>
              </a:rPr>
              <a:t>( paralysis</a:t>
            </a:r>
            <a:r>
              <a:rPr lang="en-US" sz="2400" dirty="0" smtClean="0">
                <a:latin typeface="Comic Sans MS" panose="030F0702030302020204" pitchFamily="66" charset="0"/>
              </a:rPr>
              <a:t>), </a:t>
            </a:r>
            <a:r>
              <a:rPr lang="en-US" sz="2000" i="1" dirty="0" smtClean="0">
                <a:solidFill>
                  <a:srgbClr val="00B0F0"/>
                </a:solidFill>
                <a:effectLst>
                  <a:outerShdw blurRad="38100" dist="38100" dir="2700000" algn="tl">
                    <a:srgbClr val="000000">
                      <a:alpha val="43137"/>
                    </a:srgbClr>
                  </a:outerShdw>
                </a:effectLst>
                <a:latin typeface="Comic Sans MS" panose="030F0702030302020204" pitchFamily="66" charset="0"/>
              </a:rPr>
              <a:t>but the ability to control the fine movements is gone</a:t>
            </a:r>
            <a:r>
              <a:rPr lang="en-US" sz="2400" dirty="0" smtClean="0">
                <a:latin typeface="Comic Sans MS" panose="030F0702030302020204" pitchFamily="66" charset="0"/>
              </a:rPr>
              <a:t>) </a:t>
            </a:r>
          </a:p>
          <a:p>
            <a:pPr>
              <a:buClr>
                <a:srgbClr val="FF0000"/>
              </a:buClr>
              <a:buSzPct val="104000"/>
              <a:buFont typeface="Wingdings" panose="05000000000000000000" pitchFamily="2" charset="2"/>
              <a:buChar char="§"/>
            </a:pPr>
            <a:r>
              <a:rPr lang="en-US" sz="2400" dirty="0" smtClean="0">
                <a:latin typeface="Comic Sans MS" panose="030F0702030302020204" pitchFamily="66" charset="0"/>
              </a:rPr>
              <a:t>That </a:t>
            </a:r>
            <a:r>
              <a:rPr lang="en-US" sz="2400" dirty="0">
                <a:latin typeface="Comic Sans MS" panose="030F0702030302020204" pitchFamily="66" charset="0"/>
              </a:rPr>
              <a:t>is because area pyramidalis is essential for voluntary initiation of finely controlled movements, especially of the hands and fingers </a:t>
            </a:r>
          </a:p>
        </p:txBody>
      </p:sp>
    </p:spTree>
    <p:extLst>
      <p:ext uri="{BB962C8B-B14F-4D97-AF65-F5344CB8AC3E}">
        <p14:creationId xmlns:p14="http://schemas.microsoft.com/office/powerpoint/2010/main" val="347058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pPr algn="ctr"/>
            <a:r>
              <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Effects of Lesions in the Motor Cortex or in the Corticospinal Pathway(The stroke)</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a:lnSpc>
                <a:spcPct val="120000"/>
              </a:lnSpc>
            </a:pPr>
            <a:r>
              <a:rPr lang="en-US" sz="1800" dirty="0" smtClean="0">
                <a:latin typeface="Comic Sans MS" pitchFamily="66" charset="0"/>
              </a:rPr>
              <a:t>The motor control system can be damaged by the “stroke -the result is loss of blood supply to the cortex or to the corticospinal tract where it passes through the internal capsule.</a:t>
            </a:r>
          </a:p>
          <a:p>
            <a:pPr>
              <a:lnSpc>
                <a:spcPct val="120000"/>
              </a:lnSpc>
            </a:pPr>
            <a:r>
              <a:rPr lang="en-US" sz="1800" dirty="0" smtClean="0">
                <a:latin typeface="Comic Sans MS" pitchFamily="66" charset="0"/>
              </a:rPr>
              <a:t> </a:t>
            </a:r>
            <a:r>
              <a:rPr lang="en-US" sz="1800" b="1" u="sng" dirty="0" smtClean="0">
                <a:solidFill>
                  <a:srgbClr val="FF0000"/>
                </a:solidFill>
                <a:latin typeface="Comic Sans MS" pitchFamily="66" charset="0"/>
              </a:rPr>
              <a:t>Muscle Spasticity Caused by Lesions That Damage Large Areas Adjacent . to the Motor Cortex </a:t>
            </a:r>
          </a:p>
          <a:p>
            <a:pPr>
              <a:lnSpc>
                <a:spcPct val="120000"/>
              </a:lnSpc>
            </a:pPr>
            <a:r>
              <a:rPr lang="en-US" sz="1800" dirty="0" smtClean="0">
                <a:latin typeface="Comic Sans MS" pitchFamily="66" charset="0"/>
              </a:rPr>
              <a:t>The primary motor cortex normally exerts a continual tonic stimulatory effect on the motor neurons of the spinal cord; when this stimulatory effect is removed, hypotonia results. </a:t>
            </a:r>
          </a:p>
          <a:p>
            <a:pPr>
              <a:lnSpc>
                <a:spcPct val="120000"/>
              </a:lnSpc>
            </a:pPr>
            <a:r>
              <a:rPr lang="en-US" sz="1800" dirty="0" smtClean="0">
                <a:latin typeface="Comic Sans MS" pitchFamily="66" charset="0"/>
              </a:rPr>
              <a:t>Most lesions of the motor cortex, especially those caused by a stroke, involve the primary motor cortex &amp; adjacent parts of the brain such as the basal ganglia. In these instances, muscle spasm occurs in the muscles on the opposite side of </a:t>
            </a:r>
            <a:r>
              <a:rPr lang="en-US" sz="1800" smtClean="0">
                <a:latin typeface="Comic Sans MS" pitchFamily="66" charset="0"/>
              </a:rPr>
              <a:t>the body.</a:t>
            </a:r>
            <a:endParaRPr lang="en-US" sz="18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00080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2438400" y="1295400"/>
            <a:ext cx="50292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smtClean="0">
                <a:solidFill>
                  <a:srgbClr val="FF0000"/>
                </a:solidFill>
                <a:effectLst>
                  <a:outerShdw dist="35921" dir="2700000" algn="ctr" rotWithShape="0">
                    <a:srgbClr val="C0C0C0">
                      <a:alpha val="79999"/>
                    </a:srgbClr>
                  </a:outerShdw>
                </a:effectLst>
                <a:latin typeface="Impact" panose="020B0806030902050204" pitchFamily="34" charset="0"/>
                <a:cs typeface="Arial" panose="020B0604020202020204" pitchFamily="34" charset="0"/>
              </a:rPr>
              <a:t>THANK YOU</a:t>
            </a:r>
          </a:p>
        </p:txBody>
      </p:sp>
      <p:pic>
        <p:nvPicPr>
          <p:cNvPr id="79875" name="Picture 3" descr="flowers-02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4876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046256"/>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Components of Motor Neurons</a:t>
            </a:r>
            <a:endPar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quarter" idx="1"/>
          </p:nvPr>
        </p:nvSpPr>
        <p:spPr/>
        <p:txBody>
          <a:bodyPr>
            <a:normAutofit fontScale="92500" lnSpcReduction="20000"/>
          </a:bodyPr>
          <a:lstStyle/>
          <a:p>
            <a:pPr marL="0" lvl="0" indent="0" fontAlgn="base">
              <a:lnSpc>
                <a:spcPct val="150000"/>
              </a:lnSpc>
              <a:spcBef>
                <a:spcPct val="0"/>
              </a:spcBef>
              <a:spcAft>
                <a:spcPct val="0"/>
              </a:spcAft>
              <a:buClrTx/>
              <a:buSzTx/>
              <a:buNone/>
            </a:pPr>
            <a:r>
              <a:rPr lang="en-US" sz="2000" dirty="0">
                <a:latin typeface="Comic Sans MS" pitchFamily="66" charset="0"/>
                <a:cs typeface="Arial" charset="0"/>
              </a:rPr>
              <a:t>For performance of motor acts we </a:t>
            </a:r>
            <a:r>
              <a:rPr lang="en-US" sz="2000" dirty="0" smtClean="0">
                <a:latin typeface="Comic Sans MS" pitchFamily="66" charset="0"/>
                <a:cs typeface="Arial" charset="0"/>
              </a:rPr>
              <a:t>need:</a:t>
            </a:r>
          </a:p>
          <a:p>
            <a:pPr marL="0" lvl="0" indent="0" fontAlgn="base">
              <a:lnSpc>
                <a:spcPct val="150000"/>
              </a:lnSpc>
              <a:spcBef>
                <a:spcPct val="0"/>
              </a:spcBef>
              <a:spcAft>
                <a:spcPct val="0"/>
              </a:spcAft>
              <a:buClrTx/>
              <a:buSzTx/>
              <a:buNone/>
            </a:pPr>
            <a:r>
              <a:rPr lang="en-US" sz="2000" u="sng" dirty="0" smtClean="0">
                <a:solidFill>
                  <a:srgbClr val="FF0000"/>
                </a:solidFill>
                <a:latin typeface="Comic Sans MS" pitchFamily="66" charset="0"/>
                <a:cs typeface="Arial" charset="0"/>
              </a:rPr>
              <a:t> </a:t>
            </a:r>
            <a:r>
              <a:rPr lang="en-US" sz="2000" u="sng" dirty="0">
                <a:solidFill>
                  <a:srgbClr val="FF0000"/>
                </a:solidFill>
                <a:effectLst>
                  <a:outerShdw blurRad="38100" dist="38100" dir="2700000" algn="tl">
                    <a:srgbClr val="000000">
                      <a:alpha val="43137"/>
                    </a:srgbClr>
                  </a:outerShdw>
                </a:effectLst>
                <a:latin typeface="Comic Sans MS" pitchFamily="66" charset="0"/>
                <a:cs typeface="Arial" charset="0"/>
              </a:rPr>
              <a:t>Upper motor neurons (UMN</a:t>
            </a:r>
            <a:r>
              <a:rPr lang="en-US" sz="2000" u="sng" dirty="0">
                <a:solidFill>
                  <a:srgbClr val="FF0000"/>
                </a:solidFill>
                <a:latin typeface="Comic Sans MS" pitchFamily="66" charset="0"/>
                <a:cs typeface="Arial" charset="0"/>
              </a:rPr>
              <a:t>)</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These are the motor neurons whose cell bodies lie  in the </a:t>
            </a:r>
            <a:r>
              <a:rPr lang="en-US" sz="2000" u="sng" dirty="0">
                <a:solidFill>
                  <a:srgbClr val="FF0000"/>
                </a:solidFill>
                <a:latin typeface="Comic Sans MS" pitchFamily="66" charset="0"/>
                <a:cs typeface="Arial" charset="0"/>
              </a:rPr>
              <a:t>motor cortex</a:t>
            </a:r>
            <a:r>
              <a:rPr lang="en-US" sz="2000" dirty="0">
                <a:solidFill>
                  <a:srgbClr val="0000FF"/>
                </a:solidFill>
                <a:latin typeface="Comic Sans MS" pitchFamily="66" charset="0"/>
                <a:cs typeface="Arial" charset="0"/>
              </a:rPr>
              <a:t>,</a:t>
            </a:r>
            <a:r>
              <a:rPr lang="en-US" sz="2000" dirty="0">
                <a:solidFill>
                  <a:prstClr val="black"/>
                </a:solidFill>
                <a:latin typeface="Comic Sans MS" pitchFamily="66" charset="0"/>
                <a:cs typeface="Arial" charset="0"/>
              </a:rPr>
              <a:t> or brainstem and they activate the lower motor neuron (LMN</a:t>
            </a:r>
            <a:r>
              <a:rPr lang="en-US" sz="2000" dirty="0" smtClean="0">
                <a:solidFill>
                  <a:prstClr val="black"/>
                </a:solidFill>
                <a:latin typeface="Comic Sans MS" pitchFamily="66" charset="0"/>
                <a:cs typeface="Arial" charset="0"/>
              </a:rPr>
              <a:t>)</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There are two UMN Systems :- </a:t>
            </a:r>
            <a:endParaRPr lang="en-US" sz="2000" dirty="0" smtClean="0">
              <a:solidFill>
                <a:prstClr val="black"/>
              </a:solidFill>
              <a:latin typeface="Comic Sans MS" pitchFamily="66" charset="0"/>
              <a:cs typeface="Arial" charset="0"/>
            </a:endParaRP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smtClean="0">
                <a:solidFill>
                  <a:prstClr val="black"/>
                </a:solidFill>
                <a:latin typeface="Comic Sans MS" pitchFamily="66" charset="0"/>
                <a:cs typeface="Arial" charset="0"/>
              </a:rPr>
              <a:t>1- </a:t>
            </a:r>
            <a:r>
              <a:rPr lang="en-US" sz="2000" dirty="0">
                <a:solidFill>
                  <a:prstClr val="black"/>
                </a:solidFill>
                <a:latin typeface="Comic Sans MS" pitchFamily="66" charset="0"/>
                <a:cs typeface="Arial" charset="0"/>
              </a:rPr>
              <a:t>Pyramidal system  (corticospinal tracts ). </a:t>
            </a:r>
            <a:endParaRPr lang="en-US" sz="2000" dirty="0" smtClean="0">
              <a:solidFill>
                <a:prstClr val="black"/>
              </a:solidFill>
              <a:latin typeface="Comic Sans MS" pitchFamily="66" charset="0"/>
              <a:cs typeface="Arial" charset="0"/>
            </a:endParaRP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smtClean="0">
                <a:solidFill>
                  <a:prstClr val="black"/>
                </a:solidFill>
                <a:latin typeface="Comic Sans MS" pitchFamily="66" charset="0"/>
                <a:cs typeface="Arial" charset="0"/>
              </a:rPr>
              <a:t>2- </a:t>
            </a:r>
            <a:r>
              <a:rPr lang="en-US" sz="2000" dirty="0">
                <a:solidFill>
                  <a:prstClr val="black"/>
                </a:solidFill>
                <a:latin typeface="Comic Sans MS" pitchFamily="66" charset="0"/>
                <a:cs typeface="Arial" charset="0"/>
              </a:rPr>
              <a:t>Extrapyramidal system </a:t>
            </a:r>
          </a:p>
          <a:p>
            <a:pPr marL="0" lvl="0" indent="0" fontAlgn="base">
              <a:lnSpc>
                <a:spcPct val="150000"/>
              </a:lnSpc>
              <a:spcBef>
                <a:spcPct val="0"/>
              </a:spcBef>
              <a:spcAft>
                <a:spcPct val="0"/>
              </a:spcAft>
              <a:buClrTx/>
              <a:buSzTx/>
              <a:buNone/>
            </a:pPr>
            <a:r>
              <a:rPr lang="en-US" sz="2000" u="sng" dirty="0" smtClean="0">
                <a:solidFill>
                  <a:srgbClr val="FF0000"/>
                </a:solidFill>
                <a:effectLst>
                  <a:outerShdw blurRad="38100" dist="38100" dir="2700000" algn="tl">
                    <a:srgbClr val="000000">
                      <a:alpha val="43137"/>
                    </a:srgbClr>
                  </a:outerShdw>
                </a:effectLst>
                <a:latin typeface="Comic Sans MS" pitchFamily="66" charset="0"/>
                <a:cs typeface="Arial" charset="0"/>
              </a:rPr>
              <a:t>Lower </a:t>
            </a:r>
            <a:r>
              <a:rPr lang="en-US" sz="2000" u="sng" dirty="0">
                <a:solidFill>
                  <a:srgbClr val="FF0000"/>
                </a:solidFill>
                <a:effectLst>
                  <a:outerShdw blurRad="38100" dist="38100" dir="2700000" algn="tl">
                    <a:srgbClr val="000000">
                      <a:alpha val="43137"/>
                    </a:srgbClr>
                  </a:outerShdw>
                </a:effectLst>
                <a:latin typeface="Comic Sans MS" pitchFamily="66" charset="0"/>
                <a:cs typeface="Arial" charset="0"/>
              </a:rPr>
              <a:t>motor neurons: (LMN)</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These are the motor neurons of the spinal cord (AHCs) and brain stem motor nuclei of the cranial nerves that innervates skeletal muscle directly</a:t>
            </a:r>
            <a:r>
              <a:rPr lang="ar-SA" sz="2000" dirty="0">
                <a:solidFill>
                  <a:prstClr val="black"/>
                </a:solidFill>
                <a:latin typeface="Comic Sans MS" pitchFamily="66" charset="0"/>
                <a:cs typeface="Arial" charset="0"/>
              </a:rPr>
              <a:t>.</a:t>
            </a:r>
            <a:endParaRPr lang="en-US" sz="2000" dirty="0">
              <a:solidFill>
                <a:prstClr val="black"/>
              </a:solidFill>
              <a:latin typeface="Comic Sans MS" pitchFamily="66" charset="0"/>
              <a:cs typeface="Arial" charset="0"/>
            </a:endParaRPr>
          </a:p>
          <a:p>
            <a:endParaRPr lang="en-US" dirty="0"/>
          </a:p>
        </p:txBody>
      </p:sp>
    </p:spTree>
    <p:extLst>
      <p:ext uri="{BB962C8B-B14F-4D97-AF65-F5344CB8AC3E}">
        <p14:creationId xmlns:p14="http://schemas.microsoft.com/office/powerpoint/2010/main" val="370822573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US" b="1" dirty="0" smtClean="0">
                <a:solidFill>
                  <a:srgbClr val="FF0000"/>
                </a:solidFill>
                <a:effectLst>
                  <a:outerShdw blurRad="38100" dist="38100" dir="2700000" algn="tl">
                    <a:srgbClr val="000000"/>
                  </a:outerShdw>
                </a:effectLst>
                <a:latin typeface="Arial" pitchFamily="34" charset="0"/>
                <a:cs typeface="Arial" pitchFamily="34" charset="0"/>
              </a:rPr>
              <a:t>Classification of descending motor systems</a:t>
            </a:r>
            <a:br>
              <a:rPr lang="en-US" b="1" dirty="0" smtClean="0">
                <a:solidFill>
                  <a:srgbClr val="FF0000"/>
                </a:solidFill>
                <a:effectLst>
                  <a:outerShdw blurRad="38100" dist="38100" dir="2700000" algn="tl">
                    <a:srgbClr val="000000"/>
                  </a:outerShdw>
                </a:effectLst>
                <a:latin typeface="Arial" pitchFamily="34" charset="0"/>
                <a:cs typeface="Arial" pitchFamily="34" charset="0"/>
              </a:rPr>
            </a:br>
            <a:endParaRPr lang="en-US" dirty="0">
              <a:solidFill>
                <a:srgbClr val="FF0000"/>
              </a:solidFill>
            </a:endParaRPr>
          </a:p>
        </p:txBody>
      </p:sp>
      <p:sp>
        <p:nvSpPr>
          <p:cNvPr id="3" name="Content Placeholder 2"/>
          <p:cNvSpPr>
            <a:spLocks noGrp="1"/>
          </p:cNvSpPr>
          <p:nvPr>
            <p:ph sz="quarter" idx="1"/>
          </p:nvPr>
        </p:nvSpPr>
        <p:spPr>
          <a:xfrm>
            <a:off x="0" y="1357298"/>
            <a:ext cx="8686800" cy="4525963"/>
          </a:xfrm>
        </p:spPr>
        <p:txBody>
          <a:bodyPr>
            <a:normAutofit fontScale="32500" lnSpcReduction="20000"/>
          </a:bodyPr>
          <a:lstStyle/>
          <a:p>
            <a:pPr algn="just">
              <a:lnSpc>
                <a:spcPct val="120000"/>
              </a:lnSpc>
              <a:spcBef>
                <a:spcPct val="50000"/>
              </a:spcBef>
              <a:buClr>
                <a:srgbClr val="FF0000"/>
              </a:buClr>
              <a:buSzPct val="125000"/>
              <a:buFont typeface="Wingdings" pitchFamily="2" charset="2"/>
              <a:buChar char="§"/>
            </a:pPr>
            <a:r>
              <a:rPr lang="en-US" sz="6200" dirty="0" smtClean="0">
                <a:solidFill>
                  <a:schemeClr val="tx1"/>
                </a:solidFill>
                <a:latin typeface="Comic Sans MS" pitchFamily="66" charset="0"/>
              </a:rPr>
              <a:t>The descending motor pathways have commonly been divided into </a:t>
            </a:r>
            <a:r>
              <a:rPr lang="en-US" sz="6200" b="1" i="1" dirty="0" smtClean="0">
                <a:solidFill>
                  <a:schemeClr val="tx1"/>
                </a:solidFill>
                <a:latin typeface="Comic Sans MS" pitchFamily="66" charset="0"/>
              </a:rPr>
              <a:t>“pyramidal”</a:t>
            </a:r>
            <a:r>
              <a:rPr lang="en-US" sz="6200" dirty="0" smtClean="0">
                <a:solidFill>
                  <a:schemeClr val="tx1"/>
                </a:solidFill>
                <a:latin typeface="Comic Sans MS" pitchFamily="66" charset="0"/>
              </a:rPr>
              <a:t> and </a:t>
            </a:r>
            <a:r>
              <a:rPr lang="en-US" sz="6200" b="1" i="1" dirty="0" smtClean="0">
                <a:solidFill>
                  <a:schemeClr val="tx1"/>
                </a:solidFill>
                <a:latin typeface="Comic Sans MS" pitchFamily="66" charset="0"/>
              </a:rPr>
              <a:t>“</a:t>
            </a:r>
            <a:r>
              <a:rPr lang="en-US" sz="6200" b="1" i="1" dirty="0" err="1" smtClean="0">
                <a:solidFill>
                  <a:schemeClr val="tx1"/>
                </a:solidFill>
                <a:latin typeface="Comic Sans MS" pitchFamily="66" charset="0"/>
              </a:rPr>
              <a:t>extrapyramidal</a:t>
            </a:r>
            <a:r>
              <a:rPr lang="en-US" sz="6200" b="1" i="1" dirty="0" smtClean="0">
                <a:solidFill>
                  <a:schemeClr val="tx1"/>
                </a:solidFill>
                <a:latin typeface="Comic Sans MS" pitchFamily="66" charset="0"/>
              </a:rPr>
              <a:t>”</a:t>
            </a:r>
            <a:r>
              <a:rPr lang="en-US" sz="6200" dirty="0" smtClean="0">
                <a:solidFill>
                  <a:schemeClr val="tx1"/>
                </a:solidFill>
                <a:latin typeface="Comic Sans MS" pitchFamily="66" charset="0"/>
              </a:rPr>
              <a:t> tracts. </a:t>
            </a:r>
          </a:p>
          <a:p>
            <a:pPr algn="just">
              <a:lnSpc>
                <a:spcPct val="120000"/>
              </a:lnSpc>
              <a:spcBef>
                <a:spcPct val="50000"/>
              </a:spcBef>
              <a:buClr>
                <a:srgbClr val="FF0000"/>
              </a:buClr>
              <a:buSzPct val="125000"/>
              <a:buFont typeface="Wingdings" pitchFamily="2" charset="2"/>
              <a:buChar char="§"/>
            </a:pPr>
            <a:r>
              <a:rPr lang="en-US" sz="6200" dirty="0" smtClean="0">
                <a:solidFill>
                  <a:schemeClr val="tx1"/>
                </a:solidFill>
                <a:latin typeface="Comic Sans MS" pitchFamily="66" charset="0"/>
              </a:rPr>
              <a:t> This classification is based on the finding that the motor tract which originates from the cerebral cortex and descends to the spinal cord (the corticospinal tract) passes through the pyramids of the medulla, and therefore has been called the </a:t>
            </a:r>
            <a:r>
              <a:rPr lang="en-US" sz="6200" b="1" i="1" dirty="0" smtClean="0">
                <a:solidFill>
                  <a:schemeClr val="tx1"/>
                </a:solidFill>
                <a:latin typeface="Comic Sans MS" pitchFamily="66" charset="0"/>
              </a:rPr>
              <a:t>“the pyramidal tract”.</a:t>
            </a:r>
            <a:r>
              <a:rPr lang="en-US" sz="6200" dirty="0" smtClean="0">
                <a:solidFill>
                  <a:schemeClr val="tx1"/>
                </a:solidFill>
                <a:latin typeface="Comic Sans MS" pitchFamily="66" charset="0"/>
              </a:rPr>
              <a:t> </a:t>
            </a:r>
          </a:p>
          <a:p>
            <a:pPr algn="just">
              <a:lnSpc>
                <a:spcPct val="120000"/>
              </a:lnSpc>
              <a:spcBef>
                <a:spcPct val="50000"/>
              </a:spcBef>
              <a:buClr>
                <a:srgbClr val="FF0000"/>
              </a:buClr>
              <a:buSzPct val="125000"/>
              <a:buFont typeface="Wingdings" pitchFamily="2" charset="2"/>
              <a:buChar char="§"/>
            </a:pPr>
            <a:r>
              <a:rPr lang="en-US" sz="6200" dirty="0" smtClean="0">
                <a:solidFill>
                  <a:schemeClr val="tx1"/>
                </a:solidFill>
                <a:latin typeface="Comic Sans MS" pitchFamily="66" charset="0"/>
              </a:rPr>
              <a:t> The rest of the descending motor pathways do not travel through the medullary pyramids, and are therefore collectively gathered under the heading: </a:t>
            </a:r>
            <a:r>
              <a:rPr lang="en-US" sz="6200" b="1" i="1" dirty="0" smtClean="0">
                <a:solidFill>
                  <a:schemeClr val="tx1"/>
                </a:solidFill>
                <a:latin typeface="Comic Sans MS" pitchFamily="66" charset="0"/>
              </a:rPr>
              <a:t>“the extrapyramidal tracts”.</a:t>
            </a:r>
          </a:p>
          <a:p>
            <a:pPr>
              <a:buClr>
                <a:srgbClr val="FF0000"/>
              </a:buClr>
              <a:buSzPct val="125000"/>
              <a:buFont typeface="Wingdings" pitchFamily="2" charset="2"/>
              <a:buChar char="§"/>
            </a:pPr>
            <a:endParaRPr lang="en-US" dirty="0"/>
          </a:p>
        </p:txBody>
      </p:sp>
    </p:spTree>
    <p:extLst>
      <p:ext uri="{BB962C8B-B14F-4D97-AF65-F5344CB8AC3E}">
        <p14:creationId xmlns:p14="http://schemas.microsoft.com/office/powerpoint/2010/main" val="2987934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81000" y="866775"/>
            <a:ext cx="8305800" cy="877356"/>
          </a:xfrm>
          <a:prstGeom prst="rect">
            <a:avLst/>
          </a:prstGeom>
          <a:noFill/>
          <a:ln w="9525" algn="ctr">
            <a:noFill/>
            <a:miter lim="800000"/>
            <a:headEnd/>
            <a:tailEnd/>
          </a:ln>
          <a:effectLst/>
        </p:spPr>
        <p:txBody>
          <a:bodyPr>
            <a:spAutoFit/>
          </a:bodyPr>
          <a:lstStyle/>
          <a:p>
            <a:pPr algn="just" rtl="0">
              <a:lnSpc>
                <a:spcPct val="150000"/>
              </a:lnSpc>
              <a:buClr>
                <a:srgbClr val="FF0000"/>
              </a:buClr>
              <a:defRPr/>
            </a:pPr>
            <a:r>
              <a:rPr lang="en-US" dirty="0">
                <a:solidFill>
                  <a:srgbClr val="0070C0"/>
                </a:solidFill>
                <a:effectLst>
                  <a:outerShdw blurRad="38100" dist="38100" dir="2700000" algn="tl">
                    <a:srgbClr val="000000">
                      <a:alpha val="43137"/>
                    </a:srgbClr>
                  </a:outerShdw>
                </a:effectLst>
                <a:latin typeface="Comic Sans MS" pitchFamily="66" charset="0"/>
              </a:rPr>
              <a:t>The following  are the important sets of descending motor tracts, named according to the origin of their cell bodies and their final destination</a:t>
            </a:r>
            <a:r>
              <a:rPr lang="en-US" dirty="0">
                <a:solidFill>
                  <a:prstClr val="black"/>
                </a:solidFill>
                <a:effectLst>
                  <a:outerShdw blurRad="38100" dist="38100" dir="2700000" algn="tl">
                    <a:srgbClr val="000000">
                      <a:alpha val="43137"/>
                    </a:srgbClr>
                  </a:outerShdw>
                </a:effectLst>
                <a:latin typeface="Comic Sans MS" pitchFamily="66" charset="0"/>
              </a:rPr>
              <a:t>:  </a:t>
            </a:r>
          </a:p>
        </p:txBody>
      </p:sp>
      <p:grpSp>
        <p:nvGrpSpPr>
          <p:cNvPr id="2" name="Group 8"/>
          <p:cNvGrpSpPr>
            <a:grpSpLocks/>
          </p:cNvGrpSpPr>
          <p:nvPr/>
        </p:nvGrpSpPr>
        <p:grpSpPr bwMode="auto">
          <a:xfrm>
            <a:off x="609600" y="2266950"/>
            <a:ext cx="7924800" cy="3700463"/>
            <a:chOff x="432" y="948"/>
            <a:chExt cx="4992" cy="2331"/>
          </a:xfrm>
        </p:grpSpPr>
        <p:sp>
          <p:nvSpPr>
            <p:cNvPr id="7172" name="Rectangle 5"/>
            <p:cNvSpPr>
              <a:spLocks noChangeArrowheads="1"/>
            </p:cNvSpPr>
            <p:nvPr/>
          </p:nvSpPr>
          <p:spPr bwMode="auto">
            <a:xfrm>
              <a:off x="432" y="948"/>
              <a:ext cx="4992" cy="2152"/>
            </a:xfrm>
            <a:prstGeom prst="rect">
              <a:avLst/>
            </a:prstGeom>
            <a:noFill/>
            <a:ln w="9525">
              <a:noFill/>
              <a:miter lim="800000"/>
              <a:headEnd/>
              <a:tailEnd/>
            </a:ln>
          </p:spPr>
          <p:txBody>
            <a:bodyPr anchor="ctr">
              <a:spAutoFit/>
            </a:bodyPr>
            <a:lstStyle/>
            <a:p>
              <a:pPr marL="342900" indent="-342900" algn="just" rtl="0">
                <a:lnSpc>
                  <a:spcPct val="150000"/>
                </a:lnSpc>
                <a:buFontTx/>
                <a:buAutoNum type="arabicParenR"/>
              </a:pPr>
              <a:r>
                <a:rPr lang="en-US" dirty="0" smtClean="0">
                  <a:solidFill>
                    <a:prstClr val="black"/>
                  </a:solidFill>
                  <a:latin typeface="Comic Sans MS" pitchFamily="66" charset="0"/>
                </a:rPr>
                <a:t> </a:t>
              </a:r>
              <a:r>
                <a:rPr lang="en-US" b="1" dirty="0" smtClean="0">
                  <a:solidFill>
                    <a:prstClr val="black"/>
                  </a:solidFill>
                  <a:latin typeface="Comic Sans MS" pitchFamily="66" charset="0"/>
                </a:rPr>
                <a:t>Corticospinal </a:t>
              </a:r>
              <a:r>
                <a:rPr lang="en-US" b="1" dirty="0">
                  <a:solidFill>
                    <a:prstClr val="black"/>
                  </a:solidFill>
                  <a:latin typeface="Comic Sans MS" pitchFamily="66" charset="0"/>
                </a:rPr>
                <a:t>tract</a:t>
              </a:r>
              <a:r>
                <a:rPr lang="en-US" b="1" dirty="0" smtClean="0">
                  <a:solidFill>
                    <a:prstClr val="black"/>
                  </a:solidFill>
                  <a:latin typeface="Comic Sans MS" pitchFamily="66" charset="0"/>
                </a:rPr>
                <a:t>,</a:t>
              </a:r>
            </a:p>
            <a:p>
              <a:pPr marL="342900" indent="-342900" algn="just" rtl="0">
                <a:lnSpc>
                  <a:spcPct val="150000"/>
                </a:lnSpc>
                <a:buFontTx/>
                <a:buAutoNum type="arabicParenR"/>
              </a:pPr>
              <a:r>
                <a:rPr lang="en-US" b="1" dirty="0" smtClean="0">
                  <a:solidFill>
                    <a:prstClr val="black"/>
                  </a:solidFill>
                  <a:latin typeface="Comic Sans MS" pitchFamily="66" charset="0"/>
                </a:rPr>
                <a:t>Corticobulbar tract.</a:t>
              </a:r>
              <a:r>
                <a:rPr lang="en-US" dirty="0" smtClean="0">
                  <a:solidFill>
                    <a:prstClr val="black"/>
                  </a:solidFill>
                  <a:latin typeface="Comic Sans MS" pitchFamily="66" charset="0"/>
                </a:rPr>
                <a:t>                               </a:t>
              </a:r>
              <a:r>
                <a:rPr lang="en-US" b="1" dirty="0">
                  <a:solidFill>
                    <a:prstClr val="black"/>
                  </a:solidFill>
                  <a:latin typeface="Comic Sans MS" pitchFamily="66" charset="0"/>
                </a:rPr>
                <a:t>(= </a:t>
              </a:r>
              <a:r>
                <a:rPr lang="en-US" b="1" dirty="0">
                  <a:solidFill>
                    <a:srgbClr val="FF0000"/>
                  </a:solidFill>
                  <a:latin typeface="Comic Sans MS" pitchFamily="66" charset="0"/>
                </a:rPr>
                <a:t>Pyramidal </a:t>
              </a:r>
              <a:r>
                <a:rPr lang="en-US" b="1" dirty="0" smtClean="0">
                  <a:solidFill>
                    <a:srgbClr val="FF0000"/>
                  </a:solidFill>
                  <a:latin typeface="Comic Sans MS" pitchFamily="66" charset="0"/>
                </a:rPr>
                <a:t>tract</a:t>
              </a:r>
              <a:r>
                <a:rPr lang="en-US" b="1" dirty="0" smtClean="0">
                  <a:solidFill>
                    <a:prstClr val="black"/>
                  </a:solidFill>
                  <a:latin typeface="Comic Sans MS" pitchFamily="66" charset="0"/>
                </a:rPr>
                <a:t>)</a:t>
              </a:r>
            </a:p>
            <a:p>
              <a:pPr marL="342900" indent="-342900" algn="just" rtl="0">
                <a:lnSpc>
                  <a:spcPct val="150000"/>
                </a:lnSpc>
              </a:pPr>
              <a:endParaRPr lang="en-US" b="1" dirty="0">
                <a:solidFill>
                  <a:prstClr val="black"/>
                </a:solidFill>
                <a:latin typeface="Comic Sans MS" pitchFamily="66" charset="0"/>
              </a:endParaRPr>
            </a:p>
            <a:p>
              <a:pPr marL="342900" indent="-342900" algn="just" rtl="0">
                <a:lnSpc>
                  <a:spcPct val="150000"/>
                </a:lnSpc>
              </a:pPr>
              <a:r>
                <a:rPr lang="en-US" b="1" dirty="0" smtClean="0">
                  <a:solidFill>
                    <a:prstClr val="black"/>
                  </a:solidFill>
                  <a:latin typeface="Comic Sans MS" pitchFamily="66" charset="0"/>
                </a:rPr>
                <a:t>1) Rubrospinal </a:t>
              </a:r>
              <a:r>
                <a:rPr lang="en-US" b="1" dirty="0">
                  <a:solidFill>
                    <a:prstClr val="black"/>
                  </a:solidFill>
                  <a:latin typeface="Comic Sans MS" pitchFamily="66" charset="0"/>
                </a:rPr>
                <a:t>tract, </a:t>
              </a:r>
            </a:p>
            <a:p>
              <a:pPr marL="342900" indent="-342900" algn="just" rtl="0">
                <a:lnSpc>
                  <a:spcPct val="150000"/>
                </a:lnSpc>
              </a:pPr>
              <a:r>
                <a:rPr lang="en-US" b="1" dirty="0" smtClean="0">
                  <a:solidFill>
                    <a:prstClr val="black"/>
                  </a:solidFill>
                  <a:latin typeface="Comic Sans MS" pitchFamily="66" charset="0"/>
                </a:rPr>
                <a:t>2)  </a:t>
              </a:r>
              <a:r>
                <a:rPr lang="en-US" b="1" dirty="0">
                  <a:solidFill>
                    <a:prstClr val="black"/>
                  </a:solidFill>
                  <a:latin typeface="Comic Sans MS" pitchFamily="66" charset="0"/>
                </a:rPr>
                <a:t>R</a:t>
              </a:r>
              <a:r>
                <a:rPr lang="en-US" b="1" dirty="0" smtClean="0">
                  <a:solidFill>
                    <a:prstClr val="black"/>
                  </a:solidFill>
                  <a:latin typeface="Comic Sans MS" pitchFamily="66" charset="0"/>
                </a:rPr>
                <a:t>eticulospinal </a:t>
              </a:r>
              <a:r>
                <a:rPr lang="en-US" b="1" dirty="0">
                  <a:solidFill>
                    <a:prstClr val="black"/>
                  </a:solidFill>
                  <a:latin typeface="Comic Sans MS" pitchFamily="66" charset="0"/>
                </a:rPr>
                <a:t>tracts, </a:t>
              </a:r>
            </a:p>
            <a:p>
              <a:pPr marL="342900" indent="-342900" algn="just" rtl="0">
                <a:lnSpc>
                  <a:spcPct val="150000"/>
                </a:lnSpc>
              </a:pPr>
              <a:r>
                <a:rPr lang="en-US" b="1" dirty="0" smtClean="0">
                  <a:solidFill>
                    <a:prstClr val="black"/>
                  </a:solidFill>
                  <a:latin typeface="Comic Sans MS" pitchFamily="66" charset="0"/>
                </a:rPr>
                <a:t>3) </a:t>
              </a:r>
              <a:r>
                <a:rPr lang="en-US" b="1" dirty="0">
                  <a:solidFill>
                    <a:prstClr val="black"/>
                  </a:solidFill>
                  <a:latin typeface="Comic Sans MS" pitchFamily="66" charset="0"/>
                </a:rPr>
                <a:t>V</a:t>
              </a:r>
              <a:r>
                <a:rPr lang="en-US" b="1" dirty="0" smtClean="0">
                  <a:solidFill>
                    <a:prstClr val="black"/>
                  </a:solidFill>
                  <a:latin typeface="Comic Sans MS" pitchFamily="66" charset="0"/>
                </a:rPr>
                <a:t>estibulospinal tracts,</a:t>
              </a:r>
              <a:endParaRPr lang="en-US" b="1" dirty="0">
                <a:solidFill>
                  <a:prstClr val="black"/>
                </a:solidFill>
                <a:latin typeface="Comic Sans MS" pitchFamily="66" charset="0"/>
              </a:endParaRPr>
            </a:p>
            <a:p>
              <a:pPr marL="342900" indent="-342900" algn="just" rtl="0">
                <a:lnSpc>
                  <a:spcPct val="150000"/>
                </a:lnSpc>
              </a:pPr>
              <a:r>
                <a:rPr lang="en-US" b="1" dirty="0" smtClean="0">
                  <a:solidFill>
                    <a:prstClr val="black"/>
                  </a:solidFill>
                  <a:latin typeface="Comic Sans MS" pitchFamily="66" charset="0"/>
                </a:rPr>
                <a:t>4) </a:t>
              </a:r>
              <a:r>
                <a:rPr lang="en-US" b="1" dirty="0" err="1" smtClean="0">
                  <a:solidFill>
                    <a:prstClr val="black"/>
                  </a:solidFill>
                  <a:latin typeface="Comic Sans MS" pitchFamily="66" charset="0"/>
                </a:rPr>
                <a:t>Tectospinal</a:t>
              </a:r>
              <a:r>
                <a:rPr lang="en-US" b="1" dirty="0" smtClean="0">
                  <a:solidFill>
                    <a:prstClr val="black"/>
                  </a:solidFill>
                  <a:latin typeface="Comic Sans MS" pitchFamily="66" charset="0"/>
                </a:rPr>
                <a:t> tract, and</a:t>
              </a:r>
            </a:p>
            <a:p>
              <a:pPr marL="342900" indent="-342900" algn="just" rtl="0">
                <a:lnSpc>
                  <a:spcPct val="150000"/>
                </a:lnSpc>
              </a:pPr>
              <a:r>
                <a:rPr lang="en-US" b="1" dirty="0" smtClean="0">
                  <a:solidFill>
                    <a:prstClr val="black"/>
                  </a:solidFill>
                  <a:latin typeface="Comic Sans MS" pitchFamily="66" charset="0"/>
                </a:rPr>
                <a:t>5) </a:t>
              </a:r>
              <a:r>
                <a:rPr lang="en-US" b="1" dirty="0" err="1" smtClean="0">
                  <a:solidFill>
                    <a:prstClr val="black"/>
                  </a:solidFill>
                  <a:latin typeface="Comic Sans MS" pitchFamily="66" charset="0"/>
                </a:rPr>
                <a:t>Olivspinal</a:t>
              </a:r>
              <a:r>
                <a:rPr lang="en-US" b="1" dirty="0" smtClean="0">
                  <a:solidFill>
                    <a:prstClr val="black"/>
                  </a:solidFill>
                  <a:latin typeface="Comic Sans MS" pitchFamily="66" charset="0"/>
                </a:rPr>
                <a:t> tract</a:t>
              </a:r>
              <a:r>
                <a:rPr lang="en-US" dirty="0" smtClean="0">
                  <a:solidFill>
                    <a:prstClr val="black"/>
                  </a:solidFill>
                  <a:latin typeface="Comic Sans MS" pitchFamily="66" charset="0"/>
                </a:rPr>
                <a:t> .</a:t>
              </a:r>
              <a:endParaRPr lang="en-US" dirty="0">
                <a:solidFill>
                  <a:prstClr val="black"/>
                </a:solidFill>
                <a:latin typeface="Comic Sans MS" pitchFamily="66" charset="0"/>
              </a:endParaRPr>
            </a:p>
          </p:txBody>
        </p:sp>
        <p:sp>
          <p:nvSpPr>
            <p:cNvPr id="7173" name="AutoShape 6"/>
            <p:cNvSpPr>
              <a:spLocks/>
            </p:cNvSpPr>
            <p:nvPr/>
          </p:nvSpPr>
          <p:spPr bwMode="auto">
            <a:xfrm>
              <a:off x="2928" y="1860"/>
              <a:ext cx="384" cy="1419"/>
            </a:xfrm>
            <a:prstGeom prst="rightBrace">
              <a:avLst>
                <a:gd name="adj1" fmla="val 23958"/>
                <a:gd name="adj2" fmla="val 50000"/>
              </a:avLst>
            </a:prstGeom>
            <a:noFill/>
            <a:ln w="31750">
              <a:solidFill>
                <a:schemeClr val="tx1"/>
              </a:solidFill>
              <a:round/>
              <a:headEnd/>
              <a:tailEnd/>
            </a:ln>
          </p:spPr>
          <p:txBody>
            <a:bodyPr wrap="none" anchor="ctr"/>
            <a:lstStyle/>
            <a:p>
              <a:endParaRPr lang="ar-EG">
                <a:solidFill>
                  <a:prstClr val="black"/>
                </a:solidFill>
              </a:endParaRPr>
            </a:p>
          </p:txBody>
        </p:sp>
        <p:sp>
          <p:nvSpPr>
            <p:cNvPr id="7174" name="Text Box 7"/>
            <p:cNvSpPr txBox="1">
              <a:spLocks noChangeArrowheads="1"/>
            </p:cNvSpPr>
            <p:nvPr/>
          </p:nvSpPr>
          <p:spPr bwMode="auto">
            <a:xfrm>
              <a:off x="3261" y="2005"/>
              <a:ext cx="1632" cy="407"/>
            </a:xfrm>
            <a:prstGeom prst="rect">
              <a:avLst/>
            </a:prstGeom>
            <a:noFill/>
            <a:ln w="9525">
              <a:noFill/>
              <a:miter lim="800000"/>
              <a:headEnd/>
              <a:tailEnd/>
            </a:ln>
          </p:spPr>
          <p:txBody>
            <a:bodyPr>
              <a:spAutoFit/>
            </a:bodyPr>
            <a:lstStyle/>
            <a:p>
              <a:pPr algn="ctr" rtl="0">
                <a:spcBef>
                  <a:spcPct val="50000"/>
                </a:spcBef>
              </a:pPr>
              <a:r>
                <a:rPr lang="en-US" b="1" dirty="0">
                  <a:solidFill>
                    <a:srgbClr val="FF0000"/>
                  </a:solidFill>
                  <a:latin typeface="Comic Sans MS" pitchFamily="66" charset="0"/>
                </a:rPr>
                <a:t>Extrapyramidal tracts</a:t>
              </a:r>
            </a:p>
          </p:txBody>
        </p:sp>
      </p:grpSp>
    </p:spTree>
    <p:extLst>
      <p:ext uri="{BB962C8B-B14F-4D97-AF65-F5344CB8AC3E}">
        <p14:creationId xmlns:p14="http://schemas.microsoft.com/office/powerpoint/2010/main" val="3272685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8625" y="0"/>
            <a:ext cx="8229600" cy="695325"/>
          </a:xfrm>
          <a:solidFill>
            <a:schemeClr val="accent2">
              <a:lumMod val="20000"/>
              <a:lumOff val="80000"/>
            </a:schemeClr>
          </a:solidFill>
        </p:spPr>
        <p:txBody>
          <a:bodyPr>
            <a:noAutofit/>
          </a:bodyPr>
          <a:lstStyle/>
          <a:p>
            <a:pPr algn="ctr" rtl="0" eaLnBrk="1" hangingPunct="1">
              <a:defRPr/>
            </a:pPr>
            <a:r>
              <a:rPr lang="en-US" sz="4000" b="1" dirty="0" smtClean="0">
                <a:solidFill>
                  <a:srgbClr val="FF0000"/>
                </a:solidFill>
                <a:effectLst>
                  <a:outerShdw blurRad="38100" dist="38100" dir="2700000" algn="tl">
                    <a:srgbClr val="000000">
                      <a:alpha val="43137"/>
                    </a:srgbClr>
                  </a:outerShdw>
                </a:effectLst>
                <a:latin typeface="Arial" charset="0"/>
              </a:rPr>
              <a:t>Motor Areas</a:t>
            </a:r>
          </a:p>
        </p:txBody>
      </p:sp>
      <p:sp>
        <p:nvSpPr>
          <p:cNvPr id="5" name="Slide Number Placeholder 4"/>
          <p:cNvSpPr>
            <a:spLocks noGrp="1"/>
          </p:cNvSpPr>
          <p:nvPr>
            <p:ph type="sldNum" sz="quarter" idx="12"/>
          </p:nvPr>
        </p:nvSpPr>
        <p:spPr/>
        <p:txBody>
          <a:bodyPr/>
          <a:lstStyle/>
          <a:p>
            <a:pPr>
              <a:defRPr/>
            </a:pPr>
            <a:fld id="{A745F067-A7B1-4170-A2F6-B26D727B48EB}" type="slidenum">
              <a:rPr lang="ar-SA">
                <a:solidFill>
                  <a:srgbClr val="464653"/>
                </a:solidFill>
              </a:rPr>
              <a:pPr>
                <a:defRPr/>
              </a:pPr>
              <a:t>7</a:t>
            </a:fld>
            <a:endParaRPr lang="en-US">
              <a:solidFill>
                <a:srgbClr val="464653"/>
              </a:solidFill>
            </a:endParaRPr>
          </a:p>
        </p:txBody>
      </p:sp>
      <p:sp>
        <p:nvSpPr>
          <p:cNvPr id="47107" name="Rectangle 3"/>
          <p:cNvSpPr>
            <a:spLocks noGrp="1" noChangeArrowheads="1"/>
          </p:cNvSpPr>
          <p:nvPr>
            <p:ph sz="quarter" idx="1"/>
          </p:nvPr>
        </p:nvSpPr>
        <p:spPr>
          <a:xfrm>
            <a:off x="500063" y="714375"/>
            <a:ext cx="8320087" cy="6143625"/>
          </a:xfrm>
        </p:spPr>
        <p:txBody>
          <a:bodyPr>
            <a:normAutofit lnSpcReduction="10000"/>
          </a:bodyPr>
          <a:lstStyle/>
          <a:p>
            <a:pPr marL="0" indent="0" algn="l" rtl="0" eaLnBrk="1" hangingPunct="1">
              <a:lnSpc>
                <a:spcPct val="80000"/>
              </a:lnSpc>
              <a:buNone/>
              <a:defRPr/>
            </a:pPr>
            <a:endParaRPr lang="en-US" b="1" u="sng" dirty="0" smtClean="0">
              <a:solidFill>
                <a:srgbClr val="FF0000"/>
              </a:solidFill>
              <a:effectLst/>
              <a:latin typeface="Comic Sans MS" pitchFamily="66" charset="0"/>
              <a:cs typeface="Tahoma" pitchFamily="34" charset="0"/>
            </a:endParaRPr>
          </a:p>
          <a:p>
            <a:pPr marL="0" indent="0" algn="l" rtl="0" eaLnBrk="1" hangingPunct="1">
              <a:lnSpc>
                <a:spcPct val="80000"/>
              </a:lnSpc>
              <a:buNone/>
              <a:defRPr/>
            </a:pPr>
            <a:r>
              <a:rPr lang="en-US" b="1" u="sng" dirty="0" smtClean="0">
                <a:solidFill>
                  <a:srgbClr val="FF0000"/>
                </a:solidFill>
                <a:effectLst/>
                <a:latin typeface="Comic Sans MS" pitchFamily="66" charset="0"/>
                <a:cs typeface="Tahoma" pitchFamily="34" charset="0"/>
              </a:rPr>
              <a:t>(1) The primary motor area ( M1 . Motor area 4)</a:t>
            </a:r>
            <a:r>
              <a:rPr lang="en-US" b="1" u="sng" dirty="0" smtClean="0">
                <a:solidFill>
                  <a:schemeClr val="tx1">
                    <a:lumMod val="95000"/>
                    <a:lumOff val="5000"/>
                  </a:schemeClr>
                </a:solidFill>
                <a:effectLst/>
                <a:latin typeface="Comic Sans MS" pitchFamily="66" charset="0"/>
                <a:cs typeface="Tahoma" pitchFamily="34" charset="0"/>
              </a:rPr>
              <a:t> </a:t>
            </a:r>
          </a:p>
          <a:p>
            <a:pPr marL="0" indent="0" algn="l" rtl="0" eaLnBrk="1" hangingPunct="1">
              <a:lnSpc>
                <a:spcPct val="110000"/>
              </a:lnSpc>
              <a:buNone/>
              <a:defRPr/>
            </a:pPr>
            <a:endParaRPr lang="en-US" sz="2000" dirty="0" smtClean="0">
              <a:solidFill>
                <a:schemeClr val="tx1">
                  <a:lumMod val="95000"/>
                  <a:lumOff val="5000"/>
                </a:schemeClr>
              </a:solidFill>
              <a:effectLst/>
              <a:latin typeface="Comic Sans MS" pitchFamily="66" charset="0"/>
              <a:cs typeface="Tahoma" pitchFamily="34" charset="0"/>
            </a:endParaRPr>
          </a:p>
          <a:p>
            <a:pPr algn="l" rtl="0" eaLnBrk="1" hangingPunct="1">
              <a:lnSpc>
                <a:spcPct val="110000"/>
              </a:lnSpc>
              <a:buClr>
                <a:srgbClr val="FF0000"/>
              </a:buClr>
              <a:buSzPct val="100000"/>
              <a:buFont typeface="Wingdings" panose="05000000000000000000" pitchFamily="2" charset="2"/>
              <a:buChar char="§"/>
              <a:defRPr/>
            </a:pPr>
            <a:r>
              <a:rPr lang="en-US" sz="2000" dirty="0" smtClean="0">
                <a:solidFill>
                  <a:schemeClr val="tx1">
                    <a:lumMod val="95000"/>
                    <a:lumOff val="5000"/>
                  </a:schemeClr>
                </a:solidFill>
                <a:effectLst/>
                <a:latin typeface="Comic Sans MS" pitchFamily="66" charset="0"/>
                <a:cs typeface="Tahoma" pitchFamily="34" charset="0"/>
              </a:rPr>
              <a:t>o</a:t>
            </a:r>
            <a:r>
              <a:rPr lang="en-US" sz="2000" dirty="0" smtClean="0">
                <a:solidFill>
                  <a:schemeClr val="tx1">
                    <a:lumMod val="95000"/>
                    <a:lumOff val="5000"/>
                  </a:schemeClr>
                </a:solidFill>
                <a:latin typeface="Comic Sans MS" pitchFamily="66" charset="0"/>
                <a:cs typeface="Tahoma" pitchFamily="34" charset="0"/>
              </a:rPr>
              <a:t>ccupies the precentral gyrus &amp; contains large , highly excitable Betz cells. </a:t>
            </a:r>
          </a:p>
          <a:p>
            <a:pPr algn="l" rtl="0" eaLnBrk="1" hangingPunct="1">
              <a:lnSpc>
                <a:spcPct val="110000"/>
              </a:lnSpc>
              <a:buClr>
                <a:srgbClr val="FF0000"/>
              </a:buClr>
              <a:buSzPct val="100000"/>
              <a:buFont typeface="Wingdings" panose="05000000000000000000" pitchFamily="2" charset="2"/>
              <a:buChar char="§"/>
              <a:defRPr/>
            </a:pPr>
            <a:r>
              <a:rPr lang="en-US" sz="2000" dirty="0" smtClean="0">
                <a:solidFill>
                  <a:schemeClr val="tx1">
                    <a:lumMod val="95000"/>
                    <a:lumOff val="5000"/>
                  </a:schemeClr>
                </a:solidFill>
                <a:latin typeface="Comic Sans MS" pitchFamily="66" charset="0"/>
                <a:cs typeface="Tahoma" pitchFamily="34" charset="0"/>
              </a:rPr>
              <a:t>MI of one side controls skeletal muscles of the opposite side of the body</a:t>
            </a:r>
          </a:p>
          <a:p>
            <a:pPr>
              <a:lnSpc>
                <a:spcPct val="110000"/>
              </a:lnSpc>
              <a:buClr>
                <a:srgbClr val="FF0000"/>
              </a:buClr>
              <a:buSzPct val="100000"/>
              <a:buFont typeface="Wingdings" panose="05000000000000000000" pitchFamily="2" charset="2"/>
              <a:buChar char="§"/>
              <a:defRPr/>
            </a:pPr>
            <a:r>
              <a:rPr lang="en-US" sz="2000" dirty="0">
                <a:solidFill>
                  <a:schemeClr val="tx1">
                    <a:lumMod val="95000"/>
                    <a:lumOff val="5000"/>
                  </a:schemeClr>
                </a:solidFill>
                <a:latin typeface="Comic Sans MS" pitchFamily="66" charset="0"/>
                <a:cs typeface="Tahoma" pitchFamily="34" charset="0"/>
              </a:rPr>
              <a:t>Feet are at the top of the gyrus and face at the bottom </a:t>
            </a:r>
            <a:r>
              <a:rPr lang="en-US" sz="2000" dirty="0" smtClean="0">
                <a:solidFill>
                  <a:schemeClr val="tx1">
                    <a:lumMod val="95000"/>
                    <a:lumOff val="5000"/>
                  </a:schemeClr>
                </a:solidFill>
                <a:latin typeface="Comic Sans MS" pitchFamily="66" charset="0"/>
                <a:cs typeface="Tahoma" pitchFamily="34" charset="0"/>
              </a:rPr>
              <a:t>, arms </a:t>
            </a:r>
            <a:r>
              <a:rPr lang="en-US" sz="2000" dirty="0">
                <a:solidFill>
                  <a:schemeClr val="tx1">
                    <a:lumMod val="95000"/>
                    <a:lumOff val="5000"/>
                  </a:schemeClr>
                </a:solidFill>
                <a:latin typeface="Comic Sans MS" pitchFamily="66" charset="0"/>
                <a:cs typeface="Tahoma" pitchFamily="34" charset="0"/>
              </a:rPr>
              <a:t>and the hand area in the mid portion </a:t>
            </a:r>
          </a:p>
          <a:p>
            <a:pPr>
              <a:lnSpc>
                <a:spcPct val="110000"/>
              </a:lnSpc>
              <a:buClr>
                <a:srgbClr val="FF0000"/>
              </a:buClr>
              <a:buSzPct val="100000"/>
              <a:buFont typeface="Wingdings" panose="05000000000000000000" pitchFamily="2" charset="2"/>
              <a:buChar char="§"/>
              <a:defRPr/>
            </a:pPr>
            <a:r>
              <a:rPr lang="en-US" sz="2000" dirty="0" smtClean="0">
                <a:solidFill>
                  <a:schemeClr val="tx1">
                    <a:lumMod val="95000"/>
                    <a:lumOff val="5000"/>
                  </a:schemeClr>
                </a:solidFill>
                <a:latin typeface="Comic Sans MS" pitchFamily="66" charset="0"/>
                <a:cs typeface="Tahoma" pitchFamily="34" charset="0"/>
              </a:rPr>
              <a:t>Facial </a:t>
            </a:r>
            <a:r>
              <a:rPr lang="en-US" sz="2000" dirty="0">
                <a:solidFill>
                  <a:schemeClr val="tx1">
                    <a:lumMod val="95000"/>
                    <a:lumOff val="5000"/>
                  </a:schemeClr>
                </a:solidFill>
                <a:latin typeface="Comic Sans MS" pitchFamily="66" charset="0"/>
                <a:cs typeface="Tahoma" pitchFamily="34" charset="0"/>
              </a:rPr>
              <a:t>area is represented bilaterally, but rest of the representation is generally unilateral </a:t>
            </a:r>
            <a:endParaRPr lang="en-US" sz="2000" dirty="0" smtClean="0">
              <a:solidFill>
                <a:schemeClr val="tx1">
                  <a:lumMod val="95000"/>
                  <a:lumOff val="5000"/>
                </a:schemeClr>
              </a:solidFill>
              <a:latin typeface="Comic Sans MS" pitchFamily="66" charset="0"/>
              <a:cs typeface="Tahoma" pitchFamily="34" charset="0"/>
            </a:endParaRPr>
          </a:p>
          <a:p>
            <a:pPr lvl="0">
              <a:lnSpc>
                <a:spcPct val="150000"/>
              </a:lnSpc>
              <a:buClr>
                <a:srgbClr val="FF0000"/>
              </a:buClr>
              <a:buSzPct val="100000"/>
              <a:buFont typeface="Wingdings" panose="05000000000000000000" pitchFamily="2" charset="2"/>
              <a:buChar char="§"/>
            </a:pPr>
            <a:r>
              <a:rPr lang="en-US" sz="2000" dirty="0" smtClean="0">
                <a:latin typeface="Comic Sans MS" pitchFamily="66" charset="0"/>
                <a:cs typeface="Arial" pitchFamily="34" charset="0"/>
              </a:rPr>
              <a:t>Area of representation is proportional with the complexity of function done by the muscle. So, muscles of hands and speech (lips, tongue , and vocal cord) occupies 50% of this area</a:t>
            </a:r>
          </a:p>
          <a:p>
            <a:pPr lvl="0">
              <a:lnSpc>
                <a:spcPct val="150000"/>
              </a:lnSpc>
              <a:buClr>
                <a:srgbClr val="FF0000"/>
              </a:buClr>
              <a:buSzPct val="100000"/>
              <a:buFont typeface="Wingdings" panose="05000000000000000000" pitchFamily="2" charset="2"/>
              <a:buChar char="§"/>
            </a:pPr>
            <a:r>
              <a:rPr lang="en-US" sz="2000" dirty="0" smtClean="0">
                <a:solidFill>
                  <a:prstClr val="black"/>
                </a:solidFill>
                <a:latin typeface="Comic Sans MS" pitchFamily="66" charset="0"/>
              </a:rPr>
              <a:t>The </a:t>
            </a:r>
            <a:r>
              <a:rPr lang="en-US" sz="2000" dirty="0">
                <a:solidFill>
                  <a:prstClr val="black"/>
                </a:solidFill>
                <a:latin typeface="Comic Sans MS" pitchFamily="66" charset="0"/>
              </a:rPr>
              <a:t>neurons of this area arranged in vertical Columns. </a:t>
            </a:r>
          </a:p>
          <a:p>
            <a:pPr>
              <a:lnSpc>
                <a:spcPct val="110000"/>
              </a:lnSpc>
              <a:buClr>
                <a:srgbClr val="FF0000"/>
              </a:buClr>
              <a:buSzPct val="100000"/>
              <a:buFont typeface="Wingdings" panose="05000000000000000000" pitchFamily="2" charset="2"/>
              <a:buChar char="§"/>
              <a:defRPr/>
            </a:pPr>
            <a:endParaRPr lang="en-US" sz="2000" dirty="0" smtClean="0">
              <a:latin typeface="Comic Sans MS" pitchFamily="66" charset="0"/>
              <a:cs typeface="Arial" pitchFamily="34" charset="0"/>
            </a:endParaRPr>
          </a:p>
          <a:p>
            <a:pPr>
              <a:lnSpc>
                <a:spcPct val="110000"/>
              </a:lnSpc>
              <a:buClr>
                <a:srgbClr val="FF0000"/>
              </a:buClr>
              <a:buSzPct val="100000"/>
              <a:buFont typeface="Wingdings" panose="05000000000000000000" pitchFamily="2" charset="2"/>
              <a:buChar char="§"/>
              <a:defRPr/>
            </a:pPr>
            <a:endParaRPr lang="en-US" sz="2000" dirty="0" smtClean="0">
              <a:latin typeface="Comic Sans MS" pitchFamily="66" charset="0"/>
              <a:cs typeface="Arial" pitchFamily="34" charset="0"/>
            </a:endParaRPr>
          </a:p>
          <a:p>
            <a:pPr>
              <a:lnSpc>
                <a:spcPct val="110000"/>
              </a:lnSpc>
              <a:buClr>
                <a:srgbClr val="FF0000"/>
              </a:buClr>
              <a:buSzPct val="100000"/>
              <a:buFont typeface="Wingdings" panose="05000000000000000000" pitchFamily="2" charset="2"/>
              <a:buChar char="§"/>
            </a:pPr>
            <a:endParaRPr lang="en-US" sz="2000" dirty="0" smtClean="0">
              <a:latin typeface="Comic Sans MS" pitchFamily="66" charset="0"/>
            </a:endParaRPr>
          </a:p>
          <a:p>
            <a:pPr>
              <a:lnSpc>
                <a:spcPct val="110000"/>
              </a:lnSpc>
              <a:buNone/>
              <a:defRPr/>
            </a:pPr>
            <a:endParaRPr lang="en-US" sz="2000" dirty="0" smtClean="0">
              <a:latin typeface="Comic Sans MS" pitchFamily="66" charset="0"/>
              <a:cs typeface="Tahoma" pitchFamily="34" charset="0"/>
            </a:endParaRPr>
          </a:p>
          <a:p>
            <a:pPr algn="l" rtl="0" eaLnBrk="1" hangingPunct="1">
              <a:lnSpc>
                <a:spcPct val="90000"/>
              </a:lnSpc>
              <a:buNone/>
              <a:defRPr/>
            </a:pPr>
            <a:endParaRPr lang="en-US" sz="2400" dirty="0" smtClean="0">
              <a:latin typeface="+mj-lt"/>
            </a:endParaRPr>
          </a:p>
          <a:p>
            <a:pPr algn="l" rtl="0" eaLnBrk="1" hangingPunct="1">
              <a:lnSpc>
                <a:spcPct val="80000"/>
              </a:lnSpc>
              <a:defRPr/>
            </a:pPr>
            <a:endParaRPr lang="en-US" sz="2400" dirty="0" smtClean="0">
              <a:solidFill>
                <a:schemeClr val="hlink"/>
              </a:solidFill>
              <a:latin typeface="+mj-lt"/>
              <a:cs typeface="Tahoma" pitchFamily="34" charset="0"/>
            </a:endParaRPr>
          </a:p>
        </p:txBody>
      </p:sp>
    </p:spTree>
    <p:extLst>
      <p:ext uri="{BB962C8B-B14F-4D97-AF65-F5344CB8AC3E}">
        <p14:creationId xmlns:p14="http://schemas.microsoft.com/office/powerpoint/2010/main" val="37175768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 descr="a_06_cr_mou_1a.jpg"/>
          <p:cNvPicPr>
            <a:picLocks noChangeAspect="1"/>
          </p:cNvPicPr>
          <p:nvPr/>
        </p:nvPicPr>
        <p:blipFill>
          <a:blip r:embed="rId2"/>
          <a:srcRect/>
          <a:stretch>
            <a:fillRect/>
          </a:stretch>
        </p:blipFill>
        <p:spPr bwMode="auto">
          <a:xfrm>
            <a:off x="0" y="0"/>
            <a:ext cx="4235450" cy="3581400"/>
          </a:xfrm>
          <a:prstGeom prst="rect">
            <a:avLst/>
          </a:prstGeom>
          <a:noFill/>
          <a:ln w="9525">
            <a:noFill/>
            <a:miter lim="800000"/>
            <a:headEnd/>
            <a:tailEnd/>
          </a:ln>
        </p:spPr>
      </p:pic>
      <p:pic>
        <p:nvPicPr>
          <p:cNvPr id="27651" name="Picture 2" descr="motorhom.gif"/>
          <p:cNvPicPr>
            <a:picLocks noChangeAspect="1"/>
          </p:cNvPicPr>
          <p:nvPr/>
        </p:nvPicPr>
        <p:blipFill>
          <a:blip r:embed="rId3"/>
          <a:srcRect/>
          <a:stretch>
            <a:fillRect/>
          </a:stretch>
        </p:blipFill>
        <p:spPr bwMode="auto">
          <a:xfrm>
            <a:off x="3240088" y="2819400"/>
            <a:ext cx="5903912" cy="4038600"/>
          </a:xfrm>
          <a:prstGeom prst="rect">
            <a:avLst/>
          </a:prstGeom>
          <a:noFill/>
          <a:ln w="9525">
            <a:noFill/>
            <a:miter lim="800000"/>
            <a:headEnd/>
            <a:tailEnd/>
          </a:ln>
        </p:spPr>
      </p:pic>
    </p:spTree>
    <p:extLst>
      <p:ext uri="{BB962C8B-B14F-4D97-AF65-F5344CB8AC3E}">
        <p14:creationId xmlns:p14="http://schemas.microsoft.com/office/powerpoint/2010/main" val="381671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864096"/>
          </a:xfrm>
          <a:solidFill>
            <a:schemeClr val="accent2">
              <a:lumMod val="20000"/>
              <a:lumOff val="80000"/>
            </a:schemeClr>
          </a:solidFill>
          <a:ln>
            <a:solidFill>
              <a:schemeClr val="accent2">
                <a:lumMod val="20000"/>
                <a:lumOff val="80000"/>
              </a:schemeClr>
            </a:solidFill>
          </a:ln>
        </p:spPr>
        <p:txBody>
          <a:bodyPr>
            <a:normAutofit fontScale="90000"/>
          </a:bodyPr>
          <a:lstStyle/>
          <a:p>
            <a:pPr lvl="0">
              <a:lnSpc>
                <a:spcPct val="110000"/>
              </a:lnSpc>
              <a:spcBef>
                <a:spcPts val="600"/>
              </a:spcBef>
              <a:defRPr/>
            </a:pP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100" b="1"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2.The </a:t>
            </a:r>
            <a: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t>Supplementary Motor Area </a:t>
            </a:r>
            <a:r>
              <a:rPr lang="en-US" sz="3100" b="1"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(M2</a:t>
            </a:r>
            <a: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t>)</a:t>
            </a:r>
            <a:b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br>
            <a:endParaRPr lang="en-US" sz="31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nSpc>
                <a:spcPct val="90000"/>
              </a:lnSpc>
              <a:buClr>
                <a:srgbClr val="FF0000"/>
              </a:buClr>
              <a:buSzPct val="125000"/>
              <a:buFont typeface="Wingdings" pitchFamily="2" charset="2"/>
              <a:buChar char="§"/>
              <a:defRPr/>
            </a:pPr>
            <a:endParaRPr lang="en-US" sz="2800" dirty="0" smtClean="0">
              <a:solidFill>
                <a:schemeClr val="tx1">
                  <a:lumMod val="95000"/>
                  <a:lumOff val="5000"/>
                </a:schemeClr>
              </a:solidFill>
              <a:latin typeface="Comic Sans MS" pitchFamily="66" charset="0"/>
            </a:endParaRPr>
          </a:p>
          <a:p>
            <a:pPr>
              <a:lnSpc>
                <a:spcPct val="90000"/>
              </a:lnSpc>
              <a:buClr>
                <a:srgbClr val="FF0000"/>
              </a:buClr>
              <a:buSzPct val="125000"/>
              <a:buFont typeface="Wingdings" pitchFamily="2" charset="2"/>
              <a:buChar char="§"/>
              <a:defRPr/>
            </a:pPr>
            <a:r>
              <a:rPr lang="en-US" sz="2800" dirty="0" smtClean="0">
                <a:solidFill>
                  <a:schemeClr val="tx1">
                    <a:lumMod val="95000"/>
                    <a:lumOff val="5000"/>
                  </a:schemeClr>
                </a:solidFill>
                <a:latin typeface="Comic Sans MS" pitchFamily="66" charset="0"/>
              </a:rPr>
              <a:t>Lies in front of area 4 and above the pre­motor area </a:t>
            </a:r>
          </a:p>
          <a:p>
            <a:pPr marL="0" indent="0">
              <a:lnSpc>
                <a:spcPct val="80000"/>
              </a:lnSpc>
              <a:buClr>
                <a:srgbClr val="FF0000"/>
              </a:buClr>
              <a:buSzPct val="125000"/>
              <a:buNone/>
              <a:defRPr/>
            </a:pPr>
            <a:endParaRPr lang="en-US" sz="2800" dirty="0" smtClean="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smtClean="0">
                <a:latin typeface="Comic Sans MS" pitchFamily="66" charset="0"/>
                <a:cs typeface="Tahoma" pitchFamily="34" charset="0"/>
              </a:rPr>
              <a:t>This area  make motor programs for axial muscles</a:t>
            </a:r>
            <a:r>
              <a:rPr lang="en-US" sz="2800" dirty="0">
                <a:latin typeface="Comic Sans MS" pitchFamily="66" charset="0"/>
                <a:cs typeface="Tahoma" pitchFamily="34" charset="0"/>
              </a:rPr>
              <a:t>. </a:t>
            </a:r>
            <a:endParaRPr lang="en-US" sz="2800" dirty="0" smtClean="0">
              <a:latin typeface="Comic Sans MS" pitchFamily="66" charset="0"/>
              <a:cs typeface="Tahoma" pitchFamily="34" charset="0"/>
            </a:endParaRPr>
          </a:p>
          <a:p>
            <a:pPr marL="0" indent="0">
              <a:lnSpc>
                <a:spcPct val="80000"/>
              </a:lnSpc>
              <a:buClr>
                <a:srgbClr val="FF0000"/>
              </a:buClr>
              <a:buSzPct val="125000"/>
              <a:buNone/>
              <a:defRPr/>
            </a:pPr>
            <a:endParaRPr lang="en-US" sz="2800" dirty="0" smtClean="0">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smtClean="0">
                <a:latin typeface="Comic Sans MS" pitchFamily="66" charset="0"/>
                <a:cs typeface="Tahoma" pitchFamily="34" charset="0"/>
              </a:rPr>
              <a:t>Stimulation </a:t>
            </a:r>
            <a:r>
              <a:rPr lang="en-US" sz="2800" dirty="0">
                <a:latin typeface="Comic Sans MS" pitchFamily="66" charset="0"/>
                <a:cs typeface="Tahoma" pitchFamily="34" charset="0"/>
              </a:rPr>
              <a:t>of this area leads </a:t>
            </a:r>
            <a:r>
              <a:rPr lang="en-US" sz="2800" u="sng" dirty="0">
                <a:latin typeface="Comic Sans MS" pitchFamily="66" charset="0"/>
                <a:cs typeface="Tahoma" pitchFamily="34" charset="0"/>
              </a:rPr>
              <a:t>to bilateral </a:t>
            </a:r>
            <a:r>
              <a:rPr lang="en-US" sz="2800" dirty="0">
                <a:latin typeface="Comic Sans MS" pitchFamily="66" charset="0"/>
                <a:cs typeface="Tahoma" pitchFamily="34" charset="0"/>
              </a:rPr>
              <a:t>grasping movements of both hands simultaneously.</a:t>
            </a:r>
          </a:p>
          <a:p>
            <a:pPr>
              <a:lnSpc>
                <a:spcPct val="80000"/>
              </a:lnSpc>
              <a:buClr>
                <a:srgbClr val="FF0000"/>
              </a:buClr>
              <a:buSzPct val="125000"/>
              <a:buFont typeface="Wingdings" pitchFamily="2" charset="2"/>
              <a:buChar char="§"/>
              <a:defRPr/>
            </a:pPr>
            <a:endParaRPr lang="en-US" dirty="0"/>
          </a:p>
        </p:txBody>
      </p:sp>
    </p:spTree>
    <p:extLst>
      <p:ext uri="{BB962C8B-B14F-4D97-AF65-F5344CB8AC3E}">
        <p14:creationId xmlns:p14="http://schemas.microsoft.com/office/powerpoint/2010/main" val="1445762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KSU THEME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KSU THEME WHITE BACKGROUND" id="{717E641D-5D0C-41C3-936A-EDE62EFF4D6C}" vid="{7C7B8DB8-02E1-4B1B-A9E4-0723BC316D14}"/>
    </a:ext>
  </a:ext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2935</TotalTime>
  <Words>2334</Words>
  <Application>Microsoft Office PowerPoint</Application>
  <PresentationFormat>On-screen Show (4:3)</PresentationFormat>
  <Paragraphs>243</Paragraphs>
  <Slides>38</Slides>
  <Notes>2</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Origin</vt:lpstr>
      <vt:lpstr>KSU THEME WHITE BACKGROUND</vt:lpstr>
      <vt:lpstr>1_Origin</vt:lpstr>
      <vt:lpstr>Glass Layers</vt:lpstr>
      <vt:lpstr>Default Design</vt:lpstr>
      <vt:lpstr>Office Theme</vt:lpstr>
      <vt:lpstr>        Physiology of Motor Tracts   </vt:lpstr>
      <vt:lpstr>Neuropsychiatry Block</vt:lpstr>
      <vt:lpstr>PowerPoint Presentation</vt:lpstr>
      <vt:lpstr>Components of Motor Neurons</vt:lpstr>
      <vt:lpstr>Classification of descending motor systems </vt:lpstr>
      <vt:lpstr>PowerPoint Presentation</vt:lpstr>
      <vt:lpstr>Motor Areas</vt:lpstr>
      <vt:lpstr>PowerPoint Presentation</vt:lpstr>
      <vt:lpstr>        2.The Supplementary Motor Area (M2) </vt:lpstr>
      <vt:lpstr>         3. Premotor Area ( M3) </vt:lpstr>
      <vt:lpstr>Premotor Area cont….</vt:lpstr>
      <vt:lpstr>PowerPoint Presentation</vt:lpstr>
      <vt:lpstr>Pyramidal Tracts</vt:lpstr>
      <vt:lpstr>      Corticospinal ( Pyramidal) Tracts </vt:lpstr>
      <vt:lpstr>PowerPoint Presentation</vt:lpstr>
      <vt:lpstr>PowerPoint Presentation</vt:lpstr>
      <vt:lpstr>PowerPoint Presentation</vt:lpstr>
      <vt:lpstr>PowerPoint Presentation</vt:lpstr>
      <vt:lpstr>        Functions of Pyramidal System </vt:lpstr>
      <vt:lpstr>Extrapyramidal Tracts</vt:lpstr>
      <vt:lpstr>Extrapyramidal Tracts</vt:lpstr>
      <vt:lpstr>PowerPoint Presentation</vt:lpstr>
      <vt:lpstr>PowerPoint Presentation</vt:lpstr>
      <vt:lpstr>Functions of Rubrospinal Tract</vt:lpstr>
      <vt:lpstr>Vestibulospinal Tracts</vt:lpstr>
      <vt:lpstr>  Vestibulospinal Tracts </vt:lpstr>
      <vt:lpstr>PowerPoint Presentation</vt:lpstr>
      <vt:lpstr>Functions of Vestibulospinal Tracts</vt:lpstr>
      <vt:lpstr>Reticulospinal tracts</vt:lpstr>
      <vt:lpstr>PowerPoint Presentation</vt:lpstr>
      <vt:lpstr>PowerPoint Presentation</vt:lpstr>
      <vt:lpstr>PowerPoint Presentation</vt:lpstr>
      <vt:lpstr>Olivospinal Tract</vt:lpstr>
      <vt:lpstr>PowerPoint Presentation</vt:lpstr>
      <vt:lpstr>General functions of Extrapyramidal tract</vt:lpstr>
      <vt:lpstr>Removal of (Area Pyramidalis) of   the   Primary   Motor   Cortex </vt:lpstr>
      <vt:lpstr>Effects of Lesions in the Motor Cortex or in the Corticospinal Pathway(The stroke)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Template 2</dc:title>
  <dc:creator>USER</dc:creator>
  <cp:lastModifiedBy>Salah</cp:lastModifiedBy>
  <cp:revision>203</cp:revision>
  <cp:lastPrinted>1601-01-01T00:00:00Z</cp:lastPrinted>
  <dcterms:created xsi:type="dcterms:W3CDTF">2012-01-19T08:34:52Z</dcterms:created>
  <dcterms:modified xsi:type="dcterms:W3CDTF">2019-09-03T07:01:21Z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