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3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4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26" r:id="rId7"/>
    <p:sldMasterId id="2147483738" r:id="rId8"/>
    <p:sldMasterId id="2147483750" r:id="rId9"/>
    <p:sldMasterId id="2147483774" r:id="rId10"/>
    <p:sldMasterId id="2147483786" r:id="rId11"/>
    <p:sldMasterId id="2147483792" r:id="rId12"/>
    <p:sldMasterId id="2147483798" r:id="rId13"/>
    <p:sldMasterId id="2147483811" r:id="rId14"/>
    <p:sldMasterId id="2147483823" r:id="rId15"/>
  </p:sldMasterIdLst>
  <p:notesMasterIdLst>
    <p:notesMasterId r:id="rId57"/>
  </p:notesMasterIdLst>
  <p:sldIdLst>
    <p:sldId id="256" r:id="rId16"/>
    <p:sldId id="316" r:id="rId17"/>
    <p:sldId id="257" r:id="rId18"/>
    <p:sldId id="258" r:id="rId19"/>
    <p:sldId id="261" r:id="rId20"/>
    <p:sldId id="263" r:id="rId21"/>
    <p:sldId id="265" r:id="rId22"/>
    <p:sldId id="262" r:id="rId23"/>
    <p:sldId id="266" r:id="rId24"/>
    <p:sldId id="267" r:id="rId25"/>
    <p:sldId id="268" r:id="rId26"/>
    <p:sldId id="269" r:id="rId27"/>
    <p:sldId id="270" r:id="rId28"/>
    <p:sldId id="317" r:id="rId29"/>
    <p:sldId id="272" r:id="rId30"/>
    <p:sldId id="273" r:id="rId31"/>
    <p:sldId id="315" r:id="rId32"/>
    <p:sldId id="319" r:id="rId33"/>
    <p:sldId id="306" r:id="rId34"/>
    <p:sldId id="280" r:id="rId35"/>
    <p:sldId id="318" r:id="rId36"/>
    <p:sldId id="307" r:id="rId37"/>
    <p:sldId id="320" r:id="rId38"/>
    <p:sldId id="313" r:id="rId39"/>
    <p:sldId id="312" r:id="rId40"/>
    <p:sldId id="310" r:id="rId41"/>
    <p:sldId id="311" r:id="rId42"/>
    <p:sldId id="285" r:id="rId43"/>
    <p:sldId id="291" r:id="rId44"/>
    <p:sldId id="287" r:id="rId45"/>
    <p:sldId id="308" r:id="rId46"/>
    <p:sldId id="293" r:id="rId47"/>
    <p:sldId id="294" r:id="rId48"/>
    <p:sldId id="296" r:id="rId49"/>
    <p:sldId id="298" r:id="rId50"/>
    <p:sldId id="299" r:id="rId51"/>
    <p:sldId id="301" r:id="rId52"/>
    <p:sldId id="305" r:id="rId53"/>
    <p:sldId id="303" r:id="rId54"/>
    <p:sldId id="304" r:id="rId55"/>
    <p:sldId id="309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EFC37-FD2B-4D03-82E7-864145E556E8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8E63C-5E0C-4574-8CAF-27003D72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14CEE-DD92-4580-A36F-B65E6B06C767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3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37F968-69DB-4307-9E3E-D6AF4EA3643C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3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86EEB7-5ED4-463B-AC89-7E52DB92B96B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9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C9591C4C-EEAB-468A-B01D-1150582298AD}" type="slidenum">
              <a:rPr lang="ar-SA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41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1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92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32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65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82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01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259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3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01449-13D0-42C2-BC68-4FDAB61A31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2084A-2C04-4FC7-BA82-D628EB977C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597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D0481-ACCA-46C1-A648-7DF201DE8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630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A21C1-3A0A-401E-B7D5-D2DB225D7B2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060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EF056-CC98-4126-BC43-1646DD714BB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032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BCD0D-54A8-49E7-9B98-AE6224CA75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17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7A45B-BA41-4B5A-9E54-5C47EC2C6D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492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342A2-F943-48F2-9675-40517D1CE10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65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9DBFC-1670-4A15-826A-3864537EFE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627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1C0A9-07A8-41FA-9572-5ADECF6AA88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910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6EA48-7E02-4B77-9E25-561ABBF3C6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8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713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E42B6-DE78-4183-8064-96C93137AC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191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354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39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89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9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263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80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35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798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9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53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411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376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006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14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59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0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04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55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26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24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02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8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73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14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5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8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56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9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95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7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26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32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16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91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1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16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17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74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32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3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46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4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1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85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20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0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31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86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0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5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0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2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14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7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38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4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6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43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42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8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62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2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19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1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13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1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98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9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6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0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7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20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3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71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7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5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3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00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0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61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0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1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0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2DE957-1F8D-421E-B3A5-5D437207B8A8}" type="slidenum">
              <a:rPr lang="en-US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12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6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5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9/5/2019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6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elmalik@Ksu,Edu.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G06kT1KcT8CjXM&amp;tbnid=UlQmzOA4YeP0QM:&amp;ved=0CAUQjRw&amp;url=http://www.bandhayoga.com/keys_PNF.html&amp;ei=wt2oUp6aK8i40QWQ5oGwDw&amp;bvm=bv.57799294,d.d2k&amp;psig=AFQjCNGnUsXbLePANN3ussH8HEjh-KLhKw&amp;ust=13868849171440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m.eg/url?sa=i&amp;rct=j&amp;q=&amp;esrc=s&amp;frm=1&amp;source=images&amp;cd=&amp;cad=rja&amp;docid=VWHnUm7iNYPoUM&amp;tbnid=KjkT8LqbTv_MrM:&amp;ved=0CAUQjRw&amp;url=http://www.studyblue.com/notes/note/n/spinal-cord-and-spinal-nerves/deck/7014848&amp;ei=7tuoUp_0NOmd0QXp2ICwCQ&amp;bvm=bv.57799294,d.d2k&amp;psig=AFQjCNHD3TawSeGcMUz9Vty7qddhpedZbg&amp;ust=1386882108460425" TargetMode="External"/><Relationship Id="rId1" Type="http://schemas.openxmlformats.org/officeDocument/2006/relationships/slideLayout" Target="../slideLayouts/slideLayout6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cTk9jLWhH-jn_M&amp;tbnid=MTRRgf6OXHfDTM:&amp;ved=0CAUQjRw&amp;url=http://www.neurobiography.info/teaching.php?lectureid=67&amp;mode=all&amp;ei=qN-oUpDqEYSo0AXhtICACw&amp;bvm=bv.57799294,d.d2k&amp;psig=AFQjCNGnUsXbLePANN3ussH8HEjh-KLhKw&amp;ust=13868849171440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8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991600" cy="26130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1314450" marR="5080" lvl="0" indent="-1301750">
              <a:spcBef>
                <a:spcPts val="100"/>
              </a:spcBef>
              <a:tabLst>
                <a:tab pos="4725035" algn="l"/>
              </a:tabLst>
            </a:pPr>
            <a: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</a:b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Stretch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Reflex&amp;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Golgi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Tendon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b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6700" b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:Dr. Salah Elmalik</a:t>
            </a:r>
          </a:p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Dept. of Physiology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saelmalik@Ksu,Edu.sa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 71608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Spindle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A/The primary ( annulospiral )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ending;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</a:t>
            </a:r>
            <a:r>
              <a:rPr lang="en-US" dirty="0" err="1">
                <a:latin typeface="Comic Sans MS" panose="030F0702030302020204" pitchFamily="66" charset="0"/>
              </a:rPr>
              <a:t>Ia</a:t>
            </a:r>
            <a:r>
              <a:rPr lang="en-US" dirty="0">
                <a:latin typeface="Comic Sans MS" panose="030F0702030302020204" pitchFamily="66" charset="0"/>
              </a:rPr>
              <a:t> endings(17 micrometers in diameter) encircle receptor areas of nuclear bag fibers  mainly, but also nuclear chain fibres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Send sensory signals to the CNS at the highest conduction velocity  of 70 to 120 m/sec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most rapidly if the muscle is suddenly stretched (dynamic  response) and less rapidly (or not) during sustained stretch (static response)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Measures 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rate </a:t>
            </a: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or velocity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change -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muscle length 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53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2" y="1600200"/>
            <a:ext cx="815715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03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19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/ Secondary ( Flower-spray ) Afferents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II fibers ( 8 micrometers in diameter), innervate </a:t>
            </a:r>
            <a:r>
              <a:rPr lang="en-US" dirty="0">
                <a:latin typeface="Comic Sans MS" panose="030F0702030302020204" pitchFamily="66" charset="0"/>
              </a:rPr>
              <a:t>ONLY  the nuclear chain receptor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at an increased rate throughout the period during which the  muscle is being stretched , directly proportion to the degree of stretch (measure only muscle length , Static Response).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645636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5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 of Muscle Spindle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399"/>
          </a:xfrm>
        </p:spPr>
        <p:txBody>
          <a:bodyPr>
            <a:normAutofit fontScale="70000" lnSpcReduction="20000"/>
          </a:bodyPr>
          <a:lstStyle/>
          <a:p>
            <a:pPr marL="355600" marR="155575" lvl="0">
              <a:lnSpc>
                <a:spcPct val="90000"/>
              </a:lnSpc>
              <a:spcBef>
                <a:spcPts val="434"/>
              </a:spcBef>
              <a:buClr>
                <a:srgbClr val="F303A2"/>
              </a:buClr>
              <a:buFont typeface="Wingdings"/>
              <a:buChar char=""/>
              <a:tabLst>
                <a:tab pos="354965" algn="l"/>
                <a:tab pos="355600" algn="l"/>
                <a:tab pos="4427855" algn="l"/>
              </a:tabLst>
            </a:pPr>
            <a:endParaRPr lang="en-US" sz="2800" spc="-210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84200" marR="155575" lvl="0" indent="-571500">
              <a:lnSpc>
                <a:spcPct val="90000"/>
              </a:lnSpc>
              <a:spcBef>
                <a:spcPts val="434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4427855" algn="l"/>
              </a:tabLst>
            </a:pPr>
            <a:r>
              <a:rPr lang="en-US" sz="3800" spc="-21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 </a:t>
            </a:r>
            <a:r>
              <a:rPr lang="en-US" sz="38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(γ) </a:t>
            </a:r>
            <a:r>
              <a:rPr lang="en-US" sz="38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 </a:t>
            </a:r>
            <a:r>
              <a:rPr lang="en-US" sz="3800" spc="-1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endings</a:t>
            </a:r>
            <a:r>
              <a:rPr lang="en-US" sz="3800" spc="-2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terminate 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spc="-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peripheral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contractile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parts </a:t>
            </a:r>
            <a:r>
              <a:rPr lang="en-US" sz="3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 </a:t>
            </a:r>
            <a:r>
              <a:rPr lang="en-US" sz="3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lang="en-US" sz="3800" spc="-2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</a:t>
            </a:r>
            <a:r>
              <a:rPr lang="en-US" sz="38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1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as</a:t>
            </a:r>
            <a:r>
              <a:rPr lang="en-US" sz="3800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0" lvl="0" indent="0">
              <a:spcBef>
                <a:spcPts val="0"/>
              </a:spcBef>
              <a:buClr>
                <a:srgbClr val="F303A2"/>
              </a:buClr>
              <a:buNone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156845" lvl="1" indent="-342900">
              <a:lnSpc>
                <a:spcPct val="9010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spc="-14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Plate </a:t>
            </a:r>
            <a:r>
              <a:rPr lang="en-US" sz="3800" b="1" spc="-19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endings</a:t>
            </a:r>
            <a:r>
              <a:rPr lang="en-US" sz="38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mainly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lang="en-US" sz="3800" spc="-21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nuclear  </a:t>
            </a:r>
            <a:r>
              <a:rPr lang="en-US" sz="3800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bag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(called </a:t>
            </a:r>
            <a:r>
              <a:rPr lang="en-US" sz="3800" b="1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dynamic </a:t>
            </a:r>
            <a:r>
              <a:rPr lang="en-US" sz="3800" b="1" spc="-2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  </a:t>
            </a:r>
            <a:r>
              <a:rPr lang="en-US" sz="3800" b="1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57200" lvl="1" indent="0">
              <a:spcBef>
                <a:spcPts val="15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5080" lvl="1" indent="-342900">
              <a:lnSpc>
                <a:spcPts val="259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spc="-17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Trail </a:t>
            </a:r>
            <a:r>
              <a:rPr lang="en-US" sz="3800" b="1" spc="-204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endings: 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mainly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lang="en-US" sz="3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nuclear</a:t>
            </a:r>
            <a:r>
              <a:rPr lang="en-US" sz="3800" spc="-1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chain  </a:t>
            </a:r>
            <a:r>
              <a:rPr lang="en-US" sz="3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</a:t>
            </a:r>
            <a:r>
              <a:rPr lang="en-US" sz="38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 </a:t>
            </a:r>
            <a:r>
              <a:rPr lang="en-US" sz="3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called </a:t>
            </a:r>
            <a:r>
              <a:rPr lang="en-US" sz="3800" b="1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static </a:t>
            </a:r>
            <a:r>
              <a:rPr lang="en-US" sz="3800" b="1" spc="-20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</a:t>
            </a:r>
            <a:r>
              <a:rPr lang="en-US" sz="3800" b="1" spc="-2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b="1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</a:t>
            </a:r>
            <a:r>
              <a:rPr lang="en-US" sz="3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57200" lvl="1" indent="0">
              <a:spcBef>
                <a:spcPts val="50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584200" marR="99060" lvl="0" indent="-571500">
              <a:lnSpc>
                <a:spcPts val="302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800" b="1" spc="-23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b="1" spc="-16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function </a:t>
            </a:r>
            <a:r>
              <a:rPr lang="en-US" sz="3800" b="1" spc="-13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lang="en-US" sz="3800" b="1" spc="-17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γ- </a:t>
            </a:r>
            <a:r>
              <a:rPr lang="en-US" sz="3800" b="1" spc="-14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lang="en-US" sz="3800" b="1" spc="-22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3800" b="1" spc="-27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is </a:t>
            </a:r>
            <a:r>
              <a:rPr lang="en-US" sz="3800" b="1" spc="-10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to  </a:t>
            </a:r>
            <a:r>
              <a:rPr lang="en-US" sz="3800" b="1" spc="-17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regulate </a:t>
            </a:r>
            <a:r>
              <a:rPr lang="en-US" sz="3800" b="1" spc="-11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lang="en-US" sz="3800" b="1" spc="-18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sensitivity </a:t>
            </a:r>
            <a:r>
              <a:rPr lang="en-US" sz="3800" b="1" spc="-13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lang="en-US" sz="3800" b="1" spc="-11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 </a:t>
            </a:r>
            <a:r>
              <a:rPr lang="en-US" sz="3800" b="1" spc="-165" dirty="0" err="1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lang="en-US" sz="3800" b="1" spc="-16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b="1" spc="-25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lang="en-US" sz="3800" b="1" spc="-16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fibers, </a:t>
            </a:r>
            <a:r>
              <a:rPr lang="en-US" sz="3800" b="1" spc="-130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but</a:t>
            </a:r>
            <a:r>
              <a:rPr lang="en-US" sz="3800" b="1" spc="15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800" b="1" spc="-28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HOW?</a:t>
            </a:r>
            <a:endParaRPr lang="en-US" sz="3800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endParaRPr lang="en-US" sz="3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Innervation of Muscle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They adjust 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sensitivity</a:t>
            </a:r>
          </a:p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↑ γ-MNs cause contraction of the peripheral parts of intrafusal fibers → stretch of central parts of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→ ↑</a:t>
            </a:r>
            <a:r>
              <a:rPr lang="en-GB" dirty="0" err="1">
                <a:latin typeface="Comic Sans MS" panose="030F0702030302020204" pitchFamily="66" charset="0"/>
              </a:rPr>
              <a:t>es</a:t>
            </a:r>
            <a:r>
              <a:rPr lang="en-GB" dirty="0">
                <a:latin typeface="Comic Sans MS" panose="030F0702030302020204" pitchFamily="66" charset="0"/>
              </a:rPr>
              <a:t> the sensitivity of the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to stretch i.e.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needs a small amount of passive stretch to be stimulated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2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40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40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0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40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Passive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stretch of the whole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muscle: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causes stretch of the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spindle which lies parallel to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fibers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8187"/>
            <a:ext cx="2209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657600" y="3948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9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6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6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36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2)Activation of the γ-MNs: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By supraspinal centers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It </a:t>
            </a:r>
            <a:r>
              <a:rPr lang="en-US" sz="2400" dirty="0">
                <a:latin typeface="Comic Sans MS" panose="030F0702030302020204" pitchFamily="66" charset="0"/>
              </a:rPr>
              <a:t>causes contraction of the peripheral part the intrafusal fibres→ stretch of receptor area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6701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22575" y="4343400"/>
            <a:ext cx="758825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213360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708074" y="427371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83" y="3733800"/>
            <a:ext cx="200031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02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2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Stimulated</a:t>
            </a:r>
            <a:r>
              <a:rPr lang="en-US" sz="32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?-</a:t>
            </a:r>
            <a:r>
              <a:rPr lang="en-US" sz="32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Co-activation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α- and γ- Motor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Neurons: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Signals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from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the motor cortex to the alpha motor neurons,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mostly transmitted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gamma motor neurons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simultaneously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, an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effect called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coactivation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What is the significance of this coactivation?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Is to keep the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length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of the central of reception portion of the muscle constant</a:t>
            </a:r>
            <a:endParaRPr 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Oppose sudden changes in muscle length</a:t>
            </a:r>
          </a:p>
        </p:txBody>
      </p:sp>
    </p:spTree>
    <p:extLst>
      <p:ext uri="{BB962C8B-B14F-4D97-AF65-F5344CB8AC3E}">
        <p14:creationId xmlns:p14="http://schemas.microsoft.com/office/powerpoint/2010/main" val="148589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44182" y="721614"/>
            <a:ext cx="1577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solidFill>
                  <a:srgbClr val="000000"/>
                </a:solidFill>
              </a:rPr>
              <a:t>Extrafusal  </a:t>
            </a:r>
            <a:r>
              <a:rPr sz="2400" spc="-150" dirty="0">
                <a:solidFill>
                  <a:srgbClr val="000000"/>
                </a:solidFill>
              </a:rPr>
              <a:t>skeletal  </a:t>
            </a:r>
            <a:r>
              <a:rPr sz="2400" spc="-215" dirty="0">
                <a:solidFill>
                  <a:srgbClr val="000000"/>
                </a:solidFill>
              </a:rPr>
              <a:t>muscle </a:t>
            </a:r>
            <a:r>
              <a:rPr sz="2400" spc="-110" dirty="0">
                <a:solidFill>
                  <a:srgbClr val="000000"/>
                </a:solidFill>
              </a:rPr>
              <a:t>fiber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546303" y="3010915"/>
            <a:ext cx="1425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Spinal </a:t>
            </a:r>
            <a:r>
              <a:rPr sz="2400" b="1" spc="-204" dirty="0">
                <a:solidFill>
                  <a:prstClr val="black"/>
                </a:solidFill>
                <a:latin typeface="Arial"/>
                <a:cs typeface="Arial"/>
              </a:rPr>
              <a:t>cord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6980" y="4613655"/>
            <a:ext cx="7886065" cy="2072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910" marR="342265" indent="-29845">
              <a:lnSpc>
                <a:spcPct val="106600"/>
              </a:lnSpc>
              <a:spcBef>
                <a:spcPts val="95"/>
              </a:spcBef>
            </a:pPr>
            <a:r>
              <a:rPr sz="2400" b="1" spc="-120" dirty="0">
                <a:solidFill>
                  <a:prstClr val="black"/>
                </a:solidFill>
                <a:latin typeface="Arial"/>
                <a:cs typeface="Arial"/>
              </a:rPr>
              <a:t>Afferent input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sensory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 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Alpha 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motor </a:t>
            </a:r>
            <a:r>
              <a:rPr sz="2400" b="1" spc="-160" dirty="0">
                <a:solidFill>
                  <a:prstClr val="black"/>
                </a:solidFill>
                <a:latin typeface="Arial"/>
                <a:cs typeface="Arial"/>
              </a:rPr>
              <a:t>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regular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skeletal-muscle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  <a:spcBef>
                <a:spcPts val="525"/>
              </a:spcBef>
            </a:pP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Stretch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reflex 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pathway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(Arc)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</a:pP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γ-motorneuron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400" b="1" spc="-165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34925">
              <a:spcBef>
                <a:spcPts val="860"/>
              </a:spcBef>
            </a:pPr>
            <a:r>
              <a:rPr sz="2400" b="1" spc="-220" dirty="0">
                <a:solidFill>
                  <a:prstClr val="black"/>
                </a:solidFill>
                <a:latin typeface="Arial"/>
                <a:cs typeface="Arial"/>
              </a:rPr>
              <a:t>Descending </a:t>
            </a:r>
            <a:r>
              <a:rPr sz="2400" b="1" spc="-180" dirty="0">
                <a:solidFill>
                  <a:prstClr val="black"/>
                </a:solidFill>
                <a:latin typeface="Arial"/>
                <a:cs typeface="Arial"/>
              </a:rPr>
              <a:t>pathways 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A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ma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n</a:t>
            </a:r>
            <a:r>
              <a:rPr sz="2400" b="1" spc="-545" dirty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spc="-817" baseline="6944" dirty="0">
                <a:solidFill>
                  <a:srgbClr val="888888"/>
                </a:solidFill>
                <a:latin typeface="Arial"/>
                <a:cs typeface="Arial"/>
              </a:rPr>
              <a:t>i</a:t>
            </a:r>
            <a:r>
              <a:rPr spc="-104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pc="-780" baseline="6944" dirty="0">
                <a:solidFill>
                  <a:srgbClr val="888888"/>
                </a:solidFill>
                <a:latin typeface="Arial"/>
                <a:cs typeface="Arial"/>
              </a:rPr>
              <a:t>E</a:t>
            </a:r>
            <a:r>
              <a:rPr sz="2400" b="1" spc="-520" dirty="0">
                <a:solidFill>
                  <a:srgbClr val="0000FF"/>
                </a:solidFill>
                <a:latin typeface="Arial"/>
                <a:cs typeface="Arial"/>
              </a:rPr>
              <a:t>c</a:t>
            </a:r>
            <a:r>
              <a:rPr spc="-780" baseline="6944" dirty="0">
                <a:solidFill>
                  <a:srgbClr val="888888"/>
                </a:solidFill>
                <a:latin typeface="Arial"/>
                <a:cs typeface="Arial"/>
              </a:rPr>
              <a:t>l</a:t>
            </a:r>
            <a:r>
              <a:rPr spc="-82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A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m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i</a:t>
            </a:r>
            <a:r>
              <a:rPr sz="2400" b="1" spc="-430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spc="-644" baseline="6944" dirty="0">
                <a:solidFill>
                  <a:srgbClr val="888888"/>
                </a:solidFill>
                <a:latin typeface="Arial"/>
                <a:cs typeface="Arial"/>
              </a:rPr>
              <a:t>n</a:t>
            </a:r>
            <a:r>
              <a:rPr spc="-22" baseline="6944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2400" b="1" spc="-100" dirty="0">
                <a:solidFill>
                  <a:srgbClr val="0000FF"/>
                </a:solidFill>
                <a:latin typeface="Arial"/>
                <a:cs typeface="Arial"/>
              </a:rPr>
              <a:t>ate </a:t>
            </a:r>
            <a:r>
              <a:rPr sz="2400" b="1" spc="-65" dirty="0">
                <a:solidFill>
                  <a:srgbClr val="0000FF"/>
                </a:solidFill>
                <a:latin typeface="Arial"/>
                <a:cs typeface="Arial"/>
              </a:rPr>
              <a:t>α- </a:t>
            </a:r>
            <a:r>
              <a:rPr sz="2400" b="1" spc="-17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b="1" spc="-145" dirty="0">
                <a:solidFill>
                  <a:srgbClr val="0000FF"/>
                </a:solidFill>
                <a:latin typeface="Arial"/>
                <a:cs typeface="Arial"/>
              </a:rPr>
              <a:t>γ- </a:t>
            </a:r>
            <a:r>
              <a:rPr sz="2400" b="1" spc="-125" dirty="0">
                <a:solidFill>
                  <a:srgbClr val="0000FF"/>
                </a:solidFill>
                <a:latin typeface="Arial"/>
                <a:cs typeface="Arial"/>
              </a:rPr>
              <a:t>motor </a:t>
            </a:r>
            <a:r>
              <a:rPr sz="2400" b="1" spc="-190" dirty="0">
                <a:solidFill>
                  <a:srgbClr val="0000FF"/>
                </a:solidFill>
                <a:latin typeface="Arial"/>
                <a:cs typeface="Arial"/>
              </a:rPr>
              <a:t>neurons</a:t>
            </a:r>
            <a:r>
              <a:rPr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360" dirty="0">
                <a:solidFill>
                  <a:srgbClr val="0000FF"/>
                </a:solidFill>
                <a:latin typeface="Arial"/>
                <a:cs typeface="Arial"/>
              </a:rPr>
              <a:t>???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5970" y="1143761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59891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22570" y="2756154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4">
                <a:moveTo>
                  <a:pt x="0" y="0"/>
                </a:moveTo>
                <a:lnTo>
                  <a:pt x="1167383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5344" y="2722879"/>
            <a:ext cx="2580640" cy="125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32765">
              <a:spcBef>
                <a:spcPts val="1045"/>
              </a:spcBef>
            </a:pP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Contractile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end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7205" y="3573017"/>
            <a:ext cx="1728470" cy="288290"/>
          </a:xfrm>
          <a:custGeom>
            <a:avLst/>
            <a:gdLst/>
            <a:ahLst/>
            <a:cxnLst/>
            <a:rect l="l" t="t" r="r" b="b"/>
            <a:pathLst>
              <a:path w="1728470" h="288289">
                <a:moveTo>
                  <a:pt x="0" y="0"/>
                </a:moveTo>
                <a:lnTo>
                  <a:pt x="1728216" y="2880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0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Sudden (phasic ) rapid stretch of a muscle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causes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synchronous strong burst of excitatory discharges in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nnulospiral  afferents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to the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alpha motor neuron 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This causes the latter to send strong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excitatory impulses to e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xtrafusal fibers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sudden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jerky ( brief) muscle contraction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      ( jerky movement)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As the muscle shortens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spindle becomes lax</a:t>
            </a:r>
            <a:endParaRPr lang="en-US" altLang="en-US" sz="2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457200" lvl="1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and ceases to discharge 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 more stimulation of alpha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motor neuron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 more excitatory impulses from alpha </a:t>
            </a:r>
            <a:r>
              <a:rPr lang="en-US" altLang="en-US" sz="24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 neuron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to the extrafusal fibers  </a:t>
            </a:r>
            <a:r>
              <a:rPr lang="en-US" alt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muscle relaxes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This is the basis of Tendon Jerks ( dynamic stretch reflexes )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4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Neuropsychiatry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55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Motor Functions of the Spinal  Cord, The cord Reflexes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Guyton &amp; Hall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book/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 of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physiology</a:t>
            </a:r>
          </a:p>
          <a:p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6600" y="33528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bag (1ry) 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6600" y="4267200"/>
            <a:ext cx="2057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chain (1ry  &amp; 2ry  endings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1828800"/>
            <a:ext cx="1905000" cy="762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8710004">
            <a:off x="1636713" y="2130425"/>
            <a:ext cx="841375" cy="666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2438400"/>
            <a:ext cx="841375" cy="6508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3429000"/>
            <a:ext cx="1447800" cy="2133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Basal discharge </a:t>
            </a:r>
          </a:p>
        </p:txBody>
      </p:sp>
      <p:sp>
        <p:nvSpPr>
          <p:cNvPr id="11" name="Oval 10"/>
          <p:cNvSpPr/>
          <p:nvPr/>
        </p:nvSpPr>
        <p:spPr>
          <a:xfrm>
            <a:off x="1752600" y="32766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2200" y="4572000"/>
            <a:ext cx="1905000" cy="990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2400" y="0"/>
            <a:ext cx="8763000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19812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Dynamic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7467600" y="2743200"/>
            <a:ext cx="3048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flipV="1">
            <a:off x="7543800" y="53340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2800" y="59436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Static 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0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0" y="344156"/>
            <a:ext cx="8852159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Maintained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( tonic ) stretch of muscle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Impulses from muscle spindle travel through spindle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afferents (mainly along secondary ending)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to alpha motor neuron , stimulating it to produce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muscle contraction</a:t>
            </a:r>
            <a:endParaRPr lang="ar-SA" altLang="en-US" sz="2400" dirty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sustained ( continuous ) contraction of the muscle as long as it is stretched 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 Static Stretch Reflex is the basis of </a:t>
            </a:r>
            <a:r>
              <a:rPr lang="ar-SA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tone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which is defined clinically as resistance to muscle stretch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7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0"/>
            <a:ext cx="87630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3427" y="1448428"/>
          <a:ext cx="8458200" cy="5005376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1828800"/>
                <a:gridCol w="3352800"/>
                <a:gridCol w="3276600"/>
              </a:tblGrid>
              <a:tr h="3352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Dynamic  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</a:t>
                      </a: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en-US" sz="26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esponse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Stimulus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Sudden stretch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(steady) 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stretch 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476972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Receptors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bag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chain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Afferents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1ry endings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primary and secondary endings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39624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Center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8873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Rapid contraction followed by rapid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relaxation 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subtetanic contraction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6596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Examples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tendon jerk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muscle tone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375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Muscle Tone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Is defined as a state  of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continuous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partial </a:t>
            </a:r>
            <a:r>
              <a:rPr lang="en-US" sz="2400" dirty="0" smtClean="0">
                <a:latin typeface="Comic Sans MS" panose="030F0702030302020204" pitchFamily="66" charset="0"/>
              </a:rPr>
              <a:t>contraction </a:t>
            </a:r>
            <a:r>
              <a:rPr lang="en-US" sz="2400" dirty="0">
                <a:latin typeface="Comic Sans MS" panose="030F0702030302020204" pitchFamily="66" charset="0"/>
              </a:rPr>
              <a:t>of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during rest.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is present in all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but specially in the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antigravity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ms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(extensors of LL, back, neck, </a:t>
            </a:r>
            <a:r>
              <a:rPr lang="en-GB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flexor of 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UL, muscle of abdominal wall and elevator of mandible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Functions of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A)Postural control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Help in heat production and maintain of body temperature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c) It helps both the venous return &amp; lymph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flow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Keeps viscera in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position</a:t>
            </a:r>
            <a:endParaRPr lang="en-US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of stretch Reflex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They </a:t>
            </a:r>
            <a:r>
              <a:rPr lang="en-US" sz="3600" dirty="0">
                <a:latin typeface="Comic Sans MS" panose="030F0702030302020204" pitchFamily="66" charset="0"/>
              </a:rPr>
              <a:t>function to oppose sudden changes in  muscle </a:t>
            </a:r>
            <a:r>
              <a:rPr lang="en-US" sz="3600" dirty="0" smtClean="0">
                <a:latin typeface="Comic Sans MS" panose="030F0702030302020204" pitchFamily="66" charset="0"/>
              </a:rPr>
              <a:t>length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help maintain a normal posture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Damping or smoothing of muscle contraction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Generation of muscle tone</a:t>
            </a:r>
            <a:endParaRPr lang="en-US" sz="36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04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Damping or Smoothing Function of Stretch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Stretch reflex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prevents 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erkiness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body movements</a:t>
            </a:r>
          </a:p>
          <a:p>
            <a:pPr lvl="0"/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from the motor areas are transmitted to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in an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unsmooth form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(↑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few Sec and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↓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another Sec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This causes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rregularities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or 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movements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The signals discharged from the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spindles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partial activity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Calibri" pitchFamily="34" charset="0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of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lvl="0"/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the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in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state of partial activity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so they cause continuous activation of them →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smooth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contraction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2063495" y="1307591"/>
            <a:ext cx="5934455" cy="5550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15400" cy="68579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crossfitwilmington.com/wp-content/uploads/2012/06/muscle_spin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36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Static stretch reflex </a:t>
            </a:r>
            <a:endParaRPr lang="ar-EG" altLang="en-US" b="1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5486400"/>
            <a:ext cx="1524000" cy="8382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maintained stretch e.g. gravity 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62400" y="52578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0" y="45720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Nuclear chain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0" y="4114800"/>
            <a:ext cx="838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48200" y="16002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1ry and 2 </a:t>
            </a:r>
            <a:r>
              <a:rPr lang="en-US" sz="2000" b="1" dirty="0" err="1">
                <a:solidFill>
                  <a:prstClr val="black"/>
                </a:solidFill>
              </a:rPr>
              <a:t>ry</a:t>
            </a:r>
            <a:r>
              <a:rPr lang="en-US" sz="2000" b="1" dirty="0">
                <a:solidFill>
                  <a:prstClr val="black"/>
                </a:solidFill>
              </a:rPr>
              <a:t> endings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81400" y="2133600"/>
            <a:ext cx="990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52800" y="9144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AHCs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81200" y="1219200"/>
            <a:ext cx="1371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2819400"/>
            <a:ext cx="11430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Alpha MNs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3124200"/>
            <a:ext cx="1371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3229862"/>
            <a:ext cx="8688750" cy="4161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91186"/>
            <a:ext cx="9143999" cy="1120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3600" spc="-5" dirty="0" smtClean="0">
                <a:solidFill>
                  <a:srgbClr val="FF0000"/>
                </a:solidFill>
              </a:rPr>
              <a:t>Clinical application of stretch reflex</a:t>
            </a:r>
            <a:r>
              <a:rPr sz="3600" spc="-5" dirty="0" smtClean="0">
                <a:solidFill>
                  <a:srgbClr val="FF0000"/>
                </a:solidFill>
              </a:rPr>
              <a:t>: </a:t>
            </a:r>
            <a:r>
              <a:rPr sz="3600" spc="-10" dirty="0">
                <a:solidFill>
                  <a:srgbClr val="00B050"/>
                </a:solidFill>
              </a:rPr>
              <a:t>Knee </a:t>
            </a:r>
            <a:r>
              <a:rPr sz="3600" spc="-5" dirty="0">
                <a:solidFill>
                  <a:srgbClr val="00B050"/>
                </a:solidFill>
              </a:rPr>
              <a:t>Jerk</a:t>
            </a:r>
            <a:r>
              <a:rPr sz="3600" spc="80" dirty="0">
                <a:solidFill>
                  <a:srgbClr val="00B050"/>
                </a:solidFill>
              </a:rPr>
              <a:t> </a:t>
            </a:r>
            <a:r>
              <a:rPr sz="3600" spc="-5" dirty="0">
                <a:solidFill>
                  <a:srgbClr val="00B050"/>
                </a:solidFill>
              </a:rPr>
              <a:t>Reflex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0200" y="1295400"/>
            <a:ext cx="8813800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Contraction </a:t>
            </a:r>
            <a:r>
              <a:rPr sz="2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sz="2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sz="28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being </a:t>
            </a:r>
            <a:r>
              <a:rPr sz="28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stretched</a:t>
            </a:r>
            <a:r>
              <a:rPr sz="2800" spc="-4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(quadriceps)</a:t>
            </a:r>
            <a:endParaRPr sz="2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marR="1129030" indent="-342900"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1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Reciprocal </a:t>
            </a:r>
            <a:r>
              <a:rPr sz="28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inhibition </a:t>
            </a:r>
            <a:r>
              <a:rPr sz="28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8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</a:t>
            </a:r>
            <a:r>
              <a:rPr sz="28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antagonistic</a:t>
            </a:r>
            <a:r>
              <a:rPr sz="2800" spc="-4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 </a:t>
            </a:r>
            <a:r>
              <a:rPr sz="2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(hamstring) </a:t>
            </a:r>
            <a:r>
              <a:rPr sz="2800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through </a:t>
            </a:r>
            <a:r>
              <a:rPr sz="28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reciprocal</a:t>
            </a:r>
            <a:r>
              <a:rPr sz="2800" spc="-2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8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innervation</a:t>
            </a:r>
            <a:endParaRPr sz="28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7047" y="5390489"/>
            <a:ext cx="1058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spc="-120" dirty="0">
                <a:solidFill>
                  <a:srgbClr val="FF0000"/>
                </a:solidFill>
                <a:latin typeface="Arial"/>
                <a:cs typeface="Arial"/>
              </a:rPr>
              <a:t>inh</a:t>
            </a:r>
            <a:r>
              <a:rPr sz="2000" b="1" spc="-65" dirty="0">
                <a:solidFill>
                  <a:srgbClr val="FF0000"/>
                </a:solidFill>
                <a:latin typeface="Arial"/>
                <a:cs typeface="Arial"/>
              </a:rPr>
              <a:t>ibi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 spc="-13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spc="-16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4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 the end of this lecture students are  expected to</a:t>
            </a:r>
            <a:r>
              <a:rPr lang="en-US" sz="24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components of stretch reflex  and </a:t>
            </a:r>
            <a:r>
              <a:rPr lang="en-US" sz="2400" dirty="0" smtClean="0">
                <a:latin typeface="Comic Sans MS" panose="030F0702030302020204" pitchFamily="66" charset="0"/>
              </a:rPr>
              <a:t>its function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structure , innervations and function of the muscle spindle 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Explain </a:t>
            </a:r>
            <a:r>
              <a:rPr lang="en-US" sz="2400" dirty="0">
                <a:latin typeface="Comic Sans MS" panose="030F0702030302020204" pitchFamily="66" charset="0"/>
              </a:rPr>
              <a:t>the roles of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alpha </a:t>
            </a:r>
            <a:r>
              <a:rPr lang="en-US" sz="2400" dirty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gamma </a:t>
            </a:r>
            <a:r>
              <a:rPr lang="en-US" sz="2400" dirty="0">
                <a:latin typeface="Comic Sans MS" panose="030F0702030302020204" pitchFamily="66" charset="0"/>
              </a:rPr>
              <a:t>motor  neurons in the stretch </a:t>
            </a:r>
            <a:r>
              <a:rPr lang="en-US" sz="2400" dirty="0" smtClean="0">
                <a:latin typeface="Comic Sans MS" panose="030F0702030302020204" pitchFamily="66" charset="0"/>
              </a:rPr>
              <a:t>reflex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and explain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Discuss </a:t>
            </a:r>
            <a:r>
              <a:rPr lang="en-US" sz="2400" dirty="0">
                <a:latin typeface="Comic Sans MS" panose="030F0702030302020204" pitchFamily="66" charset="0"/>
              </a:rPr>
              <a:t>the spinal and supraspinal </a:t>
            </a:r>
            <a:r>
              <a:rPr lang="en-US" sz="2400" dirty="0" smtClean="0">
                <a:latin typeface="Comic Sans MS" panose="030F0702030302020204" pitchFamily="66" charset="0"/>
              </a:rPr>
              <a:t>regulation of stretch reflex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inverse stretch reflex and its function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797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65275"/>
            <a:ext cx="6912864" cy="567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02176"/>
            <a:ext cx="9017255" cy="566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Knee Jerk Reflex &amp; Reciprocal Inhibition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38194" y="5950458"/>
            <a:ext cx="5257800" cy="830580"/>
          </a:xfrm>
          <a:prstGeom prst="rect">
            <a:avLst/>
          </a:prstGeom>
          <a:solidFill>
            <a:srgbClr val="FFFF00"/>
          </a:solidFill>
          <a:ln w="25907">
            <a:solidFill>
              <a:srgbClr val="FF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2400" b="1" spc="-200" dirty="0">
                <a:latin typeface="Arial"/>
                <a:cs typeface="Arial"/>
              </a:rPr>
              <a:t>Significance </a:t>
            </a:r>
            <a:r>
              <a:rPr sz="2400" b="1" spc="-110" dirty="0">
                <a:latin typeface="Arial"/>
                <a:cs typeface="Arial"/>
              </a:rPr>
              <a:t>of </a:t>
            </a:r>
            <a:r>
              <a:rPr sz="2400" b="1" spc="-170" dirty="0">
                <a:latin typeface="Arial"/>
                <a:cs typeface="Arial"/>
              </a:rPr>
              <a:t>reciprocal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120" dirty="0">
                <a:latin typeface="Arial"/>
                <a:cs typeface="Arial"/>
              </a:rPr>
              <a:t>Inhibition:</a:t>
            </a:r>
            <a:endParaRPr sz="2400" dirty="0">
              <a:latin typeface="Arial"/>
              <a:cs typeface="Arial"/>
            </a:endParaRPr>
          </a:p>
          <a:p>
            <a:pPr marL="377190" indent="-286385">
              <a:lnSpc>
                <a:spcPct val="100000"/>
              </a:lnSpc>
              <a:buClr>
                <a:srgbClr val="F303A2"/>
              </a:buClr>
              <a:buFont typeface="Wingdings"/>
              <a:buChar char=""/>
              <a:tabLst>
                <a:tab pos="377190" algn="l"/>
                <a:tab pos="377825" algn="l"/>
              </a:tabLst>
            </a:pPr>
            <a:r>
              <a:rPr sz="2400" spc="-60" dirty="0">
                <a:latin typeface="Arial"/>
                <a:cs typeface="Arial"/>
              </a:rPr>
              <a:t>Vital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75" dirty="0">
                <a:latin typeface="Arial"/>
                <a:cs typeface="Arial"/>
              </a:rPr>
              <a:t>coordinating </a:t>
            </a:r>
            <a:r>
              <a:rPr sz="2400" spc="-90" dirty="0">
                <a:latin typeface="Arial"/>
                <a:cs typeface="Arial"/>
              </a:rPr>
              <a:t>body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movements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772" y="3295903"/>
            <a:ext cx="29743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220" dirty="0">
                <a:solidFill>
                  <a:srgbClr val="FF0000"/>
                </a:solidFill>
                <a:latin typeface="Arial"/>
                <a:cs typeface="Arial"/>
              </a:rPr>
              <a:t>Antagonistic </a:t>
            </a:r>
            <a:r>
              <a:rPr sz="2800" b="1" spc="-254" dirty="0">
                <a:solidFill>
                  <a:srgbClr val="FF0000"/>
                </a:solidFill>
                <a:latin typeface="Arial"/>
                <a:cs typeface="Arial"/>
              </a:rPr>
              <a:t>muscle  </a:t>
            </a:r>
            <a:r>
              <a:rPr sz="2800" b="1" spc="-270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2800" b="1" spc="-1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45" dirty="0">
                <a:solidFill>
                  <a:srgbClr val="FF0000"/>
                </a:solidFill>
                <a:latin typeface="Arial"/>
                <a:cs typeface="Arial"/>
              </a:rPr>
              <a:t>inhibited</a:t>
            </a:r>
            <a:endParaRPr sz="2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2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236725"/>
            <a:ext cx="8944610" cy="49962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46100" marR="753110" indent="-533400">
              <a:lnSpc>
                <a:spcPts val="3020"/>
              </a:lnSpc>
              <a:spcBef>
                <a:spcPts val="48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They are carried out clinically to test the integrity of  reflex arc.</a:t>
            </a:r>
          </a:p>
          <a:p>
            <a:pPr marL="546100" marR="5080" indent="-533400">
              <a:lnSpc>
                <a:spcPts val="3020"/>
              </a:lnSpc>
              <a:spcBef>
                <a:spcPts val="680"/>
              </a:spcBef>
              <a:buClr>
                <a:srgbClr val="F303A2"/>
              </a:buClr>
              <a:buFont typeface="Wingdings"/>
              <a:buChar char=""/>
              <a:tabLst>
                <a:tab pos="545465" algn="l"/>
                <a:tab pos="546100" algn="l"/>
                <a:tab pos="2134235" algn="l"/>
              </a:tabLst>
            </a:pPr>
            <a:r>
              <a:rPr sz="2400" b="1" spc="-165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A-reflexia	</a:t>
            </a:r>
            <a:r>
              <a:rPr sz="24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or </a:t>
            </a:r>
            <a:r>
              <a:rPr sz="2400" b="1" spc="-175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hypo-reflexia </a:t>
            </a:r>
            <a:r>
              <a:rPr sz="2400" spc="-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(hypo-tonia)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indicates </a:t>
            </a:r>
            <a:r>
              <a:rPr sz="2400" spc="-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that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reflex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arc </a:t>
            </a:r>
            <a:r>
              <a:rPr sz="2400" spc="-1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is </a:t>
            </a:r>
            <a:r>
              <a:rPr sz="2400" spc="-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interrupted at </a:t>
            </a: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one </a:t>
            </a:r>
            <a:r>
              <a:rPr sz="24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its</a:t>
            </a:r>
            <a:r>
              <a:rPr sz="2400" spc="-5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components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by: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29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Lesions </a:t>
            </a:r>
            <a:r>
              <a:rPr sz="2400" spc="-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lower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sz="24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</a:t>
            </a:r>
            <a:r>
              <a:rPr sz="2400" i="1" spc="-4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8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poliomyelitis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Peripheral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nerve </a:t>
            </a:r>
            <a:r>
              <a:rPr sz="2400" spc="-1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lesions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</a:t>
            </a:r>
            <a:r>
              <a:rPr sz="2400" i="1" spc="-9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peripheral</a:t>
            </a:r>
            <a:r>
              <a:rPr sz="2400" i="1" spc="-14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10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neuropathy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marR="796290" lvl="1" indent="-533400">
              <a:lnSpc>
                <a:spcPts val="3030"/>
              </a:lnSpc>
              <a:spcBef>
                <a:spcPts val="71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Neuromuscular </a:t>
            </a:r>
            <a:r>
              <a:rPr sz="2400" spc="-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junction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disorder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myasthenia  </a:t>
            </a:r>
            <a:r>
              <a:rPr sz="2400" i="1" spc="-114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gravis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28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14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Primary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muscle </a:t>
            </a:r>
            <a:r>
              <a:rPr sz="2400" spc="-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disorder </a:t>
            </a:r>
            <a:r>
              <a:rPr sz="2400" i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</a:t>
            </a:r>
            <a:r>
              <a:rPr sz="2400" i="1" spc="-15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i="1" spc="-11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myopathy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46100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b="1" spc="-16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Hyper-reflexia </a:t>
            </a:r>
            <a:r>
              <a:rPr sz="2400" spc="-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(hyper-tonia): </a:t>
            </a:r>
            <a:r>
              <a:rPr sz="2400" spc="-1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exaggerated </a:t>
            </a:r>
            <a:r>
              <a:rPr sz="2400" spc="-1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deep</a:t>
            </a:r>
            <a:r>
              <a:rPr sz="2400" spc="-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reflexes.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Upper </a:t>
            </a:r>
            <a:r>
              <a:rPr sz="2400" spc="-2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</a:t>
            </a:r>
            <a:r>
              <a:rPr sz="2400" spc="-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</a:t>
            </a:r>
            <a:r>
              <a:rPr sz="2400" spc="-2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Anxiety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08075"/>
          </a:xfrm>
          <a:custGeom>
            <a:avLst/>
            <a:gdLst/>
            <a:ahLst/>
            <a:cxnLst/>
            <a:rect l="l" t="t" r="r" b="b"/>
            <a:pathLst>
              <a:path w="9144000" h="1108075">
                <a:moveTo>
                  <a:pt x="0" y="1107948"/>
                </a:moveTo>
                <a:lnTo>
                  <a:pt x="9144000" y="1107948"/>
                </a:lnTo>
                <a:lnTo>
                  <a:pt x="9144000" y="0"/>
                </a:lnTo>
                <a:lnTo>
                  <a:pt x="0" y="0"/>
                </a:lnTo>
                <a:lnTo>
                  <a:pt x="0" y="110794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906526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 rtl="0" eaLnBrk="0" fontAlgn="base" hangingPunct="0">
              <a:spcBef>
                <a:spcPts val="100"/>
              </a:spcBef>
              <a:spcAft>
                <a:spcPct val="0"/>
              </a:spcAft>
            </a:pPr>
            <a:r>
              <a:rPr sz="3200" kern="1200" spc="-5" dirty="0">
                <a:solidFill>
                  <a:srgbClr val="FF0000"/>
                </a:solidFill>
              </a:rPr>
              <a:t>What is the Clinical Significance of Tendon Reflexes ?</a:t>
            </a:r>
          </a:p>
        </p:txBody>
      </p:sp>
    </p:spTree>
    <p:extLst>
      <p:ext uri="{BB962C8B-B14F-4D97-AF65-F5344CB8AC3E}">
        <p14:creationId xmlns:p14="http://schemas.microsoft.com/office/powerpoint/2010/main" val="2542241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en-US" sz="3600" b="1" spc="-5" dirty="0">
                <a:solidFill>
                  <a:srgbClr val="FF0000"/>
                </a:solidFill>
                <a:latin typeface="Arial"/>
                <a:cs typeface="Arial"/>
              </a:rPr>
              <a:t>Supraspinal control of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/>
            </a:r>
            <a:b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4648200" cy="521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1417638"/>
            <a:ext cx="4267201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3200" b="1" kern="0" dirty="0">
                <a:solidFill>
                  <a:srgbClr val="FF0000"/>
                </a:solidFill>
                <a:latin typeface="Arial"/>
                <a:cs typeface="Arial"/>
              </a:rPr>
              <a:t>Factors that Influence Stretch</a:t>
            </a:r>
            <a:r>
              <a:rPr lang="en-GB" sz="3200" b="1" kern="0" spc="-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3200" b="1" kern="0" spc="-5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042922"/>
              </p:ext>
            </p:extLst>
          </p:nvPr>
        </p:nvGraphicFramePr>
        <p:xfrm>
          <a:off x="0" y="1434699"/>
          <a:ext cx="9144000" cy="5025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331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Facilitation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94576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Supraspinal factors:</a:t>
                      </a:r>
                      <a:r>
                        <a:rPr lang="en-GB" sz="18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 algn="l">
                        <a:buNone/>
                      </a:pPr>
                      <a:endParaRPr lang="en-GB" sz="1800" b="1" baseline="0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area 4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Vestibular nucleus 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Pontine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Reticular Formation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Supraspinal factors: </a:t>
                      </a:r>
                    </a:p>
                    <a:p>
                      <a:pPr algn="l"/>
                      <a:endParaRPr lang="en-US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suppressor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6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Basal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ganglia , 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Nucleus .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Medullary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Reticular formation .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5104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Noxious painful stimulus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Anxiety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Jendrassik-manuver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Excessive muscle stretch  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stimulation of Golgi tendon organ ).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Muscle contraction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14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5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andhayoga.com/images/Blog/blog_7_shot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34269"/>
            <a:ext cx="8077200" cy="392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763000" cy="1295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It is a reflex in which there is a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reflex relaxation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(or lengthening) of a muscles in response to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excessive stretch or contraction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of that muscles.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510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</a:t>
            </a: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Tendon Reflex (Inverse Stretch Reflex)</a:t>
            </a:r>
          </a:p>
        </p:txBody>
      </p:sp>
    </p:spTree>
    <p:extLst>
      <p:ext uri="{BB962C8B-B14F-4D97-AF65-F5344CB8AC3E}">
        <p14:creationId xmlns:p14="http://schemas.microsoft.com/office/powerpoint/2010/main" val="23286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6674" name="Picture 2" descr="http://classconnection.s3.amazonaws.com/544/flashcards/666544/png/golgi_tendon_reflex1317965346548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415" y="274638"/>
            <a:ext cx="868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 </a:t>
            </a:r>
          </a:p>
        </p:txBody>
      </p:sp>
    </p:spTree>
    <p:extLst>
      <p:ext uri="{BB962C8B-B14F-4D97-AF65-F5344CB8AC3E}">
        <p14:creationId xmlns:p14="http://schemas.microsoft.com/office/powerpoint/2010/main" val="22693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neurobiography.info/images/teaching/golgi_tendon_organ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91" y="1531441"/>
            <a:ext cx="3429000" cy="494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867400" cy="5715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Neural pathway: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Stimulus: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ed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muscle tension by;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Overstretch 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Severe contraction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Receptors</a:t>
            </a:r>
            <a:r>
              <a:rPr lang="en-US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Golgi tendon organs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1) Site</a:t>
            </a:r>
            <a:r>
              <a:rPr lang="en-US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tendons of skeletal ms in series with ms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2) Structure:</a:t>
            </a:r>
            <a:r>
              <a:rPr lang="en-US" sz="2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Are encapsulated sensory receptor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6-20 elastic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3) Innervations: </a:t>
            </a:r>
            <a:endParaRPr lang="en-US" sz="2600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Type 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Ib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afferent fibres</a:t>
            </a: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1609" y="46074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2</a:t>
            </a: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1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800600" cy="556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Receptors: GTOs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Stimulated by ↑</a:t>
            </a:r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muscle tension caused by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passive overstretch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or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active contraction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muscle</a:t>
            </a:r>
          </a:p>
          <a:p>
            <a:pPr eaLnBrk="1" hangingPunct="1"/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Afferents:</a:t>
            </a:r>
          </a:p>
          <a:p>
            <a:pPr eaLnBrk="1" hangingPunct="1"/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Ib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fibers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 (spinal cord) </a:t>
            </a:r>
            <a:r>
              <a:rPr lang="en-US" altLang="en-US" sz="2000" b="1" u="sng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altLang="en-US" sz="2000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inhibitory interneurons→ inhibit the α-MNs supplying the same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excitatory interneurons→ excite the α-MNs supplying the antagonistic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Response:</a:t>
            </a:r>
            <a:endParaRPr lang="en-US" alt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Relaxation of the same muscle 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Contraction of antagonistic group of muscles.</a:t>
            </a:r>
          </a:p>
          <a:p>
            <a:pPr eaLnBrk="1" hangingPunct="1"/>
            <a:endParaRPr lang="en-US" altLang="en-US" sz="2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5" y="6927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Tendon Organs (GTOs)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9441"/>
            <a:ext cx="426720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Comic Sans MS" panose="030F0702030302020204" pitchFamily="66" charset="0"/>
              </a:rPr>
              <a:t>This reflex protects muscle from rupture &amp; tendon from avulsion and tear.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0"/>
            <a:ext cx="6791533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8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0873" y="1355089"/>
            <a:ext cx="2733675" cy="822960"/>
          </a:xfrm>
          <a:custGeom>
            <a:avLst/>
            <a:gdLst/>
            <a:ahLst/>
            <a:cxnLst/>
            <a:rect l="l" t="t" r="r" b="b"/>
            <a:pathLst>
              <a:path w="2733675" h="822960">
                <a:moveTo>
                  <a:pt x="0" y="822960"/>
                </a:moveTo>
                <a:lnTo>
                  <a:pt x="2733675" y="822960"/>
                </a:lnTo>
                <a:lnTo>
                  <a:pt x="2733675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45992" y="1355089"/>
            <a:ext cx="2985135" cy="822960"/>
          </a:xfrm>
          <a:custGeom>
            <a:avLst/>
            <a:gdLst/>
            <a:ahLst/>
            <a:cxnLst/>
            <a:rect l="l" t="t" r="r" b="b"/>
            <a:pathLst>
              <a:path w="2985135" h="822960">
                <a:moveTo>
                  <a:pt x="0" y="822960"/>
                </a:moveTo>
                <a:lnTo>
                  <a:pt x="2984881" y="822960"/>
                </a:lnTo>
                <a:lnTo>
                  <a:pt x="298488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0873" y="2178050"/>
            <a:ext cx="2733675" cy="1621790"/>
          </a:xfrm>
          <a:custGeom>
            <a:avLst/>
            <a:gdLst/>
            <a:ahLst/>
            <a:cxnLst/>
            <a:rect l="l" t="t" r="r" b="b"/>
            <a:pathLst>
              <a:path w="2733675" h="1621789">
                <a:moveTo>
                  <a:pt x="0" y="1621789"/>
                </a:moveTo>
                <a:lnTo>
                  <a:pt x="2733675" y="1621789"/>
                </a:lnTo>
                <a:lnTo>
                  <a:pt x="2733675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45992" y="2178050"/>
            <a:ext cx="2985135" cy="1621790"/>
          </a:xfrm>
          <a:custGeom>
            <a:avLst/>
            <a:gdLst/>
            <a:ahLst/>
            <a:cxnLst/>
            <a:rect l="l" t="t" r="r" b="b"/>
            <a:pathLst>
              <a:path w="2985135" h="1621789">
                <a:moveTo>
                  <a:pt x="0" y="1621789"/>
                </a:moveTo>
                <a:lnTo>
                  <a:pt x="2984881" y="1621789"/>
                </a:lnTo>
                <a:lnTo>
                  <a:pt x="2984881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0873" y="3799878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45992" y="3799878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30873" y="4923370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45992" y="4923370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30873" y="6046889"/>
            <a:ext cx="2733675" cy="622935"/>
          </a:xfrm>
          <a:custGeom>
            <a:avLst/>
            <a:gdLst/>
            <a:ahLst/>
            <a:cxnLst/>
            <a:rect l="l" t="t" r="r" b="b"/>
            <a:pathLst>
              <a:path w="2733675" h="622934">
                <a:moveTo>
                  <a:pt x="0" y="622465"/>
                </a:moveTo>
                <a:lnTo>
                  <a:pt x="2733675" y="622465"/>
                </a:lnTo>
                <a:lnTo>
                  <a:pt x="2733675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45992" y="6046889"/>
            <a:ext cx="2985135" cy="622935"/>
          </a:xfrm>
          <a:custGeom>
            <a:avLst/>
            <a:gdLst/>
            <a:ahLst/>
            <a:cxnLst/>
            <a:rect l="l" t="t" r="r" b="b"/>
            <a:pathLst>
              <a:path w="2985135" h="622934">
                <a:moveTo>
                  <a:pt x="0" y="622465"/>
                </a:moveTo>
                <a:lnTo>
                  <a:pt x="2984881" y="622465"/>
                </a:lnTo>
                <a:lnTo>
                  <a:pt x="2984881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06896" y="1301496"/>
            <a:ext cx="2488692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34783" y="1667255"/>
            <a:ext cx="1149096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68623" y="1438655"/>
            <a:ext cx="2566416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32576" y="2124455"/>
            <a:ext cx="2880360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2576" y="2490216"/>
            <a:ext cx="1386840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47060" y="2124455"/>
            <a:ext cx="2880360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7060" y="2490216"/>
            <a:ext cx="1234439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32576" y="3747515"/>
            <a:ext cx="2775204" cy="679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7539" y="3762755"/>
            <a:ext cx="2462784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32576" y="4870703"/>
            <a:ext cx="2220468" cy="679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32576" y="5236464"/>
            <a:ext cx="1336548" cy="679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47060" y="4870703"/>
            <a:ext cx="2572512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32576" y="5993891"/>
            <a:ext cx="1150620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7811" y="5993891"/>
            <a:ext cx="659892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16140" y="5993891"/>
            <a:ext cx="1150620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47060" y="5993891"/>
            <a:ext cx="1150619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92296" y="5993891"/>
            <a:ext cx="659891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30623" y="5993891"/>
            <a:ext cx="1690116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62562"/>
              </p:ext>
            </p:extLst>
          </p:nvPr>
        </p:nvGraphicFramePr>
        <p:xfrm>
          <a:off x="237236" y="1340802"/>
          <a:ext cx="8713470" cy="5313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164"/>
                <a:gridCol w="3016631"/>
                <a:gridCol w="2733675"/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834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28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Stretch</a:t>
                      </a:r>
                      <a:r>
                        <a:rPr sz="2800" b="0" spc="-2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 </a:t>
                      </a:r>
                      <a:r>
                        <a:rPr sz="28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reflex</a:t>
                      </a:r>
                    </a:p>
                  </a:txBody>
                  <a:tcPr marL="0" marR="0" marT="1885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9015" marR="344805" indent="-6280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0" spc="-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Inverse</a:t>
                      </a:r>
                      <a:r>
                        <a:rPr sz="2400" b="0" spc="-6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 </a:t>
                      </a:r>
                      <a:r>
                        <a:rPr sz="24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stretch  </a:t>
                      </a:r>
                      <a:r>
                        <a:rPr sz="2400" b="0" spc="-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reflex</a:t>
                      </a:r>
                      <a:endParaRPr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21790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STIMULUS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4826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length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23050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tension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</a:t>
                      </a:r>
                    </a:p>
                  </a:txBody>
                  <a:tcPr marL="0" marR="0" marT="393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 relaxation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RECEPTORS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spindles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890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Golgi</a:t>
                      </a:r>
                      <a:r>
                        <a:rPr sz="2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tendon  organs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105410">
                        <a:lnSpc>
                          <a:spcPts val="285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 smtClean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AFFERENTS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500" i="1" spc="-90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Ia </a:t>
                      </a:r>
                      <a:r>
                        <a:rPr sz="2500" i="1" spc="-7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2500" i="1" spc="-30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2500" i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fibers</a:t>
                      </a: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940"/>
                        </a:lnSpc>
                        <a:spcBef>
                          <a:spcPts val="209"/>
                        </a:spcBef>
                      </a:pPr>
                      <a:r>
                        <a:rPr sz="2400" spc="-35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 err="1">
                          <a:latin typeface="Arial"/>
                          <a:cs typeface="Arial"/>
                        </a:rPr>
                        <a:t>Ib</a:t>
                      </a:r>
                      <a:r>
                        <a:rPr sz="25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 smtClean="0">
                          <a:latin typeface="Arial"/>
                          <a:cs typeface="Arial"/>
                        </a:rPr>
                        <a:t>fibers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95" dirty="0">
                <a:solidFill>
                  <a:srgbClr val="FF0000"/>
                </a:solidFill>
              </a:rPr>
              <a:t>Comparison </a:t>
            </a:r>
            <a:r>
              <a:rPr sz="3400" spc="-215" dirty="0">
                <a:solidFill>
                  <a:srgbClr val="FF0000"/>
                </a:solidFill>
              </a:rPr>
              <a:t>Between </a:t>
            </a:r>
            <a:r>
              <a:rPr sz="3400" spc="-245" dirty="0">
                <a:solidFill>
                  <a:srgbClr val="FF0000"/>
                </a:solidFill>
              </a:rPr>
              <a:t>Stretch </a:t>
            </a:r>
            <a:r>
              <a:rPr sz="3400" spc="-65" dirty="0">
                <a:solidFill>
                  <a:srgbClr val="FF0000"/>
                </a:solidFill>
              </a:rPr>
              <a:t>&amp; </a:t>
            </a:r>
            <a:r>
              <a:rPr sz="3400" spc="-250" dirty="0">
                <a:solidFill>
                  <a:srgbClr val="FF0000"/>
                </a:solidFill>
              </a:rPr>
              <a:t>Inverse</a:t>
            </a:r>
            <a:r>
              <a:rPr sz="3400" spc="-65" dirty="0">
                <a:solidFill>
                  <a:srgbClr val="FF0000"/>
                </a:solidFill>
              </a:rPr>
              <a:t> </a:t>
            </a:r>
            <a:r>
              <a:rPr sz="3400" spc="-260" dirty="0">
                <a:solidFill>
                  <a:srgbClr val="FF0000"/>
                </a:solidFill>
              </a:rPr>
              <a:t>Reflexes-</a:t>
            </a:r>
            <a:r>
              <a:rPr sz="3600" spc="-260" dirty="0">
                <a:solidFill>
                  <a:srgbClr val="002060"/>
                </a:solidFill>
              </a:rPr>
              <a:t>1</a:t>
            </a:r>
            <a:endParaRPr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b="1" kern="0" dirty="0">
                <a:solidFill>
                  <a:srgbClr val="FF0000"/>
                </a:solidFill>
                <a:latin typeface="Arial"/>
                <a:cs typeface="Arial"/>
              </a:rPr>
              <a:t>What is a Stretch</a:t>
            </a:r>
            <a:r>
              <a:rPr lang="en-US" sz="5400" b="1" kern="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5400" b="1" kern="0" spc="-5" dirty="0">
                <a:solidFill>
                  <a:srgbClr val="FF0000"/>
                </a:solidFill>
                <a:latin typeface="Arial"/>
                <a:cs typeface="Arial"/>
              </a:rPr>
              <a:t>Reflex?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reflex contraction of a muscle when it is </a:t>
            </a:r>
            <a:r>
              <a:rPr lang="en-US" dirty="0" smtClean="0">
                <a:latin typeface="Comic Sans MS" panose="030F0702030302020204" pitchFamily="66" charset="0"/>
              </a:rPr>
              <a:t>moderately stretched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monosynaptic reflex (also known as myotatic reflex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It has two components: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dynamic </a:t>
            </a:r>
            <a:r>
              <a:rPr lang="en-US" dirty="0">
                <a:latin typeface="Comic Sans MS" panose="030F0702030302020204" pitchFamily="66" charset="0"/>
              </a:rPr>
              <a:t>stretch reflex (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patellar-tendon </a:t>
            </a:r>
            <a:r>
              <a:rPr lang="en-US" dirty="0">
                <a:latin typeface="Comic Sans MS" panose="030F0702030302020204" pitchFamily="66" charset="0"/>
              </a:rPr>
              <a:t>or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knee jerk </a:t>
            </a:r>
            <a:r>
              <a:rPr lang="en-US" dirty="0">
                <a:latin typeface="Comic Sans MS" panose="030F0702030302020204" pitchFamily="66" charset="0"/>
              </a:rPr>
              <a:t>reflex) 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static</a:t>
            </a:r>
            <a:r>
              <a:rPr lang="en-US" dirty="0">
                <a:latin typeface="Comic Sans MS" panose="030F0702030302020204" pitchFamily="66" charset="0"/>
              </a:rPr>
              <a:t> stretch </a:t>
            </a:r>
            <a:r>
              <a:rPr lang="en-US" dirty="0" smtClean="0">
                <a:latin typeface="Comic Sans MS" panose="030F0702030302020204" pitchFamily="66" charset="0"/>
              </a:rPr>
              <a:t>( muscle tone)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6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7169" y="1137056"/>
            <a:ext cx="3095625" cy="661035"/>
          </a:xfrm>
          <a:custGeom>
            <a:avLst/>
            <a:gdLst/>
            <a:ahLst/>
            <a:cxnLst/>
            <a:rect l="l" t="t" r="r" b="b"/>
            <a:pathLst>
              <a:path w="3095625" h="661035">
                <a:moveTo>
                  <a:pt x="0" y="660501"/>
                </a:moveTo>
                <a:lnTo>
                  <a:pt x="3095244" y="660501"/>
                </a:lnTo>
                <a:lnTo>
                  <a:pt x="3095244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94761" y="1137056"/>
            <a:ext cx="3002915" cy="661035"/>
          </a:xfrm>
          <a:custGeom>
            <a:avLst/>
            <a:gdLst/>
            <a:ahLst/>
            <a:cxnLst/>
            <a:rect l="l" t="t" r="r" b="b"/>
            <a:pathLst>
              <a:path w="3002915" h="661035">
                <a:moveTo>
                  <a:pt x="0" y="660501"/>
                </a:moveTo>
                <a:lnTo>
                  <a:pt x="3002407" y="660501"/>
                </a:lnTo>
                <a:lnTo>
                  <a:pt x="3002407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7169" y="1797583"/>
            <a:ext cx="3095625" cy="534670"/>
          </a:xfrm>
          <a:custGeom>
            <a:avLst/>
            <a:gdLst/>
            <a:ahLst/>
            <a:cxnLst/>
            <a:rect l="l" t="t" r="r" b="b"/>
            <a:pathLst>
              <a:path w="3095625" h="534669">
                <a:moveTo>
                  <a:pt x="0" y="534390"/>
                </a:moveTo>
                <a:lnTo>
                  <a:pt x="3095244" y="534390"/>
                </a:lnTo>
                <a:lnTo>
                  <a:pt x="3095244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4761" y="1797583"/>
            <a:ext cx="3002915" cy="534670"/>
          </a:xfrm>
          <a:custGeom>
            <a:avLst/>
            <a:gdLst/>
            <a:ahLst/>
            <a:cxnLst/>
            <a:rect l="l" t="t" r="r" b="b"/>
            <a:pathLst>
              <a:path w="3002915" h="534669">
                <a:moveTo>
                  <a:pt x="0" y="534390"/>
                </a:moveTo>
                <a:lnTo>
                  <a:pt x="3002407" y="534390"/>
                </a:lnTo>
                <a:lnTo>
                  <a:pt x="3002407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7169" y="2331948"/>
            <a:ext cx="3095625" cy="1100455"/>
          </a:xfrm>
          <a:custGeom>
            <a:avLst/>
            <a:gdLst/>
            <a:ahLst/>
            <a:cxnLst/>
            <a:rect l="l" t="t" r="r" b="b"/>
            <a:pathLst>
              <a:path w="3095625" h="1100454">
                <a:moveTo>
                  <a:pt x="0" y="1099972"/>
                </a:moveTo>
                <a:lnTo>
                  <a:pt x="3095244" y="1099972"/>
                </a:lnTo>
                <a:lnTo>
                  <a:pt x="3095244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4761" y="2331948"/>
            <a:ext cx="3002915" cy="1100455"/>
          </a:xfrm>
          <a:custGeom>
            <a:avLst/>
            <a:gdLst/>
            <a:ahLst/>
            <a:cxnLst/>
            <a:rect l="l" t="t" r="r" b="b"/>
            <a:pathLst>
              <a:path w="3002915" h="1100454">
                <a:moveTo>
                  <a:pt x="0" y="1099972"/>
                </a:moveTo>
                <a:lnTo>
                  <a:pt x="3002407" y="1099972"/>
                </a:lnTo>
                <a:lnTo>
                  <a:pt x="3002407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7169" y="3431921"/>
            <a:ext cx="3095625" cy="2042160"/>
          </a:xfrm>
          <a:custGeom>
            <a:avLst/>
            <a:gdLst/>
            <a:ahLst/>
            <a:cxnLst/>
            <a:rect l="l" t="t" r="r" b="b"/>
            <a:pathLst>
              <a:path w="3095625" h="2042160">
                <a:moveTo>
                  <a:pt x="0" y="2042159"/>
                </a:moveTo>
                <a:lnTo>
                  <a:pt x="3095244" y="2042159"/>
                </a:lnTo>
                <a:lnTo>
                  <a:pt x="3095244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94761" y="3431921"/>
            <a:ext cx="3002915" cy="2042160"/>
          </a:xfrm>
          <a:custGeom>
            <a:avLst/>
            <a:gdLst/>
            <a:ahLst/>
            <a:cxnLst/>
            <a:rect l="l" t="t" r="r" b="b"/>
            <a:pathLst>
              <a:path w="3002915" h="2042160">
                <a:moveTo>
                  <a:pt x="0" y="2042159"/>
                </a:moveTo>
                <a:lnTo>
                  <a:pt x="3002407" y="2042159"/>
                </a:lnTo>
                <a:lnTo>
                  <a:pt x="3002407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7169" y="5474029"/>
            <a:ext cx="3095625" cy="1348105"/>
          </a:xfrm>
          <a:custGeom>
            <a:avLst/>
            <a:gdLst/>
            <a:ahLst/>
            <a:cxnLst/>
            <a:rect l="l" t="t" r="r" b="b"/>
            <a:pathLst>
              <a:path w="3095625" h="1348104">
                <a:moveTo>
                  <a:pt x="0" y="1347597"/>
                </a:moveTo>
                <a:lnTo>
                  <a:pt x="3095244" y="1347597"/>
                </a:lnTo>
                <a:lnTo>
                  <a:pt x="3095244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4761" y="5474029"/>
            <a:ext cx="3002915" cy="1348105"/>
          </a:xfrm>
          <a:custGeom>
            <a:avLst/>
            <a:gdLst/>
            <a:ahLst/>
            <a:cxnLst/>
            <a:rect l="l" t="t" r="r" b="b"/>
            <a:pathLst>
              <a:path w="3002915" h="1348104">
                <a:moveTo>
                  <a:pt x="0" y="1347597"/>
                </a:moveTo>
                <a:lnTo>
                  <a:pt x="3002407" y="1347597"/>
                </a:lnTo>
                <a:lnTo>
                  <a:pt x="3002407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60720" y="1115567"/>
            <a:ext cx="302209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8439" y="1115567"/>
            <a:ext cx="2077212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67755" y="1729739"/>
            <a:ext cx="804672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03035" y="1729739"/>
            <a:ext cx="58826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1908" y="1729739"/>
            <a:ext cx="1776984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5955" y="1744979"/>
            <a:ext cx="1167383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57955" y="1744979"/>
            <a:ext cx="507491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60064" y="1744979"/>
            <a:ext cx="152247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28715" y="2293620"/>
            <a:ext cx="1229867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17207" y="2293620"/>
            <a:ext cx="176784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28715" y="2598420"/>
            <a:ext cx="2273808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8715" y="2903220"/>
            <a:ext cx="2912364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95955" y="2278379"/>
            <a:ext cx="1400556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8835" y="2699004"/>
            <a:ext cx="1034796" cy="716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06952" y="2343911"/>
            <a:ext cx="1711452" cy="5730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26435" y="2659379"/>
            <a:ext cx="2359152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26435" y="2964179"/>
            <a:ext cx="1757172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28715" y="3393947"/>
            <a:ext cx="2782824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28715" y="4064508"/>
            <a:ext cx="2471928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28715" y="4369308"/>
            <a:ext cx="2514599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28715" y="4674108"/>
            <a:ext cx="1229867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98820" y="5039867"/>
            <a:ext cx="2106168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43200" y="3403091"/>
            <a:ext cx="2505455" cy="5135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43200" y="3677411"/>
            <a:ext cx="358139" cy="5135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93492" y="3677411"/>
            <a:ext cx="931163" cy="5135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3200" y="4006596"/>
            <a:ext cx="2694431" cy="5135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28715" y="5436108"/>
            <a:ext cx="2810256" cy="5699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197595" y="5436108"/>
            <a:ext cx="426720" cy="569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28715" y="5801867"/>
            <a:ext cx="3290316" cy="5699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28715" y="6106667"/>
            <a:ext cx="2801112" cy="569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26435" y="5436108"/>
            <a:ext cx="2865119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26435" y="5740908"/>
            <a:ext cx="3133343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26435" y="6045708"/>
            <a:ext cx="1627632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542750"/>
              </p:ext>
            </p:extLst>
          </p:nvPr>
        </p:nvGraphicFramePr>
        <p:xfrm>
          <a:off x="309133" y="1112011"/>
          <a:ext cx="8710930" cy="5959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1420"/>
                <a:gridCol w="3002280"/>
                <a:gridCol w="3094990"/>
                <a:gridCol w="142240"/>
              </a:tblGrid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STRETCH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INVERSE STRETCH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53403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SYNAPSES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Mono-synaptic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2800" spc="-5" dirty="0" smtClean="0">
                          <a:latin typeface="Arial"/>
                          <a:cs typeface="Arial"/>
                        </a:rPr>
                        <a:t>poly</a:t>
                      </a:r>
                      <a:r>
                        <a:rPr sz="2800" spc="-5" dirty="0" smtClean="0">
                          <a:latin typeface="Arial"/>
                          <a:cs typeface="Arial"/>
                        </a:rPr>
                        <a:t>synaptic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099820">
                <a:tc>
                  <a:txBody>
                    <a:bodyPr/>
                    <a:lstStyle/>
                    <a:p>
                      <a:pPr marL="105410" marR="5753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RECEPRO</a:t>
                      </a:r>
                      <a:r>
                        <a:rPr sz="20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AL  </a:t>
                      </a:r>
                      <a:r>
                        <a:rPr sz="2000" b="1" spc="-3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INNERVATION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504825">
                        <a:lnSpc>
                          <a:spcPct val="99700"/>
                        </a:lnSpc>
                        <a:spcBef>
                          <a:spcPts val="210"/>
                        </a:spcBef>
                        <a:tabLst>
                          <a:tab pos="1186180" algn="l"/>
                        </a:tabLst>
                      </a:pPr>
                      <a:r>
                        <a:rPr sz="2500" b="1" i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Inhibit</a:t>
                      </a:r>
                      <a:r>
                        <a:rPr sz="2500" b="1" i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ts  through inhibitory  interneurons</a:t>
                      </a: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409575">
                        <a:lnSpc>
                          <a:spcPts val="2400"/>
                        </a:lnSpc>
                        <a:spcBef>
                          <a:spcPts val="385"/>
                        </a:spcBef>
                      </a:pPr>
                      <a:r>
                        <a:rPr sz="2100" i="1" u="heavy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Excites</a:t>
                      </a:r>
                      <a:r>
                        <a:rPr sz="21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antagonistic  muscles through  excitatory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interneurons</a:t>
                      </a: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2041525">
                <a:tc>
                  <a:txBody>
                    <a:bodyPr/>
                    <a:lstStyle/>
                    <a:p>
                      <a:pPr marL="105410" marR="251460">
                        <a:lnSpc>
                          <a:spcPts val="288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PHY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IOLOG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L  SIGNIFICANCE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7562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Regulation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  l</a:t>
                      </a: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ength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Genesis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tone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6076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Regulation of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</a:t>
                      </a:r>
                      <a:r>
                        <a:rPr sz="20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tension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106680" marR="875665" algn="just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Prevent excessive  increase in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</a:t>
                      </a:r>
                      <a:r>
                        <a:rPr sz="2000" dirty="0" smtClean="0">
                          <a:latin typeface="Arial"/>
                          <a:cs typeface="Arial"/>
                        </a:rPr>
                        <a:t>tension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&amp; tendon avulsion 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(protective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role)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354455">
                <a:tc>
                  <a:txBody>
                    <a:bodyPr/>
                    <a:lstStyle/>
                    <a:p>
                      <a:pPr marL="105410" marR="6064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CLINICAL  ASS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MENT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5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1619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Sudden tap of muscle  causes brisk</a:t>
                      </a:r>
                      <a:r>
                        <a:rPr sz="2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  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jerk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99060">
                        <a:lnSpc>
                          <a:spcPct val="1101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Overstretch of muscle-  sudden muscle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relaxation  (lengthening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reaction</a:t>
                      </a:r>
                      <a:r>
                        <a:rPr sz="2000" dirty="0" smtClean="0"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46" name="object 46"/>
          <p:cNvSpPr/>
          <p:nvPr/>
        </p:nvSpPr>
        <p:spPr>
          <a:xfrm>
            <a:off x="0" y="1053083"/>
            <a:ext cx="9144000" cy="29209"/>
          </a:xfrm>
          <a:custGeom>
            <a:avLst/>
            <a:gdLst/>
            <a:ahLst/>
            <a:cxnLst/>
            <a:rect l="l" t="t" r="r" b="b"/>
            <a:pathLst>
              <a:path w="9144000" h="29209">
                <a:moveTo>
                  <a:pt x="0" y="28955"/>
                </a:moveTo>
                <a:lnTo>
                  <a:pt x="9144000" y="28955"/>
                </a:lnTo>
                <a:lnTo>
                  <a:pt x="9144000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0" y="1053084"/>
                </a:moveTo>
                <a:lnTo>
                  <a:pt x="9144000" y="1053084"/>
                </a:lnTo>
                <a:lnTo>
                  <a:pt x="9144000" y="0"/>
                </a:lnTo>
                <a:lnTo>
                  <a:pt x="0" y="0"/>
                </a:lnTo>
                <a:lnTo>
                  <a:pt x="0" y="105308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95" dirty="0">
                <a:solidFill>
                  <a:srgbClr val="FF0000"/>
                </a:solidFill>
              </a:rPr>
              <a:t>Comparison </a:t>
            </a:r>
            <a:r>
              <a:rPr sz="3400" spc="-215" dirty="0">
                <a:solidFill>
                  <a:srgbClr val="FF0000"/>
                </a:solidFill>
              </a:rPr>
              <a:t>Between </a:t>
            </a:r>
            <a:r>
              <a:rPr sz="3400" spc="-245" dirty="0">
                <a:solidFill>
                  <a:srgbClr val="FF0000"/>
                </a:solidFill>
              </a:rPr>
              <a:t>Stretch </a:t>
            </a:r>
            <a:r>
              <a:rPr sz="3400" spc="-65" dirty="0">
                <a:solidFill>
                  <a:srgbClr val="FF0000"/>
                </a:solidFill>
              </a:rPr>
              <a:t>&amp; </a:t>
            </a:r>
            <a:r>
              <a:rPr sz="3400" spc="-250" dirty="0">
                <a:solidFill>
                  <a:srgbClr val="FF0000"/>
                </a:solidFill>
              </a:rPr>
              <a:t>Inverse</a:t>
            </a:r>
            <a:r>
              <a:rPr sz="3400" spc="-65" dirty="0">
                <a:solidFill>
                  <a:srgbClr val="FF0000"/>
                </a:solidFill>
              </a:rPr>
              <a:t> </a:t>
            </a:r>
            <a:r>
              <a:rPr sz="3400" spc="-260" dirty="0">
                <a:solidFill>
                  <a:srgbClr val="FF0000"/>
                </a:solidFill>
              </a:rPr>
              <a:t>Reflexes-</a:t>
            </a:r>
            <a:r>
              <a:rPr sz="3600" spc="-260" dirty="0">
                <a:solidFill>
                  <a:srgbClr val="002060"/>
                </a:solidFill>
              </a:rPr>
              <a:t>2</a:t>
            </a:r>
            <a:endParaRPr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19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981200" y="2514600"/>
            <a:ext cx="50292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35730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Reflex Arc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876800" cy="5105400"/>
          </a:xfrm>
        </p:spPr>
        <p:txBody>
          <a:bodyPr>
            <a:normAutofit fontScale="85000" lnSpcReduction="10000"/>
          </a:bodyPr>
          <a:lstStyle/>
          <a:p>
            <a:pPr marL="469900" marR="81280" lvl="0" indent="-457200">
              <a:spcBef>
                <a:spcPts val="100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Sensory </a:t>
            </a:r>
            <a:r>
              <a:rPr lang="en-US" sz="2400" b="1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receptor </a:t>
            </a:r>
            <a:r>
              <a:rPr lang="en-US" sz="2400" b="1" spc="-19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400" b="1" spc="-195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muscle  </a:t>
            </a:r>
            <a:r>
              <a:rPr lang="en-US" sz="2400" b="1" spc="-185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spindles</a:t>
            </a:r>
            <a:r>
              <a:rPr lang="en-US" sz="2400" b="1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spc="-229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Afferent </a:t>
            </a:r>
            <a:r>
              <a:rPr lang="en-US" sz="2400" b="1" spc="-16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 </a:t>
            </a:r>
            <a:r>
              <a:rPr lang="en-US" sz="2400" b="1" spc="-17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200" b="1" spc="-170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fast-conducting </a:t>
            </a:r>
            <a:r>
              <a:rPr lang="en-US" sz="2200" b="1" spc="-170" dirty="0" err="1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Ia</a:t>
            </a:r>
            <a:r>
              <a:rPr lang="en-US" sz="2200" b="1" spc="-170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 and (</a:t>
            </a:r>
            <a:r>
              <a:rPr lang="en-US" sz="2200" b="1" spc="-170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II)nerve fibers </a:t>
            </a:r>
            <a:r>
              <a:rPr lang="en-US" sz="2200" b="1" spc="-130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)</a:t>
            </a:r>
          </a:p>
          <a:p>
            <a:pPr marL="12700" lvl="0" indent="0">
              <a:spcBef>
                <a:spcPts val="575"/>
              </a:spcBef>
              <a:buClr>
                <a:srgbClr val="F303A2"/>
              </a:buClr>
              <a:buNone/>
              <a:tabLst>
                <a:tab pos="469265" algn="l"/>
                <a:tab pos="469900" algn="l"/>
              </a:tabLst>
            </a:pPr>
            <a:endParaRPr lang="en-US" sz="22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112395" lvl="0" indent="-457200">
              <a:spcBef>
                <a:spcPts val="580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Integrating </a:t>
            </a:r>
            <a:r>
              <a:rPr lang="en-US" sz="2400" b="1" spc="-15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center </a:t>
            </a:r>
            <a:r>
              <a:rPr lang="en-US" sz="2400" b="1" spc="-1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2400" b="1" spc="-160" dirty="0">
                <a:solidFill>
                  <a:srgbClr val="E36C09"/>
                </a:solidFill>
                <a:latin typeface="Comic Sans MS" panose="030F0702030302020204" pitchFamily="66" charset="0"/>
                <a:cs typeface="Arial"/>
              </a:rPr>
              <a:t>spinal  </a:t>
            </a:r>
            <a:r>
              <a:rPr lang="en-US" sz="2400" b="1" spc="-175" dirty="0">
                <a:solidFill>
                  <a:srgbClr val="E36C09"/>
                </a:solidFill>
                <a:latin typeface="Comic Sans MS" panose="030F0702030302020204" pitchFamily="66" charset="0"/>
                <a:cs typeface="Arial"/>
              </a:rPr>
              <a:t>cord</a:t>
            </a:r>
            <a:r>
              <a:rPr lang="en-US" sz="2400" b="1" spc="-1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 </a:t>
            </a:r>
            <a:r>
              <a:rPr lang="en-US" sz="2400" b="1" spc="-17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AHC </a:t>
            </a:r>
          </a:p>
          <a:p>
            <a:pPr marL="755650" marR="112395" lvl="1">
              <a:spcBef>
                <a:spcPts val="580"/>
              </a:spcBef>
              <a:buClr>
                <a:srgbClr val="F303A2"/>
              </a:buClr>
              <a:buFont typeface="Wingdings" panose="05000000000000000000" pitchFamily="2" charset="2"/>
              <a:buChar char="ü"/>
              <a:tabLst>
                <a:tab pos="469265" algn="l"/>
                <a:tab pos="469900" algn="l"/>
              </a:tabLst>
            </a:pPr>
            <a:r>
              <a:rPr lang="en-US" sz="2000" spc="-17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alpha </a:t>
            </a:r>
            <a:r>
              <a:rPr lang="en-US" sz="2000" spc="-1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neurons  synapse with the afferent sensory </a:t>
            </a:r>
            <a:r>
              <a:rPr lang="en-US" sz="2000" spc="-17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2000" spc="-1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 the spinal cord ( secrete glutamate)</a:t>
            </a:r>
            <a:r>
              <a:rPr lang="en-US" sz="2000" b="1" spc="-1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</a:p>
          <a:p>
            <a:pPr marL="469900" marR="112395" lvl="0" indent="-457200">
              <a:spcBef>
                <a:spcPts val="580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spc="-7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 (motor) </a:t>
            </a:r>
            <a:r>
              <a:rPr lang="en-US" sz="2400" b="1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2400" b="1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US" sz="2400" b="1" spc="-65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755650" lvl="1" indent="-342900">
              <a:spcBef>
                <a:spcPts val="575"/>
              </a:spcBef>
              <a:buClr>
                <a:srgbClr val="F303A2"/>
              </a:buClr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2000" b="1" spc="-6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alpha </a:t>
            </a:r>
            <a:r>
              <a:rPr lang="en-US" sz="2000" b="1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efferent  arise from alpha motor neurons  to  supply </a:t>
            </a:r>
            <a:r>
              <a:rPr lang="en-US" sz="2000" b="1" spc="-65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extrafusal</a:t>
            </a:r>
            <a:r>
              <a:rPr lang="en-US" sz="2000" b="1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muscle fibers  </a:t>
            </a:r>
            <a:endParaRPr lang="en-US" sz="2000" b="1" spc="-65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508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5"/>
              <a:tabLst>
                <a:tab pos="469900" algn="l"/>
              </a:tabLst>
            </a:pPr>
            <a:r>
              <a:rPr lang="en-US" sz="2400" b="1" spc="-17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Effector </a:t>
            </a:r>
            <a:r>
              <a:rPr lang="en-US" sz="2400" b="1" spc="-8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 </a:t>
            </a:r>
            <a:r>
              <a:rPr lang="en-US" sz="2400" b="1" spc="-85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extrafusal muscle fibers</a:t>
            </a:r>
          </a:p>
          <a:p>
            <a:pPr marL="469900" marR="508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5"/>
              <a:tabLst>
                <a:tab pos="469900" algn="l"/>
              </a:tabLst>
            </a:pPr>
            <a:r>
              <a:rPr lang="en-US" sz="2400" b="1" spc="-85" dirty="0" smtClean="0">
                <a:latin typeface="Comic Sans MS" panose="030F0702030302020204" pitchFamily="66" charset="0"/>
                <a:cs typeface="Arial"/>
              </a:rPr>
              <a:t>Effect</a:t>
            </a:r>
            <a:r>
              <a:rPr lang="en-US" sz="2400" b="1" spc="-85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: Muscle contraction</a:t>
            </a:r>
          </a:p>
          <a:p>
            <a:pPr marL="12700" marR="5080" lvl="0" indent="0">
              <a:spcBef>
                <a:spcPts val="575"/>
              </a:spcBef>
              <a:buClr>
                <a:srgbClr val="F303A2"/>
              </a:buClr>
              <a:buNone/>
              <a:tabLst>
                <a:tab pos="469900" algn="l"/>
              </a:tabLst>
            </a:pPr>
            <a:r>
              <a:rPr lang="en-US" sz="2400" b="1" spc="-85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-Aim: To maintain muscle length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56364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24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endParaRPr lang="en-US" sz="36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2" y="1600200"/>
            <a:ext cx="7717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5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2155" y="2637281"/>
            <a:ext cx="3744468" cy="4174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3227070"/>
            <a:ext cx="1577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110" dirty="0">
                <a:solidFill>
                  <a:prstClr val="black"/>
                </a:solidFill>
                <a:latin typeface="Arial"/>
                <a:cs typeface="Arial"/>
              </a:rPr>
              <a:t>Alpha</a:t>
            </a:r>
            <a:r>
              <a:rPr sz="2400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Arial"/>
                <a:cs typeface="Arial"/>
              </a:rPr>
              <a:t>motor  </a:t>
            </a:r>
            <a:r>
              <a:rPr sz="2400" spc="-75" dirty="0">
                <a:solidFill>
                  <a:prstClr val="black"/>
                </a:solidFill>
                <a:latin typeface="Arial"/>
                <a:cs typeface="Arial"/>
              </a:rPr>
              <a:t>neuron</a:t>
            </a:r>
            <a:r>
              <a:rPr sz="2400" spc="-2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prstClr val="black"/>
                </a:solidFill>
                <a:latin typeface="Arial"/>
                <a:cs typeface="Arial"/>
              </a:rPr>
              <a:t>axon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437" y="4379214"/>
            <a:ext cx="1871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Gamma </a:t>
            </a:r>
            <a:r>
              <a:rPr sz="2400" b="1" spc="-125" dirty="0">
                <a:solidFill>
                  <a:srgbClr val="00AF50"/>
                </a:solidFill>
                <a:latin typeface="Arial"/>
                <a:cs typeface="Arial"/>
              </a:rPr>
              <a:t>motor  </a:t>
            </a:r>
            <a:r>
              <a:rPr sz="2400" b="1" spc="-160" dirty="0">
                <a:solidFill>
                  <a:srgbClr val="00AF50"/>
                </a:solidFill>
                <a:latin typeface="Arial"/>
                <a:cs typeface="Arial"/>
              </a:rPr>
              <a:t>neuron </a:t>
            </a: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axon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04" y="5445252"/>
            <a:ext cx="3203575" cy="1201420"/>
          </a:xfrm>
          <a:custGeom>
            <a:avLst/>
            <a:gdLst/>
            <a:ahLst/>
            <a:cxnLst/>
            <a:rect l="l" t="t" r="r" b="b"/>
            <a:pathLst>
              <a:path w="3203575" h="1201420">
                <a:moveTo>
                  <a:pt x="0" y="1200912"/>
                </a:moveTo>
                <a:lnTo>
                  <a:pt x="3203447" y="1200912"/>
                </a:lnTo>
                <a:lnTo>
                  <a:pt x="3203447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334" y="5459679"/>
            <a:ext cx="2884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Secondary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(flower-  </a:t>
            </a: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spray)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2400" b="1" spc="-105" dirty="0">
                <a:solidFill>
                  <a:prstClr val="black"/>
                </a:solidFill>
                <a:latin typeface="Arial"/>
                <a:cs typeface="Arial"/>
              </a:rPr>
              <a:t>afferent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fibers </a:t>
            </a:r>
            <a:r>
              <a:rPr sz="2400" b="1" spc="-110" dirty="0">
                <a:solidFill>
                  <a:srgbClr val="F303A2"/>
                </a:solidFill>
                <a:latin typeface="Arial"/>
                <a:cs typeface="Arial"/>
              </a:rPr>
              <a:t>(type</a:t>
            </a:r>
            <a:r>
              <a:rPr sz="2400" b="1" spc="-150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303A2"/>
                </a:solidFill>
                <a:latin typeface="Arial"/>
                <a:cs typeface="Arial"/>
              </a:rPr>
              <a:t>II)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1155" y="6822947"/>
            <a:ext cx="2943225" cy="0"/>
          </a:xfrm>
          <a:custGeom>
            <a:avLst/>
            <a:gdLst/>
            <a:ahLst/>
            <a:cxnLst/>
            <a:rect l="l" t="t" r="r" b="b"/>
            <a:pathLst>
              <a:path w="2943225">
                <a:moveTo>
                  <a:pt x="0" y="0"/>
                </a:moveTo>
                <a:lnTo>
                  <a:pt x="2942844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01155" y="5622034"/>
            <a:ext cx="2943225" cy="1201420"/>
          </a:xfrm>
          <a:custGeom>
            <a:avLst/>
            <a:gdLst/>
            <a:ahLst/>
            <a:cxnLst/>
            <a:rect l="l" t="t" r="r" b="b"/>
            <a:pathLst>
              <a:path w="2943225" h="1201420">
                <a:moveTo>
                  <a:pt x="2942844" y="0"/>
                </a:moveTo>
                <a:lnTo>
                  <a:pt x="0" y="0"/>
                </a:lnTo>
                <a:lnTo>
                  <a:pt x="0" y="1200912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1420" y="5636158"/>
            <a:ext cx="27705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95" dirty="0">
                <a:solidFill>
                  <a:srgbClr val="3333FF"/>
                </a:solidFill>
                <a:latin typeface="Arial"/>
                <a:cs typeface="Arial"/>
              </a:rPr>
              <a:t>Primary</a:t>
            </a:r>
            <a:r>
              <a:rPr sz="2400" spc="-210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3333FF"/>
                </a:solidFill>
                <a:latin typeface="Arial"/>
                <a:cs typeface="Arial"/>
              </a:rPr>
              <a:t>(annulospiral)  </a:t>
            </a:r>
            <a:r>
              <a:rPr sz="2400" spc="-120" dirty="0">
                <a:solidFill>
                  <a:srgbClr val="3333FF"/>
                </a:solidFill>
                <a:latin typeface="Arial"/>
                <a:cs typeface="Arial"/>
              </a:rPr>
              <a:t>endings </a:t>
            </a:r>
            <a:r>
              <a:rPr sz="2400" spc="-10" dirty="0">
                <a:solidFill>
                  <a:srgbClr val="3333FF"/>
                </a:solidFill>
                <a:latin typeface="Arial"/>
                <a:cs typeface="Arial"/>
              </a:rPr>
              <a:t>of </a:t>
            </a:r>
            <a:r>
              <a:rPr sz="2400" spc="-50" dirty="0">
                <a:solidFill>
                  <a:srgbClr val="3333FF"/>
                </a:solidFill>
                <a:latin typeface="Arial"/>
                <a:cs typeface="Arial"/>
              </a:rPr>
              <a:t>afferent  </a:t>
            </a:r>
            <a:r>
              <a:rPr sz="2400" spc="-70" dirty="0">
                <a:solidFill>
                  <a:srgbClr val="3333FF"/>
                </a:solidFill>
                <a:latin typeface="Arial"/>
                <a:cs typeface="Arial"/>
              </a:rPr>
              <a:t>fibers </a:t>
            </a:r>
            <a:r>
              <a:rPr sz="2400" spc="-114" dirty="0">
                <a:solidFill>
                  <a:srgbClr val="F303A2"/>
                </a:solidFill>
                <a:latin typeface="Arial"/>
                <a:cs typeface="Arial"/>
              </a:rPr>
              <a:t>(</a:t>
            </a:r>
            <a:r>
              <a:rPr sz="2400" b="1" spc="-114" dirty="0">
                <a:solidFill>
                  <a:srgbClr val="F303A2"/>
                </a:solidFill>
                <a:latin typeface="Arial"/>
                <a:cs typeface="Arial"/>
              </a:rPr>
              <a:t>type</a:t>
            </a:r>
            <a:r>
              <a:rPr sz="2400" b="1" spc="-195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85" dirty="0">
                <a:solidFill>
                  <a:srgbClr val="F303A2"/>
                </a:solidFill>
                <a:latin typeface="Arial"/>
                <a:cs typeface="Arial"/>
              </a:rPr>
              <a:t>Ia</a:t>
            </a:r>
            <a:r>
              <a:rPr sz="2400" spc="-85" dirty="0">
                <a:solidFill>
                  <a:srgbClr val="F303A2"/>
                </a:solidFill>
                <a:latin typeface="Arial"/>
                <a:cs typeface="Arial"/>
              </a:rPr>
              <a:t>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2066" y="3429761"/>
            <a:ext cx="815340" cy="288290"/>
          </a:xfrm>
          <a:custGeom>
            <a:avLst/>
            <a:gdLst/>
            <a:ahLst/>
            <a:cxnLst/>
            <a:rect l="l" t="t" r="r" b="b"/>
            <a:pathLst>
              <a:path w="815339" h="288289">
                <a:moveTo>
                  <a:pt x="0" y="288036"/>
                </a:moveTo>
                <a:lnTo>
                  <a:pt x="815339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68473" y="4869941"/>
            <a:ext cx="1584960" cy="0"/>
          </a:xfrm>
          <a:custGeom>
            <a:avLst/>
            <a:gdLst/>
            <a:ahLst/>
            <a:cxnLst/>
            <a:rect l="l" t="t" r="r" b="b"/>
            <a:pathLst>
              <a:path w="1584960">
                <a:moveTo>
                  <a:pt x="0" y="0"/>
                </a:moveTo>
                <a:lnTo>
                  <a:pt x="158496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6173" y="6022085"/>
            <a:ext cx="1676400" cy="38100"/>
          </a:xfrm>
          <a:custGeom>
            <a:avLst/>
            <a:gdLst/>
            <a:ahLst/>
            <a:cxnLst/>
            <a:rect l="l" t="t" r="r" b="b"/>
            <a:pathLst>
              <a:path w="1676400" h="38100">
                <a:moveTo>
                  <a:pt x="0" y="38099"/>
                </a:moveTo>
                <a:lnTo>
                  <a:pt x="16764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2941" y="3429761"/>
            <a:ext cx="576580" cy="0"/>
          </a:xfrm>
          <a:custGeom>
            <a:avLst/>
            <a:gdLst/>
            <a:ahLst/>
            <a:cxnLst/>
            <a:rect l="l" t="t" r="r" b="b"/>
            <a:pathLst>
              <a:path w="576579">
                <a:moveTo>
                  <a:pt x="0" y="0"/>
                </a:moveTo>
                <a:lnTo>
                  <a:pt x="576072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339" y="2362580"/>
            <a:ext cx="993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75" dirty="0">
                <a:solidFill>
                  <a:srgbClr val="E36C09"/>
                </a:solidFill>
                <a:latin typeface="Arial"/>
                <a:cs typeface="Arial"/>
              </a:rPr>
              <a:t>Capsule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37182" y="2637282"/>
            <a:ext cx="2519680" cy="73660"/>
          </a:xfrm>
          <a:custGeom>
            <a:avLst/>
            <a:gdLst/>
            <a:ahLst/>
            <a:cxnLst/>
            <a:rect l="l" t="t" r="r" b="b"/>
            <a:pathLst>
              <a:path w="2519679" h="73660">
                <a:moveTo>
                  <a:pt x="0" y="0"/>
                </a:moveTo>
                <a:lnTo>
                  <a:pt x="2519172" y="73151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16017" y="2710433"/>
            <a:ext cx="1873250" cy="719455"/>
          </a:xfrm>
          <a:custGeom>
            <a:avLst/>
            <a:gdLst/>
            <a:ahLst/>
            <a:cxnLst/>
            <a:rect l="l" t="t" r="r" b="b"/>
            <a:pathLst>
              <a:path w="1873250" h="719454">
                <a:moveTo>
                  <a:pt x="0" y="719327"/>
                </a:moveTo>
                <a:lnTo>
                  <a:pt x="187299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7781" y="2488539"/>
            <a:ext cx="2404110" cy="188150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5560">
              <a:spcBef>
                <a:spcPts val="969"/>
              </a:spcBef>
            </a:pPr>
            <a:r>
              <a:rPr sz="2000" b="1" spc="-180" dirty="0">
                <a:solidFill>
                  <a:srgbClr val="C00000"/>
                </a:solidFill>
                <a:latin typeface="Arial"/>
                <a:cs typeface="Arial"/>
              </a:rPr>
              <a:t>muscle</a:t>
            </a:r>
            <a:r>
              <a:rPr sz="2000" b="1" spc="-1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C00000"/>
                </a:solidFill>
                <a:latin typeface="Arial"/>
                <a:cs typeface="Arial"/>
              </a:rPr>
              <a:t>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spcBef>
                <a:spcPts val="869"/>
              </a:spcBef>
            </a:pPr>
            <a:r>
              <a:rPr sz="2000" b="1" spc="-150" dirty="0">
                <a:solidFill>
                  <a:prstClr val="black"/>
                </a:solidFill>
                <a:latin typeface="Arial"/>
                <a:cs typeface="Arial"/>
              </a:rPr>
              <a:t>Extrafusal </a:t>
            </a:r>
            <a:r>
              <a:rPr sz="2000" b="1" spc="-110" dirty="0">
                <a:solidFill>
                  <a:prstClr val="black"/>
                </a:solidFill>
                <a:latin typeface="Arial"/>
                <a:cs typeface="Arial"/>
              </a:rPr>
              <a:t>(“ordinary”)  </a:t>
            </a:r>
            <a:r>
              <a:rPr sz="2000" b="1" spc="-180" dirty="0">
                <a:solidFill>
                  <a:prstClr val="black"/>
                </a:solidFill>
                <a:latin typeface="Arial"/>
                <a:cs typeface="Arial"/>
              </a:rPr>
              <a:t>muscle</a:t>
            </a:r>
            <a:r>
              <a:rPr sz="2000" b="1" spc="-130" dirty="0">
                <a:solidFill>
                  <a:prstClr val="black"/>
                </a:solidFill>
                <a:latin typeface="Arial"/>
                <a:cs typeface="Arial"/>
              </a:rPr>
              <a:t> 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00" marR="499109">
              <a:spcBef>
                <a:spcPts val="869"/>
              </a:spcBef>
            </a:pPr>
            <a:r>
              <a:rPr sz="2000" spc="-6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end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60797" y="3934205"/>
            <a:ext cx="1800225" cy="288290"/>
          </a:xfrm>
          <a:custGeom>
            <a:avLst/>
            <a:gdLst/>
            <a:ahLst/>
            <a:cxnLst/>
            <a:rect l="l" t="t" r="r" b="b"/>
            <a:pathLst>
              <a:path w="1800225" h="288289">
                <a:moveTo>
                  <a:pt x="0" y="0"/>
                </a:moveTo>
                <a:lnTo>
                  <a:pt x="1799844" y="288036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3990" y="4454397"/>
            <a:ext cx="18078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Non-contractile  central 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portion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14138" y="4510278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4138" y="5449061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4570" y="4510278"/>
            <a:ext cx="0" cy="939165"/>
          </a:xfrm>
          <a:custGeom>
            <a:avLst/>
            <a:gdLst/>
            <a:ahLst/>
            <a:cxnLst/>
            <a:rect l="l" t="t" r="r" b="b"/>
            <a:pathLst>
              <a:path h="939164">
                <a:moveTo>
                  <a:pt x="0" y="0"/>
                </a:moveTo>
                <a:lnTo>
                  <a:pt x="0" y="93878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84570" y="4979670"/>
            <a:ext cx="342900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44390" y="5374385"/>
            <a:ext cx="1656714" cy="647700"/>
          </a:xfrm>
          <a:custGeom>
            <a:avLst/>
            <a:gdLst/>
            <a:ahLst/>
            <a:cxnLst/>
            <a:rect l="l" t="t" r="r" b="b"/>
            <a:pathLst>
              <a:path w="1656714" h="647700">
                <a:moveTo>
                  <a:pt x="0" y="0"/>
                </a:moveTo>
                <a:lnTo>
                  <a:pt x="1656588" y="6477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56353" y="4581905"/>
            <a:ext cx="73660" cy="504825"/>
          </a:xfrm>
          <a:custGeom>
            <a:avLst/>
            <a:gdLst/>
            <a:ahLst/>
            <a:cxnLst/>
            <a:rect l="l" t="t" r="r" b="b"/>
            <a:pathLst>
              <a:path w="73660" h="504825">
                <a:moveTo>
                  <a:pt x="0" y="0"/>
                </a:moveTo>
                <a:lnTo>
                  <a:pt x="73151" y="50444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-48960" y="0"/>
            <a:ext cx="9193339" cy="690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 smtClean="0">
                <a:solidFill>
                  <a:srgbClr val="FF0000"/>
                </a:solidFill>
              </a:rPr>
              <a:t>Muscle</a:t>
            </a:r>
            <a:r>
              <a:rPr sz="4400" spc="-55" dirty="0" smtClean="0">
                <a:solidFill>
                  <a:srgbClr val="FF0000"/>
                </a:solidFill>
              </a:rPr>
              <a:t> </a:t>
            </a:r>
            <a:r>
              <a:rPr sz="4400" dirty="0" smtClean="0">
                <a:solidFill>
                  <a:srgbClr val="FF0000"/>
                </a:solidFill>
              </a:rPr>
              <a:t>Spindles-</a:t>
            </a:r>
            <a:r>
              <a:rPr sz="4400" dirty="0" smtClean="0">
                <a:solidFill>
                  <a:srgbClr val="0070C0"/>
                </a:solidFill>
              </a:rPr>
              <a:t>1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44545" y="3861053"/>
            <a:ext cx="1430020" cy="1485900"/>
          </a:xfrm>
          <a:custGeom>
            <a:avLst/>
            <a:gdLst/>
            <a:ahLst/>
            <a:cxnLst/>
            <a:rect l="l" t="t" r="r" b="b"/>
            <a:pathLst>
              <a:path w="1430020" h="1485900">
                <a:moveTo>
                  <a:pt x="0" y="0"/>
                </a:moveTo>
                <a:lnTo>
                  <a:pt x="20011" y="31369"/>
                </a:lnTo>
                <a:lnTo>
                  <a:pt x="23904" y="37988"/>
                </a:lnTo>
                <a:lnTo>
                  <a:pt x="21195" y="33329"/>
                </a:lnTo>
                <a:lnTo>
                  <a:pt x="21401" y="30866"/>
                </a:lnTo>
                <a:lnTo>
                  <a:pt x="34036" y="44069"/>
                </a:lnTo>
                <a:lnTo>
                  <a:pt x="39116" y="50038"/>
                </a:lnTo>
                <a:lnTo>
                  <a:pt x="41529" y="58039"/>
                </a:lnTo>
                <a:lnTo>
                  <a:pt x="47625" y="62992"/>
                </a:lnTo>
                <a:lnTo>
                  <a:pt x="59211" y="71100"/>
                </a:lnTo>
                <a:lnTo>
                  <a:pt x="72691" y="79279"/>
                </a:lnTo>
                <a:lnTo>
                  <a:pt x="83861" y="85601"/>
                </a:lnTo>
                <a:lnTo>
                  <a:pt x="88518" y="88138"/>
                </a:lnTo>
                <a:lnTo>
                  <a:pt x="102766" y="108418"/>
                </a:lnTo>
                <a:lnTo>
                  <a:pt x="102108" y="107029"/>
                </a:lnTo>
                <a:lnTo>
                  <a:pt x="103163" y="104068"/>
                </a:lnTo>
                <a:lnTo>
                  <a:pt x="122555" y="119634"/>
                </a:lnTo>
                <a:lnTo>
                  <a:pt x="128270" y="124968"/>
                </a:lnTo>
                <a:lnTo>
                  <a:pt x="130302" y="133223"/>
                </a:lnTo>
                <a:lnTo>
                  <a:pt x="136144" y="138557"/>
                </a:lnTo>
                <a:lnTo>
                  <a:pt x="145766" y="145923"/>
                </a:lnTo>
                <a:lnTo>
                  <a:pt x="155305" y="150622"/>
                </a:lnTo>
                <a:lnTo>
                  <a:pt x="165486" y="153987"/>
                </a:lnTo>
                <a:lnTo>
                  <a:pt x="177037" y="157353"/>
                </a:lnTo>
                <a:lnTo>
                  <a:pt x="183570" y="166792"/>
                </a:lnTo>
                <a:lnTo>
                  <a:pt x="217805" y="197231"/>
                </a:lnTo>
                <a:lnTo>
                  <a:pt x="224662" y="201422"/>
                </a:lnTo>
                <a:lnTo>
                  <a:pt x="229235" y="207772"/>
                </a:lnTo>
                <a:lnTo>
                  <a:pt x="234569" y="213614"/>
                </a:lnTo>
                <a:lnTo>
                  <a:pt x="238252" y="220345"/>
                </a:lnTo>
                <a:lnTo>
                  <a:pt x="244766" y="237017"/>
                </a:lnTo>
                <a:lnTo>
                  <a:pt x="245602" y="245713"/>
                </a:lnTo>
                <a:lnTo>
                  <a:pt x="251271" y="255885"/>
                </a:lnTo>
                <a:lnTo>
                  <a:pt x="272288" y="276987"/>
                </a:lnTo>
                <a:lnTo>
                  <a:pt x="284285" y="287712"/>
                </a:lnTo>
                <a:lnTo>
                  <a:pt x="295116" y="297640"/>
                </a:lnTo>
                <a:lnTo>
                  <a:pt x="323000" y="341764"/>
                </a:lnTo>
                <a:lnTo>
                  <a:pt x="340360" y="367284"/>
                </a:lnTo>
                <a:lnTo>
                  <a:pt x="347218" y="371475"/>
                </a:lnTo>
                <a:lnTo>
                  <a:pt x="353464" y="374199"/>
                </a:lnTo>
                <a:lnTo>
                  <a:pt x="360330" y="375650"/>
                </a:lnTo>
                <a:lnTo>
                  <a:pt x="367434" y="376600"/>
                </a:lnTo>
                <a:lnTo>
                  <a:pt x="374396" y="377825"/>
                </a:lnTo>
                <a:lnTo>
                  <a:pt x="378968" y="384048"/>
                </a:lnTo>
                <a:lnTo>
                  <a:pt x="381635" y="391922"/>
                </a:lnTo>
                <a:lnTo>
                  <a:pt x="387985" y="396621"/>
                </a:lnTo>
                <a:lnTo>
                  <a:pt x="393573" y="400812"/>
                </a:lnTo>
                <a:lnTo>
                  <a:pt x="401955" y="400050"/>
                </a:lnTo>
                <a:lnTo>
                  <a:pt x="408431" y="402971"/>
                </a:lnTo>
                <a:lnTo>
                  <a:pt x="442468" y="428117"/>
                </a:lnTo>
                <a:lnTo>
                  <a:pt x="449706" y="442341"/>
                </a:lnTo>
                <a:lnTo>
                  <a:pt x="456056" y="447040"/>
                </a:lnTo>
                <a:lnTo>
                  <a:pt x="461644" y="451231"/>
                </a:lnTo>
                <a:lnTo>
                  <a:pt x="469645" y="451231"/>
                </a:lnTo>
                <a:lnTo>
                  <a:pt x="476504" y="453263"/>
                </a:lnTo>
                <a:lnTo>
                  <a:pt x="481076" y="457581"/>
                </a:lnTo>
                <a:lnTo>
                  <a:pt x="485140" y="462153"/>
                </a:lnTo>
                <a:lnTo>
                  <a:pt x="490093" y="465963"/>
                </a:lnTo>
                <a:lnTo>
                  <a:pt x="496569" y="470662"/>
                </a:lnTo>
                <a:lnTo>
                  <a:pt x="505206" y="472821"/>
                </a:lnTo>
                <a:lnTo>
                  <a:pt x="510540" y="478536"/>
                </a:lnTo>
                <a:lnTo>
                  <a:pt x="517715" y="487697"/>
                </a:lnTo>
                <a:lnTo>
                  <a:pt x="523843" y="497633"/>
                </a:lnTo>
                <a:lnTo>
                  <a:pt x="530113" y="507450"/>
                </a:lnTo>
                <a:lnTo>
                  <a:pt x="537718" y="516255"/>
                </a:lnTo>
                <a:lnTo>
                  <a:pt x="546607" y="523890"/>
                </a:lnTo>
                <a:lnTo>
                  <a:pt x="555688" y="531336"/>
                </a:lnTo>
                <a:lnTo>
                  <a:pt x="564292" y="539115"/>
                </a:lnTo>
                <a:lnTo>
                  <a:pt x="571754" y="547751"/>
                </a:lnTo>
                <a:lnTo>
                  <a:pt x="577127" y="555476"/>
                </a:lnTo>
                <a:lnTo>
                  <a:pt x="583692" y="564499"/>
                </a:lnTo>
                <a:lnTo>
                  <a:pt x="591113" y="573022"/>
                </a:lnTo>
                <a:lnTo>
                  <a:pt x="599058" y="579247"/>
                </a:lnTo>
                <a:lnTo>
                  <a:pt x="605155" y="582676"/>
                </a:lnTo>
                <a:lnTo>
                  <a:pt x="612648" y="583438"/>
                </a:lnTo>
                <a:lnTo>
                  <a:pt x="619506" y="585597"/>
                </a:lnTo>
                <a:lnTo>
                  <a:pt x="653542" y="616966"/>
                </a:lnTo>
                <a:lnTo>
                  <a:pt x="657987" y="621284"/>
                </a:lnTo>
                <a:lnTo>
                  <a:pt x="661034" y="627761"/>
                </a:lnTo>
                <a:lnTo>
                  <a:pt x="667131" y="629666"/>
                </a:lnTo>
                <a:lnTo>
                  <a:pt x="687578" y="635889"/>
                </a:lnTo>
                <a:lnTo>
                  <a:pt x="692023" y="642239"/>
                </a:lnTo>
                <a:lnTo>
                  <a:pt x="695325" y="649478"/>
                </a:lnTo>
                <a:lnTo>
                  <a:pt x="701167" y="654812"/>
                </a:lnTo>
                <a:lnTo>
                  <a:pt x="706882" y="660146"/>
                </a:lnTo>
                <a:lnTo>
                  <a:pt x="716407" y="661543"/>
                </a:lnTo>
                <a:lnTo>
                  <a:pt x="721614" y="667385"/>
                </a:lnTo>
                <a:lnTo>
                  <a:pt x="726058" y="672592"/>
                </a:lnTo>
                <a:lnTo>
                  <a:pt x="724154" y="680847"/>
                </a:lnTo>
                <a:lnTo>
                  <a:pt x="728344" y="686308"/>
                </a:lnTo>
                <a:lnTo>
                  <a:pt x="735772" y="694309"/>
                </a:lnTo>
                <a:lnTo>
                  <a:pt x="744807" y="702500"/>
                </a:lnTo>
                <a:lnTo>
                  <a:pt x="752437" y="708882"/>
                </a:lnTo>
                <a:lnTo>
                  <a:pt x="755650" y="711454"/>
                </a:lnTo>
                <a:lnTo>
                  <a:pt x="757808" y="717804"/>
                </a:lnTo>
                <a:lnTo>
                  <a:pt x="758063" y="725043"/>
                </a:lnTo>
                <a:lnTo>
                  <a:pt x="762381" y="730377"/>
                </a:lnTo>
                <a:lnTo>
                  <a:pt x="770520" y="738530"/>
                </a:lnTo>
                <a:lnTo>
                  <a:pt x="779684" y="745886"/>
                </a:lnTo>
                <a:lnTo>
                  <a:pt x="788705" y="753362"/>
                </a:lnTo>
                <a:lnTo>
                  <a:pt x="796417" y="761873"/>
                </a:lnTo>
                <a:lnTo>
                  <a:pt x="810006" y="780669"/>
                </a:lnTo>
                <a:lnTo>
                  <a:pt x="816719" y="799744"/>
                </a:lnTo>
                <a:lnTo>
                  <a:pt x="816752" y="799068"/>
                </a:lnTo>
                <a:lnTo>
                  <a:pt x="818524" y="798653"/>
                </a:lnTo>
                <a:lnTo>
                  <a:pt x="830453" y="818515"/>
                </a:lnTo>
                <a:lnTo>
                  <a:pt x="833628" y="824484"/>
                </a:lnTo>
                <a:lnTo>
                  <a:pt x="834136" y="831469"/>
                </a:lnTo>
                <a:lnTo>
                  <a:pt x="837311" y="837438"/>
                </a:lnTo>
                <a:lnTo>
                  <a:pt x="843361" y="847395"/>
                </a:lnTo>
                <a:lnTo>
                  <a:pt x="849328" y="854710"/>
                </a:lnTo>
                <a:lnTo>
                  <a:pt x="856081" y="861262"/>
                </a:lnTo>
                <a:lnTo>
                  <a:pt x="864489" y="868934"/>
                </a:lnTo>
                <a:lnTo>
                  <a:pt x="870827" y="887114"/>
                </a:lnTo>
                <a:lnTo>
                  <a:pt x="871473" y="886936"/>
                </a:lnTo>
                <a:lnTo>
                  <a:pt x="875454" y="887186"/>
                </a:lnTo>
                <a:lnTo>
                  <a:pt x="891794" y="906653"/>
                </a:lnTo>
                <a:lnTo>
                  <a:pt x="895731" y="912114"/>
                </a:lnTo>
                <a:lnTo>
                  <a:pt x="894842" y="919861"/>
                </a:lnTo>
                <a:lnTo>
                  <a:pt x="898525" y="925576"/>
                </a:lnTo>
                <a:lnTo>
                  <a:pt x="901827" y="930656"/>
                </a:lnTo>
                <a:lnTo>
                  <a:pt x="908177" y="933450"/>
                </a:lnTo>
                <a:lnTo>
                  <a:pt x="912114" y="938149"/>
                </a:lnTo>
                <a:lnTo>
                  <a:pt x="922004" y="951178"/>
                </a:lnTo>
                <a:lnTo>
                  <a:pt x="928655" y="961326"/>
                </a:lnTo>
                <a:lnTo>
                  <a:pt x="937260" y="970903"/>
                </a:lnTo>
                <a:lnTo>
                  <a:pt x="953007" y="982218"/>
                </a:lnTo>
                <a:lnTo>
                  <a:pt x="993902" y="1007364"/>
                </a:lnTo>
                <a:lnTo>
                  <a:pt x="998346" y="1013714"/>
                </a:lnTo>
                <a:lnTo>
                  <a:pt x="1002411" y="1020318"/>
                </a:lnTo>
                <a:lnTo>
                  <a:pt x="1007491" y="1026287"/>
                </a:lnTo>
                <a:lnTo>
                  <a:pt x="1011428" y="1030859"/>
                </a:lnTo>
                <a:lnTo>
                  <a:pt x="1017778" y="1033780"/>
                </a:lnTo>
                <a:lnTo>
                  <a:pt x="1021080" y="1038860"/>
                </a:lnTo>
                <a:lnTo>
                  <a:pt x="1024763" y="1044575"/>
                </a:lnTo>
                <a:lnTo>
                  <a:pt x="1023746" y="1052322"/>
                </a:lnTo>
                <a:lnTo>
                  <a:pt x="1027938" y="1057783"/>
                </a:lnTo>
                <a:lnTo>
                  <a:pt x="1035292" y="1065784"/>
                </a:lnTo>
                <a:lnTo>
                  <a:pt x="1044289" y="1073975"/>
                </a:lnTo>
                <a:lnTo>
                  <a:pt x="1051905" y="1080357"/>
                </a:lnTo>
                <a:lnTo>
                  <a:pt x="1055116" y="1082929"/>
                </a:lnTo>
                <a:lnTo>
                  <a:pt x="1060293" y="1098208"/>
                </a:lnTo>
                <a:lnTo>
                  <a:pt x="1061767" y="1101725"/>
                </a:lnTo>
                <a:lnTo>
                  <a:pt x="1065027" y="1103717"/>
                </a:lnTo>
                <a:lnTo>
                  <a:pt x="1075563" y="1114425"/>
                </a:lnTo>
                <a:lnTo>
                  <a:pt x="1080643" y="1120394"/>
                </a:lnTo>
                <a:lnTo>
                  <a:pt x="1082802" y="1128649"/>
                </a:lnTo>
                <a:lnTo>
                  <a:pt x="1089152" y="1133348"/>
                </a:lnTo>
                <a:lnTo>
                  <a:pt x="1094740" y="1137412"/>
                </a:lnTo>
                <a:lnTo>
                  <a:pt x="1102741" y="1137539"/>
                </a:lnTo>
                <a:lnTo>
                  <a:pt x="1109599" y="1139571"/>
                </a:lnTo>
                <a:lnTo>
                  <a:pt x="1115470" y="1157485"/>
                </a:lnTo>
                <a:lnTo>
                  <a:pt x="1116377" y="1158494"/>
                </a:lnTo>
                <a:lnTo>
                  <a:pt x="1120689" y="1156358"/>
                </a:lnTo>
                <a:lnTo>
                  <a:pt x="1136777" y="1164844"/>
                </a:lnTo>
                <a:lnTo>
                  <a:pt x="1143127" y="1169543"/>
                </a:lnTo>
                <a:lnTo>
                  <a:pt x="1145286" y="1177798"/>
                </a:lnTo>
                <a:lnTo>
                  <a:pt x="1150366" y="1183640"/>
                </a:lnTo>
                <a:lnTo>
                  <a:pt x="1154430" y="1188339"/>
                </a:lnTo>
                <a:lnTo>
                  <a:pt x="1160018" y="1191641"/>
                </a:lnTo>
                <a:lnTo>
                  <a:pt x="1164082" y="1196213"/>
                </a:lnTo>
                <a:lnTo>
                  <a:pt x="1169162" y="1202182"/>
                </a:lnTo>
                <a:lnTo>
                  <a:pt x="1171829" y="1209802"/>
                </a:lnTo>
                <a:lnTo>
                  <a:pt x="1177670" y="1215136"/>
                </a:lnTo>
                <a:lnTo>
                  <a:pt x="1183386" y="1220470"/>
                </a:lnTo>
                <a:lnTo>
                  <a:pt x="1191259" y="1223518"/>
                </a:lnTo>
                <a:lnTo>
                  <a:pt x="1198118" y="1227709"/>
                </a:lnTo>
                <a:lnTo>
                  <a:pt x="1200277" y="1234059"/>
                </a:lnTo>
                <a:lnTo>
                  <a:pt x="1201674" y="1240663"/>
                </a:lnTo>
                <a:lnTo>
                  <a:pt x="1204849" y="1246632"/>
                </a:lnTo>
                <a:lnTo>
                  <a:pt x="1210972" y="1256607"/>
                </a:lnTo>
                <a:lnTo>
                  <a:pt x="1216977" y="1263951"/>
                </a:lnTo>
                <a:lnTo>
                  <a:pt x="1223744" y="1270509"/>
                </a:lnTo>
                <a:lnTo>
                  <a:pt x="1232154" y="1278128"/>
                </a:lnTo>
                <a:lnTo>
                  <a:pt x="1234313" y="1284478"/>
                </a:lnTo>
                <a:lnTo>
                  <a:pt x="1259119" y="1316089"/>
                </a:lnTo>
                <a:lnTo>
                  <a:pt x="1266190" y="1322197"/>
                </a:lnTo>
                <a:lnTo>
                  <a:pt x="1279596" y="1334887"/>
                </a:lnTo>
                <a:lnTo>
                  <a:pt x="1285716" y="1340469"/>
                </a:lnTo>
                <a:lnTo>
                  <a:pt x="1292264" y="1344789"/>
                </a:lnTo>
                <a:lnTo>
                  <a:pt x="1306957" y="1353693"/>
                </a:lnTo>
                <a:lnTo>
                  <a:pt x="1309243" y="1359916"/>
                </a:lnTo>
                <a:lnTo>
                  <a:pt x="1332483" y="1390269"/>
                </a:lnTo>
                <a:lnTo>
                  <a:pt x="1354582" y="1404112"/>
                </a:lnTo>
                <a:lnTo>
                  <a:pt x="1359154" y="1410335"/>
                </a:lnTo>
                <a:lnTo>
                  <a:pt x="1362456" y="1417574"/>
                </a:lnTo>
                <a:lnTo>
                  <a:pt x="1368298" y="1422908"/>
                </a:lnTo>
                <a:lnTo>
                  <a:pt x="1374013" y="1428242"/>
                </a:lnTo>
                <a:lnTo>
                  <a:pt x="1383283" y="1429893"/>
                </a:lnTo>
                <a:lnTo>
                  <a:pt x="1388618" y="1435481"/>
                </a:lnTo>
                <a:lnTo>
                  <a:pt x="1395813" y="1444716"/>
                </a:lnTo>
                <a:lnTo>
                  <a:pt x="1401984" y="1454689"/>
                </a:lnTo>
                <a:lnTo>
                  <a:pt x="1408299" y="1464520"/>
                </a:lnTo>
                <a:lnTo>
                  <a:pt x="1415923" y="1473327"/>
                </a:lnTo>
                <a:lnTo>
                  <a:pt x="1429512" y="148590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16046" y="4264914"/>
            <a:ext cx="93345" cy="9525"/>
          </a:xfrm>
          <a:custGeom>
            <a:avLst/>
            <a:gdLst/>
            <a:ahLst/>
            <a:cxnLst/>
            <a:rect l="l" t="t" r="r" b="b"/>
            <a:pathLst>
              <a:path w="93345" h="9525">
                <a:moveTo>
                  <a:pt x="0" y="0"/>
                </a:moveTo>
                <a:lnTo>
                  <a:pt x="92963" y="9143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1470" y="4653534"/>
            <a:ext cx="431800" cy="125095"/>
          </a:xfrm>
          <a:custGeom>
            <a:avLst/>
            <a:gdLst/>
            <a:ahLst/>
            <a:cxnLst/>
            <a:rect l="l" t="t" r="r" b="b"/>
            <a:pathLst>
              <a:path w="431800" h="125095">
                <a:moveTo>
                  <a:pt x="0" y="124968"/>
                </a:moveTo>
                <a:lnTo>
                  <a:pt x="11781" y="123981"/>
                </a:lnTo>
                <a:lnTo>
                  <a:pt x="23669" y="123364"/>
                </a:lnTo>
                <a:lnTo>
                  <a:pt x="35343" y="122056"/>
                </a:lnTo>
                <a:lnTo>
                  <a:pt x="46481" y="118999"/>
                </a:lnTo>
                <a:lnTo>
                  <a:pt x="53720" y="116078"/>
                </a:lnTo>
                <a:lnTo>
                  <a:pt x="54737" y="106807"/>
                </a:lnTo>
                <a:lnTo>
                  <a:pt x="59689" y="101219"/>
                </a:lnTo>
                <a:lnTo>
                  <a:pt x="95248" y="80466"/>
                </a:lnTo>
                <a:lnTo>
                  <a:pt x="145186" y="72496"/>
                </a:lnTo>
                <a:lnTo>
                  <a:pt x="193659" y="67754"/>
                </a:lnTo>
                <a:lnTo>
                  <a:pt x="212648" y="67753"/>
                </a:lnTo>
                <a:lnTo>
                  <a:pt x="242595" y="67698"/>
                </a:lnTo>
                <a:lnTo>
                  <a:pt x="289226" y="67084"/>
                </a:lnTo>
                <a:lnTo>
                  <a:pt x="358266" y="65405"/>
                </a:lnTo>
                <a:lnTo>
                  <a:pt x="369536" y="55000"/>
                </a:lnTo>
                <a:lnTo>
                  <a:pt x="371649" y="53609"/>
                </a:lnTo>
                <a:lnTo>
                  <a:pt x="409670" y="37068"/>
                </a:lnTo>
                <a:lnTo>
                  <a:pt x="428773" y="13448"/>
                </a:lnTo>
                <a:lnTo>
                  <a:pt x="430704" y="9064"/>
                </a:lnTo>
                <a:lnTo>
                  <a:pt x="431278" y="6086"/>
                </a:lnTo>
                <a:lnTo>
                  <a:pt x="431291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68317" y="4653534"/>
            <a:ext cx="299085" cy="167640"/>
          </a:xfrm>
          <a:custGeom>
            <a:avLst/>
            <a:gdLst/>
            <a:ahLst/>
            <a:cxnLst/>
            <a:rect l="l" t="t" r="r" b="b"/>
            <a:pathLst>
              <a:path w="299085" h="167639">
                <a:moveTo>
                  <a:pt x="0" y="167640"/>
                </a:moveTo>
                <a:lnTo>
                  <a:pt x="9405" y="156071"/>
                </a:lnTo>
                <a:lnTo>
                  <a:pt x="18859" y="144526"/>
                </a:lnTo>
                <a:lnTo>
                  <a:pt x="28217" y="132885"/>
                </a:lnTo>
                <a:lnTo>
                  <a:pt x="37337" y="121031"/>
                </a:lnTo>
                <a:lnTo>
                  <a:pt x="49406" y="103548"/>
                </a:lnTo>
                <a:lnTo>
                  <a:pt x="57213" y="91281"/>
                </a:lnTo>
                <a:lnTo>
                  <a:pt x="66734" y="79918"/>
                </a:lnTo>
                <a:lnTo>
                  <a:pt x="97145" y="54318"/>
                </a:lnTo>
                <a:lnTo>
                  <a:pt x="139954" y="27940"/>
                </a:lnTo>
                <a:lnTo>
                  <a:pt x="179163" y="18350"/>
                </a:lnTo>
                <a:lnTo>
                  <a:pt x="185143" y="18037"/>
                </a:lnTo>
                <a:lnTo>
                  <a:pt x="203937" y="16150"/>
                </a:lnTo>
                <a:lnTo>
                  <a:pt x="251968" y="9271"/>
                </a:lnTo>
                <a:lnTo>
                  <a:pt x="265914" y="6804"/>
                </a:lnTo>
                <a:lnTo>
                  <a:pt x="281241" y="3730"/>
                </a:lnTo>
                <a:lnTo>
                  <a:pt x="293616" y="1109"/>
                </a:lnTo>
                <a:lnTo>
                  <a:pt x="298704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018764" y="5091684"/>
            <a:ext cx="91463" cy="202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-48959" y="850139"/>
            <a:ext cx="9144000" cy="1785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en-US" sz="2400" spc="-5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Is located in th</a:t>
            </a:r>
            <a:r>
              <a:rPr sz="2400" spc="-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lang="en-US" sz="2400" spc="-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2400" spc="-13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fleshy part of </a:t>
            </a:r>
            <a:r>
              <a:rPr sz="2400" spc="-13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</a:t>
            </a: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muscle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spc="-1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Consists </a:t>
            </a:r>
            <a:r>
              <a:rPr sz="2400" spc="-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of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3-12 </a:t>
            </a:r>
            <a:r>
              <a:rPr sz="2400" spc="-10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small </a:t>
            </a:r>
            <a:r>
              <a:rPr sz="2400" b="1" spc="-14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 </a:t>
            </a:r>
            <a:r>
              <a:rPr sz="2400" b="1" spc="-160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fibers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within 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sz="2400" spc="-3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4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capsule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Each </a:t>
            </a:r>
            <a:r>
              <a:rPr sz="2400" spc="-6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intrafusal </a:t>
            </a:r>
            <a:r>
              <a:rPr sz="2400" spc="-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fiber </a:t>
            </a:r>
            <a:r>
              <a:rPr sz="2400" spc="-18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has </a:t>
            </a:r>
            <a:r>
              <a:rPr sz="2400" spc="-18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 </a:t>
            </a:r>
            <a:r>
              <a:rPr sz="2400" spc="-7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central </a:t>
            </a:r>
            <a:r>
              <a:rPr sz="2400" spc="-6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(non-contractile)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area</a:t>
            </a:r>
            <a:r>
              <a:rPr sz="2400" spc="-229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2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sz="2400" b="1" spc="-125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receptor</a:t>
            </a:r>
            <a:r>
              <a:rPr sz="2400" spc="-12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),</a:t>
            </a:r>
            <a:r>
              <a:rPr lang="en-US" sz="2400" spc="-125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4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and </a:t>
            </a:r>
            <a:r>
              <a:rPr sz="2400" spc="-19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 </a:t>
            </a:r>
            <a:r>
              <a:rPr sz="2400" spc="-5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contractile </a:t>
            </a:r>
            <a:r>
              <a:rPr sz="2400" spc="-13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area </a:t>
            </a:r>
            <a:r>
              <a:rPr sz="2400" spc="-7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on </a:t>
            </a:r>
            <a:r>
              <a:rPr sz="2400" spc="-14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each</a:t>
            </a:r>
            <a:r>
              <a:rPr sz="2400" spc="-235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spc="-11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side.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R="167005" algn="r">
              <a:lnSpc>
                <a:spcPts val="2325"/>
              </a:lnSpc>
            </a:pPr>
            <a:r>
              <a:rPr sz="2000" b="1" spc="-114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sz="2000" b="1" spc="-145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b="1" spc="-12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(spindle)</a:t>
            </a:r>
            <a:endParaRPr sz="20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64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There are 2 </a:t>
            </a:r>
            <a:r>
              <a:rPr lang="en-US" dirty="0" smtClean="0">
                <a:latin typeface="Comic Sans MS" panose="030F0702030302020204" pitchFamily="66" charset="0"/>
              </a:rPr>
              <a:t>types of intrafusal muscle fibers: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1)Nuclear bag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a dilated  central   area   filled   with  nuclei.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GB" dirty="0" smtClean="0">
                <a:latin typeface="Comic Sans MS" panose="030F0702030302020204" pitchFamily="66" charset="0"/>
              </a:rPr>
              <a:t>1-3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of these fibres per spindle.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2)Nuclear chain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nuclei which are arranged as a chain in the receptor area.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US" dirty="0" smtClean="0">
                <a:latin typeface="Comic Sans MS" panose="030F0702030302020204" pitchFamily="66" charset="0"/>
              </a:rPr>
              <a:t>4-9 </a:t>
            </a:r>
            <a:r>
              <a:rPr lang="en-US" dirty="0">
                <a:latin typeface="Comic Sans MS" panose="030F0702030302020204" pitchFamily="66" charset="0"/>
              </a:rPr>
              <a:t>of these fibres per spindle.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2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4" y="1600200"/>
            <a:ext cx="7597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15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1805</Words>
  <Application>Microsoft Office PowerPoint</Application>
  <PresentationFormat>On-screen Show (4:3)</PresentationFormat>
  <Paragraphs>287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Arial Unicode MS</vt:lpstr>
      <vt:lpstr>Arial</vt:lpstr>
      <vt:lpstr>Calibri</vt:lpstr>
      <vt:lpstr>Comic Sans MS</vt:lpstr>
      <vt:lpstr>Impact</vt:lpstr>
      <vt:lpstr>Times</vt:lpstr>
      <vt:lpstr>Times New Roman</vt:lpstr>
      <vt:lpstr>Wingdings</vt:lpstr>
      <vt:lpstr>Office Theme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11_Office Theme</vt:lpstr>
      <vt:lpstr>13_Office Theme</vt:lpstr>
      <vt:lpstr>Blank Presentation</vt:lpstr>
      <vt:lpstr>14_Office Theme</vt:lpstr>
      <vt:lpstr>2_Office Theme</vt:lpstr>
      <vt:lpstr> Stretch Reflex&amp; Golgi Tendon Reflex </vt:lpstr>
      <vt:lpstr>Neuropsychiatry Block</vt:lpstr>
      <vt:lpstr>Objectives</vt:lpstr>
      <vt:lpstr>What is a Stretch Reflex?</vt:lpstr>
      <vt:lpstr>Pathway of Stretch Reflex (Reflex Arc)</vt:lpstr>
      <vt:lpstr>Pathway of Stretch Reflex</vt:lpstr>
      <vt:lpstr>Muscle Spindles-1</vt:lpstr>
      <vt:lpstr>Muscle Spindle-2 </vt:lpstr>
      <vt:lpstr>Muscle Spindle-3 </vt:lpstr>
      <vt:lpstr>Sensory ( Afferent ) Innervation of the Muscle Spindle</vt:lpstr>
      <vt:lpstr>PowerPoint Presentation</vt:lpstr>
      <vt:lpstr>Sensory ( Afferent ) Innervation of the Muscle Spindle-2</vt:lpstr>
      <vt:lpstr> Efferent Innervation of Muscle Spindle </vt:lpstr>
      <vt:lpstr>Efferent Innervation of Muscle Spindle-2</vt:lpstr>
      <vt:lpstr>How Are Muscle Spindles Stimulated?-1</vt:lpstr>
      <vt:lpstr>How Are Muscle Spindles Stimulated?-2</vt:lpstr>
      <vt:lpstr>How Are Muscle Spindles Stimulated?-3</vt:lpstr>
      <vt:lpstr>Extrafusal  skeletal  muscle fiber</vt:lpstr>
      <vt:lpstr> Dynamic stretch reflex </vt:lpstr>
      <vt:lpstr>PowerPoint Presentation</vt:lpstr>
      <vt:lpstr>PowerPoint Presentation</vt:lpstr>
      <vt:lpstr> Static stretch reflex </vt:lpstr>
      <vt:lpstr>PowerPoint Presentation</vt:lpstr>
      <vt:lpstr>Muscle Tone</vt:lpstr>
      <vt:lpstr>Functions of stretch Reflex</vt:lpstr>
      <vt:lpstr>Damping or Smoothing Function of Stretch Reflex</vt:lpstr>
      <vt:lpstr>PowerPoint Presentation</vt:lpstr>
      <vt:lpstr>Static stretch reflex </vt:lpstr>
      <vt:lpstr>Clinical application of stretch reflex: Knee Jerk Reflex</vt:lpstr>
      <vt:lpstr>Knee Jerk Reflex &amp; Reciprocal Inhibition</vt:lpstr>
      <vt:lpstr>What is the Clinical Significance of Tendon Reflexes ?</vt:lpstr>
      <vt:lpstr> Supraspinal control of Stretch Reflex-2 </vt:lpstr>
      <vt:lpstr>Factors that Influence Stretch Reflex</vt:lpstr>
      <vt:lpstr>PowerPoint Presentation</vt:lpstr>
      <vt:lpstr>PowerPoint Presentation</vt:lpstr>
      <vt:lpstr>PowerPoint Presentation</vt:lpstr>
      <vt:lpstr>PowerPoint Presentation</vt:lpstr>
      <vt:lpstr>Significance</vt:lpstr>
      <vt:lpstr>Comparison Between Stretch &amp; Inverse Reflexes-1</vt:lpstr>
      <vt:lpstr>Comparison Between Stretch &amp; Inverse Reflexes-2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Salah</dc:creator>
  <cp:lastModifiedBy>Ahmed Abdul</cp:lastModifiedBy>
  <cp:revision>64</cp:revision>
  <dcterms:created xsi:type="dcterms:W3CDTF">2006-08-16T00:00:00Z</dcterms:created>
  <dcterms:modified xsi:type="dcterms:W3CDTF">2019-09-05T03:45:05Z</dcterms:modified>
</cp:coreProperties>
</file>