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5"/>
  </p:notesMasterIdLst>
  <p:sldIdLst>
    <p:sldId id="325" r:id="rId2"/>
    <p:sldId id="257" r:id="rId3"/>
    <p:sldId id="258" r:id="rId4"/>
    <p:sldId id="326" r:id="rId5"/>
    <p:sldId id="259" r:id="rId6"/>
    <p:sldId id="260" r:id="rId7"/>
    <p:sldId id="267" r:id="rId8"/>
    <p:sldId id="265" r:id="rId9"/>
    <p:sldId id="266" r:id="rId10"/>
    <p:sldId id="275" r:id="rId11"/>
    <p:sldId id="278" r:id="rId12"/>
    <p:sldId id="279" r:id="rId13"/>
    <p:sldId id="323" r:id="rId14"/>
    <p:sldId id="324" r:id="rId15"/>
    <p:sldId id="297" r:id="rId16"/>
    <p:sldId id="298" r:id="rId17"/>
    <p:sldId id="300" r:id="rId18"/>
    <p:sldId id="301" r:id="rId19"/>
    <p:sldId id="302" r:id="rId20"/>
    <p:sldId id="303" r:id="rId21"/>
    <p:sldId id="304" r:id="rId22"/>
    <p:sldId id="305" r:id="rId23"/>
    <p:sldId id="306" r:id="rId24"/>
    <p:sldId id="307" r:id="rId25"/>
    <p:sldId id="308" r:id="rId26"/>
    <p:sldId id="309" r:id="rId27"/>
    <p:sldId id="311" r:id="rId28"/>
    <p:sldId id="313" r:id="rId29"/>
    <p:sldId id="314" r:id="rId30"/>
    <p:sldId id="317" r:id="rId31"/>
    <p:sldId id="318" r:id="rId32"/>
    <p:sldId id="319"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p:cViewPr varScale="1">
        <p:scale>
          <a:sx n="64" d="100"/>
          <a:sy n="64" d="100"/>
        </p:scale>
        <p:origin x="78" y="282"/>
      </p:cViewPr>
      <p:guideLst/>
    </p:cSldViewPr>
  </p:slideViewPr>
  <p:notesTextViewPr>
    <p:cViewPr>
      <p:scale>
        <a:sx n="1" d="1"/>
        <a:sy n="1" d="1"/>
      </p:scale>
      <p:origin x="0" y="0"/>
    </p:cViewPr>
  </p:notesTextViewPr>
  <p:sorterViewPr>
    <p:cViewPr>
      <p:scale>
        <a:sx n="100" d="100"/>
        <a:sy n="100" d="100"/>
      </p:scale>
      <p:origin x="0" y="-32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F1107-B14D-4B3D-A31F-552D99C3E6AC}" type="datetimeFigureOut">
              <a:rPr lang="en-US" smtClean="0"/>
              <a:t>9/5/2019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9D04C-872E-426F-B7B6-EEF80D28B212}" type="slidenum">
              <a:rPr lang="en-US" smtClean="0"/>
              <a:t>‹#›</a:t>
            </a:fld>
            <a:endParaRPr lang="en-US"/>
          </a:p>
        </p:txBody>
      </p:sp>
    </p:spTree>
    <p:extLst>
      <p:ext uri="{BB962C8B-B14F-4D97-AF65-F5344CB8AC3E}">
        <p14:creationId xmlns:p14="http://schemas.microsoft.com/office/powerpoint/2010/main" val="708075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Nerve conduction studies and needle EMG are commonly performed to assess the ability of the nervous system to conduct electrical impulses and to evaluate nerve/muscle function to determine if neuromuscular disease is present. Each electrical stimulation is recorded as a waveform on a computer and analyzed by the electromyographer performing the test.</a:t>
            </a:r>
          </a:p>
          <a:p>
            <a:endParaRPr lang="en-US" altLang="en-US" smtClean="0">
              <a:latin typeface="Arial" panose="020B0604020202020204" pitchFamily="34" charset="0"/>
              <a:cs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EF1B78-6AA0-4F05-BBFC-054FE1015D8D}" type="slidenum">
              <a:rPr lang="en-US" altLang="en-US" smtClean="0">
                <a:solidFill>
                  <a:srgbClr val="000000"/>
                </a:solidFill>
              </a:rPr>
              <a:pPr/>
              <a:t>2</a:t>
            </a:fld>
            <a:endParaRPr lang="en-US" altLang="en-US" smtClean="0">
              <a:solidFill>
                <a:srgbClr val="000000"/>
              </a:solidFill>
            </a:endParaRPr>
          </a:p>
        </p:txBody>
      </p:sp>
    </p:spTree>
    <p:extLst>
      <p:ext uri="{BB962C8B-B14F-4D97-AF65-F5344CB8AC3E}">
        <p14:creationId xmlns:p14="http://schemas.microsoft.com/office/powerpoint/2010/main" val="1568459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E5EE947-1344-4ECB-B5CB-4E55253A34B2}" type="slidenum">
              <a:rPr lang="en-US" altLang="en-US" smtClean="0">
                <a:solidFill>
                  <a:srgbClr val="000000"/>
                </a:solidFill>
              </a:rPr>
              <a:pPr>
                <a:spcBef>
                  <a:spcPct val="0"/>
                </a:spcBef>
              </a:pPr>
              <a:t>5</a:t>
            </a:fld>
            <a:endParaRPr lang="en-US" altLang="en-US" smtClean="0">
              <a:solidFill>
                <a:srgbClr val="000000"/>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Standard nerve conduction studies typically include motor nerve conduction, sensory nerve conduction, F waves, and H reflexes. Sensory and motor nerve conduction studies involve analysis of specific parameters, including latency, conduction velocity, and amplitude. Onset latency is the time it takes for the stimulus to initiate an evoked potential and reflects the conduction along the fastest fibers. Peak latency is the latency along the majority of axons and is measured at the peak amplitude. Both are affected by the state of the myelination of the nerve. </a:t>
            </a:r>
          </a:p>
        </p:txBody>
      </p:sp>
    </p:spTree>
    <p:extLst>
      <p:ext uri="{BB962C8B-B14F-4D97-AF65-F5344CB8AC3E}">
        <p14:creationId xmlns:p14="http://schemas.microsoft.com/office/powerpoint/2010/main" val="401648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In motor nerve conduction studies, motor nerves are stimulated and the compound muscle action potential from the muscle is recorded. This corresponds to the integrity of the motor unit. Results of this study can be affected by any process that damages the anterior horn cell body or axon, Schwann cells, the neuromuscular junction, or the muscle cell itself. Also analyzed are the size, shape, and morphology of the compound muscle action potential to determine the state of myelination, the number of functioning muscle fibers, and the function of the neuromuscular junction. Since the cell body of motor nerves is located in the anterior horn of the spinal cord, the motor nerve conduction is abnormal in both preganglionic and postganglionic injuries.</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187400-EEB3-459F-BB6F-51D192485E0E}" type="slidenum">
              <a:rPr lang="en-US" altLang="en-US" smtClean="0">
                <a:solidFill>
                  <a:srgbClr val="000000"/>
                </a:solidFill>
              </a:rPr>
              <a:pPr/>
              <a:t>6</a:t>
            </a:fld>
            <a:endParaRPr lang="en-US" altLang="en-US" smtClean="0">
              <a:solidFill>
                <a:srgbClr val="000000"/>
              </a:solidFill>
            </a:endParaRPr>
          </a:p>
        </p:txBody>
      </p:sp>
    </p:spTree>
    <p:extLst>
      <p:ext uri="{BB962C8B-B14F-4D97-AF65-F5344CB8AC3E}">
        <p14:creationId xmlns:p14="http://schemas.microsoft.com/office/powerpoint/2010/main" val="373849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smtClean="0">
                <a:latin typeface="Arial" panose="020B0604020202020204" pitchFamily="34" charset="0"/>
                <a:cs typeface="Arial" panose="020B0604020202020204" pitchFamily="34" charset="0"/>
              </a:rPr>
              <a:t>The motor unit (MU) is a part of the neuromuscular system that contains an anterior horn cell, its axon, and all of the muscle fibers (MFs) that it innervates, including the axon's specialized point of connection to the MFs, the neuromuscular junction.</a:t>
            </a:r>
          </a:p>
          <a:p>
            <a:pPr marL="171450" indent="-171450">
              <a:buFontTx/>
              <a:buChar char="-"/>
            </a:pPr>
            <a:endParaRPr lang="en-US" altLang="en-US" smtClean="0">
              <a:latin typeface="Arial" panose="020B0604020202020204" pitchFamily="34" charset="0"/>
              <a:cs typeface="Arial" panose="020B0604020202020204" pitchFamily="34" charset="0"/>
            </a:endParaRPr>
          </a:p>
          <a:p>
            <a:pPr marL="171450" indent="-171450">
              <a:buFontTx/>
              <a:buChar char="-"/>
            </a:pPr>
            <a:r>
              <a:rPr lang="en-US" altLang="en-US" smtClean="0">
                <a:latin typeface="Arial" panose="020B0604020202020204" pitchFamily="34" charset="0"/>
                <a:cs typeface="Arial" panose="020B0604020202020204" pitchFamily="34" charset="0"/>
              </a:rPr>
              <a:t>The needle electrode examination provides valuable information about the electrical characteristics of individual muscle fibers and motor units, as well as the integrity and innervation of muscle fibers.</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781FEA-2107-494E-9013-63ACB161A664}" type="slidenum">
              <a:rPr lang="en-US" altLang="en-US" smtClean="0"/>
              <a:pPr/>
              <a:t>15</a:t>
            </a:fld>
            <a:endParaRPr lang="en-US" altLang="en-US" smtClean="0"/>
          </a:p>
        </p:txBody>
      </p:sp>
    </p:spTree>
    <p:extLst>
      <p:ext uri="{BB962C8B-B14F-4D97-AF65-F5344CB8AC3E}">
        <p14:creationId xmlns:p14="http://schemas.microsoft.com/office/powerpoint/2010/main" val="2067904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smtClean="0">
                <a:latin typeface="Arial" panose="020B0604020202020204" pitchFamily="34" charset="0"/>
                <a:cs typeface="Arial" panose="020B0604020202020204" pitchFamily="34" charset="0"/>
              </a:rPr>
              <a:t>Careful attention is given to the duration and amount of electrical noise after each movement of the needle. </a:t>
            </a:r>
          </a:p>
          <a:p>
            <a:pPr marL="171450" indent="-171450">
              <a:buFontTx/>
              <a:buChar char="-"/>
            </a:pPr>
            <a:endParaRPr lang="en-US" altLang="en-US" smtClean="0">
              <a:latin typeface="Arial" panose="020B0604020202020204" pitchFamily="34" charset="0"/>
              <a:cs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992D11A-93DF-47A5-9AB3-66A8958F8461}" type="slidenum">
              <a:rPr lang="en-US" altLang="en-US" smtClean="0"/>
              <a:pPr/>
              <a:t>17</a:t>
            </a:fld>
            <a:endParaRPr lang="en-US" altLang="en-US" smtClean="0"/>
          </a:p>
        </p:txBody>
      </p:sp>
    </p:spTree>
    <p:extLst>
      <p:ext uri="{BB962C8B-B14F-4D97-AF65-F5344CB8AC3E}">
        <p14:creationId xmlns:p14="http://schemas.microsoft.com/office/powerpoint/2010/main" val="3391715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smtClean="0">
                <a:latin typeface="Arial" panose="020B0604020202020204" pitchFamily="34" charset="0"/>
                <a:cs typeface="Arial" panose="020B0604020202020204" pitchFamily="34" charset="0"/>
              </a:rPr>
              <a:t>Resting or spontaneous activity is the electrical activity present when the muscle is at rest and the electrode is not being moved. This includes both normal and abnormal spontaneous activity.</a:t>
            </a:r>
          </a:p>
          <a:p>
            <a:pPr marL="171450" indent="-171450">
              <a:buFontTx/>
              <a:buChar char="-"/>
            </a:pPr>
            <a:r>
              <a:rPr lang="en-US" altLang="en-US" dirty="0" smtClean="0">
                <a:latin typeface="Arial" panose="020B0604020202020204" pitchFamily="34" charset="0"/>
                <a:cs typeface="Arial" panose="020B0604020202020204" pitchFamily="34" charset="0"/>
              </a:rPr>
              <a:t>Voluntary firing caused by incomplete relaxation can often be silenced by passively changing the posture of the limb or by slight activation of the antagonist. . Voluntary motor units never fire as single isolated discharges, a useful point in distinguishing them from </a:t>
            </a:r>
            <a:r>
              <a:rPr lang="en-US" altLang="en-US" dirty="0" err="1" smtClean="0">
                <a:latin typeface="Arial" panose="020B0604020202020204" pitchFamily="34" charset="0"/>
                <a:cs typeface="Arial" panose="020B0604020202020204" pitchFamily="34" charset="0"/>
              </a:rPr>
              <a:t>fasciculations</a:t>
            </a:r>
            <a:r>
              <a:rPr lang="en-US" altLang="en-US" dirty="0" smtClean="0">
                <a:latin typeface="Arial" panose="020B0604020202020204" pitchFamily="34" charset="0"/>
                <a:cs typeface="Arial" panose="020B0604020202020204" pitchFamily="34" charset="0"/>
              </a:rPr>
              <a:t>.</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C74C12-1B7F-4A53-A0FF-D40DEC03F39F}" type="slidenum">
              <a:rPr lang="en-US" altLang="en-US" smtClean="0"/>
              <a:pPr/>
              <a:t>18</a:t>
            </a:fld>
            <a:endParaRPr lang="en-US" altLang="en-US" smtClean="0"/>
          </a:p>
        </p:txBody>
      </p:sp>
    </p:spTree>
    <p:extLst>
      <p:ext uri="{BB962C8B-B14F-4D97-AF65-F5344CB8AC3E}">
        <p14:creationId xmlns:p14="http://schemas.microsoft.com/office/powerpoint/2010/main" val="1082959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smtClean="0">
                <a:latin typeface="Arial" panose="020B0604020202020204" pitchFamily="34" charset="0"/>
                <a:cs typeface="Arial" panose="020B0604020202020204" pitchFamily="34" charset="0"/>
              </a:rPr>
              <a:t>Conditions that cause this include any nerve disorder that affects the motor axon, inflammatory myopathies, and direct muscle injury. </a:t>
            </a:r>
          </a:p>
          <a:p>
            <a:pPr marL="171450" indent="-171450">
              <a:buFontTx/>
              <a:buChar char="-"/>
            </a:pPr>
            <a:r>
              <a:rPr lang="en-US" altLang="en-US" smtClean="0">
                <a:latin typeface="Arial" panose="020B0604020202020204" pitchFamily="34" charset="0"/>
                <a:cs typeface="Arial" panose="020B0604020202020204" pitchFamily="34" charset="0"/>
              </a:rPr>
              <a:t>Depending on the amplitude of the PSWs and/or fibrillation potentials, the electromyographer can determine how recently the injury to the nerve occurred.</a:t>
            </a:r>
          </a:p>
          <a:p>
            <a:pPr marL="171450" indent="-171450">
              <a:buFontTx/>
              <a:buChar char="-"/>
            </a:pPr>
            <a:r>
              <a:rPr lang="en-US" altLang="en-US" smtClean="0">
                <a:latin typeface="Arial" panose="020B0604020202020204" pitchFamily="34" charset="0"/>
                <a:cs typeface="Arial" panose="020B0604020202020204" pitchFamily="34" charset="0"/>
              </a:rPr>
              <a:t>After an acute nerve transection, nerve fibres degenerate from the site of the lesion distally. Muscle fibres themselves remain viable but after a period of 7–10 days become supersensitive and fibrillations will be detectable. Acutely denervated muscle fibres have acetylcholine receptors over the whole of the muscle fibre membrane rather than these being limited to the neuromuscular junction. The effect is to make the fibre supersensitive with the result that it discharges spontaneously. This is detected by the EMG needle as a single fibre discharge or fibrillation.</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BEB06B-E607-4EDA-8D7E-C7490EE231C1}" type="slidenum">
              <a:rPr lang="en-US" altLang="en-US" smtClean="0"/>
              <a:pPr/>
              <a:t>19</a:t>
            </a:fld>
            <a:endParaRPr lang="en-US" altLang="en-US" smtClean="0"/>
          </a:p>
        </p:txBody>
      </p:sp>
    </p:spTree>
    <p:extLst>
      <p:ext uri="{BB962C8B-B14F-4D97-AF65-F5344CB8AC3E}">
        <p14:creationId xmlns:p14="http://schemas.microsoft.com/office/powerpoint/2010/main" val="168037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Tx/>
              <a:buChar char="-"/>
              <a:defRPr/>
            </a:pPr>
            <a:r>
              <a:rPr lang="en-US" dirty="0" smtClean="0"/>
              <a:t>Fasciculations near the surface of a muscle may be visible at the skin; those deep within the muscle and detected by an EMG needle are not.</a:t>
            </a:r>
          </a:p>
          <a:p>
            <a:pPr marL="171450" indent="-171450">
              <a:buFontTx/>
              <a:buChar char="-"/>
              <a:defRPr/>
            </a:pPr>
            <a:r>
              <a:rPr lang="en-US" dirty="0" smtClean="0"/>
              <a:t>Fasciculations are not under voluntary control, a useful point in distinguishing them from motor units discharging due to poor relaxation. </a:t>
            </a:r>
          </a:p>
          <a:p>
            <a:pPr marL="171450" indent="-171450">
              <a:buFontTx/>
              <a:buChar char="-"/>
              <a:defRPr/>
            </a:pPr>
            <a:r>
              <a:rPr lang="en-US" dirty="0" err="1" smtClean="0"/>
              <a:t>fasciculations</a:t>
            </a:r>
            <a:r>
              <a:rPr lang="en-US" dirty="0" smtClean="0"/>
              <a:t> is judged by the company they keep in the muscle; benign </a:t>
            </a:r>
            <a:r>
              <a:rPr lang="en-US" dirty="0" err="1" smtClean="0"/>
              <a:t>fasciculations</a:t>
            </a:r>
            <a:r>
              <a:rPr lang="en-US" dirty="0" smtClean="0"/>
              <a:t> are not accompanied by denervation changes but malign </a:t>
            </a:r>
            <a:r>
              <a:rPr lang="en-US" dirty="0" err="1" smtClean="0"/>
              <a:t>fasciculations</a:t>
            </a:r>
            <a:r>
              <a:rPr lang="en-US" dirty="0" smtClean="0"/>
              <a:t> usually are.</a:t>
            </a:r>
          </a:p>
          <a:p>
            <a:pPr>
              <a:defRPr/>
            </a:pPr>
            <a:endParaRPr lang="en-US" dirty="0" smtClean="0"/>
          </a:p>
          <a:p>
            <a:pPr>
              <a:defRPr/>
            </a:pPr>
            <a:endParaRPr lang="en-US" dirty="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049711-9205-486E-B8CD-E1A6CAADB690}" type="slidenum">
              <a:rPr lang="en-US" altLang="en-US" smtClean="0"/>
              <a:pPr/>
              <a:t>20</a:t>
            </a:fld>
            <a:endParaRPr lang="en-US" altLang="en-US" smtClean="0"/>
          </a:p>
        </p:txBody>
      </p:sp>
    </p:spTree>
    <p:extLst>
      <p:ext uri="{BB962C8B-B14F-4D97-AF65-F5344CB8AC3E}">
        <p14:creationId xmlns:p14="http://schemas.microsoft.com/office/powerpoint/2010/main" val="517793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Schematic showing the generation of the MU action potential (MUAP). </a:t>
            </a:r>
          </a:p>
          <a:p>
            <a:r>
              <a:rPr lang="en-US" altLang="en-US" smtClean="0">
                <a:latin typeface="Arial" panose="020B0604020202020204" pitchFamily="34" charset="0"/>
                <a:cs typeface="Arial" panose="020B0604020202020204" pitchFamily="34" charset="0"/>
              </a:rPr>
              <a:t>A, Motor-neuron (MN) generates an action potential (AP) that in turn excites the muscle fibers (MFs) by means of neuromuscular transmission. Propagation of the APs down the MF membranes is bidirectional away from the endplates.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B, Cross-section schematic emphasizes dispersion of the MFs of that MU in the MU territory and their relative position to the recording needle electrode. Recording electrode is positioned between the endplate zone and the end of the MFs (ie, away from the endplate zone).</a:t>
            </a:r>
          </a:p>
          <a:p>
            <a:r>
              <a:rPr lang="en-US" altLang="en-US" smtClean="0">
                <a:latin typeface="Arial" panose="020B0604020202020204" pitchFamily="34" charset="0"/>
                <a:cs typeface="Arial" panose="020B0604020202020204" pitchFamily="34" charset="0"/>
              </a:rPr>
              <a:t> </a:t>
            </a:r>
          </a:p>
          <a:p>
            <a:r>
              <a:rPr lang="en-US" altLang="en-US" smtClean="0">
                <a:latin typeface="Arial" panose="020B0604020202020204" pitchFamily="34" charset="0"/>
                <a:cs typeface="Arial" panose="020B0604020202020204" pitchFamily="34" charset="0"/>
              </a:rPr>
              <a:t>C, Single MF APs recorded by the needle electrode (1-6 corresponding to the numbered MFs shown in A and B). AP recorded from MF 3 is largest because of its proximity to the electrode.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D, Summation of the individual MF APs as they form the MUAP. </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7EFFBE-EE86-4C15-A2DF-5786B53FDA54}" type="slidenum">
              <a:rPr lang="en-US" altLang="en-US" smtClean="0"/>
              <a:pPr/>
              <a:t>24</a:t>
            </a:fld>
            <a:endParaRPr lang="en-US" altLang="en-US" smtClean="0"/>
          </a:p>
        </p:txBody>
      </p:sp>
    </p:spTree>
    <p:extLst>
      <p:ext uri="{BB962C8B-B14F-4D97-AF65-F5344CB8AC3E}">
        <p14:creationId xmlns:p14="http://schemas.microsoft.com/office/powerpoint/2010/main" val="2098130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42A8620-64EF-43B0-9C51-44B878364502}" type="slidenum">
              <a:rPr lang="en-US" altLang="en-US" smtClean="0">
                <a:solidFill>
                  <a:srgbClr val="000000"/>
                </a:solidFill>
              </a:rPr>
              <a:pPr>
                <a:defRPr/>
              </a:pPr>
              <a:t>‹#›</a:t>
            </a:fld>
            <a:endParaRPr lang="en-US" altLang="en-US">
              <a:solidFill>
                <a:srgbClr val="000000"/>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65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C431542-E13F-41E7-BC3F-2E9455235F3F}"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9126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2A7AE3D-277A-438C-B1AB-8A81553E9AC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532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85E3B7A0-BFC5-45AF-9CEA-693081CB6D67}"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4658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0531EF9B-1257-4B88-ACF9-D513BA0937CC}" type="slidenum">
              <a:rPr lang="en-US" altLang="en-US" smtClean="0">
                <a:solidFill>
                  <a:srgbClr val="000000"/>
                </a:solidFill>
              </a:rPr>
              <a:pPr>
                <a:defRPr/>
              </a:pPr>
              <a:t>‹#›</a:t>
            </a:fld>
            <a:endParaRPr lang="en-US" altLang="en-US">
              <a:solidFill>
                <a:srgbClr val="000000"/>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99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EA3D5340-2DC1-4367-A115-64A4C5AA148E}"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399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25BE190F-F864-4CDB-BAB7-1C633D30D79B}"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665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235F0408-C715-4F19-8D19-671A24C23B9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3644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6876EFB0-DB11-4C64-9DA8-CEF555A1569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8860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endParaRPr lang="en-US">
              <a:solidFill>
                <a:srgbClr val="000000"/>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B5C5B669-FC30-4602-9577-B25DF4934C1A}"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005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E14370AB-9F70-4307-B1E0-7256408831EF}"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1424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fontAlgn="base">
              <a:spcBef>
                <a:spcPct val="0"/>
              </a:spcBef>
              <a:spcAft>
                <a:spcPct val="0"/>
              </a:spcAft>
              <a:defRPr/>
            </a:pPr>
            <a:fld id="{E4761563-3E87-4726-A3A3-3FC69335956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9617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C00000"/>
                </a:solidFill>
              </a:rPr>
              <a:t>NERVE CONDUCTION STUDIES and EMG</a:t>
            </a:r>
            <a:endParaRPr lang="en-US" b="1" dirty="0">
              <a:solidFill>
                <a:srgbClr val="C00000"/>
              </a:solidFill>
            </a:endParaRP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242A8620-64EF-43B0-9C51-44B878364502}" type="slidenum">
              <a:rPr lang="en-US" altLang="en-US" smtClean="0">
                <a:solidFill>
                  <a:srgbClr val="000000"/>
                </a:solidFill>
              </a:rPr>
              <a:pPr>
                <a:defRPr/>
              </a:pPr>
              <a:t>1</a:t>
            </a:fld>
            <a:endParaRPr lang="en-US" altLang="en-US">
              <a:solidFill>
                <a:srgbClr val="000000"/>
              </a:solidFill>
            </a:endParaRPr>
          </a:p>
        </p:txBody>
      </p:sp>
    </p:spTree>
    <p:extLst>
      <p:ext uri="{BB962C8B-B14F-4D97-AF65-F5344CB8AC3E}">
        <p14:creationId xmlns:p14="http://schemas.microsoft.com/office/powerpoint/2010/main" val="1848155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t>Abnormal features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20284039"/>
              </p:ext>
            </p:extLst>
          </p:nvPr>
        </p:nvGraphicFramePr>
        <p:xfrm>
          <a:off x="1204055" y="1911480"/>
          <a:ext cx="8332788" cy="3513576"/>
        </p:xfrm>
        <a:graphic>
          <a:graphicData uri="http://schemas.openxmlformats.org/drawingml/2006/table">
            <a:tbl>
              <a:tblPr firstRow="1" bandRow="1">
                <a:tableStyleId>{5C22544A-7EE6-4342-B048-85BDC9FD1C3A}</a:tableStyleId>
              </a:tblPr>
              <a:tblGrid>
                <a:gridCol w="4166394">
                  <a:extLst>
                    <a:ext uri="{9D8B030D-6E8A-4147-A177-3AD203B41FA5}">
                      <a16:colId xmlns:a16="http://schemas.microsoft.com/office/drawing/2014/main" val="20000"/>
                    </a:ext>
                  </a:extLst>
                </a:gridCol>
                <a:gridCol w="4166394">
                  <a:extLst>
                    <a:ext uri="{9D8B030D-6E8A-4147-A177-3AD203B41FA5}">
                      <a16:colId xmlns:a16="http://schemas.microsoft.com/office/drawing/2014/main" val="20001"/>
                    </a:ext>
                  </a:extLst>
                </a:gridCol>
              </a:tblGrid>
              <a:tr h="613434">
                <a:tc>
                  <a:txBody>
                    <a:bodyPr/>
                    <a:lstStyle/>
                    <a:p>
                      <a:r>
                        <a:rPr lang="en-US" sz="2000" dirty="0" smtClean="0">
                          <a:solidFill>
                            <a:srgbClr val="FF0000"/>
                          </a:solidFill>
                        </a:rPr>
                        <a:t>Axonal degeneration neuropathy </a:t>
                      </a:r>
                      <a:r>
                        <a:rPr lang="en-US" sz="2000" baseline="0" dirty="0" smtClean="0">
                          <a:solidFill>
                            <a:srgbClr val="FF0000"/>
                          </a:solidFill>
                        </a:rPr>
                        <a:t> features</a:t>
                      </a:r>
                      <a:endParaRPr lang="en-US" sz="2000" dirty="0" smtClean="0">
                        <a:solidFill>
                          <a:srgbClr val="FF0000"/>
                        </a:solidFill>
                      </a:endParaRPr>
                    </a:p>
                    <a:p>
                      <a:endParaRPr lang="en-US" sz="1800" dirty="0"/>
                    </a:p>
                  </a:txBody>
                  <a:tcPr marL="91443" marR="91443" marT="45719" marB="45719"/>
                </a:tc>
                <a:tc>
                  <a:txBody>
                    <a:bodyPr/>
                    <a:lstStyle/>
                    <a:p>
                      <a:r>
                        <a:rPr lang="en-US" sz="2000" dirty="0" smtClean="0">
                          <a:solidFill>
                            <a:srgbClr val="FF0000"/>
                          </a:solidFill>
                        </a:rPr>
                        <a:t>Demyelinating Neuropathy  features</a:t>
                      </a:r>
                      <a:endParaRPr lang="en-US" sz="2000" dirty="0">
                        <a:solidFill>
                          <a:srgbClr val="FF0000"/>
                        </a:solidFill>
                      </a:endParaRPr>
                    </a:p>
                  </a:txBody>
                  <a:tcPr marL="91443" marR="91443" marT="45719" marB="45719"/>
                </a:tc>
                <a:extLst>
                  <a:ext uri="{0D108BD9-81ED-4DB2-BD59-A6C34878D82A}">
                    <a16:rowId xmlns:a16="http://schemas.microsoft.com/office/drawing/2014/main" val="10000"/>
                  </a:ext>
                </a:extLst>
              </a:tr>
              <a:tr h="585550">
                <a:tc>
                  <a:txBody>
                    <a:bodyPr/>
                    <a:lstStyle/>
                    <a:p>
                      <a:pPr marL="285750" indent="-285750">
                        <a:buFont typeface="Arial" panose="020B0604020202020204" pitchFamily="34" charset="0"/>
                        <a:buChar char="•"/>
                      </a:pPr>
                      <a:r>
                        <a:rPr lang="en-US" sz="1800" dirty="0" smtClean="0"/>
                        <a:t>Low amplitudes</a:t>
                      </a:r>
                    </a:p>
                    <a:p>
                      <a:endParaRPr lang="en-US" sz="1800" dirty="0"/>
                    </a:p>
                  </a:txBody>
                  <a:tcPr marL="91443" marR="91443" marT="45719" marB="45719"/>
                </a:tc>
                <a:tc>
                  <a:txBody>
                    <a:bodyPr/>
                    <a:lstStyle/>
                    <a:p>
                      <a:pPr marL="285750" indent="-285750">
                        <a:buFont typeface="Arial" panose="020B0604020202020204" pitchFamily="34" charset="0"/>
                        <a:buChar char="•"/>
                      </a:pPr>
                      <a:r>
                        <a:rPr lang="en-US" sz="1800" dirty="0" smtClean="0"/>
                        <a:t>Normal amplitudes</a:t>
                      </a:r>
                    </a:p>
                  </a:txBody>
                  <a:tcPr marL="91443" marR="91443" marT="45719" marB="45719"/>
                </a:tc>
                <a:extLst>
                  <a:ext uri="{0D108BD9-81ED-4DB2-BD59-A6C34878D82A}">
                    <a16:rowId xmlns:a16="http://schemas.microsoft.com/office/drawing/2014/main" val="10001"/>
                  </a:ext>
                </a:extLst>
              </a:tr>
              <a:tr h="836501">
                <a:tc>
                  <a:txBody>
                    <a:bodyPr/>
                    <a:lstStyle/>
                    <a:p>
                      <a:pPr marL="285750" indent="-285750">
                        <a:buFont typeface="Arial" panose="020B0604020202020204" pitchFamily="34" charset="0"/>
                        <a:buChar char="•"/>
                      </a:pPr>
                      <a:r>
                        <a:rPr lang="en-US" sz="1800" dirty="0" smtClean="0"/>
                        <a:t>Normal / slight delay in latency </a:t>
                      </a:r>
                      <a:endParaRPr lang="en-US" sz="1800" dirty="0"/>
                    </a:p>
                  </a:txBody>
                  <a:tcPr marL="91443" marR="91443" marT="45719" marB="45719"/>
                </a:tc>
                <a:tc>
                  <a:txBody>
                    <a:bodyPr/>
                    <a:lstStyle/>
                    <a:p>
                      <a:pPr marL="285750" indent="-285750">
                        <a:buFont typeface="Arial" panose="020B0604020202020204" pitchFamily="34" charset="0"/>
                        <a:buChar char="•"/>
                      </a:pPr>
                      <a:r>
                        <a:rPr lang="en-US" sz="1800" dirty="0" smtClean="0"/>
                        <a:t>Significant delay</a:t>
                      </a:r>
                      <a:r>
                        <a:rPr lang="en-US" sz="1800" baseline="0" dirty="0" smtClean="0"/>
                        <a:t> in</a:t>
                      </a:r>
                      <a:r>
                        <a:rPr lang="en-US" sz="1800" dirty="0" smtClean="0"/>
                        <a:t> latency</a:t>
                      </a:r>
                    </a:p>
                    <a:p>
                      <a:pPr marL="285750" indent="-285750">
                        <a:buFont typeface="Arial" panose="020B0604020202020204" pitchFamily="34" charset="0"/>
                        <a:buChar char="•"/>
                      </a:pPr>
                      <a:endParaRPr lang="en-US" sz="1800" dirty="0"/>
                    </a:p>
                  </a:txBody>
                  <a:tcPr marL="91443" marR="91443" marT="45719" marB="45719"/>
                </a:tc>
                <a:extLst>
                  <a:ext uri="{0D108BD9-81ED-4DB2-BD59-A6C34878D82A}">
                    <a16:rowId xmlns:a16="http://schemas.microsoft.com/office/drawing/2014/main" val="10002"/>
                  </a:ext>
                </a:extLst>
              </a:tr>
              <a:tr h="1061639">
                <a:tc>
                  <a:txBody>
                    <a:bodyPr/>
                    <a:lstStyle/>
                    <a:p>
                      <a:pPr marL="285750" indent="-285750">
                        <a:buFont typeface="Arial" panose="020B0604020202020204" pitchFamily="34" charset="0"/>
                        <a:buChar char="•"/>
                      </a:pPr>
                      <a:r>
                        <a:rPr lang="en-US" sz="1800" dirty="0" smtClean="0"/>
                        <a:t>Normal / slightly low conduction         velocity</a:t>
                      </a:r>
                    </a:p>
                  </a:txBody>
                  <a:tcPr marL="91443" marR="91443" marT="45719" marB="45719"/>
                </a:tc>
                <a:tc>
                  <a:txBody>
                    <a:bodyPr/>
                    <a:lstStyle/>
                    <a:p>
                      <a:pPr marL="285750" indent="-285750">
                        <a:buFont typeface="Arial" panose="020B0604020202020204" pitchFamily="34" charset="0"/>
                        <a:buChar char="•"/>
                      </a:pPr>
                      <a:r>
                        <a:rPr lang="en-US" sz="1800" dirty="0" smtClean="0"/>
                        <a:t>Significantly low conduction velocity</a:t>
                      </a:r>
                    </a:p>
                    <a:p>
                      <a:pPr marL="285750" indent="-285750">
                        <a:buFont typeface="Arial" panose="020B0604020202020204" pitchFamily="34" charset="0"/>
                        <a:buChar char="•"/>
                      </a:pPr>
                      <a:endParaRPr lang="en-US" sz="1800" dirty="0"/>
                    </a:p>
                  </a:txBody>
                  <a:tcPr marL="91443" marR="91443" marT="45719" marB="45719"/>
                </a:tc>
                <a:extLst>
                  <a:ext uri="{0D108BD9-81ED-4DB2-BD59-A6C34878D82A}">
                    <a16:rowId xmlns:a16="http://schemas.microsoft.com/office/drawing/2014/main" val="10003"/>
                  </a:ext>
                </a:extLst>
              </a:tr>
            </a:tbl>
          </a:graphicData>
        </a:graphic>
      </p:graphicFrame>
      <p:sp>
        <p:nvSpPr>
          <p:cNvPr id="215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E8F780-0522-4CB1-B168-D5E210595920}" type="slidenum">
              <a:rPr lang="en-US" altLang="en-US" smtClean="0">
                <a:solidFill>
                  <a:srgbClr val="000000"/>
                </a:solidFill>
              </a:rPr>
              <a:pPr/>
              <a:t>10</a:t>
            </a:fld>
            <a:endParaRPr lang="en-US" altLang="en-US" smtClean="0">
              <a:solidFill>
                <a:srgbClr val="000000"/>
              </a:solidFill>
            </a:endParaRPr>
          </a:p>
        </p:txBody>
      </p:sp>
    </p:spTree>
    <p:extLst>
      <p:ext uri="{BB962C8B-B14F-4D97-AF65-F5344CB8AC3E}">
        <p14:creationId xmlns:p14="http://schemas.microsoft.com/office/powerpoint/2010/main" val="95094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results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t>Compare nerves same limb (hand median vs ulnar or radial)</a:t>
            </a:r>
          </a:p>
          <a:p>
            <a:pPr>
              <a:buFont typeface="Wingdings" panose="05000000000000000000" pitchFamily="2" charset="2"/>
              <a:buChar char="q"/>
            </a:pPr>
            <a:r>
              <a:rPr lang="en-US" dirty="0" smtClean="0"/>
              <a:t>Compare left and right limb</a:t>
            </a:r>
          </a:p>
          <a:p>
            <a:pPr>
              <a:buFont typeface="Wingdings" panose="05000000000000000000" pitchFamily="2" charset="2"/>
              <a:buChar char="q"/>
            </a:pPr>
            <a:r>
              <a:rPr lang="en-US" dirty="0" smtClean="0"/>
              <a:t>Compare upper and lower limbs</a:t>
            </a:r>
          </a:p>
          <a:p>
            <a:pPr>
              <a:buFont typeface="Wingdings" panose="05000000000000000000" pitchFamily="2" charset="2"/>
              <a:buChar char="q"/>
            </a:pPr>
            <a:r>
              <a:rPr lang="en-US" dirty="0" smtClean="0"/>
              <a:t>Compare to previous results in same subject</a:t>
            </a:r>
          </a:p>
          <a:p>
            <a:pPr>
              <a:buFont typeface="Wingdings" panose="05000000000000000000" pitchFamily="2" charset="2"/>
              <a:buChar char="q"/>
            </a:pPr>
            <a:r>
              <a:rPr lang="en-US" dirty="0" smtClean="0"/>
              <a:t>Compare to ‘normal’ reference values</a:t>
            </a:r>
          </a:p>
          <a:p>
            <a:pPr>
              <a:buFont typeface="Wingdings" panose="05000000000000000000" pitchFamily="2" charset="2"/>
              <a:buChar char="q"/>
            </a:pPr>
            <a:endParaRPr lang="en-US" dirty="0"/>
          </a:p>
        </p:txBody>
      </p:sp>
      <p:sp>
        <p:nvSpPr>
          <p:cNvPr id="4" name="Slide Number Placeholder 3"/>
          <p:cNvSpPr>
            <a:spLocks noGrp="1"/>
          </p:cNvSpPr>
          <p:nvPr>
            <p:ph type="sldNum" sz="quarter" idx="12"/>
          </p:nvPr>
        </p:nvSpPr>
        <p:spPr/>
        <p:txBody>
          <a:bodyPr/>
          <a:lstStyle/>
          <a:p>
            <a:pPr>
              <a:defRPr/>
            </a:pPr>
            <a:fld id="{85E3B7A0-BFC5-45AF-9CEA-693081CB6D67}" type="slidenum">
              <a:rPr lang="en-US" altLang="en-US" smtClean="0">
                <a:solidFill>
                  <a:srgbClr val="000000"/>
                </a:solidFill>
              </a:rPr>
              <a:pPr>
                <a:defRPr/>
              </a:pPr>
              <a:t>11</a:t>
            </a:fld>
            <a:endParaRPr lang="en-US" altLang="en-US">
              <a:solidFill>
                <a:srgbClr val="000000"/>
              </a:solidFill>
            </a:endParaRPr>
          </a:p>
        </p:txBody>
      </p:sp>
    </p:spTree>
    <p:extLst>
      <p:ext uri="{BB962C8B-B14F-4D97-AF65-F5344CB8AC3E}">
        <p14:creationId xmlns:p14="http://schemas.microsoft.com/office/powerpoint/2010/main" val="208734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altLang="en-US" sz="4000" dirty="0"/>
              <a:t>Normal values for conduction velocity</a:t>
            </a:r>
          </a:p>
        </p:txBody>
      </p:sp>
      <p:sp>
        <p:nvSpPr>
          <p:cNvPr id="33796" name="Rectangle 3"/>
          <p:cNvSpPr>
            <a:spLocks noGrp="1" noChangeArrowheads="1"/>
          </p:cNvSpPr>
          <p:nvPr>
            <p:ph idx="1"/>
          </p:nvPr>
        </p:nvSpPr>
        <p:spPr/>
        <p:txBody>
          <a:bodyPr/>
          <a:lstStyle/>
          <a:p>
            <a:pPr eaLnBrk="1" hangingPunct="1">
              <a:buFont typeface="Wingdings" panose="05000000000000000000" pitchFamily="2" charset="2"/>
              <a:buChar char="ü"/>
            </a:pPr>
            <a:r>
              <a:rPr lang="en-US" altLang="en-US" dirty="0" smtClean="0"/>
              <a:t>In arm </a:t>
            </a:r>
          </a:p>
          <a:p>
            <a:pPr lvl="1" eaLnBrk="1" hangingPunct="1"/>
            <a:r>
              <a:rPr lang="en-US" altLang="en-US" dirty="0" smtClean="0"/>
              <a:t>50 – 70 m / sec.</a:t>
            </a:r>
          </a:p>
          <a:p>
            <a:pPr eaLnBrk="1" hangingPunct="1">
              <a:buFont typeface="Wingdings" panose="05000000000000000000" pitchFamily="2" charset="2"/>
              <a:buChar char="ü"/>
            </a:pPr>
            <a:r>
              <a:rPr lang="en-US" altLang="en-US" dirty="0" smtClean="0"/>
              <a:t>In leg </a:t>
            </a:r>
          </a:p>
          <a:p>
            <a:pPr lvl="1" eaLnBrk="1" hangingPunct="1"/>
            <a:r>
              <a:rPr lang="en-US" altLang="en-US" dirty="0" smtClean="0"/>
              <a:t>40 – 60 m / sec.</a:t>
            </a:r>
          </a:p>
        </p:txBody>
      </p:sp>
      <p:sp>
        <p:nvSpPr>
          <p:cNvPr id="33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294FD05-79DF-4E09-9F59-09628E530B1F}" type="slidenum">
              <a:rPr lang="en-US" altLang="en-US" sz="1400">
                <a:solidFill>
                  <a:srgbClr val="000000"/>
                </a:solidFill>
              </a:rPr>
              <a:pPr>
                <a:spcBef>
                  <a:spcPct val="0"/>
                </a:spcBef>
                <a:buFontTx/>
                <a:buNone/>
              </a:pPr>
              <a:t>12</a:t>
            </a:fld>
            <a:endParaRPr lang="en-US" altLang="en-US" sz="1400">
              <a:solidFill>
                <a:srgbClr val="000000"/>
              </a:solidFill>
            </a:endParaRPr>
          </a:p>
        </p:txBody>
      </p:sp>
    </p:spTree>
    <p:extLst>
      <p:ext uri="{BB962C8B-B14F-4D97-AF65-F5344CB8AC3E}">
        <p14:creationId xmlns:p14="http://schemas.microsoft.com/office/powerpoint/2010/main" val="340136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79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	MNCV will appear.</a:t>
            </a:r>
          </a:p>
          <a:p>
            <a:r>
              <a:rPr lang="en-US" dirty="0"/>
              <a:t>•	It can also be calculated by formula </a:t>
            </a:r>
            <a:endParaRPr lang="en-US" dirty="0" smtClean="0"/>
          </a:p>
          <a:p>
            <a:endParaRPr lang="en-US" dirty="0"/>
          </a:p>
          <a:p>
            <a:r>
              <a:rPr lang="en-US" dirty="0"/>
              <a:t>•	MNCV (m/sec)=  </a:t>
            </a:r>
          </a:p>
          <a:p>
            <a:r>
              <a:rPr lang="en-US" dirty="0" smtClean="0"/>
              <a:t>•            L1 </a:t>
            </a:r>
            <a:r>
              <a:rPr lang="en-US" dirty="0"/>
              <a:t>= latency at elbow.</a:t>
            </a:r>
          </a:p>
          <a:p>
            <a:r>
              <a:rPr lang="en-US" dirty="0"/>
              <a:t>•	L2 = latency at wrist</a:t>
            </a:r>
          </a:p>
          <a:p>
            <a:r>
              <a:rPr lang="en-US" dirty="0"/>
              <a:t>	</a:t>
            </a:r>
          </a:p>
        </p:txBody>
      </p:sp>
      <p:sp>
        <p:nvSpPr>
          <p:cNvPr id="4" name="Slide Number Placeholder 3"/>
          <p:cNvSpPr>
            <a:spLocks noGrp="1"/>
          </p:cNvSpPr>
          <p:nvPr>
            <p:ph type="sldNum" sz="quarter" idx="12"/>
          </p:nvPr>
        </p:nvSpPr>
        <p:spPr/>
        <p:txBody>
          <a:bodyPr/>
          <a:lstStyle/>
          <a:p>
            <a:pPr>
              <a:defRPr/>
            </a:pPr>
            <a:fld id="{85E3B7A0-BFC5-45AF-9CEA-693081CB6D67}" type="slidenum">
              <a:rPr lang="en-US" altLang="en-US" smtClean="0">
                <a:solidFill>
                  <a:srgbClr val="000000"/>
                </a:solidFill>
              </a:rPr>
              <a:pPr>
                <a:defRPr/>
              </a:pPr>
              <a:t>13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4028303" y="2858530"/>
            <a:ext cx="2409103" cy="766119"/>
          </a:xfrm>
          <a:prstGeom prst="rect">
            <a:avLst/>
          </a:prstGeom>
        </p:spPr>
      </p:pic>
    </p:spTree>
    <p:extLst>
      <p:ext uri="{BB962C8B-B14F-4D97-AF65-F5344CB8AC3E}">
        <p14:creationId xmlns:p14="http://schemas.microsoft.com/office/powerpoint/2010/main" val="18631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38898" y="1938573"/>
                <a:ext cx="11442356" cy="4521212"/>
              </a:xfrm>
            </p:spPr>
            <p:txBody>
              <a:bodyPr>
                <a:normAutofit/>
              </a:bodyPr>
              <a:lstStyle/>
              <a:p>
                <a:r>
                  <a:rPr lang="en-US" dirty="0" smtClean="0"/>
                  <a:t>Example:</a:t>
                </a:r>
                <a:endParaRPr lang="en-US" dirty="0"/>
              </a:p>
              <a:p>
                <a:r>
                  <a:rPr lang="en-US" dirty="0" smtClean="0"/>
                  <a:t>                                                                                               MNCV (m/sec) =</a:t>
                </a:r>
              </a:p>
              <a:p>
                <a:endParaRPr lang="en-US" dirty="0" smtClean="0"/>
              </a:p>
              <a:p>
                <a:endParaRPr lang="en-US" dirty="0" smtClean="0"/>
              </a:p>
              <a:p>
                <a:r>
                  <a:rPr lang="en-US" dirty="0"/>
                  <a:t> </a:t>
                </a:r>
                <a:r>
                  <a:rPr lang="en-US" dirty="0" smtClean="0"/>
                  <a:t>                   Distance= 24cm</a:t>
                </a:r>
              </a:p>
              <a:p>
                <a:r>
                  <a:rPr lang="en-US" dirty="0"/>
                  <a:t>                                                                                                           MNCV =(24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10)</a:t>
                </a:r>
                <a14:m>
                  <m:oMath xmlns:m="http://schemas.openxmlformats.org/officeDocument/2006/math">
                    <m:r>
                      <a:rPr lang="en-US" i="1" dirty="0">
                        <a:latin typeface="Cambria Math" panose="02040503050406030204" pitchFamily="18" charset="0"/>
                        <a:ea typeface="Cambria Math" panose="02040503050406030204" pitchFamily="18" charset="0"/>
                      </a:rPr>
                      <m:t>÷(</m:t>
                    </m:r>
                  </m:oMath>
                </a14:m>
                <a:r>
                  <a:rPr lang="en-US" dirty="0"/>
                  <a:t>6.5-2.5)</a:t>
                </a:r>
              </a:p>
              <a:p>
                <a:r>
                  <a:rPr lang="en-US" dirty="0" smtClean="0"/>
                  <a:t>                                                                                                            </a:t>
                </a:r>
              </a:p>
              <a:p>
                <a:r>
                  <a:rPr lang="en-US" dirty="0"/>
                  <a:t> </a:t>
                </a:r>
                <a:r>
                  <a:rPr lang="en-US" dirty="0" smtClean="0"/>
                  <a:t>                                                                                                          MNCV = 240/4.0 = </a:t>
                </a:r>
                <a14:m>
                  <m:oMath xmlns:m="http://schemas.openxmlformats.org/officeDocument/2006/math">
                    <m:r>
                      <m:rPr>
                        <m:nor/>
                      </m:rPr>
                      <a:rPr lang="en-US" i="0" dirty="0" smtClean="0">
                        <a:latin typeface="Cambria Math" panose="02040503050406030204" pitchFamily="18" charset="0"/>
                      </a:rPr>
                      <m:t>60 </m:t>
                    </m:r>
                    <m:r>
                      <m:rPr>
                        <m:nor/>
                      </m:rPr>
                      <a:rPr lang="en-US" i="0" dirty="0" smtClean="0">
                        <a:latin typeface="Cambria Math" panose="02040503050406030204" pitchFamily="18" charset="0"/>
                      </a:rPr>
                      <m:t>m</m:t>
                    </m:r>
                    <m:r>
                      <m:rPr>
                        <m:nor/>
                      </m:rPr>
                      <a:rPr lang="en-US" i="0" dirty="0" smtClean="0">
                        <a:latin typeface="Cambria Math" panose="02040503050406030204" pitchFamily="18" charset="0"/>
                      </a:rPr>
                      <m:t>/</m:t>
                    </m:r>
                    <m:r>
                      <m:rPr>
                        <m:nor/>
                      </m:rPr>
                      <a:rPr lang="en-US" i="0" dirty="0" smtClean="0">
                        <a:latin typeface="Cambria Math" panose="02040503050406030204" pitchFamily="18" charset="0"/>
                      </a:rPr>
                      <m:t>sec</m:t>
                    </m:r>
                  </m:oMath>
                </a14:m>
                <a:endParaRPr lang="en-US" dirty="0"/>
              </a:p>
              <a:p>
                <a:r>
                  <a:rPr lang="en-US" dirty="0" smtClean="0"/>
                  <a:t>Latency at wrist = 2.5 </a:t>
                </a:r>
                <a:r>
                  <a:rPr lang="en-US" dirty="0" err="1" smtClean="0"/>
                  <a:t>msec</a:t>
                </a:r>
                <a:r>
                  <a:rPr lang="en-US" dirty="0" smtClean="0"/>
                  <a:t>   Latency at elbow = 6.5 </a:t>
                </a:r>
                <a:r>
                  <a:rPr lang="en-US" dirty="0" err="1" smtClean="0"/>
                  <a:t>msec</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38898" y="1938573"/>
                <a:ext cx="11442356" cy="4521212"/>
              </a:xfrm>
              <a:blipFill rotWithShape="0">
                <a:blip r:embed="rId2"/>
                <a:stretch>
                  <a:fillRect l="-533" t="-134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85E3B7A0-BFC5-45AF-9CEA-693081CB6D67}" type="slidenum">
              <a:rPr lang="en-US" altLang="en-US" smtClean="0">
                <a:solidFill>
                  <a:srgbClr val="000000"/>
                </a:solidFill>
              </a:rPr>
              <a:pPr>
                <a:defRPr/>
              </a:pPr>
              <a:t>14</a:t>
            </a:fld>
            <a:endParaRPr lang="en-US" altLang="en-US">
              <a:solidFill>
                <a:srgbClr val="000000"/>
              </a:solidFill>
            </a:endParaRPr>
          </a:p>
        </p:txBody>
      </p:sp>
      <p:pic>
        <p:nvPicPr>
          <p:cNvPr id="10" name="Picture 9"/>
          <p:cNvPicPr>
            <a:picLocks noChangeAspect="1"/>
          </p:cNvPicPr>
          <p:nvPr/>
        </p:nvPicPr>
        <p:blipFill>
          <a:blip r:embed="rId3"/>
          <a:stretch>
            <a:fillRect/>
          </a:stretch>
        </p:blipFill>
        <p:spPr>
          <a:xfrm>
            <a:off x="382193" y="2290119"/>
            <a:ext cx="4626411" cy="1355334"/>
          </a:xfrm>
          <a:prstGeom prst="rect">
            <a:avLst/>
          </a:prstGeom>
        </p:spPr>
      </p:pic>
      <p:pic>
        <p:nvPicPr>
          <p:cNvPr id="11" name="Picture 10"/>
          <p:cNvPicPr>
            <a:picLocks noChangeAspect="1"/>
          </p:cNvPicPr>
          <p:nvPr/>
        </p:nvPicPr>
        <p:blipFill>
          <a:blip r:embed="rId4"/>
          <a:stretch>
            <a:fillRect/>
          </a:stretch>
        </p:blipFill>
        <p:spPr>
          <a:xfrm>
            <a:off x="82378" y="4118920"/>
            <a:ext cx="6013622" cy="1477592"/>
          </a:xfrm>
          <a:prstGeom prst="rect">
            <a:avLst/>
          </a:prstGeom>
        </p:spPr>
      </p:pic>
      <p:pic>
        <p:nvPicPr>
          <p:cNvPr id="12" name="Picture 11"/>
          <p:cNvPicPr>
            <a:picLocks noChangeAspect="1"/>
          </p:cNvPicPr>
          <p:nvPr/>
        </p:nvPicPr>
        <p:blipFill>
          <a:blip r:embed="rId5"/>
          <a:stretch>
            <a:fillRect/>
          </a:stretch>
        </p:blipFill>
        <p:spPr>
          <a:xfrm>
            <a:off x="7492329" y="2199623"/>
            <a:ext cx="2408129" cy="768163"/>
          </a:xfrm>
          <a:prstGeom prst="rect">
            <a:avLst/>
          </a:prstGeom>
        </p:spPr>
      </p:pic>
    </p:spTree>
    <p:extLst>
      <p:ext uri="{BB962C8B-B14F-4D97-AF65-F5344CB8AC3E}">
        <p14:creationId xmlns:p14="http://schemas.microsoft.com/office/powerpoint/2010/main" val="383556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891334" y="195987"/>
            <a:ext cx="10058400" cy="1450757"/>
          </a:xfrm>
        </p:spPr>
        <p:txBody>
          <a:bodyPr/>
          <a:lstStyle/>
          <a:p>
            <a:pPr eaLnBrk="1" hangingPunct="1"/>
            <a:r>
              <a:rPr lang="en-US" altLang="en-US" dirty="0" smtClean="0"/>
              <a:t>Electromyography</a:t>
            </a:r>
          </a:p>
        </p:txBody>
      </p:sp>
      <p:sp>
        <p:nvSpPr>
          <p:cNvPr id="4100" name="Rectangle 3"/>
          <p:cNvSpPr>
            <a:spLocks noGrp="1" noChangeArrowheads="1"/>
          </p:cNvSpPr>
          <p:nvPr>
            <p:ph idx="1"/>
          </p:nvPr>
        </p:nvSpPr>
        <p:spPr>
          <a:xfrm>
            <a:off x="753762" y="1800216"/>
            <a:ext cx="8229600" cy="4506097"/>
          </a:xfrm>
        </p:spPr>
        <p:txBody>
          <a:bodyPr/>
          <a:lstStyle/>
          <a:p>
            <a:pPr eaLnBrk="1" hangingPunct="1"/>
            <a:r>
              <a:rPr lang="en-US" altLang="en-US" sz="2400" dirty="0"/>
              <a:t>(EMG) is a technique for evaluating and recording physiologic properties of muscles at rest and while contracting. </a:t>
            </a:r>
          </a:p>
          <a:p>
            <a:pPr eaLnBrk="1" hangingPunct="1"/>
            <a:r>
              <a:rPr lang="en-US" altLang="en-US" sz="2400" dirty="0"/>
              <a:t>A small-diameter </a:t>
            </a:r>
            <a:r>
              <a:rPr lang="en-US" altLang="en-US" sz="2400" dirty="0" smtClean="0"/>
              <a:t>needle </a:t>
            </a:r>
            <a:r>
              <a:rPr lang="en-US" altLang="en-US" sz="2400" dirty="0"/>
              <a:t>is placed into a muscle to evaluate</a:t>
            </a:r>
          </a:p>
          <a:p>
            <a:pPr lvl="1" eaLnBrk="1" hangingPunct="1"/>
            <a:r>
              <a:rPr lang="en-US" altLang="en-US" sz="2000" dirty="0"/>
              <a:t> insertional activity,</a:t>
            </a:r>
          </a:p>
          <a:p>
            <a:pPr lvl="1" eaLnBrk="1" hangingPunct="1"/>
            <a:r>
              <a:rPr lang="en-US" altLang="en-US" sz="2000" dirty="0"/>
              <a:t> resting activity, </a:t>
            </a:r>
          </a:p>
          <a:p>
            <a:pPr lvl="1" eaLnBrk="1" hangingPunct="1"/>
            <a:r>
              <a:rPr lang="en-US" altLang="en-US" sz="2000" dirty="0"/>
              <a:t>voluntary recruitment, </a:t>
            </a:r>
          </a:p>
          <a:p>
            <a:pPr lvl="1" eaLnBrk="1" hangingPunct="1"/>
            <a:r>
              <a:rPr lang="en-US" altLang="en-US" sz="2000" dirty="0"/>
              <a:t>morphology, </a:t>
            </a:r>
          </a:p>
          <a:p>
            <a:pPr lvl="1" eaLnBrk="1" hangingPunct="1"/>
            <a:r>
              <a:rPr lang="en-US" altLang="en-US" sz="2000" dirty="0"/>
              <a:t> size of motor units, </a:t>
            </a:r>
            <a:r>
              <a:rPr lang="en-US" altLang="en-US" sz="2000" dirty="0" smtClean="0"/>
              <a:t> </a:t>
            </a:r>
            <a:endParaRPr lang="en-US" altLang="en-US" sz="2000" dirty="0"/>
          </a:p>
          <a:p>
            <a:pPr lvl="1" eaLnBrk="1" hangingPunct="1"/>
            <a:r>
              <a:rPr lang="en-US" altLang="en-US" sz="2000" dirty="0"/>
              <a:t>motor unit recruitment.</a:t>
            </a:r>
          </a:p>
          <a:p>
            <a:pPr eaLnBrk="1" hangingPunct="1"/>
            <a:r>
              <a:rPr lang="en-US" altLang="en-US" sz="2400" dirty="0"/>
              <a:t>or by applying surface </a:t>
            </a:r>
            <a:r>
              <a:rPr lang="en-US" altLang="en-US" sz="2400" dirty="0" smtClean="0"/>
              <a:t>electrodes to the skin overlying muscle.</a:t>
            </a:r>
            <a:endParaRPr lang="en-US" altLang="en-US" sz="2400" dirty="0"/>
          </a:p>
          <a:p>
            <a:pPr eaLnBrk="1" hangingPunct="1"/>
            <a:endParaRPr lang="en-US" altLang="en-US" sz="2400" dirty="0"/>
          </a:p>
        </p:txBody>
      </p:sp>
      <p:sp>
        <p:nvSpPr>
          <p:cNvPr id="40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09BC7B7-636E-4105-B2A5-205E98EFF69E}" type="slidenum">
              <a:rPr lang="en-US" altLang="en-US" sz="1400"/>
              <a:pPr>
                <a:spcBef>
                  <a:spcPct val="0"/>
                </a:spcBef>
                <a:buFontTx/>
                <a:buNone/>
              </a:pPr>
              <a:t>15</a:t>
            </a:fld>
            <a:endParaRPr lang="en-US" altLang="en-US" sz="1400"/>
          </a:p>
        </p:txBody>
      </p:sp>
    </p:spTree>
    <p:extLst>
      <p:ext uri="{BB962C8B-B14F-4D97-AF65-F5344CB8AC3E}">
        <p14:creationId xmlns:p14="http://schemas.microsoft.com/office/powerpoint/2010/main" val="310697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0">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0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altLang="en-US" smtClean="0"/>
          </a:p>
        </p:txBody>
      </p:sp>
      <p:pic>
        <p:nvPicPr>
          <p:cNvPr id="614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60725" y="2489201"/>
            <a:ext cx="5670550" cy="2747963"/>
          </a:xfrm>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06DC42D-52D4-4677-A9CC-413E44981C8F}" type="slidenum">
              <a:rPr lang="en-US" altLang="en-US" sz="1400"/>
              <a:pPr>
                <a:spcBef>
                  <a:spcPct val="0"/>
                </a:spcBef>
                <a:buFontTx/>
                <a:buNone/>
              </a:pPr>
              <a:t>16</a:t>
            </a:fld>
            <a:endParaRPr lang="en-US" altLang="en-US" sz="1400"/>
          </a:p>
        </p:txBody>
      </p:sp>
    </p:spTree>
    <p:extLst>
      <p:ext uri="{BB962C8B-B14F-4D97-AF65-F5344CB8AC3E}">
        <p14:creationId xmlns:p14="http://schemas.microsoft.com/office/powerpoint/2010/main" val="3790972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p:txBody>
          <a:bodyPr/>
          <a:lstStyle/>
          <a:p>
            <a:pPr>
              <a:defRPr/>
            </a:pPr>
            <a:r>
              <a:rPr lang="en-US" b="1" u="sng" dirty="0" smtClean="0">
                <a:solidFill>
                  <a:srgbClr val="FF0000"/>
                </a:solidFill>
              </a:rPr>
              <a:t>Insertional activity</a:t>
            </a:r>
          </a:p>
          <a:p>
            <a:pPr marL="0" indent="0">
              <a:buNone/>
              <a:defRPr/>
            </a:pPr>
            <a:r>
              <a:rPr lang="en-US" sz="2400" dirty="0"/>
              <a:t>The electrical activity present as the electrode is passed through muscle cells. These are discharge potentials provoked by the disruption of the cell membrane itself. </a:t>
            </a:r>
          </a:p>
          <a:p>
            <a:pPr marL="0" indent="0">
              <a:buNone/>
              <a:defRPr/>
            </a:pPr>
            <a:endParaRPr lang="en-US" sz="2400" dirty="0"/>
          </a:p>
          <a:p>
            <a:pPr marL="400050" lvl="1" indent="0">
              <a:buNone/>
              <a:defRPr/>
            </a:pPr>
            <a:r>
              <a:rPr lang="en-US" sz="2200" dirty="0"/>
              <a:t>-decreased in atrophied muscle or fatty tissue. </a:t>
            </a:r>
          </a:p>
          <a:p>
            <a:pPr marL="400050" lvl="1" indent="0">
              <a:buNone/>
              <a:defRPr/>
            </a:pPr>
            <a:r>
              <a:rPr lang="en-US" sz="2200" dirty="0"/>
              <a:t>- increased in many abnormal conditions that cause membrane instability, such as neuropathies, radiculopathies, and inflammatory myopathies.</a:t>
            </a:r>
          </a:p>
          <a:p>
            <a:pPr lvl="1">
              <a:defRPr/>
            </a:pPr>
            <a:endParaRPr lang="en-US" dirty="0"/>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814E18F-FC30-4B59-B688-FB33D1B66D1D}" type="slidenum">
              <a:rPr lang="en-US" altLang="en-US" sz="1400"/>
              <a:pPr>
                <a:spcBef>
                  <a:spcPct val="0"/>
                </a:spcBef>
                <a:buFontTx/>
                <a:buNone/>
              </a:pPr>
              <a:t>17</a:t>
            </a:fld>
            <a:endParaRPr lang="en-US" altLang="en-US" sz="1400"/>
          </a:p>
        </p:txBody>
      </p:sp>
    </p:spTree>
    <p:extLst>
      <p:ext uri="{BB962C8B-B14F-4D97-AF65-F5344CB8AC3E}">
        <p14:creationId xmlns:p14="http://schemas.microsoft.com/office/powerpoint/2010/main" val="159320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a:xfrm>
            <a:off x="1248032" y="1893921"/>
            <a:ext cx="8229600" cy="4409303"/>
          </a:xfrm>
        </p:spPr>
        <p:txBody>
          <a:bodyPr/>
          <a:lstStyle/>
          <a:p>
            <a:pPr>
              <a:defRPr/>
            </a:pPr>
            <a:r>
              <a:rPr lang="en-US" b="1" u="sng" dirty="0" smtClean="0">
                <a:solidFill>
                  <a:srgbClr val="FF0000"/>
                </a:solidFill>
              </a:rPr>
              <a:t>Spontaneous activity at rest</a:t>
            </a:r>
          </a:p>
          <a:p>
            <a:pPr marL="0" indent="0">
              <a:buNone/>
              <a:defRPr/>
            </a:pPr>
            <a:r>
              <a:rPr lang="en-US" sz="2400" dirty="0"/>
              <a:t>- Normal muscle should be silent after the needle is inserted</a:t>
            </a:r>
            <a:endParaRPr lang="en-US" sz="2200" dirty="0"/>
          </a:p>
          <a:p>
            <a:pPr marL="0" indent="0">
              <a:buNone/>
              <a:defRPr/>
            </a:pPr>
            <a:r>
              <a:rPr lang="en-US" sz="2400" dirty="0"/>
              <a:t>-The most common abnormal activities reported:</a:t>
            </a:r>
          </a:p>
          <a:p>
            <a:pPr marL="742950" lvl="1" indent="-342900">
              <a:buFontTx/>
              <a:buChar char="-"/>
              <a:defRPr/>
            </a:pPr>
            <a:r>
              <a:rPr lang="en-US" sz="2400" dirty="0" smtClean="0"/>
              <a:t>Positive </a:t>
            </a:r>
            <a:r>
              <a:rPr lang="en-US" sz="2400" dirty="0"/>
              <a:t>sharp waves (PSWs) </a:t>
            </a:r>
            <a:endParaRPr lang="en-US" sz="2400" dirty="0" smtClean="0"/>
          </a:p>
          <a:p>
            <a:pPr marL="742950" lvl="1" indent="-342900">
              <a:buFontTx/>
              <a:buChar char="-"/>
              <a:defRPr/>
            </a:pPr>
            <a:r>
              <a:rPr lang="en-US" sz="2400" dirty="0" smtClean="0"/>
              <a:t>Fibrillation potentials</a:t>
            </a:r>
            <a:endParaRPr lang="en-US" sz="2400" dirty="0"/>
          </a:p>
        </p:txBody>
      </p:sp>
      <p:sp>
        <p:nvSpPr>
          <p:cNvPr id="102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C567E7A-2EFC-457A-A209-044D63159774}" type="slidenum">
              <a:rPr lang="en-US" altLang="en-US" sz="1400"/>
              <a:pPr>
                <a:spcBef>
                  <a:spcPct val="0"/>
                </a:spcBef>
                <a:buFontTx/>
                <a:buNone/>
              </a:pPr>
              <a:t>18</a:t>
            </a:fld>
            <a:endParaRPr lang="en-US" altLang="en-US" sz="1400"/>
          </a:p>
        </p:txBody>
      </p:sp>
    </p:spTree>
    <p:extLst>
      <p:ext uri="{BB962C8B-B14F-4D97-AF65-F5344CB8AC3E}">
        <p14:creationId xmlns:p14="http://schemas.microsoft.com/office/powerpoint/2010/main" val="268878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a:xfrm>
            <a:off x="1258845" y="1930647"/>
            <a:ext cx="8229600" cy="4711700"/>
          </a:xfrm>
        </p:spPr>
        <p:txBody>
          <a:bodyPr/>
          <a:lstStyle/>
          <a:p>
            <a:pPr>
              <a:defRPr/>
            </a:pPr>
            <a:r>
              <a:rPr lang="en-US" b="1" u="sng" dirty="0">
                <a:solidFill>
                  <a:srgbClr val="FF0000"/>
                </a:solidFill>
              </a:rPr>
              <a:t>F</a:t>
            </a:r>
            <a:r>
              <a:rPr lang="en-US" b="1" u="sng" dirty="0" smtClean="0">
                <a:solidFill>
                  <a:srgbClr val="FF0000"/>
                </a:solidFill>
              </a:rPr>
              <a:t>ibrillation potentials:</a:t>
            </a:r>
            <a:endParaRPr lang="en-US" sz="2400" b="1" u="sng" dirty="0">
              <a:solidFill>
                <a:srgbClr val="FF0000"/>
              </a:solidFill>
            </a:endParaRPr>
          </a:p>
          <a:p>
            <a:pPr>
              <a:buFontTx/>
              <a:buChar char="-"/>
              <a:defRPr/>
            </a:pPr>
            <a:r>
              <a:rPr lang="en-US" sz="2400" dirty="0"/>
              <a:t>Result from motor axonal loss not balanced by re-innervation.</a:t>
            </a:r>
          </a:p>
          <a:p>
            <a:pPr marL="0" indent="0">
              <a:buNone/>
              <a:defRPr/>
            </a:pPr>
            <a:r>
              <a:rPr lang="en-US" sz="2400" dirty="0"/>
              <a:t>- Low-amplitude fibrillation potentials suggest that denervation occurred in the remote past</a:t>
            </a:r>
          </a:p>
          <a:p>
            <a:pPr>
              <a:buFontTx/>
              <a:buChar char="-"/>
              <a:defRPr/>
            </a:pPr>
            <a:r>
              <a:rPr lang="en-US" sz="2400" dirty="0"/>
              <a:t>High-amplitude fibrillation potentials suggest an ongoing active denervation process. </a:t>
            </a:r>
          </a:p>
          <a:p>
            <a:pPr>
              <a:buFontTx/>
              <a:buChar char="-"/>
              <a:defRPr/>
            </a:pPr>
            <a:r>
              <a:rPr lang="en-US" sz="2400" dirty="0"/>
              <a:t>Fibrillations are not visible through the skin and are </a:t>
            </a:r>
            <a:r>
              <a:rPr lang="en-US" sz="2400" dirty="0" smtClean="0"/>
              <a:t>an electrical sign </a:t>
            </a:r>
            <a:r>
              <a:rPr lang="en-US" sz="2400" dirty="0"/>
              <a:t>not a clinical </a:t>
            </a:r>
            <a:r>
              <a:rPr lang="en-US" sz="2400" dirty="0" smtClean="0"/>
              <a:t>sign.</a:t>
            </a:r>
            <a:endParaRPr lang="en-US" sz="2400" dirty="0"/>
          </a:p>
        </p:txBody>
      </p:sp>
      <p:sp>
        <p:nvSpPr>
          <p:cNvPr id="1229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2D97C3C-3A71-4183-9D57-F93AB78C19D7}" type="slidenum">
              <a:rPr lang="en-US" altLang="en-US" sz="1400"/>
              <a:pPr>
                <a:spcBef>
                  <a:spcPct val="0"/>
                </a:spcBef>
                <a:buFontTx/>
                <a:buNone/>
              </a:pPr>
              <a:t>19</a:t>
            </a:fld>
            <a:endParaRPr lang="en-US" altLang="en-US" sz="1400"/>
          </a:p>
        </p:txBody>
      </p:sp>
    </p:spTree>
    <p:extLst>
      <p:ext uri="{BB962C8B-B14F-4D97-AF65-F5344CB8AC3E}">
        <p14:creationId xmlns:p14="http://schemas.microsoft.com/office/powerpoint/2010/main" val="37424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a:xfrm>
            <a:off x="0" y="-1104900"/>
            <a:ext cx="7772400" cy="2209800"/>
          </a:xfrm>
        </p:spPr>
        <p:txBody>
          <a:bodyPr/>
          <a:lstStyle/>
          <a:p>
            <a:pPr eaLnBrk="1" hangingPunct="1"/>
            <a:r>
              <a:rPr lang="en-US" altLang="en-US" sz="4000" b="1" dirty="0" smtClean="0">
                <a:solidFill>
                  <a:srgbClr val="C00000"/>
                </a:solidFill>
              </a:rPr>
              <a:t>NERVE </a:t>
            </a:r>
            <a:r>
              <a:rPr lang="en-US" altLang="en-US" sz="4000" b="1" dirty="0">
                <a:solidFill>
                  <a:srgbClr val="C00000"/>
                </a:solidFill>
              </a:rPr>
              <a:t>CONDUCTION STUDIES</a:t>
            </a:r>
          </a:p>
        </p:txBody>
      </p:sp>
      <p:sp>
        <p:nvSpPr>
          <p:cNvPr id="4099" name="Rectangle 3"/>
          <p:cNvSpPr>
            <a:spLocks noGrp="1" noChangeArrowheads="1"/>
          </p:cNvSpPr>
          <p:nvPr>
            <p:ph type="subTitle" idx="4294967295"/>
          </p:nvPr>
        </p:nvSpPr>
        <p:spPr>
          <a:xfrm>
            <a:off x="263610" y="1301750"/>
            <a:ext cx="11401167" cy="5211763"/>
          </a:xfrm>
        </p:spPr>
        <p:txBody>
          <a:bodyPr>
            <a:normAutofit/>
          </a:bodyPr>
          <a:lstStyle/>
          <a:p>
            <a:r>
              <a:rPr lang="en-US" altLang="en-US" sz="3600" dirty="0" smtClean="0">
                <a:solidFill>
                  <a:schemeClr val="tx1"/>
                </a:solidFill>
              </a:rPr>
              <a:t>Application </a:t>
            </a:r>
            <a:r>
              <a:rPr lang="en-US" altLang="en-US" sz="3600" dirty="0">
                <a:solidFill>
                  <a:schemeClr val="tx1"/>
                </a:solidFill>
              </a:rPr>
              <a:t>of a </a:t>
            </a:r>
            <a:r>
              <a:rPr lang="en-US" altLang="en-US" sz="3600" dirty="0" smtClean="0">
                <a:solidFill>
                  <a:schemeClr val="tx1"/>
                </a:solidFill>
              </a:rPr>
              <a:t>depolarizing electrical </a:t>
            </a:r>
            <a:r>
              <a:rPr lang="en-US" altLang="en-US" sz="3600" dirty="0">
                <a:solidFill>
                  <a:schemeClr val="tx1"/>
                </a:solidFill>
              </a:rPr>
              <a:t>pulses to the skin over a peripheral nerve producing:</a:t>
            </a:r>
          </a:p>
          <a:p>
            <a:r>
              <a:rPr lang="en-US" altLang="en-US" sz="3600" dirty="0">
                <a:solidFill>
                  <a:schemeClr val="tx1"/>
                </a:solidFill>
              </a:rPr>
              <a:t>(1) a propagated nerve action potential (NAP) recorded</a:t>
            </a:r>
          </a:p>
          <a:p>
            <a:r>
              <a:rPr lang="en-US" altLang="en-US" sz="3600" dirty="0">
                <a:solidFill>
                  <a:schemeClr val="tx1"/>
                </a:solidFill>
              </a:rPr>
              <a:t>at a distant point over the same </a:t>
            </a:r>
            <a:r>
              <a:rPr lang="en-US" altLang="en-US" sz="3600" dirty="0" smtClean="0">
                <a:solidFill>
                  <a:schemeClr val="tx1"/>
                </a:solidFill>
              </a:rPr>
              <a:t>nerve, and</a:t>
            </a:r>
          </a:p>
          <a:p>
            <a:r>
              <a:rPr lang="en-US" altLang="en-US" sz="3600" dirty="0" smtClean="0">
                <a:solidFill>
                  <a:schemeClr val="tx1"/>
                </a:solidFill>
              </a:rPr>
              <a:t> </a:t>
            </a:r>
            <a:r>
              <a:rPr lang="en-US" altLang="en-US" sz="3600" dirty="0">
                <a:solidFill>
                  <a:schemeClr val="tx1"/>
                </a:solidFill>
              </a:rPr>
              <a:t>(2) a </a:t>
            </a:r>
            <a:r>
              <a:rPr lang="en-US" altLang="en-US" sz="3600" dirty="0" smtClean="0">
                <a:solidFill>
                  <a:schemeClr val="tx1"/>
                </a:solidFill>
              </a:rPr>
              <a:t>compound muscle </a:t>
            </a:r>
            <a:r>
              <a:rPr lang="en-US" altLang="en-US" sz="3600" dirty="0">
                <a:solidFill>
                  <a:schemeClr val="tx1"/>
                </a:solidFill>
              </a:rPr>
              <a:t>action potential (CMAP) arising from the </a:t>
            </a:r>
            <a:r>
              <a:rPr lang="en-US" altLang="en-US" sz="3600" dirty="0" smtClean="0">
                <a:solidFill>
                  <a:schemeClr val="tx1"/>
                </a:solidFill>
              </a:rPr>
              <a:t>activation of </a:t>
            </a:r>
            <a:r>
              <a:rPr lang="en-US" altLang="en-US" sz="3600" dirty="0">
                <a:solidFill>
                  <a:schemeClr val="tx1"/>
                </a:solidFill>
              </a:rPr>
              <a:t>muscle </a:t>
            </a:r>
            <a:r>
              <a:rPr lang="en-US" altLang="en-US" sz="3600" dirty="0" smtClean="0">
                <a:solidFill>
                  <a:schemeClr val="tx1"/>
                </a:solidFill>
              </a:rPr>
              <a:t>fibers </a:t>
            </a:r>
            <a:r>
              <a:rPr lang="en-US" altLang="en-US" sz="3600" dirty="0">
                <a:solidFill>
                  <a:schemeClr val="tx1"/>
                </a:solidFill>
              </a:rPr>
              <a:t>in a target muscle supplied by the nerve.</a:t>
            </a:r>
            <a:endParaRPr lang="en-US" altLang="en-US" sz="3600" dirty="0" smtClean="0">
              <a:solidFill>
                <a:schemeClr val="tx1"/>
              </a:solidFill>
            </a:endParaRPr>
          </a:p>
        </p:txBody>
      </p:sp>
    </p:spTree>
    <p:extLst>
      <p:ext uri="{BB962C8B-B14F-4D97-AF65-F5344CB8AC3E}">
        <p14:creationId xmlns:p14="http://schemas.microsoft.com/office/powerpoint/2010/main" val="326260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altLang="en-US" smtClean="0"/>
          </a:p>
        </p:txBody>
      </p:sp>
      <p:sp>
        <p:nvSpPr>
          <p:cNvPr id="14339" name="Content Placeholder 2"/>
          <p:cNvSpPr>
            <a:spLocks noGrp="1"/>
          </p:cNvSpPr>
          <p:nvPr>
            <p:ph idx="1"/>
          </p:nvPr>
        </p:nvSpPr>
        <p:spPr>
          <a:xfrm>
            <a:off x="1981200" y="1828800"/>
            <a:ext cx="8229600" cy="4473146"/>
          </a:xfrm>
        </p:spPr>
        <p:txBody>
          <a:bodyPr>
            <a:normAutofit/>
          </a:bodyPr>
          <a:lstStyle/>
          <a:p>
            <a:r>
              <a:rPr lang="en-US" altLang="en-US" b="1" u="sng" dirty="0" smtClean="0">
                <a:solidFill>
                  <a:srgbClr val="FF0000"/>
                </a:solidFill>
              </a:rPr>
              <a:t>Positive sharp waves:</a:t>
            </a:r>
          </a:p>
          <a:p>
            <a:pPr>
              <a:buFontTx/>
              <a:buChar char="-"/>
            </a:pPr>
            <a:r>
              <a:rPr lang="en-US" altLang="en-US" sz="2400" dirty="0" smtClean="0"/>
              <a:t>have </a:t>
            </a:r>
            <a:r>
              <a:rPr lang="en-US" altLang="en-US" sz="2400" dirty="0"/>
              <a:t>the same origin &amp; significance as fibrillations.</a:t>
            </a:r>
          </a:p>
          <a:p>
            <a:r>
              <a:rPr lang="en-US" altLang="en-US" b="1" u="sng" dirty="0" smtClean="0">
                <a:solidFill>
                  <a:srgbClr val="FF0000"/>
                </a:solidFill>
              </a:rPr>
              <a:t>Fasciculations</a:t>
            </a:r>
            <a:r>
              <a:rPr lang="en-US" altLang="en-US" b="1" u="sng" dirty="0" smtClean="0"/>
              <a:t>:</a:t>
            </a:r>
          </a:p>
          <a:p>
            <a:r>
              <a:rPr lang="en-US" altLang="en-US" sz="2400" dirty="0"/>
              <a:t>-</a:t>
            </a:r>
            <a:r>
              <a:rPr lang="en-US" altLang="en-US" sz="2400" dirty="0" smtClean="0"/>
              <a:t>Isolated </a:t>
            </a:r>
            <a:r>
              <a:rPr lang="en-US" altLang="en-US" sz="2400" dirty="0"/>
              <a:t>discharges that recur at irregular intervals, usually in the order of several seconds.</a:t>
            </a:r>
          </a:p>
          <a:p>
            <a:r>
              <a:rPr lang="en-US" altLang="en-US" sz="2400" dirty="0"/>
              <a:t>-may be </a:t>
            </a:r>
            <a:r>
              <a:rPr lang="en-US" altLang="en-US" sz="2400" dirty="0" smtClean="0"/>
              <a:t>benign and they occur </a:t>
            </a:r>
            <a:r>
              <a:rPr lang="en-US" altLang="en-US" sz="2400" dirty="0"/>
              <a:t>in motor neuron disease, radiculopathy and </a:t>
            </a:r>
            <a:r>
              <a:rPr lang="en-US" altLang="en-US" sz="2400" dirty="0" smtClean="0"/>
              <a:t>neuropathy.</a:t>
            </a:r>
            <a:endParaRPr lang="en-US" altLang="en-US" sz="2400" dirty="0"/>
          </a:p>
        </p:txBody>
      </p:sp>
      <p:sp>
        <p:nvSpPr>
          <p:cNvPr id="143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DCA5217-7C99-4352-AF67-D339E145B4B5}" type="slidenum">
              <a:rPr lang="en-US" altLang="en-US" sz="1400"/>
              <a:pPr>
                <a:spcBef>
                  <a:spcPct val="0"/>
                </a:spcBef>
                <a:buFontTx/>
                <a:buNone/>
              </a:pPr>
              <a:t>20</a:t>
            </a:fld>
            <a:endParaRPr lang="en-US" altLang="en-US" sz="1400"/>
          </a:p>
        </p:txBody>
      </p:sp>
    </p:spTree>
    <p:extLst>
      <p:ext uri="{BB962C8B-B14F-4D97-AF65-F5344CB8AC3E}">
        <p14:creationId xmlns:p14="http://schemas.microsoft.com/office/powerpoint/2010/main" val="45195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304801"/>
            <a:ext cx="8001000" cy="5940425"/>
          </a:xfrm>
        </p:spPr>
      </p:pic>
      <p:sp>
        <p:nvSpPr>
          <p:cNvPr id="1638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A2F793B-B7CB-4750-B184-4F4772EE9C62}" type="slidenum">
              <a:rPr lang="en-US" altLang="en-US" sz="1400"/>
              <a:pPr>
                <a:spcBef>
                  <a:spcPct val="0"/>
                </a:spcBef>
                <a:buFontTx/>
                <a:buNone/>
              </a:pPr>
              <a:t>21</a:t>
            </a:fld>
            <a:endParaRPr lang="en-US" altLang="en-US" sz="1400"/>
          </a:p>
        </p:txBody>
      </p:sp>
    </p:spTree>
    <p:extLst>
      <p:ext uri="{BB962C8B-B14F-4D97-AF65-F5344CB8AC3E}">
        <p14:creationId xmlns:p14="http://schemas.microsoft.com/office/powerpoint/2010/main" val="26341293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fontScale="90000"/>
          </a:bodyPr>
          <a:lstStyle/>
          <a:p>
            <a:r>
              <a:rPr lang="en-US" altLang="en-US" dirty="0" smtClean="0"/>
              <a:t/>
            </a:r>
            <a:br>
              <a:rPr lang="en-US" altLang="en-US" dirty="0" smtClean="0"/>
            </a:br>
            <a:r>
              <a:rPr lang="en-US" altLang="en-US" dirty="0" smtClean="0"/>
              <a:t>Fasciculations:</a:t>
            </a:r>
            <a:br>
              <a:rPr lang="en-US" altLang="en-US" dirty="0" smtClean="0"/>
            </a:br>
            <a:endParaRPr lang="en-US" altLang="en-US" dirty="0" smtClean="0"/>
          </a:p>
        </p:txBody>
      </p:sp>
      <p:pic>
        <p:nvPicPr>
          <p:cNvPr id="1741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133600"/>
            <a:ext cx="7924800" cy="3962400"/>
          </a:xfrm>
        </p:spPr>
      </p:pic>
      <p:sp>
        <p:nvSpPr>
          <p:cNvPr id="1741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73D3455-BA31-4779-9152-088C2E416B6B}" type="slidenum">
              <a:rPr lang="en-US" altLang="en-US" sz="1400"/>
              <a:pPr>
                <a:spcBef>
                  <a:spcPct val="0"/>
                </a:spcBef>
                <a:buFontTx/>
                <a:buNone/>
              </a:pPr>
              <a:t>22</a:t>
            </a:fld>
            <a:endParaRPr lang="en-US" altLang="en-US" sz="1400"/>
          </a:p>
        </p:txBody>
      </p:sp>
    </p:spTree>
    <p:extLst>
      <p:ext uri="{BB962C8B-B14F-4D97-AF65-F5344CB8AC3E}">
        <p14:creationId xmlns:p14="http://schemas.microsoft.com/office/powerpoint/2010/main" val="519680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altLang="en-US" sz="4000" dirty="0"/>
              <a:t>ELECTROMYOGRAPHY (EMG)</a:t>
            </a:r>
          </a:p>
        </p:txBody>
      </p:sp>
      <p:sp>
        <p:nvSpPr>
          <p:cNvPr id="18436" name="Rectangle 3"/>
          <p:cNvSpPr>
            <a:spLocks noGrp="1" noChangeArrowheads="1"/>
          </p:cNvSpPr>
          <p:nvPr>
            <p:ph idx="1"/>
          </p:nvPr>
        </p:nvSpPr>
        <p:spPr>
          <a:xfrm>
            <a:off x="1981200" y="1795848"/>
            <a:ext cx="8229600" cy="4757351"/>
          </a:xfrm>
        </p:spPr>
        <p:txBody>
          <a:bodyPr/>
          <a:lstStyle/>
          <a:p>
            <a:pPr eaLnBrk="1" hangingPunct="1"/>
            <a:r>
              <a:rPr lang="en-US" altLang="en-US" sz="2400" b="1" u="sng" dirty="0">
                <a:solidFill>
                  <a:srgbClr val="FF0000"/>
                </a:solidFill>
              </a:rPr>
              <a:t>Voluntary Muscle contraction</a:t>
            </a:r>
          </a:p>
          <a:p>
            <a:pPr lvl="1" eaLnBrk="1" hangingPunct="1"/>
            <a:r>
              <a:rPr lang="en-US" altLang="en-US" sz="2400" dirty="0"/>
              <a:t>The potentials recorded on </a:t>
            </a:r>
            <a:r>
              <a:rPr lang="en-US" altLang="en-US" sz="2400" dirty="0" smtClean="0"/>
              <a:t>voluntary </a:t>
            </a:r>
            <a:r>
              <a:rPr lang="en-US" altLang="en-US" sz="2400" dirty="0"/>
              <a:t>effort are derived from motor units of the muscle, hence known as motor unit potentials (MUPs). </a:t>
            </a:r>
          </a:p>
        </p:txBody>
      </p:sp>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AEFE692-D697-4D34-9975-1CB62EE9854D}" type="slidenum">
              <a:rPr lang="en-US" altLang="en-US" sz="1400"/>
              <a:pPr>
                <a:spcBef>
                  <a:spcPct val="0"/>
                </a:spcBef>
                <a:buFontTx/>
                <a:buNone/>
              </a:pPr>
              <a:t>23</a:t>
            </a:fld>
            <a:endParaRPr lang="en-US" altLang="en-US" sz="1400"/>
          </a:p>
        </p:txBody>
      </p:sp>
      <p:pic>
        <p:nvPicPr>
          <p:cNvPr id="184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3276600"/>
            <a:ext cx="53308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50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smtClean="0"/>
              <a:t>MUP</a:t>
            </a:r>
          </a:p>
        </p:txBody>
      </p:sp>
      <p:pic>
        <p:nvPicPr>
          <p:cNvPr id="1945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0583" y="1846263"/>
            <a:ext cx="5451159" cy="4022725"/>
          </a:xfrm>
        </p:spPr>
      </p:pic>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937AD5E-B765-4C58-A707-0CBCA52EC1D2}" type="slidenum">
              <a:rPr lang="en-US" altLang="en-US" sz="1400"/>
              <a:pPr>
                <a:spcBef>
                  <a:spcPct val="0"/>
                </a:spcBef>
                <a:buFontTx/>
                <a:buNone/>
              </a:pPr>
              <a:t>24</a:t>
            </a:fld>
            <a:endParaRPr lang="en-US" altLang="en-US" sz="1400"/>
          </a:p>
        </p:txBody>
      </p:sp>
    </p:spTree>
    <p:extLst>
      <p:ext uri="{BB962C8B-B14F-4D97-AF65-F5344CB8AC3E}">
        <p14:creationId xmlns:p14="http://schemas.microsoft.com/office/powerpoint/2010/main" val="15443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t>MUP parameters</a:t>
            </a:r>
            <a:br>
              <a:rPr lang="en-US" altLang="en-US" dirty="0" smtClean="0"/>
            </a:br>
            <a:endParaRPr lang="en-US" altLang="en-US" dirty="0" smtClean="0"/>
          </a:p>
        </p:txBody>
      </p:sp>
      <p:sp>
        <p:nvSpPr>
          <p:cNvPr id="21507" name="Content Placeholder 2"/>
          <p:cNvSpPr>
            <a:spLocks noGrp="1"/>
          </p:cNvSpPr>
          <p:nvPr>
            <p:ph idx="1"/>
          </p:nvPr>
        </p:nvSpPr>
        <p:spPr>
          <a:xfrm>
            <a:off x="1981200" y="1804086"/>
            <a:ext cx="8153400" cy="4749114"/>
          </a:xfrm>
        </p:spPr>
        <p:txBody>
          <a:bodyPr/>
          <a:lstStyle/>
          <a:p>
            <a:r>
              <a:rPr lang="en-US" altLang="en-US" sz="2400" dirty="0"/>
              <a:t>Motor units have a recruitment frequency of 6–10 Hz and are recognizable by the constancy of the waveform of each discharge.</a:t>
            </a:r>
          </a:p>
          <a:p>
            <a:r>
              <a:rPr lang="en-US" altLang="en-US" sz="2400" dirty="0">
                <a:solidFill>
                  <a:srgbClr val="FF0000"/>
                </a:solidFill>
              </a:rPr>
              <a:t>Amplitude: (normal </a:t>
            </a:r>
            <a:r>
              <a:rPr lang="el-GR" altLang="en-US" sz="2400" dirty="0">
                <a:solidFill>
                  <a:srgbClr val="FF0000"/>
                </a:solidFill>
              </a:rPr>
              <a:t>300μ</a:t>
            </a:r>
            <a:r>
              <a:rPr lang="en-US" altLang="en-US" sz="2400" dirty="0">
                <a:solidFill>
                  <a:srgbClr val="FF0000"/>
                </a:solidFill>
              </a:rPr>
              <a:t>V – 5 mV)</a:t>
            </a:r>
          </a:p>
          <a:p>
            <a:pPr lvl="1"/>
            <a:r>
              <a:rPr lang="en-US" altLang="en-US" sz="2000" dirty="0"/>
              <a:t> Reflection of the total number of activated muscle </a:t>
            </a:r>
            <a:r>
              <a:rPr lang="en-US" altLang="en-US" sz="2000" dirty="0" err="1"/>
              <a:t>fibres</a:t>
            </a:r>
            <a:r>
              <a:rPr lang="en-US" altLang="en-US" sz="2000" dirty="0"/>
              <a:t> near the needle</a:t>
            </a:r>
          </a:p>
          <a:p>
            <a:pPr lvl="1"/>
            <a:r>
              <a:rPr lang="en-US" altLang="en-US" sz="2000" dirty="0"/>
              <a:t>Very high amplitude in chronic neurogenic disorders</a:t>
            </a:r>
          </a:p>
          <a:p>
            <a:pPr lvl="1"/>
            <a:r>
              <a:rPr lang="en-US" altLang="en-US" sz="2000" dirty="0"/>
              <a:t>Very low amplitude in </a:t>
            </a:r>
            <a:r>
              <a:rPr lang="en-US" altLang="en-US" sz="2000" dirty="0" err="1"/>
              <a:t>myopathic</a:t>
            </a:r>
            <a:r>
              <a:rPr lang="en-US" altLang="en-US" sz="2000" dirty="0"/>
              <a:t> disorders</a:t>
            </a:r>
          </a:p>
          <a:p>
            <a:r>
              <a:rPr lang="en-US" altLang="en-US" sz="2400" dirty="0">
                <a:solidFill>
                  <a:srgbClr val="FF0000"/>
                </a:solidFill>
              </a:rPr>
              <a:t>Duration: (normal 3 – 15 </a:t>
            </a:r>
            <a:r>
              <a:rPr lang="en-US" altLang="en-US" sz="2400" dirty="0" err="1">
                <a:solidFill>
                  <a:srgbClr val="FF0000"/>
                </a:solidFill>
              </a:rPr>
              <a:t>mSec</a:t>
            </a:r>
            <a:r>
              <a:rPr lang="en-US" altLang="en-US" sz="2400" dirty="0">
                <a:solidFill>
                  <a:srgbClr val="FF0000"/>
                </a:solidFill>
              </a:rPr>
              <a:t>)</a:t>
            </a:r>
          </a:p>
          <a:p>
            <a:pPr lvl="1"/>
            <a:r>
              <a:rPr lang="en-US" altLang="en-US" sz="2000" dirty="0"/>
              <a:t> Reflects the degree of synchrony of firing of the muscle </a:t>
            </a:r>
            <a:r>
              <a:rPr lang="en-US" altLang="en-US" sz="2000" dirty="0" err="1"/>
              <a:t>fibres</a:t>
            </a:r>
            <a:r>
              <a:rPr lang="en-US" altLang="en-US" sz="2000" dirty="0"/>
              <a:t> within the motor unit</a:t>
            </a:r>
          </a:p>
          <a:p>
            <a:pPr lvl="1"/>
            <a:r>
              <a:rPr lang="en-US" altLang="en-US" sz="2000" dirty="0"/>
              <a:t> Very long duration </a:t>
            </a:r>
            <a:r>
              <a:rPr lang="en-US" altLang="en-US" sz="2000" dirty="0" smtClean="0"/>
              <a:t>MUPs </a:t>
            </a:r>
            <a:r>
              <a:rPr lang="en-US" altLang="en-US" sz="2000" dirty="0"/>
              <a:t>in chronic neurogenic disorders</a:t>
            </a:r>
          </a:p>
          <a:p>
            <a:pPr lvl="1"/>
            <a:r>
              <a:rPr lang="en-US" altLang="en-US" sz="2000" dirty="0"/>
              <a:t>Very short duration </a:t>
            </a:r>
            <a:r>
              <a:rPr lang="en-US" altLang="en-US" sz="2000" dirty="0" smtClean="0"/>
              <a:t>MUPs </a:t>
            </a:r>
            <a:r>
              <a:rPr lang="en-US" altLang="en-US" sz="2000" dirty="0"/>
              <a:t>in </a:t>
            </a:r>
            <a:r>
              <a:rPr lang="en-US" altLang="en-US" sz="2000" dirty="0" err="1"/>
              <a:t>myopathic</a:t>
            </a:r>
            <a:r>
              <a:rPr lang="en-US" altLang="en-US" sz="2000" dirty="0"/>
              <a:t> disorders</a:t>
            </a:r>
          </a:p>
          <a:p>
            <a:endParaRPr lang="en-US" altLang="en-US" sz="2400" dirty="0"/>
          </a:p>
        </p:txBody>
      </p:sp>
      <p:sp>
        <p:nvSpPr>
          <p:cNvPr id="215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94A647A-8088-47AE-917F-FC3F21A2F7F2}" type="slidenum">
              <a:rPr lang="en-US" altLang="en-US" sz="1400"/>
              <a:pPr>
                <a:spcBef>
                  <a:spcPct val="0"/>
                </a:spcBef>
                <a:buFontTx/>
                <a:buNone/>
              </a:pPr>
              <a:t>25</a:t>
            </a:fld>
            <a:endParaRPr lang="en-US" altLang="en-US" sz="1400"/>
          </a:p>
        </p:txBody>
      </p:sp>
    </p:spTree>
    <p:extLst>
      <p:ext uri="{BB962C8B-B14F-4D97-AF65-F5344CB8AC3E}">
        <p14:creationId xmlns:p14="http://schemas.microsoft.com/office/powerpoint/2010/main" val="21231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50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smtClean="0"/>
              <a:t>Normal MUPs</a:t>
            </a:r>
          </a:p>
        </p:txBody>
      </p:sp>
      <p:sp>
        <p:nvSpPr>
          <p:cNvPr id="22532" name="Rectangle 3"/>
          <p:cNvSpPr>
            <a:spLocks noGrp="1" noChangeArrowheads="1"/>
          </p:cNvSpPr>
          <p:nvPr>
            <p:ph idx="1"/>
          </p:nvPr>
        </p:nvSpPr>
        <p:spPr>
          <a:xfrm>
            <a:off x="1954213" y="1737360"/>
            <a:ext cx="8229600" cy="4739640"/>
          </a:xfrm>
        </p:spPr>
        <p:txBody>
          <a:bodyPr/>
          <a:lstStyle/>
          <a:p>
            <a:pPr eaLnBrk="1" hangingPunct="1"/>
            <a:r>
              <a:rPr lang="en-US" altLang="en-US" b="1" dirty="0" smtClean="0"/>
              <a:t> </a:t>
            </a:r>
            <a:r>
              <a:rPr lang="en-US" altLang="en-US" b="1" dirty="0" smtClean="0">
                <a:solidFill>
                  <a:srgbClr val="FF0000"/>
                </a:solidFill>
              </a:rPr>
              <a:t>Wave morphology:</a:t>
            </a:r>
          </a:p>
          <a:p>
            <a:pPr lvl="1" indent="-342900"/>
            <a:r>
              <a:rPr lang="en-US" altLang="en-US" sz="2400" dirty="0"/>
              <a:t>Bi / Tri-phasic in normal MUPs.</a:t>
            </a:r>
          </a:p>
          <a:p>
            <a:pPr lvl="1" indent="-342900"/>
            <a:r>
              <a:rPr lang="en-US" altLang="en-US" sz="2400" dirty="0" err="1"/>
              <a:t>Polyphasic</a:t>
            </a:r>
            <a:r>
              <a:rPr lang="en-US" altLang="en-US" sz="2400" dirty="0"/>
              <a:t> in neurogenic and </a:t>
            </a:r>
            <a:r>
              <a:rPr lang="en-US" altLang="en-US" sz="2400" dirty="0" err="1"/>
              <a:t>myopathic</a:t>
            </a:r>
            <a:r>
              <a:rPr lang="en-US" altLang="en-US" sz="2400" dirty="0"/>
              <a:t> MUPs.</a:t>
            </a:r>
          </a:p>
          <a:p>
            <a:pPr eaLnBrk="1" hangingPunct="1"/>
            <a:r>
              <a:rPr lang="en-US" altLang="en-US" b="1" dirty="0" smtClean="0">
                <a:solidFill>
                  <a:srgbClr val="FF0000"/>
                </a:solidFill>
              </a:rPr>
              <a:t>Recruitment (Interference) pattern:</a:t>
            </a:r>
          </a:p>
          <a:p>
            <a:pPr lvl="1" indent="-342900">
              <a:buFontTx/>
              <a:buChar char="-"/>
            </a:pPr>
            <a:r>
              <a:rPr lang="en-US" altLang="en-US" sz="2400" dirty="0"/>
              <a:t>Normally number of </a:t>
            </a:r>
            <a:r>
              <a:rPr lang="en-US" altLang="en-US" sz="2400" dirty="0" smtClean="0"/>
              <a:t>MUPs </a:t>
            </a:r>
            <a:r>
              <a:rPr lang="en-US" altLang="en-US" sz="2400" dirty="0"/>
              <a:t>activated and their frequency rises with increased exertion until it become full with maximal voluntary contractions.</a:t>
            </a:r>
          </a:p>
          <a:p>
            <a:pPr lvl="1" indent="-342900">
              <a:buFontTx/>
              <a:buChar char="-"/>
            </a:pPr>
            <a:r>
              <a:rPr lang="en-US" altLang="en-US" sz="2400" dirty="0"/>
              <a:t>Reduced and </a:t>
            </a:r>
            <a:r>
              <a:rPr lang="en-US" altLang="en-US" sz="2400" dirty="0" smtClean="0"/>
              <a:t>incomplete (partial) </a:t>
            </a:r>
            <a:r>
              <a:rPr lang="en-US" altLang="en-US" sz="2400" dirty="0"/>
              <a:t>recruitment signifies neurogenic lesion.</a:t>
            </a:r>
          </a:p>
          <a:p>
            <a:pPr lvl="1" indent="-342900">
              <a:buFontTx/>
              <a:buChar char="-"/>
            </a:pPr>
            <a:r>
              <a:rPr lang="en-US" altLang="en-US" sz="2400" dirty="0"/>
              <a:t>Early and full recruitment with a small voluntary force can be seen in myopathy. </a:t>
            </a:r>
          </a:p>
          <a:p>
            <a:pPr lvl="1" indent="-342900">
              <a:buFontTx/>
              <a:buChar char="-"/>
            </a:pPr>
            <a:endParaRPr lang="en-US" altLang="en-US" sz="2400" dirty="0"/>
          </a:p>
          <a:p>
            <a:pPr lvl="1" indent="-342900">
              <a:buFontTx/>
              <a:buChar char="-"/>
            </a:pPr>
            <a:endParaRPr lang="en-US" altLang="en-US" sz="2400" dirty="0"/>
          </a:p>
        </p:txBody>
      </p:sp>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E1DCF14-8E15-48C3-800A-3063C6C73DF6}" type="slidenum">
              <a:rPr lang="en-US" altLang="en-US" sz="1400"/>
              <a:pPr>
                <a:spcBef>
                  <a:spcPct val="0"/>
                </a:spcBef>
                <a:buFontTx/>
                <a:buNone/>
              </a:pPr>
              <a:t>26</a:t>
            </a:fld>
            <a:endParaRPr lang="en-US" altLang="en-US" sz="1400"/>
          </a:p>
        </p:txBody>
      </p:sp>
    </p:spTree>
    <p:extLst>
      <p:ext uri="{BB962C8B-B14F-4D97-AF65-F5344CB8AC3E}">
        <p14:creationId xmlns:p14="http://schemas.microsoft.com/office/powerpoint/2010/main" val="220016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4"/>
          <p:cNvSpPr>
            <a:spLocks noGrp="1" noChangeArrowheads="1"/>
          </p:cNvSpPr>
          <p:nvPr>
            <p:ph type="title"/>
          </p:nvPr>
        </p:nvSpPr>
        <p:spPr>
          <a:xfrm>
            <a:off x="1995488" y="247650"/>
            <a:ext cx="8229600" cy="1143000"/>
          </a:xfrm>
        </p:spPr>
        <p:txBody>
          <a:bodyPr/>
          <a:lstStyle/>
          <a:p>
            <a:pPr eaLnBrk="1" hangingPunct="1"/>
            <a:r>
              <a:rPr lang="en-US" altLang="en-US" smtClean="0"/>
              <a:t>Neuropathic EMG changes</a:t>
            </a:r>
          </a:p>
        </p:txBody>
      </p:sp>
      <p:sp>
        <p:nvSpPr>
          <p:cNvPr id="2560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4C605F2-11AA-474B-9920-DAFC2BFE656C}" type="slidenum">
              <a:rPr lang="en-US" altLang="en-US" sz="1400"/>
              <a:pPr>
                <a:spcBef>
                  <a:spcPct val="0"/>
                </a:spcBef>
                <a:buFontTx/>
                <a:buNone/>
              </a:pPr>
              <a:t>27</a:t>
            </a:fld>
            <a:endParaRPr lang="en-US" altLang="en-US" sz="1400"/>
          </a:p>
        </p:txBody>
      </p:sp>
      <p:pic>
        <p:nvPicPr>
          <p:cNvPr id="25604" name="Picture 6" descr="npat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28801"/>
            <a:ext cx="85344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478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Grp="1" noChangeArrowheads="1"/>
          </p:cNvSpPr>
          <p:nvPr>
            <p:ph type="title"/>
          </p:nvPr>
        </p:nvSpPr>
        <p:spPr/>
        <p:txBody>
          <a:bodyPr/>
          <a:lstStyle/>
          <a:p>
            <a:pPr eaLnBrk="1" hangingPunct="1"/>
            <a:r>
              <a:rPr lang="en-US" altLang="en-US" smtClean="0"/>
              <a:t>Myopathic EMG changes</a:t>
            </a:r>
          </a:p>
        </p:txBody>
      </p:sp>
      <p:sp>
        <p:nvSpPr>
          <p:cNvPr id="2969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686BAD9-1BCD-4078-B130-BB7D1444D5C4}" type="slidenum">
              <a:rPr lang="en-US" altLang="en-US" sz="1400"/>
              <a:pPr>
                <a:spcBef>
                  <a:spcPct val="0"/>
                </a:spcBef>
                <a:buFontTx/>
                <a:buNone/>
              </a:pPr>
              <a:t>28</a:t>
            </a:fld>
            <a:endParaRPr lang="en-US" altLang="en-US" sz="1400"/>
          </a:p>
        </p:txBody>
      </p:sp>
      <p:pic>
        <p:nvPicPr>
          <p:cNvPr id="29700" name="Picture 6" descr="Mpat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44650"/>
            <a:ext cx="89154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2345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0" name="Rectangle 165"/>
          <p:cNvSpPr>
            <a:spLocks noGrp="1" noChangeArrowheads="1"/>
          </p:cNvSpPr>
          <p:nvPr>
            <p:ph type="title"/>
          </p:nvPr>
        </p:nvSpPr>
        <p:spPr>
          <a:xfrm>
            <a:off x="874858" y="-238152"/>
            <a:ext cx="10058400" cy="1111364"/>
          </a:xfrm>
        </p:spPr>
        <p:txBody>
          <a:bodyPr/>
          <a:lstStyle/>
          <a:p>
            <a:pPr eaLnBrk="1" hangingPunct="1"/>
            <a:r>
              <a:rPr lang="en-US" altLang="en-US" sz="3600" dirty="0"/>
              <a:t>Analysis of a motor unit potential (MUP)</a:t>
            </a:r>
          </a:p>
        </p:txBody>
      </p:sp>
      <p:sp>
        <p:nvSpPr>
          <p:cNvPr id="3072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2BA026B-F161-479B-BC13-84D0A52F3AF1}" type="slidenum">
              <a:rPr lang="en-US" altLang="en-US" sz="1400"/>
              <a:pPr>
                <a:spcBef>
                  <a:spcPct val="0"/>
                </a:spcBef>
                <a:buFontTx/>
                <a:buNone/>
              </a:pPr>
              <a:t>29</a:t>
            </a:fld>
            <a:endParaRPr lang="en-US" altLang="en-US" sz="1400"/>
          </a:p>
        </p:txBody>
      </p:sp>
      <p:graphicFrame>
        <p:nvGraphicFramePr>
          <p:cNvPr id="33959" name="Group 167"/>
          <p:cNvGraphicFramePr>
            <a:graphicFrameLocks noGrp="1"/>
          </p:cNvGraphicFramePr>
          <p:nvPr>
            <p:extLst>
              <p:ext uri="{D42A27DB-BD31-4B8C-83A1-F6EECF244321}">
                <p14:modId xmlns:p14="http://schemas.microsoft.com/office/powerpoint/2010/main" val="1703520930"/>
              </p:ext>
            </p:extLst>
          </p:nvPr>
        </p:nvGraphicFramePr>
        <p:xfrm>
          <a:off x="1600200" y="1679564"/>
          <a:ext cx="8991600" cy="4545024"/>
        </p:xfrm>
        <a:graphic>
          <a:graphicData uri="http://schemas.openxmlformats.org/drawingml/2006/table">
            <a:tbl>
              <a:tblPr/>
              <a:tblGrid>
                <a:gridCol w="1914525">
                  <a:extLst>
                    <a:ext uri="{9D8B030D-6E8A-4147-A177-3AD203B41FA5}">
                      <a16:colId xmlns:a16="http://schemas.microsoft.com/office/drawing/2014/main" val="20000"/>
                    </a:ext>
                  </a:extLst>
                </a:gridCol>
                <a:gridCol w="2165350">
                  <a:extLst>
                    <a:ext uri="{9D8B030D-6E8A-4147-A177-3AD203B41FA5}">
                      <a16:colId xmlns:a16="http://schemas.microsoft.com/office/drawing/2014/main" val="20001"/>
                    </a:ext>
                  </a:extLst>
                </a:gridCol>
                <a:gridCol w="2663825">
                  <a:extLst>
                    <a:ext uri="{9D8B030D-6E8A-4147-A177-3AD203B41FA5}">
                      <a16:colId xmlns:a16="http://schemas.microsoft.com/office/drawing/2014/main" val="20002"/>
                    </a:ext>
                  </a:extLst>
                </a:gridCol>
                <a:gridCol w="2247900">
                  <a:extLst>
                    <a:ext uri="{9D8B030D-6E8A-4147-A177-3AD203B41FA5}">
                      <a16:colId xmlns:a16="http://schemas.microsoft.com/office/drawing/2014/main" val="20003"/>
                    </a:ext>
                  </a:extLst>
                </a:gridCol>
              </a:tblGrid>
              <a:tr h="56960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MUP</a:t>
                      </a:r>
                      <a:endParaRPr kumimoji="0" lang="en-US" sz="3600" b="0" i="0" u="none" strike="noStrike" cap="none" normalizeH="0" baseline="0" dirty="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NORMAL</a:t>
                      </a:r>
                      <a:endParaRPr kumimoji="0" lang="en-US" sz="3600" b="0" i="0" u="none" strike="noStrike" cap="none" normalizeH="0" baseline="0" dirty="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NEUROGENIC</a:t>
                      </a:r>
                      <a:endParaRPr kumimoji="0" lang="en-US" sz="3600" b="0" i="0" u="none" strike="noStrike" cap="none" normalizeH="0" baseline="0" dirty="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MYOPATHIC</a:t>
                      </a:r>
                      <a:endParaRPr kumimoji="0" lang="en-US" sz="3600" b="0" i="0" u="none" strike="noStrike" cap="none" normalizeH="0" baseline="0" dirty="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625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Duration msec.</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3 – 15 msec</a:t>
                      </a:r>
                      <a:endParaRPr kumimoji="0" lang="en-US" sz="3600" b="0" i="0" u="none" strike="noStrike" cap="none" normalizeH="0" baseline="0" dirty="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longer</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Shorter</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352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Amplitude</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300 – 5000 µV</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Larger</a:t>
                      </a:r>
                      <a:endParaRPr kumimoji="0" lang="en-US" sz="3600" b="0" i="0" u="none" strike="noStrike" cap="none" normalizeH="0" baseline="0" dirty="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Smaller</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0625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Phases</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Biphasic / triphasic</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Polyphasic</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May be polyphasic</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0625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Resting</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Activity</a:t>
                      </a: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Absent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Present</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May be present</a:t>
                      </a: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625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Interference pattern</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full</a:t>
                      </a:r>
                      <a:endParaRPr kumimoji="0" lang="en-US" sz="3600" b="0" i="0" u="none" strike="noStrike" cap="none" normalizeH="0" baseline="0" dirty="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partial</a:t>
                      </a:r>
                      <a:endParaRPr kumimoji="0" lang="en-US" sz="3600" b="0" i="0" u="none" strike="noStrike" cap="none" normalizeH="0" baseline="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Full</a:t>
                      </a:r>
                      <a:endParaRPr kumimoji="0" lang="en-US" sz="3600" b="0" i="0" u="none" strike="noStrike" cap="none" normalizeH="0" baseline="0" dirty="0" smtClean="0">
                        <a:ln>
                          <a:noFill/>
                        </a:ln>
                        <a:solidFill>
                          <a:schemeClr val="tx1"/>
                        </a:solidFill>
                        <a:effectLst/>
                        <a:latin typeface="Arial" charset="0"/>
                        <a:cs typeface="Arial" charset="0"/>
                      </a:endParaRPr>
                    </a:p>
                  </a:txBody>
                  <a:tcPr marL="137160"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38247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286000" y="381000"/>
            <a:ext cx="7772400" cy="2895600"/>
          </a:xfrm>
          <a:prstGeom prst="rect">
            <a:avLst/>
          </a:prstGeom>
        </p:spPr>
      </p:pic>
      <p:sp>
        <p:nvSpPr>
          <p:cNvPr id="4" name="Slide Number Placeholder 3"/>
          <p:cNvSpPr>
            <a:spLocks noGrp="1"/>
          </p:cNvSpPr>
          <p:nvPr>
            <p:ph type="sldNum" sz="quarter" idx="12"/>
          </p:nvPr>
        </p:nvSpPr>
        <p:spPr/>
        <p:txBody>
          <a:bodyPr/>
          <a:lstStyle/>
          <a:p>
            <a:pPr>
              <a:defRPr/>
            </a:pPr>
            <a:fld id="{85E3B7A0-BFC5-45AF-9CEA-693081CB6D67}" type="slidenum">
              <a:rPr lang="en-US" altLang="en-US" smtClean="0">
                <a:solidFill>
                  <a:srgbClr val="000000"/>
                </a:solidFill>
              </a:rPr>
              <a:pPr>
                <a:defRPr/>
              </a:pPr>
              <a:t>3</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2286001" y="3276600"/>
            <a:ext cx="7772399" cy="3133530"/>
          </a:xfrm>
          <a:prstGeom prst="rect">
            <a:avLst/>
          </a:prstGeom>
        </p:spPr>
      </p:pic>
    </p:spTree>
    <p:extLst>
      <p:ext uri="{BB962C8B-B14F-4D97-AF65-F5344CB8AC3E}">
        <p14:creationId xmlns:p14="http://schemas.microsoft.com/office/powerpoint/2010/main" val="105619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191A894-73B8-482F-94B3-12D3A63C5579}" type="slidenum">
              <a:rPr lang="en-US" altLang="en-US" sz="1400"/>
              <a:pPr>
                <a:spcBef>
                  <a:spcPct val="0"/>
                </a:spcBef>
                <a:buFontTx/>
                <a:buNone/>
              </a:pPr>
              <a:t>30</a:t>
            </a:fld>
            <a:endParaRPr lang="en-US" altLang="en-US" sz="1400"/>
          </a:p>
        </p:txBody>
      </p:sp>
      <p:pic>
        <p:nvPicPr>
          <p:cNvPr id="3379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485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75206D5-A7B3-4C29-8F08-E17372B1848A}" type="slidenum">
              <a:rPr lang="en-US" altLang="en-US" sz="1400"/>
              <a:pPr>
                <a:spcBef>
                  <a:spcPct val="0"/>
                </a:spcBef>
                <a:buFontTx/>
                <a:buNone/>
              </a:pPr>
              <a:t>31</a:t>
            </a:fld>
            <a:endParaRPr lang="en-US" altLang="en-US" sz="1400"/>
          </a:p>
        </p:txBody>
      </p:sp>
      <p:pic>
        <p:nvPicPr>
          <p:cNvPr id="348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55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F67AE9-B65A-43F2-8C4E-31CB56A82896}" type="slidenum">
              <a:rPr lang="en-US" altLang="en-US" smtClean="0"/>
              <a:pPr/>
              <a:t>32</a:t>
            </a:fld>
            <a:endParaRPr lang="en-US" altLang="en-US" smtClean="0"/>
          </a:p>
        </p:txBody>
      </p:sp>
      <p:sp>
        <p:nvSpPr>
          <p:cNvPr id="35842" name="Title 3"/>
          <p:cNvSpPr>
            <a:spLocks noGrp="1"/>
          </p:cNvSpPr>
          <p:nvPr>
            <p:ph type="ctrTitle" idx="4294967295"/>
          </p:nvPr>
        </p:nvSpPr>
        <p:spPr>
          <a:xfrm>
            <a:off x="0" y="304800"/>
            <a:ext cx="7772400" cy="1219200"/>
          </a:xfrm>
        </p:spPr>
        <p:txBody>
          <a:bodyPr/>
          <a:lstStyle/>
          <a:p>
            <a:r>
              <a:rPr lang="en-US" altLang="en-US" dirty="0" smtClean="0"/>
              <a:t>EMG case </a:t>
            </a:r>
          </a:p>
        </p:txBody>
      </p:sp>
      <p:sp>
        <p:nvSpPr>
          <p:cNvPr id="5" name="Subtitle 4"/>
          <p:cNvSpPr>
            <a:spLocks noGrp="1"/>
          </p:cNvSpPr>
          <p:nvPr>
            <p:ph type="subTitle" idx="4294967295"/>
          </p:nvPr>
        </p:nvSpPr>
        <p:spPr>
          <a:xfrm>
            <a:off x="486032" y="1828800"/>
            <a:ext cx="8699156" cy="4258962"/>
          </a:xfrm>
        </p:spPr>
        <p:txBody>
          <a:bodyPr/>
          <a:lstStyle/>
          <a:p>
            <a:pPr algn="l">
              <a:defRPr/>
            </a:pPr>
            <a:r>
              <a:rPr lang="en-US" dirty="0" smtClean="0"/>
              <a:t>Case 1: A 29 year old woman is referred for EMG studies because of difficulty in walking.</a:t>
            </a:r>
          </a:p>
          <a:p>
            <a:pPr algn="l">
              <a:defRPr/>
            </a:pPr>
            <a:r>
              <a:rPr lang="en-US" dirty="0" smtClean="0"/>
              <a:t>Her EMG reveals the following:</a:t>
            </a:r>
          </a:p>
          <a:p>
            <a:pPr marL="457200" indent="-457200">
              <a:buFont typeface="Arial" panose="020B0604020202020204" pitchFamily="34" charset="0"/>
              <a:buChar char="•"/>
              <a:defRPr/>
            </a:pPr>
            <a:r>
              <a:rPr lang="en-US" dirty="0" smtClean="0"/>
              <a:t>MUP amplitude reduced</a:t>
            </a:r>
          </a:p>
          <a:p>
            <a:pPr marL="457200" indent="-457200">
              <a:buFont typeface="Arial" panose="020B0604020202020204" pitchFamily="34" charset="0"/>
              <a:buChar char="•"/>
              <a:defRPr/>
            </a:pPr>
            <a:r>
              <a:rPr lang="en-US" dirty="0" smtClean="0"/>
              <a:t>Polyphasia present</a:t>
            </a:r>
          </a:p>
          <a:p>
            <a:pPr marL="457200" indent="-457200">
              <a:buFont typeface="Arial" panose="020B0604020202020204" pitchFamily="34" charset="0"/>
              <a:buChar char="•"/>
              <a:defRPr/>
            </a:pPr>
            <a:r>
              <a:rPr lang="en-US" dirty="0" smtClean="0"/>
              <a:t>Early recruitment </a:t>
            </a:r>
          </a:p>
          <a:p>
            <a:pPr marL="457200" indent="-457200">
              <a:buFont typeface="Arial" panose="020B0604020202020204" pitchFamily="34" charset="0"/>
              <a:buChar char="•"/>
              <a:defRPr/>
            </a:pPr>
            <a:r>
              <a:rPr lang="en-US" dirty="0" smtClean="0"/>
              <a:t>Fibrillations absent.</a:t>
            </a:r>
          </a:p>
          <a:p>
            <a:pPr marL="0" indent="0">
              <a:buNone/>
              <a:defRPr/>
            </a:pPr>
            <a:r>
              <a:rPr lang="en-US" dirty="0" smtClean="0">
                <a:solidFill>
                  <a:srgbClr val="FF0000"/>
                </a:solidFill>
              </a:rPr>
              <a:t>What is the diagnosis?</a:t>
            </a:r>
          </a:p>
          <a:p>
            <a:pPr marL="0" indent="0">
              <a:buNone/>
              <a:defRPr/>
            </a:pPr>
            <a:r>
              <a:rPr lang="en-US" dirty="0" smtClean="0">
                <a:solidFill>
                  <a:srgbClr val="002060"/>
                </a:solidFill>
              </a:rPr>
              <a:t>      Myopathy (Muscle disease)</a:t>
            </a:r>
            <a:endParaRPr lang="en-US" dirty="0">
              <a:solidFill>
                <a:srgbClr val="002060"/>
              </a:solidFill>
            </a:endParaRPr>
          </a:p>
        </p:txBody>
      </p:sp>
    </p:spTree>
    <p:extLst>
      <p:ext uri="{BB962C8B-B14F-4D97-AF65-F5344CB8AC3E}">
        <p14:creationId xmlns:p14="http://schemas.microsoft.com/office/powerpoint/2010/main" val="219567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Thank you for attention and listening!!</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p:txBody>
          <a:bodyPr/>
          <a:lstStyle/>
          <a:p>
            <a:endParaRPr lang="en-US" dirty="0"/>
          </a:p>
          <a:p>
            <a:pPr algn="ctr"/>
            <a:r>
              <a:rPr lang="en-US" sz="4400" b="1" dirty="0" smtClean="0"/>
              <a:t>Any Questions??</a:t>
            </a:r>
          </a:p>
          <a:p>
            <a:pPr algn="ctr"/>
            <a:endParaRPr lang="en-US" sz="4400" dirty="0"/>
          </a:p>
          <a:p>
            <a:pPr algn="ctr"/>
            <a:r>
              <a:rPr lang="en-US" sz="4400" b="1" dirty="0" smtClean="0"/>
              <a:t>Any comments??</a:t>
            </a:r>
          </a:p>
          <a:p>
            <a:pPr algn="ctr"/>
            <a:endParaRPr lang="en-US" dirty="0"/>
          </a:p>
        </p:txBody>
      </p:sp>
      <p:sp>
        <p:nvSpPr>
          <p:cNvPr id="4" name="Slide Number Placeholder 3"/>
          <p:cNvSpPr>
            <a:spLocks noGrp="1"/>
          </p:cNvSpPr>
          <p:nvPr>
            <p:ph type="sldNum" sz="quarter" idx="12"/>
          </p:nvPr>
        </p:nvSpPr>
        <p:spPr/>
        <p:txBody>
          <a:bodyPr/>
          <a:lstStyle/>
          <a:p>
            <a:pPr>
              <a:defRPr/>
            </a:pPr>
            <a:fld id="{85E3B7A0-BFC5-45AF-9CEA-693081CB6D67}" type="slidenum">
              <a:rPr lang="en-US" altLang="en-US" smtClean="0">
                <a:solidFill>
                  <a:srgbClr val="000000"/>
                </a:solidFill>
              </a:rPr>
              <a:pPr>
                <a:defRPr/>
              </a:pPr>
              <a:t>33</a:t>
            </a:fld>
            <a:endParaRPr lang="en-US" altLang="en-US">
              <a:solidFill>
                <a:srgbClr val="000000"/>
              </a:solidFill>
            </a:endParaRPr>
          </a:p>
        </p:txBody>
      </p:sp>
    </p:spTree>
    <p:extLst>
      <p:ext uri="{BB962C8B-B14F-4D97-AF65-F5344CB8AC3E}">
        <p14:creationId xmlns:p14="http://schemas.microsoft.com/office/powerpoint/2010/main" val="1945221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rgbClr val="C00000"/>
                </a:solidFill>
              </a:rPr>
              <a:t>NERVE CONDUCTION STUDIES</a:t>
            </a:r>
            <a:endParaRPr lang="en-US" dirty="0"/>
          </a:p>
        </p:txBody>
      </p:sp>
      <p:sp>
        <p:nvSpPr>
          <p:cNvPr id="3" name="Content Placeholder 2"/>
          <p:cNvSpPr>
            <a:spLocks noGrp="1"/>
          </p:cNvSpPr>
          <p:nvPr>
            <p:ph idx="1"/>
          </p:nvPr>
        </p:nvSpPr>
        <p:spPr>
          <a:xfrm>
            <a:off x="370703" y="1845734"/>
            <a:ext cx="10784977" cy="4023360"/>
          </a:xfrm>
        </p:spPr>
        <p:txBody>
          <a:bodyPr>
            <a:normAutofit/>
          </a:bodyPr>
          <a:lstStyle/>
          <a:p>
            <a:r>
              <a:rPr lang="en-US" u="sng" dirty="0">
                <a:solidFill>
                  <a:srgbClr val="00B050"/>
                </a:solidFill>
              </a:rPr>
              <a:t>The aim of the NCS</a:t>
            </a:r>
          </a:p>
          <a:p>
            <a:pPr>
              <a:buFont typeface="Wingdings" panose="05000000000000000000" pitchFamily="2" charset="2"/>
              <a:buChar char="Ø"/>
            </a:pPr>
            <a:r>
              <a:rPr lang="en-US" sz="2400" dirty="0" smtClean="0"/>
              <a:t>Peripheral </a:t>
            </a:r>
            <a:r>
              <a:rPr lang="en-US" sz="2400" dirty="0"/>
              <a:t>nerves contain many nerve </a:t>
            </a:r>
            <a:r>
              <a:rPr lang="en-US" sz="2400" dirty="0" err="1"/>
              <a:t>fibres</a:t>
            </a:r>
            <a:r>
              <a:rPr lang="en-US" sz="2400" dirty="0"/>
              <a:t> of </a:t>
            </a:r>
            <a:r>
              <a:rPr lang="en-US" sz="2400" dirty="0" smtClean="0"/>
              <a:t>different diameters</a:t>
            </a:r>
            <a:r>
              <a:rPr lang="en-US" sz="2400" dirty="0"/>
              <a:t>, degrees of myelination, and afferent or </a:t>
            </a:r>
            <a:r>
              <a:rPr lang="en-US" sz="2400" dirty="0" smtClean="0"/>
              <a:t>efferent connections. </a:t>
            </a:r>
            <a:r>
              <a:rPr lang="en-US" sz="2400" dirty="0" smtClean="0">
                <a:solidFill>
                  <a:srgbClr val="0070C0"/>
                </a:solidFill>
              </a:rPr>
              <a:t>(The </a:t>
            </a:r>
            <a:r>
              <a:rPr lang="en-US" sz="2400" dirty="0">
                <a:solidFill>
                  <a:srgbClr val="0070C0"/>
                </a:solidFill>
              </a:rPr>
              <a:t>NCS studies the fastest 20% of these </a:t>
            </a:r>
            <a:r>
              <a:rPr lang="en-US" sz="2400" dirty="0" smtClean="0">
                <a:solidFill>
                  <a:srgbClr val="0070C0"/>
                </a:solidFill>
              </a:rPr>
              <a:t>fibers).</a:t>
            </a:r>
            <a:endParaRPr lang="en-US" sz="2400" dirty="0" smtClean="0"/>
          </a:p>
          <a:p>
            <a:pPr>
              <a:buFont typeface="Wingdings" panose="05000000000000000000" pitchFamily="2" charset="2"/>
              <a:buChar char="Ø"/>
            </a:pPr>
            <a:r>
              <a:rPr lang="en-US" sz="2400" dirty="0" smtClean="0"/>
              <a:t>Aim </a:t>
            </a:r>
            <a:r>
              <a:rPr lang="en-US" sz="2400" dirty="0"/>
              <a:t>of the investigation is to document focal </a:t>
            </a:r>
            <a:r>
              <a:rPr lang="en-US" sz="2400" dirty="0" smtClean="0"/>
              <a:t>or continuous </a:t>
            </a:r>
            <a:r>
              <a:rPr lang="en-US" sz="2400" dirty="0"/>
              <a:t>abnormalities in the length of the mixed, </a:t>
            </a:r>
            <a:r>
              <a:rPr lang="en-US" sz="2400" dirty="0" smtClean="0"/>
              <a:t>motor or </a:t>
            </a:r>
            <a:r>
              <a:rPr lang="en-US" sz="2400" dirty="0"/>
              <a:t>sensory nerve</a:t>
            </a:r>
            <a:r>
              <a:rPr lang="en-US" sz="2400" dirty="0" smtClean="0"/>
              <a:t>.</a:t>
            </a:r>
          </a:p>
          <a:p>
            <a:pPr>
              <a:buFont typeface="Wingdings" panose="05000000000000000000" pitchFamily="2" charset="2"/>
              <a:buChar char="Ø"/>
            </a:pPr>
            <a:r>
              <a:rPr lang="en-US" sz="2400" dirty="0" smtClean="0"/>
              <a:t> </a:t>
            </a:r>
            <a:r>
              <a:rPr lang="en-US" sz="2400" dirty="0"/>
              <a:t>Particular attention is paid to the </a:t>
            </a:r>
            <a:r>
              <a:rPr lang="en-US" sz="2400" dirty="0" smtClean="0"/>
              <a:t>following questions </a:t>
            </a:r>
            <a:r>
              <a:rPr lang="en-US" sz="2400" dirty="0"/>
              <a:t>as the test progresses:</a:t>
            </a:r>
          </a:p>
          <a:p>
            <a:pPr lvl="1">
              <a:buFont typeface="Arial" panose="020B0604020202020204" pitchFamily="34" charset="0"/>
              <a:buChar char="•"/>
            </a:pPr>
            <a:r>
              <a:rPr lang="en-US" sz="2400" dirty="0" smtClean="0"/>
              <a:t>Is </a:t>
            </a:r>
            <a:r>
              <a:rPr lang="en-US" sz="2400" dirty="0"/>
              <a:t>the fastest conduction velocity normal?</a:t>
            </a:r>
          </a:p>
          <a:p>
            <a:pPr lvl="1">
              <a:buFont typeface="Arial" panose="020B0604020202020204" pitchFamily="34" charset="0"/>
              <a:buChar char="•"/>
            </a:pPr>
            <a:r>
              <a:rPr lang="en-US" sz="2400" dirty="0" smtClean="0"/>
              <a:t>Is </a:t>
            </a:r>
            <a:r>
              <a:rPr lang="en-US" sz="2400" dirty="0"/>
              <a:t>the CMAP normal in size and shape?</a:t>
            </a:r>
          </a:p>
        </p:txBody>
      </p:sp>
      <p:sp>
        <p:nvSpPr>
          <p:cNvPr id="4" name="Slide Number Placeholder 3"/>
          <p:cNvSpPr>
            <a:spLocks noGrp="1"/>
          </p:cNvSpPr>
          <p:nvPr>
            <p:ph type="sldNum" sz="quarter" idx="12"/>
          </p:nvPr>
        </p:nvSpPr>
        <p:spPr/>
        <p:txBody>
          <a:bodyPr/>
          <a:lstStyle/>
          <a:p>
            <a:pPr>
              <a:defRPr/>
            </a:pPr>
            <a:fld id="{85E3B7A0-BFC5-45AF-9CEA-693081CB6D67}" type="slidenum">
              <a:rPr lang="en-US" altLang="en-US" smtClean="0">
                <a:solidFill>
                  <a:srgbClr val="000000"/>
                </a:solidFill>
              </a:rPr>
              <a:pPr>
                <a:defRPr/>
              </a:pPr>
              <a:t>4</a:t>
            </a:fld>
            <a:endParaRPr lang="en-US" altLang="en-US">
              <a:solidFill>
                <a:srgbClr val="000000"/>
              </a:solidFill>
            </a:endParaRPr>
          </a:p>
        </p:txBody>
      </p:sp>
    </p:spTree>
    <p:extLst>
      <p:ext uri="{BB962C8B-B14F-4D97-AF65-F5344CB8AC3E}">
        <p14:creationId xmlns:p14="http://schemas.microsoft.com/office/powerpoint/2010/main" val="28753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smtClean="0">
                <a:solidFill>
                  <a:srgbClr val="C00000"/>
                </a:solidFill>
              </a:rPr>
              <a:t>Nerve Conduction studies </a:t>
            </a:r>
          </a:p>
        </p:txBody>
      </p:sp>
      <p:sp>
        <p:nvSpPr>
          <p:cNvPr id="6148" name="Rectangle 3"/>
          <p:cNvSpPr>
            <a:spLocks noGrp="1" noChangeArrowheads="1"/>
          </p:cNvSpPr>
          <p:nvPr>
            <p:ph idx="1"/>
          </p:nvPr>
        </p:nvSpPr>
        <p:spPr/>
        <p:txBody>
          <a:bodyPr/>
          <a:lstStyle/>
          <a:p>
            <a:pPr>
              <a:buFont typeface="Wingdings" panose="05000000000000000000" pitchFamily="2" charset="2"/>
              <a:buChar char="Ø"/>
            </a:pPr>
            <a:r>
              <a:rPr lang="en-US" altLang="en-US" dirty="0" smtClean="0"/>
              <a:t>Standard nerve conduction studies typically include motor nerve conduction, sensory nerve conduction</a:t>
            </a:r>
            <a:r>
              <a:rPr lang="en-US" altLang="en-US" dirty="0"/>
              <a:t>.</a:t>
            </a:r>
            <a:endParaRPr lang="en-US" altLang="en-US" dirty="0" smtClean="0"/>
          </a:p>
          <a:p>
            <a:pPr>
              <a:buFont typeface="Wingdings" panose="05000000000000000000" pitchFamily="2" charset="2"/>
              <a:buChar char="Ø"/>
            </a:pPr>
            <a:r>
              <a:rPr lang="en-US" altLang="en-US" dirty="0" smtClean="0"/>
              <a:t>Sensory and motor nerve conduction studies involve analysis of specific parameters, including latency, conduction velocity, and amplitude.</a:t>
            </a:r>
          </a:p>
        </p:txBody>
      </p:sp>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6E65F32-6803-456B-A388-4572B9E2762F}" type="slidenum">
              <a:rPr lang="en-US" altLang="en-US" sz="1400">
                <a:solidFill>
                  <a:srgbClr val="000000"/>
                </a:solidFill>
              </a:rPr>
              <a:pPr>
                <a:spcBef>
                  <a:spcPct val="0"/>
                </a:spcBef>
                <a:buFontTx/>
                <a:buNone/>
              </a:pPr>
              <a:t>5</a:t>
            </a:fld>
            <a:endParaRPr lang="en-US" altLang="en-US" sz="1400">
              <a:solidFill>
                <a:srgbClr val="000000"/>
              </a:solidFill>
            </a:endParaRPr>
          </a:p>
        </p:txBody>
      </p:sp>
    </p:spTree>
    <p:extLst>
      <p:ext uri="{BB962C8B-B14F-4D97-AF65-F5344CB8AC3E}">
        <p14:creationId xmlns:p14="http://schemas.microsoft.com/office/powerpoint/2010/main" val="24877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type="title"/>
          </p:nvPr>
        </p:nvSpPr>
        <p:spPr/>
        <p:txBody>
          <a:bodyPr/>
          <a:lstStyle/>
          <a:p>
            <a:pPr eaLnBrk="1" hangingPunct="1"/>
            <a:r>
              <a:rPr lang="en-US" altLang="en-US" smtClean="0"/>
              <a:t>Nerve conduction studies</a:t>
            </a:r>
          </a:p>
        </p:txBody>
      </p:sp>
      <p:sp>
        <p:nvSpPr>
          <p:cNvPr id="819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46C57DC-FAE2-4789-B5ED-4D13413BDB7D}" type="slidenum">
              <a:rPr lang="en-US" altLang="en-US" sz="1400">
                <a:solidFill>
                  <a:srgbClr val="000000"/>
                </a:solidFill>
              </a:rPr>
              <a:pPr>
                <a:spcBef>
                  <a:spcPct val="0"/>
                </a:spcBef>
                <a:buFontTx/>
                <a:buNone/>
              </a:pPr>
              <a:t>6</a:t>
            </a:fld>
            <a:endParaRPr lang="en-US" altLang="en-US" sz="1400">
              <a:solidFill>
                <a:srgbClr val="000000"/>
              </a:solidFill>
            </a:endParaRPr>
          </a:p>
        </p:txBody>
      </p:sp>
      <p:sp>
        <p:nvSpPr>
          <p:cNvPr id="8196" name="Rectangle 3"/>
          <p:cNvSpPr>
            <a:spLocks noGrp="1" noChangeArrowheads="1"/>
          </p:cNvSpPr>
          <p:nvPr>
            <p:ph type="body" idx="4294967295"/>
          </p:nvPr>
        </p:nvSpPr>
        <p:spPr>
          <a:xfrm>
            <a:off x="0" y="1828800"/>
            <a:ext cx="8229600" cy="4800600"/>
          </a:xfrm>
        </p:spPr>
        <p:txBody>
          <a:bodyPr/>
          <a:lstStyle/>
          <a:p>
            <a:pPr eaLnBrk="1" hangingPunct="1">
              <a:lnSpc>
                <a:spcPct val="90000"/>
              </a:lnSpc>
              <a:defRPr/>
            </a:pPr>
            <a:r>
              <a:rPr lang="en-US" altLang="en-US" dirty="0" smtClean="0"/>
              <a:t>Based on the nature of conduction abnormalities principal types of peripheral nerve lesions can be identified:  </a:t>
            </a:r>
          </a:p>
          <a:p>
            <a:pPr lvl="1" eaLnBrk="1" hangingPunct="1">
              <a:lnSpc>
                <a:spcPct val="90000"/>
              </a:lnSpc>
              <a:defRPr/>
            </a:pPr>
            <a:r>
              <a:rPr lang="en-US" altLang="en-US" sz="2000" b="1" i="1" dirty="0"/>
              <a:t>Axonal degeneration / segmental demyelination.</a:t>
            </a:r>
          </a:p>
          <a:p>
            <a:pPr lvl="1" eaLnBrk="1" hangingPunct="1">
              <a:lnSpc>
                <a:spcPct val="90000"/>
              </a:lnSpc>
              <a:defRPr/>
            </a:pPr>
            <a:r>
              <a:rPr lang="en-US" altLang="en-US" sz="2000" b="1" i="1" dirty="0"/>
              <a:t>Focal/ multifocal/ generalized</a:t>
            </a:r>
          </a:p>
          <a:p>
            <a:pPr lvl="1" eaLnBrk="1" hangingPunct="1">
              <a:lnSpc>
                <a:spcPct val="90000"/>
              </a:lnSpc>
              <a:defRPr/>
            </a:pPr>
            <a:r>
              <a:rPr lang="en-US" altLang="en-US" sz="2000" b="1" i="1" dirty="0"/>
              <a:t>Purely / predominantly sensory or motor</a:t>
            </a:r>
          </a:p>
          <a:p>
            <a:pPr lvl="1" eaLnBrk="1" hangingPunct="1">
              <a:lnSpc>
                <a:spcPct val="90000"/>
              </a:lnSpc>
              <a:defRPr/>
            </a:pPr>
            <a:r>
              <a:rPr lang="en-US" altLang="en-US" sz="2000" b="1" i="1" dirty="0"/>
              <a:t>the severity</a:t>
            </a:r>
          </a:p>
          <a:p>
            <a:pPr marL="57150" indent="0" eaLnBrk="1" hangingPunct="1">
              <a:lnSpc>
                <a:spcPct val="90000"/>
              </a:lnSpc>
              <a:buNone/>
              <a:defRPr/>
            </a:pPr>
            <a:r>
              <a:rPr lang="en-US" altLang="en-US" sz="2400" b="1" i="1" dirty="0"/>
              <a:t>Site of pathology</a:t>
            </a:r>
          </a:p>
          <a:p>
            <a:pPr marL="57150" indent="0" eaLnBrk="1" hangingPunct="1">
              <a:lnSpc>
                <a:spcPct val="90000"/>
              </a:lnSpc>
              <a:buNone/>
              <a:defRPr/>
            </a:pPr>
            <a:r>
              <a:rPr lang="en-US" altLang="en-US" sz="2400" b="1" i="1" dirty="0"/>
              <a:t>• Nerve (cell body, nerve root, peripheral nerves)</a:t>
            </a:r>
          </a:p>
          <a:p>
            <a:pPr marL="57150" indent="0" eaLnBrk="1" hangingPunct="1">
              <a:lnSpc>
                <a:spcPct val="90000"/>
              </a:lnSpc>
              <a:buNone/>
              <a:defRPr/>
            </a:pPr>
            <a:r>
              <a:rPr lang="en-US" altLang="en-US" sz="2400" b="1" i="1" dirty="0"/>
              <a:t>• Muscle</a:t>
            </a:r>
          </a:p>
          <a:p>
            <a:pPr marL="57150" indent="0" eaLnBrk="1" hangingPunct="1">
              <a:lnSpc>
                <a:spcPct val="90000"/>
              </a:lnSpc>
              <a:buNone/>
              <a:defRPr/>
            </a:pPr>
            <a:r>
              <a:rPr lang="en-US" altLang="en-US" sz="2400" b="1" i="1" dirty="0"/>
              <a:t>• NMJ</a:t>
            </a:r>
          </a:p>
          <a:p>
            <a:pPr marL="57150" indent="0" eaLnBrk="1" hangingPunct="1">
              <a:lnSpc>
                <a:spcPct val="90000"/>
              </a:lnSpc>
              <a:buNone/>
              <a:defRPr/>
            </a:pPr>
            <a:endParaRPr lang="en-US" altLang="en-US" sz="2400" b="1" i="1" dirty="0"/>
          </a:p>
          <a:p>
            <a:pPr lvl="1" eaLnBrk="1" hangingPunct="1">
              <a:lnSpc>
                <a:spcPct val="90000"/>
              </a:lnSpc>
              <a:defRPr/>
            </a:pPr>
            <a:endParaRPr lang="en-US" altLang="en-US" sz="2000" b="1" i="1" dirty="0"/>
          </a:p>
          <a:p>
            <a:pPr lvl="1" eaLnBrk="1" hangingPunct="1">
              <a:lnSpc>
                <a:spcPct val="90000"/>
              </a:lnSpc>
              <a:defRPr/>
            </a:pPr>
            <a:endParaRPr lang="en-US" altLang="en-US" sz="2000" b="1" i="1" dirty="0"/>
          </a:p>
          <a:p>
            <a:pPr eaLnBrk="1" hangingPunct="1">
              <a:lnSpc>
                <a:spcPct val="90000"/>
              </a:lnSpc>
              <a:buFontTx/>
              <a:buNone/>
              <a:defRPr/>
            </a:pPr>
            <a:endParaRPr lang="en-US" altLang="en-US" b="1" i="1" u="sng" dirty="0" smtClean="0"/>
          </a:p>
        </p:txBody>
      </p:sp>
    </p:spTree>
    <p:extLst>
      <p:ext uri="{BB962C8B-B14F-4D97-AF65-F5344CB8AC3E}">
        <p14:creationId xmlns:p14="http://schemas.microsoft.com/office/powerpoint/2010/main" val="126145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9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9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5E3B7A0-BFC5-45AF-9CEA-693081CB6D67}" type="slidenum">
              <a:rPr lang="en-US" altLang="en-US" smtClean="0">
                <a:solidFill>
                  <a:srgbClr val="000000"/>
                </a:solidFill>
              </a:rPr>
              <a:pPr>
                <a:defRPr/>
              </a:pPr>
              <a:t>7</a:t>
            </a:fld>
            <a:endParaRPr lang="en-US" altLang="en-US">
              <a:solidFill>
                <a:srgbClr val="000000"/>
              </a:solidFill>
            </a:endParaRPr>
          </a:p>
        </p:txBody>
      </p:sp>
      <p:pic>
        <p:nvPicPr>
          <p:cNvPr id="5" name="Content Placeholder 4"/>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304800"/>
            <a:ext cx="8229600" cy="6248400"/>
          </a:xfrm>
          <a:prstGeom prst="rect">
            <a:avLst/>
          </a:prstGeom>
          <a:noFill/>
          <a:ln>
            <a:noFill/>
          </a:ln>
        </p:spPr>
      </p:pic>
    </p:spTree>
    <p:extLst>
      <p:ext uri="{BB962C8B-B14F-4D97-AF65-F5344CB8AC3E}">
        <p14:creationId xmlns:p14="http://schemas.microsoft.com/office/powerpoint/2010/main" val="6862818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981201" y="228601"/>
            <a:ext cx="8229599" cy="6172199"/>
          </a:xfrm>
          <a:prstGeom prst="rect">
            <a:avLst/>
          </a:prstGeom>
        </p:spPr>
      </p:pic>
      <p:sp>
        <p:nvSpPr>
          <p:cNvPr id="4" name="Slide Number Placeholder 3"/>
          <p:cNvSpPr>
            <a:spLocks noGrp="1"/>
          </p:cNvSpPr>
          <p:nvPr>
            <p:ph type="sldNum" sz="quarter" idx="12"/>
          </p:nvPr>
        </p:nvSpPr>
        <p:spPr/>
        <p:txBody>
          <a:bodyPr/>
          <a:lstStyle/>
          <a:p>
            <a:pPr>
              <a:defRPr/>
            </a:pPr>
            <a:fld id="{85E3B7A0-BFC5-45AF-9CEA-693081CB6D67}" type="slidenum">
              <a:rPr lang="en-US" altLang="en-US" smtClean="0">
                <a:solidFill>
                  <a:srgbClr val="000000"/>
                </a:solidFill>
              </a:rPr>
              <a:pPr>
                <a:defRPr/>
              </a:pPr>
              <a:t>8</a:t>
            </a:fld>
            <a:endParaRPr lang="en-US" altLang="en-US">
              <a:solidFill>
                <a:srgbClr val="000000"/>
              </a:solidFill>
            </a:endParaRPr>
          </a:p>
        </p:txBody>
      </p:sp>
      <p:pic>
        <p:nvPicPr>
          <p:cNvPr id="8" name="Picture 7"/>
          <p:cNvPicPr>
            <a:picLocks noChangeAspect="1"/>
          </p:cNvPicPr>
          <p:nvPr/>
        </p:nvPicPr>
        <p:blipFill>
          <a:blip r:embed="rId3"/>
          <a:stretch>
            <a:fillRect/>
          </a:stretch>
        </p:blipFill>
        <p:spPr>
          <a:xfrm>
            <a:off x="6866848" y="3895100"/>
            <a:ext cx="3420152" cy="2810500"/>
          </a:xfrm>
          <a:prstGeom prst="rect">
            <a:avLst/>
          </a:prstGeom>
        </p:spPr>
      </p:pic>
    </p:spTree>
    <p:extLst>
      <p:ext uri="{BB962C8B-B14F-4D97-AF65-F5344CB8AC3E}">
        <p14:creationId xmlns:p14="http://schemas.microsoft.com/office/powerpoint/2010/main" val="2209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5E3B7A0-BFC5-45AF-9CEA-693081CB6D67}" type="slidenum">
              <a:rPr lang="en-US" altLang="en-US" smtClean="0">
                <a:solidFill>
                  <a:srgbClr val="000000"/>
                </a:solidFill>
              </a:rPr>
              <a:pPr>
                <a:defRPr/>
              </a:pPr>
              <a:t>9</a:t>
            </a:fld>
            <a:endParaRPr lang="en-US" altLang="en-US">
              <a:solidFill>
                <a:srgbClr val="000000"/>
              </a:solidFill>
            </a:endParaRPr>
          </a:p>
        </p:txBody>
      </p:sp>
      <p:pic>
        <p:nvPicPr>
          <p:cNvPr id="5" name="Content Placeholder 4"/>
          <p:cNvPicPr>
            <a:picLocks noGrp="1" noChangeAspect="1"/>
          </p:cNvPicPr>
          <p:nvPr>
            <p:ph idx="4294967295"/>
          </p:nvPr>
        </p:nvPicPr>
        <p:blipFill>
          <a:blip r:embed="rId2"/>
          <a:stretch>
            <a:fillRect/>
          </a:stretch>
        </p:blipFill>
        <p:spPr>
          <a:xfrm>
            <a:off x="0" y="76200"/>
            <a:ext cx="8382000" cy="2895600"/>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0" y="2971800"/>
            <a:ext cx="8381998" cy="3352165"/>
          </a:xfrm>
          <a:prstGeom prst="rect">
            <a:avLst/>
          </a:prstGeom>
          <a:noFill/>
          <a:ln>
            <a:noFill/>
          </a:ln>
        </p:spPr>
      </p:pic>
    </p:spTree>
    <p:extLst>
      <p:ext uri="{BB962C8B-B14F-4D97-AF65-F5344CB8AC3E}">
        <p14:creationId xmlns:p14="http://schemas.microsoft.com/office/powerpoint/2010/main" val="773438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896</TotalTime>
  <Words>1852</Words>
  <Application>Microsoft Office PowerPoint</Application>
  <PresentationFormat>Widescreen</PresentationFormat>
  <Paragraphs>223</Paragraphs>
  <Slides>33</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Cambria Math</vt:lpstr>
      <vt:lpstr>Times New Roman</vt:lpstr>
      <vt:lpstr>Wingdings</vt:lpstr>
      <vt:lpstr>Retrospect</vt:lpstr>
      <vt:lpstr>NERVE CONDUCTION STUDIES and EMG</vt:lpstr>
      <vt:lpstr>NERVE CONDUCTION STUDIES</vt:lpstr>
      <vt:lpstr>PowerPoint Presentation</vt:lpstr>
      <vt:lpstr>NERVE CONDUCTION STUDIES</vt:lpstr>
      <vt:lpstr>Nerve Conduction studies </vt:lpstr>
      <vt:lpstr>Nerve conduction studies</vt:lpstr>
      <vt:lpstr>PowerPoint Presentation</vt:lpstr>
      <vt:lpstr>PowerPoint Presentation</vt:lpstr>
      <vt:lpstr>PowerPoint Presentation</vt:lpstr>
      <vt:lpstr>Abnormal features</vt:lpstr>
      <vt:lpstr>Comparing results</vt:lpstr>
      <vt:lpstr>Normal values for conduction velocity</vt:lpstr>
      <vt:lpstr>PowerPoint Presentation</vt:lpstr>
      <vt:lpstr>PowerPoint Presentation</vt:lpstr>
      <vt:lpstr>Electromyography</vt:lpstr>
      <vt:lpstr>PowerPoint Presentation</vt:lpstr>
      <vt:lpstr>PowerPoint Presentation</vt:lpstr>
      <vt:lpstr>PowerPoint Presentation</vt:lpstr>
      <vt:lpstr>PowerPoint Presentation</vt:lpstr>
      <vt:lpstr>PowerPoint Presentation</vt:lpstr>
      <vt:lpstr>PowerPoint Presentation</vt:lpstr>
      <vt:lpstr> Fasciculations: </vt:lpstr>
      <vt:lpstr>ELECTROMYOGRAPHY (EMG)</vt:lpstr>
      <vt:lpstr>MUP</vt:lpstr>
      <vt:lpstr>MUP parameters </vt:lpstr>
      <vt:lpstr>Normal MUPs</vt:lpstr>
      <vt:lpstr>Neuropathic EMG changes</vt:lpstr>
      <vt:lpstr>Myopathic EMG changes</vt:lpstr>
      <vt:lpstr>Analysis of a motor unit potential (MUP)</vt:lpstr>
      <vt:lpstr>PowerPoint Presentation</vt:lpstr>
      <vt:lpstr>PowerPoint Presentation</vt:lpstr>
      <vt:lpstr>EMG case </vt:lpstr>
      <vt:lpstr>Thank you for attention and listening!!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ELECTROMYOGRAPHY AND NERVE CONDUCTION STUDIES</dc:title>
  <dc:creator>Mohamed Yahia</dc:creator>
  <cp:lastModifiedBy>Jaruni Dahim Majod</cp:lastModifiedBy>
  <cp:revision>75</cp:revision>
  <dcterms:created xsi:type="dcterms:W3CDTF">2016-02-09T11:50:57Z</dcterms:created>
  <dcterms:modified xsi:type="dcterms:W3CDTF">2019-09-05T06:01:53Z</dcterms:modified>
</cp:coreProperties>
</file>