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0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EB81F7-2C0D-4A9B-A3F6-440A39384FAB}"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3FF47-CFAE-4468-944B-0F4A9493D13B}" type="slidenum">
              <a:rPr lang="en-US" smtClean="0"/>
              <a:t>‹#›</a:t>
            </a:fld>
            <a:endParaRPr lang="en-US"/>
          </a:p>
        </p:txBody>
      </p:sp>
    </p:spTree>
    <p:extLst>
      <p:ext uri="{BB962C8B-B14F-4D97-AF65-F5344CB8AC3E}">
        <p14:creationId xmlns:p14="http://schemas.microsoft.com/office/powerpoint/2010/main" val="4067230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B81F7-2C0D-4A9B-A3F6-440A39384FAB}"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3FF47-CFAE-4468-944B-0F4A9493D13B}" type="slidenum">
              <a:rPr lang="en-US" smtClean="0"/>
              <a:t>‹#›</a:t>
            </a:fld>
            <a:endParaRPr lang="en-US"/>
          </a:p>
        </p:txBody>
      </p:sp>
    </p:spTree>
    <p:extLst>
      <p:ext uri="{BB962C8B-B14F-4D97-AF65-F5344CB8AC3E}">
        <p14:creationId xmlns:p14="http://schemas.microsoft.com/office/powerpoint/2010/main" val="3943105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B81F7-2C0D-4A9B-A3F6-440A39384FAB}"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3FF47-CFAE-4468-944B-0F4A9493D13B}" type="slidenum">
              <a:rPr lang="en-US" smtClean="0"/>
              <a:t>‹#›</a:t>
            </a:fld>
            <a:endParaRPr lang="en-US"/>
          </a:p>
        </p:txBody>
      </p:sp>
    </p:spTree>
    <p:extLst>
      <p:ext uri="{BB962C8B-B14F-4D97-AF65-F5344CB8AC3E}">
        <p14:creationId xmlns:p14="http://schemas.microsoft.com/office/powerpoint/2010/main" val="2411452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B81F7-2C0D-4A9B-A3F6-440A39384FAB}"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3FF47-CFAE-4468-944B-0F4A9493D13B}" type="slidenum">
              <a:rPr lang="en-US" smtClean="0"/>
              <a:t>‹#›</a:t>
            </a:fld>
            <a:endParaRPr lang="en-US"/>
          </a:p>
        </p:txBody>
      </p:sp>
    </p:spTree>
    <p:extLst>
      <p:ext uri="{BB962C8B-B14F-4D97-AF65-F5344CB8AC3E}">
        <p14:creationId xmlns:p14="http://schemas.microsoft.com/office/powerpoint/2010/main" val="458716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EB81F7-2C0D-4A9B-A3F6-440A39384FAB}"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3FF47-CFAE-4468-944B-0F4A9493D13B}" type="slidenum">
              <a:rPr lang="en-US" smtClean="0"/>
              <a:t>‹#›</a:t>
            </a:fld>
            <a:endParaRPr lang="en-US"/>
          </a:p>
        </p:txBody>
      </p:sp>
    </p:spTree>
    <p:extLst>
      <p:ext uri="{BB962C8B-B14F-4D97-AF65-F5344CB8AC3E}">
        <p14:creationId xmlns:p14="http://schemas.microsoft.com/office/powerpoint/2010/main" val="940116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EB81F7-2C0D-4A9B-A3F6-440A39384FAB}" type="datetimeFigureOut">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3FF47-CFAE-4468-944B-0F4A9493D13B}" type="slidenum">
              <a:rPr lang="en-US" smtClean="0"/>
              <a:t>‹#›</a:t>
            </a:fld>
            <a:endParaRPr lang="en-US"/>
          </a:p>
        </p:txBody>
      </p:sp>
    </p:spTree>
    <p:extLst>
      <p:ext uri="{BB962C8B-B14F-4D97-AF65-F5344CB8AC3E}">
        <p14:creationId xmlns:p14="http://schemas.microsoft.com/office/powerpoint/2010/main" val="2364872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EB81F7-2C0D-4A9B-A3F6-440A39384FAB}" type="datetimeFigureOut">
              <a:rPr lang="en-US" smtClean="0"/>
              <a:t>10/1/2019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73FF47-CFAE-4468-944B-0F4A9493D13B}" type="slidenum">
              <a:rPr lang="en-US" smtClean="0"/>
              <a:t>‹#›</a:t>
            </a:fld>
            <a:endParaRPr lang="en-US"/>
          </a:p>
        </p:txBody>
      </p:sp>
    </p:spTree>
    <p:extLst>
      <p:ext uri="{BB962C8B-B14F-4D97-AF65-F5344CB8AC3E}">
        <p14:creationId xmlns:p14="http://schemas.microsoft.com/office/powerpoint/2010/main" val="830652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EB81F7-2C0D-4A9B-A3F6-440A39384FAB}" type="datetimeFigureOut">
              <a:rPr lang="en-US" smtClean="0"/>
              <a:t>10/1/2019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73FF47-CFAE-4468-944B-0F4A9493D13B}" type="slidenum">
              <a:rPr lang="en-US" smtClean="0"/>
              <a:t>‹#›</a:t>
            </a:fld>
            <a:endParaRPr lang="en-US"/>
          </a:p>
        </p:txBody>
      </p:sp>
    </p:spTree>
    <p:extLst>
      <p:ext uri="{BB962C8B-B14F-4D97-AF65-F5344CB8AC3E}">
        <p14:creationId xmlns:p14="http://schemas.microsoft.com/office/powerpoint/2010/main" val="1114379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B81F7-2C0D-4A9B-A3F6-440A39384FAB}" type="datetimeFigureOut">
              <a:rPr lang="en-US" smtClean="0"/>
              <a:t>10/1/2019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73FF47-CFAE-4468-944B-0F4A9493D13B}" type="slidenum">
              <a:rPr lang="en-US" smtClean="0"/>
              <a:t>‹#›</a:t>
            </a:fld>
            <a:endParaRPr lang="en-US"/>
          </a:p>
        </p:txBody>
      </p:sp>
    </p:spTree>
    <p:extLst>
      <p:ext uri="{BB962C8B-B14F-4D97-AF65-F5344CB8AC3E}">
        <p14:creationId xmlns:p14="http://schemas.microsoft.com/office/powerpoint/2010/main" val="2530614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B81F7-2C0D-4A9B-A3F6-440A39384FAB}" type="datetimeFigureOut">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3FF47-CFAE-4468-944B-0F4A9493D13B}" type="slidenum">
              <a:rPr lang="en-US" smtClean="0"/>
              <a:t>‹#›</a:t>
            </a:fld>
            <a:endParaRPr lang="en-US"/>
          </a:p>
        </p:txBody>
      </p:sp>
    </p:spTree>
    <p:extLst>
      <p:ext uri="{BB962C8B-B14F-4D97-AF65-F5344CB8AC3E}">
        <p14:creationId xmlns:p14="http://schemas.microsoft.com/office/powerpoint/2010/main" val="2410858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B81F7-2C0D-4A9B-A3F6-440A39384FAB}" type="datetimeFigureOut">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3FF47-CFAE-4468-944B-0F4A9493D13B}" type="slidenum">
              <a:rPr lang="en-US" smtClean="0"/>
              <a:t>‹#›</a:t>
            </a:fld>
            <a:endParaRPr lang="en-US"/>
          </a:p>
        </p:txBody>
      </p:sp>
    </p:spTree>
    <p:extLst>
      <p:ext uri="{BB962C8B-B14F-4D97-AF65-F5344CB8AC3E}">
        <p14:creationId xmlns:p14="http://schemas.microsoft.com/office/powerpoint/2010/main" val="2350521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B81F7-2C0D-4A9B-A3F6-440A39384FAB}" type="datetimeFigureOut">
              <a:rPr lang="en-US" smtClean="0"/>
              <a:t>10/1/2019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73FF47-CFAE-4468-944B-0F4A9493D13B}" type="slidenum">
              <a:rPr lang="en-US" smtClean="0"/>
              <a:t>‹#›</a:t>
            </a:fld>
            <a:endParaRPr lang="en-US"/>
          </a:p>
        </p:txBody>
      </p:sp>
    </p:spTree>
    <p:extLst>
      <p:ext uri="{BB962C8B-B14F-4D97-AF65-F5344CB8AC3E}">
        <p14:creationId xmlns:p14="http://schemas.microsoft.com/office/powerpoint/2010/main" val="169440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medical-dictionary.thefreedictionary.com/vision"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hyperlink" Target="https://www.google.com.sa/url?sa=i&amp;rct=j&amp;q=&amp;esrc=s&amp;source=images&amp;cd=&amp;ved=2ahUKEwjNu7P40frkAhUP6RoKHZm2ClEQjRx6BAgBEAQ&amp;url=https%3A%2F%2Fcommons.wikimedia.org%2Fwiki%2FFile%3AEight_Ishihara_charts_for_testing_colour_blindness%2C_Europe_Wellcome_L0059161.jpg&amp;psig=AOvVaw2worvxlah5gUogPB9oHB9t&amp;ust=1570004829000895"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com.sa/url?sa=i&amp;rct=j&amp;q=&amp;esrc=s&amp;source=images&amp;cd=&amp;ved=2ahUKEwjNu7P40frkAhUP6RoKHZm2ClEQjRx6BAgBEAQ&amp;url=https%3A%2F%2Fcommons.wikimedia.org%2Fwiki%2FFile%3AEight_Ishihara_charts_for_testing_colour_blindness%2C_Europe_Wellcome_L0059161.jpg&amp;psig=AOvVaw2worvxlah5gUogPB9oHB9t&amp;ust=1570004829000895" TargetMode="Externa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8.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hyperlink" Target="https://www.google.com.sa/url?sa=i&amp;rct=j&amp;q=&amp;esrc=s&amp;source=images&amp;cd=&amp;ved=2ahUKEwjNu7P40frkAhUP6RoKHZm2ClEQjRx6BAgBEAQ&amp;url=https%3A%2F%2Fcommons.wikimedia.org%2Fwiki%2FFile%3AEight_Ishihara_charts_for_testing_colour_blindness%2C_Europe_Wellcome_L0059161.jpg&amp;psig=AOvVaw2worvxlah5gUogPB9oHB9t&amp;ust=1570004829000895" TargetMode="Externa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0.png"/><Relationship Id="rId4" Type="http://schemas.openxmlformats.org/officeDocument/2006/relationships/hyperlink" Target="https://www.google.com.sa/url?sa=i&amp;rct=j&amp;q=&amp;esrc=s&amp;source=images&amp;cd=&amp;ved=2ahUKEwiDmuaG1frkAhUHLBoKHRUjDY8QjRx6BAgBEAQ&amp;url=http%3A%2F%2Fretina-amd.org%2Fwp-content%2Fuploads%2F2017%2F10%2FISHIHARA-TEST.pdf&amp;psig=AOvVaw0mXmmeLsS1NhI3xh2EGLjr&amp;ust=1570005665446567"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google.com.sa/url?sa=i&amp;rct=j&amp;q=&amp;esrc=s&amp;source=images&amp;cd=&amp;ved=2ahUKEwjNu7P40frkAhUP6RoKHZm2ClEQjRx6BAgBEAQ&amp;url=https%3A%2F%2Fcommons.wikimedia.org%2Fwiki%2FFile%3AEight_Ishihara_charts_for_testing_colour_blindness%2C_Europe_Wellcome_L0059161.jpg&amp;psig=AOvVaw2worvxlah5gUogPB9oHB9t&amp;ust=1570004829000895" TargetMode="Externa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24.png"/><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google.com.sa/url?sa=i&amp;rct=j&amp;q=&amp;esrc=s&amp;source=images&amp;cd=&amp;ved=2ahUKEwjNu7P40frkAhUP6RoKHZm2ClEQjRx6BAgBEAQ&amp;url=https%3A%2F%2Fcommons.wikimedia.org%2Fwiki%2FFile%3AEight_Ishihara_charts_for_testing_colour_blindness%2C_Europe_Wellcome_L0059161.jpg&amp;psig=AOvVaw2worvxlah5gUogPB9oHB9t&amp;ust=1570004829000895" TargetMode="External"/><Relationship Id="rId1" Type="http://schemas.openxmlformats.org/officeDocument/2006/relationships/slideLayout" Target="../slideLayouts/slideLayout7.xml"/><Relationship Id="rId5" Type="http://schemas.openxmlformats.org/officeDocument/2006/relationships/image" Target="../media/image26.jpeg"/><Relationship Id="rId4" Type="http://schemas.microsoft.com/office/2007/relationships/hdphoto" Target="../media/hdphoto7.wdp"/></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VISUAL EXPERIMENTS</a:t>
            </a:r>
            <a:endParaRPr lang="en-US" dirty="0"/>
          </a:p>
        </p:txBody>
      </p:sp>
      <p:sp>
        <p:nvSpPr>
          <p:cNvPr id="3" name="Subtitle 2"/>
          <p:cNvSpPr>
            <a:spLocks noGrp="1"/>
          </p:cNvSpPr>
          <p:nvPr>
            <p:ph type="subTitle" idx="1"/>
          </p:nvPr>
        </p:nvSpPr>
        <p:spPr/>
        <p:txBody>
          <a:bodyPr/>
          <a:lstStyle/>
          <a:p>
            <a:r>
              <a:rPr lang="en-US" dirty="0" smtClean="0"/>
              <a:t>Dr. Mustafa Kamal</a:t>
            </a:r>
            <a:endParaRPr lang="en-US" dirty="0"/>
          </a:p>
        </p:txBody>
      </p:sp>
    </p:spTree>
    <p:extLst>
      <p:ext uri="{BB962C8B-B14F-4D97-AF65-F5344CB8AC3E}">
        <p14:creationId xmlns:p14="http://schemas.microsoft.com/office/powerpoint/2010/main" val="1977770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www.ssc.education.ed.ac.uk/courses/pictures/vfeb105.jpg"/>
          <p:cNvPicPr/>
          <p:nvPr/>
        </p:nvPicPr>
        <p:blipFill>
          <a:blip r:embed="rId2" cstate="print"/>
          <a:srcRect/>
          <a:stretch>
            <a:fillRect/>
          </a:stretch>
        </p:blipFill>
        <p:spPr bwMode="auto">
          <a:xfrm>
            <a:off x="1295400" y="762000"/>
            <a:ext cx="6477000" cy="5333999"/>
          </a:xfrm>
          <a:prstGeom prst="rect">
            <a:avLst/>
          </a:prstGeom>
          <a:noFill/>
          <a:ln w="25400">
            <a:solidFill>
              <a:schemeClr val="tx1"/>
            </a:solidFill>
            <a:miter lim="800000"/>
            <a:headEnd/>
            <a:tailEnd/>
          </a:ln>
        </p:spPr>
      </p:pic>
    </p:spTree>
    <p:extLst>
      <p:ext uri="{BB962C8B-B14F-4D97-AF65-F5344CB8AC3E}">
        <p14:creationId xmlns:p14="http://schemas.microsoft.com/office/powerpoint/2010/main" val="923943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533400"/>
            <a:ext cx="6643742" cy="646331"/>
          </a:xfrm>
          <a:prstGeom prst="rect">
            <a:avLst/>
          </a:prstGeom>
        </p:spPr>
        <p:txBody>
          <a:bodyPr wrap="none">
            <a:spAutoFit/>
          </a:bodyPr>
          <a:lstStyle/>
          <a:p>
            <a:r>
              <a:rPr lang="en-GB" sz="3600" b="1" u="sng" dirty="0"/>
              <a:t>DEMONSTRATION OF BLIND SPOT</a:t>
            </a:r>
            <a:endParaRPr lang="en-US" sz="3600" dirty="0"/>
          </a:p>
        </p:txBody>
      </p:sp>
      <p:sp>
        <p:nvSpPr>
          <p:cNvPr id="3" name="Rectangle 2"/>
          <p:cNvSpPr>
            <a:spLocks noChangeArrowheads="1"/>
          </p:cNvSpPr>
          <p:nvPr/>
        </p:nvSpPr>
        <p:spPr bwMode="auto">
          <a:xfrm>
            <a:off x="914400" y="1775288"/>
            <a:ext cx="577055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3200" b="1" i="1" u="sng" strike="noStrike" cap="none" normalizeH="0" baseline="0" dirty="0" smtClean="0">
                <a:ln>
                  <a:noFill/>
                </a:ln>
                <a:solidFill>
                  <a:schemeClr val="tx1"/>
                </a:solidFill>
                <a:effectLst/>
                <a:latin typeface="Segoe UI" pitchFamily="34" charset="0"/>
                <a:ea typeface="Times New Roman" pitchFamily="18" charset="0"/>
                <a:cs typeface="Segoe UI" pitchFamily="34" charset="0"/>
              </a:rPr>
              <a:t>Equipment:</a:t>
            </a:r>
            <a:r>
              <a:rPr kumimoji="0" lang="en-GB" altLang="en-US" sz="32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a:t>
            </a:r>
            <a:r>
              <a:rPr kumimoji="0" lang="en-GB" altLang="en-US" sz="32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Blind Spot Card</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Picture 236" descr="blin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815" y="2952750"/>
            <a:ext cx="8324370"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27241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66772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90085285"/>
              </p:ext>
            </p:extLst>
          </p:nvPr>
        </p:nvGraphicFramePr>
        <p:xfrm>
          <a:off x="838200" y="2743200"/>
          <a:ext cx="7391399" cy="3779520"/>
        </p:xfrm>
        <a:graphic>
          <a:graphicData uri="http://schemas.openxmlformats.org/drawingml/2006/table">
            <a:tbl>
              <a:tblPr firstRow="1" firstCol="1" bandRow="1">
                <a:tableStyleId>{5C22544A-7EE6-4342-B048-85BDC9FD1C3A}</a:tableStyleId>
              </a:tblPr>
              <a:tblGrid>
                <a:gridCol w="3695329"/>
                <a:gridCol w="3696070"/>
              </a:tblGrid>
              <a:tr h="472440">
                <a:tc>
                  <a:txBody>
                    <a:bodyPr/>
                    <a:lstStyle/>
                    <a:p>
                      <a:pPr marL="0" marR="0" algn="ctr">
                        <a:lnSpc>
                          <a:spcPct val="115000"/>
                        </a:lnSpc>
                        <a:spcBef>
                          <a:spcPts val="0"/>
                        </a:spcBef>
                        <a:spcAft>
                          <a:spcPts val="0"/>
                        </a:spcAft>
                      </a:pPr>
                      <a:r>
                        <a:rPr lang="en-GB" sz="1400">
                          <a:effectLst/>
                        </a:rPr>
                        <a:t>AGE</a:t>
                      </a:r>
                      <a:endParaRPr lang="en-US" sz="1100">
                        <a:effectLst/>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0"/>
                        </a:spcAft>
                      </a:pPr>
                      <a:r>
                        <a:rPr lang="en-GB" sz="1400">
                          <a:effectLst/>
                        </a:rPr>
                        <a:t>NEAR POINT</a:t>
                      </a:r>
                      <a:endParaRPr lang="en-US" sz="1100">
                        <a:effectLst/>
                        <a:latin typeface="Calibri"/>
                        <a:ea typeface="Times New Roman"/>
                        <a:cs typeface="Arial"/>
                      </a:endParaRPr>
                    </a:p>
                  </a:txBody>
                  <a:tcPr marL="68580" marR="68580" marT="0" marB="0" anchor="ctr"/>
                </a:tc>
              </a:tr>
              <a:tr h="472440">
                <a:tc>
                  <a:txBody>
                    <a:bodyPr/>
                    <a:lstStyle/>
                    <a:p>
                      <a:pPr marL="0" marR="0" algn="ctr">
                        <a:lnSpc>
                          <a:spcPct val="115000"/>
                        </a:lnSpc>
                        <a:spcBef>
                          <a:spcPts val="0"/>
                        </a:spcBef>
                        <a:spcAft>
                          <a:spcPts val="0"/>
                        </a:spcAft>
                      </a:pPr>
                      <a:r>
                        <a:rPr lang="en-GB" sz="1400">
                          <a:effectLst/>
                        </a:rPr>
                        <a:t>10 YEARS</a:t>
                      </a:r>
                      <a:endParaRPr lang="en-US" sz="1100">
                        <a:effectLst/>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0"/>
                        </a:spcAft>
                      </a:pPr>
                      <a:r>
                        <a:rPr lang="en-GB" sz="1400">
                          <a:effectLst/>
                        </a:rPr>
                        <a:t>8 cm</a:t>
                      </a:r>
                      <a:endParaRPr lang="en-US" sz="1100">
                        <a:effectLst/>
                        <a:latin typeface="Calibri"/>
                        <a:ea typeface="Times New Roman"/>
                        <a:cs typeface="Arial"/>
                      </a:endParaRPr>
                    </a:p>
                  </a:txBody>
                  <a:tcPr marL="68580" marR="68580" marT="0" marB="0" anchor="ctr"/>
                </a:tc>
              </a:tr>
              <a:tr h="472440">
                <a:tc>
                  <a:txBody>
                    <a:bodyPr/>
                    <a:lstStyle/>
                    <a:p>
                      <a:pPr marL="0" marR="0" algn="ctr">
                        <a:lnSpc>
                          <a:spcPct val="115000"/>
                        </a:lnSpc>
                        <a:spcBef>
                          <a:spcPts val="0"/>
                        </a:spcBef>
                        <a:spcAft>
                          <a:spcPts val="0"/>
                        </a:spcAft>
                      </a:pPr>
                      <a:r>
                        <a:rPr lang="en-GB" sz="1400">
                          <a:effectLst/>
                        </a:rPr>
                        <a:t>20 YEARS</a:t>
                      </a:r>
                      <a:endParaRPr lang="en-US" sz="1100">
                        <a:effectLst/>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0"/>
                        </a:spcAft>
                      </a:pPr>
                      <a:r>
                        <a:rPr lang="en-GB" sz="1400">
                          <a:effectLst/>
                        </a:rPr>
                        <a:t>10 cm</a:t>
                      </a:r>
                      <a:endParaRPr lang="en-US" sz="1100">
                        <a:effectLst/>
                        <a:latin typeface="Calibri"/>
                        <a:ea typeface="Times New Roman"/>
                        <a:cs typeface="Arial"/>
                      </a:endParaRPr>
                    </a:p>
                  </a:txBody>
                  <a:tcPr marL="68580" marR="68580" marT="0" marB="0" anchor="ctr"/>
                </a:tc>
              </a:tr>
              <a:tr h="472440">
                <a:tc>
                  <a:txBody>
                    <a:bodyPr/>
                    <a:lstStyle/>
                    <a:p>
                      <a:pPr marL="0" marR="0" algn="ctr">
                        <a:lnSpc>
                          <a:spcPct val="115000"/>
                        </a:lnSpc>
                        <a:spcBef>
                          <a:spcPts val="0"/>
                        </a:spcBef>
                        <a:spcAft>
                          <a:spcPts val="0"/>
                        </a:spcAft>
                      </a:pPr>
                      <a:r>
                        <a:rPr lang="en-GB" sz="1400" dirty="0">
                          <a:effectLst/>
                        </a:rPr>
                        <a:t>30 YEARS</a:t>
                      </a:r>
                      <a:endParaRPr lang="en-US" sz="1100" dirty="0">
                        <a:effectLst/>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0"/>
                        </a:spcAft>
                      </a:pPr>
                      <a:r>
                        <a:rPr lang="en-GB" sz="1400">
                          <a:effectLst/>
                        </a:rPr>
                        <a:t>12.5 cm</a:t>
                      </a:r>
                      <a:endParaRPr lang="en-US" sz="1100">
                        <a:effectLst/>
                        <a:latin typeface="Calibri"/>
                        <a:ea typeface="Times New Roman"/>
                        <a:cs typeface="Arial"/>
                      </a:endParaRPr>
                    </a:p>
                  </a:txBody>
                  <a:tcPr marL="68580" marR="68580" marT="0" marB="0" anchor="ctr"/>
                </a:tc>
              </a:tr>
              <a:tr h="472440">
                <a:tc>
                  <a:txBody>
                    <a:bodyPr/>
                    <a:lstStyle/>
                    <a:p>
                      <a:pPr marL="0" marR="0" algn="ctr">
                        <a:lnSpc>
                          <a:spcPct val="115000"/>
                        </a:lnSpc>
                        <a:spcBef>
                          <a:spcPts val="0"/>
                        </a:spcBef>
                        <a:spcAft>
                          <a:spcPts val="0"/>
                        </a:spcAft>
                      </a:pPr>
                      <a:r>
                        <a:rPr lang="en-GB" sz="1400">
                          <a:effectLst/>
                        </a:rPr>
                        <a:t>40 YEARS</a:t>
                      </a:r>
                      <a:endParaRPr lang="en-US" sz="1100">
                        <a:effectLst/>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0"/>
                        </a:spcAft>
                      </a:pPr>
                      <a:r>
                        <a:rPr lang="en-GB" sz="1400">
                          <a:effectLst/>
                        </a:rPr>
                        <a:t>18 cm</a:t>
                      </a:r>
                      <a:endParaRPr lang="en-US" sz="1100">
                        <a:effectLst/>
                        <a:latin typeface="Calibri"/>
                        <a:ea typeface="Times New Roman"/>
                        <a:cs typeface="Arial"/>
                      </a:endParaRPr>
                    </a:p>
                  </a:txBody>
                  <a:tcPr marL="68580" marR="68580" marT="0" marB="0" anchor="ctr"/>
                </a:tc>
              </a:tr>
              <a:tr h="472440">
                <a:tc>
                  <a:txBody>
                    <a:bodyPr/>
                    <a:lstStyle/>
                    <a:p>
                      <a:pPr marL="0" marR="0" algn="ctr">
                        <a:lnSpc>
                          <a:spcPct val="115000"/>
                        </a:lnSpc>
                        <a:spcBef>
                          <a:spcPts val="0"/>
                        </a:spcBef>
                        <a:spcAft>
                          <a:spcPts val="0"/>
                        </a:spcAft>
                      </a:pPr>
                      <a:r>
                        <a:rPr lang="en-GB" sz="1400">
                          <a:effectLst/>
                        </a:rPr>
                        <a:t>50 YEARS</a:t>
                      </a:r>
                      <a:endParaRPr lang="en-US" sz="1100">
                        <a:effectLst/>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0"/>
                        </a:spcAft>
                      </a:pPr>
                      <a:r>
                        <a:rPr lang="en-GB" sz="1400">
                          <a:effectLst/>
                        </a:rPr>
                        <a:t>40 cm</a:t>
                      </a:r>
                      <a:endParaRPr lang="en-US" sz="1100">
                        <a:effectLst/>
                        <a:latin typeface="Calibri"/>
                        <a:ea typeface="Times New Roman"/>
                        <a:cs typeface="Arial"/>
                      </a:endParaRPr>
                    </a:p>
                  </a:txBody>
                  <a:tcPr marL="68580" marR="68580" marT="0" marB="0" anchor="ctr"/>
                </a:tc>
              </a:tr>
              <a:tr h="472440">
                <a:tc>
                  <a:txBody>
                    <a:bodyPr/>
                    <a:lstStyle/>
                    <a:p>
                      <a:pPr marL="0" marR="0" algn="ctr">
                        <a:lnSpc>
                          <a:spcPct val="115000"/>
                        </a:lnSpc>
                        <a:spcBef>
                          <a:spcPts val="0"/>
                        </a:spcBef>
                        <a:spcAft>
                          <a:spcPts val="0"/>
                        </a:spcAft>
                      </a:pPr>
                      <a:r>
                        <a:rPr lang="en-GB" sz="1400">
                          <a:effectLst/>
                        </a:rPr>
                        <a:t>60 YEARS</a:t>
                      </a:r>
                      <a:endParaRPr lang="en-US" sz="1100">
                        <a:effectLst/>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0"/>
                        </a:spcAft>
                      </a:pPr>
                      <a:r>
                        <a:rPr lang="en-GB" sz="1400">
                          <a:effectLst/>
                        </a:rPr>
                        <a:t>83 cm</a:t>
                      </a:r>
                      <a:endParaRPr lang="en-US" sz="1100">
                        <a:effectLst/>
                        <a:latin typeface="Calibri"/>
                        <a:ea typeface="Times New Roman"/>
                        <a:cs typeface="Arial"/>
                      </a:endParaRPr>
                    </a:p>
                  </a:txBody>
                  <a:tcPr marL="68580" marR="68580" marT="0" marB="0" anchor="ctr"/>
                </a:tc>
              </a:tr>
              <a:tr h="472440">
                <a:tc>
                  <a:txBody>
                    <a:bodyPr/>
                    <a:lstStyle/>
                    <a:p>
                      <a:pPr marL="0" marR="0" algn="ctr">
                        <a:lnSpc>
                          <a:spcPct val="115000"/>
                        </a:lnSpc>
                        <a:spcBef>
                          <a:spcPts val="0"/>
                        </a:spcBef>
                        <a:spcAft>
                          <a:spcPts val="0"/>
                        </a:spcAft>
                      </a:pPr>
                      <a:r>
                        <a:rPr lang="en-GB" sz="1400">
                          <a:effectLst/>
                        </a:rPr>
                        <a:t>70 YEARS</a:t>
                      </a:r>
                      <a:endParaRPr lang="en-US" sz="1100">
                        <a:effectLst/>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0"/>
                        </a:spcAft>
                      </a:pPr>
                      <a:r>
                        <a:rPr lang="en-GB" sz="1400" dirty="0">
                          <a:effectLst/>
                        </a:rPr>
                        <a:t>100 cm</a:t>
                      </a:r>
                      <a:endParaRPr lang="en-US" sz="1100" dirty="0">
                        <a:effectLst/>
                        <a:latin typeface="Calibri"/>
                        <a:ea typeface="Times New Roman"/>
                        <a:cs typeface="Arial"/>
                      </a:endParaRPr>
                    </a:p>
                  </a:txBody>
                  <a:tcPr marL="68580" marR="68580" marT="0" marB="0" anchor="ctr"/>
                </a:tc>
              </a:tr>
            </a:tbl>
          </a:graphicData>
        </a:graphic>
      </p:graphicFrame>
      <p:sp>
        <p:nvSpPr>
          <p:cNvPr id="3" name="Rectangle 1"/>
          <p:cNvSpPr>
            <a:spLocks noChangeArrowheads="1"/>
          </p:cNvSpPr>
          <p:nvPr/>
        </p:nvSpPr>
        <p:spPr bwMode="auto">
          <a:xfrm>
            <a:off x="304801" y="485002"/>
            <a:ext cx="853440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800" b="1" i="0" u="sng" strike="noStrike" cap="none" normalizeH="0" baseline="0" dirty="0" smtClean="0">
                <a:ln>
                  <a:noFill/>
                </a:ln>
                <a:solidFill>
                  <a:schemeClr val="tx1"/>
                </a:solidFill>
                <a:effectLst/>
                <a:latin typeface="Segoe UI" pitchFamily="34" charset="0"/>
                <a:ea typeface="Times New Roman" pitchFamily="18" charset="0"/>
                <a:cs typeface="Segoe UI" pitchFamily="34" charset="0"/>
              </a:rPr>
              <a:t>DETERMINATION OF NEAR POINT</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Near point is the nearest possible distance at which the near object can be clearly seen.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The near point of vision changes dramatically with age,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averaging about 8cm at the age of 10 and about 100 cm at the age of 70.</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1" i="1" u="sng"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1" u="sng" strike="noStrike" cap="none" normalizeH="0" baseline="0" dirty="0" smtClean="0">
                <a:ln>
                  <a:noFill/>
                </a:ln>
                <a:solidFill>
                  <a:schemeClr val="tx1"/>
                </a:solidFill>
                <a:effectLst/>
                <a:latin typeface="Segoe UI" pitchFamily="34" charset="0"/>
                <a:ea typeface="Times New Roman" pitchFamily="18" charset="0"/>
                <a:cs typeface="Segoe UI" pitchFamily="34" charset="0"/>
              </a:rPr>
              <a:t>Equipment:</a:t>
            </a:r>
            <a:r>
              <a:rPr kumimoji="0" lang="en-GB" altLang="en-US"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a:t>
            </a:r>
            <a:r>
              <a:rPr kumimoji="0" lang="en-GB" altLang="en-US"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Common Pin</a:t>
            </a:r>
            <a:endParaRPr kumimoji="0" lang="en-GB" alt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16584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534400" cy="5816977"/>
          </a:xfrm>
          <a:prstGeom prst="rect">
            <a:avLst/>
          </a:prstGeom>
        </p:spPr>
        <p:txBody>
          <a:bodyPr wrap="square">
            <a:spAutoFit/>
          </a:bodyPr>
          <a:lstStyle/>
          <a:p>
            <a:r>
              <a:rPr lang="en-GB" sz="3600" b="1" u="sng" dirty="0"/>
              <a:t>TEST FOR ACCOMMODATION</a:t>
            </a:r>
            <a:endParaRPr lang="en-US" sz="3600" dirty="0"/>
          </a:p>
          <a:p>
            <a:r>
              <a:rPr lang="en-GB" sz="2800" dirty="0"/>
              <a:t>The process of accommodation can be tested by observing Purkinje-</a:t>
            </a:r>
            <a:r>
              <a:rPr lang="en-GB" sz="2800" dirty="0" err="1"/>
              <a:t>Sanson</a:t>
            </a:r>
            <a:r>
              <a:rPr lang="en-GB" sz="2800" dirty="0"/>
              <a:t> images in a dark room. </a:t>
            </a:r>
            <a:endParaRPr lang="en-US" sz="2800" dirty="0"/>
          </a:p>
          <a:p>
            <a:r>
              <a:rPr lang="en-GB" sz="2800" b="1" i="1" dirty="0"/>
              <a:t>PURKINJE-SANSON IMAGES:</a:t>
            </a:r>
            <a:endParaRPr lang="en-US" sz="2800" dirty="0"/>
          </a:p>
          <a:p>
            <a:r>
              <a:rPr lang="en-GB" sz="2800" dirty="0"/>
              <a:t>If a small bright light, usually a candle, is held in front of and a little to one side of the eye in a very dark room, three images are seen: </a:t>
            </a:r>
            <a:endParaRPr lang="en-US" sz="2800" dirty="0"/>
          </a:p>
          <a:p>
            <a:pPr marL="514350" lvl="0" indent="-514350">
              <a:buFont typeface="+mj-lt"/>
              <a:buAutoNum type="arabicPeriod"/>
            </a:pPr>
            <a:r>
              <a:rPr lang="en-GB" sz="2800" dirty="0"/>
              <a:t>The first image comes from the cornea and it is small, bright and upright.</a:t>
            </a:r>
            <a:endParaRPr lang="en-US" sz="2800" dirty="0"/>
          </a:p>
          <a:p>
            <a:pPr marL="514350" lvl="0" indent="-514350">
              <a:buFont typeface="+mj-lt"/>
              <a:buAutoNum type="arabicPeriod"/>
            </a:pPr>
            <a:r>
              <a:rPr lang="en-GB" sz="2800" dirty="0"/>
              <a:t>The second image comes from anterior surface of the lens. It is large, upright but less bright.</a:t>
            </a:r>
            <a:endParaRPr lang="en-US" sz="2800" dirty="0"/>
          </a:p>
          <a:p>
            <a:pPr marL="514350" lvl="0" indent="-514350">
              <a:buFont typeface="+mj-lt"/>
              <a:buAutoNum type="arabicPeriod"/>
            </a:pPr>
            <a:r>
              <a:rPr lang="en-GB" sz="2800" dirty="0"/>
              <a:t>The third or last image comes from posterior surface of the lens and it is small, bright and inverted. </a:t>
            </a:r>
            <a:endParaRPr lang="en-US" sz="2800" dirty="0"/>
          </a:p>
        </p:txBody>
      </p:sp>
    </p:spTree>
    <p:extLst>
      <p:ext uri="{BB962C8B-B14F-4D97-AF65-F5344CB8AC3E}">
        <p14:creationId xmlns:p14="http://schemas.microsoft.com/office/powerpoint/2010/main" val="1693933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260" descr="Purkinje af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3202" y="2519998"/>
            <a:ext cx="1952625" cy="2000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7"/>
          <p:cNvSpPr txBox="1">
            <a:spLocks noChangeArrowheads="1"/>
          </p:cNvSpPr>
          <p:nvPr/>
        </p:nvSpPr>
        <p:spPr bwMode="auto">
          <a:xfrm>
            <a:off x="2109787" y="5181600"/>
            <a:ext cx="4476750" cy="1343025"/>
          </a:xfrm>
          <a:prstGeom prst="rect">
            <a:avLst/>
          </a:prstGeom>
          <a:solidFill>
            <a:srgbClr val="FFFFFF"/>
          </a:solidFill>
          <a:ln w="57150" cmpd="thickThi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chemeClr val="tx1"/>
                </a:solidFill>
                <a:effectLst/>
                <a:latin typeface="Segoe UI" pitchFamily="34" charset="0"/>
                <a:ea typeface="Times New Roman" pitchFamily="18" charset="0"/>
                <a:cs typeface="Segoe UI" pitchFamily="34" charset="0"/>
              </a:rPr>
              <a:t>A = First image from Cornea</a:t>
            </a:r>
            <a:endParaRPr kumimoji="0" lang="en-GB" altLang="en-US"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chemeClr val="tx1"/>
                </a:solidFill>
                <a:effectLst/>
                <a:latin typeface="Segoe UI" pitchFamily="34" charset="0"/>
                <a:ea typeface="Times New Roman" pitchFamily="18" charset="0"/>
                <a:cs typeface="Segoe UI" pitchFamily="34" charset="0"/>
              </a:rPr>
              <a:t>B = Second image from anterior surface of lens</a:t>
            </a:r>
            <a:endParaRPr kumimoji="0" lang="en-GB" altLang="en-US"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chemeClr val="tx1"/>
                </a:solidFill>
                <a:effectLst/>
                <a:latin typeface="Segoe UI" pitchFamily="34" charset="0"/>
                <a:ea typeface="Times New Roman" pitchFamily="18" charset="0"/>
                <a:cs typeface="Segoe UI" pitchFamily="34" charset="0"/>
              </a:rPr>
              <a:t>C = Third image from posterior surface of lens</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Text Box 8"/>
          <p:cNvSpPr txBox="1">
            <a:spLocks noChangeArrowheads="1"/>
          </p:cNvSpPr>
          <p:nvPr/>
        </p:nvSpPr>
        <p:spPr bwMode="auto">
          <a:xfrm>
            <a:off x="2971800" y="1019175"/>
            <a:ext cx="219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Before Accommodation</a:t>
            </a: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 Box 9"/>
          <p:cNvSpPr txBox="1">
            <a:spLocks noChangeArrowheads="1"/>
          </p:cNvSpPr>
          <p:nvPr/>
        </p:nvSpPr>
        <p:spPr bwMode="auto">
          <a:xfrm>
            <a:off x="3200400" y="3520123"/>
            <a:ext cx="2124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After Accommodation</a:t>
            </a: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9" name="Picture 259" descr="Purkinje bef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72085"/>
            <a:ext cx="1952625" cy="200025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5233987" y="1183640"/>
            <a:ext cx="676275"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5443537" y="3657600"/>
            <a:ext cx="676275"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 name="Rectangle 8"/>
          <p:cNvSpPr>
            <a:spLocks noChangeArrowheads="1"/>
          </p:cNvSpPr>
          <p:nvPr/>
        </p:nvSpPr>
        <p:spPr bwMode="auto">
          <a:xfrm>
            <a:off x="204787" y="256253"/>
            <a:ext cx="5029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1" u="sng" strike="noStrike" cap="none" normalizeH="0" baseline="0" dirty="0" smtClean="0">
                <a:ln>
                  <a:noFill/>
                </a:ln>
                <a:solidFill>
                  <a:schemeClr val="tx1"/>
                </a:solidFill>
                <a:effectLst/>
                <a:latin typeface="Segoe UI" pitchFamily="34" charset="0"/>
                <a:ea typeface="Times New Roman" pitchFamily="18" charset="0"/>
                <a:cs typeface="Segoe UI" pitchFamily="34" charset="0"/>
              </a:rPr>
              <a:t>Equipment:</a:t>
            </a:r>
            <a:r>
              <a:rPr kumimoji="0" lang="en-GB" altLang="en-US" sz="1400" b="1" i="1"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a:t>
            </a:r>
            <a:r>
              <a:rPr kumimoji="0" lang="en-GB" altLang="en-US" sz="14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A candle and a dark room</a:t>
            </a:r>
            <a:endParaRPr kumimoji="0" lang="en-US"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endParaRPr kumimoji="0" lang="en-US" altLang="en-US"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1"/>
          <p:cNvSpPr>
            <a:spLocks noChangeArrowheads="1"/>
          </p:cNvSpPr>
          <p:nvPr/>
        </p:nvSpPr>
        <p:spPr bwMode="auto">
          <a:xfrm>
            <a:off x="0" y="76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chemeClr val="tx1"/>
                </a:solidFill>
                <a:effectLst/>
                <a:latin typeface="Arial" pitchFamily="34" charset="0"/>
                <a:cs typeface="Arial" pitchFamily="34" charset="0"/>
              </a:rPr>
              <a:t/>
            </a:r>
            <a:br>
              <a:rPr kumimoji="0" lang="en-US" altLang="en-US" sz="7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2"/>
          <p:cNvSpPr>
            <a:spLocks noChangeArrowheads="1"/>
          </p:cNvSpPr>
          <p:nvPr/>
        </p:nvSpPr>
        <p:spPr bwMode="auto">
          <a:xfrm>
            <a:off x="0" y="1219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5"/>
          <p:cNvSpPr>
            <a:spLocks noChangeArrowheads="1"/>
          </p:cNvSpPr>
          <p:nvPr/>
        </p:nvSpPr>
        <p:spPr bwMode="auto">
          <a:xfrm>
            <a:off x="0" y="1676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39462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229600" cy="3970318"/>
          </a:xfrm>
          <a:prstGeom prst="rect">
            <a:avLst/>
          </a:prstGeom>
        </p:spPr>
        <p:txBody>
          <a:bodyPr wrap="square">
            <a:spAutoFit/>
          </a:bodyPr>
          <a:lstStyle/>
          <a:p>
            <a:r>
              <a:rPr lang="en-GB" sz="3600" b="1" u="sng" dirty="0"/>
              <a:t>TEST FOR COLOR VISION</a:t>
            </a:r>
            <a:endParaRPr lang="en-US" sz="3600" dirty="0"/>
          </a:p>
          <a:p>
            <a:endParaRPr lang="en-GB" sz="3600" dirty="0" smtClean="0"/>
          </a:p>
          <a:p>
            <a:r>
              <a:rPr lang="en-GB" sz="3600" dirty="0" err="1" smtClean="0"/>
              <a:t>Color</a:t>
            </a:r>
            <a:r>
              <a:rPr lang="en-GB" sz="3600" dirty="0" smtClean="0"/>
              <a:t> </a:t>
            </a:r>
            <a:r>
              <a:rPr lang="en-GB" sz="3600" dirty="0"/>
              <a:t>vision is the function of the cones. There are three types of cones in our eyes; red, green and blue. </a:t>
            </a:r>
            <a:endParaRPr lang="en-GB" sz="3600" dirty="0" smtClean="0"/>
          </a:p>
          <a:p>
            <a:r>
              <a:rPr lang="en-GB" sz="3600" dirty="0" smtClean="0"/>
              <a:t>Relative </a:t>
            </a:r>
            <a:r>
              <a:rPr lang="en-GB" sz="3600" dirty="0"/>
              <a:t>lack or deficiency of one, two or all of them will lead to a defect in </a:t>
            </a:r>
            <a:r>
              <a:rPr lang="en-GB" sz="3600" dirty="0" err="1"/>
              <a:t>color</a:t>
            </a:r>
            <a:r>
              <a:rPr lang="en-GB" sz="3600" dirty="0"/>
              <a:t> vision. </a:t>
            </a:r>
            <a:endParaRPr lang="en-US" sz="3600" dirty="0"/>
          </a:p>
        </p:txBody>
      </p:sp>
      <p:sp>
        <p:nvSpPr>
          <p:cNvPr id="3" name="Rectangle 2"/>
          <p:cNvSpPr/>
          <p:nvPr/>
        </p:nvSpPr>
        <p:spPr>
          <a:xfrm>
            <a:off x="342900" y="5029200"/>
            <a:ext cx="7200900" cy="584775"/>
          </a:xfrm>
          <a:prstGeom prst="rect">
            <a:avLst/>
          </a:prstGeom>
        </p:spPr>
        <p:txBody>
          <a:bodyPr wrap="square">
            <a:spAutoFit/>
          </a:bodyPr>
          <a:lstStyle/>
          <a:p>
            <a:r>
              <a:rPr lang="en-GB" sz="3200" b="1" i="1" u="sng" dirty="0"/>
              <a:t>Equipment:</a:t>
            </a:r>
            <a:r>
              <a:rPr lang="en-GB" sz="3200" b="1" dirty="0"/>
              <a:t>	</a:t>
            </a:r>
            <a:r>
              <a:rPr lang="en-GB" sz="3200" dirty="0"/>
              <a:t>Ishihara’s </a:t>
            </a:r>
            <a:r>
              <a:rPr lang="en-GB" sz="3200" dirty="0" err="1"/>
              <a:t>Colored</a:t>
            </a:r>
            <a:r>
              <a:rPr lang="en-GB" sz="3200" dirty="0"/>
              <a:t> Plates</a:t>
            </a:r>
            <a:endParaRPr lang="en-US" sz="3200" dirty="0"/>
          </a:p>
        </p:txBody>
      </p:sp>
    </p:spTree>
    <p:extLst>
      <p:ext uri="{BB962C8B-B14F-4D97-AF65-F5344CB8AC3E}">
        <p14:creationId xmlns:p14="http://schemas.microsoft.com/office/powerpoint/2010/main" val="3959724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11126293"/>
              </p:ext>
            </p:extLst>
          </p:nvPr>
        </p:nvGraphicFramePr>
        <p:xfrm>
          <a:off x="304800" y="228601"/>
          <a:ext cx="8382000" cy="6476998"/>
        </p:xfrm>
        <a:graphic>
          <a:graphicData uri="http://schemas.openxmlformats.org/drawingml/2006/table">
            <a:tbl>
              <a:tblPr firstRow="1" firstCol="1" bandRow="1">
                <a:tableStyleId>{5C22544A-7EE6-4342-B048-85BDC9FD1C3A}</a:tableStyleId>
              </a:tblPr>
              <a:tblGrid>
                <a:gridCol w="3422460"/>
                <a:gridCol w="4959540"/>
              </a:tblGrid>
              <a:tr h="382360">
                <a:tc>
                  <a:txBody>
                    <a:bodyPr/>
                    <a:lstStyle/>
                    <a:p>
                      <a:pPr marL="0" marR="0">
                        <a:lnSpc>
                          <a:spcPct val="115000"/>
                        </a:lnSpc>
                        <a:spcBef>
                          <a:spcPts val="0"/>
                        </a:spcBef>
                        <a:spcAft>
                          <a:spcPts val="0"/>
                        </a:spcAft>
                      </a:pPr>
                      <a:r>
                        <a:rPr lang="en-GB" sz="2000" dirty="0">
                          <a:effectLst/>
                        </a:rPr>
                        <a:t>TYPE OF COLOR BLINDNESS</a:t>
                      </a:r>
                      <a:endParaRPr lang="en-US" sz="1600" dirty="0">
                        <a:effectLst/>
                        <a:latin typeface="Calibri"/>
                        <a:ea typeface="Times New Roman"/>
                        <a:cs typeface="Arial"/>
                      </a:endParaRPr>
                    </a:p>
                  </a:txBody>
                  <a:tcPr marL="45949" marR="45949" marT="0" marB="0" anchor="ctr"/>
                </a:tc>
                <a:tc>
                  <a:txBody>
                    <a:bodyPr/>
                    <a:lstStyle/>
                    <a:p>
                      <a:pPr marL="0" marR="0">
                        <a:lnSpc>
                          <a:spcPct val="115000"/>
                        </a:lnSpc>
                        <a:spcBef>
                          <a:spcPts val="0"/>
                        </a:spcBef>
                        <a:spcAft>
                          <a:spcPts val="0"/>
                        </a:spcAft>
                      </a:pPr>
                      <a:r>
                        <a:rPr lang="en-GB" sz="1600" dirty="0">
                          <a:effectLst/>
                        </a:rPr>
                        <a:t>DEFINITION &amp; PATHOLOGY</a:t>
                      </a:r>
                      <a:endParaRPr lang="en-US" sz="1200" dirty="0">
                        <a:effectLst/>
                        <a:latin typeface="Calibri"/>
                        <a:ea typeface="Times New Roman"/>
                        <a:cs typeface="Arial"/>
                      </a:endParaRPr>
                    </a:p>
                  </a:txBody>
                  <a:tcPr marL="45949" marR="45949" marT="0" marB="0" anchor="ctr"/>
                </a:tc>
              </a:tr>
              <a:tr h="1114205">
                <a:tc>
                  <a:txBody>
                    <a:bodyPr/>
                    <a:lstStyle/>
                    <a:p>
                      <a:pPr marL="0" marR="0">
                        <a:lnSpc>
                          <a:spcPct val="115000"/>
                        </a:lnSpc>
                        <a:spcBef>
                          <a:spcPts val="0"/>
                        </a:spcBef>
                        <a:spcAft>
                          <a:spcPts val="0"/>
                        </a:spcAft>
                      </a:pPr>
                      <a:r>
                        <a:rPr lang="en-GB" sz="2000" dirty="0">
                          <a:effectLst/>
                        </a:rPr>
                        <a:t>PROTANOPIA</a:t>
                      </a:r>
                      <a:endParaRPr lang="en-US" sz="1600" dirty="0">
                        <a:effectLst/>
                      </a:endParaRPr>
                    </a:p>
                    <a:p>
                      <a:pPr marL="0" marR="0">
                        <a:lnSpc>
                          <a:spcPct val="115000"/>
                        </a:lnSpc>
                        <a:spcBef>
                          <a:spcPts val="0"/>
                        </a:spcBef>
                        <a:spcAft>
                          <a:spcPts val="0"/>
                        </a:spcAft>
                      </a:pPr>
                      <a:r>
                        <a:rPr lang="en-GB" sz="2000" dirty="0">
                          <a:effectLst/>
                        </a:rPr>
                        <a:t>(RED BLINDNESS)</a:t>
                      </a:r>
                      <a:endParaRPr lang="en-US" sz="1600" dirty="0">
                        <a:effectLst/>
                        <a:latin typeface="Calibri"/>
                        <a:ea typeface="Times New Roman"/>
                        <a:cs typeface="Arial"/>
                      </a:endParaRPr>
                    </a:p>
                  </a:txBody>
                  <a:tcPr marL="45949" marR="45949" marT="0" marB="0" anchor="ctr"/>
                </a:tc>
                <a:tc>
                  <a:txBody>
                    <a:bodyPr/>
                    <a:lstStyle/>
                    <a:p>
                      <a:pPr marL="0" marR="0">
                        <a:lnSpc>
                          <a:spcPct val="115000"/>
                        </a:lnSpc>
                        <a:spcBef>
                          <a:spcPts val="0"/>
                        </a:spcBef>
                        <a:spcAft>
                          <a:spcPts val="0"/>
                        </a:spcAft>
                      </a:pPr>
                      <a:r>
                        <a:rPr lang="en-GB" sz="1600" dirty="0">
                          <a:effectLst/>
                        </a:rPr>
                        <a:t>A form of </a:t>
                      </a:r>
                      <a:r>
                        <a:rPr lang="en-GB" sz="1600" dirty="0" err="1">
                          <a:effectLst/>
                        </a:rPr>
                        <a:t>colorblindness</a:t>
                      </a:r>
                      <a:r>
                        <a:rPr lang="en-GB" sz="1600" dirty="0">
                          <a:effectLst/>
                        </a:rPr>
                        <a:t> characterized by defective perception of red and confusion of red with green or bluish green due to the complete absence of red cones.</a:t>
                      </a:r>
                      <a:endParaRPr lang="en-US" sz="1200" dirty="0">
                        <a:effectLst/>
                        <a:latin typeface="Calibri"/>
                        <a:ea typeface="Times New Roman"/>
                        <a:cs typeface="Arial"/>
                      </a:endParaRPr>
                    </a:p>
                  </a:txBody>
                  <a:tcPr marL="45949" marR="45949" marT="0" marB="0" anchor="ctr"/>
                </a:tc>
              </a:tr>
              <a:tr h="1138558">
                <a:tc>
                  <a:txBody>
                    <a:bodyPr/>
                    <a:lstStyle/>
                    <a:p>
                      <a:pPr marL="0" marR="0">
                        <a:lnSpc>
                          <a:spcPct val="115000"/>
                        </a:lnSpc>
                        <a:spcBef>
                          <a:spcPts val="0"/>
                        </a:spcBef>
                        <a:spcAft>
                          <a:spcPts val="0"/>
                        </a:spcAft>
                      </a:pPr>
                      <a:r>
                        <a:rPr lang="en-GB" sz="2000" dirty="0">
                          <a:effectLst/>
                        </a:rPr>
                        <a:t>DEUTERANOPIA </a:t>
                      </a:r>
                      <a:endParaRPr lang="en-US" sz="1600" dirty="0">
                        <a:effectLst/>
                      </a:endParaRPr>
                    </a:p>
                    <a:p>
                      <a:pPr marL="0" marR="0">
                        <a:lnSpc>
                          <a:spcPct val="115000"/>
                        </a:lnSpc>
                        <a:spcBef>
                          <a:spcPts val="0"/>
                        </a:spcBef>
                        <a:spcAft>
                          <a:spcPts val="0"/>
                        </a:spcAft>
                      </a:pPr>
                      <a:r>
                        <a:rPr lang="en-GB" sz="2000" dirty="0">
                          <a:effectLst/>
                        </a:rPr>
                        <a:t>(GREEN BLINDNESS)</a:t>
                      </a:r>
                      <a:endParaRPr lang="en-US" sz="1600" dirty="0">
                        <a:effectLst/>
                        <a:latin typeface="Calibri"/>
                        <a:ea typeface="Times New Roman"/>
                        <a:cs typeface="Arial"/>
                      </a:endParaRPr>
                    </a:p>
                  </a:txBody>
                  <a:tcPr marL="45949" marR="45949" marT="0" marB="0" anchor="ctr"/>
                </a:tc>
                <a:tc>
                  <a:txBody>
                    <a:bodyPr/>
                    <a:lstStyle/>
                    <a:p>
                      <a:pPr marL="0" marR="0">
                        <a:lnSpc>
                          <a:spcPct val="115000"/>
                        </a:lnSpc>
                        <a:spcBef>
                          <a:spcPts val="0"/>
                        </a:spcBef>
                        <a:spcAft>
                          <a:spcPts val="0"/>
                        </a:spcAft>
                      </a:pPr>
                      <a:r>
                        <a:rPr lang="en-GB" sz="1600" dirty="0">
                          <a:effectLst/>
                        </a:rPr>
                        <a:t>A form of </a:t>
                      </a:r>
                      <a:r>
                        <a:rPr lang="en-GB" sz="1600" dirty="0" err="1">
                          <a:effectLst/>
                        </a:rPr>
                        <a:t>colorblindness</a:t>
                      </a:r>
                      <a:r>
                        <a:rPr lang="en-GB" sz="1600" dirty="0">
                          <a:effectLst/>
                        </a:rPr>
                        <a:t> characterized by insensitivity to green, moderately affecting red–green hue discrimination due to the complete absence of green cones.</a:t>
                      </a:r>
                      <a:endParaRPr lang="en-US" sz="1200" dirty="0">
                        <a:effectLst/>
                        <a:latin typeface="Calibri"/>
                        <a:ea typeface="Times New Roman"/>
                        <a:cs typeface="Arial"/>
                      </a:endParaRPr>
                    </a:p>
                  </a:txBody>
                  <a:tcPr marL="45949" marR="45949" marT="0" marB="0" anchor="ctr"/>
                </a:tc>
              </a:tr>
              <a:tr h="974168">
                <a:tc>
                  <a:txBody>
                    <a:bodyPr/>
                    <a:lstStyle/>
                    <a:p>
                      <a:pPr marL="0" marR="0">
                        <a:lnSpc>
                          <a:spcPct val="115000"/>
                        </a:lnSpc>
                        <a:spcBef>
                          <a:spcPts val="0"/>
                        </a:spcBef>
                        <a:spcAft>
                          <a:spcPts val="0"/>
                        </a:spcAft>
                      </a:pPr>
                      <a:r>
                        <a:rPr lang="en-GB" sz="2000" dirty="0">
                          <a:effectLst/>
                        </a:rPr>
                        <a:t>TRITANOPIA</a:t>
                      </a:r>
                      <a:endParaRPr lang="en-US" sz="1600" dirty="0">
                        <a:effectLst/>
                      </a:endParaRPr>
                    </a:p>
                    <a:p>
                      <a:pPr marL="0" marR="0">
                        <a:lnSpc>
                          <a:spcPct val="115000"/>
                        </a:lnSpc>
                        <a:spcBef>
                          <a:spcPts val="0"/>
                        </a:spcBef>
                        <a:spcAft>
                          <a:spcPts val="0"/>
                        </a:spcAft>
                      </a:pPr>
                      <a:r>
                        <a:rPr lang="en-GB" sz="2000" dirty="0">
                          <a:effectLst/>
                        </a:rPr>
                        <a:t>(BLUE BLINDNESS)</a:t>
                      </a:r>
                      <a:endParaRPr lang="en-US" sz="1600" dirty="0">
                        <a:effectLst/>
                        <a:latin typeface="Calibri"/>
                        <a:ea typeface="Times New Roman"/>
                        <a:cs typeface="Arial"/>
                      </a:endParaRPr>
                    </a:p>
                  </a:txBody>
                  <a:tcPr marL="45949" marR="45949" marT="0" marB="0" anchor="ctr"/>
                </a:tc>
                <a:tc>
                  <a:txBody>
                    <a:bodyPr/>
                    <a:lstStyle/>
                    <a:p>
                      <a:pPr marL="0" marR="0">
                        <a:lnSpc>
                          <a:spcPct val="115000"/>
                        </a:lnSpc>
                        <a:spcBef>
                          <a:spcPts val="0"/>
                        </a:spcBef>
                        <a:spcAft>
                          <a:spcPts val="0"/>
                        </a:spcAft>
                      </a:pPr>
                      <a:r>
                        <a:rPr lang="en-GB" sz="1600" dirty="0">
                          <a:effectLst/>
                        </a:rPr>
                        <a:t>A very rare visual defect characterized by the inability to differentiate between blue and yellow due to the complete absence of blue cones.</a:t>
                      </a:r>
                      <a:endParaRPr lang="en-US" sz="1200" dirty="0">
                        <a:effectLst/>
                        <a:latin typeface="Calibri"/>
                        <a:ea typeface="Times New Roman"/>
                        <a:cs typeface="Arial"/>
                      </a:endParaRPr>
                    </a:p>
                  </a:txBody>
                  <a:tcPr marL="45949" marR="45949" marT="0" marB="0" anchor="ctr"/>
                </a:tc>
              </a:tr>
              <a:tr h="919371">
                <a:tc>
                  <a:txBody>
                    <a:bodyPr/>
                    <a:lstStyle/>
                    <a:p>
                      <a:pPr marL="0" marR="0">
                        <a:lnSpc>
                          <a:spcPct val="115000"/>
                        </a:lnSpc>
                        <a:spcBef>
                          <a:spcPts val="0"/>
                        </a:spcBef>
                        <a:spcAft>
                          <a:spcPts val="0"/>
                        </a:spcAft>
                      </a:pPr>
                      <a:r>
                        <a:rPr lang="en-GB" sz="2000" dirty="0">
                          <a:effectLst/>
                        </a:rPr>
                        <a:t>PROTANOMALY</a:t>
                      </a:r>
                      <a:endParaRPr lang="en-US" sz="1600" dirty="0">
                        <a:effectLst/>
                        <a:latin typeface="Calibri"/>
                        <a:ea typeface="Times New Roman"/>
                        <a:cs typeface="Arial"/>
                      </a:endParaRPr>
                    </a:p>
                  </a:txBody>
                  <a:tcPr marL="45949" marR="45949" marT="0" marB="0" anchor="ctr"/>
                </a:tc>
                <a:tc>
                  <a:txBody>
                    <a:bodyPr/>
                    <a:lstStyle/>
                    <a:p>
                      <a:pPr marL="0" marR="0">
                        <a:lnSpc>
                          <a:spcPct val="115000"/>
                        </a:lnSpc>
                        <a:spcBef>
                          <a:spcPts val="0"/>
                        </a:spcBef>
                        <a:spcAft>
                          <a:spcPts val="0"/>
                        </a:spcAft>
                      </a:pPr>
                      <a:r>
                        <a:rPr lang="en-GB" sz="1600" dirty="0">
                          <a:effectLst/>
                        </a:rPr>
                        <a:t>A type of </a:t>
                      </a:r>
                      <a:r>
                        <a:rPr lang="en-GB" sz="1600" u="none" strike="noStrike" dirty="0">
                          <a:effectLst/>
                          <a:hlinkClick r:id="rId2"/>
                        </a:rPr>
                        <a:t>anomalous trichromatic vision</a:t>
                      </a:r>
                      <a:r>
                        <a:rPr lang="en-GB" sz="1600" dirty="0">
                          <a:effectLst/>
                        </a:rPr>
                        <a:t> with defective perception of red due to less sensitivity of red cones.</a:t>
                      </a:r>
                      <a:endParaRPr lang="en-US" sz="1200" dirty="0">
                        <a:effectLst/>
                        <a:latin typeface="Calibri"/>
                        <a:ea typeface="Times New Roman"/>
                        <a:cs typeface="Arial"/>
                      </a:endParaRPr>
                    </a:p>
                  </a:txBody>
                  <a:tcPr marL="45949" marR="45949" marT="0" marB="0" anchor="ctr"/>
                </a:tc>
              </a:tr>
              <a:tr h="974168">
                <a:tc>
                  <a:txBody>
                    <a:bodyPr/>
                    <a:lstStyle/>
                    <a:p>
                      <a:pPr marL="0" marR="0">
                        <a:lnSpc>
                          <a:spcPct val="115000"/>
                        </a:lnSpc>
                        <a:spcBef>
                          <a:spcPts val="0"/>
                        </a:spcBef>
                        <a:spcAft>
                          <a:spcPts val="0"/>
                        </a:spcAft>
                      </a:pPr>
                      <a:r>
                        <a:rPr lang="en-GB" sz="2000" dirty="0">
                          <a:effectLst/>
                        </a:rPr>
                        <a:t>DEUTERANOMALY</a:t>
                      </a:r>
                      <a:endParaRPr lang="en-US" sz="1600" dirty="0">
                        <a:effectLst/>
                        <a:latin typeface="Calibri"/>
                        <a:ea typeface="Times New Roman"/>
                        <a:cs typeface="Arial"/>
                      </a:endParaRPr>
                    </a:p>
                  </a:txBody>
                  <a:tcPr marL="45949" marR="45949" marT="0" marB="0" anchor="ctr"/>
                </a:tc>
                <a:tc>
                  <a:txBody>
                    <a:bodyPr/>
                    <a:lstStyle/>
                    <a:p>
                      <a:pPr marL="0" marR="0">
                        <a:lnSpc>
                          <a:spcPct val="115000"/>
                        </a:lnSpc>
                        <a:spcBef>
                          <a:spcPts val="0"/>
                        </a:spcBef>
                        <a:spcAft>
                          <a:spcPts val="0"/>
                        </a:spcAft>
                      </a:pPr>
                      <a:r>
                        <a:rPr lang="en-GB" sz="1600" dirty="0">
                          <a:effectLst/>
                        </a:rPr>
                        <a:t>A type of anomalous trichromatic vision in which the green cones have decreased sensitivity, mildly affecting red–green hue discrimination.</a:t>
                      </a:r>
                      <a:endParaRPr lang="en-US" sz="1200" dirty="0">
                        <a:effectLst/>
                        <a:latin typeface="Calibri"/>
                        <a:ea typeface="Times New Roman"/>
                        <a:cs typeface="Arial"/>
                      </a:endParaRPr>
                    </a:p>
                  </a:txBody>
                  <a:tcPr marL="45949" marR="45949" marT="0" marB="0" anchor="ctr"/>
                </a:tc>
              </a:tr>
              <a:tr h="974168">
                <a:tc>
                  <a:txBody>
                    <a:bodyPr/>
                    <a:lstStyle/>
                    <a:p>
                      <a:pPr marL="0" marR="0">
                        <a:lnSpc>
                          <a:spcPct val="115000"/>
                        </a:lnSpc>
                        <a:spcBef>
                          <a:spcPts val="0"/>
                        </a:spcBef>
                        <a:spcAft>
                          <a:spcPts val="0"/>
                        </a:spcAft>
                      </a:pPr>
                      <a:r>
                        <a:rPr lang="en-GB" sz="2000" dirty="0">
                          <a:effectLst/>
                        </a:rPr>
                        <a:t>TRITANOMALY</a:t>
                      </a:r>
                      <a:endParaRPr lang="en-US" sz="1600" dirty="0">
                        <a:effectLst/>
                        <a:latin typeface="Calibri"/>
                        <a:ea typeface="Times New Roman"/>
                        <a:cs typeface="Arial"/>
                      </a:endParaRPr>
                    </a:p>
                  </a:txBody>
                  <a:tcPr marL="45949" marR="45949" marT="0" marB="0" anchor="ctr"/>
                </a:tc>
                <a:tc>
                  <a:txBody>
                    <a:bodyPr/>
                    <a:lstStyle/>
                    <a:p>
                      <a:pPr marL="0" marR="0">
                        <a:lnSpc>
                          <a:spcPct val="115000"/>
                        </a:lnSpc>
                        <a:spcBef>
                          <a:spcPts val="0"/>
                        </a:spcBef>
                        <a:spcAft>
                          <a:spcPts val="0"/>
                        </a:spcAft>
                      </a:pPr>
                      <a:r>
                        <a:rPr lang="en-GB" sz="1600" dirty="0">
                          <a:effectLst/>
                        </a:rPr>
                        <a:t>A rare type of </a:t>
                      </a:r>
                      <a:r>
                        <a:rPr lang="en-GB" sz="1600" u="none" strike="noStrike" dirty="0">
                          <a:effectLst/>
                          <a:hlinkClick r:id="rId2"/>
                        </a:rPr>
                        <a:t>anomalous trichromatic vision</a:t>
                      </a:r>
                      <a:r>
                        <a:rPr lang="en-GB" sz="1600" dirty="0">
                          <a:effectLst/>
                        </a:rPr>
                        <a:t> in which the blue cones have decreased sensitivity, affecting blue–yellow hue discrimination.</a:t>
                      </a:r>
                      <a:endParaRPr lang="en-US" sz="1200" dirty="0">
                        <a:effectLst/>
                        <a:latin typeface="Calibri"/>
                        <a:ea typeface="Times New Roman"/>
                        <a:cs typeface="Arial"/>
                      </a:endParaRPr>
                    </a:p>
                  </a:txBody>
                  <a:tcPr marL="45949" marR="45949" marT="0" marB="0" anchor="ctr"/>
                </a:tc>
              </a:tr>
            </a:tbl>
          </a:graphicData>
        </a:graphic>
      </p:graphicFrame>
    </p:spTree>
    <p:extLst>
      <p:ext uri="{BB962C8B-B14F-4D97-AF65-F5344CB8AC3E}">
        <p14:creationId xmlns:p14="http://schemas.microsoft.com/office/powerpoint/2010/main" val="2002327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81Ev3xjWt3L._SL1500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52400"/>
            <a:ext cx="5867400" cy="4400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66800" y="5105400"/>
            <a:ext cx="7620000" cy="400110"/>
          </a:xfrm>
          <a:prstGeom prst="rect">
            <a:avLst/>
          </a:prstGeom>
          <a:noFill/>
        </p:spPr>
        <p:txBody>
          <a:bodyPr wrap="square" rtlCol="0">
            <a:spAutoFit/>
          </a:bodyPr>
          <a:lstStyle/>
          <a:p>
            <a:pPr algn="ctr"/>
            <a:r>
              <a:rPr lang="en-US" sz="2000" b="1" dirty="0" smtClean="0"/>
              <a:t>Both the normal and with all color deficiencies, read it as 12</a:t>
            </a:r>
            <a:endParaRPr lang="en-US" sz="2000" b="1" dirty="0"/>
          </a:p>
        </p:txBody>
      </p:sp>
    </p:spTree>
    <p:extLst>
      <p:ext uri="{BB962C8B-B14F-4D97-AF65-F5344CB8AC3E}">
        <p14:creationId xmlns:p14="http://schemas.microsoft.com/office/powerpoint/2010/main" val="290950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5105400"/>
            <a:ext cx="7620000" cy="707886"/>
          </a:xfrm>
          <a:prstGeom prst="rect">
            <a:avLst/>
          </a:prstGeom>
          <a:noFill/>
        </p:spPr>
        <p:txBody>
          <a:bodyPr wrap="square" rtlCol="0">
            <a:spAutoFit/>
          </a:bodyPr>
          <a:lstStyle/>
          <a:p>
            <a:pPr algn="ctr"/>
            <a:r>
              <a:rPr lang="en-US" sz="2000" b="1" dirty="0" smtClean="0"/>
              <a:t>Normal People read them as 8 and 29</a:t>
            </a:r>
          </a:p>
          <a:p>
            <a:pPr algn="ctr"/>
            <a:r>
              <a:rPr lang="en-US" sz="2000" b="1" dirty="0" smtClean="0"/>
              <a:t>Those with red-green deficiencies read them as 3 and 70</a:t>
            </a:r>
            <a:endParaRPr lang="en-US" sz="2000" b="1" dirty="0"/>
          </a:p>
        </p:txBody>
      </p:sp>
      <p:pic>
        <p:nvPicPr>
          <p:cNvPr id="2050" name="Picture 2" descr="Image result for ishihara chart plat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920115"/>
            <a:ext cx="27051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ishihara chart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914400"/>
            <a:ext cx="2676525"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26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0900" y="3733800"/>
            <a:ext cx="7620000" cy="1015663"/>
          </a:xfrm>
          <a:prstGeom prst="rect">
            <a:avLst/>
          </a:prstGeom>
          <a:noFill/>
        </p:spPr>
        <p:txBody>
          <a:bodyPr wrap="square" rtlCol="0">
            <a:spAutoFit/>
          </a:bodyPr>
          <a:lstStyle/>
          <a:p>
            <a:pPr algn="ctr"/>
            <a:r>
              <a:rPr lang="en-US" sz="2000" b="1" dirty="0" smtClean="0"/>
              <a:t>Normal People read them as 5, 3, 15 and 74</a:t>
            </a:r>
          </a:p>
          <a:p>
            <a:pPr algn="ctr"/>
            <a:r>
              <a:rPr lang="en-US" sz="2000" b="1" dirty="0" smtClean="0"/>
              <a:t>Those with red-green deficiencies read them as 2, 5, 17 and 21</a:t>
            </a:r>
          </a:p>
          <a:p>
            <a:pPr algn="ctr"/>
            <a:r>
              <a:rPr lang="en-US" sz="2000" b="1" dirty="0" smtClean="0"/>
              <a:t>Those with total color blindness cannot read any numerical.</a:t>
            </a:r>
            <a:endParaRPr lang="en-US" sz="2000" b="1" dirty="0"/>
          </a:p>
        </p:txBody>
      </p:sp>
      <p:pic>
        <p:nvPicPr>
          <p:cNvPr id="3074" name="Picture 2" descr="Image result for ishihara chart 5"/>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28601" y="405277"/>
            <a:ext cx="2069956" cy="203312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Image result for ishihara chart 3">
            <a:hlinkClick r:id="rId4"/>
          </p:cNvPr>
          <p:cNvSpPr>
            <a:spLocks noChangeAspect="1" noChangeArrowheads="1"/>
          </p:cNvSpPr>
          <p:nvPr/>
        </p:nvSpPr>
        <p:spPr bwMode="auto">
          <a:xfrm>
            <a:off x="3284538" y="-1020763"/>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ishihara chart 3">
            <a:hlinkClick r:id="rId4"/>
          </p:cNvPr>
          <p:cNvSpPr>
            <a:spLocks noChangeAspect="1" noChangeArrowheads="1"/>
          </p:cNvSpPr>
          <p:nvPr/>
        </p:nvSpPr>
        <p:spPr bwMode="auto">
          <a:xfrm>
            <a:off x="3436938" y="-868363"/>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ishihara chart 3">
            <a:hlinkClick r:id="rId4"/>
          </p:cNvPr>
          <p:cNvSpPr>
            <a:spLocks noChangeAspect="1" noChangeArrowheads="1"/>
          </p:cNvSpPr>
          <p:nvPr/>
        </p:nvSpPr>
        <p:spPr bwMode="auto">
          <a:xfrm>
            <a:off x="3589338" y="-715963"/>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Image result for ishihara chart 3">
            <a:hlinkClick r:id="rId4"/>
          </p:cNvPr>
          <p:cNvSpPr>
            <a:spLocks noChangeAspect="1" noChangeArrowheads="1"/>
          </p:cNvSpPr>
          <p:nvPr/>
        </p:nvSpPr>
        <p:spPr bwMode="auto">
          <a:xfrm>
            <a:off x="3741738" y="-563563"/>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Image result for ishihara chart 3">
            <a:hlinkClick r:id="rId4"/>
          </p:cNvPr>
          <p:cNvSpPr>
            <a:spLocks noChangeAspect="1" noChangeArrowheads="1"/>
          </p:cNvSpPr>
          <p:nvPr/>
        </p:nvSpPr>
        <p:spPr bwMode="auto">
          <a:xfrm>
            <a:off x="3894138" y="-411163"/>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4" descr="Image result for ishihara chart 3">
            <a:hlinkClick r:id="rId4"/>
          </p:cNvPr>
          <p:cNvSpPr>
            <a:spLocks noChangeAspect="1" noChangeArrowheads="1"/>
          </p:cNvSpPr>
          <p:nvPr/>
        </p:nvSpPr>
        <p:spPr bwMode="auto">
          <a:xfrm>
            <a:off x="4046538" y="-258763"/>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6" descr="Image result for ishihara chart 3">
            <a:hlinkClick r:id="rId4"/>
          </p:cNvPr>
          <p:cNvSpPr>
            <a:spLocks noChangeAspect="1" noChangeArrowheads="1"/>
          </p:cNvSpPr>
          <p:nvPr/>
        </p:nvSpPr>
        <p:spPr bwMode="auto">
          <a:xfrm>
            <a:off x="4198938" y="-106363"/>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8" descr="Image result for ishihara chart 3">
            <a:hlinkClick r:id="rId4"/>
          </p:cNvPr>
          <p:cNvSpPr>
            <a:spLocks noChangeAspect="1" noChangeArrowheads="1"/>
          </p:cNvSpPr>
          <p:nvPr/>
        </p:nvSpPr>
        <p:spPr bwMode="auto">
          <a:xfrm>
            <a:off x="4351338" y="46037"/>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0" descr="Image result for ishihara chart 3">
            <a:hlinkClick r:id="rId4"/>
          </p:cNvPr>
          <p:cNvSpPr>
            <a:spLocks noChangeAspect="1" noChangeArrowheads="1"/>
          </p:cNvSpPr>
          <p:nvPr/>
        </p:nvSpPr>
        <p:spPr bwMode="auto">
          <a:xfrm>
            <a:off x="4503738" y="198437"/>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93" name="Picture 21"/>
          <p:cNvPicPr>
            <a:picLocks noChangeAspect="1" noChangeArrowheads="1"/>
          </p:cNvPicPr>
          <p:nvPr/>
        </p:nvPicPr>
        <p:blipFill rotWithShape="1">
          <a:blip r:embed="rId5">
            <a:extLst>
              <a:ext uri="{28A0092B-C50C-407E-A947-70E740481C1C}">
                <a14:useLocalDpi xmlns:a14="http://schemas.microsoft.com/office/drawing/2010/main" val="0"/>
              </a:ext>
            </a:extLst>
          </a:blip>
          <a:srcRect l="9630" t="6925" r="10319" b="9822"/>
          <a:stretch/>
        </p:blipFill>
        <p:spPr bwMode="auto">
          <a:xfrm>
            <a:off x="2482057" y="248285"/>
            <a:ext cx="2178844" cy="2255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5" name="Picture 23" descr="Image result for ishihara char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5510" y="248285"/>
            <a:ext cx="2163762" cy="2163762"/>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4997" y="289243"/>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213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457200"/>
            <a:ext cx="4876800" cy="646331"/>
          </a:xfrm>
          <a:prstGeom prst="rect">
            <a:avLst/>
          </a:prstGeom>
        </p:spPr>
        <p:txBody>
          <a:bodyPr wrap="square">
            <a:spAutoFit/>
          </a:bodyPr>
          <a:lstStyle/>
          <a:p>
            <a:pPr algn="ctr"/>
            <a:r>
              <a:rPr lang="en-GB" sz="3600" b="1" u="sng" dirty="0"/>
              <a:t>VISUAL ACUITY</a:t>
            </a:r>
            <a:endParaRPr lang="en-US" sz="3600" dirty="0"/>
          </a:p>
        </p:txBody>
      </p:sp>
      <mc:AlternateContent xmlns:mc="http://schemas.openxmlformats.org/markup-compatibility/2006" xmlns:a14="http://schemas.microsoft.com/office/drawing/2010/main">
        <mc:Choice Requires="a14">
          <p:sp>
            <p:nvSpPr>
              <p:cNvPr id="3" name="Rectangle 2"/>
              <p:cNvSpPr/>
              <p:nvPr/>
            </p:nvSpPr>
            <p:spPr>
              <a:xfrm>
                <a:off x="304800" y="1600200"/>
                <a:ext cx="8534400" cy="4183902"/>
              </a:xfrm>
              <a:prstGeom prst="rect">
                <a:avLst/>
              </a:prstGeom>
            </p:spPr>
            <p:txBody>
              <a:bodyPr wrap="square">
                <a:spAutoFit/>
              </a:bodyPr>
              <a:lstStyle/>
              <a:p>
                <a:r>
                  <a:rPr lang="en-GB" b="1" i="1" u="sng" dirty="0"/>
                  <a:t>TEST FOR FAR VISION</a:t>
                </a:r>
                <a:endParaRPr lang="en-US" dirty="0"/>
              </a:p>
              <a:p>
                <a:r>
                  <a:rPr lang="en-GB" b="1" i="1" u="sng" dirty="0"/>
                  <a:t>Equipment:</a:t>
                </a:r>
                <a:r>
                  <a:rPr lang="en-GB" dirty="0"/>
                  <a:t> 	Snellen’s Chart</a:t>
                </a:r>
                <a:endParaRPr lang="en-US" dirty="0"/>
              </a:p>
              <a:p>
                <a:r>
                  <a:rPr lang="en-GB" b="1" i="1" u="sng" dirty="0"/>
                  <a:t>Interpretation:</a:t>
                </a:r>
                <a:endParaRPr lang="en-US" dirty="0"/>
              </a:p>
              <a:p>
                <a:pPr/>
                <a14:m>
                  <m:oMathPara xmlns:m="http://schemas.openxmlformats.org/officeDocument/2006/math">
                    <m:oMathParaPr>
                      <m:jc m:val="centerGroup"/>
                    </m:oMathParaPr>
                    <m:oMath xmlns:m="http://schemas.openxmlformats.org/officeDocument/2006/math">
                      <m:r>
                        <m:rPr>
                          <m:sty m:val="p"/>
                        </m:rPr>
                        <a:rPr lang="en-GB">
                          <a:latin typeface="Cambria Math"/>
                        </a:rPr>
                        <m:t>Visual</m:t>
                      </m:r>
                      <m:r>
                        <a:rPr lang="en-GB">
                          <a:latin typeface="Cambria Math"/>
                        </a:rPr>
                        <m:t> </m:t>
                      </m:r>
                      <m:r>
                        <m:rPr>
                          <m:sty m:val="p"/>
                        </m:rPr>
                        <a:rPr lang="en-GB">
                          <a:latin typeface="Cambria Math"/>
                        </a:rPr>
                        <m:t>Acuity</m:t>
                      </m:r>
                      <m:r>
                        <a:rPr lang="en-GB">
                          <a:latin typeface="Cambria Math"/>
                        </a:rPr>
                        <m:t> (</m:t>
                      </m:r>
                      <m:r>
                        <m:rPr>
                          <m:sty m:val="p"/>
                        </m:rPr>
                        <a:rPr lang="en-GB">
                          <a:latin typeface="Cambria Math"/>
                        </a:rPr>
                        <m:t>VA</m:t>
                      </m:r>
                      <m:r>
                        <a:rPr lang="en-GB">
                          <a:latin typeface="Cambria Math"/>
                        </a:rPr>
                        <m:t>) =</m:t>
                      </m:r>
                      <m:f>
                        <m:fPr>
                          <m:ctrlPr>
                            <a:rPr lang="en-US" i="1">
                              <a:latin typeface="Cambria Math"/>
                            </a:rPr>
                          </m:ctrlPr>
                        </m:fPr>
                        <m:num>
                          <m:r>
                            <m:rPr>
                              <m:sty m:val="p"/>
                            </m:rPr>
                            <a:rPr lang="en-GB">
                              <a:latin typeface="Cambria Math"/>
                            </a:rPr>
                            <m:t>d</m:t>
                          </m:r>
                        </m:num>
                        <m:den>
                          <m:r>
                            <m:rPr>
                              <m:sty m:val="p"/>
                            </m:rPr>
                            <a:rPr lang="en-GB">
                              <a:latin typeface="Cambria Math"/>
                            </a:rPr>
                            <m:t>D</m:t>
                          </m:r>
                        </m:den>
                      </m:f>
                    </m:oMath>
                  </m:oMathPara>
                </a14:m>
                <a:endParaRPr lang="en-US" dirty="0"/>
              </a:p>
              <a:p>
                <a:r>
                  <a:rPr lang="en-GB" dirty="0"/>
                  <a:t>Where,</a:t>
                </a:r>
                <a:endParaRPr lang="en-US" dirty="0"/>
              </a:p>
              <a:p>
                <a:r>
                  <a:rPr lang="en-GB" dirty="0"/>
                  <a:t>d = the distance from where the subject is reading the chart</a:t>
                </a:r>
                <a:endParaRPr lang="en-US" dirty="0"/>
              </a:p>
              <a:p>
                <a:r>
                  <a:rPr lang="en-GB" dirty="0"/>
                  <a:t>D = the distance from which a normal subject can read that line.</a:t>
                </a:r>
                <a:endParaRPr lang="en-US" dirty="0"/>
              </a:p>
              <a:p>
                <a:r>
                  <a:rPr lang="en-GB" dirty="0"/>
                  <a:t>Suppose the smallest letter that can be read by the subject is in the line along which the distance is mentioned “9 meter”, then the Visual Acuity of that eye is:</a:t>
                </a:r>
                <a:endParaRPr lang="en-US" dirty="0"/>
              </a:p>
              <a:p>
                <a:pPr/>
                <a14:m>
                  <m:oMathPara xmlns:m="http://schemas.openxmlformats.org/officeDocument/2006/math">
                    <m:oMathParaPr>
                      <m:jc m:val="centerGroup"/>
                    </m:oMathParaPr>
                    <m:oMath xmlns:m="http://schemas.openxmlformats.org/officeDocument/2006/math">
                      <m:r>
                        <m:rPr>
                          <m:sty m:val="p"/>
                        </m:rPr>
                        <a:rPr lang="en-GB">
                          <a:latin typeface="Cambria Math"/>
                        </a:rPr>
                        <m:t>Visual</m:t>
                      </m:r>
                      <m:r>
                        <a:rPr lang="en-GB">
                          <a:latin typeface="Cambria Math"/>
                        </a:rPr>
                        <m:t> </m:t>
                      </m:r>
                      <m:r>
                        <m:rPr>
                          <m:sty m:val="p"/>
                        </m:rPr>
                        <a:rPr lang="en-GB">
                          <a:latin typeface="Cambria Math"/>
                        </a:rPr>
                        <m:t>Acuity</m:t>
                      </m:r>
                      <m:r>
                        <a:rPr lang="en-GB">
                          <a:latin typeface="Cambria Math"/>
                        </a:rPr>
                        <m:t> (</m:t>
                      </m:r>
                      <m:r>
                        <m:rPr>
                          <m:sty m:val="p"/>
                        </m:rPr>
                        <a:rPr lang="en-GB">
                          <a:latin typeface="Cambria Math"/>
                        </a:rPr>
                        <m:t>VA</m:t>
                      </m:r>
                      <m:r>
                        <a:rPr lang="en-GB">
                          <a:latin typeface="Cambria Math"/>
                        </a:rPr>
                        <m:t>) =</m:t>
                      </m:r>
                      <m:f>
                        <m:fPr>
                          <m:ctrlPr>
                            <a:rPr lang="en-US" i="1">
                              <a:latin typeface="Cambria Math"/>
                            </a:rPr>
                          </m:ctrlPr>
                        </m:fPr>
                        <m:num>
                          <m:r>
                            <a:rPr lang="en-GB">
                              <a:latin typeface="Cambria Math"/>
                            </a:rPr>
                            <m:t>6</m:t>
                          </m:r>
                        </m:num>
                        <m:den>
                          <m:r>
                            <a:rPr lang="en-GB">
                              <a:latin typeface="Cambria Math"/>
                            </a:rPr>
                            <m:t>9</m:t>
                          </m:r>
                        </m:den>
                      </m:f>
                    </m:oMath>
                  </m:oMathPara>
                </a14:m>
                <a:endParaRPr lang="en-US" dirty="0"/>
              </a:p>
              <a:p>
                <a:r>
                  <a:rPr lang="en-GB" dirty="0"/>
                  <a:t>It means that the subject is able to read from 6 meters only, which a normal person can read from 9 meters, so his visual acuity for the far vision is disturbed. Normal Visual Acuity for far vision is 6/6 (in meters) or 20/20 (in feet).</a:t>
                </a:r>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304800" y="1600200"/>
                <a:ext cx="8534400" cy="4183902"/>
              </a:xfrm>
              <a:prstGeom prst="rect">
                <a:avLst/>
              </a:prstGeom>
              <a:blipFill rotWithShape="1">
                <a:blip r:embed="rId2"/>
                <a:stretch>
                  <a:fillRect l="-571" t="-729" b="-1312"/>
                </a:stretch>
              </a:blipFill>
            </p:spPr>
            <p:txBody>
              <a:bodyPr/>
              <a:lstStyle/>
              <a:p>
                <a:r>
                  <a:rPr lang="en-US">
                    <a:noFill/>
                  </a:rPr>
                  <a:t> </a:t>
                </a:r>
              </a:p>
            </p:txBody>
          </p:sp>
        </mc:Fallback>
      </mc:AlternateContent>
    </p:spTree>
    <p:extLst>
      <p:ext uri="{BB962C8B-B14F-4D97-AF65-F5344CB8AC3E}">
        <p14:creationId xmlns:p14="http://schemas.microsoft.com/office/powerpoint/2010/main" val="2852463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3300" y="4343400"/>
            <a:ext cx="7620000" cy="1015663"/>
          </a:xfrm>
          <a:prstGeom prst="rect">
            <a:avLst/>
          </a:prstGeom>
          <a:noFill/>
        </p:spPr>
        <p:txBody>
          <a:bodyPr wrap="square" rtlCol="0">
            <a:spAutoFit/>
          </a:bodyPr>
          <a:lstStyle/>
          <a:p>
            <a:pPr algn="ctr"/>
            <a:r>
              <a:rPr lang="en-US" sz="2000" b="1" dirty="0" smtClean="0"/>
              <a:t>Normal People read them as 6 and 45</a:t>
            </a:r>
          </a:p>
          <a:p>
            <a:pPr algn="ctr"/>
            <a:r>
              <a:rPr lang="en-US" sz="2000" b="1" dirty="0" smtClean="0"/>
              <a:t>Majority of those with color vision deficiencies cannot read them at all or read them incorrectly.</a:t>
            </a:r>
            <a:endParaRPr lang="en-US" sz="2000" b="1" dirty="0"/>
          </a:p>
        </p:txBody>
      </p:sp>
      <p:sp>
        <p:nvSpPr>
          <p:cNvPr id="3" name="AutoShape 4" descr="Image result for ishihara chart 3">
            <a:hlinkClick r:id="rId2"/>
          </p:cNvPr>
          <p:cNvSpPr>
            <a:spLocks noChangeAspect="1" noChangeArrowheads="1"/>
          </p:cNvSpPr>
          <p:nvPr/>
        </p:nvSpPr>
        <p:spPr bwMode="auto">
          <a:xfrm>
            <a:off x="3284538" y="-1020763"/>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ishihara chart 3">
            <a:hlinkClick r:id="rId2"/>
          </p:cNvPr>
          <p:cNvSpPr>
            <a:spLocks noChangeAspect="1" noChangeArrowheads="1"/>
          </p:cNvSpPr>
          <p:nvPr/>
        </p:nvSpPr>
        <p:spPr bwMode="auto">
          <a:xfrm>
            <a:off x="3436938" y="-868363"/>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ishihara chart 3">
            <a:hlinkClick r:id="rId2"/>
          </p:cNvPr>
          <p:cNvSpPr>
            <a:spLocks noChangeAspect="1" noChangeArrowheads="1"/>
          </p:cNvSpPr>
          <p:nvPr/>
        </p:nvSpPr>
        <p:spPr bwMode="auto">
          <a:xfrm>
            <a:off x="3589338" y="-715963"/>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Image result for ishihara chart 3">
            <a:hlinkClick r:id="rId2"/>
          </p:cNvPr>
          <p:cNvSpPr>
            <a:spLocks noChangeAspect="1" noChangeArrowheads="1"/>
          </p:cNvSpPr>
          <p:nvPr/>
        </p:nvSpPr>
        <p:spPr bwMode="auto">
          <a:xfrm>
            <a:off x="3741738" y="-563563"/>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Image result for ishihara chart 3">
            <a:hlinkClick r:id="rId2"/>
          </p:cNvPr>
          <p:cNvSpPr>
            <a:spLocks noChangeAspect="1" noChangeArrowheads="1"/>
          </p:cNvSpPr>
          <p:nvPr/>
        </p:nvSpPr>
        <p:spPr bwMode="auto">
          <a:xfrm>
            <a:off x="3894138" y="-411163"/>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4" descr="Image result for ishihara chart 3">
            <a:hlinkClick r:id="rId2"/>
          </p:cNvPr>
          <p:cNvSpPr>
            <a:spLocks noChangeAspect="1" noChangeArrowheads="1"/>
          </p:cNvSpPr>
          <p:nvPr/>
        </p:nvSpPr>
        <p:spPr bwMode="auto">
          <a:xfrm>
            <a:off x="4046538" y="-258763"/>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6" descr="Image result for ishihara chart 3">
            <a:hlinkClick r:id="rId2"/>
          </p:cNvPr>
          <p:cNvSpPr>
            <a:spLocks noChangeAspect="1" noChangeArrowheads="1"/>
          </p:cNvSpPr>
          <p:nvPr/>
        </p:nvSpPr>
        <p:spPr bwMode="auto">
          <a:xfrm>
            <a:off x="4198938" y="-106363"/>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8" descr="Image result for ishihara chart 3">
            <a:hlinkClick r:id="rId2"/>
          </p:cNvPr>
          <p:cNvSpPr>
            <a:spLocks noChangeAspect="1" noChangeArrowheads="1"/>
          </p:cNvSpPr>
          <p:nvPr/>
        </p:nvSpPr>
        <p:spPr bwMode="auto">
          <a:xfrm>
            <a:off x="4351338" y="46037"/>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0" descr="Image result for ishihara chart 3">
            <a:hlinkClick r:id="rId2"/>
          </p:cNvPr>
          <p:cNvSpPr>
            <a:spLocks noChangeAspect="1" noChangeArrowheads="1"/>
          </p:cNvSpPr>
          <p:nvPr/>
        </p:nvSpPr>
        <p:spPr bwMode="auto">
          <a:xfrm>
            <a:off x="4503738" y="198437"/>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100" name="Picture 4" descr="Image result for ishihara chart 45"/>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813300" y="454025"/>
            <a:ext cx="2824163" cy="282416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102" name="Picture 6"/>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b="7356"/>
          <a:stretch/>
        </p:blipFill>
        <p:spPr bwMode="auto">
          <a:xfrm>
            <a:off x="1295400" y="326072"/>
            <a:ext cx="2903538" cy="2927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082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0900" y="3733800"/>
            <a:ext cx="7620000" cy="1015663"/>
          </a:xfrm>
          <a:prstGeom prst="rect">
            <a:avLst/>
          </a:prstGeom>
          <a:noFill/>
        </p:spPr>
        <p:txBody>
          <a:bodyPr wrap="square" rtlCol="0">
            <a:spAutoFit/>
          </a:bodyPr>
          <a:lstStyle/>
          <a:p>
            <a:pPr algn="ctr"/>
            <a:r>
              <a:rPr lang="en-US" sz="2000" b="1" dirty="0" smtClean="0"/>
              <a:t>Normal People read them as 5, 7, 16 and 73</a:t>
            </a:r>
          </a:p>
          <a:p>
            <a:pPr algn="ctr"/>
            <a:r>
              <a:rPr lang="en-US" sz="2000" b="1" dirty="0"/>
              <a:t>Majority of those with color vision deficiencies cannot read them at all or read them incorrectly.</a:t>
            </a:r>
            <a:endParaRPr lang="en-US" sz="2000" b="1" dirty="0"/>
          </a:p>
        </p:txBody>
      </p:sp>
      <p:sp>
        <p:nvSpPr>
          <p:cNvPr id="3" name="AutoShape 4" descr="Image result for ishihara chart 3">
            <a:hlinkClick r:id="rId2"/>
          </p:cNvPr>
          <p:cNvSpPr>
            <a:spLocks noChangeAspect="1" noChangeArrowheads="1"/>
          </p:cNvSpPr>
          <p:nvPr/>
        </p:nvSpPr>
        <p:spPr bwMode="auto">
          <a:xfrm>
            <a:off x="3284538" y="-1020763"/>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ishihara chart 3">
            <a:hlinkClick r:id="rId2"/>
          </p:cNvPr>
          <p:cNvSpPr>
            <a:spLocks noChangeAspect="1" noChangeArrowheads="1"/>
          </p:cNvSpPr>
          <p:nvPr/>
        </p:nvSpPr>
        <p:spPr bwMode="auto">
          <a:xfrm>
            <a:off x="3436938" y="-868363"/>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ishihara chart 3">
            <a:hlinkClick r:id="rId2"/>
          </p:cNvPr>
          <p:cNvSpPr>
            <a:spLocks noChangeAspect="1" noChangeArrowheads="1"/>
          </p:cNvSpPr>
          <p:nvPr/>
        </p:nvSpPr>
        <p:spPr bwMode="auto">
          <a:xfrm>
            <a:off x="3589338" y="-715963"/>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Image result for ishihara chart 3">
            <a:hlinkClick r:id="rId2"/>
          </p:cNvPr>
          <p:cNvSpPr>
            <a:spLocks noChangeAspect="1" noChangeArrowheads="1"/>
          </p:cNvSpPr>
          <p:nvPr/>
        </p:nvSpPr>
        <p:spPr bwMode="auto">
          <a:xfrm>
            <a:off x="3741738" y="-563563"/>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Image result for ishihara chart 3">
            <a:hlinkClick r:id="rId2"/>
          </p:cNvPr>
          <p:cNvSpPr>
            <a:spLocks noChangeAspect="1" noChangeArrowheads="1"/>
          </p:cNvSpPr>
          <p:nvPr/>
        </p:nvSpPr>
        <p:spPr bwMode="auto">
          <a:xfrm>
            <a:off x="3894138" y="-411163"/>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4" descr="Image result for ishihara chart 3">
            <a:hlinkClick r:id="rId2"/>
          </p:cNvPr>
          <p:cNvSpPr>
            <a:spLocks noChangeAspect="1" noChangeArrowheads="1"/>
          </p:cNvSpPr>
          <p:nvPr/>
        </p:nvSpPr>
        <p:spPr bwMode="auto">
          <a:xfrm>
            <a:off x="4046538" y="-258763"/>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6" descr="Image result for ishihara chart 3">
            <a:hlinkClick r:id="rId2"/>
          </p:cNvPr>
          <p:cNvSpPr>
            <a:spLocks noChangeAspect="1" noChangeArrowheads="1"/>
          </p:cNvSpPr>
          <p:nvPr/>
        </p:nvSpPr>
        <p:spPr bwMode="auto">
          <a:xfrm>
            <a:off x="4198938" y="-106363"/>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8" descr="Image result for ishihara chart 3">
            <a:hlinkClick r:id="rId2"/>
          </p:cNvPr>
          <p:cNvSpPr>
            <a:spLocks noChangeAspect="1" noChangeArrowheads="1"/>
          </p:cNvSpPr>
          <p:nvPr/>
        </p:nvSpPr>
        <p:spPr bwMode="auto">
          <a:xfrm>
            <a:off x="4351338" y="46037"/>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0" descr="Image result for ishihara chart 3">
            <a:hlinkClick r:id="rId2"/>
          </p:cNvPr>
          <p:cNvSpPr>
            <a:spLocks noChangeAspect="1" noChangeArrowheads="1"/>
          </p:cNvSpPr>
          <p:nvPr/>
        </p:nvSpPr>
        <p:spPr bwMode="auto">
          <a:xfrm>
            <a:off x="4503738" y="198437"/>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Image result for ishihara char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50837"/>
            <a:ext cx="2219325" cy="2219325"/>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Image result for ishihara chart 7">
            <a:hlinkClick r:id="rId4"/>
          </p:cNvPr>
          <p:cNvSpPr>
            <a:spLocks noChangeAspect="1" noChangeArrowheads="1"/>
          </p:cNvSpPr>
          <p:nvPr/>
        </p:nvSpPr>
        <p:spPr bwMode="auto">
          <a:xfrm>
            <a:off x="3286125" y="-1012825"/>
            <a:ext cx="2162175" cy="21145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17763" y="435928"/>
            <a:ext cx="2162175"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descr="Image result for ishihara char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0900" y="307975"/>
            <a:ext cx="2219325" cy="2219325"/>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Image result for ishihara chart 7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65951" y="328613"/>
            <a:ext cx="2178049" cy="2178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69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3300" y="4343400"/>
            <a:ext cx="7620000" cy="400110"/>
          </a:xfrm>
          <a:prstGeom prst="rect">
            <a:avLst/>
          </a:prstGeom>
          <a:noFill/>
        </p:spPr>
        <p:txBody>
          <a:bodyPr wrap="square" rtlCol="0">
            <a:spAutoFit/>
          </a:bodyPr>
          <a:lstStyle/>
          <a:p>
            <a:pPr algn="ctr"/>
            <a:r>
              <a:rPr lang="en-US" sz="2000" b="1" dirty="0" smtClean="0"/>
              <a:t>Majority of those with red-green deficiencies read them as 5 and 45.</a:t>
            </a:r>
            <a:endParaRPr lang="en-US" sz="2000" b="1" dirty="0"/>
          </a:p>
        </p:txBody>
      </p:sp>
      <p:sp>
        <p:nvSpPr>
          <p:cNvPr id="3" name="AutoShape 4" descr="Image result for ishihara chart 3">
            <a:hlinkClick r:id="rId2"/>
          </p:cNvPr>
          <p:cNvSpPr>
            <a:spLocks noChangeAspect="1" noChangeArrowheads="1"/>
          </p:cNvSpPr>
          <p:nvPr/>
        </p:nvSpPr>
        <p:spPr bwMode="auto">
          <a:xfrm>
            <a:off x="3284538" y="-1020763"/>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ishihara chart 3">
            <a:hlinkClick r:id="rId2"/>
          </p:cNvPr>
          <p:cNvSpPr>
            <a:spLocks noChangeAspect="1" noChangeArrowheads="1"/>
          </p:cNvSpPr>
          <p:nvPr/>
        </p:nvSpPr>
        <p:spPr bwMode="auto">
          <a:xfrm>
            <a:off x="3436938" y="-868363"/>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ishihara chart 3">
            <a:hlinkClick r:id="rId2"/>
          </p:cNvPr>
          <p:cNvSpPr>
            <a:spLocks noChangeAspect="1" noChangeArrowheads="1"/>
          </p:cNvSpPr>
          <p:nvPr/>
        </p:nvSpPr>
        <p:spPr bwMode="auto">
          <a:xfrm>
            <a:off x="3589338" y="-715963"/>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Image result for ishihara chart 3">
            <a:hlinkClick r:id="rId2"/>
          </p:cNvPr>
          <p:cNvSpPr>
            <a:spLocks noChangeAspect="1" noChangeArrowheads="1"/>
          </p:cNvSpPr>
          <p:nvPr/>
        </p:nvSpPr>
        <p:spPr bwMode="auto">
          <a:xfrm>
            <a:off x="3741738" y="-563563"/>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Image result for ishihara chart 3">
            <a:hlinkClick r:id="rId2"/>
          </p:cNvPr>
          <p:cNvSpPr>
            <a:spLocks noChangeAspect="1" noChangeArrowheads="1"/>
          </p:cNvSpPr>
          <p:nvPr/>
        </p:nvSpPr>
        <p:spPr bwMode="auto">
          <a:xfrm>
            <a:off x="3894138" y="-411163"/>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4" descr="Image result for ishihara chart 3">
            <a:hlinkClick r:id="rId2"/>
          </p:cNvPr>
          <p:cNvSpPr>
            <a:spLocks noChangeAspect="1" noChangeArrowheads="1"/>
          </p:cNvSpPr>
          <p:nvPr/>
        </p:nvSpPr>
        <p:spPr bwMode="auto">
          <a:xfrm>
            <a:off x="4046538" y="-258763"/>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6" descr="Image result for ishihara chart 3">
            <a:hlinkClick r:id="rId2"/>
          </p:cNvPr>
          <p:cNvSpPr>
            <a:spLocks noChangeAspect="1" noChangeArrowheads="1"/>
          </p:cNvSpPr>
          <p:nvPr/>
        </p:nvSpPr>
        <p:spPr bwMode="auto">
          <a:xfrm>
            <a:off x="4198938" y="-106363"/>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8" descr="Image result for ishihara chart 3">
            <a:hlinkClick r:id="rId2"/>
          </p:cNvPr>
          <p:cNvSpPr>
            <a:spLocks noChangeAspect="1" noChangeArrowheads="1"/>
          </p:cNvSpPr>
          <p:nvPr/>
        </p:nvSpPr>
        <p:spPr bwMode="auto">
          <a:xfrm>
            <a:off x="4351338" y="46037"/>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0" descr="Image result for ishihara chart 3">
            <a:hlinkClick r:id="rId2"/>
          </p:cNvPr>
          <p:cNvSpPr>
            <a:spLocks noChangeAspect="1" noChangeArrowheads="1"/>
          </p:cNvSpPr>
          <p:nvPr/>
        </p:nvSpPr>
        <p:spPr bwMode="auto">
          <a:xfrm>
            <a:off x="4503738" y="198437"/>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5896" r="10695"/>
          <a:stretch/>
        </p:blipFill>
        <p:spPr bwMode="auto">
          <a:xfrm>
            <a:off x="556260" y="350837"/>
            <a:ext cx="2880678" cy="2849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724399" y="350837"/>
            <a:ext cx="3205775" cy="3136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726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743510"/>
            <a:ext cx="8229600" cy="1323439"/>
          </a:xfrm>
          <a:prstGeom prst="rect">
            <a:avLst/>
          </a:prstGeom>
          <a:noFill/>
        </p:spPr>
        <p:txBody>
          <a:bodyPr wrap="square" rtlCol="0">
            <a:spAutoFit/>
          </a:bodyPr>
          <a:lstStyle/>
          <a:p>
            <a:pPr algn="ctr"/>
            <a:r>
              <a:rPr lang="en-US" sz="2000" b="1" dirty="0"/>
              <a:t>Normal People read them as </a:t>
            </a:r>
            <a:r>
              <a:rPr lang="en-US" sz="2000" b="1" dirty="0" smtClean="0"/>
              <a:t>26 </a:t>
            </a:r>
            <a:r>
              <a:rPr lang="en-US" sz="2000" b="1" dirty="0"/>
              <a:t>and </a:t>
            </a:r>
            <a:r>
              <a:rPr lang="en-US" sz="2000" b="1" dirty="0" smtClean="0"/>
              <a:t>42</a:t>
            </a:r>
            <a:endParaRPr lang="en-US" sz="2000" b="1" dirty="0"/>
          </a:p>
          <a:p>
            <a:pPr algn="ctr"/>
            <a:r>
              <a:rPr lang="en-US" sz="2000" b="1" dirty="0"/>
              <a:t>Those with </a:t>
            </a:r>
            <a:r>
              <a:rPr lang="en-US" sz="2000" b="1" dirty="0" err="1" smtClean="0"/>
              <a:t>protanopia</a:t>
            </a:r>
            <a:r>
              <a:rPr lang="en-US" sz="2000" b="1" dirty="0" smtClean="0"/>
              <a:t> and strong </a:t>
            </a:r>
            <a:r>
              <a:rPr lang="en-US" sz="2000" b="1" dirty="0" err="1" smtClean="0"/>
              <a:t>protanomalia</a:t>
            </a:r>
            <a:r>
              <a:rPr lang="en-US" sz="2000" b="1" dirty="0" smtClean="0"/>
              <a:t> </a:t>
            </a:r>
            <a:r>
              <a:rPr lang="en-US" sz="2000" b="1" dirty="0"/>
              <a:t>read them as </a:t>
            </a:r>
            <a:r>
              <a:rPr lang="en-US" sz="2000" b="1" dirty="0" smtClean="0"/>
              <a:t>6 </a:t>
            </a:r>
            <a:r>
              <a:rPr lang="en-US" sz="2000" b="1" dirty="0"/>
              <a:t>and </a:t>
            </a:r>
            <a:r>
              <a:rPr lang="en-US" sz="2000" b="1" dirty="0" smtClean="0"/>
              <a:t>2</a:t>
            </a:r>
          </a:p>
          <a:p>
            <a:pPr algn="ctr"/>
            <a:r>
              <a:rPr lang="en-US" sz="2000" b="1" dirty="0"/>
              <a:t>Those with </a:t>
            </a:r>
            <a:r>
              <a:rPr lang="en-US" sz="2000" b="1" dirty="0" err="1" smtClean="0"/>
              <a:t>deuteranopia</a:t>
            </a:r>
            <a:r>
              <a:rPr lang="en-US" sz="2000" b="1" dirty="0" smtClean="0"/>
              <a:t> </a:t>
            </a:r>
            <a:r>
              <a:rPr lang="en-US" sz="2000" b="1" dirty="0"/>
              <a:t>and strong </a:t>
            </a:r>
            <a:r>
              <a:rPr lang="en-US" sz="2000" b="1" dirty="0" err="1" smtClean="0"/>
              <a:t>deuteranomalia</a:t>
            </a:r>
            <a:r>
              <a:rPr lang="en-US" sz="2000" b="1" dirty="0" smtClean="0"/>
              <a:t> </a:t>
            </a:r>
            <a:r>
              <a:rPr lang="en-US" sz="2000" b="1" dirty="0"/>
              <a:t>read them as </a:t>
            </a:r>
            <a:r>
              <a:rPr lang="en-US" sz="2000" b="1" dirty="0" smtClean="0"/>
              <a:t>2 </a:t>
            </a:r>
            <a:r>
              <a:rPr lang="en-US" sz="2000" b="1" dirty="0"/>
              <a:t>and </a:t>
            </a:r>
            <a:r>
              <a:rPr lang="en-US" sz="2000" b="1" dirty="0" smtClean="0"/>
              <a:t>4</a:t>
            </a:r>
            <a:endParaRPr lang="en-US" sz="2000" b="1" dirty="0"/>
          </a:p>
          <a:p>
            <a:pPr algn="ctr"/>
            <a:endParaRPr lang="en-US" sz="2000" b="1" dirty="0"/>
          </a:p>
        </p:txBody>
      </p:sp>
      <p:sp>
        <p:nvSpPr>
          <p:cNvPr id="3" name="AutoShape 4" descr="Image result for ishihara chart 3">
            <a:hlinkClick r:id="rId2"/>
          </p:cNvPr>
          <p:cNvSpPr>
            <a:spLocks noChangeAspect="1" noChangeArrowheads="1"/>
          </p:cNvSpPr>
          <p:nvPr/>
        </p:nvSpPr>
        <p:spPr bwMode="auto">
          <a:xfrm>
            <a:off x="3284538" y="-1020763"/>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ishihara chart 3">
            <a:hlinkClick r:id="rId2"/>
          </p:cNvPr>
          <p:cNvSpPr>
            <a:spLocks noChangeAspect="1" noChangeArrowheads="1"/>
          </p:cNvSpPr>
          <p:nvPr/>
        </p:nvSpPr>
        <p:spPr bwMode="auto">
          <a:xfrm>
            <a:off x="3436938" y="-868363"/>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ishihara chart 3">
            <a:hlinkClick r:id="rId2"/>
          </p:cNvPr>
          <p:cNvSpPr>
            <a:spLocks noChangeAspect="1" noChangeArrowheads="1"/>
          </p:cNvSpPr>
          <p:nvPr/>
        </p:nvSpPr>
        <p:spPr bwMode="auto">
          <a:xfrm>
            <a:off x="3589338" y="-715963"/>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Image result for ishihara chart 3">
            <a:hlinkClick r:id="rId2"/>
          </p:cNvPr>
          <p:cNvSpPr>
            <a:spLocks noChangeAspect="1" noChangeArrowheads="1"/>
          </p:cNvSpPr>
          <p:nvPr/>
        </p:nvSpPr>
        <p:spPr bwMode="auto">
          <a:xfrm>
            <a:off x="3741738" y="-563563"/>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Image result for ishihara chart 3">
            <a:hlinkClick r:id="rId2"/>
          </p:cNvPr>
          <p:cNvSpPr>
            <a:spLocks noChangeAspect="1" noChangeArrowheads="1"/>
          </p:cNvSpPr>
          <p:nvPr/>
        </p:nvSpPr>
        <p:spPr bwMode="auto">
          <a:xfrm>
            <a:off x="3894138" y="-411163"/>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4" descr="Image result for ishihara chart 3">
            <a:hlinkClick r:id="rId2"/>
          </p:cNvPr>
          <p:cNvSpPr>
            <a:spLocks noChangeAspect="1" noChangeArrowheads="1"/>
          </p:cNvSpPr>
          <p:nvPr/>
        </p:nvSpPr>
        <p:spPr bwMode="auto">
          <a:xfrm>
            <a:off x="4046538" y="-258763"/>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6" descr="Image result for ishihara chart 3">
            <a:hlinkClick r:id="rId2"/>
          </p:cNvPr>
          <p:cNvSpPr>
            <a:spLocks noChangeAspect="1" noChangeArrowheads="1"/>
          </p:cNvSpPr>
          <p:nvPr/>
        </p:nvSpPr>
        <p:spPr bwMode="auto">
          <a:xfrm>
            <a:off x="4198938" y="-106363"/>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8" descr="Image result for ishihara chart 3">
            <a:hlinkClick r:id="rId2"/>
          </p:cNvPr>
          <p:cNvSpPr>
            <a:spLocks noChangeAspect="1" noChangeArrowheads="1"/>
          </p:cNvSpPr>
          <p:nvPr/>
        </p:nvSpPr>
        <p:spPr bwMode="auto">
          <a:xfrm>
            <a:off x="4351338" y="46037"/>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0" descr="Image result for ishihara chart 3">
            <a:hlinkClick r:id="rId2"/>
          </p:cNvPr>
          <p:cNvSpPr>
            <a:spLocks noChangeAspect="1" noChangeArrowheads="1"/>
          </p:cNvSpPr>
          <p:nvPr/>
        </p:nvSpPr>
        <p:spPr bwMode="auto">
          <a:xfrm>
            <a:off x="4503738" y="198437"/>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170" name="Picture 2" descr="Image result for ishihara chart 26"/>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85800" y="350837"/>
            <a:ext cx="3513138" cy="351313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Relat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l="8741" t="8185" r="9748" b="10401"/>
          <a:stretch/>
        </p:blipFill>
        <p:spPr bwMode="auto">
          <a:xfrm>
            <a:off x="4595178" y="282416"/>
            <a:ext cx="3493770" cy="3489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31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Desktop\snellen chart.jpg"/>
          <p:cNvPicPr/>
          <p:nvPr/>
        </p:nvPicPr>
        <p:blipFill rotWithShape="1">
          <a:blip r:embed="rId2">
            <a:extLst>
              <a:ext uri="{28A0092B-C50C-407E-A947-70E740481C1C}">
                <a14:useLocalDpi xmlns:a14="http://schemas.microsoft.com/office/drawing/2010/main" val="0"/>
              </a:ext>
            </a:extLst>
          </a:blip>
          <a:srcRect b="14962"/>
          <a:stretch/>
        </p:blipFill>
        <p:spPr bwMode="auto">
          <a:xfrm>
            <a:off x="2343150" y="304800"/>
            <a:ext cx="4572000" cy="6210300"/>
          </a:xfrm>
          <a:prstGeom prst="rect">
            <a:avLst/>
          </a:prstGeom>
          <a:noFill/>
          <a:ln>
            <a:noFill/>
          </a:ln>
        </p:spPr>
      </p:pic>
    </p:spTree>
    <p:extLst>
      <p:ext uri="{BB962C8B-B14F-4D97-AF65-F5344CB8AC3E}">
        <p14:creationId xmlns:p14="http://schemas.microsoft.com/office/powerpoint/2010/main" val="3620449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381000"/>
            <a:ext cx="4572000" cy="1200329"/>
          </a:xfrm>
          <a:prstGeom prst="rect">
            <a:avLst/>
          </a:prstGeom>
        </p:spPr>
        <p:txBody>
          <a:bodyPr>
            <a:spAutoFit/>
          </a:bodyPr>
          <a:lstStyle/>
          <a:p>
            <a:pPr algn="ctr"/>
            <a:r>
              <a:rPr lang="en-GB" sz="3600" b="1" u="sng" dirty="0"/>
              <a:t>REFRACTIVE ERRORS:</a:t>
            </a:r>
            <a:endParaRPr lang="en-US" sz="3600" dirty="0"/>
          </a:p>
          <a:p>
            <a:pPr algn="ctr"/>
            <a:r>
              <a:rPr lang="en-GB" sz="3600" b="1" u="sng" dirty="0" smtClean="0"/>
              <a:t>MYOPIA</a:t>
            </a:r>
            <a:endParaRPr lang="en-US" sz="3600" b="1" dirty="0"/>
          </a:p>
        </p:txBody>
      </p:sp>
      <p:pic>
        <p:nvPicPr>
          <p:cNvPr id="3" name="il_fi" descr="http://www.nei.nih.gov/healthyeyes/eye_images/Myopia.gif"/>
          <p:cNvPicPr/>
          <p:nvPr/>
        </p:nvPicPr>
        <p:blipFill>
          <a:blip r:embed="rId2" cstate="print">
            <a:grayscl/>
          </a:blip>
          <a:srcRect/>
          <a:stretch>
            <a:fillRect/>
          </a:stretch>
        </p:blipFill>
        <p:spPr bwMode="auto">
          <a:xfrm>
            <a:off x="1447800" y="1718310"/>
            <a:ext cx="5943600" cy="4576445"/>
          </a:xfrm>
          <a:prstGeom prst="rect">
            <a:avLst/>
          </a:prstGeom>
          <a:noFill/>
          <a:ln w="9525">
            <a:noFill/>
            <a:miter lim="800000"/>
            <a:headEnd/>
            <a:tailEnd/>
          </a:ln>
        </p:spPr>
      </p:pic>
    </p:spTree>
    <p:extLst>
      <p:ext uri="{BB962C8B-B14F-4D97-AF65-F5344CB8AC3E}">
        <p14:creationId xmlns:p14="http://schemas.microsoft.com/office/powerpoint/2010/main" val="1276704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457199"/>
            <a:ext cx="6092373" cy="646331"/>
          </a:xfrm>
          <a:prstGeom prst="rect">
            <a:avLst/>
          </a:prstGeom>
        </p:spPr>
        <p:txBody>
          <a:bodyPr wrap="none">
            <a:spAutoFit/>
          </a:bodyPr>
          <a:lstStyle/>
          <a:p>
            <a:pPr algn="ctr"/>
            <a:r>
              <a:rPr lang="en-GB" sz="3600" b="1" u="sng" dirty="0"/>
              <a:t>HYPERMETROPIA / </a:t>
            </a:r>
            <a:r>
              <a:rPr lang="en-GB" sz="3600" b="1" u="sng" dirty="0" smtClean="0"/>
              <a:t>HYPEROPIA</a:t>
            </a:r>
            <a:endParaRPr lang="en-US" sz="3600" b="1" dirty="0"/>
          </a:p>
        </p:txBody>
      </p:sp>
      <p:pic>
        <p:nvPicPr>
          <p:cNvPr id="3" name="il_fi" descr="http://upload.wikimedia.org/wikipedia/commons/3/32/Hyperopia.gif"/>
          <p:cNvPicPr/>
          <p:nvPr/>
        </p:nvPicPr>
        <p:blipFill>
          <a:blip r:embed="rId2" cstate="print">
            <a:grayscl/>
          </a:blip>
          <a:srcRect/>
          <a:stretch>
            <a:fillRect/>
          </a:stretch>
        </p:blipFill>
        <p:spPr bwMode="auto">
          <a:xfrm>
            <a:off x="1903186" y="1600200"/>
            <a:ext cx="5943600" cy="4576445"/>
          </a:xfrm>
          <a:prstGeom prst="rect">
            <a:avLst/>
          </a:prstGeom>
          <a:noFill/>
          <a:ln w="9525">
            <a:noFill/>
            <a:miter lim="800000"/>
            <a:headEnd/>
            <a:tailEnd/>
          </a:ln>
        </p:spPr>
      </p:pic>
    </p:spTree>
    <p:extLst>
      <p:ext uri="{BB962C8B-B14F-4D97-AF65-F5344CB8AC3E}">
        <p14:creationId xmlns:p14="http://schemas.microsoft.com/office/powerpoint/2010/main" val="4201939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457200"/>
            <a:ext cx="6858000" cy="4524315"/>
          </a:xfrm>
          <a:prstGeom prst="rect">
            <a:avLst/>
          </a:prstGeom>
        </p:spPr>
        <p:txBody>
          <a:bodyPr wrap="square">
            <a:spAutoFit/>
          </a:bodyPr>
          <a:lstStyle/>
          <a:p>
            <a:r>
              <a:rPr lang="en-GB" sz="3600" b="1" i="1" u="sng" dirty="0"/>
              <a:t>TEST FOR NEAR VISION</a:t>
            </a:r>
            <a:endParaRPr lang="en-US" sz="3600" dirty="0"/>
          </a:p>
          <a:p>
            <a:r>
              <a:rPr lang="en-GB" sz="3600" dirty="0"/>
              <a:t>The near vision test is measuring your ability to read and see objects within an arm's distance from the body. This test is important if you have </a:t>
            </a:r>
            <a:r>
              <a:rPr lang="en-GB" sz="3600" dirty="0" smtClean="0"/>
              <a:t>Hypermetropia </a:t>
            </a:r>
            <a:r>
              <a:rPr lang="en-GB" sz="3600" dirty="0"/>
              <a:t>or </a:t>
            </a:r>
            <a:r>
              <a:rPr lang="en-GB" sz="3600" dirty="0" smtClean="0"/>
              <a:t>Presbyopia</a:t>
            </a:r>
            <a:r>
              <a:rPr lang="en-GB" sz="3600" dirty="0"/>
              <a:t>.</a:t>
            </a:r>
            <a:endParaRPr lang="en-US" sz="3600" dirty="0"/>
          </a:p>
          <a:p>
            <a:endParaRPr lang="en-GB" sz="3600" b="1" i="1" u="sng" dirty="0" smtClean="0"/>
          </a:p>
          <a:p>
            <a:r>
              <a:rPr lang="en-GB" sz="3600" b="1" i="1" u="sng" dirty="0" smtClean="0"/>
              <a:t>Equipment</a:t>
            </a:r>
            <a:r>
              <a:rPr lang="en-GB" sz="3600" b="1" i="1" u="sng" dirty="0"/>
              <a:t>:</a:t>
            </a:r>
            <a:r>
              <a:rPr lang="en-GB" sz="3600" b="1" i="1" dirty="0"/>
              <a:t>	</a:t>
            </a:r>
            <a:r>
              <a:rPr lang="en-GB" sz="3600" dirty="0"/>
              <a:t>Jaeger’s Chart </a:t>
            </a:r>
            <a:endParaRPr lang="en-US" sz="3600" dirty="0"/>
          </a:p>
        </p:txBody>
      </p:sp>
    </p:spTree>
    <p:extLst>
      <p:ext uri="{BB962C8B-B14F-4D97-AF65-F5344CB8AC3E}">
        <p14:creationId xmlns:p14="http://schemas.microsoft.com/office/powerpoint/2010/main" val="3723305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Desktop\JAEGER1.jpg"/>
          <p:cNvPicPr/>
          <p:nvPr/>
        </p:nvPicPr>
        <p:blipFill>
          <a:blip r:embed="rId2">
            <a:extLst>
              <a:ext uri="{28A0092B-C50C-407E-A947-70E740481C1C}">
                <a14:useLocalDpi xmlns:a14="http://schemas.microsoft.com/office/drawing/2010/main" val="0"/>
              </a:ext>
            </a:extLst>
          </a:blip>
          <a:srcRect/>
          <a:stretch>
            <a:fillRect/>
          </a:stretch>
        </p:blipFill>
        <p:spPr bwMode="auto">
          <a:xfrm>
            <a:off x="1676399" y="304800"/>
            <a:ext cx="5334001" cy="6457950"/>
          </a:xfrm>
          <a:prstGeom prst="rect">
            <a:avLst/>
          </a:prstGeom>
          <a:noFill/>
          <a:ln>
            <a:noFill/>
          </a:ln>
        </p:spPr>
      </p:pic>
    </p:spTree>
    <p:extLst>
      <p:ext uri="{BB962C8B-B14F-4D97-AF65-F5344CB8AC3E}">
        <p14:creationId xmlns:p14="http://schemas.microsoft.com/office/powerpoint/2010/main" val="2856547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Desktop\JAEGER2.jpg"/>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81000"/>
            <a:ext cx="4953000" cy="6324599"/>
          </a:xfrm>
          <a:prstGeom prst="rect">
            <a:avLst/>
          </a:prstGeom>
          <a:noFill/>
          <a:ln>
            <a:noFill/>
          </a:ln>
        </p:spPr>
      </p:pic>
    </p:spTree>
    <p:extLst>
      <p:ext uri="{BB962C8B-B14F-4D97-AF65-F5344CB8AC3E}">
        <p14:creationId xmlns:p14="http://schemas.microsoft.com/office/powerpoint/2010/main" val="3472766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153400" cy="6247864"/>
          </a:xfrm>
          <a:prstGeom prst="rect">
            <a:avLst/>
          </a:prstGeom>
        </p:spPr>
        <p:txBody>
          <a:bodyPr wrap="square">
            <a:spAutoFit/>
          </a:bodyPr>
          <a:lstStyle/>
          <a:p>
            <a:r>
              <a:rPr lang="en-GB" sz="3600" b="1" u="sng" dirty="0"/>
              <a:t>TEST FOR ASTIGMATISM</a:t>
            </a:r>
            <a:endParaRPr lang="en-US" sz="3600" dirty="0"/>
          </a:p>
          <a:p>
            <a:r>
              <a:rPr lang="en-GB" sz="2800" b="1" dirty="0"/>
              <a:t>Astigmatism</a:t>
            </a:r>
            <a:r>
              <a:rPr lang="en-GB" sz="2800" dirty="0"/>
              <a:t> is a type of refractive error that causes blurred vision mainly due to the irregular shape of the cornea and sometimes uneven curvature of the lens inside the eye can also cause Astigmatism. Slight amounts of astigmatism usually don't affect vision and don't require treatment. However, larger amounts of astigmatism cause distorted or blurred vision, eye discomfort and headaches and need to be treated by adding </a:t>
            </a:r>
            <a:r>
              <a:rPr lang="en-GB" sz="2800" b="1" i="1" dirty="0"/>
              <a:t>cylindrical lenses</a:t>
            </a:r>
            <a:r>
              <a:rPr lang="en-GB" sz="2800" dirty="0"/>
              <a:t> in eyeglasses that will correct the astigmatism by altering the way light enters your eyes.</a:t>
            </a:r>
            <a:endParaRPr lang="en-US" sz="2800" dirty="0"/>
          </a:p>
          <a:p>
            <a:endParaRPr lang="en-GB" sz="2800" b="1" i="1" u="sng" dirty="0" smtClean="0"/>
          </a:p>
          <a:p>
            <a:r>
              <a:rPr lang="en-GB" sz="2800" b="1" i="1" u="sng" dirty="0" smtClean="0"/>
              <a:t>Equipment</a:t>
            </a:r>
            <a:r>
              <a:rPr lang="en-GB" sz="2800" b="1" i="1" u="sng" dirty="0"/>
              <a:t>:</a:t>
            </a:r>
            <a:r>
              <a:rPr lang="en-GB" sz="2800" b="1" dirty="0"/>
              <a:t>	</a:t>
            </a:r>
            <a:r>
              <a:rPr lang="en-GB" sz="2800" dirty="0"/>
              <a:t>Astigmatism Chart </a:t>
            </a:r>
            <a:endParaRPr lang="en-US" sz="2800" dirty="0"/>
          </a:p>
        </p:txBody>
      </p:sp>
    </p:spTree>
    <p:extLst>
      <p:ext uri="{BB962C8B-B14F-4D97-AF65-F5344CB8AC3E}">
        <p14:creationId xmlns:p14="http://schemas.microsoft.com/office/powerpoint/2010/main" val="3456393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765</Words>
  <Application>Microsoft Office PowerPoint</Application>
  <PresentationFormat>On-screen Show (4:3)</PresentationFormat>
  <Paragraphs>99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VISUAL EXPERIMENTS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EXPERIMENTS</dc:title>
  <dc:creator>Mustafa</dc:creator>
  <cp:lastModifiedBy>Mustafa</cp:lastModifiedBy>
  <cp:revision>8</cp:revision>
  <dcterms:created xsi:type="dcterms:W3CDTF">2018-09-26T05:47:50Z</dcterms:created>
  <dcterms:modified xsi:type="dcterms:W3CDTF">2019-10-01T09:04:22Z</dcterms:modified>
</cp:coreProperties>
</file>