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9.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0.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72" r:id="rId3"/>
    <p:sldMasterId id="2147483678" r:id="rId4"/>
    <p:sldMasterId id="2147483684" r:id="rId5"/>
    <p:sldMasterId id="2147483690" r:id="rId6"/>
    <p:sldMasterId id="2147483696" r:id="rId7"/>
    <p:sldMasterId id="2147483702" r:id="rId8"/>
    <p:sldMasterId id="2147483708" r:id="rId9"/>
    <p:sldMasterId id="2147483714" r:id="rId10"/>
    <p:sldMasterId id="2147483720" r:id="rId11"/>
  </p:sldMasterIdLst>
  <p:notesMasterIdLst>
    <p:notesMasterId r:id="rId46"/>
  </p:notesMasterIdLst>
  <p:sldIdLst>
    <p:sldId id="256" r:id="rId12"/>
    <p:sldId id="257" r:id="rId13"/>
    <p:sldId id="258" r:id="rId14"/>
    <p:sldId id="259" r:id="rId15"/>
    <p:sldId id="260" r:id="rId16"/>
    <p:sldId id="261" r:id="rId17"/>
    <p:sldId id="294" r:id="rId18"/>
    <p:sldId id="305" r:id="rId19"/>
    <p:sldId id="265" r:id="rId20"/>
    <p:sldId id="267" r:id="rId21"/>
    <p:sldId id="270" r:id="rId22"/>
    <p:sldId id="271" r:id="rId23"/>
    <p:sldId id="272" r:id="rId24"/>
    <p:sldId id="274" r:id="rId25"/>
    <p:sldId id="299" r:id="rId26"/>
    <p:sldId id="300" r:id="rId27"/>
    <p:sldId id="275" r:id="rId28"/>
    <p:sldId id="276" r:id="rId29"/>
    <p:sldId id="277" r:id="rId30"/>
    <p:sldId id="278" r:id="rId31"/>
    <p:sldId id="280" r:id="rId32"/>
    <p:sldId id="281" r:id="rId33"/>
    <p:sldId id="304" r:id="rId34"/>
    <p:sldId id="283" r:id="rId35"/>
    <p:sldId id="303" r:id="rId36"/>
    <p:sldId id="302" r:id="rId37"/>
    <p:sldId id="285" r:id="rId38"/>
    <p:sldId id="284" r:id="rId39"/>
    <p:sldId id="301" r:id="rId40"/>
    <p:sldId id="286" r:id="rId41"/>
    <p:sldId id="287" r:id="rId42"/>
    <p:sldId id="289" r:id="rId43"/>
    <p:sldId id="290" r:id="rId44"/>
    <p:sldId id="29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28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viewProps" Target="view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18D3A7-0D19-4991-AEF2-BDB36177AB8F}" type="datetimeFigureOut">
              <a:rPr lang="en-US" smtClean="0"/>
              <a:t>9/30/2019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42DFB0-AEDC-4970-9375-0F1CD6BE1284}" type="slidenum">
              <a:rPr lang="en-US" smtClean="0"/>
              <a:t>‹#›</a:t>
            </a:fld>
            <a:endParaRPr lang="en-US"/>
          </a:p>
        </p:txBody>
      </p:sp>
    </p:spTree>
    <p:extLst>
      <p:ext uri="{BB962C8B-B14F-4D97-AF65-F5344CB8AC3E}">
        <p14:creationId xmlns:p14="http://schemas.microsoft.com/office/powerpoint/2010/main" val="1721232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42DFB0-AEDC-4970-9375-0F1CD6BE1284}" type="slidenum">
              <a:rPr lang="en-US" smtClean="0"/>
              <a:t>32</a:t>
            </a:fld>
            <a:endParaRPr lang="en-US"/>
          </a:p>
        </p:txBody>
      </p:sp>
    </p:spTree>
    <p:extLst>
      <p:ext uri="{BB962C8B-B14F-4D97-AF65-F5344CB8AC3E}">
        <p14:creationId xmlns:p14="http://schemas.microsoft.com/office/powerpoint/2010/main" val="3260916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7CD549-14D5-45F0-A412-0C561F074DE6}"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9E87-3BCB-4C74-86CA-8217C5FA3712}" type="slidenum">
              <a:rPr lang="en-US" smtClean="0"/>
              <a:t>‹#›</a:t>
            </a:fld>
            <a:endParaRPr lang="en-US"/>
          </a:p>
        </p:txBody>
      </p:sp>
    </p:spTree>
    <p:extLst>
      <p:ext uri="{BB962C8B-B14F-4D97-AF65-F5344CB8AC3E}">
        <p14:creationId xmlns:p14="http://schemas.microsoft.com/office/powerpoint/2010/main" val="179509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CD549-14D5-45F0-A412-0C561F074DE6}"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9E87-3BCB-4C74-86CA-8217C5FA3712}" type="slidenum">
              <a:rPr lang="en-US" smtClean="0"/>
              <a:t>‹#›</a:t>
            </a:fld>
            <a:endParaRPr lang="en-US"/>
          </a:p>
        </p:txBody>
      </p:sp>
    </p:spTree>
    <p:extLst>
      <p:ext uri="{BB962C8B-B14F-4D97-AF65-F5344CB8AC3E}">
        <p14:creationId xmlns:p14="http://schemas.microsoft.com/office/powerpoint/2010/main" val="169388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CD549-14D5-45F0-A412-0C561F074DE6}"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9E87-3BCB-4C74-86CA-8217C5FA3712}" type="slidenum">
              <a:rPr lang="en-US" smtClean="0"/>
              <a:t>‹#›</a:t>
            </a:fld>
            <a:endParaRPr lang="en-US"/>
          </a:p>
        </p:txBody>
      </p:sp>
    </p:spTree>
    <p:extLst>
      <p:ext uri="{BB962C8B-B14F-4D97-AF65-F5344CB8AC3E}">
        <p14:creationId xmlns:p14="http://schemas.microsoft.com/office/powerpoint/2010/main" val="3347432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8309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138593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p:txBody>
          <a:bodyPr lIns="0" tIns="0" rIns="0" bIns="0"/>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002147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sz="half" idx="2"/>
          </p:nvPr>
        </p:nvSpPr>
        <p:spPr>
          <a:xfrm>
            <a:off x="609600" y="1577340"/>
            <a:ext cx="530352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5539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862407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051604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1984" cy="6857998"/>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17" name="bk object 17"/>
          <p:cNvSpPr/>
          <p:nvPr/>
        </p:nvSpPr>
        <p:spPr>
          <a:xfrm>
            <a:off x="0" y="4509085"/>
            <a:ext cx="5242883" cy="2348913"/>
          </a:xfrm>
          <a:prstGeom prst="rect">
            <a:avLst/>
          </a:prstGeom>
          <a:blipFill>
            <a:blip r:embed="rId3" cstate="print"/>
            <a:stretch>
              <a:fillRect/>
            </a:stretch>
          </a:blipFill>
        </p:spPr>
        <p:txBody>
          <a:bodyPr wrap="square" lIns="0" tIns="0" rIns="0" bIns="0" rtlCol="0"/>
          <a:lstStyle/>
          <a:p>
            <a:endParaRPr sz="180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19383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8309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646650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p:txBody>
          <a:bodyPr lIns="0" tIns="0" rIns="0" bIns="0"/>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471350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sz="half" idx="2"/>
          </p:nvPr>
        </p:nvSpPr>
        <p:spPr>
          <a:xfrm>
            <a:off x="609600" y="1577340"/>
            <a:ext cx="530352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5539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7075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CD549-14D5-45F0-A412-0C561F074DE6}"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9E87-3BCB-4C74-86CA-8217C5FA3712}" type="slidenum">
              <a:rPr lang="en-US" smtClean="0"/>
              <a:t>‹#›</a:t>
            </a:fld>
            <a:endParaRPr lang="en-US"/>
          </a:p>
        </p:txBody>
      </p:sp>
    </p:spTree>
    <p:extLst>
      <p:ext uri="{BB962C8B-B14F-4D97-AF65-F5344CB8AC3E}">
        <p14:creationId xmlns:p14="http://schemas.microsoft.com/office/powerpoint/2010/main" val="10113011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474215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1984" cy="6857998"/>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17" name="bk object 17"/>
          <p:cNvSpPr/>
          <p:nvPr/>
        </p:nvSpPr>
        <p:spPr>
          <a:xfrm>
            <a:off x="0" y="4509085"/>
            <a:ext cx="5242883" cy="2348913"/>
          </a:xfrm>
          <a:prstGeom prst="rect">
            <a:avLst/>
          </a:prstGeom>
          <a:blipFill>
            <a:blip r:embed="rId3" cstate="print"/>
            <a:stretch>
              <a:fillRect/>
            </a:stretch>
          </a:blipFill>
        </p:spPr>
        <p:txBody>
          <a:bodyPr wrap="square" lIns="0" tIns="0" rIns="0" bIns="0" rtlCol="0"/>
          <a:lstStyle/>
          <a:p>
            <a:endParaRPr sz="180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807638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8309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726137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p:txBody>
          <a:bodyPr lIns="0" tIns="0" rIns="0" bIns="0"/>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884206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sz="half" idx="2"/>
          </p:nvPr>
        </p:nvSpPr>
        <p:spPr>
          <a:xfrm>
            <a:off x="609600" y="1577340"/>
            <a:ext cx="530352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5539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5037466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6071240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1984" cy="6857998"/>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17" name="bk object 17"/>
          <p:cNvSpPr/>
          <p:nvPr/>
        </p:nvSpPr>
        <p:spPr>
          <a:xfrm>
            <a:off x="0" y="4509085"/>
            <a:ext cx="5242883" cy="2348913"/>
          </a:xfrm>
          <a:prstGeom prst="rect">
            <a:avLst/>
          </a:prstGeom>
          <a:blipFill>
            <a:blip r:embed="rId3" cstate="print"/>
            <a:stretch>
              <a:fillRect/>
            </a:stretch>
          </a:blipFill>
        </p:spPr>
        <p:txBody>
          <a:bodyPr wrap="square" lIns="0" tIns="0" rIns="0" bIns="0" rtlCol="0"/>
          <a:lstStyle/>
          <a:p>
            <a:endParaRPr sz="180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498749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8309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6112978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p:txBody>
          <a:bodyPr lIns="0" tIns="0" rIns="0" bIns="0"/>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7460092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sz="half" idx="2"/>
          </p:nvPr>
        </p:nvSpPr>
        <p:spPr>
          <a:xfrm>
            <a:off x="609600" y="1577340"/>
            <a:ext cx="530352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5539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387522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CD549-14D5-45F0-A412-0C561F074DE6}"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9E87-3BCB-4C74-86CA-8217C5FA3712}" type="slidenum">
              <a:rPr lang="en-US" smtClean="0"/>
              <a:t>‹#›</a:t>
            </a:fld>
            <a:endParaRPr lang="en-US"/>
          </a:p>
        </p:txBody>
      </p:sp>
    </p:spTree>
    <p:extLst>
      <p:ext uri="{BB962C8B-B14F-4D97-AF65-F5344CB8AC3E}">
        <p14:creationId xmlns:p14="http://schemas.microsoft.com/office/powerpoint/2010/main" val="7226579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20350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1984" cy="6857998"/>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17" name="bk object 17"/>
          <p:cNvSpPr/>
          <p:nvPr/>
        </p:nvSpPr>
        <p:spPr>
          <a:xfrm>
            <a:off x="0" y="4509085"/>
            <a:ext cx="5242883" cy="2348913"/>
          </a:xfrm>
          <a:prstGeom prst="rect">
            <a:avLst/>
          </a:prstGeom>
          <a:blipFill>
            <a:blip r:embed="rId3" cstate="print"/>
            <a:stretch>
              <a:fillRect/>
            </a:stretch>
          </a:blipFill>
        </p:spPr>
        <p:txBody>
          <a:bodyPr wrap="square" lIns="0" tIns="0" rIns="0" bIns="0" rtlCol="0"/>
          <a:lstStyle/>
          <a:p>
            <a:endParaRPr sz="180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833741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8309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6279414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p:txBody>
          <a:bodyPr lIns="0" tIns="0" rIns="0" bIns="0"/>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0603744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sz="half" idx="2"/>
          </p:nvPr>
        </p:nvSpPr>
        <p:spPr>
          <a:xfrm>
            <a:off x="609600" y="1577340"/>
            <a:ext cx="530352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5539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6245528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6583593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1984" cy="6857998"/>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17" name="bk object 17"/>
          <p:cNvSpPr/>
          <p:nvPr/>
        </p:nvSpPr>
        <p:spPr>
          <a:xfrm>
            <a:off x="0" y="4509085"/>
            <a:ext cx="5242883" cy="2348913"/>
          </a:xfrm>
          <a:prstGeom prst="rect">
            <a:avLst/>
          </a:prstGeom>
          <a:blipFill>
            <a:blip r:embed="rId3" cstate="print"/>
            <a:stretch>
              <a:fillRect/>
            </a:stretch>
          </a:blipFill>
        </p:spPr>
        <p:txBody>
          <a:bodyPr wrap="square" lIns="0" tIns="0" rIns="0" bIns="0" rtlCol="0"/>
          <a:lstStyle/>
          <a:p>
            <a:endParaRPr sz="180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2755030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8309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4583259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p:txBody>
          <a:bodyPr lIns="0" tIns="0" rIns="0" bIns="0"/>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3311901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sz="half" idx="2"/>
          </p:nvPr>
        </p:nvSpPr>
        <p:spPr>
          <a:xfrm>
            <a:off x="609600" y="1577340"/>
            <a:ext cx="530352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5539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214218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7CD549-14D5-45F0-A412-0C561F074DE6}"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99E87-3BCB-4C74-86CA-8217C5FA3712}" type="slidenum">
              <a:rPr lang="en-US" smtClean="0"/>
              <a:t>‹#›</a:t>
            </a:fld>
            <a:endParaRPr lang="en-US"/>
          </a:p>
        </p:txBody>
      </p:sp>
    </p:spTree>
    <p:extLst>
      <p:ext uri="{BB962C8B-B14F-4D97-AF65-F5344CB8AC3E}">
        <p14:creationId xmlns:p14="http://schemas.microsoft.com/office/powerpoint/2010/main" val="15128752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3983245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1984" cy="6857998"/>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17" name="bk object 17"/>
          <p:cNvSpPr/>
          <p:nvPr/>
        </p:nvSpPr>
        <p:spPr>
          <a:xfrm>
            <a:off x="0" y="4509085"/>
            <a:ext cx="5242883" cy="2348913"/>
          </a:xfrm>
          <a:prstGeom prst="rect">
            <a:avLst/>
          </a:prstGeom>
          <a:blipFill>
            <a:blip r:embed="rId3" cstate="print"/>
            <a:stretch>
              <a:fillRect/>
            </a:stretch>
          </a:blipFill>
        </p:spPr>
        <p:txBody>
          <a:bodyPr wrap="square" lIns="0" tIns="0" rIns="0" bIns="0" rtlCol="0"/>
          <a:lstStyle/>
          <a:p>
            <a:endParaRPr sz="180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1840960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8309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7844301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p:txBody>
          <a:bodyPr lIns="0" tIns="0" rIns="0" bIns="0"/>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2562024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sz="half" idx="2"/>
          </p:nvPr>
        </p:nvSpPr>
        <p:spPr>
          <a:xfrm>
            <a:off x="609600" y="1577340"/>
            <a:ext cx="530352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5539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6415749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1197665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1984" cy="6857998"/>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17" name="bk object 17"/>
          <p:cNvSpPr/>
          <p:nvPr/>
        </p:nvSpPr>
        <p:spPr>
          <a:xfrm>
            <a:off x="0" y="4509085"/>
            <a:ext cx="5242883" cy="2348913"/>
          </a:xfrm>
          <a:prstGeom prst="rect">
            <a:avLst/>
          </a:prstGeom>
          <a:blipFill>
            <a:blip r:embed="rId3" cstate="print"/>
            <a:stretch>
              <a:fillRect/>
            </a:stretch>
          </a:blipFill>
        </p:spPr>
        <p:txBody>
          <a:bodyPr wrap="square" lIns="0" tIns="0" rIns="0" bIns="0" rtlCol="0"/>
          <a:lstStyle/>
          <a:p>
            <a:endParaRPr sz="180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1947332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8309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6563301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p:txBody>
          <a:bodyPr lIns="0" tIns="0" rIns="0" bIns="0"/>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2563511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sz="half" idx="2"/>
          </p:nvPr>
        </p:nvSpPr>
        <p:spPr>
          <a:xfrm>
            <a:off x="609600" y="1577340"/>
            <a:ext cx="530352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5539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1568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7CD549-14D5-45F0-A412-0C561F074DE6}" type="datetimeFigureOut">
              <a:rPr lang="en-US" smtClean="0"/>
              <a:t>9/30/2019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299E87-3BCB-4C74-86CA-8217C5FA3712}" type="slidenum">
              <a:rPr lang="en-US" smtClean="0"/>
              <a:t>‹#›</a:t>
            </a:fld>
            <a:endParaRPr lang="en-US"/>
          </a:p>
        </p:txBody>
      </p:sp>
    </p:spTree>
    <p:extLst>
      <p:ext uri="{BB962C8B-B14F-4D97-AF65-F5344CB8AC3E}">
        <p14:creationId xmlns:p14="http://schemas.microsoft.com/office/powerpoint/2010/main" val="7508335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8386547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1984" cy="6857998"/>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17" name="bk object 17"/>
          <p:cNvSpPr/>
          <p:nvPr/>
        </p:nvSpPr>
        <p:spPr>
          <a:xfrm>
            <a:off x="0" y="4509085"/>
            <a:ext cx="5242883" cy="2348913"/>
          </a:xfrm>
          <a:prstGeom prst="rect">
            <a:avLst/>
          </a:prstGeom>
          <a:blipFill>
            <a:blip r:embed="rId3" cstate="print"/>
            <a:stretch>
              <a:fillRect/>
            </a:stretch>
          </a:blipFill>
        </p:spPr>
        <p:txBody>
          <a:bodyPr wrap="square" lIns="0" tIns="0" rIns="0" bIns="0" rtlCol="0"/>
          <a:lstStyle/>
          <a:p>
            <a:endParaRPr sz="180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684337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54183" y="403412"/>
            <a:ext cx="11083635" cy="6051176"/>
          </a:xfrm>
          <a:prstGeom prst="rect">
            <a:avLst/>
          </a:prstGeom>
          <a:blipFill>
            <a:blip r:embed="rId2" cstate="print"/>
            <a:stretch>
              <a:fillRect/>
            </a:stretch>
          </a:blipFill>
        </p:spPr>
        <p:txBody>
          <a:bodyPr wrap="square" lIns="0" tIns="0" rIns="0" bIns="0" rtlCol="0"/>
          <a:lstStyle/>
          <a:p>
            <a:endParaRPr sz="1588">
              <a:solidFill>
                <a:prstClr val="black"/>
              </a:solidFill>
            </a:endParaRPr>
          </a:p>
        </p:txBody>
      </p:sp>
      <p:sp>
        <p:nvSpPr>
          <p:cNvPr id="17" name="bk object 17"/>
          <p:cNvSpPr/>
          <p:nvPr/>
        </p:nvSpPr>
        <p:spPr>
          <a:xfrm>
            <a:off x="1086197" y="454511"/>
            <a:ext cx="10023764" cy="707651"/>
          </a:xfrm>
          <a:custGeom>
            <a:avLst/>
            <a:gdLst/>
            <a:ahLst/>
            <a:cxnLst/>
            <a:rect l="l" t="t" r="r" b="b"/>
            <a:pathLst>
              <a:path w="8269605" h="802005">
                <a:moveTo>
                  <a:pt x="8269224" y="801624"/>
                </a:moveTo>
                <a:lnTo>
                  <a:pt x="8269224" y="0"/>
                </a:lnTo>
                <a:lnTo>
                  <a:pt x="0" y="0"/>
                </a:lnTo>
                <a:lnTo>
                  <a:pt x="0" y="801624"/>
                </a:lnTo>
                <a:lnTo>
                  <a:pt x="18288" y="801624"/>
                </a:lnTo>
                <a:lnTo>
                  <a:pt x="18288" y="39624"/>
                </a:lnTo>
                <a:lnTo>
                  <a:pt x="39624" y="18288"/>
                </a:lnTo>
                <a:lnTo>
                  <a:pt x="39624" y="39624"/>
                </a:lnTo>
                <a:lnTo>
                  <a:pt x="8229600" y="39624"/>
                </a:lnTo>
                <a:lnTo>
                  <a:pt x="8229600" y="18288"/>
                </a:lnTo>
                <a:lnTo>
                  <a:pt x="8247888" y="39624"/>
                </a:lnTo>
                <a:lnTo>
                  <a:pt x="8247888" y="801624"/>
                </a:lnTo>
                <a:lnTo>
                  <a:pt x="8269224" y="801624"/>
                </a:lnTo>
                <a:close/>
              </a:path>
              <a:path w="8269605" h="802005">
                <a:moveTo>
                  <a:pt x="39624" y="39624"/>
                </a:moveTo>
                <a:lnTo>
                  <a:pt x="39624" y="18288"/>
                </a:lnTo>
                <a:lnTo>
                  <a:pt x="18288" y="39624"/>
                </a:lnTo>
                <a:lnTo>
                  <a:pt x="39624" y="39624"/>
                </a:lnTo>
                <a:close/>
              </a:path>
              <a:path w="8269605" h="802005">
                <a:moveTo>
                  <a:pt x="39624" y="762000"/>
                </a:moveTo>
                <a:lnTo>
                  <a:pt x="39624" y="39624"/>
                </a:lnTo>
                <a:lnTo>
                  <a:pt x="18288" y="39624"/>
                </a:lnTo>
                <a:lnTo>
                  <a:pt x="18288" y="762000"/>
                </a:lnTo>
                <a:lnTo>
                  <a:pt x="39624" y="762000"/>
                </a:lnTo>
                <a:close/>
              </a:path>
              <a:path w="8269605" h="802005">
                <a:moveTo>
                  <a:pt x="8247888" y="762000"/>
                </a:moveTo>
                <a:lnTo>
                  <a:pt x="18288" y="762000"/>
                </a:lnTo>
                <a:lnTo>
                  <a:pt x="39624" y="780288"/>
                </a:lnTo>
                <a:lnTo>
                  <a:pt x="39624" y="801624"/>
                </a:lnTo>
                <a:lnTo>
                  <a:pt x="8229600" y="801624"/>
                </a:lnTo>
                <a:lnTo>
                  <a:pt x="8229600" y="780288"/>
                </a:lnTo>
                <a:lnTo>
                  <a:pt x="8247888" y="762000"/>
                </a:lnTo>
                <a:close/>
              </a:path>
              <a:path w="8269605" h="802005">
                <a:moveTo>
                  <a:pt x="39624" y="801624"/>
                </a:moveTo>
                <a:lnTo>
                  <a:pt x="39624" y="780288"/>
                </a:lnTo>
                <a:lnTo>
                  <a:pt x="18288" y="762000"/>
                </a:lnTo>
                <a:lnTo>
                  <a:pt x="18288" y="801624"/>
                </a:lnTo>
                <a:lnTo>
                  <a:pt x="39624" y="801624"/>
                </a:lnTo>
                <a:close/>
              </a:path>
              <a:path w="8269605" h="802005">
                <a:moveTo>
                  <a:pt x="8247888" y="39624"/>
                </a:moveTo>
                <a:lnTo>
                  <a:pt x="8229600" y="18288"/>
                </a:lnTo>
                <a:lnTo>
                  <a:pt x="8229600" y="39624"/>
                </a:lnTo>
                <a:lnTo>
                  <a:pt x="8247888" y="39624"/>
                </a:lnTo>
                <a:close/>
              </a:path>
              <a:path w="8269605" h="802005">
                <a:moveTo>
                  <a:pt x="8247888" y="762000"/>
                </a:moveTo>
                <a:lnTo>
                  <a:pt x="8247888" y="39624"/>
                </a:lnTo>
                <a:lnTo>
                  <a:pt x="8229600" y="39624"/>
                </a:lnTo>
                <a:lnTo>
                  <a:pt x="8229600" y="762000"/>
                </a:lnTo>
                <a:lnTo>
                  <a:pt x="8247888" y="762000"/>
                </a:lnTo>
                <a:close/>
              </a:path>
              <a:path w="8269605" h="802005">
                <a:moveTo>
                  <a:pt x="8247888" y="801624"/>
                </a:moveTo>
                <a:lnTo>
                  <a:pt x="8247888" y="762000"/>
                </a:lnTo>
                <a:lnTo>
                  <a:pt x="8229600" y="780288"/>
                </a:lnTo>
                <a:lnTo>
                  <a:pt x="8229600" y="801624"/>
                </a:lnTo>
                <a:lnTo>
                  <a:pt x="8247888" y="801624"/>
                </a:lnTo>
                <a:close/>
              </a:path>
            </a:pathLst>
          </a:custGeom>
          <a:solidFill>
            <a:srgbClr val="65FF32"/>
          </a:solidFill>
        </p:spPr>
        <p:txBody>
          <a:bodyPr wrap="square" lIns="0" tIns="0" rIns="0" bIns="0" rtlCol="0"/>
          <a:lstStyle/>
          <a:p>
            <a:endParaRPr sz="1588">
              <a:solidFill>
                <a:prstClr val="black"/>
              </a:solidFill>
            </a:endParaRPr>
          </a:p>
        </p:txBody>
      </p:sp>
      <p:sp>
        <p:nvSpPr>
          <p:cNvPr id="2" name="Holder 2"/>
          <p:cNvSpPr>
            <a:spLocks noGrp="1"/>
          </p:cNvSpPr>
          <p:nvPr>
            <p:ph type="ctrTitle"/>
          </p:nvPr>
        </p:nvSpPr>
        <p:spPr>
          <a:xfrm>
            <a:off x="2105277" y="513230"/>
            <a:ext cx="7981446" cy="615553"/>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5420509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053549" y="916642"/>
            <a:ext cx="8084899" cy="543226"/>
          </a:xfrm>
        </p:spPr>
        <p:txBody>
          <a:bodyPr lIns="0" tIns="0" rIns="0" bIns="0"/>
          <a:lstStyle>
            <a:lvl1pPr>
              <a:defRPr sz="3530" b="0" i="0">
                <a:solidFill>
                  <a:srgbClr val="CCECFF"/>
                </a:solidFill>
                <a:latin typeface="Arial"/>
                <a:cs typeface="Arial"/>
              </a:defRPr>
            </a:lvl1pPr>
          </a:lstStyle>
          <a:p>
            <a:endParaRPr/>
          </a:p>
        </p:txBody>
      </p:sp>
      <p:sp>
        <p:nvSpPr>
          <p:cNvPr id="3" name="Holder 3"/>
          <p:cNvSpPr>
            <a:spLocks noGrp="1"/>
          </p:cNvSpPr>
          <p:nvPr>
            <p:ph type="body" idx="1"/>
          </p:nvPr>
        </p:nvSpPr>
        <p:spPr>
          <a:xfrm>
            <a:off x="1111442" y="1734223"/>
            <a:ext cx="9969113" cy="325923"/>
          </a:xfrm>
        </p:spPr>
        <p:txBody>
          <a:bodyPr lIns="0" tIns="0" rIns="0" bIns="0"/>
          <a:lstStyle>
            <a:lvl1pPr>
              <a:defRPr sz="2118" b="1"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5562019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053549" y="916642"/>
            <a:ext cx="8084899" cy="543226"/>
          </a:xfrm>
        </p:spPr>
        <p:txBody>
          <a:bodyPr lIns="0" tIns="0" rIns="0" bIns="0"/>
          <a:lstStyle>
            <a:lvl1pPr>
              <a:defRPr sz="3530" b="0" i="0">
                <a:solidFill>
                  <a:srgbClr val="CCECFF"/>
                </a:solidFill>
                <a:latin typeface="Arial"/>
                <a:cs typeface="Arial"/>
              </a:defRPr>
            </a:lvl1pPr>
          </a:lstStyle>
          <a:p>
            <a:endParaRPr/>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8524826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053549" y="916642"/>
            <a:ext cx="8084899" cy="543226"/>
          </a:xfrm>
        </p:spPr>
        <p:txBody>
          <a:bodyPr lIns="0" tIns="0" rIns="0" bIns="0"/>
          <a:lstStyle>
            <a:lvl1pPr>
              <a:defRPr sz="3530" b="0" i="0">
                <a:solidFill>
                  <a:srgbClr val="CCECF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1358916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8216879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54183" y="403412"/>
            <a:ext cx="11083635" cy="6051176"/>
          </a:xfrm>
          <a:prstGeom prst="rect">
            <a:avLst/>
          </a:prstGeom>
          <a:blipFill>
            <a:blip r:embed="rId2" cstate="print"/>
            <a:stretch>
              <a:fillRect/>
            </a:stretch>
          </a:blipFill>
        </p:spPr>
        <p:txBody>
          <a:bodyPr wrap="square" lIns="0" tIns="0" rIns="0" bIns="0" rtlCol="0"/>
          <a:lstStyle/>
          <a:p>
            <a:endParaRPr sz="1588">
              <a:solidFill>
                <a:prstClr val="black"/>
              </a:solidFill>
            </a:endParaRPr>
          </a:p>
        </p:txBody>
      </p:sp>
      <p:sp>
        <p:nvSpPr>
          <p:cNvPr id="17" name="bk object 17"/>
          <p:cNvSpPr/>
          <p:nvPr/>
        </p:nvSpPr>
        <p:spPr>
          <a:xfrm>
            <a:off x="1086197" y="454511"/>
            <a:ext cx="10023764" cy="707651"/>
          </a:xfrm>
          <a:custGeom>
            <a:avLst/>
            <a:gdLst/>
            <a:ahLst/>
            <a:cxnLst/>
            <a:rect l="l" t="t" r="r" b="b"/>
            <a:pathLst>
              <a:path w="8269605" h="802005">
                <a:moveTo>
                  <a:pt x="8269224" y="801624"/>
                </a:moveTo>
                <a:lnTo>
                  <a:pt x="8269224" y="0"/>
                </a:lnTo>
                <a:lnTo>
                  <a:pt x="0" y="0"/>
                </a:lnTo>
                <a:lnTo>
                  <a:pt x="0" y="801624"/>
                </a:lnTo>
                <a:lnTo>
                  <a:pt x="18288" y="801624"/>
                </a:lnTo>
                <a:lnTo>
                  <a:pt x="18288" y="39624"/>
                </a:lnTo>
                <a:lnTo>
                  <a:pt x="39624" y="18288"/>
                </a:lnTo>
                <a:lnTo>
                  <a:pt x="39624" y="39624"/>
                </a:lnTo>
                <a:lnTo>
                  <a:pt x="8229600" y="39624"/>
                </a:lnTo>
                <a:lnTo>
                  <a:pt x="8229600" y="18288"/>
                </a:lnTo>
                <a:lnTo>
                  <a:pt x="8247888" y="39624"/>
                </a:lnTo>
                <a:lnTo>
                  <a:pt x="8247888" y="801624"/>
                </a:lnTo>
                <a:lnTo>
                  <a:pt x="8269224" y="801624"/>
                </a:lnTo>
                <a:close/>
              </a:path>
              <a:path w="8269605" h="802005">
                <a:moveTo>
                  <a:pt x="39624" y="39624"/>
                </a:moveTo>
                <a:lnTo>
                  <a:pt x="39624" y="18288"/>
                </a:lnTo>
                <a:lnTo>
                  <a:pt x="18288" y="39624"/>
                </a:lnTo>
                <a:lnTo>
                  <a:pt x="39624" y="39624"/>
                </a:lnTo>
                <a:close/>
              </a:path>
              <a:path w="8269605" h="802005">
                <a:moveTo>
                  <a:pt x="39624" y="762000"/>
                </a:moveTo>
                <a:lnTo>
                  <a:pt x="39624" y="39624"/>
                </a:lnTo>
                <a:lnTo>
                  <a:pt x="18288" y="39624"/>
                </a:lnTo>
                <a:lnTo>
                  <a:pt x="18288" y="762000"/>
                </a:lnTo>
                <a:lnTo>
                  <a:pt x="39624" y="762000"/>
                </a:lnTo>
                <a:close/>
              </a:path>
              <a:path w="8269605" h="802005">
                <a:moveTo>
                  <a:pt x="8247888" y="762000"/>
                </a:moveTo>
                <a:lnTo>
                  <a:pt x="18288" y="762000"/>
                </a:lnTo>
                <a:lnTo>
                  <a:pt x="39624" y="780288"/>
                </a:lnTo>
                <a:lnTo>
                  <a:pt x="39624" y="801624"/>
                </a:lnTo>
                <a:lnTo>
                  <a:pt x="8229600" y="801624"/>
                </a:lnTo>
                <a:lnTo>
                  <a:pt x="8229600" y="780288"/>
                </a:lnTo>
                <a:lnTo>
                  <a:pt x="8247888" y="762000"/>
                </a:lnTo>
                <a:close/>
              </a:path>
              <a:path w="8269605" h="802005">
                <a:moveTo>
                  <a:pt x="39624" y="801624"/>
                </a:moveTo>
                <a:lnTo>
                  <a:pt x="39624" y="780288"/>
                </a:lnTo>
                <a:lnTo>
                  <a:pt x="18288" y="762000"/>
                </a:lnTo>
                <a:lnTo>
                  <a:pt x="18288" y="801624"/>
                </a:lnTo>
                <a:lnTo>
                  <a:pt x="39624" y="801624"/>
                </a:lnTo>
                <a:close/>
              </a:path>
              <a:path w="8269605" h="802005">
                <a:moveTo>
                  <a:pt x="8247888" y="39624"/>
                </a:moveTo>
                <a:lnTo>
                  <a:pt x="8229600" y="18288"/>
                </a:lnTo>
                <a:lnTo>
                  <a:pt x="8229600" y="39624"/>
                </a:lnTo>
                <a:lnTo>
                  <a:pt x="8247888" y="39624"/>
                </a:lnTo>
                <a:close/>
              </a:path>
              <a:path w="8269605" h="802005">
                <a:moveTo>
                  <a:pt x="8247888" y="762000"/>
                </a:moveTo>
                <a:lnTo>
                  <a:pt x="8247888" y="39624"/>
                </a:lnTo>
                <a:lnTo>
                  <a:pt x="8229600" y="39624"/>
                </a:lnTo>
                <a:lnTo>
                  <a:pt x="8229600" y="762000"/>
                </a:lnTo>
                <a:lnTo>
                  <a:pt x="8247888" y="762000"/>
                </a:lnTo>
                <a:close/>
              </a:path>
              <a:path w="8269605" h="802005">
                <a:moveTo>
                  <a:pt x="8247888" y="801624"/>
                </a:moveTo>
                <a:lnTo>
                  <a:pt x="8247888" y="762000"/>
                </a:lnTo>
                <a:lnTo>
                  <a:pt x="8229600" y="780288"/>
                </a:lnTo>
                <a:lnTo>
                  <a:pt x="8229600" y="801624"/>
                </a:lnTo>
                <a:lnTo>
                  <a:pt x="8247888" y="801624"/>
                </a:lnTo>
                <a:close/>
              </a:path>
            </a:pathLst>
          </a:custGeom>
          <a:solidFill>
            <a:srgbClr val="65FF32"/>
          </a:solidFill>
        </p:spPr>
        <p:txBody>
          <a:bodyPr wrap="square" lIns="0" tIns="0" rIns="0" bIns="0" rtlCol="0"/>
          <a:lstStyle/>
          <a:p>
            <a:endParaRPr sz="1588">
              <a:solidFill>
                <a:prstClr val="black"/>
              </a:solidFill>
            </a:endParaRPr>
          </a:p>
        </p:txBody>
      </p:sp>
      <p:sp>
        <p:nvSpPr>
          <p:cNvPr id="2" name="Holder 2"/>
          <p:cNvSpPr>
            <a:spLocks noGrp="1"/>
          </p:cNvSpPr>
          <p:nvPr>
            <p:ph type="ctrTitle"/>
          </p:nvPr>
        </p:nvSpPr>
        <p:spPr>
          <a:xfrm>
            <a:off x="2105277" y="513230"/>
            <a:ext cx="7981446" cy="615553"/>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0343488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053549" y="916642"/>
            <a:ext cx="8084899" cy="543226"/>
          </a:xfrm>
        </p:spPr>
        <p:txBody>
          <a:bodyPr lIns="0" tIns="0" rIns="0" bIns="0"/>
          <a:lstStyle>
            <a:lvl1pPr>
              <a:defRPr sz="3530" b="0" i="0">
                <a:solidFill>
                  <a:srgbClr val="CCECFF"/>
                </a:solidFill>
                <a:latin typeface="Arial"/>
                <a:cs typeface="Arial"/>
              </a:defRPr>
            </a:lvl1pPr>
          </a:lstStyle>
          <a:p>
            <a:endParaRPr/>
          </a:p>
        </p:txBody>
      </p:sp>
      <p:sp>
        <p:nvSpPr>
          <p:cNvPr id="3" name="Holder 3"/>
          <p:cNvSpPr>
            <a:spLocks noGrp="1"/>
          </p:cNvSpPr>
          <p:nvPr>
            <p:ph type="body" idx="1"/>
          </p:nvPr>
        </p:nvSpPr>
        <p:spPr>
          <a:xfrm>
            <a:off x="1111442" y="1734223"/>
            <a:ext cx="9969113" cy="325923"/>
          </a:xfrm>
        </p:spPr>
        <p:txBody>
          <a:bodyPr lIns="0" tIns="0" rIns="0" bIns="0"/>
          <a:lstStyle>
            <a:lvl1pPr>
              <a:defRPr sz="2118" b="1"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2898378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053549" y="916642"/>
            <a:ext cx="8084899" cy="543226"/>
          </a:xfrm>
        </p:spPr>
        <p:txBody>
          <a:bodyPr lIns="0" tIns="0" rIns="0" bIns="0"/>
          <a:lstStyle>
            <a:lvl1pPr>
              <a:defRPr sz="3530" b="0" i="0">
                <a:solidFill>
                  <a:srgbClr val="CCECFF"/>
                </a:solidFill>
                <a:latin typeface="Arial"/>
                <a:cs typeface="Arial"/>
              </a:defRPr>
            </a:lvl1pPr>
          </a:lstStyle>
          <a:p>
            <a:endParaRPr/>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88730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7CD549-14D5-45F0-A412-0C561F074DE6}" type="datetimeFigureOut">
              <a:rPr lang="en-US" smtClean="0"/>
              <a:t>9/30/2019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299E87-3BCB-4C74-86CA-8217C5FA3712}" type="slidenum">
              <a:rPr lang="en-US" smtClean="0"/>
              <a:t>‹#›</a:t>
            </a:fld>
            <a:endParaRPr lang="en-US"/>
          </a:p>
        </p:txBody>
      </p:sp>
    </p:spTree>
    <p:extLst>
      <p:ext uri="{BB962C8B-B14F-4D97-AF65-F5344CB8AC3E}">
        <p14:creationId xmlns:p14="http://schemas.microsoft.com/office/powerpoint/2010/main" val="23510427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053549" y="916642"/>
            <a:ext cx="8084899" cy="543226"/>
          </a:xfrm>
        </p:spPr>
        <p:txBody>
          <a:bodyPr lIns="0" tIns="0" rIns="0" bIns="0"/>
          <a:lstStyle>
            <a:lvl1pPr>
              <a:defRPr sz="3530" b="0" i="0">
                <a:solidFill>
                  <a:srgbClr val="CCECF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3736640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217489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CD549-14D5-45F0-A412-0C561F074DE6}" type="datetimeFigureOut">
              <a:rPr lang="en-US" smtClean="0"/>
              <a:t>9/30/2019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299E87-3BCB-4C74-86CA-8217C5FA3712}" type="slidenum">
              <a:rPr lang="en-US" smtClean="0"/>
              <a:t>‹#›</a:t>
            </a:fld>
            <a:endParaRPr lang="en-US"/>
          </a:p>
        </p:txBody>
      </p:sp>
    </p:spTree>
    <p:extLst>
      <p:ext uri="{BB962C8B-B14F-4D97-AF65-F5344CB8AC3E}">
        <p14:creationId xmlns:p14="http://schemas.microsoft.com/office/powerpoint/2010/main" val="3118878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7CD549-14D5-45F0-A412-0C561F074DE6}"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99E87-3BCB-4C74-86CA-8217C5FA3712}" type="slidenum">
              <a:rPr lang="en-US" smtClean="0"/>
              <a:t>‹#›</a:t>
            </a:fld>
            <a:endParaRPr lang="en-US"/>
          </a:p>
        </p:txBody>
      </p:sp>
    </p:spTree>
    <p:extLst>
      <p:ext uri="{BB962C8B-B14F-4D97-AF65-F5344CB8AC3E}">
        <p14:creationId xmlns:p14="http://schemas.microsoft.com/office/powerpoint/2010/main" val="1853126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7CD549-14D5-45F0-A412-0C561F074DE6}"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99E87-3BCB-4C74-86CA-8217C5FA3712}" type="slidenum">
              <a:rPr lang="en-US" smtClean="0"/>
              <a:t>‹#›</a:t>
            </a:fld>
            <a:endParaRPr lang="en-US"/>
          </a:p>
        </p:txBody>
      </p:sp>
    </p:spTree>
    <p:extLst>
      <p:ext uri="{BB962C8B-B14F-4D97-AF65-F5344CB8AC3E}">
        <p14:creationId xmlns:p14="http://schemas.microsoft.com/office/powerpoint/2010/main" val="1906669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4.xml"/><Relationship Id="rId7" Type="http://schemas.openxmlformats.org/officeDocument/2006/relationships/image" Target="../media/image3.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theme" Target="../theme/theme10.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9.xml"/><Relationship Id="rId7" Type="http://schemas.openxmlformats.org/officeDocument/2006/relationships/image" Target="../media/image3.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heme" Target="../theme/theme11.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5.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6.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7.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8.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theme" Target="../theme/theme9.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CD549-14D5-45F0-A412-0C561F074DE6}" type="datetimeFigureOut">
              <a:rPr lang="en-US" smtClean="0"/>
              <a:t>9/30/2019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99E87-3BCB-4C74-86CA-8217C5FA3712}" type="slidenum">
              <a:rPr lang="en-US" smtClean="0"/>
              <a:t>‹#›</a:t>
            </a:fld>
            <a:endParaRPr lang="en-US"/>
          </a:p>
        </p:txBody>
      </p:sp>
    </p:spTree>
    <p:extLst>
      <p:ext uri="{BB962C8B-B14F-4D97-AF65-F5344CB8AC3E}">
        <p14:creationId xmlns:p14="http://schemas.microsoft.com/office/powerpoint/2010/main" val="2133316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54183" y="403412"/>
            <a:ext cx="11083635" cy="6051176"/>
          </a:xfrm>
          <a:prstGeom prst="rect">
            <a:avLst/>
          </a:prstGeom>
          <a:blipFill>
            <a:blip r:embed="rId7" cstate="print"/>
            <a:stretch>
              <a:fillRect/>
            </a:stretch>
          </a:blipFill>
        </p:spPr>
        <p:txBody>
          <a:bodyPr wrap="square" lIns="0" tIns="0" rIns="0" bIns="0" rtlCol="0"/>
          <a:lstStyle/>
          <a:p>
            <a:endParaRPr sz="1588">
              <a:solidFill>
                <a:prstClr val="black"/>
              </a:solidFill>
            </a:endParaRPr>
          </a:p>
        </p:txBody>
      </p:sp>
      <p:sp>
        <p:nvSpPr>
          <p:cNvPr id="2" name="Holder 2"/>
          <p:cNvSpPr>
            <a:spLocks noGrp="1"/>
          </p:cNvSpPr>
          <p:nvPr>
            <p:ph type="title"/>
          </p:nvPr>
        </p:nvSpPr>
        <p:spPr>
          <a:xfrm>
            <a:off x="2053549" y="916642"/>
            <a:ext cx="8084899" cy="615553"/>
          </a:xfrm>
          <a:prstGeom prst="rect">
            <a:avLst/>
          </a:prstGeom>
        </p:spPr>
        <p:txBody>
          <a:bodyPr wrap="square" lIns="0" tIns="0" rIns="0" bIns="0">
            <a:spAutoFit/>
          </a:bodyPr>
          <a:lstStyle>
            <a:lvl1pPr>
              <a:defRPr sz="4000" b="0" i="0">
                <a:solidFill>
                  <a:srgbClr val="CCECFF"/>
                </a:solidFill>
                <a:latin typeface="Arial"/>
                <a:cs typeface="Arial"/>
              </a:defRPr>
            </a:lvl1pPr>
          </a:lstStyle>
          <a:p>
            <a:endParaRPr/>
          </a:p>
        </p:txBody>
      </p:sp>
      <p:sp>
        <p:nvSpPr>
          <p:cNvPr id="3" name="Holder 3"/>
          <p:cNvSpPr>
            <a:spLocks noGrp="1"/>
          </p:cNvSpPr>
          <p:nvPr>
            <p:ph type="body" idx="1"/>
          </p:nvPr>
        </p:nvSpPr>
        <p:spPr>
          <a:xfrm>
            <a:off x="1111442" y="1734223"/>
            <a:ext cx="9969113" cy="369332"/>
          </a:xfrm>
          <a:prstGeom prst="rect">
            <a:avLst/>
          </a:prstGeom>
        </p:spPr>
        <p:txBody>
          <a:bodyPr wrap="square" lIns="0" tIns="0" rIns="0" bIns="0">
            <a:spAutoFit/>
          </a:bodyPr>
          <a:lstStyle>
            <a:lvl1pPr>
              <a:defRPr sz="2400" b="1" i="0">
                <a:solidFill>
                  <a:schemeClr val="bg1"/>
                </a:solidFill>
                <a:latin typeface="Arial"/>
                <a:cs typeface="Aria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2841473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Lst>
  <p:txStyles>
    <p:titleStyle>
      <a:lvl1pPr>
        <a:defRPr>
          <a:latin typeface="+mj-lt"/>
          <a:ea typeface="+mj-ea"/>
          <a:cs typeface="+mj-cs"/>
        </a:defRPr>
      </a:lvl1pPr>
    </p:titleStyle>
    <p:body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54183" y="403412"/>
            <a:ext cx="11083635" cy="6051176"/>
          </a:xfrm>
          <a:prstGeom prst="rect">
            <a:avLst/>
          </a:prstGeom>
          <a:blipFill>
            <a:blip r:embed="rId7" cstate="print"/>
            <a:stretch>
              <a:fillRect/>
            </a:stretch>
          </a:blipFill>
        </p:spPr>
        <p:txBody>
          <a:bodyPr wrap="square" lIns="0" tIns="0" rIns="0" bIns="0" rtlCol="0"/>
          <a:lstStyle/>
          <a:p>
            <a:endParaRPr sz="1588">
              <a:solidFill>
                <a:prstClr val="black"/>
              </a:solidFill>
            </a:endParaRPr>
          </a:p>
        </p:txBody>
      </p:sp>
      <p:sp>
        <p:nvSpPr>
          <p:cNvPr id="2" name="Holder 2"/>
          <p:cNvSpPr>
            <a:spLocks noGrp="1"/>
          </p:cNvSpPr>
          <p:nvPr>
            <p:ph type="title"/>
          </p:nvPr>
        </p:nvSpPr>
        <p:spPr>
          <a:xfrm>
            <a:off x="2053549" y="916642"/>
            <a:ext cx="8084899" cy="615553"/>
          </a:xfrm>
          <a:prstGeom prst="rect">
            <a:avLst/>
          </a:prstGeom>
        </p:spPr>
        <p:txBody>
          <a:bodyPr wrap="square" lIns="0" tIns="0" rIns="0" bIns="0">
            <a:spAutoFit/>
          </a:bodyPr>
          <a:lstStyle>
            <a:lvl1pPr>
              <a:defRPr sz="4000" b="0" i="0">
                <a:solidFill>
                  <a:srgbClr val="CCECFF"/>
                </a:solidFill>
                <a:latin typeface="Arial"/>
                <a:cs typeface="Arial"/>
              </a:defRPr>
            </a:lvl1pPr>
          </a:lstStyle>
          <a:p>
            <a:endParaRPr/>
          </a:p>
        </p:txBody>
      </p:sp>
      <p:sp>
        <p:nvSpPr>
          <p:cNvPr id="3" name="Holder 3"/>
          <p:cNvSpPr>
            <a:spLocks noGrp="1"/>
          </p:cNvSpPr>
          <p:nvPr>
            <p:ph type="body" idx="1"/>
          </p:nvPr>
        </p:nvSpPr>
        <p:spPr>
          <a:xfrm>
            <a:off x="1111442" y="1734223"/>
            <a:ext cx="9969113" cy="369332"/>
          </a:xfrm>
          <a:prstGeom prst="rect">
            <a:avLst/>
          </a:prstGeom>
        </p:spPr>
        <p:txBody>
          <a:bodyPr wrap="square" lIns="0" tIns="0" rIns="0" bIns="0">
            <a:spAutoFit/>
          </a:bodyPr>
          <a:lstStyle>
            <a:lvl1pPr>
              <a:defRPr sz="2400" b="1" i="0">
                <a:solidFill>
                  <a:schemeClr val="bg1"/>
                </a:solidFill>
                <a:latin typeface="Arial"/>
                <a:cs typeface="Aria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27936895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Lst>
  <p:txStyles>
    <p:titleStyle>
      <a:lvl1pPr>
        <a:defRPr>
          <a:latin typeface="+mj-lt"/>
          <a:ea typeface="+mj-ea"/>
          <a:cs typeface="+mj-cs"/>
        </a:defRPr>
      </a:lvl1pPr>
    </p:titleStyle>
    <p:body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9302" y="-53847"/>
            <a:ext cx="11713396" cy="848360"/>
          </a:xfrm>
          <a:prstGeom prst="rect">
            <a:avLst/>
          </a:prstGeom>
        </p:spPr>
        <p:txBody>
          <a:bodyPr wrap="square" lIns="0" tIns="0" rIns="0" bIns="0">
            <a:spAutoFit/>
          </a:bodyPr>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a:xfrm>
            <a:off x="1187195" y="1920951"/>
            <a:ext cx="9817608" cy="553998"/>
          </a:xfrm>
          <a:prstGeom prst="rect">
            <a:avLst/>
          </a:prstGeom>
        </p:spPr>
        <p:txBody>
          <a:bodyPr wrap="square" lIns="0" tIns="0" rIns="0" bIns="0">
            <a:spAutoFit/>
          </a:bodyPr>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34195664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9302" y="-53847"/>
            <a:ext cx="11713396" cy="848360"/>
          </a:xfrm>
          <a:prstGeom prst="rect">
            <a:avLst/>
          </a:prstGeom>
        </p:spPr>
        <p:txBody>
          <a:bodyPr wrap="square" lIns="0" tIns="0" rIns="0" bIns="0">
            <a:spAutoFit/>
          </a:bodyPr>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a:xfrm>
            <a:off x="1187195" y="1920951"/>
            <a:ext cx="9817608" cy="553998"/>
          </a:xfrm>
          <a:prstGeom prst="rect">
            <a:avLst/>
          </a:prstGeom>
        </p:spPr>
        <p:txBody>
          <a:bodyPr wrap="square" lIns="0" tIns="0" rIns="0" bIns="0">
            <a:spAutoFit/>
          </a:bodyPr>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7292006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9302" y="-53847"/>
            <a:ext cx="11713396" cy="848360"/>
          </a:xfrm>
          <a:prstGeom prst="rect">
            <a:avLst/>
          </a:prstGeom>
        </p:spPr>
        <p:txBody>
          <a:bodyPr wrap="square" lIns="0" tIns="0" rIns="0" bIns="0">
            <a:spAutoFit/>
          </a:bodyPr>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a:xfrm>
            <a:off x="1187195" y="1920951"/>
            <a:ext cx="9817608" cy="553998"/>
          </a:xfrm>
          <a:prstGeom prst="rect">
            <a:avLst/>
          </a:prstGeom>
        </p:spPr>
        <p:txBody>
          <a:bodyPr wrap="square" lIns="0" tIns="0" rIns="0" bIns="0">
            <a:spAutoFit/>
          </a:bodyPr>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90951382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9302" y="-53847"/>
            <a:ext cx="11713396" cy="848360"/>
          </a:xfrm>
          <a:prstGeom prst="rect">
            <a:avLst/>
          </a:prstGeom>
        </p:spPr>
        <p:txBody>
          <a:bodyPr wrap="square" lIns="0" tIns="0" rIns="0" bIns="0">
            <a:spAutoFit/>
          </a:bodyPr>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a:xfrm>
            <a:off x="1187195" y="1920951"/>
            <a:ext cx="9817608" cy="553998"/>
          </a:xfrm>
          <a:prstGeom prst="rect">
            <a:avLst/>
          </a:prstGeom>
        </p:spPr>
        <p:txBody>
          <a:bodyPr wrap="square" lIns="0" tIns="0" rIns="0" bIns="0">
            <a:spAutoFit/>
          </a:bodyPr>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5589381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9302" y="-53847"/>
            <a:ext cx="11713396" cy="848360"/>
          </a:xfrm>
          <a:prstGeom prst="rect">
            <a:avLst/>
          </a:prstGeom>
        </p:spPr>
        <p:txBody>
          <a:bodyPr wrap="square" lIns="0" tIns="0" rIns="0" bIns="0">
            <a:spAutoFit/>
          </a:bodyPr>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a:xfrm>
            <a:off x="1187195" y="1920951"/>
            <a:ext cx="9817608" cy="553998"/>
          </a:xfrm>
          <a:prstGeom prst="rect">
            <a:avLst/>
          </a:prstGeom>
        </p:spPr>
        <p:txBody>
          <a:bodyPr wrap="square" lIns="0" tIns="0" rIns="0" bIns="0">
            <a:spAutoFit/>
          </a:bodyPr>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8736446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9302" y="-53847"/>
            <a:ext cx="11713396" cy="848360"/>
          </a:xfrm>
          <a:prstGeom prst="rect">
            <a:avLst/>
          </a:prstGeom>
        </p:spPr>
        <p:txBody>
          <a:bodyPr wrap="square" lIns="0" tIns="0" rIns="0" bIns="0">
            <a:spAutoFit/>
          </a:bodyPr>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a:xfrm>
            <a:off x="1187195" y="1920951"/>
            <a:ext cx="9817608" cy="553998"/>
          </a:xfrm>
          <a:prstGeom prst="rect">
            <a:avLst/>
          </a:prstGeom>
        </p:spPr>
        <p:txBody>
          <a:bodyPr wrap="square" lIns="0" tIns="0" rIns="0" bIns="0">
            <a:spAutoFit/>
          </a:bodyPr>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6269497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9302" y="-53847"/>
            <a:ext cx="11713396" cy="848360"/>
          </a:xfrm>
          <a:prstGeom prst="rect">
            <a:avLst/>
          </a:prstGeom>
        </p:spPr>
        <p:txBody>
          <a:bodyPr wrap="square" lIns="0" tIns="0" rIns="0" bIns="0">
            <a:spAutoFit/>
          </a:bodyPr>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a:xfrm>
            <a:off x="1187195" y="1920951"/>
            <a:ext cx="9817608" cy="553998"/>
          </a:xfrm>
          <a:prstGeom prst="rect">
            <a:avLst/>
          </a:prstGeom>
        </p:spPr>
        <p:txBody>
          <a:bodyPr wrap="square" lIns="0" tIns="0" rIns="0" bIns="0">
            <a:spAutoFit/>
          </a:bodyPr>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2554353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9302" y="-53847"/>
            <a:ext cx="11713396" cy="848360"/>
          </a:xfrm>
          <a:prstGeom prst="rect">
            <a:avLst/>
          </a:prstGeom>
        </p:spPr>
        <p:txBody>
          <a:bodyPr wrap="square" lIns="0" tIns="0" rIns="0" bIns="0">
            <a:spAutoFit/>
          </a:bodyPr>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a:xfrm>
            <a:off x="1187195" y="1920951"/>
            <a:ext cx="9817608" cy="553998"/>
          </a:xfrm>
          <a:prstGeom prst="rect">
            <a:avLst/>
          </a:prstGeom>
        </p:spPr>
        <p:txBody>
          <a:bodyPr wrap="square" lIns="0" tIns="0" rIns="0" bIns="0">
            <a:spAutoFit/>
          </a:bodyPr>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9/30/2019</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4059128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
            </a:r>
            <a:br>
              <a:rPr lang="en-GB" dirty="0" smtClean="0"/>
            </a:br>
            <a:r>
              <a:rPr lang="en-GB"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Physiology of Proprioception  in Balance</a:t>
            </a:r>
            <a:endParaRPr lang="en-US" dirty="0"/>
          </a:p>
        </p:txBody>
      </p:sp>
      <p:sp>
        <p:nvSpPr>
          <p:cNvPr id="3" name="Subtitle 2"/>
          <p:cNvSpPr>
            <a:spLocks noGrp="1"/>
          </p:cNvSpPr>
          <p:nvPr>
            <p:ph type="subTitle" idx="1"/>
          </p:nvPr>
        </p:nvSpPr>
        <p:spPr/>
        <p:txBody>
          <a:bodyPr>
            <a:normAutofit/>
          </a:bodyPr>
          <a:lstStyle/>
          <a:p>
            <a:pPr algn="l"/>
            <a:r>
              <a:rPr lang="en-US" sz="2800" b="1" i="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Dr. Salah Elmalik</a:t>
            </a:r>
            <a:endParaRPr lang="en-US" sz="28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8141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47532" y="1174573"/>
            <a:ext cx="4824476" cy="5683425"/>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p:nvPr/>
        </p:nvSpPr>
        <p:spPr>
          <a:xfrm>
            <a:off x="1524000" y="1"/>
            <a:ext cx="9144000" cy="1024255"/>
          </a:xfrm>
          <a:custGeom>
            <a:avLst/>
            <a:gdLst/>
            <a:ahLst/>
            <a:cxnLst/>
            <a:rect l="l" t="t" r="r" b="b"/>
            <a:pathLst>
              <a:path w="9144000" h="1024255">
                <a:moveTo>
                  <a:pt x="0" y="1024166"/>
                </a:moveTo>
                <a:lnTo>
                  <a:pt x="9144000" y="1024166"/>
                </a:lnTo>
                <a:lnTo>
                  <a:pt x="9144000" y="0"/>
                </a:lnTo>
                <a:lnTo>
                  <a:pt x="0" y="0"/>
                </a:lnTo>
                <a:lnTo>
                  <a:pt x="0" y="1024166"/>
                </a:lnTo>
                <a:close/>
              </a:path>
            </a:pathLst>
          </a:custGeom>
          <a:noFill/>
        </p:spPr>
        <p:txBody>
          <a:bodyPr wrap="square" lIns="0" tIns="0" rIns="0" bIns="0" rtlCol="0"/>
          <a:lstStyle/>
          <a:p>
            <a:endParaRPr>
              <a:solidFill>
                <a:prstClr val="black"/>
              </a:solidFill>
            </a:endParaRPr>
          </a:p>
        </p:txBody>
      </p:sp>
      <p:sp>
        <p:nvSpPr>
          <p:cNvPr id="4" name="object 4"/>
          <p:cNvSpPr txBox="1">
            <a:spLocks noGrp="1"/>
          </p:cNvSpPr>
          <p:nvPr>
            <p:ph type="title"/>
          </p:nvPr>
        </p:nvSpPr>
        <p:spPr>
          <a:xfrm>
            <a:off x="504497" y="0"/>
            <a:ext cx="10625957" cy="1002030"/>
          </a:xfrm>
          <a:prstGeom prst="rect">
            <a:avLst/>
          </a:prstGeom>
          <a:solidFill>
            <a:schemeClr val="accent1">
              <a:lumMod val="20000"/>
              <a:lumOff val="80000"/>
            </a:schemeClr>
          </a:solidFill>
        </p:spPr>
        <p:txBody>
          <a:bodyPr vert="horz" wrap="square" lIns="0" tIns="12700" rIns="0" bIns="0" rtlCol="0">
            <a:spAutoFit/>
          </a:bodyPr>
          <a:lstStyle/>
          <a:p>
            <a:pPr marL="12700" marR="5080" algn="ctr">
              <a:spcBef>
                <a:spcPts val="100"/>
              </a:spcBef>
            </a:pPr>
            <a:r>
              <a:rPr sz="3200" spc="-5" dirty="0">
                <a:solidFill>
                  <a:srgbClr val="FF0000"/>
                </a:solidFill>
                <a:latin typeface="Arial"/>
                <a:cs typeface="Arial"/>
              </a:rPr>
              <a:t>Relation </a:t>
            </a:r>
            <a:r>
              <a:rPr sz="3200" dirty="0">
                <a:solidFill>
                  <a:srgbClr val="FF0000"/>
                </a:solidFill>
                <a:latin typeface="Arial"/>
                <a:cs typeface="Arial"/>
              </a:rPr>
              <a:t>Between Stimulus Strength</a:t>
            </a:r>
            <a:r>
              <a:rPr sz="3200" spc="-165" dirty="0">
                <a:solidFill>
                  <a:srgbClr val="FF0000"/>
                </a:solidFill>
                <a:latin typeface="Arial"/>
                <a:cs typeface="Arial"/>
              </a:rPr>
              <a:t> </a:t>
            </a:r>
            <a:r>
              <a:rPr sz="3200" dirty="0">
                <a:solidFill>
                  <a:srgbClr val="FF0000"/>
                </a:solidFill>
                <a:latin typeface="Arial"/>
                <a:cs typeface="Arial"/>
              </a:rPr>
              <a:t>&amp;  Receptor </a:t>
            </a:r>
            <a:r>
              <a:rPr sz="3200" spc="-5" dirty="0">
                <a:solidFill>
                  <a:srgbClr val="FF0000"/>
                </a:solidFill>
                <a:latin typeface="Arial"/>
                <a:cs typeface="Arial"/>
              </a:rPr>
              <a:t>Potential</a:t>
            </a:r>
            <a:r>
              <a:rPr sz="3200" spc="-185" dirty="0">
                <a:solidFill>
                  <a:srgbClr val="FF0000"/>
                </a:solidFill>
                <a:latin typeface="Arial"/>
                <a:cs typeface="Arial"/>
              </a:rPr>
              <a:t> </a:t>
            </a:r>
            <a:r>
              <a:rPr sz="3200" dirty="0">
                <a:solidFill>
                  <a:srgbClr val="FF0000"/>
                </a:solidFill>
                <a:latin typeface="Arial"/>
                <a:cs typeface="Arial"/>
              </a:rPr>
              <a:t>Amplitude</a:t>
            </a:r>
          </a:p>
        </p:txBody>
      </p:sp>
      <p:sp>
        <p:nvSpPr>
          <p:cNvPr id="6" name="object 6"/>
          <p:cNvSpPr txBox="1">
            <a:spLocks noGrp="1"/>
          </p:cNvSpPr>
          <p:nvPr>
            <p:ph type="body" idx="1"/>
          </p:nvPr>
        </p:nvSpPr>
        <p:spPr>
          <a:xfrm>
            <a:off x="2711195" y="1920951"/>
            <a:ext cx="9817608" cy="1120820"/>
          </a:xfrm>
          <a:prstGeom prst="rect">
            <a:avLst/>
          </a:prstGeom>
        </p:spPr>
        <p:txBody>
          <a:bodyPr vert="horz" wrap="square" lIns="0" tIns="12700" rIns="0" bIns="0" rtlCol="0">
            <a:spAutoFit/>
          </a:bodyPr>
          <a:lstStyle/>
          <a:p>
            <a:pPr marL="3197225" marR="5080">
              <a:spcBef>
                <a:spcPts val="100"/>
              </a:spcBef>
              <a:buClr>
                <a:srgbClr val="FF0000"/>
              </a:buClr>
              <a:buFont typeface="Wingdings"/>
              <a:buChar char=""/>
              <a:tabLst>
                <a:tab pos="3512185" algn="l"/>
              </a:tabLst>
            </a:pPr>
            <a:r>
              <a:rPr dirty="0">
                <a:latin typeface="Arial" panose="020B0604020202020204" pitchFamily="34" charset="0"/>
                <a:cs typeface="Arial" panose="020B0604020202020204" pitchFamily="34" charset="0"/>
              </a:rPr>
              <a:t>Receptor potential is  directly related to  stimulus strength</a:t>
            </a:r>
          </a:p>
        </p:txBody>
      </p:sp>
    </p:spTree>
    <p:extLst>
      <p:ext uri="{BB962C8B-B14F-4D97-AF65-F5344CB8AC3E}">
        <p14:creationId xmlns:p14="http://schemas.microsoft.com/office/powerpoint/2010/main" val="1408979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0" y="836656"/>
            <a:ext cx="9137724" cy="6023011"/>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txBox="1"/>
          <p:nvPr/>
        </p:nvSpPr>
        <p:spPr>
          <a:xfrm>
            <a:off x="6029342" y="2160018"/>
            <a:ext cx="1849120" cy="254557"/>
          </a:xfrm>
          <a:prstGeom prst="rect">
            <a:avLst/>
          </a:prstGeom>
        </p:spPr>
        <p:txBody>
          <a:bodyPr vert="horz" wrap="square" lIns="0" tIns="15875" rIns="0" bIns="0" rtlCol="0">
            <a:spAutoFit/>
          </a:bodyPr>
          <a:lstStyle/>
          <a:p>
            <a:pPr marL="12700">
              <a:spcBef>
                <a:spcPts val="125"/>
              </a:spcBef>
            </a:pPr>
            <a:r>
              <a:rPr sz="1550" spc="150" dirty="0">
                <a:solidFill>
                  <a:prstClr val="black"/>
                </a:solidFill>
                <a:latin typeface="Comic Sans MS"/>
                <a:cs typeface="Comic Sans MS"/>
              </a:rPr>
              <a:t>PAIN</a:t>
            </a:r>
            <a:r>
              <a:rPr sz="1550" spc="35" dirty="0">
                <a:solidFill>
                  <a:prstClr val="black"/>
                </a:solidFill>
                <a:latin typeface="Comic Sans MS"/>
                <a:cs typeface="Comic Sans MS"/>
              </a:rPr>
              <a:t> </a:t>
            </a:r>
            <a:r>
              <a:rPr sz="1550" spc="150" dirty="0">
                <a:solidFill>
                  <a:prstClr val="black"/>
                </a:solidFill>
                <a:latin typeface="Comic Sans MS"/>
                <a:cs typeface="Comic Sans MS"/>
              </a:rPr>
              <a:t>RECEPTOR</a:t>
            </a:r>
            <a:endParaRPr sz="1550">
              <a:solidFill>
                <a:prstClr val="black"/>
              </a:solidFill>
              <a:latin typeface="Comic Sans MS"/>
              <a:cs typeface="Comic Sans MS"/>
            </a:endParaRPr>
          </a:p>
        </p:txBody>
      </p:sp>
      <p:sp>
        <p:nvSpPr>
          <p:cNvPr id="4" name="object 4"/>
          <p:cNvSpPr/>
          <p:nvPr/>
        </p:nvSpPr>
        <p:spPr>
          <a:xfrm>
            <a:off x="1524000" y="1"/>
            <a:ext cx="9144000" cy="808355"/>
          </a:xfrm>
          <a:custGeom>
            <a:avLst/>
            <a:gdLst/>
            <a:ahLst/>
            <a:cxnLst/>
            <a:rect l="l" t="t" r="r" b="b"/>
            <a:pathLst>
              <a:path w="9144000" h="808355">
                <a:moveTo>
                  <a:pt x="0" y="808139"/>
                </a:moveTo>
                <a:lnTo>
                  <a:pt x="9144000" y="808139"/>
                </a:lnTo>
                <a:lnTo>
                  <a:pt x="9144000" y="0"/>
                </a:lnTo>
                <a:lnTo>
                  <a:pt x="0" y="0"/>
                </a:lnTo>
                <a:lnTo>
                  <a:pt x="0" y="808139"/>
                </a:lnTo>
                <a:close/>
              </a:path>
            </a:pathLst>
          </a:custGeom>
          <a:solidFill>
            <a:schemeClr val="bg1"/>
          </a:solidFill>
        </p:spPr>
        <p:txBody>
          <a:bodyPr wrap="square" lIns="0" tIns="0" rIns="0" bIns="0" rtlCol="0"/>
          <a:lstStyle/>
          <a:p>
            <a:endParaRPr>
              <a:solidFill>
                <a:srgbClr val="FF0000"/>
              </a:solidFill>
            </a:endParaRPr>
          </a:p>
        </p:txBody>
      </p:sp>
      <p:sp>
        <p:nvSpPr>
          <p:cNvPr id="5" name="object 5"/>
          <p:cNvSpPr txBox="1">
            <a:spLocks noGrp="1"/>
          </p:cNvSpPr>
          <p:nvPr>
            <p:ph type="title"/>
          </p:nvPr>
        </p:nvSpPr>
        <p:spPr>
          <a:xfrm>
            <a:off x="1602740" y="87248"/>
            <a:ext cx="8378825" cy="635000"/>
          </a:xfrm>
          <a:prstGeom prst="rect">
            <a:avLst/>
          </a:prstGeom>
          <a:solidFill>
            <a:schemeClr val="accent1">
              <a:lumMod val="20000"/>
              <a:lumOff val="80000"/>
            </a:schemeClr>
          </a:solidFill>
        </p:spPr>
        <p:txBody>
          <a:bodyPr vert="horz" wrap="square" lIns="0" tIns="12065" rIns="0" bIns="0" rtlCol="0">
            <a:spAutoFit/>
          </a:bodyPr>
          <a:lstStyle/>
          <a:p>
            <a:pPr marL="12700">
              <a:spcBef>
                <a:spcPts val="95"/>
              </a:spcBef>
            </a:pPr>
            <a:r>
              <a:rPr sz="4000" spc="-5" dirty="0">
                <a:solidFill>
                  <a:srgbClr val="FF0000"/>
                </a:solidFill>
                <a:latin typeface="Arial"/>
                <a:cs typeface="Arial"/>
              </a:rPr>
              <a:t>Generation of a </a:t>
            </a:r>
            <a:r>
              <a:rPr sz="4000" spc="-10" dirty="0">
                <a:solidFill>
                  <a:srgbClr val="FF0000"/>
                </a:solidFill>
                <a:latin typeface="Arial"/>
                <a:cs typeface="Arial"/>
              </a:rPr>
              <a:t>Receptor</a:t>
            </a:r>
            <a:r>
              <a:rPr sz="4000" spc="60" dirty="0">
                <a:solidFill>
                  <a:srgbClr val="FF0000"/>
                </a:solidFill>
                <a:latin typeface="Arial"/>
                <a:cs typeface="Arial"/>
              </a:rPr>
              <a:t> </a:t>
            </a:r>
            <a:r>
              <a:rPr sz="4000" spc="-5" dirty="0">
                <a:solidFill>
                  <a:srgbClr val="FF0000"/>
                </a:solidFill>
                <a:latin typeface="Arial"/>
                <a:cs typeface="Arial"/>
              </a:rPr>
              <a:t>Potential</a:t>
            </a:r>
            <a:endParaRPr sz="4000" dirty="0">
              <a:solidFill>
                <a:srgbClr val="FF0000"/>
              </a:solidFill>
              <a:latin typeface="Arial"/>
              <a:cs typeface="Arial"/>
            </a:endParaRPr>
          </a:p>
        </p:txBody>
      </p:sp>
      <p:sp>
        <p:nvSpPr>
          <p:cNvPr id="7" name="object 7"/>
          <p:cNvSpPr txBox="1"/>
          <p:nvPr/>
        </p:nvSpPr>
        <p:spPr>
          <a:xfrm>
            <a:off x="3952494" y="5750764"/>
            <a:ext cx="6348730" cy="1243930"/>
          </a:xfrm>
          <a:prstGeom prst="rect">
            <a:avLst/>
          </a:prstGeom>
        </p:spPr>
        <p:txBody>
          <a:bodyPr vert="horz" wrap="square" lIns="0" tIns="12700" rIns="0" bIns="0" rtlCol="0">
            <a:spAutoFit/>
          </a:bodyPr>
          <a:lstStyle/>
          <a:p>
            <a:pPr marL="12700" marR="5080">
              <a:spcBef>
                <a:spcPts val="100"/>
              </a:spcBef>
              <a:buClr>
                <a:srgbClr val="FF0000"/>
              </a:buClr>
              <a:buFont typeface="Wingdings"/>
              <a:buChar char=""/>
              <a:tabLst>
                <a:tab pos="185420" algn="l"/>
              </a:tabLst>
            </a:pPr>
            <a:r>
              <a:rPr sz="2000" b="1" dirty="0">
                <a:solidFill>
                  <a:prstClr val="black"/>
                </a:solidFill>
                <a:latin typeface="DejaVu Sans"/>
                <a:cs typeface="DejaVu Sans"/>
              </a:rPr>
              <a:t>Slowly adapting receptors detect </a:t>
            </a:r>
            <a:r>
              <a:rPr sz="2000" b="1" dirty="0">
                <a:solidFill>
                  <a:srgbClr val="2F1FFB"/>
                </a:solidFill>
                <a:latin typeface="DejaVu Sans"/>
                <a:cs typeface="DejaVu Sans"/>
              </a:rPr>
              <a:t>presence </a:t>
            </a:r>
            <a:r>
              <a:rPr sz="2000" b="1" dirty="0">
                <a:solidFill>
                  <a:prstClr val="black"/>
                </a:solidFill>
                <a:latin typeface="DejaVu Sans"/>
                <a:cs typeface="DejaVu Sans"/>
              </a:rPr>
              <a:t>of stimulus and  its </a:t>
            </a:r>
            <a:r>
              <a:rPr sz="2000" b="1" dirty="0">
                <a:solidFill>
                  <a:srgbClr val="2F1FFB"/>
                </a:solidFill>
                <a:latin typeface="DejaVu Sans"/>
                <a:cs typeface="DejaVu Sans"/>
              </a:rPr>
              <a:t>continuous strength</a:t>
            </a:r>
            <a:endParaRPr sz="2000" dirty="0">
              <a:solidFill>
                <a:prstClr val="black"/>
              </a:solidFill>
              <a:latin typeface="DejaVu Sans"/>
              <a:cs typeface="DejaVu Sans"/>
            </a:endParaRPr>
          </a:p>
          <a:p>
            <a:pPr marL="12700">
              <a:buClr>
                <a:srgbClr val="FF0000"/>
              </a:buClr>
              <a:buFont typeface="Wingdings"/>
              <a:buChar char=""/>
              <a:tabLst>
                <a:tab pos="185420" algn="l"/>
              </a:tabLst>
            </a:pPr>
            <a:r>
              <a:rPr sz="2000" b="1" dirty="0">
                <a:solidFill>
                  <a:prstClr val="black"/>
                </a:solidFill>
                <a:latin typeface="DejaVu Sans"/>
                <a:cs typeface="DejaVu Sans"/>
              </a:rPr>
              <a:t>Rapidly adapting receptors detect </a:t>
            </a:r>
            <a:r>
              <a:rPr sz="2000" b="1" dirty="0">
                <a:solidFill>
                  <a:srgbClr val="2F1FFB"/>
                </a:solidFill>
                <a:latin typeface="DejaVu Sans"/>
                <a:cs typeface="DejaVu Sans"/>
              </a:rPr>
              <a:t>stimulus movement</a:t>
            </a:r>
            <a:endParaRPr sz="2000" dirty="0">
              <a:solidFill>
                <a:prstClr val="black"/>
              </a:solidFill>
              <a:latin typeface="DejaVu Sans"/>
              <a:cs typeface="DejaVu Sans"/>
            </a:endParaRPr>
          </a:p>
        </p:txBody>
      </p:sp>
    </p:spTree>
    <p:extLst>
      <p:ext uri="{BB962C8B-B14F-4D97-AF65-F5344CB8AC3E}">
        <p14:creationId xmlns:p14="http://schemas.microsoft.com/office/powerpoint/2010/main" val="3680309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951212" y="6427114"/>
            <a:ext cx="180975" cy="197490"/>
          </a:xfrm>
          <a:prstGeom prst="rect">
            <a:avLst/>
          </a:prstGeom>
        </p:spPr>
        <p:txBody>
          <a:bodyPr vert="horz" wrap="square" lIns="0" tIns="12700" rIns="0" bIns="0" rtlCol="0">
            <a:spAutoFit/>
          </a:bodyPr>
          <a:lstStyle/>
          <a:p>
            <a:pPr marL="12700">
              <a:spcBef>
                <a:spcPts val="100"/>
              </a:spcBef>
            </a:pPr>
            <a:r>
              <a:rPr sz="1200" spc="-160" dirty="0">
                <a:solidFill>
                  <a:srgbClr val="888888"/>
                </a:solidFill>
                <a:latin typeface="DejaVu Sans"/>
                <a:cs typeface="DejaVu Sans"/>
              </a:rPr>
              <a:t>13</a:t>
            </a:r>
            <a:endParaRPr sz="1200">
              <a:solidFill>
                <a:prstClr val="black"/>
              </a:solidFill>
              <a:latin typeface="DejaVu Sans"/>
              <a:cs typeface="DejaVu Sans"/>
            </a:endParaRPr>
          </a:p>
        </p:txBody>
      </p:sp>
      <p:sp>
        <p:nvSpPr>
          <p:cNvPr id="3" name="object 3"/>
          <p:cNvSpPr/>
          <p:nvPr/>
        </p:nvSpPr>
        <p:spPr>
          <a:xfrm>
            <a:off x="1775523" y="972654"/>
            <a:ext cx="8499058" cy="515301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4"/>
          <p:cNvSpPr/>
          <p:nvPr/>
        </p:nvSpPr>
        <p:spPr>
          <a:xfrm>
            <a:off x="1524000" y="0"/>
            <a:ext cx="9144000" cy="952500"/>
          </a:xfrm>
          <a:custGeom>
            <a:avLst/>
            <a:gdLst/>
            <a:ahLst/>
            <a:cxnLst/>
            <a:rect l="l" t="t" r="r" b="b"/>
            <a:pathLst>
              <a:path w="9144000" h="952500">
                <a:moveTo>
                  <a:pt x="0" y="952500"/>
                </a:moveTo>
                <a:lnTo>
                  <a:pt x="9144000" y="952500"/>
                </a:lnTo>
                <a:lnTo>
                  <a:pt x="9144000" y="0"/>
                </a:lnTo>
                <a:lnTo>
                  <a:pt x="0" y="0"/>
                </a:lnTo>
                <a:lnTo>
                  <a:pt x="0" y="952500"/>
                </a:lnTo>
                <a:close/>
              </a:path>
            </a:pathLst>
          </a:custGeom>
          <a:solidFill>
            <a:schemeClr val="accent1">
              <a:lumMod val="20000"/>
              <a:lumOff val="80000"/>
            </a:schemeClr>
          </a:solidFill>
        </p:spPr>
        <p:txBody>
          <a:bodyPr wrap="square" lIns="0" tIns="0" rIns="0" bIns="0" rtlCol="0"/>
          <a:lstStyle/>
          <a:p>
            <a:endParaRPr>
              <a:solidFill>
                <a:prstClr val="black"/>
              </a:solidFill>
            </a:endParaRPr>
          </a:p>
        </p:txBody>
      </p:sp>
      <p:sp>
        <p:nvSpPr>
          <p:cNvPr id="5" name="object 5"/>
          <p:cNvSpPr txBox="1">
            <a:spLocks noGrp="1"/>
          </p:cNvSpPr>
          <p:nvPr>
            <p:ph type="title"/>
          </p:nvPr>
        </p:nvSpPr>
        <p:spPr>
          <a:xfrm>
            <a:off x="1744473" y="57099"/>
            <a:ext cx="8093075" cy="566181"/>
          </a:xfrm>
          <a:prstGeom prst="rect">
            <a:avLst/>
          </a:prstGeom>
          <a:solidFill>
            <a:schemeClr val="accent1">
              <a:lumMod val="20000"/>
              <a:lumOff val="80000"/>
            </a:schemeClr>
          </a:solidFill>
        </p:spPr>
        <p:txBody>
          <a:bodyPr vert="horz" wrap="square" lIns="0" tIns="12065" rIns="0" bIns="0" rtlCol="0">
            <a:spAutoFit/>
          </a:bodyPr>
          <a:lstStyle/>
          <a:p>
            <a:pPr marL="12700">
              <a:spcBef>
                <a:spcPts val="95"/>
              </a:spcBef>
            </a:pPr>
            <a:r>
              <a:rPr sz="3600" dirty="0">
                <a:solidFill>
                  <a:srgbClr val="FF0000"/>
                </a:solidFill>
                <a:latin typeface="Arial" panose="020B0604020202020204" pitchFamily="34" charset="0"/>
                <a:cs typeface="Arial" panose="020B0604020202020204" pitchFamily="34" charset="0"/>
              </a:rPr>
              <a:t>Examples of RA and SA Receptors</a:t>
            </a:r>
          </a:p>
        </p:txBody>
      </p:sp>
      <p:sp>
        <p:nvSpPr>
          <p:cNvPr id="7" name="object 7"/>
          <p:cNvSpPr txBox="1"/>
          <p:nvPr/>
        </p:nvSpPr>
        <p:spPr>
          <a:xfrm>
            <a:off x="1685671" y="6077242"/>
            <a:ext cx="8710295" cy="768800"/>
          </a:xfrm>
          <a:prstGeom prst="rect">
            <a:avLst/>
          </a:prstGeom>
          <a:solidFill>
            <a:srgbClr val="FFFF00"/>
          </a:solidFill>
          <a:ln w="9525">
            <a:solidFill>
              <a:srgbClr val="FF0000"/>
            </a:solidFill>
          </a:ln>
        </p:spPr>
        <p:txBody>
          <a:bodyPr vert="horz" wrap="square" lIns="0" tIns="29845" rIns="0" bIns="0" rtlCol="0">
            <a:spAutoFit/>
          </a:bodyPr>
          <a:lstStyle/>
          <a:p>
            <a:pPr marL="91440">
              <a:spcBef>
                <a:spcPts val="235"/>
              </a:spcBef>
            </a:pPr>
            <a:r>
              <a:rPr sz="2400" b="1" dirty="0">
                <a:solidFill>
                  <a:srgbClr val="FF0000"/>
                </a:solidFill>
                <a:latin typeface="DejaVu Sans"/>
                <a:cs typeface="DejaVu Sans"/>
              </a:rPr>
              <a:t>Muscle spindles &amp; nociceptors are other examples of SA receptors</a:t>
            </a:r>
            <a:endParaRPr sz="2400" dirty="0">
              <a:solidFill>
                <a:prstClr val="black"/>
              </a:solidFill>
              <a:latin typeface="DejaVu Sans"/>
              <a:cs typeface="DejaVu Sans"/>
            </a:endParaRPr>
          </a:p>
        </p:txBody>
      </p:sp>
    </p:spTree>
    <p:extLst>
      <p:ext uri="{BB962C8B-B14F-4D97-AF65-F5344CB8AC3E}">
        <p14:creationId xmlns:p14="http://schemas.microsoft.com/office/powerpoint/2010/main" val="1838541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4303"/>
          </a:xfrm>
          <a:solidFill>
            <a:schemeClr val="accent1">
              <a:lumMod val="20000"/>
              <a:lumOff val="80000"/>
            </a:schemeClr>
          </a:solidFill>
        </p:spPr>
        <p:txBody>
          <a:bodyPr>
            <a:normAutofit/>
          </a:bodyPr>
          <a:lstStyle/>
          <a:p>
            <a:pPr algn="ctr"/>
            <a:r>
              <a:rPr lang="en-GB" sz="3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Are the Stimulus Features That Are  Mediated by Sensory Receptors?</a:t>
            </a:r>
            <a:endPar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324304"/>
            <a:ext cx="10515600" cy="5281448"/>
          </a:xfrm>
        </p:spPr>
        <p:txBody>
          <a:bodyPr>
            <a:normAutofit fontScale="92500" lnSpcReduction="10000"/>
          </a:bodyPr>
          <a:lstStyle/>
          <a:p>
            <a:pPr marL="0" indent="0">
              <a:buClr>
                <a:srgbClr val="FF0000"/>
              </a:buClr>
              <a:buNone/>
            </a:pPr>
            <a:r>
              <a:rPr lang="en-GB" dirty="0" smtClean="0">
                <a:latin typeface="Comic Sans MS" panose="030F0702030302020204" pitchFamily="66" charset="0"/>
              </a:rPr>
              <a:t>Sensory receptors mediate 4 features of a stimulus:</a:t>
            </a:r>
          </a:p>
          <a:p>
            <a:pPr>
              <a:buClr>
                <a:srgbClr val="FF0000"/>
              </a:buClr>
              <a:buFont typeface="Wingdings" panose="05000000000000000000" pitchFamily="2" charset="2"/>
              <a:buChar char="§"/>
            </a:pPr>
            <a:r>
              <a:rPr lang="en-GB" dirty="0" smtClean="0">
                <a:solidFill>
                  <a:srgbClr val="7030A0"/>
                </a:solidFill>
                <a:effectLst>
                  <a:outerShdw blurRad="38100" dist="38100" dir="2700000" algn="tl">
                    <a:srgbClr val="000000">
                      <a:alpha val="43137"/>
                    </a:srgbClr>
                  </a:outerShdw>
                </a:effectLst>
                <a:latin typeface="Comic Sans MS" panose="030F0702030302020204" pitchFamily="66" charset="0"/>
              </a:rPr>
              <a:t>Modality: </a:t>
            </a:r>
            <a:r>
              <a:rPr lang="en-GB" dirty="0" smtClean="0">
                <a:latin typeface="Comic Sans MS" panose="030F0702030302020204" pitchFamily="66" charset="0"/>
              </a:rPr>
              <a:t>is what we perceive after a stimulus</a:t>
            </a:r>
          </a:p>
          <a:p>
            <a:pPr lvl="1">
              <a:buClr>
                <a:srgbClr val="FF0000"/>
              </a:buClr>
              <a:buFont typeface="Wingdings" panose="05000000000000000000" pitchFamily="2" charset="2"/>
              <a:buChar char="§"/>
            </a:pPr>
            <a:r>
              <a:rPr lang="en-GB" dirty="0" smtClean="0">
                <a:latin typeface="Comic Sans MS" panose="030F0702030302020204" pitchFamily="66" charset="0"/>
              </a:rPr>
              <a:t>Many sensory modalities: vision, hearing, smell, taste, touch and temperature</a:t>
            </a:r>
          </a:p>
          <a:p>
            <a:pPr lvl="1">
              <a:buClr>
                <a:srgbClr val="FF0000"/>
              </a:buClr>
              <a:buFont typeface="Wingdings" panose="05000000000000000000" pitchFamily="2" charset="2"/>
              <a:buChar char="§"/>
            </a:pPr>
            <a:r>
              <a:rPr lang="en-GB" dirty="0" smtClean="0">
                <a:latin typeface="Comic Sans MS" panose="030F0702030302020204" pitchFamily="66" charset="0"/>
              </a:rPr>
              <a:t>Each modality has many sub-modalities (e.g. taste can be  sweet, bitter, sour, salty</a:t>
            </a:r>
            <a:r>
              <a:rPr lang="en-GB" dirty="0">
                <a:latin typeface="Comic Sans MS" panose="030F0702030302020204" pitchFamily="66" charset="0"/>
              </a:rPr>
              <a:t>), Temperature sub-modalities: cold and heat</a:t>
            </a:r>
          </a:p>
          <a:p>
            <a:pPr lvl="1">
              <a:buClr>
                <a:srgbClr val="FF0000"/>
              </a:buClr>
              <a:buFont typeface="Wingdings" panose="05000000000000000000" pitchFamily="2" charset="2"/>
              <a:buChar char="§"/>
            </a:pPr>
            <a:endParaRPr lang="en-GB" dirty="0" smtClean="0">
              <a:latin typeface="Comic Sans MS" panose="030F0702030302020204" pitchFamily="66" charset="0"/>
            </a:endParaRPr>
          </a:p>
          <a:p>
            <a:pPr>
              <a:buClr>
                <a:srgbClr val="FF0000"/>
              </a:buClr>
              <a:buFont typeface="Wingdings" panose="05000000000000000000" pitchFamily="2" charset="2"/>
              <a:buChar char="§"/>
            </a:pPr>
            <a:r>
              <a:rPr lang="en-GB" b="1" dirty="0" smtClean="0">
                <a:solidFill>
                  <a:srgbClr val="FF0000"/>
                </a:solidFill>
                <a:effectLst>
                  <a:outerShdw blurRad="38100" dist="38100" dir="2700000" algn="tl">
                    <a:srgbClr val="000000">
                      <a:alpha val="43137"/>
                    </a:srgbClr>
                  </a:outerShdw>
                </a:effectLst>
                <a:latin typeface="Comic Sans MS" panose="030F0702030302020204" pitchFamily="66" charset="0"/>
              </a:rPr>
              <a:t>Intensity</a:t>
            </a:r>
            <a:r>
              <a:rPr lang="en-GB" dirty="0" smtClean="0">
                <a:latin typeface="Comic Sans MS" panose="030F0702030302020204" pitchFamily="66" charset="0"/>
              </a:rPr>
              <a:t>: depends on the stimulus strength and is  encoded by action potential frequency.</a:t>
            </a:r>
          </a:p>
          <a:p>
            <a:pPr>
              <a:buClr>
                <a:srgbClr val="FF0000"/>
              </a:buClr>
              <a:buFont typeface="Wingdings" panose="05000000000000000000" pitchFamily="2" charset="2"/>
              <a:buChar char="§"/>
            </a:pPr>
            <a:r>
              <a:rPr lang="en-GB" dirty="0" smtClean="0">
                <a:solidFill>
                  <a:srgbClr val="00B050"/>
                </a:solidFill>
                <a:effectLst>
                  <a:outerShdw blurRad="38100" dist="38100" dir="2700000" algn="tl">
                    <a:srgbClr val="000000">
                      <a:alpha val="43137"/>
                    </a:srgbClr>
                  </a:outerShdw>
                </a:effectLst>
                <a:latin typeface="Comic Sans MS" panose="030F0702030302020204" pitchFamily="66" charset="0"/>
              </a:rPr>
              <a:t>Location: </a:t>
            </a:r>
            <a:r>
              <a:rPr lang="en-GB" dirty="0" smtClean="0">
                <a:latin typeface="Comic Sans MS" panose="030F0702030302020204" pitchFamily="66" charset="0"/>
              </a:rPr>
              <a:t>the site on the body or space where the  stimulus originated.</a:t>
            </a:r>
          </a:p>
          <a:p>
            <a:pPr>
              <a:buClr>
                <a:srgbClr val="FF0000"/>
              </a:buClr>
              <a:buFont typeface="Wingdings" panose="05000000000000000000" pitchFamily="2" charset="2"/>
              <a:buChar char="§"/>
            </a:pPr>
            <a:r>
              <a:rPr lang="en-GB" dirty="0" smtClean="0">
                <a:solidFill>
                  <a:srgbClr val="0070C0"/>
                </a:solidFill>
                <a:effectLst>
                  <a:outerShdw blurRad="38100" dist="38100" dir="2700000" algn="tl">
                    <a:srgbClr val="000000">
                      <a:alpha val="43137"/>
                    </a:srgbClr>
                  </a:outerShdw>
                </a:effectLst>
                <a:latin typeface="Comic Sans MS" panose="030F0702030302020204" pitchFamily="66" charset="0"/>
              </a:rPr>
              <a:t>Duration: </a:t>
            </a:r>
            <a:r>
              <a:rPr lang="en-GB" dirty="0" smtClean="0">
                <a:latin typeface="Comic Sans MS" panose="030F0702030302020204" pitchFamily="66" charset="0"/>
              </a:rPr>
              <a:t>time from onset to offset of a stimulus. </a:t>
            </a:r>
          </a:p>
          <a:p>
            <a:pPr lvl="1">
              <a:buClr>
                <a:srgbClr val="FF0000"/>
              </a:buClr>
              <a:buFont typeface="Wingdings" panose="05000000000000000000" pitchFamily="2" charset="2"/>
              <a:buChar char="§"/>
            </a:pPr>
            <a:r>
              <a:rPr lang="en-GB" dirty="0" smtClean="0">
                <a:latin typeface="Comic Sans MS" panose="030F0702030302020204" pitchFamily="66" charset="0"/>
              </a:rPr>
              <a:t>If  persists for long time, the perceived intensity  diminishes (adaptation)</a:t>
            </a:r>
            <a:endParaRPr lang="en-US" dirty="0">
              <a:latin typeface="Comic Sans MS" panose="030F0702030302020204" pitchFamily="66" charset="0"/>
            </a:endParaRPr>
          </a:p>
        </p:txBody>
      </p:sp>
    </p:spTree>
    <p:extLst>
      <p:ext uri="{BB962C8B-B14F-4D97-AF65-F5344CB8AC3E}">
        <p14:creationId xmlns:p14="http://schemas.microsoft.com/office/powerpoint/2010/main" val="3954972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524000" y="1"/>
            <a:ext cx="9144000" cy="1003935"/>
          </a:xfrm>
          <a:custGeom>
            <a:avLst/>
            <a:gdLst/>
            <a:ahLst/>
            <a:cxnLst/>
            <a:rect l="l" t="t" r="r" b="b"/>
            <a:pathLst>
              <a:path w="9144000" h="1003935">
                <a:moveTo>
                  <a:pt x="0" y="1003871"/>
                </a:moveTo>
                <a:lnTo>
                  <a:pt x="9144000" y="1003871"/>
                </a:lnTo>
                <a:lnTo>
                  <a:pt x="9144000" y="0"/>
                </a:lnTo>
                <a:lnTo>
                  <a:pt x="0" y="0"/>
                </a:lnTo>
                <a:lnTo>
                  <a:pt x="0" y="1003871"/>
                </a:lnTo>
                <a:close/>
              </a:path>
            </a:pathLst>
          </a:custGeom>
          <a:solidFill>
            <a:schemeClr val="bg1"/>
          </a:solidFill>
        </p:spPr>
        <p:txBody>
          <a:bodyPr wrap="square" lIns="0" tIns="0" rIns="0" bIns="0" rtlCol="0"/>
          <a:lstStyle/>
          <a:p>
            <a:endParaRPr>
              <a:solidFill>
                <a:srgbClr val="FF0000"/>
              </a:solidFill>
            </a:endParaRPr>
          </a:p>
        </p:txBody>
      </p:sp>
      <p:sp>
        <p:nvSpPr>
          <p:cNvPr id="5" name="object 5"/>
          <p:cNvSpPr txBox="1">
            <a:spLocks noGrp="1"/>
          </p:cNvSpPr>
          <p:nvPr>
            <p:ph type="title"/>
          </p:nvPr>
        </p:nvSpPr>
        <p:spPr>
          <a:xfrm>
            <a:off x="1602740" y="106807"/>
            <a:ext cx="8435975" cy="756920"/>
          </a:xfrm>
          <a:prstGeom prst="rect">
            <a:avLst/>
          </a:prstGeom>
          <a:solidFill>
            <a:schemeClr val="accent1">
              <a:lumMod val="20000"/>
              <a:lumOff val="80000"/>
            </a:schemeClr>
          </a:solidFill>
        </p:spPr>
        <p:txBody>
          <a:bodyPr vert="horz" wrap="square" lIns="0" tIns="12700" rIns="0" bIns="0" rtlCol="0">
            <a:spAutoFit/>
          </a:bodyPr>
          <a:lstStyle/>
          <a:p>
            <a:pPr marL="12700">
              <a:spcBef>
                <a:spcPts val="100"/>
              </a:spcBef>
            </a:pPr>
            <a:r>
              <a:rPr sz="4800" spc="-5" dirty="0" smtClean="0">
                <a:solidFill>
                  <a:srgbClr val="FF0000"/>
                </a:solidFill>
                <a:latin typeface="Arial"/>
                <a:cs typeface="Arial"/>
              </a:rPr>
              <a:t>Classification of Nerve</a:t>
            </a:r>
            <a:r>
              <a:rPr sz="4800" spc="95" dirty="0" smtClean="0">
                <a:solidFill>
                  <a:srgbClr val="FF0000"/>
                </a:solidFill>
                <a:latin typeface="Arial"/>
                <a:cs typeface="Arial"/>
              </a:rPr>
              <a:t> </a:t>
            </a:r>
            <a:r>
              <a:rPr sz="4800" spc="-5" dirty="0" smtClean="0">
                <a:solidFill>
                  <a:srgbClr val="FF0000"/>
                </a:solidFill>
                <a:latin typeface="Arial"/>
                <a:cs typeface="Arial"/>
              </a:rPr>
              <a:t>fibers</a:t>
            </a:r>
            <a:endParaRPr sz="4800" dirty="0">
              <a:solidFill>
                <a:srgbClr val="FF0000"/>
              </a:solidFill>
              <a:latin typeface="Arial"/>
              <a:cs typeface="Arial"/>
            </a:endParaRPr>
          </a:p>
        </p:txBody>
      </p:sp>
      <p:sp>
        <p:nvSpPr>
          <p:cNvPr id="6" name="object 6"/>
          <p:cNvSpPr txBox="1"/>
          <p:nvPr/>
        </p:nvSpPr>
        <p:spPr>
          <a:xfrm>
            <a:off x="313899" y="1441548"/>
            <a:ext cx="2767500" cy="3767698"/>
          </a:xfrm>
          <a:prstGeom prst="rect">
            <a:avLst/>
          </a:prstGeom>
        </p:spPr>
        <p:txBody>
          <a:bodyPr vert="horz" wrap="square" lIns="0" tIns="12700" rIns="0" bIns="0" rtlCol="0">
            <a:spAutoFit/>
          </a:bodyPr>
          <a:lstStyle/>
          <a:p>
            <a:pPr marL="355600" indent="-342900">
              <a:spcBef>
                <a:spcPts val="575"/>
              </a:spcBef>
              <a:buClr>
                <a:srgbClr val="F303A2"/>
              </a:buClr>
              <a:buFont typeface="Wingdings"/>
              <a:buChar char=""/>
              <a:tabLst>
                <a:tab pos="354965" algn="l"/>
                <a:tab pos="355600" algn="l"/>
              </a:tabLst>
            </a:pPr>
            <a:r>
              <a:rPr sz="2000" b="1" dirty="0" err="1" smtClean="0">
                <a:solidFill>
                  <a:prstClr val="black"/>
                </a:solidFill>
                <a:latin typeface="DejaVu Sans"/>
                <a:cs typeface="DejaVu Sans"/>
              </a:rPr>
              <a:t>Myelinated</a:t>
            </a:r>
            <a:r>
              <a:rPr sz="2000" b="1" dirty="0" smtClean="0">
                <a:solidFill>
                  <a:prstClr val="black"/>
                </a:solidFill>
                <a:latin typeface="DejaVu Sans"/>
                <a:cs typeface="DejaVu Sans"/>
              </a:rPr>
              <a:t> </a:t>
            </a:r>
            <a:r>
              <a:rPr sz="2000" b="1" dirty="0">
                <a:solidFill>
                  <a:prstClr val="black"/>
                </a:solidFill>
                <a:latin typeface="DejaVu Sans"/>
                <a:cs typeface="DejaVu Sans"/>
              </a:rPr>
              <a:t>(</a:t>
            </a:r>
            <a:r>
              <a:rPr sz="2000" b="1" dirty="0">
                <a:solidFill>
                  <a:srgbClr val="430FFB"/>
                </a:solidFill>
                <a:latin typeface="DejaVu Sans"/>
                <a:cs typeface="DejaVu Sans"/>
              </a:rPr>
              <a:t>A-fiber</a:t>
            </a:r>
            <a:r>
              <a:rPr sz="2000" b="1" dirty="0">
                <a:solidFill>
                  <a:prstClr val="black"/>
                </a:solidFill>
                <a:latin typeface="DejaVu Sans"/>
                <a:cs typeface="DejaVu Sans"/>
              </a:rPr>
              <a:t>)</a:t>
            </a:r>
            <a:endParaRPr sz="2000" dirty="0">
              <a:solidFill>
                <a:prstClr val="black"/>
              </a:solidFill>
              <a:latin typeface="DejaVu Sans"/>
              <a:cs typeface="DejaVu Sans"/>
            </a:endParaRPr>
          </a:p>
          <a:p>
            <a:pPr marL="756285" lvl="1" indent="-286385">
              <a:spcBef>
                <a:spcPts val="580"/>
              </a:spcBef>
              <a:buClr>
                <a:srgbClr val="F303A2"/>
              </a:buClr>
              <a:buFont typeface="Wingdings"/>
              <a:buChar char=""/>
              <a:tabLst>
                <a:tab pos="756285" algn="l"/>
                <a:tab pos="756920" algn="l"/>
              </a:tabLst>
            </a:pPr>
            <a:r>
              <a:rPr sz="2000" b="1" dirty="0">
                <a:solidFill>
                  <a:prstClr val="black"/>
                </a:solidFill>
                <a:latin typeface="DejaVu Sans"/>
                <a:cs typeface="DejaVu Sans"/>
              </a:rPr>
              <a:t>Αα </a:t>
            </a:r>
            <a:r>
              <a:rPr sz="2000" dirty="0">
                <a:solidFill>
                  <a:prstClr val="black"/>
                </a:solidFill>
                <a:latin typeface="DejaVu Sans"/>
                <a:cs typeface="DejaVu Sans"/>
              </a:rPr>
              <a:t>(thickly myelinated)</a:t>
            </a:r>
          </a:p>
          <a:p>
            <a:pPr marL="756285" lvl="1" indent="-286385">
              <a:spcBef>
                <a:spcPts val="575"/>
              </a:spcBef>
              <a:buClr>
                <a:srgbClr val="F303A2"/>
              </a:buClr>
              <a:buFont typeface="Wingdings"/>
              <a:buChar char=""/>
              <a:tabLst>
                <a:tab pos="756285" algn="l"/>
                <a:tab pos="756920" algn="l"/>
              </a:tabLst>
            </a:pPr>
            <a:r>
              <a:rPr sz="2000" b="1" dirty="0">
                <a:solidFill>
                  <a:prstClr val="black"/>
                </a:solidFill>
                <a:latin typeface="DejaVu Sans"/>
                <a:cs typeface="DejaVu Sans"/>
              </a:rPr>
              <a:t>Aβ </a:t>
            </a:r>
            <a:r>
              <a:rPr sz="2000" dirty="0">
                <a:solidFill>
                  <a:prstClr val="black"/>
                </a:solidFill>
                <a:latin typeface="DejaVu Sans"/>
                <a:cs typeface="DejaVu Sans"/>
              </a:rPr>
              <a:t>(intermediate m.)</a:t>
            </a:r>
          </a:p>
          <a:p>
            <a:pPr marL="756285" lvl="1" indent="-286385">
              <a:spcBef>
                <a:spcPts val="575"/>
              </a:spcBef>
              <a:buClr>
                <a:srgbClr val="F303A2"/>
              </a:buClr>
              <a:buFont typeface="Wingdings"/>
              <a:buChar char=""/>
              <a:tabLst>
                <a:tab pos="756285" algn="l"/>
                <a:tab pos="756920" algn="l"/>
              </a:tabLst>
            </a:pPr>
            <a:r>
              <a:rPr sz="2000" b="1" dirty="0">
                <a:solidFill>
                  <a:prstClr val="black"/>
                </a:solidFill>
                <a:latin typeface="DejaVu Sans"/>
                <a:cs typeface="DejaVu Sans"/>
              </a:rPr>
              <a:t>Aδ </a:t>
            </a:r>
            <a:r>
              <a:rPr sz="2000" dirty="0">
                <a:solidFill>
                  <a:prstClr val="black"/>
                </a:solidFill>
                <a:latin typeface="DejaVu Sans"/>
                <a:cs typeface="DejaVu Sans"/>
              </a:rPr>
              <a:t>(thinly myelinated)</a:t>
            </a:r>
          </a:p>
          <a:p>
            <a:pPr marL="355600" indent="-342900">
              <a:spcBef>
                <a:spcPts val="580"/>
              </a:spcBef>
              <a:buClr>
                <a:srgbClr val="F303A2"/>
              </a:buClr>
              <a:buFont typeface="Wingdings"/>
              <a:buChar char=""/>
              <a:tabLst>
                <a:tab pos="354965" algn="l"/>
                <a:tab pos="355600" algn="l"/>
              </a:tabLst>
            </a:pPr>
            <a:r>
              <a:rPr sz="2000" b="1" dirty="0">
                <a:solidFill>
                  <a:prstClr val="black"/>
                </a:solidFill>
                <a:latin typeface="DejaVu Sans"/>
                <a:cs typeface="DejaVu Sans"/>
              </a:rPr>
              <a:t>Unmyelinated (</a:t>
            </a:r>
            <a:r>
              <a:rPr sz="2000" b="1" dirty="0">
                <a:solidFill>
                  <a:srgbClr val="FF0000"/>
                </a:solidFill>
                <a:latin typeface="DejaVu Sans"/>
                <a:cs typeface="DejaVu Sans"/>
              </a:rPr>
              <a:t>C-fiber)</a:t>
            </a:r>
            <a:endParaRPr sz="2000" dirty="0">
              <a:solidFill>
                <a:prstClr val="black"/>
              </a:solidFill>
              <a:latin typeface="DejaVu Sans"/>
              <a:cs typeface="DejaVu Sans"/>
            </a:endParaRPr>
          </a:p>
          <a:p>
            <a:endParaRPr sz="2600" dirty="0">
              <a:solidFill>
                <a:prstClr val="black"/>
              </a:solidFill>
              <a:latin typeface="Times New Roman"/>
              <a:cs typeface="Times New Roman"/>
            </a:endParaRPr>
          </a:p>
          <a:p>
            <a:pPr marR="197485" algn="r"/>
            <a:endParaRPr lang="en-US" dirty="0" smtClean="0">
              <a:solidFill>
                <a:prstClr val="black"/>
              </a:solidFill>
              <a:latin typeface="DejaVu Sans"/>
              <a:cs typeface="DejaVu Sans"/>
            </a:endParaRPr>
          </a:p>
        </p:txBody>
      </p:sp>
      <p:sp>
        <p:nvSpPr>
          <p:cNvPr id="7" name="object 7"/>
          <p:cNvSpPr/>
          <p:nvPr/>
        </p:nvSpPr>
        <p:spPr>
          <a:xfrm>
            <a:off x="4799838" y="1662683"/>
            <a:ext cx="792480" cy="76200"/>
          </a:xfrm>
          <a:custGeom>
            <a:avLst/>
            <a:gdLst/>
            <a:ahLst/>
            <a:cxnLst/>
            <a:rect l="l" t="t" r="r" b="b"/>
            <a:pathLst>
              <a:path w="792479" h="76200">
                <a:moveTo>
                  <a:pt x="76200" y="0"/>
                </a:moveTo>
                <a:lnTo>
                  <a:pt x="0" y="38100"/>
                </a:lnTo>
                <a:lnTo>
                  <a:pt x="76200" y="76200"/>
                </a:lnTo>
                <a:lnTo>
                  <a:pt x="76200" y="47625"/>
                </a:lnTo>
                <a:lnTo>
                  <a:pt x="63500" y="47625"/>
                </a:lnTo>
                <a:lnTo>
                  <a:pt x="63500" y="28575"/>
                </a:lnTo>
                <a:lnTo>
                  <a:pt x="76200" y="28575"/>
                </a:lnTo>
                <a:lnTo>
                  <a:pt x="76200" y="0"/>
                </a:lnTo>
                <a:close/>
              </a:path>
              <a:path w="792479" h="76200">
                <a:moveTo>
                  <a:pt x="76200" y="28575"/>
                </a:moveTo>
                <a:lnTo>
                  <a:pt x="63500" y="28575"/>
                </a:lnTo>
                <a:lnTo>
                  <a:pt x="63500" y="47625"/>
                </a:lnTo>
                <a:lnTo>
                  <a:pt x="76200" y="47625"/>
                </a:lnTo>
                <a:lnTo>
                  <a:pt x="76200" y="28575"/>
                </a:lnTo>
                <a:close/>
              </a:path>
              <a:path w="792479" h="76200">
                <a:moveTo>
                  <a:pt x="792099" y="28575"/>
                </a:moveTo>
                <a:lnTo>
                  <a:pt x="76200" y="28575"/>
                </a:lnTo>
                <a:lnTo>
                  <a:pt x="76200" y="47625"/>
                </a:lnTo>
                <a:lnTo>
                  <a:pt x="792099" y="47625"/>
                </a:lnTo>
                <a:lnTo>
                  <a:pt x="792099" y="28575"/>
                </a:lnTo>
                <a:close/>
              </a:path>
            </a:pathLst>
          </a:custGeom>
          <a:solidFill>
            <a:srgbClr val="497DBA"/>
          </a:solidFill>
        </p:spPr>
        <p:txBody>
          <a:bodyPr wrap="square" lIns="0" tIns="0" rIns="0" bIns="0" rtlCol="0"/>
          <a:lstStyle/>
          <a:p>
            <a:endParaRPr>
              <a:solidFill>
                <a:prstClr val="black"/>
              </a:solidFill>
            </a:endParaRPr>
          </a:p>
        </p:txBody>
      </p:sp>
      <p:sp>
        <p:nvSpPr>
          <p:cNvPr id="8" name="object 8"/>
          <p:cNvSpPr/>
          <p:nvPr/>
        </p:nvSpPr>
        <p:spPr>
          <a:xfrm>
            <a:off x="4799838" y="2022729"/>
            <a:ext cx="792480" cy="76200"/>
          </a:xfrm>
          <a:custGeom>
            <a:avLst/>
            <a:gdLst/>
            <a:ahLst/>
            <a:cxnLst/>
            <a:rect l="l" t="t" r="r" b="b"/>
            <a:pathLst>
              <a:path w="792479" h="76200">
                <a:moveTo>
                  <a:pt x="76200" y="0"/>
                </a:moveTo>
                <a:lnTo>
                  <a:pt x="0" y="38100"/>
                </a:lnTo>
                <a:lnTo>
                  <a:pt x="76200" y="76200"/>
                </a:lnTo>
                <a:lnTo>
                  <a:pt x="76200" y="47625"/>
                </a:lnTo>
                <a:lnTo>
                  <a:pt x="63500" y="47625"/>
                </a:lnTo>
                <a:lnTo>
                  <a:pt x="63500" y="28575"/>
                </a:lnTo>
                <a:lnTo>
                  <a:pt x="76200" y="28575"/>
                </a:lnTo>
                <a:lnTo>
                  <a:pt x="76200" y="0"/>
                </a:lnTo>
                <a:close/>
              </a:path>
              <a:path w="792479" h="76200">
                <a:moveTo>
                  <a:pt x="76200" y="28575"/>
                </a:moveTo>
                <a:lnTo>
                  <a:pt x="63500" y="28575"/>
                </a:lnTo>
                <a:lnTo>
                  <a:pt x="63500" y="47625"/>
                </a:lnTo>
                <a:lnTo>
                  <a:pt x="76200" y="47625"/>
                </a:lnTo>
                <a:lnTo>
                  <a:pt x="76200" y="28575"/>
                </a:lnTo>
                <a:close/>
              </a:path>
              <a:path w="792479" h="76200">
                <a:moveTo>
                  <a:pt x="792099" y="28575"/>
                </a:moveTo>
                <a:lnTo>
                  <a:pt x="76200" y="28575"/>
                </a:lnTo>
                <a:lnTo>
                  <a:pt x="76200" y="47625"/>
                </a:lnTo>
                <a:lnTo>
                  <a:pt x="792099" y="47625"/>
                </a:lnTo>
                <a:lnTo>
                  <a:pt x="792099" y="28575"/>
                </a:lnTo>
                <a:close/>
              </a:path>
            </a:pathLst>
          </a:custGeom>
          <a:solidFill>
            <a:srgbClr val="497DBA"/>
          </a:solidFill>
        </p:spPr>
        <p:txBody>
          <a:bodyPr wrap="square" lIns="0" tIns="0" rIns="0" bIns="0" rtlCol="0"/>
          <a:lstStyle/>
          <a:p>
            <a:endParaRPr>
              <a:solidFill>
                <a:prstClr val="black"/>
              </a:solidFill>
            </a:endParaRPr>
          </a:p>
        </p:txBody>
      </p:sp>
      <p:pic>
        <p:nvPicPr>
          <p:cNvPr id="3" name="Picture 2"/>
          <p:cNvPicPr>
            <a:picLocks noChangeAspect="1"/>
          </p:cNvPicPr>
          <p:nvPr/>
        </p:nvPicPr>
        <p:blipFill>
          <a:blip r:embed="rId2"/>
          <a:stretch>
            <a:fillRect/>
          </a:stretch>
        </p:blipFill>
        <p:spPr>
          <a:xfrm>
            <a:off x="3368002" y="763845"/>
            <a:ext cx="7175614" cy="5712447"/>
          </a:xfrm>
          <a:prstGeom prst="rect">
            <a:avLst/>
          </a:prstGeom>
        </p:spPr>
      </p:pic>
    </p:spTree>
    <p:extLst>
      <p:ext uri="{BB962C8B-B14F-4D97-AF65-F5344CB8AC3E}">
        <p14:creationId xmlns:p14="http://schemas.microsoft.com/office/powerpoint/2010/main" val="529376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object 2"/>
          <p:cNvSpPr/>
          <p:nvPr/>
        </p:nvSpPr>
        <p:spPr>
          <a:xfrm>
            <a:off x="1997612" y="182880"/>
            <a:ext cx="8314006" cy="6344529"/>
          </a:xfrm>
          <a:prstGeom prst="rect">
            <a:avLst/>
          </a:prstGeom>
          <a:blipFill>
            <a:blip r:embed="rId2" cstate="print"/>
            <a:stretch>
              <a:fillRect/>
            </a:stretch>
          </a:blipFill>
        </p:spPr>
        <p:txBody>
          <a:bodyPr wrap="square" lIns="0" tIns="0" rIns="0" bIns="0" rtlCol="0"/>
          <a:lstStyle/>
          <a:p>
            <a:endParaRPr sz="1588">
              <a:solidFill>
                <a:prstClr val="black"/>
              </a:solidFill>
            </a:endParaRPr>
          </a:p>
        </p:txBody>
      </p:sp>
    </p:spTree>
    <p:extLst>
      <p:ext uri="{BB962C8B-B14F-4D97-AF65-F5344CB8AC3E}">
        <p14:creationId xmlns:p14="http://schemas.microsoft.com/office/powerpoint/2010/main" val="806775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335237" y="422031"/>
            <a:ext cx="7751297" cy="6161649"/>
          </a:xfrm>
          <a:prstGeom prst="rect">
            <a:avLst/>
          </a:prstGeom>
          <a:blipFill>
            <a:blip r:embed="rId2" cstate="print"/>
            <a:stretch>
              <a:fillRect/>
            </a:stretch>
          </a:blipFill>
        </p:spPr>
        <p:txBody>
          <a:bodyPr wrap="square" lIns="0" tIns="0" rIns="0" bIns="0" rtlCol="0"/>
          <a:lstStyle/>
          <a:p>
            <a:endParaRPr sz="1588">
              <a:solidFill>
                <a:prstClr val="black"/>
              </a:solidFill>
            </a:endParaRPr>
          </a:p>
        </p:txBody>
      </p:sp>
    </p:spTree>
    <p:extLst>
      <p:ext uri="{BB962C8B-B14F-4D97-AF65-F5344CB8AC3E}">
        <p14:creationId xmlns:p14="http://schemas.microsoft.com/office/powerpoint/2010/main" val="1196066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3413"/>
          </a:xfrm>
          <a:solidFill>
            <a:schemeClr val="accent1">
              <a:lumMod val="20000"/>
              <a:lumOff val="80000"/>
            </a:schemeClr>
          </a:solidFill>
        </p:spPr>
        <p:txBody>
          <a:bodyPr/>
          <a:lstStyle/>
          <a:p>
            <a:pPr algn="ct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Ascending Sensory Tracts</a:t>
            </a:r>
            <a:endPar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45022"/>
            <a:ext cx="10515600" cy="6038192"/>
          </a:xfrm>
        </p:spPr>
        <p:txBody>
          <a:bodyPr>
            <a:normAutofit fontScale="92500"/>
          </a:bodyPr>
          <a:lstStyle/>
          <a:p>
            <a:pPr>
              <a:buClr>
                <a:srgbClr val="FF0000"/>
              </a:buClr>
              <a:buFont typeface="Wingdings" panose="05000000000000000000" pitchFamily="2" charset="2"/>
              <a:buChar char="§"/>
            </a:pPr>
            <a:r>
              <a:rPr lang="en-US" dirty="0" smtClean="0">
                <a:latin typeface="Comic Sans MS" panose="030F0702030302020204" pitchFamily="66" charset="0"/>
              </a:rPr>
              <a:t>There are several ascending sensory systems</a:t>
            </a:r>
          </a:p>
          <a:p>
            <a:pPr>
              <a:buClr>
                <a:srgbClr val="FF0000"/>
              </a:buClr>
              <a:buFont typeface="Wingdings" panose="05000000000000000000" pitchFamily="2" charset="2"/>
              <a:buChar char="§"/>
            </a:pPr>
            <a:r>
              <a:rPr lang="en-US" dirty="0" smtClean="0">
                <a:latin typeface="Comic Sans MS" panose="030F0702030302020204" pitchFamily="66" charset="0"/>
              </a:rPr>
              <a:t>Each system carries different types of sensations or</a:t>
            </a:r>
          </a:p>
          <a:p>
            <a:pPr marL="0" indent="0">
              <a:buClr>
                <a:srgbClr val="FF0000"/>
              </a:buClr>
              <a:buNone/>
            </a:pPr>
            <a:r>
              <a:rPr lang="en-US" dirty="0" smtClean="0">
                <a:latin typeface="Comic Sans MS" panose="030F0702030302020204" pitchFamily="66" charset="0"/>
              </a:rPr>
              <a:t>MODALITIES: touch, proprioception, pain, temperature, … etc.,</a:t>
            </a:r>
          </a:p>
          <a:p>
            <a:pPr>
              <a:buClr>
                <a:srgbClr val="FF0000"/>
              </a:buClr>
              <a:buFont typeface="Wingdings" panose="05000000000000000000" pitchFamily="2" charset="2"/>
              <a:buChar char="§"/>
            </a:pPr>
            <a:r>
              <a:rPr lang="en-US" dirty="0" smtClean="0">
                <a:latin typeface="Comic Sans MS" panose="030F0702030302020204" pitchFamily="66" charset="0"/>
              </a:rPr>
              <a:t>Main ascending sensory pathways</a:t>
            </a:r>
          </a:p>
          <a:p>
            <a:pPr>
              <a:buClr>
                <a:srgbClr val="FF0000"/>
              </a:buClr>
              <a:buFont typeface="Wingdings" panose="05000000000000000000" pitchFamily="2" charset="2"/>
              <a:buChar char="§"/>
            </a:pPr>
            <a:r>
              <a:rPr lang="en-US" dirty="0" smtClean="0">
                <a:solidFill>
                  <a:srgbClr val="FFC000"/>
                </a:solidFill>
                <a:effectLst>
                  <a:outerShdw blurRad="38100" dist="38100" dir="2700000" algn="tl">
                    <a:srgbClr val="000000">
                      <a:alpha val="43137"/>
                    </a:srgbClr>
                  </a:outerShdw>
                </a:effectLst>
                <a:latin typeface="Comic Sans MS" panose="030F0702030302020204" pitchFamily="66" charset="0"/>
              </a:rPr>
              <a:t>❶ Spinothalamic pathway</a:t>
            </a:r>
            <a:r>
              <a:rPr lang="en-US" dirty="0" smtClean="0">
                <a:latin typeface="Comic Sans MS" panose="030F0702030302020204" pitchFamily="66" charset="0"/>
              </a:rPr>
              <a:t>: carries signals of pain,  temperature, crude pressure, and crude touch.</a:t>
            </a:r>
          </a:p>
          <a:p>
            <a:pPr>
              <a:buClr>
                <a:srgbClr val="FF0000"/>
              </a:buClr>
              <a:buFont typeface="Wingdings" panose="05000000000000000000" pitchFamily="2" charset="2"/>
              <a:buChar char="§"/>
            </a:pPr>
            <a:r>
              <a:rPr lang="en-US" dirty="0" smtClean="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rPr>
              <a:t>❷ Dorsal column pathway</a:t>
            </a:r>
            <a:r>
              <a:rPr lang="en-US" dirty="0" smtClean="0">
                <a:latin typeface="Comic Sans MS" panose="030F0702030302020204" pitchFamily="66" charset="0"/>
              </a:rPr>
              <a:t>: carries signals of fine touch,  pressure, vibration, and proprioception.</a:t>
            </a:r>
          </a:p>
          <a:p>
            <a:pPr>
              <a:buClr>
                <a:srgbClr val="FF0000"/>
              </a:buClr>
              <a:buFont typeface="Wingdings" panose="05000000000000000000" pitchFamily="2" charset="2"/>
              <a:buChar char="§"/>
            </a:pPr>
            <a:r>
              <a:rPr lang="en-US" dirty="0" smtClean="0">
                <a:solidFill>
                  <a:srgbClr val="002060"/>
                </a:solidFill>
                <a:effectLst>
                  <a:outerShdw blurRad="38100" dist="38100" dir="2700000" algn="tl">
                    <a:srgbClr val="000000">
                      <a:alpha val="43137"/>
                    </a:srgbClr>
                  </a:outerShdw>
                </a:effectLst>
                <a:latin typeface="Comic Sans MS" panose="030F0702030302020204" pitchFamily="66" charset="0"/>
              </a:rPr>
              <a:t>❸ Posterior (dorsal) spinocerebellar pathway</a:t>
            </a:r>
          </a:p>
          <a:p>
            <a:pPr>
              <a:buClr>
                <a:srgbClr val="FF0000"/>
              </a:buClr>
              <a:buFont typeface="Wingdings" panose="05000000000000000000" pitchFamily="2" charset="2"/>
              <a:buChar char="§"/>
            </a:pPr>
            <a:r>
              <a:rPr lang="en-US" dirty="0" smtClean="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❹ Anterior (ventral) spinocerebellar pathway</a:t>
            </a:r>
          </a:p>
          <a:p>
            <a:pPr>
              <a:buClr>
                <a:srgbClr val="FF0000"/>
              </a:buClr>
              <a:buFont typeface="Wingdings" panose="05000000000000000000" pitchFamily="2" charset="2"/>
              <a:buChar char="§"/>
            </a:pPr>
            <a:r>
              <a:rPr lang="en-US" dirty="0" smtClean="0">
                <a:latin typeface="Comic Sans MS" panose="030F0702030302020204" pitchFamily="66" charset="0"/>
              </a:rPr>
              <a:t>The latter pathways (3 &amp;4) carry subconscious proprioception.</a:t>
            </a:r>
          </a:p>
          <a:p>
            <a:pPr>
              <a:buClr>
                <a:srgbClr val="FF0000"/>
              </a:buClr>
              <a:buFont typeface="Wingdings" panose="05000000000000000000" pitchFamily="2" charset="2"/>
              <a:buChar char="§"/>
            </a:pPr>
            <a:r>
              <a:rPr lang="en-GB" dirty="0" smtClean="0">
                <a:solidFill>
                  <a:srgbClr val="0070C0"/>
                </a:solidFill>
                <a:effectLst>
                  <a:outerShdw blurRad="38100" dist="38100" dir="2700000" algn="tl">
                    <a:srgbClr val="000000">
                      <a:alpha val="43137"/>
                    </a:srgbClr>
                  </a:outerShdw>
                </a:effectLst>
                <a:latin typeface="Comic Sans MS" panose="030F0702030302020204" pitchFamily="66" charset="0"/>
              </a:rPr>
              <a:t>Objective: Identify the major sensory receptors &amp; pathways</a:t>
            </a:r>
          </a:p>
          <a:p>
            <a:pPr>
              <a:buClr>
                <a:srgbClr val="FF0000"/>
              </a:buClr>
              <a:buFont typeface="Wingdings" panose="05000000000000000000" pitchFamily="2" charset="2"/>
              <a:buChar char="§"/>
            </a:pPr>
            <a:endParaRPr lang="en-US" dirty="0">
              <a:latin typeface="Comic Sans MS" panose="030F0702030302020204" pitchFamily="66" charset="0"/>
            </a:endParaRPr>
          </a:p>
        </p:txBody>
      </p:sp>
    </p:spTree>
    <p:extLst>
      <p:ext uri="{BB962C8B-B14F-4D97-AF65-F5344CB8AC3E}">
        <p14:creationId xmlns:p14="http://schemas.microsoft.com/office/powerpoint/2010/main" val="1803252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38006"/>
          </a:xfrm>
          <a:solidFill>
            <a:schemeClr val="accent1">
              <a:lumMod val="20000"/>
              <a:lumOff val="80000"/>
            </a:schemeClr>
          </a:solidFill>
        </p:spPr>
        <p:txBody>
          <a:bodyPr/>
          <a:lstStyle/>
          <a:p>
            <a:pPr algn="ct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Proprioception ?</a:t>
            </a:r>
            <a:endPar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Clr>
                <a:srgbClr val="FF0000"/>
              </a:buClr>
              <a:buFont typeface="Wingdings" panose="05000000000000000000" pitchFamily="2" charset="2"/>
              <a:buChar char="§"/>
            </a:pPr>
            <a:r>
              <a:rPr lang="en-GB" dirty="0" smtClean="0">
                <a:latin typeface="Comic Sans MS" panose="030F0702030302020204" pitchFamily="66" charset="0"/>
              </a:rPr>
              <a:t>Proprioception stems from the Latin word </a:t>
            </a:r>
            <a:r>
              <a:rPr lang="en-GB" dirty="0" err="1" smtClean="0">
                <a:latin typeface="Comic Sans MS" panose="030F0702030302020204" pitchFamily="66" charset="0"/>
              </a:rPr>
              <a:t>proprius</a:t>
            </a:r>
            <a:r>
              <a:rPr lang="en-GB" dirty="0" smtClean="0">
                <a:latin typeface="Comic Sans MS" panose="030F0702030302020204" pitchFamily="66" charset="0"/>
              </a:rPr>
              <a:t> which  means "one's own“ or "individual"</a:t>
            </a:r>
          </a:p>
          <a:p>
            <a:pPr>
              <a:buClr>
                <a:srgbClr val="FF0000"/>
              </a:buClr>
              <a:buFont typeface="Wingdings" panose="05000000000000000000" pitchFamily="2" charset="2"/>
              <a:buChar char="§"/>
            </a:pPr>
            <a:r>
              <a:rPr lang="en-GB" dirty="0" smtClean="0">
                <a:latin typeface="Comic Sans MS" panose="030F0702030302020204" pitchFamily="66" charset="0"/>
              </a:rPr>
              <a:t>It is the sense of one`s own body position</a:t>
            </a:r>
          </a:p>
          <a:p>
            <a:pPr>
              <a:buClr>
                <a:srgbClr val="FF0000"/>
              </a:buClr>
              <a:buFont typeface="Wingdings" panose="05000000000000000000" pitchFamily="2" charset="2"/>
              <a:buChar char="§"/>
            </a:pPr>
            <a:r>
              <a:rPr lang="en-GB" dirty="0" smtClean="0">
                <a:latin typeface="Comic Sans MS" panose="030F0702030302020204" pitchFamily="66" charset="0"/>
              </a:rPr>
              <a:t>It is also called proprioceptive/position sense</a:t>
            </a:r>
          </a:p>
          <a:p>
            <a:pPr>
              <a:buClr>
                <a:srgbClr val="FF0000"/>
              </a:buClr>
              <a:buFont typeface="Wingdings" panose="05000000000000000000" pitchFamily="2" charset="2"/>
              <a:buChar char="§"/>
            </a:pPr>
            <a:r>
              <a:rPr lang="en-GB" dirty="0" smtClean="0">
                <a:latin typeface="Comic Sans MS" panose="030F0702030302020204" pitchFamily="66" charset="0"/>
              </a:rPr>
              <a:t>It is the awareness of body position and of movements of body parts</a:t>
            </a:r>
          </a:p>
          <a:p>
            <a:pPr>
              <a:buClr>
                <a:srgbClr val="FF0000"/>
              </a:buClr>
              <a:buFont typeface="Wingdings" panose="05000000000000000000" pitchFamily="2" charset="2"/>
              <a:buChar char="§"/>
            </a:pPr>
            <a:r>
              <a:rPr lang="en-GB" dirty="0" smtClean="0">
                <a:latin typeface="Comic Sans MS" panose="030F0702030302020204" pitchFamily="66" charset="0"/>
              </a:rPr>
              <a:t>It can be divided into:</a:t>
            </a:r>
          </a:p>
          <a:p>
            <a:pPr lvl="2">
              <a:buClr>
                <a:srgbClr val="FF0000"/>
              </a:buClr>
              <a:buFont typeface="Wingdings" panose="05000000000000000000" pitchFamily="2" charset="2"/>
              <a:buChar char="§"/>
            </a:pPr>
            <a:r>
              <a:rPr lang="en-GB" dirty="0" smtClean="0">
                <a:solidFill>
                  <a:srgbClr val="00B050"/>
                </a:solidFill>
                <a:effectLst>
                  <a:outerShdw blurRad="38100" dist="38100" dir="2700000" algn="tl">
                    <a:srgbClr val="000000">
                      <a:alpha val="43137"/>
                    </a:srgbClr>
                  </a:outerShdw>
                </a:effectLst>
                <a:latin typeface="Comic Sans MS" panose="030F0702030302020204" pitchFamily="66" charset="0"/>
              </a:rPr>
              <a:t>Static proprioception: </a:t>
            </a:r>
            <a:r>
              <a:rPr lang="en-GB" dirty="0" smtClean="0">
                <a:latin typeface="Comic Sans MS" panose="030F0702030302020204" pitchFamily="66" charset="0"/>
              </a:rPr>
              <a:t>conscious perception of the  orientation of the different parts of the body with  respect to one another,</a:t>
            </a:r>
          </a:p>
          <a:p>
            <a:pPr lvl="2">
              <a:buClr>
                <a:srgbClr val="FF0000"/>
              </a:buClr>
              <a:buFont typeface="Wingdings" panose="05000000000000000000" pitchFamily="2" charset="2"/>
              <a:buChar char="§"/>
            </a:pPr>
            <a:r>
              <a:rPr lang="en-GB" dirty="0" smtClean="0">
                <a:solidFill>
                  <a:srgbClr val="0070C0"/>
                </a:solidFill>
                <a:effectLst>
                  <a:outerShdw blurRad="38100" dist="38100" dir="2700000" algn="tl">
                    <a:srgbClr val="000000">
                      <a:alpha val="43137"/>
                    </a:srgbClr>
                  </a:outerShdw>
                </a:effectLst>
                <a:latin typeface="Comic Sans MS" panose="030F0702030302020204" pitchFamily="66" charset="0"/>
              </a:rPr>
              <a:t>Dynamic proprioception</a:t>
            </a:r>
            <a:r>
              <a:rPr lang="en-GB" dirty="0" smtClean="0">
                <a:latin typeface="Comic Sans MS" panose="030F0702030302020204" pitchFamily="66" charset="0"/>
              </a:rPr>
              <a:t>: rate of movement sense  (also called </a:t>
            </a:r>
            <a:r>
              <a:rPr lang="en-GB" dirty="0" err="1" smtClean="0">
                <a:latin typeface="Comic Sans MS" panose="030F0702030302020204" pitchFamily="66" charset="0"/>
              </a:rPr>
              <a:t>kinesthesia</a:t>
            </a:r>
            <a:r>
              <a:rPr lang="en-GB" dirty="0" smtClean="0">
                <a:latin typeface="Comic Sans MS" panose="030F0702030302020204" pitchFamily="66" charset="0"/>
              </a:rPr>
              <a:t>)</a:t>
            </a:r>
          </a:p>
          <a:p>
            <a:pPr>
              <a:buClr>
                <a:srgbClr val="FF0000"/>
              </a:buClr>
              <a:buFont typeface="Wingdings" panose="05000000000000000000" pitchFamily="2" charset="2"/>
              <a:buChar char="§"/>
            </a:pPr>
            <a:endParaRPr lang="en-US" dirty="0">
              <a:latin typeface="Comic Sans MS" panose="030F0702030302020204" pitchFamily="66" charset="0"/>
            </a:endParaRPr>
          </a:p>
        </p:txBody>
      </p:sp>
    </p:spTree>
    <p:extLst>
      <p:ext uri="{BB962C8B-B14F-4D97-AF65-F5344CB8AC3E}">
        <p14:creationId xmlns:p14="http://schemas.microsoft.com/office/powerpoint/2010/main" val="719275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pPr algn="ct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Types of Proprioception</a:t>
            </a:r>
            <a:endPar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Clr>
                <a:srgbClr val="FF0000"/>
              </a:buClr>
              <a:buFont typeface="Wingdings" panose="05000000000000000000" pitchFamily="2" charset="2"/>
              <a:buChar char="§"/>
            </a:pPr>
            <a:r>
              <a:rPr lang="en-US" dirty="0" smtClean="0">
                <a:latin typeface="Comic Sans MS" panose="030F0702030302020204" pitchFamily="66" charset="0"/>
              </a:rPr>
              <a:t>There are two types of proprioception:</a:t>
            </a:r>
          </a:p>
          <a:p>
            <a:pPr marL="0" indent="0">
              <a:buClr>
                <a:srgbClr val="FF0000"/>
              </a:buClr>
              <a:buNone/>
            </a:pPr>
            <a:r>
              <a:rPr lang="en-US" dirty="0" smtClean="0">
                <a:solidFill>
                  <a:srgbClr val="0070C0"/>
                </a:solidFill>
                <a:effectLst>
                  <a:outerShdw blurRad="38100" dist="38100" dir="2700000" algn="tl">
                    <a:srgbClr val="000000">
                      <a:alpha val="43137"/>
                    </a:srgbClr>
                  </a:outerShdw>
                </a:effectLst>
                <a:latin typeface="Comic Sans MS" panose="030F0702030302020204" pitchFamily="66" charset="0"/>
              </a:rPr>
              <a:t>❶ Conscious proprioception:</a:t>
            </a:r>
          </a:p>
          <a:p>
            <a:pPr>
              <a:buClr>
                <a:srgbClr val="FF0000"/>
              </a:buClr>
              <a:buFont typeface="Wingdings" panose="05000000000000000000" pitchFamily="2" charset="2"/>
              <a:buChar char="§"/>
            </a:pPr>
            <a:r>
              <a:rPr lang="en-US" dirty="0" smtClean="0">
                <a:latin typeface="Comic Sans MS" panose="030F0702030302020204" pitchFamily="66" charset="0"/>
              </a:rPr>
              <a:t>It reaches the level of sensory cerebral cortex  (cerebrum) via the dorsal column-medial  lemniscus pathway</a:t>
            </a:r>
          </a:p>
          <a:p>
            <a:pPr marL="0" indent="0">
              <a:buClr>
                <a:srgbClr val="FF0000"/>
              </a:buClr>
              <a:buNone/>
            </a:pPr>
            <a:r>
              <a:rPr lang="en-US" dirty="0" smtClean="0">
                <a:solidFill>
                  <a:schemeClr val="accent6">
                    <a:lumMod val="75000"/>
                  </a:schemeClr>
                </a:solidFill>
                <a:effectLst>
                  <a:outerShdw blurRad="38100" dist="38100" dir="2700000" algn="tl">
                    <a:srgbClr val="000000">
                      <a:alpha val="43137"/>
                    </a:srgbClr>
                  </a:outerShdw>
                </a:effectLst>
                <a:latin typeface="Comic Sans MS" panose="030F0702030302020204" pitchFamily="66" charset="0"/>
              </a:rPr>
              <a:t>❷ Unconscious proprioception:</a:t>
            </a:r>
          </a:p>
          <a:p>
            <a:pPr marL="0" indent="0">
              <a:buClr>
                <a:srgbClr val="FF0000"/>
              </a:buClr>
              <a:buNone/>
            </a:pPr>
            <a:r>
              <a:rPr lang="en-US" dirty="0" smtClean="0">
                <a:solidFill>
                  <a:schemeClr val="accent6">
                    <a:lumMod val="75000"/>
                  </a:schemeClr>
                </a:solidFill>
                <a:effectLst>
                  <a:outerShdw blurRad="38100" dist="38100" dir="2700000" algn="tl">
                    <a:srgbClr val="000000">
                      <a:alpha val="43137"/>
                    </a:srgbClr>
                  </a:outerShdw>
                </a:effectLst>
                <a:latin typeface="Comic Sans MS" panose="030F0702030302020204" pitchFamily="66" charset="0"/>
              </a:rPr>
              <a:t> </a:t>
            </a:r>
            <a:r>
              <a:rPr lang="en-US" dirty="0" smtClean="0">
                <a:latin typeface="Comic Sans MS" panose="030F0702030302020204" pitchFamily="66" charset="0"/>
              </a:rPr>
              <a:t>is communicated  to the cerebellum primarily via:</a:t>
            </a:r>
          </a:p>
          <a:p>
            <a:pPr lvl="1">
              <a:buClr>
                <a:srgbClr val="FF0000"/>
              </a:buClr>
              <a:buFont typeface="Wingdings" panose="05000000000000000000" pitchFamily="2" charset="2"/>
              <a:buChar char="§"/>
            </a:pPr>
            <a:r>
              <a:rPr lang="en-US" dirty="0" smtClean="0">
                <a:latin typeface="Comic Sans MS" panose="030F0702030302020204" pitchFamily="66" charset="0"/>
              </a:rPr>
              <a:t>The dorsal </a:t>
            </a:r>
            <a:r>
              <a:rPr lang="en-US" dirty="0" err="1" smtClean="0">
                <a:latin typeface="Comic Sans MS" panose="030F0702030302020204" pitchFamily="66" charset="0"/>
              </a:rPr>
              <a:t>spino</a:t>
            </a:r>
            <a:r>
              <a:rPr lang="en-US" dirty="0" smtClean="0">
                <a:latin typeface="Comic Sans MS" panose="030F0702030302020204" pitchFamily="66" charset="0"/>
              </a:rPr>
              <a:t>-cerebellar tract (</a:t>
            </a:r>
            <a:r>
              <a:rPr lang="en-US" dirty="0" err="1" smtClean="0">
                <a:latin typeface="Comic Sans MS" panose="030F0702030302020204" pitchFamily="66" charset="0"/>
              </a:rPr>
              <a:t>dSCT</a:t>
            </a:r>
            <a:r>
              <a:rPr lang="en-US" dirty="0" smtClean="0">
                <a:latin typeface="Comic Sans MS" panose="030F0702030302020204" pitchFamily="66" charset="0"/>
              </a:rPr>
              <a:t>)</a:t>
            </a:r>
          </a:p>
          <a:p>
            <a:pPr lvl="1">
              <a:buClr>
                <a:srgbClr val="FF0000"/>
              </a:buClr>
              <a:buFont typeface="Wingdings" panose="05000000000000000000" pitchFamily="2" charset="2"/>
              <a:buChar char="§"/>
            </a:pPr>
            <a:r>
              <a:rPr lang="en-US" dirty="0" smtClean="0">
                <a:latin typeface="Comic Sans MS" panose="030F0702030302020204" pitchFamily="66" charset="0"/>
              </a:rPr>
              <a:t>The ventral </a:t>
            </a:r>
            <a:r>
              <a:rPr lang="en-US" dirty="0" err="1" smtClean="0">
                <a:latin typeface="Comic Sans MS" panose="030F0702030302020204" pitchFamily="66" charset="0"/>
              </a:rPr>
              <a:t>spino</a:t>
            </a:r>
            <a:r>
              <a:rPr lang="en-US" dirty="0" smtClean="0">
                <a:latin typeface="Comic Sans MS" panose="030F0702030302020204" pitchFamily="66" charset="0"/>
              </a:rPr>
              <a:t>-cerebellar tract (</a:t>
            </a:r>
            <a:r>
              <a:rPr lang="en-US" dirty="0" err="1" smtClean="0">
                <a:latin typeface="Comic Sans MS" panose="030F0702030302020204" pitchFamily="66" charset="0"/>
              </a:rPr>
              <a:t>vSCT</a:t>
            </a:r>
            <a:r>
              <a:rPr lang="en-US" dirty="0" smtClean="0">
                <a:latin typeface="Comic Sans MS" panose="030F0702030302020204" pitchFamily="66" charset="0"/>
              </a:rPr>
              <a:t>)</a:t>
            </a:r>
          </a:p>
          <a:p>
            <a:pPr lvl="2"/>
            <a:r>
              <a:rPr lang="en-GB" i="1" dirty="0" smtClean="0">
                <a:solidFill>
                  <a:srgbClr val="FF0000"/>
                </a:solidFill>
                <a:effectLst>
                  <a:outerShdw blurRad="38100" dist="38100" dir="2700000" algn="tl">
                    <a:srgbClr val="000000">
                      <a:alpha val="43137"/>
                    </a:srgbClr>
                  </a:outerShdw>
                </a:effectLst>
                <a:latin typeface="Comic Sans MS" panose="030F0702030302020204" pitchFamily="66" charset="0"/>
              </a:rPr>
              <a:t>These are main ascending sensory pathways for proprioception</a:t>
            </a:r>
          </a:p>
          <a:p>
            <a:endParaRPr lang="en-US" dirty="0"/>
          </a:p>
        </p:txBody>
      </p:sp>
    </p:spTree>
    <p:extLst>
      <p:ext uri="{BB962C8B-B14F-4D97-AF65-F5344CB8AC3E}">
        <p14:creationId xmlns:p14="http://schemas.microsoft.com/office/powerpoint/2010/main" val="191410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79896"/>
          </a:xfrm>
          <a:solidFill>
            <a:schemeClr val="accent1">
              <a:lumMod val="20000"/>
              <a:lumOff val="80000"/>
            </a:schemeClr>
          </a:solidFill>
        </p:spPr>
        <p:txBody>
          <a:bodyPr/>
          <a:lstStyle/>
          <a:p>
            <a:pPr algn="ct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Objectives</a:t>
            </a:r>
            <a:endPar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4780127"/>
          </a:xfrm>
        </p:spPr>
        <p:txBody>
          <a:bodyPr/>
          <a:lstStyle/>
          <a:p>
            <a:pPr>
              <a:buClr>
                <a:srgbClr val="FF0000"/>
              </a:buClr>
              <a:buFont typeface="Wingdings" panose="05000000000000000000" pitchFamily="2" charset="2"/>
              <a:buChar char="q"/>
            </a:pPr>
            <a:r>
              <a:rPr lang="en-GB" dirty="0" smtClean="0">
                <a:latin typeface="Comic Sans MS" panose="030F0702030302020204" pitchFamily="66" charset="0"/>
              </a:rPr>
              <a:t>By the end of this lecture students are  expected to:</a:t>
            </a:r>
          </a:p>
          <a:p>
            <a:pPr>
              <a:buClr>
                <a:srgbClr val="FF0000"/>
              </a:buClr>
              <a:buFont typeface="Wingdings" panose="05000000000000000000" pitchFamily="2" charset="2"/>
              <a:buChar char="q"/>
            </a:pPr>
            <a:r>
              <a:rPr lang="en-GB" dirty="0" smtClean="0">
                <a:latin typeface="Comic Sans MS" panose="030F0702030302020204" pitchFamily="66" charset="0"/>
              </a:rPr>
              <a:t>Identify the major sensory receptors &amp; pathways</a:t>
            </a:r>
          </a:p>
          <a:p>
            <a:pPr>
              <a:buClr>
                <a:srgbClr val="FF0000"/>
              </a:buClr>
              <a:buFont typeface="Wingdings" panose="05000000000000000000" pitchFamily="2" charset="2"/>
              <a:buChar char="q"/>
            </a:pPr>
            <a:r>
              <a:rPr lang="en-GB" dirty="0" smtClean="0">
                <a:latin typeface="Comic Sans MS" panose="030F0702030302020204" pitchFamily="66" charset="0"/>
              </a:rPr>
              <a:t>Describe the components, processes and  functions of the sensory pathways</a:t>
            </a:r>
          </a:p>
          <a:p>
            <a:pPr>
              <a:buClr>
                <a:srgbClr val="FF0000"/>
              </a:buClr>
              <a:buFont typeface="Wingdings" panose="05000000000000000000" pitchFamily="2" charset="2"/>
              <a:buChar char="q"/>
            </a:pPr>
            <a:r>
              <a:rPr lang="en-GB" dirty="0" smtClean="0">
                <a:latin typeface="Comic Sans MS" panose="030F0702030302020204" pitchFamily="66" charset="0"/>
              </a:rPr>
              <a:t>Appreciate the dorsal column system in conscious  proprioception</a:t>
            </a:r>
          </a:p>
          <a:p>
            <a:pPr>
              <a:buClr>
                <a:srgbClr val="FF0000"/>
              </a:buClr>
              <a:buFont typeface="Wingdings" panose="05000000000000000000" pitchFamily="2" charset="2"/>
              <a:buChar char="q"/>
            </a:pPr>
            <a:r>
              <a:rPr lang="en-GB" dirty="0" smtClean="0">
                <a:latin typeface="Comic Sans MS" panose="030F0702030302020204" pitchFamily="66" charset="0"/>
              </a:rPr>
              <a:t>Describe the </a:t>
            </a:r>
            <a:r>
              <a:rPr lang="en-GB" dirty="0" err="1" smtClean="0">
                <a:latin typeface="Comic Sans MS" panose="030F0702030302020204" pitchFamily="66" charset="0"/>
              </a:rPr>
              <a:t>spinocerebellar</a:t>
            </a:r>
            <a:r>
              <a:rPr lang="en-GB" dirty="0" smtClean="0">
                <a:latin typeface="Comic Sans MS" panose="030F0702030302020204" pitchFamily="66" charset="0"/>
              </a:rPr>
              <a:t> tract pathway in unconscious proprioception</a:t>
            </a:r>
          </a:p>
          <a:p>
            <a:pPr>
              <a:buClr>
                <a:srgbClr val="FF0000"/>
              </a:buClr>
              <a:buFont typeface="Wingdings" panose="05000000000000000000" pitchFamily="2" charset="2"/>
              <a:buChar char="q"/>
            </a:pPr>
            <a:r>
              <a:rPr lang="en-GB" dirty="0" smtClean="0">
                <a:latin typeface="Comic Sans MS" panose="030F0702030302020204" pitchFamily="66" charset="0"/>
              </a:rPr>
              <a:t>Differentiate between sensory and motor ataxia</a:t>
            </a:r>
            <a:endParaRPr lang="en-US" dirty="0">
              <a:latin typeface="Comic Sans MS" panose="030F0702030302020204" pitchFamily="66" charset="0"/>
            </a:endParaRPr>
          </a:p>
        </p:txBody>
      </p:sp>
    </p:spTree>
    <p:extLst>
      <p:ext uri="{BB962C8B-B14F-4D97-AF65-F5344CB8AC3E}">
        <p14:creationId xmlns:p14="http://schemas.microsoft.com/office/powerpoint/2010/main" val="4054423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pPr algn="ct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Role of Proprioception</a:t>
            </a:r>
            <a:endPar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marL="0" indent="0">
              <a:buClr>
                <a:srgbClr val="FF0000"/>
              </a:buClr>
              <a:buNone/>
            </a:pPr>
            <a:r>
              <a:rPr lang="en-GB" dirty="0" smtClean="0">
                <a:latin typeface="Comic Sans MS" panose="030F0702030302020204" pitchFamily="66" charset="0"/>
              </a:rPr>
              <a:t>Proprioception informs us about:</a:t>
            </a:r>
          </a:p>
          <a:p>
            <a:pPr>
              <a:buClr>
                <a:srgbClr val="FF0000"/>
              </a:buClr>
              <a:buFont typeface="Wingdings" panose="05000000000000000000" pitchFamily="2" charset="2"/>
              <a:buChar char="§"/>
            </a:pPr>
            <a:r>
              <a:rPr lang="en-GB" dirty="0" smtClean="0">
                <a:latin typeface="Comic Sans MS" panose="030F0702030302020204" pitchFamily="66" charset="0"/>
              </a:rPr>
              <a:t>The location of a body part in relation to other parts</a:t>
            </a:r>
          </a:p>
          <a:p>
            <a:pPr>
              <a:buClr>
                <a:srgbClr val="FF0000"/>
              </a:buClr>
              <a:buFont typeface="Wingdings" panose="05000000000000000000" pitchFamily="2" charset="2"/>
              <a:buChar char="§"/>
            </a:pPr>
            <a:r>
              <a:rPr lang="en-GB" dirty="0" smtClean="0">
                <a:latin typeface="Comic Sans MS" panose="030F0702030302020204" pitchFamily="66" charset="0"/>
              </a:rPr>
              <a:t>The rate of movement of a body part when it is  moving</a:t>
            </a:r>
          </a:p>
          <a:p>
            <a:pPr>
              <a:buClr>
                <a:srgbClr val="FF0000"/>
              </a:buClr>
              <a:buFont typeface="Wingdings" panose="05000000000000000000" pitchFamily="2" charset="2"/>
              <a:buChar char="§"/>
            </a:pPr>
            <a:r>
              <a:rPr lang="en-GB" dirty="0" smtClean="0">
                <a:latin typeface="Comic Sans MS" panose="030F0702030302020204" pitchFamily="66" charset="0"/>
              </a:rPr>
              <a:t>The degree to which our muscle are being  contracted or stretched</a:t>
            </a:r>
          </a:p>
          <a:p>
            <a:pPr>
              <a:buClr>
                <a:srgbClr val="FF0000"/>
              </a:buClr>
              <a:buFont typeface="Wingdings" panose="05000000000000000000" pitchFamily="2" charset="2"/>
              <a:buChar char="§"/>
            </a:pPr>
            <a:r>
              <a:rPr lang="en-GB" dirty="0" smtClean="0">
                <a:latin typeface="Comic Sans MS" panose="030F0702030302020204" pitchFamily="66" charset="0"/>
              </a:rPr>
              <a:t>The amount of tension created in our tendons</a:t>
            </a:r>
          </a:p>
          <a:p>
            <a:pPr>
              <a:buClr>
                <a:srgbClr val="FF0000"/>
              </a:buClr>
              <a:buFont typeface="Wingdings" panose="05000000000000000000" pitchFamily="2" charset="2"/>
              <a:buChar char="§"/>
            </a:pPr>
            <a:r>
              <a:rPr lang="en-GB" dirty="0" smtClean="0">
                <a:latin typeface="Comic Sans MS" panose="030F0702030302020204" pitchFamily="66" charset="0"/>
              </a:rPr>
              <a:t>The head orientation in relation to the ground and  in response to movement</a:t>
            </a:r>
          </a:p>
          <a:p>
            <a:r>
              <a:rPr lang="en-GB" dirty="0" smtClean="0">
                <a:solidFill>
                  <a:srgbClr val="002060"/>
                </a:solidFill>
                <a:effectLst>
                  <a:outerShdw blurRad="38100" dist="38100" dir="2700000" algn="tl">
                    <a:srgbClr val="000000">
                      <a:alpha val="43137"/>
                    </a:srgbClr>
                  </a:outerShdw>
                </a:effectLst>
                <a:latin typeface="Comic Sans MS" panose="030F0702030302020204" pitchFamily="66" charset="0"/>
              </a:rPr>
              <a:t>Proprioceptive information is carried from periphery to  the CNS by proprioceptors and other somatic receptors</a:t>
            </a:r>
          </a:p>
          <a:p>
            <a:endParaRPr lang="en-GB" dirty="0" smtClean="0">
              <a:latin typeface="Comic Sans MS" panose="030F0702030302020204" pitchFamily="66" charset="0"/>
            </a:endParaRPr>
          </a:p>
          <a:p>
            <a:endParaRPr lang="en-US" dirty="0"/>
          </a:p>
        </p:txBody>
      </p:sp>
    </p:spTree>
    <p:extLst>
      <p:ext uri="{BB962C8B-B14F-4D97-AF65-F5344CB8AC3E}">
        <p14:creationId xmlns:p14="http://schemas.microsoft.com/office/powerpoint/2010/main" val="3616495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08532" y="1105026"/>
            <a:ext cx="4902835" cy="4077142"/>
          </a:xfrm>
          <a:prstGeom prst="rect">
            <a:avLst/>
          </a:prstGeom>
        </p:spPr>
        <p:txBody>
          <a:bodyPr vert="horz" wrap="square" lIns="0" tIns="13335" rIns="0" bIns="0" rtlCol="0">
            <a:spAutoFit/>
          </a:bodyPr>
          <a:lstStyle/>
          <a:p>
            <a:pPr marL="12700">
              <a:spcBef>
                <a:spcPts val="105"/>
              </a:spcBef>
            </a:pPr>
            <a:r>
              <a:rPr sz="2000" b="1" dirty="0">
                <a:solidFill>
                  <a:srgbClr val="F303A2"/>
                </a:solidFill>
                <a:latin typeface="Comic Sans MS" panose="030F0702030302020204" pitchFamily="66" charset="0"/>
                <a:cs typeface="DejaVu Sans"/>
              </a:rPr>
              <a:t>❶ </a:t>
            </a:r>
            <a:r>
              <a:rPr sz="2000" b="1" dirty="0">
                <a:solidFill>
                  <a:prstClr val="black"/>
                </a:solidFill>
                <a:latin typeface="Comic Sans MS" panose="030F0702030302020204" pitchFamily="66" charset="0"/>
                <a:cs typeface="DejaVu Sans"/>
              </a:rPr>
              <a:t>Muscle spindles</a:t>
            </a:r>
            <a:endParaRPr sz="2000" dirty="0">
              <a:solidFill>
                <a:prstClr val="black"/>
              </a:solidFill>
              <a:latin typeface="Comic Sans MS" panose="030F0702030302020204" pitchFamily="66" charset="0"/>
              <a:cs typeface="DejaVu Sans"/>
            </a:endParaRPr>
          </a:p>
          <a:p>
            <a:pPr marL="413384" marR="294005">
              <a:lnSpc>
                <a:spcPct val="81200"/>
              </a:lnSpc>
              <a:spcBef>
                <a:spcPts val="715"/>
              </a:spcBef>
              <a:buClr>
                <a:srgbClr val="F303A2"/>
              </a:buClr>
              <a:buSzPct val="119230"/>
              <a:buFontTx/>
              <a:buChar char="*"/>
              <a:tabLst>
                <a:tab pos="698500" algn="l"/>
              </a:tabLst>
            </a:pPr>
            <a:r>
              <a:rPr sz="2000" dirty="0">
                <a:solidFill>
                  <a:prstClr val="black"/>
                </a:solidFill>
                <a:latin typeface="Comic Sans MS" panose="030F0702030302020204" pitchFamily="66" charset="0"/>
                <a:cs typeface="DejaVu Sans"/>
              </a:rPr>
              <a:t>Detect how much a muscle is  stretched</a:t>
            </a:r>
          </a:p>
          <a:p>
            <a:pPr marL="12700">
              <a:lnSpc>
                <a:spcPts val="4165"/>
              </a:lnSpc>
            </a:pPr>
            <a:r>
              <a:rPr sz="2000" b="1" dirty="0">
                <a:solidFill>
                  <a:srgbClr val="F303A2"/>
                </a:solidFill>
                <a:latin typeface="Comic Sans MS" panose="030F0702030302020204" pitchFamily="66" charset="0"/>
                <a:cs typeface="DejaVu Sans"/>
              </a:rPr>
              <a:t>❷ </a:t>
            </a:r>
            <a:r>
              <a:rPr sz="2000" b="1" dirty="0">
                <a:solidFill>
                  <a:prstClr val="black"/>
                </a:solidFill>
                <a:latin typeface="Comic Sans MS" panose="030F0702030302020204" pitchFamily="66" charset="0"/>
                <a:cs typeface="DejaVu Sans"/>
              </a:rPr>
              <a:t>Golgi tendon organs</a:t>
            </a:r>
            <a:endParaRPr sz="2000" dirty="0">
              <a:solidFill>
                <a:prstClr val="black"/>
              </a:solidFill>
              <a:latin typeface="Comic Sans MS" panose="030F0702030302020204" pitchFamily="66" charset="0"/>
              <a:cs typeface="DejaVu Sans"/>
            </a:endParaRPr>
          </a:p>
          <a:p>
            <a:pPr marL="652780" indent="-239395">
              <a:lnSpc>
                <a:spcPts val="2835"/>
              </a:lnSpc>
              <a:spcBef>
                <a:spcPts val="40"/>
              </a:spcBef>
              <a:buClr>
                <a:srgbClr val="F303A2"/>
              </a:buClr>
              <a:buSzPct val="108333"/>
              <a:buFontTx/>
              <a:buChar char="*"/>
              <a:tabLst>
                <a:tab pos="652780" algn="l"/>
              </a:tabLst>
            </a:pPr>
            <a:r>
              <a:rPr sz="2000" dirty="0">
                <a:solidFill>
                  <a:prstClr val="black"/>
                </a:solidFill>
                <a:latin typeface="Comic Sans MS" panose="030F0702030302020204" pitchFamily="66" charset="0"/>
                <a:cs typeface="DejaVu Sans"/>
              </a:rPr>
              <a:t>Detect tension of a muscle on its</a:t>
            </a:r>
          </a:p>
          <a:p>
            <a:pPr marL="413384">
              <a:lnSpc>
                <a:spcPts val="2595"/>
              </a:lnSpc>
            </a:pPr>
            <a:r>
              <a:rPr sz="2000" dirty="0">
                <a:solidFill>
                  <a:prstClr val="black"/>
                </a:solidFill>
                <a:latin typeface="Comic Sans MS" panose="030F0702030302020204" pitchFamily="66" charset="0"/>
                <a:cs typeface="DejaVu Sans"/>
              </a:rPr>
              <a:t>tendon</a:t>
            </a:r>
          </a:p>
          <a:p>
            <a:pPr marL="413384" marR="377825">
              <a:lnSpc>
                <a:spcPct val="80000"/>
              </a:lnSpc>
              <a:spcBef>
                <a:spcPts val="575"/>
              </a:spcBef>
              <a:buClr>
                <a:srgbClr val="F303A2"/>
              </a:buClr>
              <a:buFontTx/>
              <a:buChar char="*"/>
              <a:tabLst>
                <a:tab pos="635000" algn="l"/>
              </a:tabLst>
            </a:pPr>
            <a:r>
              <a:rPr sz="2000" dirty="0">
                <a:solidFill>
                  <a:prstClr val="black"/>
                </a:solidFill>
                <a:latin typeface="Comic Sans MS" panose="030F0702030302020204" pitchFamily="66" charset="0"/>
                <a:cs typeface="DejaVu Sans"/>
              </a:rPr>
              <a:t>Provide information about the  strength of contraction &amp; tension</a:t>
            </a:r>
          </a:p>
          <a:p>
            <a:pPr marL="12700">
              <a:lnSpc>
                <a:spcPts val="4160"/>
              </a:lnSpc>
            </a:pPr>
            <a:r>
              <a:rPr sz="2000" b="1" dirty="0">
                <a:solidFill>
                  <a:srgbClr val="F303A2"/>
                </a:solidFill>
                <a:latin typeface="Comic Sans MS" panose="030F0702030302020204" pitchFamily="66" charset="0"/>
                <a:cs typeface="DejaVu Sans"/>
              </a:rPr>
              <a:t>❸ </a:t>
            </a:r>
            <a:r>
              <a:rPr sz="2000" b="1" dirty="0">
                <a:solidFill>
                  <a:prstClr val="black"/>
                </a:solidFill>
                <a:latin typeface="Comic Sans MS" panose="030F0702030302020204" pitchFamily="66" charset="0"/>
                <a:cs typeface="DejaVu Sans"/>
              </a:rPr>
              <a:t>Joint Kinesthetic receptors</a:t>
            </a:r>
            <a:endParaRPr sz="2000" dirty="0">
              <a:solidFill>
                <a:prstClr val="black"/>
              </a:solidFill>
              <a:latin typeface="Comic Sans MS" panose="030F0702030302020204" pitchFamily="66" charset="0"/>
              <a:cs typeface="DejaVu Sans"/>
            </a:endParaRPr>
          </a:p>
          <a:p>
            <a:pPr marL="413384" marR="5080">
              <a:lnSpc>
                <a:spcPct val="80300"/>
              </a:lnSpc>
              <a:spcBef>
                <a:spcPts val="650"/>
              </a:spcBef>
              <a:buClr>
                <a:srgbClr val="F303A2"/>
              </a:buClr>
              <a:buSzPct val="108333"/>
              <a:buFontTx/>
              <a:buChar char="*"/>
              <a:tabLst>
                <a:tab pos="652780" algn="l"/>
              </a:tabLst>
            </a:pPr>
            <a:r>
              <a:rPr sz="2000" dirty="0">
                <a:solidFill>
                  <a:prstClr val="black"/>
                </a:solidFill>
                <a:latin typeface="Comic Sans MS" panose="030F0702030302020204" pitchFamily="66" charset="0"/>
                <a:cs typeface="DejaVu Sans"/>
              </a:rPr>
              <a:t>Are mechanoreceptors in the joint  capsules; they detect angle and  </a:t>
            </a:r>
            <a:r>
              <a:rPr sz="2000" dirty="0" smtClean="0">
                <a:solidFill>
                  <a:prstClr val="black"/>
                </a:solidFill>
                <a:latin typeface="Comic Sans MS" panose="030F0702030302020204" pitchFamily="66" charset="0"/>
                <a:cs typeface="DejaVu Sans"/>
              </a:rPr>
              <a:t>movement </a:t>
            </a:r>
            <a:r>
              <a:rPr sz="2000" dirty="0">
                <a:solidFill>
                  <a:prstClr val="black"/>
                </a:solidFill>
                <a:latin typeface="Comic Sans MS" panose="030F0702030302020204" pitchFamily="66" charset="0"/>
                <a:cs typeface="DejaVu Sans"/>
              </a:rPr>
              <a:t>of the joints</a:t>
            </a:r>
            <a:r>
              <a:rPr sz="2000" dirty="0" smtClean="0">
                <a:solidFill>
                  <a:prstClr val="black"/>
                </a:solidFill>
                <a:latin typeface="Comic Sans MS" panose="030F0702030302020204" pitchFamily="66" charset="0"/>
                <a:cs typeface="DejaVu Sans"/>
              </a:rPr>
              <a:t>.</a:t>
            </a:r>
            <a:r>
              <a:rPr lang="en-US" sz="2000" b="1" dirty="0">
                <a:solidFill>
                  <a:srgbClr val="F303A2"/>
                </a:solidFill>
                <a:latin typeface="Comic Sans MS" panose="030F0702030302020204" pitchFamily="66" charset="0"/>
                <a:cs typeface="DejaVu Sans"/>
              </a:rPr>
              <a:t> </a:t>
            </a:r>
            <a:endParaRPr lang="en-US" sz="2000" b="1" dirty="0" smtClean="0">
              <a:solidFill>
                <a:srgbClr val="F303A2"/>
              </a:solidFill>
              <a:latin typeface="Comic Sans MS" panose="030F0702030302020204" pitchFamily="66" charset="0"/>
              <a:cs typeface="DejaVu Sans"/>
            </a:endParaRPr>
          </a:p>
        </p:txBody>
      </p:sp>
      <p:sp>
        <p:nvSpPr>
          <p:cNvPr id="3" name="object 3"/>
          <p:cNvSpPr/>
          <p:nvPr/>
        </p:nvSpPr>
        <p:spPr>
          <a:xfrm>
            <a:off x="1524000" y="0"/>
            <a:ext cx="9144000" cy="952500"/>
          </a:xfrm>
          <a:custGeom>
            <a:avLst/>
            <a:gdLst/>
            <a:ahLst/>
            <a:cxnLst/>
            <a:rect l="l" t="t" r="r" b="b"/>
            <a:pathLst>
              <a:path w="9144000" h="952500">
                <a:moveTo>
                  <a:pt x="0" y="952500"/>
                </a:moveTo>
                <a:lnTo>
                  <a:pt x="9144000" y="952500"/>
                </a:lnTo>
                <a:lnTo>
                  <a:pt x="9144000" y="0"/>
                </a:lnTo>
                <a:lnTo>
                  <a:pt x="0" y="0"/>
                </a:lnTo>
                <a:lnTo>
                  <a:pt x="0" y="952500"/>
                </a:lnTo>
                <a:close/>
              </a:path>
            </a:pathLst>
          </a:custGeom>
          <a:solidFill>
            <a:schemeClr val="bg1"/>
          </a:solidFill>
        </p:spPr>
        <p:txBody>
          <a:bodyPr wrap="square" lIns="0" tIns="0" rIns="0" bIns="0" rtlCol="0"/>
          <a:lstStyle/>
          <a:p>
            <a:endParaRPr>
              <a:solidFill>
                <a:prstClr val="black"/>
              </a:solidFill>
            </a:endParaRPr>
          </a:p>
        </p:txBody>
      </p:sp>
      <p:sp>
        <p:nvSpPr>
          <p:cNvPr id="4" name="object 4"/>
          <p:cNvSpPr txBox="1">
            <a:spLocks noGrp="1"/>
          </p:cNvSpPr>
          <p:nvPr>
            <p:ph type="title"/>
          </p:nvPr>
        </p:nvSpPr>
        <p:spPr>
          <a:xfrm>
            <a:off x="2705507" y="0"/>
            <a:ext cx="6784975" cy="566822"/>
          </a:xfrm>
          <a:prstGeom prst="rect">
            <a:avLst/>
          </a:prstGeom>
          <a:solidFill>
            <a:schemeClr val="accent1">
              <a:lumMod val="20000"/>
              <a:lumOff val="80000"/>
            </a:schemeClr>
          </a:solidFill>
        </p:spPr>
        <p:txBody>
          <a:bodyPr vert="horz" wrap="square" lIns="0" tIns="12700" rIns="0" bIns="0" rtlCol="0">
            <a:spAutoFit/>
          </a:bodyPr>
          <a:lstStyle/>
          <a:p>
            <a:pPr marL="12700" algn="ctr">
              <a:spcBef>
                <a:spcPts val="100"/>
              </a:spcBef>
            </a:pPr>
            <a:r>
              <a:rPr sz="36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Types of Proprioceptors</a:t>
            </a:r>
            <a:endParaRPr sz="3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object 6"/>
          <p:cNvSpPr/>
          <p:nvPr/>
        </p:nvSpPr>
        <p:spPr>
          <a:xfrm>
            <a:off x="6573266" y="980693"/>
            <a:ext cx="4094733" cy="5877305"/>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7" name="object 7"/>
          <p:cNvSpPr txBox="1"/>
          <p:nvPr/>
        </p:nvSpPr>
        <p:spPr>
          <a:xfrm>
            <a:off x="6960109" y="4869116"/>
            <a:ext cx="1152525" cy="526426"/>
          </a:xfrm>
          <a:prstGeom prst="rect">
            <a:avLst/>
          </a:prstGeom>
          <a:solidFill>
            <a:srgbClr val="FFFFFF"/>
          </a:solidFill>
        </p:spPr>
        <p:txBody>
          <a:bodyPr vert="horz" wrap="square" lIns="0" tIns="33655" rIns="0" bIns="0" rtlCol="0">
            <a:spAutoFit/>
          </a:bodyPr>
          <a:lstStyle/>
          <a:p>
            <a:pPr marL="92075" marR="158750">
              <a:spcBef>
                <a:spcPts val="265"/>
              </a:spcBef>
            </a:pPr>
            <a:r>
              <a:rPr sz="1600" b="1" spc="-320" dirty="0">
                <a:solidFill>
                  <a:prstClr val="black"/>
                </a:solidFill>
                <a:latin typeface="DejaVu Sans"/>
                <a:cs typeface="DejaVu Sans"/>
              </a:rPr>
              <a:t>C</a:t>
            </a:r>
            <a:r>
              <a:rPr sz="1600" b="1" spc="-315" dirty="0">
                <a:solidFill>
                  <a:prstClr val="black"/>
                </a:solidFill>
                <a:latin typeface="DejaVu Sans"/>
                <a:cs typeface="DejaVu Sans"/>
              </a:rPr>
              <a:t>u</a:t>
            </a:r>
            <a:r>
              <a:rPr sz="1600" b="1" spc="-229" dirty="0">
                <a:solidFill>
                  <a:prstClr val="black"/>
                </a:solidFill>
                <a:latin typeface="DejaVu Sans"/>
                <a:cs typeface="DejaVu Sans"/>
              </a:rPr>
              <a:t>t</a:t>
            </a:r>
            <a:r>
              <a:rPr sz="1600" b="1" spc="-275" dirty="0">
                <a:solidFill>
                  <a:prstClr val="black"/>
                </a:solidFill>
                <a:latin typeface="DejaVu Sans"/>
                <a:cs typeface="DejaVu Sans"/>
              </a:rPr>
              <a:t>aneo</a:t>
            </a:r>
            <a:r>
              <a:rPr sz="1600" b="1" spc="-290" dirty="0">
                <a:solidFill>
                  <a:prstClr val="black"/>
                </a:solidFill>
                <a:latin typeface="DejaVu Sans"/>
                <a:cs typeface="DejaVu Sans"/>
              </a:rPr>
              <a:t>u</a:t>
            </a:r>
            <a:r>
              <a:rPr sz="1600" b="1" spc="-229" dirty="0">
                <a:solidFill>
                  <a:prstClr val="black"/>
                </a:solidFill>
                <a:latin typeface="DejaVu Sans"/>
                <a:cs typeface="DejaVu Sans"/>
              </a:rPr>
              <a:t>s  </a:t>
            </a:r>
            <a:r>
              <a:rPr sz="1600" b="1" spc="-275" dirty="0">
                <a:solidFill>
                  <a:prstClr val="black"/>
                </a:solidFill>
                <a:latin typeface="DejaVu Sans"/>
                <a:cs typeface="DejaVu Sans"/>
              </a:rPr>
              <a:t>receptors</a:t>
            </a:r>
            <a:endParaRPr sz="1600">
              <a:solidFill>
                <a:prstClr val="black"/>
              </a:solidFill>
              <a:latin typeface="DejaVu Sans"/>
              <a:cs typeface="DejaVu Sans"/>
            </a:endParaRPr>
          </a:p>
        </p:txBody>
      </p:sp>
      <p:sp>
        <p:nvSpPr>
          <p:cNvPr id="8" name="object 8"/>
          <p:cNvSpPr txBox="1"/>
          <p:nvPr/>
        </p:nvSpPr>
        <p:spPr>
          <a:xfrm>
            <a:off x="6600063" y="5805258"/>
            <a:ext cx="1512570" cy="280846"/>
          </a:xfrm>
          <a:prstGeom prst="rect">
            <a:avLst/>
          </a:prstGeom>
          <a:solidFill>
            <a:srgbClr val="FFFFFF"/>
          </a:solidFill>
        </p:spPr>
        <p:txBody>
          <a:bodyPr vert="horz" wrap="square" lIns="0" tIns="34290" rIns="0" bIns="0" rtlCol="0">
            <a:spAutoFit/>
          </a:bodyPr>
          <a:lstStyle/>
          <a:p>
            <a:pPr marL="92075">
              <a:spcBef>
                <a:spcPts val="270"/>
              </a:spcBef>
            </a:pPr>
            <a:r>
              <a:rPr sz="1600" b="1" spc="-250" dirty="0">
                <a:solidFill>
                  <a:prstClr val="black"/>
                </a:solidFill>
                <a:latin typeface="DejaVu Sans"/>
                <a:cs typeface="DejaVu Sans"/>
              </a:rPr>
              <a:t>Golgi </a:t>
            </a:r>
            <a:r>
              <a:rPr sz="1600" b="1" spc="-305" dirty="0">
                <a:solidFill>
                  <a:prstClr val="black"/>
                </a:solidFill>
                <a:latin typeface="DejaVu Sans"/>
                <a:cs typeface="DejaVu Sans"/>
              </a:rPr>
              <a:t>T</a:t>
            </a:r>
            <a:r>
              <a:rPr sz="1600" b="1" spc="-170" dirty="0">
                <a:solidFill>
                  <a:prstClr val="black"/>
                </a:solidFill>
                <a:latin typeface="DejaVu Sans"/>
                <a:cs typeface="DejaVu Sans"/>
              </a:rPr>
              <a:t> </a:t>
            </a:r>
            <a:r>
              <a:rPr sz="1600" b="1" spc="-300" dirty="0">
                <a:solidFill>
                  <a:prstClr val="black"/>
                </a:solidFill>
                <a:latin typeface="DejaVu Sans"/>
                <a:cs typeface="DejaVu Sans"/>
              </a:rPr>
              <a:t>organ</a:t>
            </a:r>
            <a:endParaRPr sz="1600">
              <a:solidFill>
                <a:prstClr val="black"/>
              </a:solidFill>
              <a:latin typeface="DejaVu Sans"/>
              <a:cs typeface="DejaVu Sans"/>
            </a:endParaRPr>
          </a:p>
        </p:txBody>
      </p:sp>
      <p:sp>
        <p:nvSpPr>
          <p:cNvPr id="9" name="object 9"/>
          <p:cNvSpPr/>
          <p:nvPr/>
        </p:nvSpPr>
        <p:spPr>
          <a:xfrm>
            <a:off x="8112252" y="6021285"/>
            <a:ext cx="504190" cy="0"/>
          </a:xfrm>
          <a:custGeom>
            <a:avLst/>
            <a:gdLst/>
            <a:ahLst/>
            <a:cxnLst/>
            <a:rect l="l" t="t" r="r" b="b"/>
            <a:pathLst>
              <a:path w="504190">
                <a:moveTo>
                  <a:pt x="504063" y="0"/>
                </a:moveTo>
                <a:lnTo>
                  <a:pt x="0" y="0"/>
                </a:lnTo>
              </a:path>
            </a:pathLst>
          </a:custGeom>
          <a:ln w="15875">
            <a:solidFill>
              <a:srgbClr val="000000"/>
            </a:solidFill>
          </a:ln>
        </p:spPr>
        <p:txBody>
          <a:bodyPr wrap="square" lIns="0" tIns="0" rIns="0" bIns="0" rtlCol="0"/>
          <a:lstStyle/>
          <a:p>
            <a:endParaRPr>
              <a:solidFill>
                <a:prstClr val="black"/>
              </a:solidFill>
            </a:endParaRPr>
          </a:p>
        </p:txBody>
      </p:sp>
      <p:sp>
        <p:nvSpPr>
          <p:cNvPr id="10" name="object 10"/>
          <p:cNvSpPr txBox="1"/>
          <p:nvPr/>
        </p:nvSpPr>
        <p:spPr>
          <a:xfrm>
            <a:off x="8624443" y="5887008"/>
            <a:ext cx="90170" cy="299720"/>
          </a:xfrm>
          <a:prstGeom prst="rect">
            <a:avLst/>
          </a:prstGeom>
        </p:spPr>
        <p:txBody>
          <a:bodyPr vert="horz" wrap="square" lIns="0" tIns="12700" rIns="0" bIns="0" rtlCol="0">
            <a:spAutoFit/>
          </a:bodyPr>
          <a:lstStyle/>
          <a:p>
            <a:pPr marL="12700">
              <a:spcBef>
                <a:spcPts val="100"/>
              </a:spcBef>
            </a:pPr>
            <a:r>
              <a:rPr spc="5" dirty="0">
                <a:solidFill>
                  <a:prstClr val="black"/>
                </a:solidFill>
                <a:latin typeface="DejaVu Sans"/>
                <a:cs typeface="DejaVu Sans"/>
              </a:rPr>
              <a:t>ⱡ</a:t>
            </a:r>
            <a:endParaRPr>
              <a:solidFill>
                <a:prstClr val="black"/>
              </a:solidFill>
              <a:latin typeface="DejaVu Sans"/>
              <a:cs typeface="DejaVu Sans"/>
            </a:endParaRPr>
          </a:p>
        </p:txBody>
      </p:sp>
      <p:sp>
        <p:nvSpPr>
          <p:cNvPr id="11" name="object 11"/>
          <p:cNvSpPr txBox="1"/>
          <p:nvPr/>
        </p:nvSpPr>
        <p:spPr>
          <a:xfrm>
            <a:off x="1631505" y="5949279"/>
            <a:ext cx="4752975" cy="643125"/>
          </a:xfrm>
          <a:prstGeom prst="rect">
            <a:avLst/>
          </a:prstGeom>
          <a:solidFill>
            <a:srgbClr val="FFFF00"/>
          </a:solidFill>
          <a:ln w="9525">
            <a:solidFill>
              <a:srgbClr val="FF0000"/>
            </a:solidFill>
          </a:ln>
        </p:spPr>
        <p:txBody>
          <a:bodyPr vert="horz" wrap="square" lIns="0" tIns="27305" rIns="0" bIns="0" rtlCol="0">
            <a:spAutoFit/>
          </a:bodyPr>
          <a:lstStyle/>
          <a:p>
            <a:pPr marL="91440" marR="477520">
              <a:spcBef>
                <a:spcPts val="215"/>
              </a:spcBef>
            </a:pPr>
            <a:r>
              <a:rPr sz="2000" b="1" dirty="0">
                <a:solidFill>
                  <a:prstClr val="black"/>
                </a:solidFill>
                <a:latin typeface="DejaVu Sans"/>
                <a:cs typeface="DejaVu Sans"/>
              </a:rPr>
              <a:t>Cutaneous &amp; deep receptors also  contribute to proprioception</a:t>
            </a:r>
            <a:endParaRPr sz="2000" dirty="0">
              <a:solidFill>
                <a:prstClr val="black"/>
              </a:solidFill>
              <a:latin typeface="DejaVu Sans"/>
              <a:cs typeface="DejaVu Sans"/>
            </a:endParaRPr>
          </a:p>
        </p:txBody>
      </p:sp>
    </p:spTree>
    <p:extLst>
      <p:ext uri="{BB962C8B-B14F-4D97-AF65-F5344CB8AC3E}">
        <p14:creationId xmlns:p14="http://schemas.microsoft.com/office/powerpoint/2010/main" val="318085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90709"/>
          </a:xfrm>
          <a:solidFill>
            <a:schemeClr val="accent1">
              <a:lumMod val="20000"/>
              <a:lumOff val="80000"/>
            </a:schemeClr>
          </a:solidFill>
        </p:spPr>
        <p:txBody>
          <a:bodyPr>
            <a:normAutofit/>
          </a:bodyPr>
          <a:lstStyle/>
          <a:p>
            <a:r>
              <a:rPr lang="en-US" sz="4000" b="1" dirty="0" smtClean="0">
                <a:solidFill>
                  <a:srgbClr val="FF0000"/>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Muscle Spindles &amp; Golgi Tendon Organs</a:t>
            </a:r>
            <a:endParaRPr lang="en-US" sz="4000" b="1" dirty="0">
              <a:solidFill>
                <a:srgbClr val="FF0000"/>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
        <p:nvSpPr>
          <p:cNvPr id="3" name="Content Placeholder 2"/>
          <p:cNvSpPr>
            <a:spLocks noGrp="1"/>
          </p:cNvSpPr>
          <p:nvPr>
            <p:ph idx="1"/>
          </p:nvPr>
        </p:nvSpPr>
        <p:spPr>
          <a:xfrm>
            <a:off x="838200" y="1825625"/>
            <a:ext cx="5594131" cy="4351338"/>
          </a:xfrm>
        </p:spPr>
        <p:txBody>
          <a:bodyPr>
            <a:normAutofit fontScale="92500" lnSpcReduction="20000"/>
          </a:bodyPr>
          <a:lstStyle/>
          <a:p>
            <a:pPr marL="0" indent="0">
              <a:buClr>
                <a:srgbClr val="FF0000"/>
              </a:buClr>
              <a:buNone/>
            </a:pPr>
            <a:r>
              <a:rPr lang="en-US" sz="2400" spc="1035" dirty="0" smtClean="0">
                <a:solidFill>
                  <a:srgbClr val="F303A2"/>
                </a:solidFill>
                <a:latin typeface="DejaVu Sans"/>
                <a:cs typeface="DejaVu Sans"/>
              </a:rPr>
              <a:t>❶</a:t>
            </a:r>
            <a:r>
              <a:rPr lang="en-GB" dirty="0" smtClean="0">
                <a:latin typeface="Comic Sans MS" panose="030F0702030302020204" pitchFamily="66" charset="0"/>
              </a:rPr>
              <a:t>Muscle spindles</a:t>
            </a:r>
          </a:p>
          <a:p>
            <a:pPr>
              <a:buClr>
                <a:srgbClr val="FF0000"/>
              </a:buClr>
              <a:buFont typeface="Wingdings" panose="05000000000000000000" pitchFamily="2" charset="2"/>
              <a:buChar char="§"/>
            </a:pPr>
            <a:r>
              <a:rPr lang="en-GB" dirty="0" smtClean="0">
                <a:latin typeface="Comic Sans MS" panose="030F0702030302020204" pitchFamily="66" charset="0"/>
              </a:rPr>
              <a:t>They detect changes in  the length of muscle.</a:t>
            </a:r>
          </a:p>
          <a:p>
            <a:pPr>
              <a:buClr>
                <a:srgbClr val="FF0000"/>
              </a:buClr>
              <a:buFont typeface="Wingdings" panose="05000000000000000000" pitchFamily="2" charset="2"/>
              <a:buChar char="§"/>
            </a:pPr>
            <a:r>
              <a:rPr lang="en-GB" dirty="0" smtClean="0">
                <a:latin typeface="Comic Sans MS" panose="030F0702030302020204" pitchFamily="66" charset="0"/>
              </a:rPr>
              <a:t>They convey length  information to the CNS  via group I and II  afferent neurons</a:t>
            </a:r>
          </a:p>
          <a:p>
            <a:pPr>
              <a:buClr>
                <a:srgbClr val="FF0000"/>
              </a:buClr>
              <a:buFont typeface="Wingdings" panose="05000000000000000000" pitchFamily="2" charset="2"/>
              <a:buChar char="§"/>
            </a:pPr>
            <a:r>
              <a:rPr lang="en-GB" dirty="0" smtClean="0">
                <a:latin typeface="Comic Sans MS" panose="030F0702030302020204" pitchFamily="66" charset="0"/>
              </a:rPr>
              <a:t>This information is  important for  determining the  position of body part</a:t>
            </a:r>
          </a:p>
          <a:p>
            <a:pPr marL="0" indent="0">
              <a:buClr>
                <a:srgbClr val="FF0000"/>
              </a:buClr>
              <a:buNone/>
            </a:pPr>
            <a:r>
              <a:rPr lang="en-GB" dirty="0" smtClean="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rPr>
              <a:t>❷ Golgi tendon organ</a:t>
            </a:r>
          </a:p>
          <a:p>
            <a:pPr>
              <a:buClr>
                <a:srgbClr val="FF0000"/>
              </a:buClr>
              <a:buFont typeface="Wingdings" panose="05000000000000000000" pitchFamily="2" charset="2"/>
              <a:buChar char="§"/>
            </a:pPr>
            <a:r>
              <a:rPr lang="en-GB" dirty="0" smtClean="0">
                <a:solidFill>
                  <a:srgbClr val="7030A0"/>
                </a:solidFill>
                <a:effectLst>
                  <a:outerShdw blurRad="38100" dist="38100" dir="2700000" algn="tl">
                    <a:srgbClr val="000000">
                      <a:alpha val="43137"/>
                    </a:srgbClr>
                  </a:outerShdw>
                </a:effectLst>
                <a:latin typeface="Comic Sans MS" panose="030F0702030302020204" pitchFamily="66" charset="0"/>
              </a:rPr>
              <a:t>They detect changes in muscle tension</a:t>
            </a:r>
          </a:p>
          <a:p>
            <a:pPr>
              <a:buClr>
                <a:srgbClr val="FF0000"/>
              </a:buClr>
              <a:buFont typeface="Wingdings" panose="05000000000000000000" pitchFamily="2" charset="2"/>
              <a:buChar char="§"/>
            </a:pPr>
            <a:endParaRPr lang="en-GB" dirty="0" smtClean="0">
              <a:latin typeface="Comic Sans MS" panose="030F0702030302020204" pitchFamily="66" charset="0"/>
            </a:endParaRPr>
          </a:p>
          <a:p>
            <a:pPr>
              <a:buClr>
                <a:srgbClr val="FF0000"/>
              </a:buClr>
              <a:buFont typeface="Wingdings" panose="05000000000000000000" pitchFamily="2" charset="2"/>
              <a:buChar char="§"/>
            </a:pPr>
            <a:endParaRPr lang="en-US" dirty="0">
              <a:latin typeface="Comic Sans MS" panose="030F0702030302020204" pitchFamily="66" charset="0"/>
            </a:endParaRPr>
          </a:p>
        </p:txBody>
      </p:sp>
      <p:sp>
        <p:nvSpPr>
          <p:cNvPr id="4" name="object 2"/>
          <p:cNvSpPr/>
          <p:nvPr/>
        </p:nvSpPr>
        <p:spPr>
          <a:xfrm>
            <a:off x="6588292" y="1690688"/>
            <a:ext cx="5112511" cy="5430400"/>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933615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38200" y="395785"/>
            <a:ext cx="10515600" cy="5705656"/>
          </a:xfrm>
          <a:prstGeom prst="rect">
            <a:avLst/>
          </a:prstGeom>
        </p:spPr>
      </p:pic>
    </p:spTree>
    <p:extLst>
      <p:ext uri="{BB962C8B-B14F-4D97-AF65-F5344CB8AC3E}">
        <p14:creationId xmlns:p14="http://schemas.microsoft.com/office/powerpoint/2010/main" val="2617727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963912" y="6477914"/>
            <a:ext cx="155575" cy="141064"/>
          </a:xfrm>
          <a:prstGeom prst="rect">
            <a:avLst/>
          </a:prstGeom>
        </p:spPr>
        <p:txBody>
          <a:bodyPr vert="horz" wrap="square" lIns="0" tIns="0" rIns="0" bIns="0" rtlCol="0">
            <a:spAutoFit/>
          </a:bodyPr>
          <a:lstStyle/>
          <a:p>
            <a:pPr>
              <a:lnSpc>
                <a:spcPts val="1140"/>
              </a:lnSpc>
            </a:pPr>
            <a:r>
              <a:rPr sz="1200" spc="-160" dirty="0">
                <a:solidFill>
                  <a:srgbClr val="888888"/>
                </a:solidFill>
                <a:latin typeface="DejaVu Sans"/>
                <a:cs typeface="DejaVu Sans"/>
              </a:rPr>
              <a:t>22</a:t>
            </a:r>
            <a:endParaRPr sz="1200">
              <a:solidFill>
                <a:prstClr val="black"/>
              </a:solidFill>
              <a:latin typeface="DejaVu Sans"/>
              <a:cs typeface="DejaVu Sans"/>
            </a:endParaRPr>
          </a:p>
        </p:txBody>
      </p:sp>
      <p:sp>
        <p:nvSpPr>
          <p:cNvPr id="3" name="object 3"/>
          <p:cNvSpPr/>
          <p:nvPr/>
        </p:nvSpPr>
        <p:spPr>
          <a:xfrm>
            <a:off x="1292772" y="1484731"/>
            <a:ext cx="4022335" cy="537326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4"/>
          <p:cNvSpPr txBox="1"/>
          <p:nvPr/>
        </p:nvSpPr>
        <p:spPr>
          <a:xfrm>
            <a:off x="3698543" y="5244210"/>
            <a:ext cx="2224585" cy="1243930"/>
          </a:xfrm>
          <a:prstGeom prst="rect">
            <a:avLst/>
          </a:prstGeom>
        </p:spPr>
        <p:txBody>
          <a:bodyPr vert="horz" wrap="square" lIns="0" tIns="12700" rIns="0" bIns="0" rtlCol="0">
            <a:spAutoFit/>
          </a:bodyPr>
          <a:lstStyle/>
          <a:p>
            <a:pPr marL="184785" indent="-172085">
              <a:spcBef>
                <a:spcPts val="100"/>
              </a:spcBef>
              <a:buClr>
                <a:srgbClr val="FF0000"/>
              </a:buClr>
              <a:buFont typeface="Arial"/>
              <a:buChar char="•"/>
              <a:tabLst>
                <a:tab pos="185420" algn="l"/>
              </a:tabLst>
            </a:pPr>
            <a:r>
              <a:rPr sz="2000" dirty="0">
                <a:solidFill>
                  <a:srgbClr val="2F1FFB"/>
                </a:solidFill>
                <a:latin typeface="Arial Black"/>
                <a:cs typeface="Arial Black"/>
              </a:rPr>
              <a:t>Fine</a:t>
            </a:r>
            <a:r>
              <a:rPr sz="2000" spc="-85" dirty="0">
                <a:solidFill>
                  <a:srgbClr val="2F1FFB"/>
                </a:solidFill>
                <a:latin typeface="Arial Black"/>
                <a:cs typeface="Arial Black"/>
              </a:rPr>
              <a:t> </a:t>
            </a:r>
            <a:r>
              <a:rPr sz="2000" spc="-35" dirty="0">
                <a:solidFill>
                  <a:srgbClr val="2F1FFB"/>
                </a:solidFill>
                <a:latin typeface="Arial Black"/>
                <a:cs typeface="Arial Black"/>
              </a:rPr>
              <a:t>Touch</a:t>
            </a:r>
            <a:endParaRPr sz="2000" dirty="0">
              <a:solidFill>
                <a:prstClr val="black"/>
              </a:solidFill>
              <a:latin typeface="Arial Black"/>
              <a:cs typeface="Arial Black"/>
            </a:endParaRPr>
          </a:p>
          <a:p>
            <a:pPr marL="184785" indent="-172085">
              <a:buClr>
                <a:srgbClr val="FF0000"/>
              </a:buClr>
              <a:buFont typeface="Arial"/>
              <a:buChar char="•"/>
              <a:tabLst>
                <a:tab pos="185420" algn="l"/>
              </a:tabLst>
            </a:pPr>
            <a:r>
              <a:rPr lang="en-US" sz="2000" spc="5" dirty="0" smtClean="0">
                <a:solidFill>
                  <a:srgbClr val="2F1FFB"/>
                </a:solidFill>
                <a:latin typeface="Arial Black"/>
                <a:cs typeface="Arial Black"/>
              </a:rPr>
              <a:t>Fine </a:t>
            </a:r>
            <a:r>
              <a:rPr sz="2000" spc="5" dirty="0" smtClean="0">
                <a:solidFill>
                  <a:srgbClr val="2F1FFB"/>
                </a:solidFill>
                <a:latin typeface="Arial Black"/>
                <a:cs typeface="Arial Black"/>
              </a:rPr>
              <a:t>Pressure</a:t>
            </a:r>
            <a:endParaRPr sz="2000" dirty="0">
              <a:solidFill>
                <a:prstClr val="black"/>
              </a:solidFill>
              <a:latin typeface="Arial Black"/>
              <a:cs typeface="Arial Black"/>
            </a:endParaRPr>
          </a:p>
          <a:p>
            <a:pPr marL="184785" indent="-172085">
              <a:buClr>
                <a:srgbClr val="FF0000"/>
              </a:buClr>
              <a:buFont typeface="Arial"/>
              <a:buChar char="•"/>
              <a:tabLst>
                <a:tab pos="185420" algn="l"/>
              </a:tabLst>
            </a:pPr>
            <a:r>
              <a:rPr sz="2000" dirty="0">
                <a:solidFill>
                  <a:srgbClr val="2F1FFB"/>
                </a:solidFill>
                <a:latin typeface="Arial Black"/>
                <a:cs typeface="Arial Black"/>
              </a:rPr>
              <a:t>Vibration</a:t>
            </a:r>
            <a:endParaRPr sz="2000" dirty="0">
              <a:solidFill>
                <a:prstClr val="black"/>
              </a:solidFill>
              <a:latin typeface="Arial Black"/>
              <a:cs typeface="Arial Black"/>
            </a:endParaRPr>
          </a:p>
          <a:p>
            <a:pPr marL="184785" indent="-172085">
              <a:spcBef>
                <a:spcPts val="5"/>
              </a:spcBef>
              <a:buClr>
                <a:srgbClr val="FF0000"/>
              </a:buClr>
              <a:buFont typeface="Arial"/>
              <a:buChar char="•"/>
              <a:tabLst>
                <a:tab pos="185420" algn="l"/>
              </a:tabLst>
            </a:pPr>
            <a:r>
              <a:rPr sz="2000" spc="-5" dirty="0" smtClean="0">
                <a:solidFill>
                  <a:srgbClr val="2F1FFB"/>
                </a:solidFill>
                <a:latin typeface="Arial Black"/>
                <a:cs typeface="Arial Black"/>
              </a:rPr>
              <a:t>Position</a:t>
            </a:r>
            <a:endParaRPr sz="2000" dirty="0">
              <a:solidFill>
                <a:prstClr val="black"/>
              </a:solidFill>
              <a:latin typeface="Arial Black"/>
              <a:cs typeface="Arial Black"/>
            </a:endParaRPr>
          </a:p>
        </p:txBody>
      </p:sp>
      <p:sp>
        <p:nvSpPr>
          <p:cNvPr id="5" name="object 5"/>
          <p:cNvSpPr/>
          <p:nvPr/>
        </p:nvSpPr>
        <p:spPr>
          <a:xfrm>
            <a:off x="1524000" y="764667"/>
            <a:ext cx="9144000" cy="43815"/>
          </a:xfrm>
          <a:custGeom>
            <a:avLst/>
            <a:gdLst/>
            <a:ahLst/>
            <a:cxnLst/>
            <a:rect l="l" t="t" r="r" b="b"/>
            <a:pathLst>
              <a:path w="9144000" h="43815">
                <a:moveTo>
                  <a:pt x="0" y="43434"/>
                </a:moveTo>
                <a:lnTo>
                  <a:pt x="9144000" y="43434"/>
                </a:lnTo>
                <a:lnTo>
                  <a:pt x="9144000" y="0"/>
                </a:lnTo>
                <a:lnTo>
                  <a:pt x="0" y="0"/>
                </a:lnTo>
                <a:lnTo>
                  <a:pt x="0" y="43434"/>
                </a:lnTo>
                <a:close/>
              </a:path>
            </a:pathLst>
          </a:custGeom>
          <a:solidFill>
            <a:srgbClr val="2F1FFB"/>
          </a:solidFill>
        </p:spPr>
        <p:txBody>
          <a:bodyPr wrap="square" lIns="0" tIns="0" rIns="0" bIns="0" rtlCol="0"/>
          <a:lstStyle/>
          <a:p>
            <a:endParaRPr>
              <a:solidFill>
                <a:prstClr val="black"/>
              </a:solidFill>
            </a:endParaRPr>
          </a:p>
        </p:txBody>
      </p:sp>
      <p:sp>
        <p:nvSpPr>
          <p:cNvPr id="6" name="object 6"/>
          <p:cNvSpPr txBox="1"/>
          <p:nvPr/>
        </p:nvSpPr>
        <p:spPr>
          <a:xfrm>
            <a:off x="1602740" y="2290699"/>
            <a:ext cx="1443355" cy="1243930"/>
          </a:xfrm>
          <a:prstGeom prst="rect">
            <a:avLst/>
          </a:prstGeom>
        </p:spPr>
        <p:txBody>
          <a:bodyPr vert="horz" wrap="square" lIns="0" tIns="12700" rIns="0" bIns="0" rtlCol="0">
            <a:spAutoFit/>
          </a:bodyPr>
          <a:lstStyle/>
          <a:p>
            <a:pPr marL="12700" marR="5080">
              <a:spcBef>
                <a:spcPts val="100"/>
              </a:spcBef>
            </a:pPr>
            <a:r>
              <a:rPr sz="2000" b="1" dirty="0" smtClean="0">
                <a:solidFill>
                  <a:srgbClr val="FF0000"/>
                </a:solidFill>
                <a:latin typeface="DejaVu Sans"/>
                <a:cs typeface="DejaVu Sans"/>
              </a:rPr>
              <a:t>Fa</a:t>
            </a:r>
            <a:r>
              <a:rPr lang="en-US" sz="2000" b="1" dirty="0" smtClean="0">
                <a:solidFill>
                  <a:srgbClr val="FF0000"/>
                </a:solidFill>
                <a:latin typeface="DejaVu Sans"/>
                <a:cs typeface="DejaVu Sans"/>
              </a:rPr>
              <a:t>s</a:t>
            </a:r>
            <a:r>
              <a:rPr sz="2000" b="1" dirty="0" smtClean="0">
                <a:solidFill>
                  <a:srgbClr val="FF0000"/>
                </a:solidFill>
                <a:latin typeface="DejaVu Sans"/>
                <a:cs typeface="DejaVu Sans"/>
              </a:rPr>
              <a:t>t  </a:t>
            </a:r>
            <a:r>
              <a:rPr sz="2000" b="1" dirty="0">
                <a:solidFill>
                  <a:srgbClr val="FF0000"/>
                </a:solidFill>
                <a:latin typeface="DejaVu Sans"/>
                <a:cs typeface="DejaVu Sans"/>
              </a:rPr>
              <a:t>conducting  A α/β-fiber  neurons</a:t>
            </a:r>
            <a:endParaRPr sz="2000" dirty="0">
              <a:solidFill>
                <a:prstClr val="black"/>
              </a:solidFill>
              <a:latin typeface="DejaVu Sans"/>
              <a:cs typeface="DejaVu Sans"/>
            </a:endParaRPr>
          </a:p>
        </p:txBody>
      </p:sp>
      <p:sp>
        <p:nvSpPr>
          <p:cNvPr id="8" name="object 8"/>
          <p:cNvSpPr/>
          <p:nvPr/>
        </p:nvSpPr>
        <p:spPr>
          <a:xfrm>
            <a:off x="6038851" y="1596398"/>
            <a:ext cx="4571043" cy="5251704"/>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9" name="object 9"/>
          <p:cNvSpPr/>
          <p:nvPr/>
        </p:nvSpPr>
        <p:spPr>
          <a:xfrm>
            <a:off x="1524000" y="1"/>
            <a:ext cx="9144000" cy="765175"/>
          </a:xfrm>
          <a:custGeom>
            <a:avLst/>
            <a:gdLst/>
            <a:ahLst/>
            <a:cxnLst/>
            <a:rect l="l" t="t" r="r" b="b"/>
            <a:pathLst>
              <a:path w="9144000" h="765175">
                <a:moveTo>
                  <a:pt x="0" y="764666"/>
                </a:moveTo>
                <a:lnTo>
                  <a:pt x="9144000" y="764666"/>
                </a:lnTo>
                <a:lnTo>
                  <a:pt x="9144000" y="0"/>
                </a:lnTo>
                <a:lnTo>
                  <a:pt x="0" y="0"/>
                </a:lnTo>
                <a:lnTo>
                  <a:pt x="0" y="764666"/>
                </a:lnTo>
                <a:close/>
              </a:path>
            </a:pathLst>
          </a:custGeom>
          <a:solidFill>
            <a:schemeClr val="accent1">
              <a:lumMod val="20000"/>
              <a:lumOff val="80000"/>
            </a:schemeClr>
          </a:solidFill>
        </p:spPr>
        <p:txBody>
          <a:bodyPr wrap="square" lIns="0" tIns="0" rIns="0" bIns="0" rtlCol="0"/>
          <a:lstStyle/>
          <a:p>
            <a:endParaRPr>
              <a:solidFill>
                <a:prstClr val="black"/>
              </a:solidFill>
            </a:endParaRPr>
          </a:p>
        </p:txBody>
      </p:sp>
      <p:sp>
        <p:nvSpPr>
          <p:cNvPr id="10" name="object 10"/>
          <p:cNvSpPr txBox="1">
            <a:spLocks noGrp="1"/>
          </p:cNvSpPr>
          <p:nvPr>
            <p:ph type="title"/>
          </p:nvPr>
        </p:nvSpPr>
        <p:spPr>
          <a:xfrm>
            <a:off x="1602740" y="58928"/>
            <a:ext cx="8566785" cy="543560"/>
          </a:xfrm>
          <a:prstGeom prst="rect">
            <a:avLst/>
          </a:prstGeom>
          <a:solidFill>
            <a:schemeClr val="accent1">
              <a:lumMod val="20000"/>
              <a:lumOff val="80000"/>
            </a:schemeClr>
          </a:solidFill>
        </p:spPr>
        <p:txBody>
          <a:bodyPr vert="horz" wrap="square" lIns="0" tIns="12065" rIns="0" bIns="0" rtlCol="0">
            <a:spAutoFit/>
          </a:bodyPr>
          <a:lstStyle/>
          <a:p>
            <a:pPr marL="12700">
              <a:spcBef>
                <a:spcPts val="95"/>
              </a:spcBef>
            </a:pPr>
            <a:r>
              <a:rPr sz="3400" spc="-5" dirty="0">
                <a:solidFill>
                  <a:srgbClr val="FF0000"/>
                </a:solidFill>
                <a:latin typeface="Arial"/>
                <a:cs typeface="Arial"/>
              </a:rPr>
              <a:t>Dorsal Column–Medial Lemniscal</a:t>
            </a:r>
            <a:r>
              <a:rPr sz="3400" spc="80" dirty="0">
                <a:solidFill>
                  <a:srgbClr val="FF0000"/>
                </a:solidFill>
                <a:latin typeface="Arial"/>
                <a:cs typeface="Arial"/>
              </a:rPr>
              <a:t> </a:t>
            </a:r>
            <a:r>
              <a:rPr sz="3400" spc="-10" dirty="0">
                <a:solidFill>
                  <a:srgbClr val="FF0000"/>
                </a:solidFill>
                <a:latin typeface="Arial"/>
                <a:cs typeface="Arial"/>
              </a:rPr>
              <a:t>System</a:t>
            </a:r>
            <a:endParaRPr sz="3400" dirty="0">
              <a:solidFill>
                <a:srgbClr val="FF0000"/>
              </a:solidFill>
              <a:latin typeface="Arial"/>
              <a:cs typeface="Arial"/>
            </a:endParaRPr>
          </a:p>
        </p:txBody>
      </p:sp>
      <p:sp>
        <p:nvSpPr>
          <p:cNvPr id="11" name="object 11"/>
          <p:cNvSpPr txBox="1"/>
          <p:nvPr/>
        </p:nvSpPr>
        <p:spPr>
          <a:xfrm>
            <a:off x="1718311" y="839684"/>
            <a:ext cx="8641080" cy="645047"/>
          </a:xfrm>
          <a:prstGeom prst="rect">
            <a:avLst/>
          </a:prstGeom>
          <a:solidFill>
            <a:srgbClr val="FFFF00"/>
          </a:solidFill>
          <a:ln w="38100">
            <a:solidFill>
              <a:srgbClr val="FF0000"/>
            </a:solidFill>
          </a:ln>
        </p:spPr>
        <p:txBody>
          <a:bodyPr vert="horz" wrap="square" lIns="0" tIns="29209" rIns="0" bIns="0" rtlCol="0">
            <a:spAutoFit/>
          </a:bodyPr>
          <a:lstStyle/>
          <a:p>
            <a:pPr marL="377825" indent="-286385">
              <a:spcBef>
                <a:spcPts val="229"/>
              </a:spcBef>
              <a:buClr>
                <a:srgbClr val="3333FF"/>
              </a:buClr>
              <a:buFont typeface="Wingdings"/>
              <a:buChar char=""/>
              <a:tabLst>
                <a:tab pos="378460" algn="l"/>
              </a:tabLst>
            </a:pPr>
            <a:r>
              <a:rPr sz="2000" b="1" dirty="0">
                <a:solidFill>
                  <a:prstClr val="black"/>
                </a:solidFill>
                <a:latin typeface="DejaVu Sans"/>
                <a:cs typeface="DejaVu Sans"/>
              </a:rPr>
              <a:t>Objective: Appreciate the dorsal column system in conscious proprioception</a:t>
            </a:r>
            <a:endParaRPr sz="2000" dirty="0">
              <a:solidFill>
                <a:prstClr val="black"/>
              </a:solidFill>
              <a:latin typeface="DejaVu Sans"/>
              <a:cs typeface="DejaVu Sans"/>
            </a:endParaRPr>
          </a:p>
        </p:txBody>
      </p:sp>
    </p:spTree>
    <p:extLst>
      <p:ext uri="{BB962C8B-B14F-4D97-AF65-F5344CB8AC3E}">
        <p14:creationId xmlns:p14="http://schemas.microsoft.com/office/powerpoint/2010/main" val="1730332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pPr algn="ctr"/>
            <a:r>
              <a:rPr lang="en-US" sz="3400" b="1" kern="0" spc="-5" dirty="0" smtClean="0">
                <a:solidFill>
                  <a:srgbClr val="FF0000"/>
                </a:solidFill>
                <a:latin typeface="Arial"/>
                <a:cs typeface="Arial"/>
              </a:rPr>
              <a:t>Dorsal </a:t>
            </a:r>
            <a:r>
              <a:rPr lang="en-US" sz="3400" b="1" kern="0" spc="-5" dirty="0">
                <a:solidFill>
                  <a:srgbClr val="FF0000"/>
                </a:solidFill>
                <a:latin typeface="Arial"/>
                <a:cs typeface="Arial"/>
              </a:rPr>
              <a:t>Column–Medial </a:t>
            </a:r>
            <a:r>
              <a:rPr lang="en-US" sz="3400" b="1" kern="0" spc="-5" dirty="0" err="1">
                <a:solidFill>
                  <a:srgbClr val="FF0000"/>
                </a:solidFill>
                <a:latin typeface="Arial"/>
                <a:cs typeface="Arial"/>
              </a:rPr>
              <a:t>Lemniscal</a:t>
            </a:r>
            <a:r>
              <a:rPr lang="en-US" sz="3400" b="1" kern="0" spc="80" dirty="0">
                <a:solidFill>
                  <a:srgbClr val="FF0000"/>
                </a:solidFill>
                <a:latin typeface="Arial"/>
                <a:cs typeface="Arial"/>
              </a:rPr>
              <a:t> </a:t>
            </a:r>
            <a:r>
              <a:rPr lang="en-US" sz="3400" b="1" kern="0" spc="-10" dirty="0">
                <a:solidFill>
                  <a:srgbClr val="FF0000"/>
                </a:solidFill>
                <a:latin typeface="Arial"/>
                <a:cs typeface="Arial"/>
              </a:rPr>
              <a:t>System</a:t>
            </a:r>
            <a:endParaRPr lang="en-US" dirty="0"/>
          </a:p>
        </p:txBody>
      </p:sp>
      <p:sp>
        <p:nvSpPr>
          <p:cNvPr id="3" name="Content Placeholder 2"/>
          <p:cNvSpPr>
            <a:spLocks noGrp="1"/>
          </p:cNvSpPr>
          <p:nvPr>
            <p:ph idx="1"/>
          </p:nvPr>
        </p:nvSpPr>
        <p:spPr/>
        <p:txBody>
          <a:bodyPr>
            <a:normAutofit/>
          </a:bodyPr>
          <a:lstStyle/>
          <a:p>
            <a:pPr>
              <a:buClr>
                <a:srgbClr val="FF0000"/>
              </a:buClr>
              <a:buFont typeface="Wingdings" panose="05000000000000000000" pitchFamily="2" charset="2"/>
              <a:buChar char="§"/>
            </a:pPr>
            <a:r>
              <a:rPr lang="en-GB" dirty="0">
                <a:latin typeface="Comic Sans MS" panose="030F0702030302020204" pitchFamily="66" charset="0"/>
              </a:rPr>
              <a:t>Touch sensations requiring a high degree of  localization </a:t>
            </a:r>
            <a:r>
              <a:rPr lang="en-GB" dirty="0" smtClean="0">
                <a:latin typeface="Comic Sans MS" panose="030F0702030302020204" pitchFamily="66" charset="0"/>
              </a:rPr>
              <a:t>and high intensity of discrimination (i.e. fine) </a:t>
            </a:r>
          </a:p>
          <a:p>
            <a:pPr>
              <a:buClr>
                <a:srgbClr val="FF0000"/>
              </a:buClr>
              <a:buFont typeface="Wingdings" panose="05000000000000000000" pitchFamily="2" charset="2"/>
              <a:buChar char="§"/>
            </a:pPr>
            <a:r>
              <a:rPr lang="en-GB" dirty="0" smtClean="0">
                <a:latin typeface="Comic Sans MS" panose="030F0702030302020204" pitchFamily="66" charset="0"/>
              </a:rPr>
              <a:t>Rapidly repetitive sensation such as vibration</a:t>
            </a:r>
            <a:endParaRPr lang="en-GB" dirty="0">
              <a:latin typeface="Comic Sans MS" panose="030F0702030302020204" pitchFamily="66" charset="0"/>
            </a:endParaRPr>
          </a:p>
          <a:p>
            <a:pPr>
              <a:buClr>
                <a:srgbClr val="FF0000"/>
              </a:buClr>
              <a:buFont typeface="Wingdings" panose="05000000000000000000" pitchFamily="2" charset="2"/>
              <a:buChar char="§"/>
            </a:pPr>
            <a:r>
              <a:rPr lang="en-GB" dirty="0">
                <a:latin typeface="Comic Sans MS" panose="030F0702030302020204" pitchFamily="66" charset="0"/>
              </a:rPr>
              <a:t>Joints Position sensations (Proprioception)</a:t>
            </a:r>
          </a:p>
          <a:p>
            <a:pPr>
              <a:buClr>
                <a:srgbClr val="FF0000"/>
              </a:buClr>
              <a:buFont typeface="Wingdings" panose="05000000000000000000" pitchFamily="2" charset="2"/>
              <a:buChar char="§"/>
            </a:pPr>
            <a:r>
              <a:rPr lang="en-GB" dirty="0">
                <a:latin typeface="Comic Sans MS" panose="030F0702030302020204" pitchFamily="66" charset="0"/>
              </a:rPr>
              <a:t>Pressure sensations </a:t>
            </a:r>
            <a:r>
              <a:rPr lang="en-GB" dirty="0" smtClean="0">
                <a:latin typeface="Comic Sans MS" panose="030F0702030302020204" pitchFamily="66" charset="0"/>
              </a:rPr>
              <a:t>characterized by high intensity discrimination(i.e. fine pressure)</a:t>
            </a:r>
            <a:endParaRPr lang="en-GB" dirty="0">
              <a:latin typeface="Comic Sans MS" panose="030F0702030302020204" pitchFamily="66" charset="0"/>
            </a:endParaRPr>
          </a:p>
          <a:p>
            <a:pPr marL="0" indent="0">
              <a:buNone/>
            </a:pPr>
            <a:endParaRPr lang="en-US" dirty="0"/>
          </a:p>
        </p:txBody>
      </p:sp>
    </p:spTree>
    <p:extLst>
      <p:ext uri="{BB962C8B-B14F-4D97-AF65-F5344CB8AC3E}">
        <p14:creationId xmlns:p14="http://schemas.microsoft.com/office/powerpoint/2010/main" val="2066215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pPr algn="ct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Anterolateral System</a:t>
            </a:r>
            <a:endPar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US"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Ventral &amp; lateral spinothalamic tracts</a:t>
            </a:r>
          </a:p>
          <a:p>
            <a:pPr>
              <a:buClr>
                <a:srgbClr val="FF0000"/>
              </a:buClr>
              <a:buFont typeface="Wingdings" panose="05000000000000000000" pitchFamily="2" charset="2"/>
              <a:buChar char="§"/>
            </a:pPr>
            <a:r>
              <a:rPr lang="en-GB" dirty="0">
                <a:latin typeface="Comic Sans MS" panose="030F0702030302020204" pitchFamily="66" charset="0"/>
              </a:rPr>
              <a:t>Pain</a:t>
            </a:r>
          </a:p>
          <a:p>
            <a:pPr>
              <a:buClr>
                <a:srgbClr val="FF0000"/>
              </a:buClr>
              <a:buFont typeface="Wingdings" panose="05000000000000000000" pitchFamily="2" charset="2"/>
              <a:buChar char="§"/>
            </a:pPr>
            <a:r>
              <a:rPr lang="en-GB" dirty="0">
                <a:latin typeface="Comic Sans MS" panose="030F0702030302020204" pitchFamily="66" charset="0"/>
              </a:rPr>
              <a:t>Thermal sensations, (warmth &amp; cold)</a:t>
            </a:r>
          </a:p>
          <a:p>
            <a:pPr>
              <a:buClr>
                <a:srgbClr val="FF0000"/>
              </a:buClr>
              <a:buFont typeface="Wingdings" panose="05000000000000000000" pitchFamily="2" charset="2"/>
              <a:buChar char="§"/>
            </a:pPr>
            <a:r>
              <a:rPr lang="en-GB" dirty="0">
                <a:latin typeface="Comic Sans MS" panose="030F0702030302020204" pitchFamily="66" charset="0"/>
              </a:rPr>
              <a:t>Crude touch and pressure sensations  capable only of crude localizing ability  on the surface of the body</a:t>
            </a:r>
          </a:p>
          <a:p>
            <a:pPr>
              <a:buClr>
                <a:srgbClr val="FF0000"/>
              </a:buClr>
              <a:buFont typeface="Wingdings" panose="05000000000000000000" pitchFamily="2" charset="2"/>
              <a:buChar char="§"/>
            </a:pPr>
            <a:r>
              <a:rPr lang="en-GB" dirty="0">
                <a:latin typeface="Comic Sans MS" panose="030F0702030302020204" pitchFamily="66" charset="0"/>
              </a:rPr>
              <a:t>Tickle and itch sensations</a:t>
            </a:r>
          </a:p>
          <a:p>
            <a:pPr>
              <a:buClr>
                <a:srgbClr val="FF0000"/>
              </a:buClr>
              <a:buFont typeface="Wingdings" panose="05000000000000000000" pitchFamily="2" charset="2"/>
              <a:buChar char="§"/>
            </a:pPr>
            <a:r>
              <a:rPr lang="en-GB" dirty="0">
                <a:latin typeface="Comic Sans MS" panose="030F0702030302020204" pitchFamily="66" charset="0"/>
              </a:rPr>
              <a:t>Sexual sensations</a:t>
            </a:r>
          </a:p>
          <a:p>
            <a:endParaRPr lang="en-US" dirty="0"/>
          </a:p>
        </p:txBody>
      </p:sp>
    </p:spTree>
    <p:extLst>
      <p:ext uri="{BB962C8B-B14F-4D97-AF65-F5344CB8AC3E}">
        <p14:creationId xmlns:p14="http://schemas.microsoft.com/office/powerpoint/2010/main" val="96668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84502" y="996068"/>
            <a:ext cx="8261930" cy="5842013"/>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4"/>
          <p:cNvSpPr txBox="1">
            <a:spLocks noGrp="1"/>
          </p:cNvSpPr>
          <p:nvPr>
            <p:ph type="title"/>
          </p:nvPr>
        </p:nvSpPr>
        <p:spPr>
          <a:xfrm>
            <a:off x="1602739" y="76911"/>
            <a:ext cx="8121650" cy="514350"/>
          </a:xfrm>
          <a:prstGeom prst="rect">
            <a:avLst/>
          </a:prstGeom>
        </p:spPr>
        <p:txBody>
          <a:bodyPr vert="horz" wrap="square" lIns="0" tIns="13335" rIns="0" bIns="0" rtlCol="0">
            <a:spAutoFit/>
          </a:bodyPr>
          <a:lstStyle/>
          <a:p>
            <a:pPr marL="12700">
              <a:spcBef>
                <a:spcPts val="105"/>
              </a:spcBef>
            </a:pPr>
            <a:r>
              <a:rPr sz="3200" spc="-5" dirty="0">
                <a:solidFill>
                  <a:srgbClr val="FF0000"/>
                </a:solidFill>
                <a:latin typeface="Arial"/>
                <a:cs typeface="Arial"/>
              </a:rPr>
              <a:t>Nociceptive </a:t>
            </a:r>
            <a:r>
              <a:rPr sz="3200" spc="-5" dirty="0">
                <a:solidFill>
                  <a:srgbClr val="002060"/>
                </a:solidFill>
                <a:latin typeface="Arial"/>
                <a:cs typeface="Arial"/>
              </a:rPr>
              <a:t>vs</a:t>
            </a:r>
            <a:r>
              <a:rPr sz="3200" spc="-5" dirty="0">
                <a:solidFill>
                  <a:srgbClr val="FF0000"/>
                </a:solidFill>
                <a:latin typeface="Arial"/>
                <a:cs typeface="Arial"/>
              </a:rPr>
              <a:t> Non-nociceptive</a:t>
            </a:r>
            <a:r>
              <a:rPr sz="3200" spc="-35" dirty="0">
                <a:solidFill>
                  <a:srgbClr val="FF0000"/>
                </a:solidFill>
                <a:latin typeface="Arial"/>
                <a:cs typeface="Arial"/>
              </a:rPr>
              <a:t> </a:t>
            </a:r>
            <a:r>
              <a:rPr sz="3200" spc="-5" dirty="0">
                <a:solidFill>
                  <a:srgbClr val="FF0000"/>
                </a:solidFill>
                <a:latin typeface="Arial"/>
                <a:cs typeface="Arial"/>
              </a:rPr>
              <a:t>Pathways</a:t>
            </a:r>
            <a:endParaRPr sz="3200" dirty="0">
              <a:solidFill>
                <a:srgbClr val="FF0000"/>
              </a:solidFill>
              <a:latin typeface="Arial"/>
              <a:cs typeface="Arial"/>
            </a:endParaRPr>
          </a:p>
        </p:txBody>
      </p:sp>
      <p:sp>
        <p:nvSpPr>
          <p:cNvPr id="6" name="object 6"/>
          <p:cNvSpPr/>
          <p:nvPr/>
        </p:nvSpPr>
        <p:spPr>
          <a:xfrm>
            <a:off x="3529202" y="3573017"/>
            <a:ext cx="209550" cy="1586230"/>
          </a:xfrm>
          <a:custGeom>
            <a:avLst/>
            <a:gdLst/>
            <a:ahLst/>
            <a:cxnLst/>
            <a:rect l="l" t="t" r="r" b="b"/>
            <a:pathLst>
              <a:path w="209550" h="1586229">
                <a:moveTo>
                  <a:pt x="75899" y="112137"/>
                </a:moveTo>
                <a:lnTo>
                  <a:pt x="37926" y="115570"/>
                </a:lnTo>
                <a:lnTo>
                  <a:pt x="171577" y="1585849"/>
                </a:lnTo>
                <a:lnTo>
                  <a:pt x="209550" y="1582420"/>
                </a:lnTo>
                <a:lnTo>
                  <a:pt x="75899" y="112137"/>
                </a:lnTo>
                <a:close/>
              </a:path>
              <a:path w="209550" h="1586229">
                <a:moveTo>
                  <a:pt x="46482" y="0"/>
                </a:moveTo>
                <a:lnTo>
                  <a:pt x="0" y="118999"/>
                </a:lnTo>
                <a:lnTo>
                  <a:pt x="37926" y="115570"/>
                </a:lnTo>
                <a:lnTo>
                  <a:pt x="36195" y="96520"/>
                </a:lnTo>
                <a:lnTo>
                  <a:pt x="74168" y="93091"/>
                </a:lnTo>
                <a:lnTo>
                  <a:pt x="104120" y="93091"/>
                </a:lnTo>
                <a:lnTo>
                  <a:pt x="46482" y="0"/>
                </a:lnTo>
                <a:close/>
              </a:path>
              <a:path w="209550" h="1586229">
                <a:moveTo>
                  <a:pt x="74168" y="93091"/>
                </a:moveTo>
                <a:lnTo>
                  <a:pt x="36195" y="96520"/>
                </a:lnTo>
                <a:lnTo>
                  <a:pt x="37926" y="115570"/>
                </a:lnTo>
                <a:lnTo>
                  <a:pt x="75899" y="112137"/>
                </a:lnTo>
                <a:lnTo>
                  <a:pt x="74168" y="93091"/>
                </a:lnTo>
                <a:close/>
              </a:path>
              <a:path w="209550" h="1586229">
                <a:moveTo>
                  <a:pt x="104120" y="93091"/>
                </a:moveTo>
                <a:lnTo>
                  <a:pt x="74168" y="93091"/>
                </a:lnTo>
                <a:lnTo>
                  <a:pt x="75899" y="112137"/>
                </a:lnTo>
                <a:lnTo>
                  <a:pt x="113792" y="108712"/>
                </a:lnTo>
                <a:lnTo>
                  <a:pt x="104120" y="93091"/>
                </a:lnTo>
                <a:close/>
              </a:path>
            </a:pathLst>
          </a:custGeom>
          <a:solidFill>
            <a:srgbClr val="FF0000"/>
          </a:solidFill>
        </p:spPr>
        <p:txBody>
          <a:bodyPr wrap="square" lIns="0" tIns="0" rIns="0" bIns="0" rtlCol="0"/>
          <a:lstStyle/>
          <a:p>
            <a:endParaRPr>
              <a:solidFill>
                <a:prstClr val="black"/>
              </a:solidFill>
            </a:endParaRPr>
          </a:p>
        </p:txBody>
      </p:sp>
      <p:sp>
        <p:nvSpPr>
          <p:cNvPr id="7" name="object 7"/>
          <p:cNvSpPr txBox="1"/>
          <p:nvPr/>
        </p:nvSpPr>
        <p:spPr>
          <a:xfrm>
            <a:off x="4519042" y="5244210"/>
            <a:ext cx="1632585" cy="1550670"/>
          </a:xfrm>
          <a:prstGeom prst="rect">
            <a:avLst/>
          </a:prstGeom>
        </p:spPr>
        <p:txBody>
          <a:bodyPr vert="horz" wrap="square" lIns="0" tIns="12700" rIns="0" bIns="0" rtlCol="0">
            <a:spAutoFit/>
          </a:bodyPr>
          <a:lstStyle/>
          <a:p>
            <a:pPr marL="102235" indent="-89535">
              <a:spcBef>
                <a:spcPts val="100"/>
              </a:spcBef>
              <a:buClr>
                <a:srgbClr val="FF0000"/>
              </a:buClr>
              <a:buSzPct val="95000"/>
              <a:buFont typeface="Arial"/>
              <a:buChar char="•"/>
              <a:tabLst>
                <a:tab pos="102870" algn="l"/>
              </a:tabLst>
            </a:pPr>
            <a:r>
              <a:rPr sz="2000" dirty="0">
                <a:solidFill>
                  <a:srgbClr val="3333FF"/>
                </a:solidFill>
                <a:latin typeface="Arial Black"/>
                <a:cs typeface="Arial Black"/>
              </a:rPr>
              <a:t>Fine</a:t>
            </a:r>
            <a:r>
              <a:rPr sz="2000" spc="-85" dirty="0">
                <a:solidFill>
                  <a:srgbClr val="3333FF"/>
                </a:solidFill>
                <a:latin typeface="Arial Black"/>
                <a:cs typeface="Arial Black"/>
              </a:rPr>
              <a:t> </a:t>
            </a:r>
            <a:r>
              <a:rPr sz="2000" spc="-35" dirty="0">
                <a:solidFill>
                  <a:srgbClr val="3333FF"/>
                </a:solidFill>
                <a:latin typeface="Arial Black"/>
                <a:cs typeface="Arial Black"/>
              </a:rPr>
              <a:t>Touch</a:t>
            </a:r>
            <a:endParaRPr sz="2000">
              <a:solidFill>
                <a:prstClr val="black"/>
              </a:solidFill>
              <a:latin typeface="Arial Black"/>
              <a:cs typeface="Arial Black"/>
            </a:endParaRPr>
          </a:p>
          <a:p>
            <a:pPr marL="102235" indent="-89535">
              <a:buClr>
                <a:srgbClr val="FF0000"/>
              </a:buClr>
              <a:buSzPct val="95000"/>
              <a:buFont typeface="Arial"/>
              <a:buChar char="•"/>
              <a:tabLst>
                <a:tab pos="102870" algn="l"/>
              </a:tabLst>
            </a:pPr>
            <a:r>
              <a:rPr sz="2000" spc="5" dirty="0">
                <a:solidFill>
                  <a:srgbClr val="3333FF"/>
                </a:solidFill>
                <a:latin typeface="Arial Black"/>
                <a:cs typeface="Arial Black"/>
              </a:rPr>
              <a:t>Pressure</a:t>
            </a:r>
            <a:endParaRPr sz="2000">
              <a:solidFill>
                <a:prstClr val="black"/>
              </a:solidFill>
              <a:latin typeface="Arial Black"/>
              <a:cs typeface="Arial Black"/>
            </a:endParaRPr>
          </a:p>
          <a:p>
            <a:pPr marL="102235" indent="-89535">
              <a:buClr>
                <a:srgbClr val="FF0000"/>
              </a:buClr>
              <a:buSzPct val="95000"/>
              <a:buFont typeface="Arial"/>
              <a:buChar char="•"/>
              <a:tabLst>
                <a:tab pos="102870" algn="l"/>
              </a:tabLst>
            </a:pPr>
            <a:r>
              <a:rPr sz="2000" dirty="0">
                <a:solidFill>
                  <a:srgbClr val="3333FF"/>
                </a:solidFill>
                <a:latin typeface="Arial Black"/>
                <a:cs typeface="Arial Black"/>
              </a:rPr>
              <a:t>Vibration</a:t>
            </a:r>
            <a:endParaRPr sz="2000">
              <a:solidFill>
                <a:prstClr val="black"/>
              </a:solidFill>
              <a:latin typeface="Arial Black"/>
              <a:cs typeface="Arial Black"/>
            </a:endParaRPr>
          </a:p>
          <a:p>
            <a:pPr marL="102235" indent="-89535">
              <a:spcBef>
                <a:spcPts val="5"/>
              </a:spcBef>
              <a:buClr>
                <a:srgbClr val="FF0000"/>
              </a:buClr>
              <a:buSzPct val="95000"/>
              <a:buFont typeface="Arial"/>
              <a:buChar char="•"/>
              <a:tabLst>
                <a:tab pos="102870" algn="l"/>
              </a:tabLst>
            </a:pPr>
            <a:r>
              <a:rPr sz="2000" spc="-5" dirty="0">
                <a:solidFill>
                  <a:srgbClr val="3333FF"/>
                </a:solidFill>
                <a:latin typeface="Arial Black"/>
                <a:cs typeface="Arial Black"/>
              </a:rPr>
              <a:t>Position</a:t>
            </a:r>
            <a:endParaRPr sz="2000">
              <a:solidFill>
                <a:prstClr val="black"/>
              </a:solidFill>
              <a:latin typeface="Arial Black"/>
              <a:cs typeface="Arial Black"/>
            </a:endParaRPr>
          </a:p>
          <a:p>
            <a:pPr marL="102235" indent="-89535">
              <a:buClr>
                <a:srgbClr val="FF0000"/>
              </a:buClr>
              <a:buSzPct val="95000"/>
              <a:buFont typeface="Arial"/>
              <a:buChar char="•"/>
              <a:tabLst>
                <a:tab pos="102870" algn="l"/>
              </a:tabLst>
            </a:pPr>
            <a:r>
              <a:rPr sz="2000" spc="-15" dirty="0">
                <a:solidFill>
                  <a:srgbClr val="3333FF"/>
                </a:solidFill>
                <a:latin typeface="Arial Black"/>
                <a:cs typeface="Arial Black"/>
              </a:rPr>
              <a:t>Movement</a:t>
            </a:r>
            <a:endParaRPr sz="2000">
              <a:solidFill>
                <a:prstClr val="black"/>
              </a:solidFill>
              <a:latin typeface="Arial Black"/>
              <a:cs typeface="Arial Black"/>
            </a:endParaRPr>
          </a:p>
        </p:txBody>
      </p:sp>
      <p:sp>
        <p:nvSpPr>
          <p:cNvPr id="8" name="object 8"/>
          <p:cNvSpPr/>
          <p:nvPr/>
        </p:nvSpPr>
        <p:spPr>
          <a:xfrm>
            <a:off x="9192387" y="3140951"/>
            <a:ext cx="1151255" cy="72390"/>
          </a:xfrm>
          <a:custGeom>
            <a:avLst/>
            <a:gdLst/>
            <a:ahLst/>
            <a:cxnLst/>
            <a:rect l="l" t="t" r="r" b="b"/>
            <a:pathLst>
              <a:path w="1151254" h="72389">
                <a:moveTo>
                  <a:pt x="0" y="72021"/>
                </a:moveTo>
                <a:lnTo>
                  <a:pt x="1151115" y="72021"/>
                </a:lnTo>
                <a:lnTo>
                  <a:pt x="1151115" y="0"/>
                </a:lnTo>
                <a:lnTo>
                  <a:pt x="0" y="0"/>
                </a:lnTo>
                <a:lnTo>
                  <a:pt x="0" y="72021"/>
                </a:lnTo>
                <a:close/>
              </a:path>
            </a:pathLst>
          </a:custGeom>
          <a:solidFill>
            <a:srgbClr val="FFFFFF"/>
          </a:solidFill>
        </p:spPr>
        <p:txBody>
          <a:bodyPr wrap="square" lIns="0" tIns="0" rIns="0" bIns="0" rtlCol="0"/>
          <a:lstStyle/>
          <a:p>
            <a:endParaRPr>
              <a:solidFill>
                <a:prstClr val="black"/>
              </a:solidFill>
            </a:endParaRPr>
          </a:p>
        </p:txBody>
      </p:sp>
      <p:sp>
        <p:nvSpPr>
          <p:cNvPr id="9" name="object 9"/>
          <p:cNvSpPr txBox="1"/>
          <p:nvPr/>
        </p:nvSpPr>
        <p:spPr>
          <a:xfrm>
            <a:off x="8659114" y="3233420"/>
            <a:ext cx="1898650" cy="2160270"/>
          </a:xfrm>
          <a:prstGeom prst="rect">
            <a:avLst/>
          </a:prstGeom>
        </p:spPr>
        <p:txBody>
          <a:bodyPr vert="horz" wrap="square" lIns="0" tIns="13335" rIns="0" bIns="0" rtlCol="0">
            <a:spAutoFit/>
          </a:bodyPr>
          <a:lstStyle/>
          <a:p>
            <a:pPr marL="102235" indent="-89535">
              <a:spcBef>
                <a:spcPts val="105"/>
              </a:spcBef>
              <a:buClr>
                <a:srgbClr val="000000"/>
              </a:buClr>
              <a:buSzPct val="95000"/>
              <a:buFont typeface="Arial"/>
              <a:buChar char="•"/>
              <a:tabLst>
                <a:tab pos="102870" algn="l"/>
              </a:tabLst>
            </a:pPr>
            <a:r>
              <a:rPr sz="2000" spc="-10" dirty="0">
                <a:solidFill>
                  <a:srgbClr val="FF0000"/>
                </a:solidFill>
                <a:latin typeface="Arial Black"/>
                <a:cs typeface="Arial Black"/>
              </a:rPr>
              <a:t>Pain</a:t>
            </a:r>
            <a:endParaRPr sz="2000">
              <a:solidFill>
                <a:prstClr val="black"/>
              </a:solidFill>
              <a:latin typeface="Arial Black"/>
              <a:cs typeface="Arial Black"/>
            </a:endParaRPr>
          </a:p>
          <a:p>
            <a:pPr marL="102235" indent="-89535">
              <a:buClr>
                <a:srgbClr val="000000"/>
              </a:buClr>
              <a:buSzPct val="95000"/>
              <a:buFont typeface="Arial"/>
              <a:buChar char="•"/>
              <a:tabLst>
                <a:tab pos="102870" algn="l"/>
              </a:tabLst>
            </a:pPr>
            <a:r>
              <a:rPr sz="2000" spc="-10" dirty="0">
                <a:solidFill>
                  <a:srgbClr val="FF0000"/>
                </a:solidFill>
                <a:latin typeface="Arial Black"/>
                <a:cs typeface="Arial Black"/>
              </a:rPr>
              <a:t>Temperature</a:t>
            </a:r>
            <a:endParaRPr sz="2000">
              <a:solidFill>
                <a:prstClr val="black"/>
              </a:solidFill>
              <a:latin typeface="Arial Black"/>
              <a:cs typeface="Arial Black"/>
            </a:endParaRPr>
          </a:p>
          <a:p>
            <a:pPr marL="102235" indent="-89535">
              <a:buClr>
                <a:srgbClr val="000000"/>
              </a:buClr>
              <a:buSzPct val="95000"/>
              <a:buFont typeface="Arial"/>
              <a:buChar char="•"/>
              <a:tabLst>
                <a:tab pos="102870" algn="l"/>
              </a:tabLst>
            </a:pPr>
            <a:r>
              <a:rPr sz="2000" spc="15" dirty="0">
                <a:solidFill>
                  <a:srgbClr val="FF0000"/>
                </a:solidFill>
                <a:latin typeface="Arial Black"/>
                <a:cs typeface="Arial Black"/>
              </a:rPr>
              <a:t>Crude</a:t>
            </a:r>
            <a:r>
              <a:rPr sz="2000" spc="-50" dirty="0">
                <a:solidFill>
                  <a:srgbClr val="FF0000"/>
                </a:solidFill>
                <a:latin typeface="Arial Black"/>
                <a:cs typeface="Arial Black"/>
              </a:rPr>
              <a:t> </a:t>
            </a:r>
            <a:r>
              <a:rPr sz="2000" spc="-10" dirty="0">
                <a:solidFill>
                  <a:srgbClr val="FF0000"/>
                </a:solidFill>
                <a:latin typeface="Arial Black"/>
                <a:cs typeface="Arial Black"/>
              </a:rPr>
              <a:t>touch</a:t>
            </a:r>
            <a:endParaRPr sz="2000">
              <a:solidFill>
                <a:prstClr val="black"/>
              </a:solidFill>
              <a:latin typeface="Arial Black"/>
              <a:cs typeface="Arial Black"/>
            </a:endParaRPr>
          </a:p>
          <a:p>
            <a:pPr marL="102235" indent="-89535">
              <a:buClr>
                <a:srgbClr val="000000"/>
              </a:buClr>
              <a:buSzPct val="95000"/>
              <a:buFont typeface="Arial"/>
              <a:buChar char="•"/>
              <a:tabLst>
                <a:tab pos="102870" algn="l"/>
              </a:tabLst>
            </a:pPr>
            <a:r>
              <a:rPr sz="2000" spc="-5" dirty="0">
                <a:solidFill>
                  <a:srgbClr val="FF0000"/>
                </a:solidFill>
                <a:latin typeface="Arial Black"/>
                <a:cs typeface="Arial Black"/>
              </a:rPr>
              <a:t>Tickle</a:t>
            </a:r>
            <a:endParaRPr sz="2000">
              <a:solidFill>
                <a:prstClr val="black"/>
              </a:solidFill>
              <a:latin typeface="Arial Black"/>
              <a:cs typeface="Arial Black"/>
            </a:endParaRPr>
          </a:p>
          <a:p>
            <a:pPr marL="102235" indent="-89535">
              <a:buClr>
                <a:srgbClr val="000000"/>
              </a:buClr>
              <a:buSzPct val="95000"/>
              <a:buFont typeface="Arial"/>
              <a:buChar char="•"/>
              <a:tabLst>
                <a:tab pos="102870" algn="l"/>
              </a:tabLst>
            </a:pPr>
            <a:r>
              <a:rPr sz="2000" spc="-15" dirty="0">
                <a:solidFill>
                  <a:srgbClr val="FF0000"/>
                </a:solidFill>
                <a:latin typeface="Arial Black"/>
                <a:cs typeface="Arial Black"/>
              </a:rPr>
              <a:t>Itch</a:t>
            </a:r>
            <a:endParaRPr sz="2000">
              <a:solidFill>
                <a:prstClr val="black"/>
              </a:solidFill>
              <a:latin typeface="Arial Black"/>
              <a:cs typeface="Arial Black"/>
            </a:endParaRPr>
          </a:p>
          <a:p>
            <a:pPr marL="102235" indent="-89535">
              <a:buClr>
                <a:srgbClr val="000000"/>
              </a:buClr>
              <a:buSzPct val="95000"/>
              <a:buFont typeface="Arial"/>
              <a:buChar char="•"/>
              <a:tabLst>
                <a:tab pos="102870" algn="l"/>
              </a:tabLst>
            </a:pPr>
            <a:r>
              <a:rPr sz="2000" spc="-10" dirty="0">
                <a:solidFill>
                  <a:srgbClr val="FF0000"/>
                </a:solidFill>
                <a:latin typeface="Arial Black"/>
                <a:cs typeface="Arial Black"/>
              </a:rPr>
              <a:t>Sexual</a:t>
            </a:r>
            <a:endParaRPr sz="2000">
              <a:solidFill>
                <a:prstClr val="black"/>
              </a:solidFill>
              <a:latin typeface="Arial Black"/>
              <a:cs typeface="Arial Black"/>
            </a:endParaRPr>
          </a:p>
          <a:p>
            <a:pPr marL="12700"/>
            <a:r>
              <a:rPr sz="2000" spc="-5" dirty="0">
                <a:solidFill>
                  <a:srgbClr val="FF0000"/>
                </a:solidFill>
                <a:latin typeface="Arial Black"/>
                <a:cs typeface="Arial Black"/>
              </a:rPr>
              <a:t>sensation</a:t>
            </a:r>
            <a:endParaRPr sz="2000">
              <a:solidFill>
                <a:prstClr val="black"/>
              </a:solidFill>
              <a:latin typeface="Arial Black"/>
              <a:cs typeface="Arial Black"/>
            </a:endParaRPr>
          </a:p>
        </p:txBody>
      </p:sp>
      <p:sp>
        <p:nvSpPr>
          <p:cNvPr id="10" name="object 10"/>
          <p:cNvSpPr txBox="1"/>
          <p:nvPr/>
        </p:nvSpPr>
        <p:spPr>
          <a:xfrm>
            <a:off x="1866024" y="3913594"/>
            <a:ext cx="1080135" cy="642484"/>
          </a:xfrm>
          <a:prstGeom prst="rect">
            <a:avLst/>
          </a:prstGeom>
          <a:solidFill>
            <a:srgbClr val="FFFF00"/>
          </a:solidFill>
          <a:ln w="9525">
            <a:solidFill>
              <a:srgbClr val="FF0000"/>
            </a:solidFill>
          </a:ln>
        </p:spPr>
        <p:txBody>
          <a:bodyPr vert="horz" wrap="square" lIns="0" tIns="26670" rIns="0" bIns="0" rtlCol="0">
            <a:spAutoFit/>
          </a:bodyPr>
          <a:lstStyle/>
          <a:p>
            <a:pPr marL="90805" marR="157480">
              <a:spcBef>
                <a:spcPts val="210"/>
              </a:spcBef>
            </a:pPr>
            <a:r>
              <a:rPr sz="2000" b="1" dirty="0">
                <a:solidFill>
                  <a:prstClr val="black"/>
                </a:solidFill>
                <a:latin typeface="DejaVu Sans"/>
                <a:cs typeface="DejaVu Sans"/>
              </a:rPr>
              <a:t>A α/β-  fibres</a:t>
            </a:r>
            <a:endParaRPr sz="2000" dirty="0">
              <a:solidFill>
                <a:prstClr val="black"/>
              </a:solidFill>
              <a:latin typeface="DejaVu Sans"/>
              <a:cs typeface="DejaVu Sans"/>
            </a:endParaRPr>
          </a:p>
        </p:txBody>
      </p:sp>
      <p:sp>
        <p:nvSpPr>
          <p:cNvPr id="11" name="object 11"/>
          <p:cNvSpPr txBox="1"/>
          <p:nvPr/>
        </p:nvSpPr>
        <p:spPr>
          <a:xfrm>
            <a:off x="7912990" y="5982378"/>
            <a:ext cx="1279525" cy="643125"/>
          </a:xfrm>
          <a:prstGeom prst="rect">
            <a:avLst/>
          </a:prstGeom>
          <a:solidFill>
            <a:srgbClr val="FFFF00"/>
          </a:solidFill>
          <a:ln w="9525">
            <a:solidFill>
              <a:srgbClr val="FF0000"/>
            </a:solidFill>
          </a:ln>
        </p:spPr>
        <p:txBody>
          <a:bodyPr vert="horz" wrap="square" lIns="0" tIns="27305" rIns="0" bIns="0" rtlCol="0">
            <a:spAutoFit/>
          </a:bodyPr>
          <a:lstStyle/>
          <a:p>
            <a:pPr marL="92075">
              <a:spcBef>
                <a:spcPts val="215"/>
              </a:spcBef>
            </a:pPr>
            <a:r>
              <a:rPr sz="2000" b="1" spc="-380" dirty="0">
                <a:solidFill>
                  <a:prstClr val="black"/>
                </a:solidFill>
                <a:latin typeface="DejaVu Sans"/>
                <a:cs typeface="DejaVu Sans"/>
              </a:rPr>
              <a:t>C- </a:t>
            </a:r>
            <a:r>
              <a:rPr sz="2000" b="1" spc="-405" dirty="0">
                <a:solidFill>
                  <a:prstClr val="black"/>
                </a:solidFill>
                <a:latin typeface="DejaVu Sans"/>
                <a:cs typeface="DejaVu Sans"/>
              </a:rPr>
              <a:t>&amp;</a:t>
            </a:r>
            <a:r>
              <a:rPr sz="2000" b="1" spc="-254" dirty="0">
                <a:solidFill>
                  <a:prstClr val="black"/>
                </a:solidFill>
                <a:latin typeface="DejaVu Sans"/>
                <a:cs typeface="DejaVu Sans"/>
              </a:rPr>
              <a:t> </a:t>
            </a:r>
            <a:r>
              <a:rPr sz="2000" b="1" spc="-350" dirty="0">
                <a:solidFill>
                  <a:prstClr val="black"/>
                </a:solidFill>
                <a:latin typeface="DejaVu Sans"/>
                <a:cs typeface="DejaVu Sans"/>
              </a:rPr>
              <a:t>Aδ-</a:t>
            </a:r>
            <a:endParaRPr sz="2000" dirty="0">
              <a:solidFill>
                <a:prstClr val="black"/>
              </a:solidFill>
              <a:latin typeface="DejaVu Sans"/>
              <a:cs typeface="DejaVu Sans"/>
            </a:endParaRPr>
          </a:p>
          <a:p>
            <a:pPr marL="92075"/>
            <a:r>
              <a:rPr sz="2000" b="1" spc="-375" dirty="0">
                <a:solidFill>
                  <a:prstClr val="black"/>
                </a:solidFill>
                <a:latin typeface="DejaVu Sans"/>
                <a:cs typeface="DejaVu Sans"/>
              </a:rPr>
              <a:t>fibres</a:t>
            </a:r>
            <a:endParaRPr sz="2000" dirty="0">
              <a:solidFill>
                <a:prstClr val="black"/>
              </a:solidFill>
              <a:latin typeface="DejaVu Sans"/>
              <a:cs typeface="DejaVu Sans"/>
            </a:endParaRPr>
          </a:p>
        </p:txBody>
      </p:sp>
      <p:sp>
        <p:nvSpPr>
          <p:cNvPr id="12" name="object 12"/>
          <p:cNvSpPr txBox="1"/>
          <p:nvPr/>
        </p:nvSpPr>
        <p:spPr>
          <a:xfrm>
            <a:off x="9951212" y="6427114"/>
            <a:ext cx="180975" cy="197490"/>
          </a:xfrm>
          <a:prstGeom prst="rect">
            <a:avLst/>
          </a:prstGeom>
        </p:spPr>
        <p:txBody>
          <a:bodyPr vert="horz" wrap="square" lIns="0" tIns="12700" rIns="0" bIns="0" rtlCol="0">
            <a:spAutoFit/>
          </a:bodyPr>
          <a:lstStyle/>
          <a:p>
            <a:pPr marL="12700">
              <a:spcBef>
                <a:spcPts val="100"/>
              </a:spcBef>
            </a:pPr>
            <a:r>
              <a:rPr sz="1200" spc="-160" dirty="0">
                <a:solidFill>
                  <a:srgbClr val="888888"/>
                </a:solidFill>
                <a:latin typeface="DejaVu Sans"/>
                <a:cs typeface="DejaVu Sans"/>
              </a:rPr>
              <a:t>24</a:t>
            </a:r>
            <a:endParaRPr sz="1200">
              <a:solidFill>
                <a:prstClr val="black"/>
              </a:solidFill>
              <a:latin typeface="DejaVu Sans"/>
              <a:cs typeface="DejaVu Sans"/>
            </a:endParaRPr>
          </a:p>
        </p:txBody>
      </p:sp>
      <p:pic>
        <p:nvPicPr>
          <p:cNvPr id="5" name="Picture 4"/>
          <p:cNvPicPr>
            <a:picLocks noChangeAspect="1"/>
          </p:cNvPicPr>
          <p:nvPr/>
        </p:nvPicPr>
        <p:blipFill>
          <a:blip r:embed="rId3"/>
          <a:stretch>
            <a:fillRect/>
          </a:stretch>
        </p:blipFill>
        <p:spPr>
          <a:xfrm>
            <a:off x="1669920" y="33233"/>
            <a:ext cx="8852159" cy="6791533"/>
          </a:xfrm>
          <a:prstGeom prst="rect">
            <a:avLst/>
          </a:prstGeom>
        </p:spPr>
      </p:pic>
      <p:sp>
        <p:nvSpPr>
          <p:cNvPr id="13" name="TextBox 12"/>
          <p:cNvSpPr txBox="1"/>
          <p:nvPr/>
        </p:nvSpPr>
        <p:spPr>
          <a:xfrm>
            <a:off x="8468751" y="3081413"/>
            <a:ext cx="1874891" cy="707886"/>
          </a:xfrm>
          <a:prstGeom prst="rect">
            <a:avLst/>
          </a:prstGeom>
          <a:solidFill>
            <a:srgbClr val="FFFF00"/>
          </a:solidFill>
        </p:spPr>
        <p:txBody>
          <a:bodyPr wrap="square" rtlCol="0">
            <a:spAutoFit/>
          </a:bodyPr>
          <a:lstStyle/>
          <a:p>
            <a:pPr algn="ctr"/>
            <a:r>
              <a:rPr lang="en-US" sz="2000" b="1" dirty="0" smtClean="0">
                <a:effectLst>
                  <a:outerShdw blurRad="38100" dist="38100" dir="2700000" algn="tl">
                    <a:srgbClr val="000000">
                      <a:alpha val="43137"/>
                    </a:srgbClr>
                  </a:outerShdw>
                </a:effectLst>
              </a:rPr>
              <a:t>Anterolateral System</a:t>
            </a:r>
            <a:endParaRPr lang="en-US" sz="2000" b="1" dirty="0">
              <a:effectLst>
                <a:outerShdw blurRad="38100" dist="38100" dir="2700000" algn="tl">
                  <a:srgbClr val="000000">
                    <a:alpha val="43137"/>
                  </a:srgbClr>
                </a:outerShdw>
              </a:effectLst>
            </a:endParaRPr>
          </a:p>
        </p:txBody>
      </p:sp>
      <p:sp>
        <p:nvSpPr>
          <p:cNvPr id="14" name="TextBox 13"/>
          <p:cNvSpPr txBox="1"/>
          <p:nvPr/>
        </p:nvSpPr>
        <p:spPr>
          <a:xfrm>
            <a:off x="1012874" y="5608941"/>
            <a:ext cx="1744805" cy="707886"/>
          </a:xfrm>
          <a:prstGeom prst="rect">
            <a:avLst/>
          </a:prstGeom>
          <a:solidFill>
            <a:srgbClr val="FFFF00"/>
          </a:solidFill>
        </p:spPr>
        <p:txBody>
          <a:bodyPr wrap="square" rtlCol="0">
            <a:spAutoFit/>
          </a:bodyPr>
          <a:lstStyle/>
          <a:p>
            <a:pPr algn="ctr"/>
            <a:r>
              <a:rPr lang="en-US" sz="2000" b="1" dirty="0" smtClean="0">
                <a:effectLst>
                  <a:outerShdw blurRad="38100" dist="38100" dir="2700000" algn="tl">
                    <a:srgbClr val="000000">
                      <a:alpha val="43137"/>
                    </a:srgbClr>
                  </a:outerShdw>
                </a:effectLst>
              </a:rPr>
              <a:t>Dorsal column System</a:t>
            </a:r>
            <a:endParaRPr lang="en-U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745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762759" y="844042"/>
            <a:ext cx="8173084" cy="1490793"/>
          </a:xfrm>
          <a:prstGeom prst="rect">
            <a:avLst/>
          </a:prstGeom>
        </p:spPr>
        <p:txBody>
          <a:bodyPr vert="horz" wrap="square" lIns="0" tIns="13335" rIns="0" bIns="0" rtlCol="0">
            <a:spAutoFit/>
          </a:bodyPr>
          <a:lstStyle/>
          <a:p>
            <a:pPr marL="104139" marR="1243965" indent="-91440">
              <a:spcBef>
                <a:spcPts val="105"/>
              </a:spcBef>
              <a:buClr>
                <a:srgbClr val="F303A2"/>
              </a:buClr>
              <a:buFont typeface="Wingdings"/>
              <a:buChar char=""/>
              <a:tabLst>
                <a:tab pos="469900" algn="l"/>
                <a:tab pos="470534" algn="l"/>
              </a:tabLst>
            </a:pPr>
            <a:r>
              <a:rPr sz="2400" dirty="0">
                <a:solidFill>
                  <a:prstClr val="black"/>
                </a:solidFill>
                <a:latin typeface="Comic Sans MS" panose="030F0702030302020204" pitchFamily="66" charset="0"/>
                <a:cs typeface="DejaVu Sans"/>
              </a:rPr>
              <a:t>Body is represented upside-down, with  large representation of hands &amp; lips</a:t>
            </a:r>
          </a:p>
          <a:p>
            <a:pPr marL="355600" marR="5080" indent="-342900">
              <a:buClr>
                <a:srgbClr val="F303A2"/>
              </a:buClr>
              <a:buFont typeface="Wingdings" panose="05000000000000000000" pitchFamily="2" charset="2"/>
              <a:buChar char="§"/>
              <a:tabLst>
                <a:tab pos="469900" algn="l"/>
                <a:tab pos="470534" algn="l"/>
              </a:tabLst>
            </a:pPr>
            <a:r>
              <a:rPr sz="2400" dirty="0">
                <a:solidFill>
                  <a:prstClr val="black"/>
                </a:solidFill>
                <a:latin typeface="Comic Sans MS" panose="030F0702030302020204" pitchFamily="66" charset="0"/>
                <a:cs typeface="DejaVu Sans"/>
              </a:rPr>
              <a:t>The extent of representation is proportional to  the </a:t>
            </a:r>
            <a:r>
              <a:rPr sz="2400" b="1" dirty="0">
                <a:solidFill>
                  <a:srgbClr val="FF0000"/>
                </a:solidFill>
                <a:latin typeface="Comic Sans MS" panose="030F0702030302020204" pitchFamily="66" charset="0"/>
                <a:cs typeface="DejaVu Sans"/>
              </a:rPr>
              <a:t>density of sensory receptors</a:t>
            </a:r>
            <a:endParaRPr sz="2400" dirty="0">
              <a:solidFill>
                <a:prstClr val="black"/>
              </a:solidFill>
              <a:latin typeface="Comic Sans MS" panose="030F0702030302020204" pitchFamily="66" charset="0"/>
              <a:cs typeface="DejaVu Sans"/>
            </a:endParaRPr>
          </a:p>
        </p:txBody>
      </p:sp>
      <p:sp>
        <p:nvSpPr>
          <p:cNvPr id="3" name="object 3"/>
          <p:cNvSpPr/>
          <p:nvPr/>
        </p:nvSpPr>
        <p:spPr>
          <a:xfrm>
            <a:off x="1867675" y="2780983"/>
            <a:ext cx="4229989" cy="4077015"/>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4"/>
          <p:cNvSpPr txBox="1"/>
          <p:nvPr/>
        </p:nvSpPr>
        <p:spPr>
          <a:xfrm>
            <a:off x="9963912" y="6477914"/>
            <a:ext cx="155575" cy="141064"/>
          </a:xfrm>
          <a:prstGeom prst="rect">
            <a:avLst/>
          </a:prstGeom>
        </p:spPr>
        <p:txBody>
          <a:bodyPr vert="horz" wrap="square" lIns="0" tIns="0" rIns="0" bIns="0" rtlCol="0">
            <a:spAutoFit/>
          </a:bodyPr>
          <a:lstStyle/>
          <a:p>
            <a:pPr>
              <a:lnSpc>
                <a:spcPts val="1140"/>
              </a:lnSpc>
            </a:pPr>
            <a:r>
              <a:rPr sz="1200" spc="-160" dirty="0">
                <a:solidFill>
                  <a:srgbClr val="888888"/>
                </a:solidFill>
                <a:latin typeface="DejaVu Sans"/>
                <a:cs typeface="DejaVu Sans"/>
              </a:rPr>
              <a:t>23</a:t>
            </a:r>
            <a:endParaRPr sz="1200">
              <a:solidFill>
                <a:prstClr val="black"/>
              </a:solidFill>
              <a:latin typeface="DejaVu Sans"/>
              <a:cs typeface="DejaVu Sans"/>
            </a:endParaRPr>
          </a:p>
        </p:txBody>
      </p:sp>
      <p:sp>
        <p:nvSpPr>
          <p:cNvPr id="5" name="object 5"/>
          <p:cNvSpPr/>
          <p:nvPr/>
        </p:nvSpPr>
        <p:spPr>
          <a:xfrm>
            <a:off x="6816090" y="2751459"/>
            <a:ext cx="3771900" cy="4101211"/>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6" name="object 6"/>
          <p:cNvSpPr/>
          <p:nvPr/>
        </p:nvSpPr>
        <p:spPr>
          <a:xfrm>
            <a:off x="1524000" y="1"/>
            <a:ext cx="9144000" cy="808355"/>
          </a:xfrm>
          <a:custGeom>
            <a:avLst/>
            <a:gdLst/>
            <a:ahLst/>
            <a:cxnLst/>
            <a:rect l="l" t="t" r="r" b="b"/>
            <a:pathLst>
              <a:path w="9144000" h="808355">
                <a:moveTo>
                  <a:pt x="0" y="808139"/>
                </a:moveTo>
                <a:lnTo>
                  <a:pt x="9144000" y="808139"/>
                </a:lnTo>
                <a:lnTo>
                  <a:pt x="9144000" y="0"/>
                </a:lnTo>
                <a:lnTo>
                  <a:pt x="0" y="0"/>
                </a:lnTo>
                <a:lnTo>
                  <a:pt x="0" y="808139"/>
                </a:lnTo>
                <a:close/>
              </a:path>
            </a:pathLst>
          </a:custGeom>
          <a:solidFill>
            <a:schemeClr val="accent1">
              <a:lumMod val="20000"/>
              <a:lumOff val="80000"/>
            </a:schemeClr>
          </a:solidFill>
        </p:spPr>
        <p:txBody>
          <a:bodyPr wrap="square" lIns="0" tIns="0" rIns="0" bIns="0" rtlCol="0"/>
          <a:lstStyle/>
          <a:p>
            <a:endParaRPr>
              <a:solidFill>
                <a:prstClr val="black"/>
              </a:solidFill>
            </a:endParaRPr>
          </a:p>
        </p:txBody>
      </p:sp>
      <p:sp>
        <p:nvSpPr>
          <p:cNvPr id="7" name="object 7"/>
          <p:cNvSpPr txBox="1">
            <a:spLocks noGrp="1"/>
          </p:cNvSpPr>
          <p:nvPr>
            <p:ph type="title"/>
          </p:nvPr>
        </p:nvSpPr>
        <p:spPr>
          <a:xfrm>
            <a:off x="1744472" y="87248"/>
            <a:ext cx="8091170" cy="635000"/>
          </a:xfrm>
          <a:prstGeom prst="rect">
            <a:avLst/>
          </a:prstGeom>
        </p:spPr>
        <p:txBody>
          <a:bodyPr vert="horz" wrap="square" lIns="0" tIns="12065" rIns="0" bIns="0" rtlCol="0">
            <a:spAutoFit/>
          </a:bodyPr>
          <a:lstStyle/>
          <a:p>
            <a:pPr marL="12700">
              <a:spcBef>
                <a:spcPts val="95"/>
              </a:spcBef>
            </a:pPr>
            <a:r>
              <a:rPr sz="4000" spc="-10" dirty="0">
                <a:solidFill>
                  <a:srgbClr val="FF0000"/>
                </a:solidFill>
                <a:latin typeface="Arial"/>
                <a:cs typeface="Arial"/>
              </a:rPr>
              <a:t>Sensory Homunculus </a:t>
            </a:r>
            <a:r>
              <a:rPr sz="4000" spc="-5" dirty="0">
                <a:solidFill>
                  <a:srgbClr val="FF0000"/>
                </a:solidFill>
                <a:latin typeface="Arial"/>
                <a:cs typeface="Arial"/>
              </a:rPr>
              <a:t>(Little</a:t>
            </a:r>
            <a:r>
              <a:rPr sz="4000" spc="80" dirty="0">
                <a:solidFill>
                  <a:srgbClr val="FF0000"/>
                </a:solidFill>
                <a:latin typeface="Arial"/>
                <a:cs typeface="Arial"/>
              </a:rPr>
              <a:t> </a:t>
            </a:r>
            <a:r>
              <a:rPr sz="4000" spc="-10" dirty="0">
                <a:solidFill>
                  <a:srgbClr val="FF0000"/>
                </a:solidFill>
                <a:latin typeface="Arial"/>
                <a:cs typeface="Arial"/>
              </a:rPr>
              <a:t>Man)</a:t>
            </a:r>
            <a:endParaRPr sz="4000" dirty="0">
              <a:solidFill>
                <a:srgbClr val="FF0000"/>
              </a:solidFill>
              <a:latin typeface="Arial"/>
              <a:cs typeface="Arial"/>
            </a:endParaRPr>
          </a:p>
        </p:txBody>
      </p:sp>
    </p:spTree>
    <p:extLst>
      <p:ext uri="{BB962C8B-B14F-4D97-AF65-F5344CB8AC3E}">
        <p14:creationId xmlns:p14="http://schemas.microsoft.com/office/powerpoint/2010/main" val="591343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7915"/>
          </a:xfrm>
          <a:solidFill>
            <a:schemeClr val="accent5">
              <a:lumMod val="20000"/>
              <a:lumOff val="80000"/>
            </a:schemeClr>
          </a:solidFill>
        </p:spPr>
        <p:txBody>
          <a:bodyPr/>
          <a:lstStyle/>
          <a:p>
            <a:pPr algn="ctr"/>
            <a:r>
              <a:rPr lang="en-US" b="1" kern="0" spc="-5" dirty="0">
                <a:solidFill>
                  <a:srgbClr val="FF0000"/>
                </a:solidFill>
                <a:effectLst>
                  <a:outerShdw blurRad="38100" dist="38100" dir="2700000" algn="tl">
                    <a:srgbClr val="000000">
                      <a:alpha val="43137"/>
                    </a:srgbClr>
                  </a:outerShdw>
                </a:effectLst>
                <a:latin typeface="Arial"/>
                <a:cs typeface="Arial"/>
              </a:rPr>
              <a:t>Dorsal column</a:t>
            </a:r>
            <a:r>
              <a:rPr lang="en-US" b="1" kern="0" spc="-45" dirty="0">
                <a:solidFill>
                  <a:srgbClr val="FF0000"/>
                </a:solidFill>
                <a:effectLst>
                  <a:outerShdw blurRad="38100" dist="38100" dir="2700000" algn="tl">
                    <a:srgbClr val="000000">
                      <a:alpha val="43137"/>
                    </a:srgbClr>
                  </a:outerShdw>
                </a:effectLst>
                <a:latin typeface="Arial"/>
                <a:cs typeface="Arial"/>
              </a:rPr>
              <a:t> </a:t>
            </a:r>
            <a:r>
              <a:rPr lang="en-US" b="1" kern="0" spc="-5" dirty="0">
                <a:solidFill>
                  <a:srgbClr val="FF0000"/>
                </a:solidFill>
                <a:effectLst>
                  <a:outerShdw blurRad="38100" dist="38100" dir="2700000" algn="tl">
                    <a:srgbClr val="000000">
                      <a:alpha val="43137"/>
                    </a:srgbClr>
                  </a:outerShdw>
                </a:effectLst>
                <a:latin typeface="Arial"/>
                <a:cs typeface="Arial"/>
              </a:rPr>
              <a:t>damage</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25625"/>
            <a:ext cx="6280052" cy="2183667"/>
          </a:xfrm>
        </p:spPr>
        <p:txBody>
          <a:bodyPr>
            <a:normAutofit/>
          </a:bodyPr>
          <a:lstStyle/>
          <a:p>
            <a:pPr>
              <a:buClr>
                <a:srgbClr val="FF0000"/>
              </a:buClr>
              <a:buFont typeface="Wingdings" panose="05000000000000000000" pitchFamily="2" charset="2"/>
              <a:buChar char="§"/>
            </a:pPr>
            <a:r>
              <a:rPr lang="en-GB" dirty="0">
                <a:solidFill>
                  <a:srgbClr val="002060"/>
                </a:solidFill>
                <a:effectLst>
                  <a:outerShdw blurRad="38100" dist="38100" dir="2700000" algn="tl">
                    <a:srgbClr val="000000">
                      <a:alpha val="43137"/>
                    </a:srgbClr>
                  </a:outerShdw>
                </a:effectLst>
                <a:latin typeface="Comic Sans MS" panose="030F0702030302020204" pitchFamily="66" charset="0"/>
              </a:rPr>
              <a:t>Sensory ataxia</a:t>
            </a:r>
          </a:p>
          <a:p>
            <a:pPr>
              <a:buClr>
                <a:srgbClr val="FF0000"/>
              </a:buClr>
              <a:buFont typeface="Wingdings" panose="05000000000000000000" pitchFamily="2" charset="2"/>
              <a:buChar char="§"/>
            </a:pPr>
            <a:r>
              <a:rPr lang="en-GB" dirty="0">
                <a:latin typeface="Comic Sans MS" panose="030F0702030302020204" pitchFamily="66" charset="0"/>
              </a:rPr>
              <a:t>Patient staggers;  cannot perceive  position or  movement of legs</a:t>
            </a:r>
          </a:p>
          <a:p>
            <a:pPr>
              <a:buClr>
                <a:srgbClr val="FF0000"/>
              </a:buClr>
              <a:buFont typeface="Wingdings" panose="05000000000000000000" pitchFamily="2" charset="2"/>
              <a:buChar char="§"/>
            </a:pPr>
            <a:r>
              <a:rPr lang="en-GB" dirty="0">
                <a:latin typeface="Comic Sans MS" panose="030F0702030302020204" pitchFamily="66" charset="0"/>
              </a:rPr>
              <a:t>Visual clues help  </a:t>
            </a:r>
            <a:r>
              <a:rPr lang="en-GB" dirty="0" smtClean="0">
                <a:latin typeface="Comic Sans MS" panose="030F0702030302020204" pitchFamily="66" charset="0"/>
              </a:rPr>
              <a:t>movement</a:t>
            </a:r>
          </a:p>
          <a:p>
            <a:pPr marL="0" indent="0">
              <a:buClr>
                <a:srgbClr val="FF0000"/>
              </a:buClr>
              <a:buNone/>
            </a:pPr>
            <a:endParaRPr lang="en-GB" dirty="0">
              <a:latin typeface="Comic Sans MS" panose="030F0702030302020204" pitchFamily="66" charset="0"/>
            </a:endParaRPr>
          </a:p>
        </p:txBody>
      </p:sp>
      <p:sp>
        <p:nvSpPr>
          <p:cNvPr id="4" name="object 6"/>
          <p:cNvSpPr/>
          <p:nvPr/>
        </p:nvSpPr>
        <p:spPr>
          <a:xfrm>
            <a:off x="7461739" y="1569721"/>
            <a:ext cx="4343399" cy="5288279"/>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endParaRPr>
          </a:p>
        </p:txBody>
      </p:sp>
      <p:sp>
        <p:nvSpPr>
          <p:cNvPr id="7" name="TextBox 6"/>
          <p:cNvSpPr txBox="1"/>
          <p:nvPr/>
        </p:nvSpPr>
        <p:spPr>
          <a:xfrm>
            <a:off x="838200" y="4656406"/>
            <a:ext cx="5914292" cy="923330"/>
          </a:xfrm>
          <a:prstGeom prst="rect">
            <a:avLst/>
          </a:prstGeom>
          <a:solidFill>
            <a:srgbClr val="FFC000"/>
          </a:solidFill>
        </p:spPr>
        <p:txBody>
          <a:bodyPr wrap="square" rtlCol="0">
            <a:spAutoFit/>
          </a:bodyPr>
          <a:lstStyle/>
          <a:p>
            <a:pPr marL="228600" lvl="0" indent="-228600">
              <a:lnSpc>
                <a:spcPct val="90000"/>
              </a:lnSpc>
              <a:spcBef>
                <a:spcPts val="1000"/>
              </a:spcBef>
              <a:buFont typeface="Arial" panose="020B0604020202020204" pitchFamily="34" charset="0"/>
              <a:buChar char="•"/>
            </a:pPr>
            <a:r>
              <a:rPr lang="en-GB" sz="2000" dirty="0">
                <a:solidFill>
                  <a:schemeClr val="tx2"/>
                </a:solidFill>
                <a:effectLst>
                  <a:outerShdw blurRad="38100" dist="38100" dir="2700000" algn="tl">
                    <a:srgbClr val="000000">
                      <a:alpha val="43137"/>
                    </a:srgbClr>
                  </a:outerShdw>
                </a:effectLst>
                <a:latin typeface="Comic Sans MS" panose="030F0702030302020204" pitchFamily="66" charset="0"/>
              </a:rPr>
              <a:t>Positive Romberg test  The test depends on the integrity of proprioception from  the joints of the legs</a:t>
            </a:r>
            <a:endParaRPr lang="en-US" sz="2000" dirty="0">
              <a:solidFill>
                <a:schemeClr val="tx2"/>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808482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16834"/>
          </a:xfrm>
          <a:solidFill>
            <a:schemeClr val="accent1">
              <a:lumMod val="20000"/>
              <a:lumOff val="80000"/>
            </a:schemeClr>
          </a:solidFill>
        </p:spPr>
        <p:txBody>
          <a:bodyPr/>
          <a:lstStyle/>
          <a:p>
            <a:pPr algn="ct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Somatic Receptors</a:t>
            </a:r>
            <a:endPar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a:bodyPr>
          <a:lstStyle/>
          <a:p>
            <a:pPr>
              <a:buClr>
                <a:srgbClr val="FF0000"/>
              </a:buClr>
              <a:buFont typeface="Wingdings" panose="05000000000000000000" pitchFamily="2" charset="2"/>
              <a:buChar char="§"/>
            </a:pPr>
            <a:r>
              <a:rPr lang="en-GB" dirty="0" smtClean="0">
                <a:latin typeface="Comic Sans MS" panose="030F0702030302020204" pitchFamily="66" charset="0"/>
              </a:rPr>
              <a:t>Somatic receptors are specialized structure present at the peripheral terminations of afferent </a:t>
            </a:r>
            <a:r>
              <a:rPr lang="en-GB" dirty="0" err="1" smtClean="0">
                <a:latin typeface="Comic Sans MS" panose="030F0702030302020204" pitchFamily="66" charset="0"/>
              </a:rPr>
              <a:t>fiberes</a:t>
            </a:r>
            <a:r>
              <a:rPr lang="en-GB" dirty="0" smtClean="0">
                <a:latin typeface="Comic Sans MS" panose="030F0702030302020204" pitchFamily="66" charset="0"/>
              </a:rPr>
              <a:t>.</a:t>
            </a:r>
          </a:p>
          <a:p>
            <a:pPr>
              <a:buClr>
                <a:srgbClr val="FF0000"/>
              </a:buClr>
              <a:buFont typeface="Wingdings" panose="05000000000000000000" pitchFamily="2" charset="2"/>
              <a:buChar char="§"/>
            </a:pPr>
            <a:r>
              <a:rPr lang="en-GB" dirty="0" smtClean="0">
                <a:latin typeface="Comic Sans MS" panose="030F0702030302020204" pitchFamily="66" charset="0"/>
              </a:rPr>
              <a:t>Receptors are detectors and  transducers which transduce different form of energy into action potential</a:t>
            </a:r>
          </a:p>
          <a:p>
            <a:pPr>
              <a:buClr>
                <a:srgbClr val="FF0000"/>
              </a:buClr>
              <a:buFont typeface="Wingdings" panose="05000000000000000000" pitchFamily="2" charset="2"/>
              <a:buChar char="§"/>
            </a:pPr>
            <a:r>
              <a:rPr lang="en-GB" dirty="0" smtClean="0">
                <a:latin typeface="Comic Sans MS" panose="030F0702030302020204" pitchFamily="66" charset="0"/>
              </a:rPr>
              <a:t>They are found in many parts of the body including  the skin (cutaneous receptors), skeletal muscles,  bones and joints (proprioceptors)</a:t>
            </a:r>
          </a:p>
          <a:p>
            <a:pPr>
              <a:buClr>
                <a:srgbClr val="FF0000"/>
              </a:buClr>
              <a:buFont typeface="Wingdings" panose="05000000000000000000" pitchFamily="2" charset="2"/>
              <a:buChar char="§"/>
            </a:pPr>
            <a:endParaRPr lang="en-GB" dirty="0" smtClean="0">
              <a:latin typeface="Comic Sans MS" panose="030F0702030302020204" pitchFamily="66" charset="0"/>
            </a:endParaRPr>
          </a:p>
          <a:p>
            <a:pPr>
              <a:buClr>
                <a:srgbClr val="FF0000"/>
              </a:buClr>
              <a:buFont typeface="Wingdings" panose="05000000000000000000" pitchFamily="2" charset="2"/>
              <a:buChar char="§"/>
            </a:pPr>
            <a:r>
              <a:rPr lang="en-GB" dirty="0" smtClean="0">
                <a:latin typeface="Comic Sans MS" panose="030F0702030302020204" pitchFamily="66" charset="0"/>
              </a:rPr>
              <a:t>They differ from specific receptors that mediate  the special senses of vision, hearing, smell, taste  and equilibrium.</a:t>
            </a:r>
          </a:p>
          <a:p>
            <a:endParaRPr lang="en-US" dirty="0"/>
          </a:p>
        </p:txBody>
      </p:sp>
    </p:spTree>
    <p:extLst>
      <p:ext uri="{BB962C8B-B14F-4D97-AF65-F5344CB8AC3E}">
        <p14:creationId xmlns:p14="http://schemas.microsoft.com/office/powerpoint/2010/main" val="1873229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9537"/>
          </a:xfrm>
          <a:solidFill>
            <a:schemeClr val="accent1">
              <a:lumMod val="20000"/>
              <a:lumOff val="80000"/>
            </a:schemeClr>
          </a:solidFill>
        </p:spPr>
        <p:txBody>
          <a:bodyPr>
            <a:normAutofit/>
          </a:bodyPr>
          <a:lstStyle/>
          <a:p>
            <a:pPr algn="ctr"/>
            <a:r>
              <a:rPr lang="en-US" sz="3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Dorsal &amp; Ventral Spinocerebellar Tracts</a:t>
            </a:r>
            <a:endPar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434663"/>
            <a:ext cx="6666186" cy="5423338"/>
          </a:xfrm>
        </p:spPr>
        <p:txBody>
          <a:bodyPr>
            <a:normAutofit fontScale="92500" lnSpcReduction="20000"/>
          </a:bodyPr>
          <a:lstStyle/>
          <a:p>
            <a:pPr>
              <a:buClr>
                <a:srgbClr val="FF0000"/>
              </a:buClr>
              <a:buSzPct val="100000"/>
              <a:buFont typeface="Wingdings" panose="05000000000000000000" pitchFamily="2" charset="2"/>
              <a:buChar char="§"/>
            </a:pPr>
            <a:r>
              <a:rPr lang="en-GB" dirty="0" smtClean="0">
                <a:latin typeface="Comic Sans MS" panose="030F0702030302020204" pitchFamily="66" charset="0"/>
              </a:rPr>
              <a:t>They carry subconscious proprioception signals</a:t>
            </a:r>
          </a:p>
          <a:p>
            <a:pPr marL="0" indent="0">
              <a:buClr>
                <a:srgbClr val="FF0000"/>
              </a:buClr>
              <a:buSzPct val="100000"/>
              <a:buNone/>
            </a:pPr>
            <a:r>
              <a:rPr lang="en-GB" dirty="0" smtClean="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rPr>
              <a:t>❶ The Dorsal </a:t>
            </a:r>
            <a:r>
              <a:rPr lang="en-GB" dirty="0" err="1" smtClean="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rPr>
              <a:t>Spinocerebellar</a:t>
            </a:r>
            <a:r>
              <a:rPr lang="en-GB" dirty="0" smtClean="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rPr>
              <a:t> tract (</a:t>
            </a:r>
            <a:r>
              <a:rPr lang="en-GB" dirty="0" err="1" smtClean="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rPr>
              <a:t>dSCT</a:t>
            </a:r>
            <a:r>
              <a:rPr lang="en-GB" dirty="0" smtClean="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rPr>
              <a:t>)</a:t>
            </a:r>
          </a:p>
          <a:p>
            <a:pPr lvl="1">
              <a:buClr>
                <a:srgbClr val="FF0000"/>
              </a:buClr>
              <a:buSzPct val="100000"/>
              <a:buFont typeface="Wingdings" panose="05000000000000000000" pitchFamily="2" charset="2"/>
              <a:buChar char="§"/>
            </a:pPr>
            <a:r>
              <a:rPr lang="en-GB" sz="2200" dirty="0" smtClean="0">
                <a:latin typeface="Comic Sans MS" panose="030F0702030302020204" pitchFamily="66" charset="0"/>
              </a:rPr>
              <a:t>Carry signals directly to cerebellum at a  speed of up to 120 m/s mainly from  muscle spindles, but also from GTO, skin receptors &amp; joint receptors</a:t>
            </a:r>
          </a:p>
          <a:p>
            <a:pPr lvl="1">
              <a:buClr>
                <a:srgbClr val="FF0000"/>
              </a:buClr>
              <a:buSzPct val="100000"/>
              <a:buFont typeface="Wingdings" panose="05000000000000000000" pitchFamily="2" charset="2"/>
              <a:buChar char="§"/>
            </a:pPr>
            <a:r>
              <a:rPr lang="en-GB" sz="2200" dirty="0" smtClean="0">
                <a:latin typeface="Comic Sans MS" panose="030F0702030302020204" pitchFamily="66" charset="0"/>
              </a:rPr>
              <a:t>Enter cerebellum through inferior  cerebellar peduncle</a:t>
            </a:r>
          </a:p>
          <a:p>
            <a:pPr lvl="1">
              <a:buClr>
                <a:srgbClr val="FF0000"/>
              </a:buClr>
              <a:buSzPct val="100000"/>
              <a:buFont typeface="Wingdings" panose="05000000000000000000" pitchFamily="2" charset="2"/>
              <a:buChar char="§"/>
            </a:pPr>
            <a:r>
              <a:rPr lang="en-GB" sz="2200" dirty="0" smtClean="0">
                <a:latin typeface="Comic Sans MS" panose="030F0702030302020204" pitchFamily="66" charset="0"/>
              </a:rPr>
              <a:t>Terminate in </a:t>
            </a:r>
            <a:r>
              <a:rPr lang="en-GB" sz="2200" dirty="0" err="1" smtClean="0">
                <a:latin typeface="Comic Sans MS" panose="030F0702030302020204" pitchFamily="66" charset="0"/>
              </a:rPr>
              <a:t>vermis</a:t>
            </a:r>
            <a:r>
              <a:rPr lang="en-GB" sz="2200" dirty="0" smtClean="0">
                <a:latin typeface="Comic Sans MS" panose="030F0702030302020204" pitchFamily="66" charset="0"/>
              </a:rPr>
              <a:t> &amp; intermediate zone</a:t>
            </a:r>
          </a:p>
          <a:p>
            <a:pPr>
              <a:buClr>
                <a:srgbClr val="FF0000"/>
              </a:buClr>
              <a:buSzPct val="100000"/>
              <a:buFont typeface="Wingdings" panose="05000000000000000000" pitchFamily="2" charset="2"/>
              <a:buChar char="§"/>
            </a:pPr>
            <a:r>
              <a:rPr lang="en-GB" dirty="0" smtClean="0">
                <a:latin typeface="Comic Sans MS" panose="030F0702030302020204" pitchFamily="66" charset="0"/>
              </a:rPr>
              <a:t>Function of </a:t>
            </a:r>
            <a:r>
              <a:rPr lang="en-GB" dirty="0" err="1" smtClean="0">
                <a:latin typeface="Comic Sans MS" panose="030F0702030302020204" pitchFamily="66" charset="0"/>
              </a:rPr>
              <a:t>dSCT</a:t>
            </a:r>
            <a:r>
              <a:rPr lang="en-GB" dirty="0" smtClean="0">
                <a:latin typeface="Comic Sans MS" panose="030F0702030302020204" pitchFamily="66" charset="0"/>
              </a:rPr>
              <a:t>: </a:t>
            </a:r>
          </a:p>
          <a:p>
            <a:pPr>
              <a:buClr>
                <a:srgbClr val="FF0000"/>
              </a:buClr>
              <a:buSzPct val="100000"/>
              <a:buFont typeface="Wingdings" panose="05000000000000000000" pitchFamily="2" charset="2"/>
              <a:buChar char="§"/>
            </a:pPr>
            <a:r>
              <a:rPr lang="en-GB" sz="2200" dirty="0" smtClean="0">
                <a:latin typeface="Comic Sans MS" panose="030F0702030302020204" pitchFamily="66" charset="0"/>
              </a:rPr>
              <a:t>informs the  cerebellum about:</a:t>
            </a:r>
          </a:p>
          <a:p>
            <a:pPr lvl="1">
              <a:buClr>
                <a:srgbClr val="FF0000"/>
              </a:buClr>
              <a:buSzPct val="100000"/>
              <a:buFont typeface="Wingdings" panose="05000000000000000000" pitchFamily="2" charset="2"/>
              <a:buChar char="§"/>
            </a:pPr>
            <a:r>
              <a:rPr lang="en-GB" sz="2200" dirty="0" smtClean="0">
                <a:latin typeface="Comic Sans MS" panose="030F0702030302020204" pitchFamily="66" charset="0"/>
              </a:rPr>
              <a:t>Muscle length and contraction</a:t>
            </a:r>
          </a:p>
          <a:p>
            <a:pPr lvl="1">
              <a:buClr>
                <a:srgbClr val="FF0000"/>
              </a:buClr>
              <a:buSzPct val="100000"/>
              <a:buFont typeface="Wingdings" panose="05000000000000000000" pitchFamily="2" charset="2"/>
              <a:buChar char="§"/>
            </a:pPr>
            <a:r>
              <a:rPr lang="en-GB" sz="2200" dirty="0" smtClean="0">
                <a:latin typeface="Comic Sans MS" panose="030F0702030302020204" pitchFamily="66" charset="0"/>
              </a:rPr>
              <a:t>Degree of tension on tendons</a:t>
            </a:r>
          </a:p>
          <a:p>
            <a:pPr lvl="1">
              <a:buClr>
                <a:srgbClr val="FF0000"/>
              </a:buClr>
              <a:buSzPct val="100000"/>
              <a:buFont typeface="Wingdings" panose="05000000000000000000" pitchFamily="2" charset="2"/>
              <a:buChar char="§"/>
            </a:pPr>
            <a:r>
              <a:rPr lang="en-GB" sz="2200" dirty="0" smtClean="0">
                <a:latin typeface="Comic Sans MS" panose="030F0702030302020204" pitchFamily="66" charset="0"/>
              </a:rPr>
              <a:t>Position and rate movement of parts of body.</a:t>
            </a:r>
          </a:p>
          <a:p>
            <a:pPr lvl="1">
              <a:buClr>
                <a:srgbClr val="FF0000"/>
              </a:buClr>
              <a:buSzPct val="100000"/>
              <a:buFont typeface="Wingdings" panose="05000000000000000000" pitchFamily="2" charset="2"/>
              <a:buChar char="§"/>
            </a:pPr>
            <a:r>
              <a:rPr lang="en-GB" sz="2200" dirty="0" smtClean="0">
                <a:latin typeface="Comic Sans MS" panose="030F0702030302020204" pitchFamily="66" charset="0"/>
              </a:rPr>
              <a:t>Forces acting on the body surfaces</a:t>
            </a:r>
          </a:p>
          <a:p>
            <a:pPr>
              <a:buClr>
                <a:srgbClr val="FF0000"/>
              </a:buClr>
              <a:buSzPct val="100000"/>
              <a:buFont typeface="Wingdings" panose="05000000000000000000" pitchFamily="2" charset="2"/>
              <a:buChar char="§"/>
            </a:pPr>
            <a:endParaRPr lang="en-US" sz="2200" dirty="0"/>
          </a:p>
        </p:txBody>
      </p:sp>
      <p:sp>
        <p:nvSpPr>
          <p:cNvPr id="4" name="object 2"/>
          <p:cNvSpPr/>
          <p:nvPr/>
        </p:nvSpPr>
        <p:spPr>
          <a:xfrm>
            <a:off x="7504386" y="1243593"/>
            <a:ext cx="4666593" cy="5719282"/>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3237441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9867"/>
          </a:xfrm>
          <a:solidFill>
            <a:schemeClr val="accent1">
              <a:lumMod val="20000"/>
              <a:lumOff val="80000"/>
            </a:schemeClr>
          </a:solidFill>
        </p:spPr>
        <p:txBody>
          <a:bodyPr>
            <a:normAutofit/>
          </a:bodyPr>
          <a:lstStyle/>
          <a:p>
            <a:r>
              <a:rPr lang="en-US" sz="32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Dorsal &amp; Ventral Spinocerebellar Tracts</a:t>
            </a:r>
            <a:endParaRPr 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4"/>
            <a:ext cx="6051331" cy="4559409"/>
          </a:xfrm>
        </p:spPr>
        <p:txBody>
          <a:bodyPr>
            <a:normAutofit lnSpcReduction="10000"/>
          </a:bodyPr>
          <a:lstStyle/>
          <a:p>
            <a:pPr>
              <a:buClr>
                <a:srgbClr val="FF0000"/>
              </a:buClr>
              <a:buFont typeface="Wingdings" panose="05000000000000000000" pitchFamily="2" charset="2"/>
              <a:buChar char="§"/>
            </a:pPr>
            <a:r>
              <a:rPr lang="en-GB" sz="2400" dirty="0" smtClean="0">
                <a:solidFill>
                  <a:srgbClr val="002060"/>
                </a:solidFill>
                <a:effectLst>
                  <a:outerShdw blurRad="38100" dist="38100" dir="2700000" algn="tl">
                    <a:srgbClr val="000000">
                      <a:alpha val="43137"/>
                    </a:srgbClr>
                  </a:outerShdw>
                </a:effectLst>
                <a:latin typeface="Comic Sans MS" panose="030F0702030302020204" pitchFamily="66" charset="0"/>
              </a:rPr>
              <a:t>The Ventral </a:t>
            </a:r>
            <a:r>
              <a:rPr lang="en-GB" sz="2400" dirty="0" err="1" smtClean="0">
                <a:solidFill>
                  <a:srgbClr val="002060"/>
                </a:solidFill>
                <a:effectLst>
                  <a:outerShdw blurRad="38100" dist="38100" dir="2700000" algn="tl">
                    <a:srgbClr val="000000">
                      <a:alpha val="43137"/>
                    </a:srgbClr>
                  </a:outerShdw>
                </a:effectLst>
                <a:latin typeface="Comic Sans MS" panose="030F0702030302020204" pitchFamily="66" charset="0"/>
              </a:rPr>
              <a:t>Spinocerebellar</a:t>
            </a:r>
            <a:r>
              <a:rPr lang="en-GB" sz="2400" dirty="0" smtClean="0">
                <a:solidFill>
                  <a:srgbClr val="002060"/>
                </a:solidFill>
                <a:effectLst>
                  <a:outerShdw blurRad="38100" dist="38100" dir="2700000" algn="tl">
                    <a:srgbClr val="000000">
                      <a:alpha val="43137"/>
                    </a:srgbClr>
                  </a:outerShdw>
                </a:effectLst>
                <a:latin typeface="Comic Sans MS" panose="030F0702030302020204" pitchFamily="66" charset="0"/>
              </a:rPr>
              <a:t>  tract (</a:t>
            </a:r>
            <a:r>
              <a:rPr lang="en-GB" sz="2400" dirty="0" err="1" smtClean="0">
                <a:solidFill>
                  <a:srgbClr val="002060"/>
                </a:solidFill>
                <a:effectLst>
                  <a:outerShdw blurRad="38100" dist="38100" dir="2700000" algn="tl">
                    <a:srgbClr val="000000">
                      <a:alpha val="43137"/>
                    </a:srgbClr>
                  </a:outerShdw>
                </a:effectLst>
                <a:latin typeface="Comic Sans MS" panose="030F0702030302020204" pitchFamily="66" charset="0"/>
              </a:rPr>
              <a:t>vSCT</a:t>
            </a:r>
            <a:r>
              <a:rPr lang="en-GB" sz="2400" dirty="0" smtClean="0">
                <a:solidFill>
                  <a:srgbClr val="002060"/>
                </a:solidFill>
                <a:effectLst>
                  <a:outerShdw blurRad="38100" dist="38100" dir="2700000" algn="tl">
                    <a:srgbClr val="000000">
                      <a:alpha val="43137"/>
                    </a:srgbClr>
                  </a:outerShdw>
                </a:effectLst>
                <a:latin typeface="Comic Sans MS" panose="030F0702030302020204" pitchFamily="66" charset="0"/>
              </a:rPr>
              <a:t>):</a:t>
            </a:r>
          </a:p>
          <a:p>
            <a:pPr>
              <a:buClr>
                <a:srgbClr val="FF0000"/>
              </a:buClr>
              <a:buFont typeface="Wingdings" panose="05000000000000000000" pitchFamily="2" charset="2"/>
              <a:buChar char="§"/>
            </a:pPr>
            <a:r>
              <a:rPr lang="en-GB" sz="2000" dirty="0" smtClean="0">
                <a:latin typeface="Comic Sans MS" panose="030F0702030302020204" pitchFamily="66" charset="0"/>
              </a:rPr>
              <a:t>Carry some signals from periphery  (mainly from Golgi tendon organs)  directly to cerebellum, but excited mainly by descending  motor signals from brain  (</a:t>
            </a:r>
            <a:r>
              <a:rPr lang="en-GB" sz="2000" dirty="0" err="1" smtClean="0">
                <a:latin typeface="Comic Sans MS" panose="030F0702030302020204" pitchFamily="66" charset="0"/>
              </a:rPr>
              <a:t>corticospinal</a:t>
            </a:r>
            <a:r>
              <a:rPr lang="en-GB" sz="2000" dirty="0" smtClean="0">
                <a:latin typeface="Comic Sans MS" panose="030F0702030302020204" pitchFamily="66" charset="0"/>
              </a:rPr>
              <a:t> &amp; </a:t>
            </a:r>
            <a:r>
              <a:rPr lang="en-GB" sz="2000" dirty="0" err="1" smtClean="0">
                <a:latin typeface="Comic Sans MS" panose="030F0702030302020204" pitchFamily="66" charset="0"/>
              </a:rPr>
              <a:t>rubrospinal</a:t>
            </a:r>
            <a:r>
              <a:rPr lang="en-GB" sz="2000" dirty="0" smtClean="0">
                <a:latin typeface="Comic Sans MS" panose="030F0702030302020204" pitchFamily="66" charset="0"/>
              </a:rPr>
              <a:t> tracts) and from the spinal cord itself</a:t>
            </a:r>
          </a:p>
          <a:p>
            <a:pPr>
              <a:buClr>
                <a:srgbClr val="FF0000"/>
              </a:buClr>
              <a:buFont typeface="Wingdings" panose="05000000000000000000" pitchFamily="2" charset="2"/>
              <a:buChar char="§"/>
            </a:pPr>
            <a:r>
              <a:rPr lang="en-GB" sz="2000" dirty="0" smtClean="0">
                <a:latin typeface="Comic Sans MS" panose="030F0702030302020204" pitchFamily="66" charset="0"/>
              </a:rPr>
              <a:t>Enter cerebellum through superior  cerebellar peduncle and terminate  on both sides of cerebellum</a:t>
            </a:r>
          </a:p>
          <a:p>
            <a:pPr>
              <a:buClr>
                <a:srgbClr val="FF0000"/>
              </a:buClr>
              <a:buFont typeface="Wingdings" panose="05000000000000000000" pitchFamily="2" charset="2"/>
              <a:buChar char="§"/>
            </a:pPr>
            <a:r>
              <a:rPr lang="en-GB" sz="2000" dirty="0" smtClean="0">
                <a:solidFill>
                  <a:srgbClr val="0070C0"/>
                </a:solidFill>
                <a:effectLst>
                  <a:outerShdw blurRad="38100" dist="38100" dir="2700000" algn="tl">
                    <a:srgbClr val="000000">
                      <a:alpha val="43137"/>
                    </a:srgbClr>
                  </a:outerShdw>
                </a:effectLst>
                <a:latin typeface="Comic Sans MS" panose="030F0702030302020204" pitchFamily="66" charset="0"/>
              </a:rPr>
              <a:t>Function of </a:t>
            </a:r>
            <a:r>
              <a:rPr lang="en-GB" sz="2000" dirty="0" err="1" smtClean="0">
                <a:solidFill>
                  <a:srgbClr val="0070C0"/>
                </a:solidFill>
                <a:effectLst>
                  <a:outerShdw blurRad="38100" dist="38100" dir="2700000" algn="tl">
                    <a:srgbClr val="000000">
                      <a:alpha val="43137"/>
                    </a:srgbClr>
                  </a:outerShdw>
                </a:effectLst>
                <a:latin typeface="Comic Sans MS" panose="030F0702030302020204" pitchFamily="66" charset="0"/>
              </a:rPr>
              <a:t>vSCT</a:t>
            </a:r>
            <a:r>
              <a:rPr lang="en-GB" sz="2000" dirty="0" smtClean="0">
                <a:solidFill>
                  <a:srgbClr val="0070C0"/>
                </a:solidFill>
                <a:effectLst>
                  <a:outerShdw blurRad="38100" dist="38100" dir="2700000" algn="tl">
                    <a:srgbClr val="000000">
                      <a:alpha val="43137"/>
                    </a:srgbClr>
                  </a:outerShdw>
                </a:effectLst>
                <a:latin typeface="Comic Sans MS" panose="030F0702030302020204" pitchFamily="66" charset="0"/>
              </a:rPr>
              <a:t>:</a:t>
            </a:r>
          </a:p>
          <a:p>
            <a:pPr>
              <a:buClr>
                <a:srgbClr val="FF0000"/>
              </a:buClr>
              <a:buFont typeface="Wingdings" panose="05000000000000000000" pitchFamily="2" charset="2"/>
              <a:buChar char="§"/>
            </a:pPr>
            <a:r>
              <a:rPr lang="en-GB" sz="2000" dirty="0" smtClean="0">
                <a:latin typeface="Comic Sans MS" panose="030F0702030302020204" pitchFamily="66" charset="0"/>
              </a:rPr>
              <a:t> informs the  cerebellum about:</a:t>
            </a:r>
          </a:p>
          <a:p>
            <a:pPr>
              <a:buClr>
                <a:srgbClr val="FF0000"/>
              </a:buClr>
              <a:buFont typeface="Wingdings" panose="05000000000000000000" pitchFamily="2" charset="2"/>
              <a:buChar char="§"/>
            </a:pPr>
            <a:r>
              <a:rPr lang="en-GB" sz="2000" dirty="0" smtClean="0">
                <a:latin typeface="Comic Sans MS" panose="030F0702030302020204" pitchFamily="66" charset="0"/>
              </a:rPr>
              <a:t>Which motor signals have arrived  to the spinal cord.</a:t>
            </a:r>
          </a:p>
          <a:p>
            <a:pPr>
              <a:buClr>
                <a:srgbClr val="FF0000"/>
              </a:buClr>
              <a:buFont typeface="Wingdings" panose="05000000000000000000" pitchFamily="2" charset="2"/>
              <a:buChar char="§"/>
            </a:pPr>
            <a:endParaRPr lang="en-GB" sz="2000" dirty="0" smtClean="0">
              <a:latin typeface="Comic Sans MS" panose="030F0702030302020204" pitchFamily="66" charset="0"/>
            </a:endParaRPr>
          </a:p>
          <a:p>
            <a:pPr>
              <a:buClr>
                <a:srgbClr val="FF0000"/>
              </a:buClr>
              <a:buFont typeface="Wingdings" panose="05000000000000000000" pitchFamily="2" charset="2"/>
              <a:buChar char="§"/>
            </a:pPr>
            <a:endParaRPr lang="en-GB" sz="2000" dirty="0" smtClean="0">
              <a:latin typeface="Comic Sans MS" panose="030F0702030302020204" pitchFamily="66" charset="0"/>
            </a:endParaRPr>
          </a:p>
          <a:p>
            <a:endParaRPr lang="en-US" dirty="0"/>
          </a:p>
        </p:txBody>
      </p:sp>
      <p:sp>
        <p:nvSpPr>
          <p:cNvPr id="4" name="object 2"/>
          <p:cNvSpPr/>
          <p:nvPr/>
        </p:nvSpPr>
        <p:spPr>
          <a:xfrm>
            <a:off x="7659479" y="1284992"/>
            <a:ext cx="4104512" cy="5890514"/>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0102788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23354"/>
          </a:xfrm>
          <a:solidFill>
            <a:schemeClr val="accent1">
              <a:lumMod val="20000"/>
              <a:lumOff val="80000"/>
            </a:schemeClr>
          </a:solidFill>
        </p:spPr>
        <p:txBody>
          <a:bodyPr/>
          <a:lstStyle/>
          <a:p>
            <a:pPr algn="ct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Ataxia and Gait Disturbances-1</a:t>
            </a:r>
            <a:endPar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4"/>
            <a:ext cx="9346809" cy="5032375"/>
          </a:xfrm>
        </p:spPr>
        <p:txBody>
          <a:bodyPr>
            <a:normAutofit fontScale="85000" lnSpcReduction="20000"/>
          </a:bodyPr>
          <a:lstStyle/>
          <a:p>
            <a:pPr>
              <a:buClr>
                <a:srgbClr val="FF0000"/>
              </a:buClr>
              <a:buFont typeface="Wingdings" panose="05000000000000000000" pitchFamily="2" charset="2"/>
              <a:buChar char="§"/>
            </a:pPr>
            <a:r>
              <a:rPr lang="en-GB" dirty="0" smtClean="0">
                <a:solidFill>
                  <a:srgbClr val="FF0000"/>
                </a:solidFill>
                <a:effectLst>
                  <a:outerShdw blurRad="38100" dist="38100" dir="2700000" algn="tl">
                    <a:srgbClr val="000000">
                      <a:alpha val="43137"/>
                    </a:srgbClr>
                  </a:outerShdw>
                </a:effectLst>
                <a:latin typeface="Comic Sans MS" panose="030F0702030302020204" pitchFamily="66" charset="0"/>
              </a:rPr>
              <a:t>Ataxia: </a:t>
            </a:r>
          </a:p>
          <a:p>
            <a:pPr>
              <a:buClr>
                <a:srgbClr val="FF0000"/>
              </a:buClr>
              <a:buFont typeface="Wingdings" panose="05000000000000000000" pitchFamily="2" charset="2"/>
              <a:buChar char="§"/>
            </a:pPr>
            <a:r>
              <a:rPr lang="en-GB" dirty="0" smtClean="0">
                <a:latin typeface="Comic Sans MS" panose="030F0702030302020204" pitchFamily="66" charset="0"/>
              </a:rPr>
              <a:t>inability to coordinate voluntary muscular movements  that is due to nerve damage (CNS or PNS) and not due to muscle  weakness (called also incoordination)</a:t>
            </a:r>
          </a:p>
          <a:p>
            <a:pPr>
              <a:buClr>
                <a:srgbClr val="FF0000"/>
              </a:buClr>
              <a:buFont typeface="Wingdings" panose="05000000000000000000" pitchFamily="2" charset="2"/>
              <a:buChar char="§"/>
            </a:pPr>
            <a:r>
              <a:rPr lang="en-GB" dirty="0" smtClean="0">
                <a:latin typeface="Comic Sans MS" panose="030F0702030302020204" pitchFamily="66" charset="0"/>
              </a:rPr>
              <a:t>Types of Ataxia:</a:t>
            </a:r>
            <a:r>
              <a:rPr lang="en-GB" dirty="0" smtClean="0">
                <a:solidFill>
                  <a:srgbClr val="7030A0"/>
                </a:solidFill>
                <a:effectLst>
                  <a:outerShdw blurRad="38100" dist="38100" dir="2700000" algn="tl">
                    <a:srgbClr val="000000">
                      <a:alpha val="43137"/>
                    </a:srgbClr>
                  </a:outerShdw>
                </a:effectLst>
                <a:latin typeface="Comic Sans MS" panose="030F0702030302020204" pitchFamily="66" charset="0"/>
              </a:rPr>
              <a:t>❶Sensory ataxia </a:t>
            </a:r>
            <a:r>
              <a:rPr lang="en-GB" dirty="0" smtClean="0">
                <a:solidFill>
                  <a:srgbClr val="FF0000"/>
                </a:solidFill>
                <a:effectLst>
                  <a:outerShdw blurRad="38100" dist="38100" dir="2700000" algn="tl">
                    <a:srgbClr val="000000">
                      <a:alpha val="43137"/>
                    </a:srgbClr>
                  </a:outerShdw>
                </a:effectLst>
                <a:latin typeface="Comic Sans MS" panose="030F0702030302020204" pitchFamily="66" charset="0"/>
              </a:rPr>
              <a:t>❷Motor ataxia</a:t>
            </a:r>
          </a:p>
          <a:p>
            <a:pPr marL="0" indent="0">
              <a:buClr>
                <a:srgbClr val="FF0000"/>
              </a:buClr>
              <a:buNone/>
            </a:pPr>
            <a:r>
              <a:rPr lang="en-GB" dirty="0" smtClean="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rPr>
              <a:t>Pathophysiology of sensory ataxia</a:t>
            </a:r>
            <a:r>
              <a:rPr lang="en-GB" dirty="0" smtClean="0">
                <a:latin typeface="Comic Sans MS" panose="030F0702030302020204" pitchFamily="66" charset="0"/>
              </a:rPr>
              <a:t>:</a:t>
            </a:r>
          </a:p>
          <a:p>
            <a:pPr>
              <a:buClr>
                <a:srgbClr val="FF0000"/>
              </a:buClr>
              <a:buFont typeface="Wingdings" panose="05000000000000000000" pitchFamily="2" charset="2"/>
              <a:buChar char="§"/>
            </a:pPr>
            <a:r>
              <a:rPr lang="en-GB" dirty="0" smtClean="0">
                <a:effectLst>
                  <a:outerShdw blurRad="38100" dist="38100" dir="2700000" algn="tl">
                    <a:srgbClr val="000000">
                      <a:alpha val="43137"/>
                    </a:srgbClr>
                  </a:outerShdw>
                </a:effectLst>
                <a:latin typeface="Comic Sans MS" panose="030F0702030302020204" pitchFamily="66" charset="0"/>
              </a:rPr>
              <a:t>PNS lesions </a:t>
            </a:r>
            <a:r>
              <a:rPr lang="en-GB" dirty="0" smtClean="0">
                <a:latin typeface="Comic Sans MS" panose="030F0702030302020204" pitchFamily="66" charset="0"/>
              </a:rPr>
              <a:t>(e.g. polyneuropathy)</a:t>
            </a:r>
          </a:p>
          <a:p>
            <a:pPr lvl="1">
              <a:buClr>
                <a:srgbClr val="FF0000"/>
              </a:buClr>
              <a:buFont typeface="Wingdings" panose="05000000000000000000" pitchFamily="2" charset="2"/>
              <a:buChar char="§"/>
            </a:pPr>
            <a:r>
              <a:rPr lang="en-GB" dirty="0" smtClean="0">
                <a:latin typeface="Comic Sans MS" panose="030F0702030302020204" pitchFamily="66" charset="0"/>
              </a:rPr>
              <a:t> injury to sensory receptors and afferent neurons</a:t>
            </a:r>
          </a:p>
          <a:p>
            <a:pPr>
              <a:buClr>
                <a:srgbClr val="FF0000"/>
              </a:buClr>
              <a:buFont typeface="Wingdings" panose="05000000000000000000" pitchFamily="2" charset="2"/>
              <a:buChar char="§"/>
            </a:pPr>
            <a:r>
              <a:rPr lang="en-GB" dirty="0" smtClean="0">
                <a:effectLst>
                  <a:outerShdw blurRad="38100" dist="38100" dir="2700000" algn="tl">
                    <a:srgbClr val="000000">
                      <a:alpha val="43137"/>
                    </a:srgbClr>
                  </a:outerShdw>
                </a:effectLst>
                <a:latin typeface="Comic Sans MS" panose="030F0702030302020204" pitchFamily="66" charset="0"/>
              </a:rPr>
              <a:t>Dorsal column lesion</a:t>
            </a:r>
          </a:p>
          <a:p>
            <a:pPr lvl="1">
              <a:buClr>
                <a:srgbClr val="FF0000"/>
              </a:buClr>
              <a:buFont typeface="Wingdings" panose="05000000000000000000" pitchFamily="2" charset="2"/>
              <a:buChar char="§"/>
            </a:pPr>
            <a:r>
              <a:rPr lang="en-GB" dirty="0" smtClean="0">
                <a:latin typeface="Comic Sans MS" panose="030F0702030302020204" pitchFamily="66" charset="0"/>
              </a:rPr>
              <a:t>Loss of proprioception, vibration and touch</a:t>
            </a:r>
          </a:p>
          <a:p>
            <a:pPr lvl="1">
              <a:buClr>
                <a:srgbClr val="FF0000"/>
              </a:buClr>
              <a:buFont typeface="Wingdings" panose="05000000000000000000" pitchFamily="2" charset="2"/>
              <a:buChar char="§"/>
            </a:pPr>
            <a:r>
              <a:rPr lang="en-GB" dirty="0" smtClean="0">
                <a:latin typeface="Comic Sans MS" panose="030F0702030302020204" pitchFamily="66" charset="0"/>
              </a:rPr>
              <a:t>Ataxia is made worse in the dark or no vision</a:t>
            </a:r>
          </a:p>
          <a:p>
            <a:pPr>
              <a:buClr>
                <a:srgbClr val="FF0000"/>
              </a:buClr>
              <a:buFont typeface="Wingdings" panose="05000000000000000000" pitchFamily="2" charset="2"/>
              <a:buChar char="§"/>
            </a:pPr>
            <a:r>
              <a:rPr lang="en-GB" dirty="0" smtClean="0">
                <a:effectLst>
                  <a:outerShdw blurRad="38100" dist="38100" dir="2700000" algn="tl">
                    <a:srgbClr val="000000">
                      <a:alpha val="43137"/>
                    </a:srgbClr>
                  </a:outerShdw>
                </a:effectLst>
                <a:latin typeface="Comic Sans MS" panose="030F0702030302020204" pitchFamily="66" charset="0"/>
              </a:rPr>
              <a:t>Lesion in thalamus &amp; sensory cortex</a:t>
            </a:r>
          </a:p>
          <a:p>
            <a:pPr>
              <a:buClr>
                <a:srgbClr val="FF0000"/>
              </a:buClr>
              <a:buFont typeface="Wingdings" panose="05000000000000000000" pitchFamily="2" charset="2"/>
              <a:buChar char="§"/>
            </a:pPr>
            <a:r>
              <a:rPr lang="en-GB" sz="2400" i="1" dirty="0" smtClean="0">
                <a:solidFill>
                  <a:srgbClr val="FF0000"/>
                </a:solidFill>
                <a:effectLst>
                  <a:outerShdw blurRad="38100" dist="38100" dir="2700000" algn="tl">
                    <a:srgbClr val="000000">
                      <a:alpha val="43137"/>
                    </a:srgbClr>
                  </a:outerShdw>
                </a:effectLst>
                <a:latin typeface="Comic Sans MS" panose="030F0702030302020204" pitchFamily="66" charset="0"/>
              </a:rPr>
              <a:t>Romberg's test. Ask the patient to close the  eyes while standing with feet together.</a:t>
            </a:r>
          </a:p>
          <a:p>
            <a:pPr>
              <a:buClr>
                <a:srgbClr val="FF0000"/>
              </a:buClr>
              <a:buFont typeface="Wingdings" panose="05000000000000000000" pitchFamily="2" charset="2"/>
              <a:buChar char="§"/>
            </a:pPr>
            <a:r>
              <a:rPr lang="en-GB" sz="2400" i="1" dirty="0" smtClean="0">
                <a:solidFill>
                  <a:srgbClr val="FF0000"/>
                </a:solidFill>
                <a:effectLst>
                  <a:outerShdw blurRad="38100" dist="38100" dir="2700000" algn="tl">
                    <a:srgbClr val="000000">
                      <a:alpha val="43137"/>
                    </a:srgbClr>
                  </a:outerShdw>
                </a:effectLst>
                <a:latin typeface="Comic Sans MS" panose="030F0702030302020204" pitchFamily="66" charset="0"/>
              </a:rPr>
              <a:t> The  affected patient becomes unstable (+ Romberg's test</a:t>
            </a:r>
            <a:r>
              <a:rPr lang="en-GB" dirty="0" smtClean="0">
                <a:latin typeface="Comic Sans MS" panose="030F0702030302020204" pitchFamily="66" charset="0"/>
              </a:rPr>
              <a:t>)</a:t>
            </a:r>
          </a:p>
          <a:p>
            <a:endParaRPr lang="en-US" dirty="0"/>
          </a:p>
        </p:txBody>
      </p:sp>
      <p:sp>
        <p:nvSpPr>
          <p:cNvPr id="4" name="object 6"/>
          <p:cNvSpPr/>
          <p:nvPr/>
        </p:nvSpPr>
        <p:spPr>
          <a:xfrm>
            <a:off x="10185009" y="2353326"/>
            <a:ext cx="2411729" cy="4287393"/>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7467072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16834"/>
          </a:xfrm>
          <a:solidFill>
            <a:schemeClr val="accent1">
              <a:lumMod val="20000"/>
              <a:lumOff val="80000"/>
            </a:schemeClr>
          </a:solidFill>
        </p:spPr>
        <p:txBody>
          <a:bodyPr/>
          <a:lstStyle/>
          <a:p>
            <a:pPr algn="ct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Ataxia and Gait Disturbances-2</a:t>
            </a:r>
            <a:endPar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a:buClr>
                <a:srgbClr val="FF0000"/>
              </a:buClr>
              <a:buFont typeface="Wingdings" panose="05000000000000000000" pitchFamily="2" charset="2"/>
              <a:buChar char="§"/>
            </a:pPr>
            <a:r>
              <a:rPr lang="en-GB" dirty="0" smtClean="0">
                <a:solidFill>
                  <a:srgbClr val="7030A0"/>
                </a:solidFill>
                <a:effectLst>
                  <a:outerShdw blurRad="38100" dist="38100" dir="2700000" algn="tl">
                    <a:srgbClr val="000000">
                      <a:alpha val="43137"/>
                    </a:srgbClr>
                  </a:outerShdw>
                </a:effectLst>
                <a:latin typeface="Comic Sans MS" panose="030F0702030302020204" pitchFamily="66" charset="0"/>
              </a:rPr>
              <a:t>Motor Ataxia: </a:t>
            </a:r>
            <a:r>
              <a:rPr lang="en-GB" dirty="0" smtClean="0">
                <a:latin typeface="Comic Sans MS" panose="030F0702030302020204" pitchFamily="66" charset="0"/>
              </a:rPr>
              <a:t>caused by cerebellar disorders</a:t>
            </a:r>
          </a:p>
          <a:p>
            <a:pPr lvl="1">
              <a:buClr>
                <a:srgbClr val="FF0000"/>
              </a:buClr>
              <a:buFont typeface="Wingdings" panose="05000000000000000000" pitchFamily="2" charset="2"/>
              <a:buChar char="§"/>
            </a:pPr>
            <a:r>
              <a:rPr lang="en-GB" dirty="0" smtClean="0">
                <a:latin typeface="Comic Sans MS" panose="030F0702030302020204" pitchFamily="66" charset="0"/>
              </a:rPr>
              <a:t>Intact sensory receptors and afferent pathways</a:t>
            </a:r>
          </a:p>
          <a:p>
            <a:pPr lvl="1">
              <a:buClr>
                <a:srgbClr val="FF0000"/>
              </a:buClr>
              <a:buFont typeface="Wingdings" panose="05000000000000000000" pitchFamily="2" charset="2"/>
              <a:buChar char="§"/>
            </a:pPr>
            <a:r>
              <a:rPr lang="en-GB" dirty="0" smtClean="0">
                <a:latin typeface="Comic Sans MS" panose="030F0702030302020204" pitchFamily="66" charset="0"/>
              </a:rPr>
              <a:t>Integration of proprioception is faulty</a:t>
            </a:r>
          </a:p>
          <a:p>
            <a:pPr lvl="1">
              <a:buClr>
                <a:srgbClr val="FF0000"/>
              </a:buClr>
              <a:buFont typeface="Wingdings" panose="05000000000000000000" pitchFamily="2" charset="2"/>
              <a:buChar char="§"/>
            </a:pPr>
            <a:r>
              <a:rPr lang="en-GB" dirty="0" smtClean="0">
                <a:latin typeface="Comic Sans MS" panose="030F0702030302020204" pitchFamily="66" charset="0"/>
              </a:rPr>
              <a:t>Midline cerebellar lesions cause </a:t>
            </a:r>
            <a:r>
              <a:rPr lang="en-GB" dirty="0" err="1" smtClean="0">
                <a:latin typeface="Comic Sans MS" panose="030F0702030302020204" pitchFamily="66" charset="0"/>
              </a:rPr>
              <a:t>truncal</a:t>
            </a:r>
            <a:r>
              <a:rPr lang="en-GB" dirty="0" smtClean="0">
                <a:latin typeface="Comic Sans MS" panose="030F0702030302020204" pitchFamily="66" charset="0"/>
              </a:rPr>
              <a:t> ataxia</a:t>
            </a:r>
          </a:p>
          <a:p>
            <a:pPr lvl="2">
              <a:buClr>
                <a:srgbClr val="FF0000"/>
              </a:buClr>
              <a:buFont typeface="Wingdings" panose="05000000000000000000" pitchFamily="2" charset="2"/>
              <a:buChar char="§"/>
            </a:pPr>
            <a:r>
              <a:rPr lang="en-GB" dirty="0" smtClean="0">
                <a:latin typeface="Comic Sans MS" panose="030F0702030302020204" pitchFamily="66" charset="0"/>
              </a:rPr>
              <a:t>Lateral cerebellar lesions cause limb ataxia</a:t>
            </a:r>
          </a:p>
          <a:p>
            <a:pPr>
              <a:buClr>
                <a:srgbClr val="FF0000"/>
              </a:buClr>
              <a:buFont typeface="Wingdings" panose="05000000000000000000" pitchFamily="2" charset="2"/>
              <a:buChar char="§"/>
            </a:pPr>
            <a:r>
              <a:rPr lang="en-GB" dirty="0" smtClean="0">
                <a:solidFill>
                  <a:srgbClr val="002060"/>
                </a:solidFill>
                <a:effectLst>
                  <a:outerShdw blurRad="38100" dist="38100" dir="2700000" algn="tl">
                    <a:srgbClr val="000000">
                      <a:alpha val="43137"/>
                    </a:srgbClr>
                  </a:outerShdw>
                </a:effectLst>
                <a:latin typeface="Comic Sans MS" panose="030F0702030302020204" pitchFamily="66" charset="0"/>
              </a:rPr>
              <a:t>Features of Cerebellar ataxia</a:t>
            </a:r>
          </a:p>
          <a:p>
            <a:pPr lvl="1">
              <a:buClr>
                <a:srgbClr val="FF0000"/>
              </a:buClr>
              <a:buFont typeface="Wingdings" panose="05000000000000000000" pitchFamily="2" charset="2"/>
              <a:buChar char="§"/>
            </a:pPr>
            <a:r>
              <a:rPr lang="en-GB" dirty="0" smtClean="0">
                <a:latin typeface="Comic Sans MS" panose="030F0702030302020204" pitchFamily="66" charset="0"/>
              </a:rPr>
              <a:t>Clumsy movements</a:t>
            </a:r>
          </a:p>
          <a:p>
            <a:pPr lvl="1">
              <a:buClr>
                <a:srgbClr val="FF0000"/>
              </a:buClr>
              <a:buFont typeface="Wingdings" panose="05000000000000000000" pitchFamily="2" charset="2"/>
              <a:buChar char="§"/>
            </a:pPr>
            <a:r>
              <a:rPr lang="en-GB" dirty="0" smtClean="0">
                <a:latin typeface="Comic Sans MS" panose="030F0702030302020204" pitchFamily="66" charset="0"/>
              </a:rPr>
              <a:t>Incoordination of the limbs</a:t>
            </a:r>
          </a:p>
          <a:p>
            <a:pPr lvl="1">
              <a:buClr>
                <a:srgbClr val="FF0000"/>
              </a:buClr>
              <a:buFont typeface="Wingdings" panose="05000000000000000000" pitchFamily="2" charset="2"/>
              <a:buChar char="§"/>
            </a:pPr>
            <a:r>
              <a:rPr lang="en-GB" dirty="0" smtClean="0">
                <a:latin typeface="Comic Sans MS" panose="030F0702030302020204" pitchFamily="66" charset="0"/>
              </a:rPr>
              <a:t>Reeling gait (unsteadiness, and irregularity of steps;  often with a tendency to fall to one or other side,  forward or backward)</a:t>
            </a:r>
          </a:p>
          <a:p>
            <a:pPr lvl="1">
              <a:buClr>
                <a:srgbClr val="FF0000"/>
              </a:buClr>
              <a:buFont typeface="Wingdings" panose="05000000000000000000" pitchFamily="2" charset="2"/>
              <a:buChar char="§"/>
            </a:pPr>
            <a:r>
              <a:rPr lang="en-GB" dirty="0" smtClean="0">
                <a:latin typeface="Comic Sans MS" panose="030F0702030302020204" pitchFamily="66" charset="0"/>
              </a:rPr>
              <a:t>Alcoholic intoxication produces similar effects!</a:t>
            </a:r>
          </a:p>
          <a:p>
            <a:pPr>
              <a:buClr>
                <a:srgbClr val="FF0000"/>
              </a:buClr>
              <a:buFont typeface="Wingdings" panose="05000000000000000000" pitchFamily="2" charset="2"/>
              <a:buChar char="§"/>
            </a:pPr>
            <a:endParaRPr lang="en-US" dirty="0">
              <a:latin typeface="Comic Sans MS" panose="030F0702030302020204" pitchFamily="66" charset="0"/>
            </a:endParaRPr>
          </a:p>
        </p:txBody>
      </p:sp>
    </p:spTree>
    <p:extLst>
      <p:ext uri="{BB962C8B-B14F-4D97-AF65-F5344CB8AC3E}">
        <p14:creationId xmlns:p14="http://schemas.microsoft.com/office/powerpoint/2010/main" val="3538041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36431"/>
            <a:ext cx="10515600" cy="4840532"/>
          </a:xfrm>
        </p:spPr>
        <p:txBody>
          <a:bodyPr/>
          <a:lstStyle/>
          <a:p>
            <a:endParaRPr lang="en-US" dirty="0" smtClean="0"/>
          </a:p>
          <a:p>
            <a:pPr marL="0" indent="0">
              <a:buNone/>
            </a:pPr>
            <a:endParaRPr lang="en-US" dirty="0" smtClean="0"/>
          </a:p>
          <a:p>
            <a:pPr marL="0" indent="0">
              <a:buNone/>
            </a:pPr>
            <a:endParaRPr lang="en-US" dirty="0" smtClean="0"/>
          </a:p>
          <a:p>
            <a:pPr marL="0" indent="0" algn="ctr">
              <a:buNone/>
            </a:pPr>
            <a:r>
              <a:rPr lang="en-US" sz="7200" b="1" dirty="0" smtClean="0">
                <a:solidFill>
                  <a:srgbClr val="C00000"/>
                </a:solidFill>
                <a:effectLst>
                  <a:outerShdw blurRad="38100" dist="38100" dir="2700000" algn="tl">
                    <a:srgbClr val="000000">
                      <a:alpha val="43137"/>
                    </a:srgbClr>
                  </a:outerShdw>
                </a:effectLst>
              </a:rPr>
              <a:t>THANK YOU</a:t>
            </a:r>
            <a:endParaRPr lang="en-US" sz="72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2465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79896"/>
          </a:xfrm>
          <a:solidFill>
            <a:schemeClr val="accent1">
              <a:lumMod val="20000"/>
              <a:lumOff val="80000"/>
            </a:schemeClr>
          </a:solidFill>
        </p:spPr>
        <p:txBody>
          <a:bodyPr/>
          <a:lstStyle/>
          <a:p>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Classification of Sensory Receptors-1</a:t>
            </a:r>
            <a:endPar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GB" dirty="0" smtClean="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rPr>
              <a:t>A/Based on their location (Sherrington 1906):</a:t>
            </a:r>
          </a:p>
          <a:p>
            <a:r>
              <a:rPr lang="en-GB" dirty="0" smtClean="0">
                <a:solidFill>
                  <a:srgbClr val="FF0000"/>
                </a:solidFill>
                <a:latin typeface="Comic Sans MS" panose="030F0702030302020204" pitchFamily="66" charset="0"/>
              </a:rPr>
              <a:t>❶</a:t>
            </a:r>
            <a:r>
              <a:rPr lang="en-GB" dirty="0" smtClean="0">
                <a:latin typeface="Comic Sans MS" panose="030F0702030302020204" pitchFamily="66" charset="0"/>
              </a:rPr>
              <a:t> </a:t>
            </a:r>
            <a:r>
              <a:rPr lang="en-GB" dirty="0" smtClean="0">
                <a:solidFill>
                  <a:srgbClr val="C00000"/>
                </a:solidFill>
                <a:effectLst>
                  <a:outerShdw blurRad="38100" dist="38100" dir="2700000" algn="tl">
                    <a:srgbClr val="000000">
                      <a:alpha val="43137"/>
                    </a:srgbClr>
                  </a:outerShdw>
                </a:effectLst>
                <a:latin typeface="Comic Sans MS" panose="030F0702030302020204" pitchFamily="66" charset="0"/>
              </a:rPr>
              <a:t>Exteroceptors</a:t>
            </a:r>
            <a:r>
              <a:rPr lang="en-GB" dirty="0" smtClean="0">
                <a:latin typeface="Comic Sans MS" panose="030F0702030302020204" pitchFamily="66" charset="0"/>
              </a:rPr>
              <a:t>: concerned with the external environment</a:t>
            </a:r>
          </a:p>
          <a:p>
            <a:pPr lvl="1"/>
            <a:r>
              <a:rPr lang="en-GB" dirty="0" smtClean="0">
                <a:latin typeface="Comic Sans MS" panose="030F0702030302020204" pitchFamily="66" charset="0"/>
              </a:rPr>
              <a:t>Found on the surface of the body</a:t>
            </a:r>
          </a:p>
          <a:p>
            <a:pPr lvl="1"/>
            <a:r>
              <a:rPr lang="en-GB" dirty="0" smtClean="0">
                <a:latin typeface="Comic Sans MS" panose="030F0702030302020204" pitchFamily="66" charset="0"/>
              </a:rPr>
              <a:t>E.g. touch and temperature receptors</a:t>
            </a:r>
          </a:p>
          <a:p>
            <a:r>
              <a:rPr lang="en-GB" dirty="0" smtClean="0">
                <a:solidFill>
                  <a:srgbClr val="FF0000"/>
                </a:solidFill>
                <a:latin typeface="Comic Sans MS" panose="030F0702030302020204" pitchFamily="66" charset="0"/>
              </a:rPr>
              <a:t>❷</a:t>
            </a:r>
            <a:r>
              <a:rPr lang="en-GB" dirty="0" smtClean="0">
                <a:latin typeface="Comic Sans MS" panose="030F0702030302020204" pitchFamily="66" charset="0"/>
              </a:rPr>
              <a:t> </a:t>
            </a:r>
            <a:r>
              <a:rPr lang="en-GB" dirty="0" err="1" smtClean="0">
                <a:solidFill>
                  <a:srgbClr val="C00000"/>
                </a:solidFill>
                <a:effectLst>
                  <a:outerShdw blurRad="38100" dist="38100" dir="2700000" algn="tl">
                    <a:srgbClr val="000000">
                      <a:alpha val="43137"/>
                    </a:srgbClr>
                  </a:outerShdw>
                </a:effectLst>
                <a:latin typeface="Comic Sans MS" panose="030F0702030302020204" pitchFamily="66" charset="0"/>
              </a:rPr>
              <a:t>Interoceptors</a:t>
            </a:r>
            <a:r>
              <a:rPr lang="en-GB" dirty="0" smtClean="0">
                <a:latin typeface="Comic Sans MS" panose="030F0702030302020204" pitchFamily="66" charset="0"/>
              </a:rPr>
              <a:t>: concerned with the internal  environment e.g</a:t>
            </a:r>
            <a:r>
              <a:rPr lang="en-GB" dirty="0">
                <a:latin typeface="Comic Sans MS" panose="030F0702030302020204" pitchFamily="66" charset="0"/>
              </a:rPr>
              <a:t>.</a:t>
            </a:r>
            <a:r>
              <a:rPr lang="en-GB" dirty="0" smtClean="0">
                <a:latin typeface="Comic Sans MS" panose="030F0702030302020204" pitchFamily="66" charset="0"/>
              </a:rPr>
              <a:t> chemoreceptors ,osmoreceptors .</a:t>
            </a:r>
          </a:p>
          <a:p>
            <a:r>
              <a:rPr lang="en-GB" dirty="0" smtClean="0">
                <a:solidFill>
                  <a:srgbClr val="FF0000"/>
                </a:solidFill>
                <a:latin typeface="Comic Sans MS" panose="030F0702030302020204" pitchFamily="66" charset="0"/>
              </a:rPr>
              <a:t>❸</a:t>
            </a:r>
            <a:r>
              <a:rPr lang="en-GB" dirty="0" smtClean="0">
                <a:latin typeface="Comic Sans MS" panose="030F0702030302020204" pitchFamily="66" charset="0"/>
              </a:rPr>
              <a:t> </a:t>
            </a:r>
            <a:r>
              <a:rPr lang="en-GB" dirty="0" smtClean="0">
                <a:solidFill>
                  <a:srgbClr val="C00000"/>
                </a:solidFill>
                <a:effectLst>
                  <a:outerShdw blurRad="38100" dist="38100" dir="2700000" algn="tl">
                    <a:srgbClr val="000000">
                      <a:alpha val="43137"/>
                    </a:srgbClr>
                  </a:outerShdw>
                </a:effectLst>
                <a:latin typeface="Comic Sans MS" panose="030F0702030302020204" pitchFamily="66" charset="0"/>
              </a:rPr>
              <a:t>Proprioceptors</a:t>
            </a:r>
            <a:r>
              <a:rPr lang="en-GB" dirty="0" smtClean="0">
                <a:latin typeface="Comic Sans MS" panose="030F0702030302020204" pitchFamily="66" charset="0"/>
              </a:rPr>
              <a:t>: concerned with potion of the body in the space.</a:t>
            </a:r>
          </a:p>
          <a:p>
            <a:pPr lvl="1"/>
            <a:r>
              <a:rPr lang="en-GB" dirty="0" smtClean="0">
                <a:latin typeface="Comic Sans MS" panose="030F0702030302020204" pitchFamily="66" charset="0"/>
              </a:rPr>
              <a:t>Are found in joint, tendons and muscles.</a:t>
            </a:r>
          </a:p>
          <a:p>
            <a:endParaRPr lang="en-GB" dirty="0" smtClean="0">
              <a:latin typeface="Comic Sans MS" panose="030F0702030302020204" pitchFamily="66" charset="0"/>
            </a:endParaRPr>
          </a:p>
          <a:p>
            <a:endParaRPr lang="en-US" dirty="0"/>
          </a:p>
        </p:txBody>
      </p:sp>
    </p:spTree>
    <p:extLst>
      <p:ext uri="{BB962C8B-B14F-4D97-AF65-F5344CB8AC3E}">
        <p14:creationId xmlns:p14="http://schemas.microsoft.com/office/powerpoint/2010/main" val="3282790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Classification of Sensory </a:t>
            </a: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Receptors-2</a:t>
            </a:r>
            <a:endParaRPr lang="en-US" dirty="0"/>
          </a:p>
        </p:txBody>
      </p:sp>
      <p:sp>
        <p:nvSpPr>
          <p:cNvPr id="3" name="Content Placeholder 2"/>
          <p:cNvSpPr>
            <a:spLocks noGrp="1"/>
          </p:cNvSpPr>
          <p:nvPr>
            <p:ph idx="1"/>
          </p:nvPr>
        </p:nvSpPr>
        <p:spPr/>
        <p:txBody>
          <a:bodyPr>
            <a:normAutofit fontScale="77500" lnSpcReduction="20000"/>
          </a:bodyPr>
          <a:lstStyle/>
          <a:p>
            <a:pPr marL="0" indent="0">
              <a:buClr>
                <a:srgbClr val="FF0000"/>
              </a:buClr>
              <a:buSzPct val="100000"/>
              <a:buNone/>
            </a:pPr>
            <a:r>
              <a:rPr lang="en-GB" dirty="0" smtClean="0">
                <a:solidFill>
                  <a:srgbClr val="00B050"/>
                </a:solidFill>
                <a:latin typeface="Comic Sans MS" panose="030F0702030302020204" pitchFamily="66" charset="0"/>
              </a:rPr>
              <a:t>B/Based on their adequate stimulus</a:t>
            </a:r>
          </a:p>
          <a:p>
            <a:pPr>
              <a:buClr>
                <a:srgbClr val="FF0000"/>
              </a:buClr>
              <a:buSzPct val="100000"/>
              <a:buFont typeface="Wingdings" panose="05000000000000000000" pitchFamily="2" charset="2"/>
              <a:buChar char="v"/>
            </a:pPr>
            <a:r>
              <a:rPr lang="en-GB" sz="2000" i="1" dirty="0" smtClean="0">
                <a:solidFill>
                  <a:schemeClr val="accent5">
                    <a:lumMod val="75000"/>
                  </a:schemeClr>
                </a:solidFill>
                <a:latin typeface="Comic Sans MS" panose="030F0702030302020204" pitchFamily="66" charset="0"/>
              </a:rPr>
              <a:t>(Adequate stimulus is the particular form of energy to which the receptors is most sensitive)</a:t>
            </a:r>
          </a:p>
          <a:p>
            <a:pPr>
              <a:buClr>
                <a:srgbClr val="FF0000"/>
              </a:buClr>
              <a:buSzPct val="100000"/>
              <a:buFont typeface="Wingdings" panose="05000000000000000000" pitchFamily="2" charset="2"/>
              <a:buChar char="§"/>
            </a:pPr>
            <a:r>
              <a:rPr lang="en-GB" dirty="0">
                <a:solidFill>
                  <a:srgbClr val="0070C0"/>
                </a:solidFill>
                <a:effectLst>
                  <a:outerShdw blurRad="38100" dist="38100" dir="2700000" algn="tl">
                    <a:srgbClr val="000000">
                      <a:alpha val="43137"/>
                    </a:srgbClr>
                  </a:outerShdw>
                </a:effectLst>
                <a:latin typeface="Comic Sans MS" panose="030F0702030302020204" pitchFamily="66" charset="0"/>
              </a:rPr>
              <a:t>Mechanoreceptors</a:t>
            </a:r>
            <a:r>
              <a:rPr lang="en-GB" dirty="0">
                <a:latin typeface="Comic Sans MS" panose="030F0702030302020204" pitchFamily="66" charset="0"/>
              </a:rPr>
              <a:t> </a:t>
            </a:r>
            <a:r>
              <a:rPr lang="en-GB" dirty="0" smtClean="0">
                <a:latin typeface="Comic Sans MS" panose="030F0702030302020204" pitchFamily="66" charset="0"/>
              </a:rPr>
              <a:t>:which </a:t>
            </a:r>
            <a:r>
              <a:rPr lang="en-GB" dirty="0">
                <a:latin typeface="Comic Sans MS" panose="030F0702030302020204" pitchFamily="66" charset="0"/>
              </a:rPr>
              <a:t>detect mechanical  compression or stretching of the receptor or of tissues  adjacent to the receptor </a:t>
            </a:r>
            <a:r>
              <a:rPr lang="en-GB" dirty="0" err="1">
                <a:latin typeface="Comic Sans MS" panose="030F0702030302020204" pitchFamily="66" charset="0"/>
              </a:rPr>
              <a:t>eg</a:t>
            </a:r>
            <a:r>
              <a:rPr lang="en-GB" dirty="0">
                <a:latin typeface="Comic Sans MS" panose="030F0702030302020204" pitchFamily="66" charset="0"/>
              </a:rPr>
              <a:t> </a:t>
            </a:r>
            <a:r>
              <a:rPr lang="en-GB" dirty="0">
                <a:solidFill>
                  <a:srgbClr val="C00000"/>
                </a:solidFill>
                <a:latin typeface="Comic Sans MS" panose="030F0702030302020204" pitchFamily="66" charset="0"/>
              </a:rPr>
              <a:t>proprioceptors</a:t>
            </a:r>
            <a:endParaRPr lang="en-GB" dirty="0" smtClean="0">
              <a:solidFill>
                <a:srgbClr val="C00000"/>
              </a:solidFill>
              <a:latin typeface="Comic Sans MS" panose="030F0702030302020204" pitchFamily="66" charset="0"/>
            </a:endParaRPr>
          </a:p>
          <a:p>
            <a:pPr>
              <a:buClr>
                <a:srgbClr val="FF0000"/>
              </a:buClr>
              <a:buSzPct val="100000"/>
              <a:buFont typeface="Wingdings" panose="05000000000000000000" pitchFamily="2" charset="2"/>
              <a:buChar char="§"/>
            </a:pPr>
            <a:r>
              <a:rPr lang="en-GB" dirty="0" err="1" smtClean="0">
                <a:solidFill>
                  <a:srgbClr val="0070C0"/>
                </a:solidFill>
                <a:effectLst>
                  <a:outerShdw blurRad="38100" dist="38100" dir="2700000" algn="tl">
                    <a:srgbClr val="000000">
                      <a:alpha val="43137"/>
                    </a:srgbClr>
                  </a:outerShdw>
                </a:effectLst>
                <a:latin typeface="Comic Sans MS" panose="030F0702030302020204" pitchFamily="66" charset="0"/>
              </a:rPr>
              <a:t>Thermoreceptors</a:t>
            </a:r>
            <a:r>
              <a:rPr lang="en-GB" dirty="0" smtClean="0">
                <a:latin typeface="Comic Sans MS" panose="030F0702030302020204" pitchFamily="66" charset="0"/>
              </a:rPr>
              <a:t> which </a:t>
            </a:r>
            <a:r>
              <a:rPr lang="en-GB" dirty="0">
                <a:latin typeface="Comic Sans MS" panose="030F0702030302020204" pitchFamily="66" charset="0"/>
              </a:rPr>
              <a:t>detect changes in  temperature, some receptors detecting cold and others  warmth.</a:t>
            </a:r>
          </a:p>
          <a:p>
            <a:pPr>
              <a:buClr>
                <a:srgbClr val="FF0000"/>
              </a:buClr>
              <a:buSzPct val="100000"/>
              <a:buFont typeface="Wingdings" panose="05000000000000000000" pitchFamily="2" charset="2"/>
              <a:buChar char="§"/>
            </a:pPr>
            <a:r>
              <a:rPr lang="en-GB" dirty="0" smtClean="0">
                <a:solidFill>
                  <a:srgbClr val="0070C0"/>
                </a:solidFill>
                <a:effectLst>
                  <a:outerShdw blurRad="38100" dist="38100" dir="2700000" algn="tl">
                    <a:srgbClr val="000000">
                      <a:alpha val="43137"/>
                    </a:srgbClr>
                  </a:outerShdw>
                </a:effectLst>
                <a:latin typeface="Comic Sans MS" panose="030F0702030302020204" pitchFamily="66" charset="0"/>
              </a:rPr>
              <a:t>Chemoreceptors,</a:t>
            </a:r>
            <a:r>
              <a:rPr lang="en-GB" dirty="0" smtClean="0">
                <a:latin typeface="Comic Sans MS" panose="030F0702030302020204" pitchFamily="66" charset="0"/>
              </a:rPr>
              <a:t> </a:t>
            </a:r>
            <a:r>
              <a:rPr lang="en-GB" dirty="0">
                <a:latin typeface="Comic Sans MS" panose="030F0702030302020204" pitchFamily="66" charset="0"/>
              </a:rPr>
              <a:t>which detect taste in the  mouth, smell in the nose, oxygen level in the arterial blood,  osmolality of the body fluids, carbon dioxide concentration,  and perhaps other factors that make up the chemistry of the  body. </a:t>
            </a:r>
            <a:r>
              <a:rPr lang="en-GB" dirty="0" err="1" smtClean="0">
                <a:latin typeface="Comic Sans MS" panose="030F0702030302020204" pitchFamily="66" charset="0"/>
              </a:rPr>
              <a:t>e.g</a:t>
            </a:r>
            <a:r>
              <a:rPr lang="en-GB" dirty="0" smtClean="0">
                <a:latin typeface="Comic Sans MS" panose="030F0702030302020204" pitchFamily="66" charset="0"/>
              </a:rPr>
              <a:t> </a:t>
            </a:r>
            <a:r>
              <a:rPr lang="en-GB" dirty="0">
                <a:latin typeface="Comic Sans MS" panose="030F0702030302020204" pitchFamily="66" charset="0"/>
              </a:rPr>
              <a:t>chemo R in carotid bodies </a:t>
            </a:r>
            <a:endParaRPr lang="en-GB" dirty="0" smtClean="0">
              <a:latin typeface="Comic Sans MS" panose="030F0702030302020204" pitchFamily="66" charset="0"/>
            </a:endParaRPr>
          </a:p>
          <a:p>
            <a:pPr>
              <a:buClr>
                <a:srgbClr val="FF0000"/>
              </a:buClr>
              <a:buSzPct val="100000"/>
              <a:buFont typeface="Wingdings" panose="05000000000000000000" pitchFamily="2" charset="2"/>
              <a:buChar char="§"/>
            </a:pPr>
            <a:r>
              <a:rPr lang="en-GB" dirty="0" smtClean="0">
                <a:solidFill>
                  <a:srgbClr val="0070C0"/>
                </a:solidFill>
                <a:effectLst>
                  <a:outerShdw blurRad="38100" dist="38100" dir="2700000" algn="tl">
                    <a:srgbClr val="000000">
                      <a:alpha val="43137"/>
                    </a:srgbClr>
                  </a:outerShdw>
                </a:effectLst>
                <a:latin typeface="Comic Sans MS" panose="030F0702030302020204" pitchFamily="66" charset="0"/>
              </a:rPr>
              <a:t>Electromagnetic receptors</a:t>
            </a:r>
            <a:r>
              <a:rPr lang="en-GB" dirty="0" smtClean="0">
                <a:latin typeface="Comic Sans MS" panose="030F0702030302020204" pitchFamily="66" charset="0"/>
              </a:rPr>
              <a:t>, </a:t>
            </a:r>
            <a:r>
              <a:rPr lang="en-GB" dirty="0">
                <a:latin typeface="Comic Sans MS" panose="030F0702030302020204" pitchFamily="66" charset="0"/>
              </a:rPr>
              <a:t>which detect  light on the retina of the eye </a:t>
            </a:r>
            <a:r>
              <a:rPr lang="en-GB" dirty="0" err="1">
                <a:latin typeface="Comic Sans MS" panose="030F0702030302020204" pitchFamily="66" charset="0"/>
              </a:rPr>
              <a:t>eg</a:t>
            </a:r>
            <a:r>
              <a:rPr lang="en-GB" dirty="0">
                <a:latin typeface="Comic Sans MS" panose="030F0702030302020204" pitchFamily="66" charset="0"/>
              </a:rPr>
              <a:t> rods and cones.</a:t>
            </a:r>
            <a:endParaRPr lang="en-GB" dirty="0" smtClean="0">
              <a:latin typeface="Comic Sans MS" panose="030F0702030302020204" pitchFamily="66" charset="0"/>
            </a:endParaRPr>
          </a:p>
          <a:p>
            <a:pPr>
              <a:buClr>
                <a:srgbClr val="FF0000"/>
              </a:buClr>
              <a:buSzPct val="100000"/>
              <a:buFont typeface="Wingdings" panose="05000000000000000000" pitchFamily="2" charset="2"/>
              <a:buChar char="§"/>
            </a:pPr>
            <a:r>
              <a:rPr lang="en-GB" dirty="0" smtClean="0">
                <a:solidFill>
                  <a:srgbClr val="0070C0"/>
                </a:solidFill>
                <a:effectLst>
                  <a:outerShdw blurRad="38100" dist="38100" dir="2700000" algn="tl">
                    <a:srgbClr val="000000">
                      <a:alpha val="43137"/>
                    </a:srgbClr>
                  </a:outerShdw>
                </a:effectLst>
                <a:latin typeface="Comic Sans MS" panose="030F0702030302020204" pitchFamily="66" charset="0"/>
              </a:rPr>
              <a:t>Nociceptors</a:t>
            </a:r>
            <a:r>
              <a:rPr lang="en-GB" dirty="0" smtClean="0">
                <a:latin typeface="Comic Sans MS" panose="030F0702030302020204" pitchFamily="66" charset="0"/>
              </a:rPr>
              <a:t> (pain receptors</a:t>
            </a:r>
            <a:r>
              <a:rPr lang="en-GB" dirty="0">
                <a:latin typeface="Comic Sans MS" panose="030F0702030302020204" pitchFamily="66" charset="0"/>
              </a:rPr>
              <a:t>) </a:t>
            </a:r>
            <a:r>
              <a:rPr lang="en-GB" dirty="0" smtClean="0">
                <a:latin typeface="Comic Sans MS" panose="030F0702030302020204" pitchFamily="66" charset="0"/>
              </a:rPr>
              <a:t>, </a:t>
            </a:r>
            <a:r>
              <a:rPr lang="en-GB" dirty="0">
                <a:latin typeface="Comic Sans MS" panose="030F0702030302020204" pitchFamily="66" charset="0"/>
              </a:rPr>
              <a:t>which detect damage  occurring in the tissues, whether physical damage or  chemical damage </a:t>
            </a:r>
            <a:r>
              <a:rPr lang="en-GB" dirty="0" err="1">
                <a:latin typeface="Comic Sans MS" panose="030F0702030302020204" pitchFamily="66" charset="0"/>
              </a:rPr>
              <a:t>eg</a:t>
            </a:r>
            <a:r>
              <a:rPr lang="en-GB" dirty="0">
                <a:latin typeface="Comic Sans MS" panose="030F0702030302020204" pitchFamily="66" charset="0"/>
              </a:rPr>
              <a:t> </a:t>
            </a:r>
            <a:r>
              <a:rPr lang="en-GB" dirty="0">
                <a:solidFill>
                  <a:srgbClr val="C00000"/>
                </a:solidFill>
                <a:latin typeface="Comic Sans MS" panose="030F0702030302020204" pitchFamily="66" charset="0"/>
              </a:rPr>
              <a:t>free nerve endings</a:t>
            </a:r>
            <a:endParaRPr lang="en-US"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1014672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53772"/>
          </a:xfrm>
          <a:solidFill>
            <a:schemeClr val="accent1">
              <a:lumMod val="20000"/>
              <a:lumOff val="80000"/>
            </a:schemeClr>
          </a:solidFill>
        </p:spPr>
        <p:txBody>
          <a:bodyPr/>
          <a:lstStyle/>
          <a:p>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Classification of Sensory Receptors-3</a:t>
            </a:r>
            <a:endPar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sz="3600" b="1" dirty="0" smtClean="0">
                <a:effectLst>
                  <a:outerShdw blurRad="38100" dist="38100" dir="2700000" algn="tl">
                    <a:srgbClr val="000000">
                      <a:alpha val="43137"/>
                    </a:srgbClr>
                  </a:outerShdw>
                </a:effectLst>
              </a:rPr>
              <a:t>C</a:t>
            </a:r>
            <a:r>
              <a:rPr lang="en-GB" sz="3600" b="1" dirty="0" smtClean="0">
                <a:effectLst>
                  <a:outerShdw blurRad="38100" dist="38100" dir="2700000" algn="tl">
                    <a:srgbClr val="000000">
                      <a:alpha val="43137"/>
                    </a:srgbClr>
                  </a:outerShdw>
                </a:effectLst>
                <a:latin typeface="Comic Sans MS" panose="030F0702030302020204" pitchFamily="66" charset="0"/>
              </a:rPr>
              <a:t>. </a:t>
            </a:r>
            <a:r>
              <a:rPr lang="en-GB" sz="3600" dirty="0" smtClean="0">
                <a:solidFill>
                  <a:srgbClr val="7030A0"/>
                </a:solidFill>
                <a:effectLst>
                  <a:outerShdw blurRad="38100" dist="38100" dir="2700000" algn="tl">
                    <a:srgbClr val="000000">
                      <a:alpha val="43137"/>
                    </a:srgbClr>
                  </a:outerShdw>
                </a:effectLst>
                <a:latin typeface="Comic Sans MS" panose="030F0702030302020204" pitchFamily="66" charset="0"/>
              </a:rPr>
              <a:t>Based on their speed of adaptation</a:t>
            </a:r>
          </a:p>
          <a:p>
            <a:pPr>
              <a:buClr>
                <a:srgbClr val="FF0000"/>
              </a:buClr>
              <a:buFont typeface="Wingdings" panose="05000000000000000000" pitchFamily="2" charset="2"/>
              <a:buChar char="§"/>
            </a:pPr>
            <a:r>
              <a:rPr lang="en-GB" dirty="0" smtClean="0">
                <a:solidFill>
                  <a:srgbClr val="7030A0"/>
                </a:solidFill>
                <a:effectLst>
                  <a:outerShdw blurRad="38100" dist="38100" dir="2700000" algn="tl">
                    <a:srgbClr val="000000">
                      <a:alpha val="43137"/>
                    </a:srgbClr>
                  </a:outerShdw>
                </a:effectLst>
                <a:latin typeface="Comic Sans MS" panose="030F0702030302020204" pitchFamily="66" charset="0"/>
              </a:rPr>
              <a:t> </a:t>
            </a:r>
            <a:r>
              <a:rPr lang="en-GB" dirty="0" smtClean="0">
                <a:solidFill>
                  <a:srgbClr val="0070C0"/>
                </a:solidFill>
                <a:latin typeface="Comic Sans MS" panose="030F0702030302020204" pitchFamily="66" charset="0"/>
              </a:rPr>
              <a:t>Adaptation means when </a:t>
            </a:r>
            <a:r>
              <a:rPr lang="en-GB" dirty="0">
                <a:solidFill>
                  <a:srgbClr val="0070C0"/>
                </a:solidFill>
                <a:latin typeface="Comic Sans MS" panose="030F0702030302020204" pitchFamily="66" charset="0"/>
              </a:rPr>
              <a:t>a </a:t>
            </a:r>
            <a:r>
              <a:rPr lang="en-GB" dirty="0" smtClean="0">
                <a:solidFill>
                  <a:srgbClr val="0070C0"/>
                </a:solidFill>
                <a:latin typeface="Comic Sans MS" panose="030F0702030302020204" pitchFamily="66" charset="0"/>
              </a:rPr>
              <a:t>continuous sensory </a:t>
            </a:r>
            <a:r>
              <a:rPr lang="en-GB" dirty="0">
                <a:solidFill>
                  <a:srgbClr val="0070C0"/>
                </a:solidFill>
                <a:latin typeface="Comic Sans MS" panose="030F0702030302020204" pitchFamily="66" charset="0"/>
              </a:rPr>
              <a:t>stimulus </a:t>
            </a:r>
            <a:r>
              <a:rPr lang="en-GB" dirty="0" smtClean="0">
                <a:solidFill>
                  <a:srgbClr val="0070C0"/>
                </a:solidFill>
                <a:latin typeface="Comic Sans MS" panose="030F0702030302020204" pitchFamily="66" charset="0"/>
              </a:rPr>
              <a:t>is applied</a:t>
            </a:r>
            <a:r>
              <a:rPr lang="en-GB" dirty="0">
                <a:solidFill>
                  <a:srgbClr val="0070C0"/>
                </a:solidFill>
                <a:latin typeface="Comic Sans MS" panose="030F0702030302020204" pitchFamily="66" charset="0"/>
              </a:rPr>
              <a:t>, the </a:t>
            </a:r>
            <a:r>
              <a:rPr lang="en-GB" dirty="0" smtClean="0">
                <a:solidFill>
                  <a:srgbClr val="0070C0"/>
                </a:solidFill>
                <a:latin typeface="Comic Sans MS" panose="030F0702030302020204" pitchFamily="66" charset="0"/>
              </a:rPr>
              <a:t>receptor responds </a:t>
            </a:r>
            <a:r>
              <a:rPr lang="en-GB" dirty="0">
                <a:solidFill>
                  <a:srgbClr val="0070C0"/>
                </a:solidFill>
                <a:latin typeface="Comic Sans MS" panose="030F0702030302020204" pitchFamily="66" charset="0"/>
              </a:rPr>
              <a:t>at a </a:t>
            </a:r>
            <a:r>
              <a:rPr lang="en-GB" dirty="0" smtClean="0">
                <a:solidFill>
                  <a:srgbClr val="0070C0"/>
                </a:solidFill>
                <a:latin typeface="Comic Sans MS" panose="030F0702030302020204" pitchFamily="66" charset="0"/>
              </a:rPr>
              <a:t>high impulse </a:t>
            </a:r>
            <a:r>
              <a:rPr lang="en-GB" dirty="0">
                <a:solidFill>
                  <a:srgbClr val="0070C0"/>
                </a:solidFill>
                <a:latin typeface="Comic Sans MS" panose="030F0702030302020204" pitchFamily="66" charset="0"/>
              </a:rPr>
              <a:t>rate at </a:t>
            </a:r>
            <a:r>
              <a:rPr lang="en-GB" dirty="0" smtClean="0">
                <a:solidFill>
                  <a:srgbClr val="0070C0"/>
                </a:solidFill>
                <a:latin typeface="Comic Sans MS" panose="030F0702030302020204" pitchFamily="66" charset="0"/>
              </a:rPr>
              <a:t>first and </a:t>
            </a:r>
            <a:r>
              <a:rPr lang="en-GB" dirty="0">
                <a:solidFill>
                  <a:srgbClr val="0070C0"/>
                </a:solidFill>
                <a:latin typeface="Comic Sans MS" panose="030F0702030302020204" pitchFamily="66" charset="0"/>
              </a:rPr>
              <a:t>then at </a:t>
            </a:r>
            <a:r>
              <a:rPr lang="en-GB" dirty="0" smtClean="0">
                <a:solidFill>
                  <a:srgbClr val="0070C0"/>
                </a:solidFill>
                <a:latin typeface="Comic Sans MS" panose="030F0702030302020204" pitchFamily="66" charset="0"/>
              </a:rPr>
              <a:t>a progressively slower rate </a:t>
            </a:r>
            <a:r>
              <a:rPr lang="en-GB" dirty="0">
                <a:solidFill>
                  <a:srgbClr val="0070C0"/>
                </a:solidFill>
                <a:latin typeface="Comic Sans MS" panose="030F0702030302020204" pitchFamily="66" charset="0"/>
              </a:rPr>
              <a:t>until finally </a:t>
            </a:r>
            <a:r>
              <a:rPr lang="en-GB" dirty="0" smtClean="0">
                <a:solidFill>
                  <a:srgbClr val="0070C0"/>
                </a:solidFill>
                <a:latin typeface="Comic Sans MS" panose="030F0702030302020204" pitchFamily="66" charset="0"/>
              </a:rPr>
              <a:t>the rate </a:t>
            </a:r>
            <a:r>
              <a:rPr lang="en-GB" dirty="0">
                <a:solidFill>
                  <a:srgbClr val="0070C0"/>
                </a:solidFill>
                <a:latin typeface="Comic Sans MS" panose="030F0702030302020204" pitchFamily="66" charset="0"/>
              </a:rPr>
              <a:t>of </a:t>
            </a:r>
            <a:r>
              <a:rPr lang="en-GB" dirty="0" smtClean="0">
                <a:solidFill>
                  <a:srgbClr val="0070C0"/>
                </a:solidFill>
                <a:latin typeface="Comic Sans MS" panose="030F0702030302020204" pitchFamily="66" charset="0"/>
              </a:rPr>
              <a:t>action potentials decreases to </a:t>
            </a:r>
            <a:r>
              <a:rPr lang="en-GB" dirty="0">
                <a:solidFill>
                  <a:srgbClr val="0070C0"/>
                </a:solidFill>
                <a:latin typeface="Comic Sans MS" panose="030F0702030302020204" pitchFamily="66" charset="0"/>
              </a:rPr>
              <a:t>very few or </a:t>
            </a:r>
            <a:r>
              <a:rPr lang="en-GB" dirty="0" smtClean="0">
                <a:solidFill>
                  <a:srgbClr val="0070C0"/>
                </a:solidFill>
                <a:latin typeface="Comic Sans MS" panose="030F0702030302020204" pitchFamily="66" charset="0"/>
              </a:rPr>
              <a:t>often to </a:t>
            </a:r>
            <a:r>
              <a:rPr lang="en-GB" dirty="0">
                <a:solidFill>
                  <a:srgbClr val="0070C0"/>
                </a:solidFill>
                <a:latin typeface="Comic Sans MS" panose="030F0702030302020204" pitchFamily="66" charset="0"/>
              </a:rPr>
              <a:t>none at all</a:t>
            </a:r>
            <a:r>
              <a:rPr lang="en-GB" dirty="0" smtClean="0">
                <a:solidFill>
                  <a:srgbClr val="0070C0"/>
                </a:solidFill>
                <a:latin typeface="Comic Sans MS" panose="030F0702030302020204" pitchFamily="66" charset="0"/>
              </a:rPr>
              <a:t>.</a:t>
            </a:r>
          </a:p>
          <a:p>
            <a:pPr>
              <a:buClr>
                <a:srgbClr val="FF0000"/>
              </a:buClr>
              <a:buFont typeface="Wingdings" panose="05000000000000000000" pitchFamily="2" charset="2"/>
              <a:buChar char="§"/>
            </a:pPr>
            <a:r>
              <a:rPr lang="en-GB" dirty="0" smtClean="0">
                <a:solidFill>
                  <a:srgbClr val="0070C0"/>
                </a:solidFill>
                <a:latin typeface="Comic Sans MS" panose="030F0702030302020204" pitchFamily="66" charset="0"/>
              </a:rPr>
              <a:t>Accordingly receptors can be classified Into:</a:t>
            </a:r>
            <a:endParaRPr lang="en-GB" dirty="0">
              <a:solidFill>
                <a:srgbClr val="0070C0"/>
              </a:solidFill>
              <a:latin typeface="Comic Sans MS" panose="030F0702030302020204" pitchFamily="66" charset="0"/>
            </a:endParaRPr>
          </a:p>
          <a:p>
            <a:pPr>
              <a:buClr>
                <a:srgbClr val="FF0000"/>
              </a:buClr>
              <a:buSzPct val="100000"/>
              <a:buFont typeface="Wingdings" panose="05000000000000000000" pitchFamily="2" charset="2"/>
              <a:buChar char="§"/>
            </a:pPr>
            <a:r>
              <a:rPr lang="en-GB" dirty="0" smtClean="0">
                <a:solidFill>
                  <a:srgbClr val="C00000"/>
                </a:solidFill>
                <a:effectLst>
                  <a:outerShdw blurRad="38100" dist="38100" dir="2700000" algn="tl">
                    <a:srgbClr val="000000">
                      <a:alpha val="43137"/>
                    </a:srgbClr>
                  </a:outerShdw>
                </a:effectLst>
                <a:latin typeface="Comic Sans MS" panose="030F0702030302020204" pitchFamily="66" charset="0"/>
              </a:rPr>
              <a:t>Slowly adapting (SA) or tonic receptors</a:t>
            </a:r>
            <a:r>
              <a:rPr lang="en-GB" dirty="0" smtClean="0">
                <a:latin typeface="Comic Sans MS" panose="030F0702030302020204" pitchFamily="66" charset="0"/>
              </a:rPr>
              <a:t>:</a:t>
            </a:r>
          </a:p>
          <a:p>
            <a:pPr lvl="1">
              <a:buClr>
                <a:srgbClr val="FF0000"/>
              </a:buClr>
              <a:buSzPct val="100000"/>
              <a:buFont typeface="Wingdings" panose="05000000000000000000" pitchFamily="2" charset="2"/>
              <a:buChar char="§"/>
            </a:pPr>
            <a:r>
              <a:rPr lang="en-GB" dirty="0" smtClean="0">
                <a:latin typeface="Comic Sans MS" panose="030F0702030302020204" pitchFamily="66" charset="0"/>
              </a:rPr>
              <a:t>Muscle spindle, joint receptors, baroreceptors .</a:t>
            </a:r>
          </a:p>
          <a:p>
            <a:pPr lvl="1">
              <a:buClr>
                <a:srgbClr val="FF0000"/>
              </a:buClr>
              <a:buSzPct val="100000"/>
              <a:buFont typeface="Wingdings" panose="05000000000000000000" pitchFamily="2" charset="2"/>
              <a:buChar char="§"/>
            </a:pPr>
            <a:r>
              <a:rPr lang="en-GB" dirty="0" smtClean="0">
                <a:latin typeface="Comic Sans MS" panose="030F0702030302020204" pitchFamily="66" charset="0"/>
              </a:rPr>
              <a:t>Pain receptors do not adapt at all.</a:t>
            </a:r>
            <a:endParaRPr lang="en-GB" dirty="0">
              <a:latin typeface="Comic Sans MS" panose="030F0702030302020204" pitchFamily="66" charset="0"/>
            </a:endParaRPr>
          </a:p>
          <a:p>
            <a:pPr lvl="1">
              <a:buClr>
                <a:srgbClr val="FF0000"/>
              </a:buClr>
              <a:buSzPct val="100000"/>
              <a:buFont typeface="Wingdings" panose="05000000000000000000" pitchFamily="2" charset="2"/>
              <a:buChar char="§"/>
            </a:pPr>
            <a:endParaRPr lang="en-GB" dirty="0" smtClean="0">
              <a:latin typeface="Comic Sans MS" panose="030F0702030302020204" pitchFamily="66" charset="0"/>
            </a:endParaRPr>
          </a:p>
          <a:p>
            <a:pPr>
              <a:buClr>
                <a:srgbClr val="FF0000"/>
              </a:buClr>
              <a:buSzPct val="100000"/>
              <a:buFont typeface="Wingdings" panose="05000000000000000000" pitchFamily="2" charset="2"/>
              <a:buChar char="§"/>
            </a:pPr>
            <a:r>
              <a:rPr lang="en-GB" dirty="0" smtClean="0">
                <a:solidFill>
                  <a:srgbClr val="C00000"/>
                </a:solidFill>
                <a:effectLst>
                  <a:outerShdw blurRad="38100" dist="38100" dir="2700000" algn="tl">
                    <a:srgbClr val="000000">
                      <a:alpha val="43137"/>
                    </a:srgbClr>
                  </a:outerShdw>
                </a:effectLst>
                <a:latin typeface="Comic Sans MS" panose="030F0702030302020204" pitchFamily="66" charset="0"/>
              </a:rPr>
              <a:t>Rabidly adapting (RA) or phasic receptors</a:t>
            </a:r>
            <a:r>
              <a:rPr lang="en-GB" dirty="0" smtClean="0">
                <a:latin typeface="Comic Sans MS" panose="030F0702030302020204" pitchFamily="66" charset="0"/>
              </a:rPr>
              <a:t>:</a:t>
            </a:r>
          </a:p>
          <a:p>
            <a:pPr>
              <a:buClr>
                <a:srgbClr val="FF0000"/>
              </a:buClr>
              <a:buSzPct val="100000"/>
              <a:buFont typeface="Wingdings" panose="05000000000000000000" pitchFamily="2" charset="2"/>
              <a:buChar char="§"/>
            </a:pPr>
            <a:r>
              <a:rPr lang="en-GB" dirty="0" smtClean="0">
                <a:latin typeface="Comic Sans MS" panose="030F0702030302020204" pitchFamily="66" charset="0"/>
              </a:rPr>
              <a:t> </a:t>
            </a:r>
            <a:r>
              <a:rPr lang="en-GB" dirty="0" err="1">
                <a:latin typeface="Comic Sans MS" panose="030F0702030302020204" pitchFamily="66" charset="0"/>
              </a:rPr>
              <a:t>eg</a:t>
            </a:r>
            <a:r>
              <a:rPr lang="en-GB" dirty="0">
                <a:latin typeface="Comic Sans MS" panose="030F0702030302020204" pitchFamily="66" charset="0"/>
              </a:rPr>
              <a:t>  meissner’s corpuscles(touch), pacinian  corpuscles(vibration)</a:t>
            </a:r>
          </a:p>
          <a:p>
            <a:pPr>
              <a:buClr>
                <a:srgbClr val="FF0000"/>
              </a:buClr>
              <a:buSzPct val="100000"/>
              <a:buFont typeface="Wingdings" panose="05000000000000000000" pitchFamily="2" charset="2"/>
              <a:buChar char="§"/>
            </a:pPr>
            <a:endParaRPr lang="en-GB" dirty="0" smtClean="0">
              <a:latin typeface="Comic Sans MS" panose="030F0702030302020204" pitchFamily="66" charset="0"/>
            </a:endParaRPr>
          </a:p>
          <a:p>
            <a:endParaRPr lang="en-US" dirty="0"/>
          </a:p>
        </p:txBody>
      </p:sp>
    </p:spTree>
    <p:extLst>
      <p:ext uri="{BB962C8B-B14F-4D97-AF65-F5344CB8AC3E}">
        <p14:creationId xmlns:p14="http://schemas.microsoft.com/office/powerpoint/2010/main" val="161507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2968283" y="1589648"/>
            <a:ext cx="7272997" cy="4979963"/>
          </a:xfrm>
          <a:prstGeom prst="rect">
            <a:avLst/>
          </a:prstGeom>
        </p:spPr>
      </p:pic>
    </p:spTree>
    <p:extLst>
      <p:ext uri="{BB962C8B-B14F-4D97-AF65-F5344CB8AC3E}">
        <p14:creationId xmlns:p14="http://schemas.microsoft.com/office/powerpoint/2010/main" val="4050519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pPr algn="ct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Mechanisms by which Receptors Adapt</a:t>
            </a:r>
          </a:p>
        </p:txBody>
      </p:sp>
      <p:sp>
        <p:nvSpPr>
          <p:cNvPr id="3" name="Content Placeholder 2"/>
          <p:cNvSpPr>
            <a:spLocks noGrp="1"/>
          </p:cNvSpPr>
          <p:nvPr>
            <p:ph idx="1"/>
          </p:nvPr>
        </p:nvSpPr>
        <p:spPr/>
        <p:txBody>
          <a:bodyPr>
            <a:normAutofit fontScale="92500" lnSpcReduction="20000"/>
          </a:bodyPr>
          <a:lstStyle/>
          <a:p>
            <a:pPr>
              <a:buClr>
                <a:srgbClr val="FF0000"/>
              </a:buClr>
              <a:buFont typeface="Wingdings" panose="05000000000000000000" pitchFamily="2" charset="2"/>
              <a:buChar char="§"/>
            </a:pPr>
            <a:r>
              <a:rPr lang="en-US" dirty="0">
                <a:latin typeface="Comic Sans MS" panose="030F0702030302020204" pitchFamily="66" charset="0"/>
              </a:rPr>
              <a:t> </a:t>
            </a:r>
            <a:r>
              <a:rPr lang="en-US" dirty="0" smtClean="0">
                <a:latin typeface="Comic Sans MS" panose="030F0702030302020204" pitchFamily="66" charset="0"/>
              </a:rPr>
              <a:t>Is </a:t>
            </a:r>
            <a:r>
              <a:rPr lang="en-US" dirty="0">
                <a:latin typeface="Comic Sans MS" panose="030F0702030302020204" pitchFamily="66" charset="0"/>
              </a:rPr>
              <a:t>different for each type of </a:t>
            </a:r>
            <a:r>
              <a:rPr lang="en-US" dirty="0" smtClean="0">
                <a:latin typeface="Comic Sans MS" panose="030F0702030302020204" pitchFamily="66" charset="0"/>
              </a:rPr>
              <a:t>receptor</a:t>
            </a:r>
          </a:p>
          <a:p>
            <a:pPr>
              <a:buClr>
                <a:srgbClr val="FF0000"/>
              </a:buClr>
              <a:buFont typeface="Wingdings" panose="05000000000000000000" pitchFamily="2" charset="2"/>
              <a:buChar char="§"/>
            </a:pPr>
            <a:r>
              <a:rPr lang="en-US" dirty="0" smtClean="0">
                <a:latin typeface="Comic Sans MS" panose="030F0702030302020204" pitchFamily="66" charset="0"/>
              </a:rPr>
              <a:t>In the eye , the </a:t>
            </a:r>
            <a:r>
              <a:rPr lang="en-US" dirty="0">
                <a:latin typeface="Comic Sans MS" panose="030F0702030302020204" pitchFamily="66" charset="0"/>
              </a:rPr>
              <a:t>rods and cones adapt by changing the concentrations of their light-sensitive chemicals </a:t>
            </a:r>
            <a:r>
              <a:rPr lang="en-US" dirty="0" smtClean="0">
                <a:latin typeface="Comic Sans MS" panose="030F0702030302020204" pitchFamily="66" charset="0"/>
              </a:rPr>
              <a:t>.</a:t>
            </a:r>
          </a:p>
          <a:p>
            <a:pPr>
              <a:buClr>
                <a:srgbClr val="FF0000"/>
              </a:buClr>
              <a:buFont typeface="Wingdings" panose="05000000000000000000" pitchFamily="2" charset="2"/>
              <a:buChar char="§"/>
            </a:pPr>
            <a:r>
              <a:rPr lang="en-US" dirty="0" smtClean="0">
                <a:latin typeface="Comic Sans MS" panose="030F0702030302020204" pitchFamily="66" charset="0"/>
              </a:rPr>
              <a:t>The </a:t>
            </a:r>
            <a:r>
              <a:rPr lang="en-US" dirty="0" err="1">
                <a:latin typeface="Comic Sans MS" panose="030F0702030302020204" pitchFamily="66" charset="0"/>
              </a:rPr>
              <a:t>pacinian</a:t>
            </a:r>
            <a:r>
              <a:rPr lang="en-US" dirty="0">
                <a:latin typeface="Comic Sans MS" panose="030F0702030302020204" pitchFamily="66" charset="0"/>
              </a:rPr>
              <a:t> corpuscle is a viscoelastic  structure so that after stimulation within few  hundredths of a second, the fluid within the  corpuscle redistributes, so that the receptor  potential is no longer elicited.</a:t>
            </a:r>
          </a:p>
          <a:p>
            <a:pPr>
              <a:buClr>
                <a:srgbClr val="FF0000"/>
              </a:buClr>
              <a:buFont typeface="Wingdings" panose="05000000000000000000" pitchFamily="2" charset="2"/>
              <a:buChar char="§"/>
            </a:pPr>
            <a:r>
              <a:rPr lang="en-US" dirty="0" smtClean="0">
                <a:latin typeface="Comic Sans MS" panose="030F0702030302020204" pitchFamily="66" charset="0"/>
              </a:rPr>
              <a:t>The </a:t>
            </a:r>
            <a:r>
              <a:rPr lang="en-US" dirty="0">
                <a:latin typeface="Comic Sans MS" panose="030F0702030302020204" pitchFamily="66" charset="0"/>
              </a:rPr>
              <a:t>second mechanism of adaptation of the  </a:t>
            </a:r>
            <a:r>
              <a:rPr lang="en-US" dirty="0" err="1">
                <a:latin typeface="Comic Sans MS" panose="030F0702030302020204" pitchFamily="66" charset="0"/>
              </a:rPr>
              <a:t>pacinian</a:t>
            </a:r>
            <a:r>
              <a:rPr lang="en-US" dirty="0">
                <a:latin typeface="Comic Sans MS" panose="030F0702030302020204" pitchFamily="66" charset="0"/>
              </a:rPr>
              <a:t> corpuscle, but a much slower one, results  from accommodation, which occurs in </a:t>
            </a:r>
            <a:r>
              <a:rPr lang="en-US" dirty="0" smtClean="0">
                <a:latin typeface="Comic Sans MS" panose="030F0702030302020204" pitchFamily="66" charset="0"/>
              </a:rPr>
              <a:t>the nerve </a:t>
            </a:r>
            <a:r>
              <a:rPr lang="en-US" dirty="0">
                <a:latin typeface="Comic Sans MS" panose="030F0702030302020204" pitchFamily="66" charset="0"/>
              </a:rPr>
              <a:t>fiber itself. </a:t>
            </a:r>
            <a:endParaRPr lang="en-US" dirty="0" smtClean="0">
              <a:latin typeface="Comic Sans MS" panose="030F0702030302020204" pitchFamily="66" charset="0"/>
            </a:endParaRPr>
          </a:p>
          <a:p>
            <a:pPr>
              <a:buClr>
                <a:srgbClr val="FF0000"/>
              </a:buClr>
              <a:buFont typeface="Wingdings" panose="05000000000000000000" pitchFamily="2" charset="2"/>
              <a:buChar char="§"/>
            </a:pPr>
            <a:r>
              <a:rPr lang="en-US" dirty="0" smtClean="0">
                <a:latin typeface="Comic Sans MS" panose="030F0702030302020204" pitchFamily="66" charset="0"/>
              </a:rPr>
              <a:t>This </a:t>
            </a:r>
            <a:r>
              <a:rPr lang="en-US" dirty="0">
                <a:latin typeface="Comic Sans MS" panose="030F0702030302020204" pitchFamily="66" charset="0"/>
              </a:rPr>
              <a:t>probably results </a:t>
            </a:r>
            <a:r>
              <a:rPr lang="en-US" dirty="0" smtClean="0">
                <a:latin typeface="Comic Sans MS" panose="030F0702030302020204" pitchFamily="66" charset="0"/>
              </a:rPr>
              <a:t>from progressive </a:t>
            </a:r>
            <a:r>
              <a:rPr lang="en-US" dirty="0">
                <a:latin typeface="Comic Sans MS" panose="030F0702030302020204" pitchFamily="66" charset="0"/>
              </a:rPr>
              <a:t>“inactivation” of the sodium  channels in the nerve fiber membrane</a:t>
            </a:r>
          </a:p>
          <a:p>
            <a:endParaRPr lang="en-US" dirty="0"/>
          </a:p>
        </p:txBody>
      </p:sp>
    </p:spTree>
    <p:extLst>
      <p:ext uri="{BB962C8B-B14F-4D97-AF65-F5344CB8AC3E}">
        <p14:creationId xmlns:p14="http://schemas.microsoft.com/office/powerpoint/2010/main" val="1943060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310" y="110360"/>
            <a:ext cx="11038490" cy="935006"/>
          </a:xfrm>
          <a:solidFill>
            <a:schemeClr val="accent1">
              <a:lumMod val="20000"/>
              <a:lumOff val="80000"/>
            </a:schemeClr>
          </a:solidFill>
        </p:spPr>
        <p:txBody>
          <a:bodyPr>
            <a:normAutofit fontScale="90000"/>
          </a:bodyPr>
          <a:lstStyle/>
          <a:p>
            <a:pPr algn="ctr"/>
            <a:r>
              <a:rPr kumimoji="0" lang="en-GB" sz="3200" b="1" i="0" u="none" strike="noStrike" kern="0" cap="none" spc="0" normalizeH="0" baseline="0" noProof="0" dirty="0" smtClean="0">
                <a:ln>
                  <a:noFill/>
                </a:ln>
                <a:solidFill>
                  <a:srgbClr val="FF0000"/>
                </a:solidFill>
                <a:effectLst/>
                <a:uLnTx/>
                <a:uFillTx/>
                <a:latin typeface="Arial"/>
                <a:cs typeface="Arial"/>
              </a:rPr>
              <a:t>Activation of </a:t>
            </a:r>
            <a:r>
              <a:rPr kumimoji="0" lang="en-GB" sz="3200" b="1" i="0" u="none" strike="noStrike" kern="0" cap="none" spc="-5" normalizeH="0" baseline="0" noProof="0" dirty="0" smtClean="0">
                <a:ln>
                  <a:noFill/>
                </a:ln>
                <a:solidFill>
                  <a:srgbClr val="FF0000"/>
                </a:solidFill>
                <a:effectLst/>
                <a:uLnTx/>
                <a:uFillTx/>
                <a:latin typeface="Arial"/>
                <a:cs typeface="Arial"/>
              </a:rPr>
              <a:t>Sensory </a:t>
            </a:r>
            <a:r>
              <a:rPr kumimoji="0" lang="en-GB" sz="3200" b="1" i="0" u="none" strike="noStrike" kern="0" cap="none" spc="0" normalizeH="0" baseline="0" noProof="0" dirty="0" smtClean="0">
                <a:ln>
                  <a:noFill/>
                </a:ln>
                <a:solidFill>
                  <a:srgbClr val="FF0000"/>
                </a:solidFill>
                <a:effectLst/>
                <a:uLnTx/>
                <a:uFillTx/>
                <a:latin typeface="Arial"/>
                <a:cs typeface="Arial"/>
              </a:rPr>
              <a:t>Receptors:</a:t>
            </a:r>
            <a:r>
              <a:rPr kumimoji="0" lang="en-GB" sz="3200" b="1" i="0" u="none" strike="noStrike" kern="0" cap="none" spc="-160" normalizeH="0" baseline="0" noProof="0" dirty="0" smtClean="0">
                <a:ln>
                  <a:noFill/>
                </a:ln>
                <a:solidFill>
                  <a:srgbClr val="FF0000"/>
                </a:solidFill>
                <a:effectLst/>
                <a:uLnTx/>
                <a:uFillTx/>
                <a:latin typeface="Arial"/>
                <a:cs typeface="Arial"/>
              </a:rPr>
              <a:t> </a:t>
            </a:r>
            <a:r>
              <a:rPr kumimoji="0" lang="en-GB" sz="3200" b="1" i="0" u="none" strike="noStrike" kern="0" cap="none" spc="0" normalizeH="0" baseline="0" noProof="0" dirty="0" smtClean="0">
                <a:ln>
                  <a:noFill/>
                </a:ln>
                <a:solidFill>
                  <a:srgbClr val="FF0000"/>
                </a:solidFill>
                <a:effectLst/>
                <a:uLnTx/>
                <a:uFillTx/>
                <a:latin typeface="Arial"/>
                <a:cs typeface="Arial"/>
              </a:rPr>
              <a:t>Generation  of Receptor Potential</a:t>
            </a:r>
            <a:r>
              <a:rPr kumimoji="0" lang="en-GB" sz="3200" b="1" i="0" u="none" strike="noStrike" kern="0" cap="none" spc="-95" normalizeH="0" baseline="0" noProof="0" dirty="0" smtClean="0">
                <a:ln>
                  <a:noFill/>
                </a:ln>
                <a:solidFill>
                  <a:srgbClr val="FF0000"/>
                </a:solidFill>
                <a:effectLst/>
                <a:uLnTx/>
                <a:uFillTx/>
                <a:latin typeface="Arial"/>
                <a:cs typeface="Arial"/>
              </a:rPr>
              <a:t> </a:t>
            </a:r>
            <a:r>
              <a:rPr kumimoji="0" lang="en-GB" sz="3200" b="1" i="0" u="none" strike="noStrike" kern="0" cap="none" spc="0" normalizeH="0" baseline="0" noProof="0" dirty="0" smtClean="0">
                <a:ln>
                  <a:noFill/>
                </a:ln>
                <a:solidFill>
                  <a:srgbClr val="FF0000"/>
                </a:solidFill>
                <a:effectLst/>
                <a:uLnTx/>
                <a:uFillTx/>
                <a:latin typeface="Arial"/>
                <a:cs typeface="Arial"/>
              </a:rPr>
              <a:t>(RP)</a:t>
            </a:r>
            <a:endParaRPr lang="en-US"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2535626" y="1213357"/>
            <a:ext cx="7120745" cy="3999323"/>
          </a:xfrm>
          <a:prstGeom prst="rect">
            <a:avLst/>
          </a:prstGeom>
        </p:spPr>
      </p:pic>
      <p:sp>
        <p:nvSpPr>
          <p:cNvPr id="5" name="Rectangle 4"/>
          <p:cNvSpPr/>
          <p:nvPr/>
        </p:nvSpPr>
        <p:spPr>
          <a:xfrm>
            <a:off x="315310" y="5380672"/>
            <a:ext cx="11038490" cy="1200329"/>
          </a:xfrm>
          <a:prstGeom prst="rect">
            <a:avLst/>
          </a:prstGeom>
        </p:spPr>
        <p:txBody>
          <a:bodyPr wrap="square">
            <a:spAutoFit/>
          </a:bodyPr>
          <a:lstStyle/>
          <a:p>
            <a:pPr marL="285750" indent="-285750">
              <a:buClr>
                <a:srgbClr val="FF0000"/>
              </a:buClr>
              <a:buFont typeface="Arial" panose="020B0604020202020204" pitchFamily="34" charset="0"/>
              <a:buChar char="•"/>
            </a:pPr>
            <a:r>
              <a:rPr lang="en-GB" dirty="0" smtClean="0">
                <a:latin typeface="Comic Sans MS" panose="030F0702030302020204" pitchFamily="66" charset="0"/>
              </a:rPr>
              <a:t>Stimuli (mechanical, thermal, chemical) cause deformation in the sensory receptors</a:t>
            </a:r>
          </a:p>
          <a:p>
            <a:pPr marL="285750" indent="-285750">
              <a:buClr>
                <a:srgbClr val="FF0000"/>
              </a:buClr>
              <a:buFont typeface="Arial" panose="020B0604020202020204" pitchFamily="34" charset="0"/>
              <a:buChar char="•"/>
            </a:pPr>
            <a:r>
              <a:rPr lang="en-GB" dirty="0" smtClean="0">
                <a:latin typeface="Comic Sans MS" panose="030F0702030302020204" pitchFamily="66" charset="0"/>
              </a:rPr>
              <a:t>This causes influx of positive ions and generation of RP</a:t>
            </a:r>
          </a:p>
          <a:p>
            <a:pPr marL="285750" indent="-285750">
              <a:buClr>
                <a:srgbClr val="FF0000"/>
              </a:buClr>
              <a:buFont typeface="Arial" panose="020B0604020202020204" pitchFamily="34" charset="0"/>
              <a:buChar char="•"/>
            </a:pPr>
            <a:r>
              <a:rPr lang="en-GB" dirty="0" smtClean="0">
                <a:latin typeface="Comic Sans MS" panose="030F0702030302020204" pitchFamily="66" charset="0"/>
              </a:rPr>
              <a:t>RP induces a local circuit of current flow that spreads along  nerve </a:t>
            </a:r>
            <a:r>
              <a:rPr lang="en-GB" dirty="0" err="1" smtClean="0">
                <a:latin typeface="Comic Sans MS" panose="030F0702030302020204" pitchFamily="66" charset="0"/>
              </a:rPr>
              <a:t>fiber</a:t>
            </a:r>
            <a:r>
              <a:rPr lang="en-GB" dirty="0" smtClean="0">
                <a:latin typeface="Comic Sans MS" panose="030F0702030302020204" pitchFamily="66" charset="0"/>
              </a:rPr>
              <a:t> and generates APs when threshold is reached</a:t>
            </a:r>
            <a:endParaRPr lang="en-US" dirty="0">
              <a:latin typeface="Comic Sans MS" panose="030F0702030302020204" pitchFamily="66" charset="0"/>
            </a:endParaRPr>
          </a:p>
        </p:txBody>
      </p:sp>
    </p:spTree>
    <p:extLst>
      <p:ext uri="{BB962C8B-B14F-4D97-AF65-F5344CB8AC3E}">
        <p14:creationId xmlns:p14="http://schemas.microsoft.com/office/powerpoint/2010/main" val="25520011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767</TotalTime>
  <Words>1872</Words>
  <Application>Microsoft Office PowerPoint</Application>
  <PresentationFormat>Custom</PresentationFormat>
  <Paragraphs>229</Paragraphs>
  <Slides>34</Slides>
  <Notes>1</Notes>
  <HiddenSlides>0</HiddenSlides>
  <MMClips>0</MMClips>
  <ScaleCrop>false</ScaleCrop>
  <HeadingPairs>
    <vt:vector size="4" baseType="variant">
      <vt:variant>
        <vt:lpstr>Theme</vt:lpstr>
      </vt:variant>
      <vt:variant>
        <vt:i4>11</vt:i4>
      </vt:variant>
      <vt:variant>
        <vt:lpstr>Slide Titles</vt:lpstr>
      </vt:variant>
      <vt:variant>
        <vt:i4>34</vt:i4>
      </vt:variant>
    </vt:vector>
  </HeadingPairs>
  <TitlesOfParts>
    <vt:vector size="45" baseType="lpstr">
      <vt:lpstr>Office Theme</vt:lpstr>
      <vt:lpstr>2_Office Theme</vt:lpstr>
      <vt:lpstr>3_Office Theme</vt:lpstr>
      <vt:lpstr>4_Office Theme</vt:lpstr>
      <vt:lpstr>5_Office Theme</vt:lpstr>
      <vt:lpstr>6_Office Theme</vt:lpstr>
      <vt:lpstr>7_Office Theme</vt:lpstr>
      <vt:lpstr>8_Office Theme</vt:lpstr>
      <vt:lpstr>9_Office Theme</vt:lpstr>
      <vt:lpstr>1_Office Theme</vt:lpstr>
      <vt:lpstr>10_Office Theme</vt:lpstr>
      <vt:lpstr> Physiology of Proprioception  in Balance</vt:lpstr>
      <vt:lpstr>Objectives</vt:lpstr>
      <vt:lpstr>Somatic Receptors</vt:lpstr>
      <vt:lpstr>Classification of Sensory Receptors-1</vt:lpstr>
      <vt:lpstr>Classification of Sensory Receptors-2</vt:lpstr>
      <vt:lpstr>Classification of Sensory Receptors-3</vt:lpstr>
      <vt:lpstr>PowerPoint Presentation</vt:lpstr>
      <vt:lpstr>Mechanisms by which Receptors Adapt</vt:lpstr>
      <vt:lpstr>Activation of Sensory Receptors: Generation  of Receptor Potential (RP)</vt:lpstr>
      <vt:lpstr>Relation Between Stimulus Strength &amp;  Receptor Potential Amplitude</vt:lpstr>
      <vt:lpstr>Generation of a Receptor Potential</vt:lpstr>
      <vt:lpstr>Examples of RA and SA Receptors</vt:lpstr>
      <vt:lpstr>What Are the Stimulus Features That Are  Mediated by Sensory Receptors?</vt:lpstr>
      <vt:lpstr>Classification of Nerve fibers</vt:lpstr>
      <vt:lpstr>PowerPoint Presentation</vt:lpstr>
      <vt:lpstr>PowerPoint Presentation</vt:lpstr>
      <vt:lpstr>Ascending Sensory Tracts</vt:lpstr>
      <vt:lpstr>What is Proprioception ?</vt:lpstr>
      <vt:lpstr>Types of Proprioception</vt:lpstr>
      <vt:lpstr>Role of Proprioception</vt:lpstr>
      <vt:lpstr>Types of Proprioceptors</vt:lpstr>
      <vt:lpstr>Muscle Spindles &amp; Golgi Tendon Organs</vt:lpstr>
      <vt:lpstr>PowerPoint Presentation</vt:lpstr>
      <vt:lpstr>Dorsal Column–Medial Lemniscal System</vt:lpstr>
      <vt:lpstr>Dorsal Column–Medial Lemniscal System</vt:lpstr>
      <vt:lpstr>Anterolateral System</vt:lpstr>
      <vt:lpstr>Nociceptive vs Non-nociceptive Pathways</vt:lpstr>
      <vt:lpstr>Sensory Homunculus (Little Man)</vt:lpstr>
      <vt:lpstr>Dorsal column damage</vt:lpstr>
      <vt:lpstr>The Dorsal &amp; Ventral Spinocerebellar Tracts</vt:lpstr>
      <vt:lpstr>The Dorsal &amp; Ventral Spinocerebellar Tracts</vt:lpstr>
      <vt:lpstr>Ataxia and Gait Disturbances-1</vt:lpstr>
      <vt:lpstr>Ataxia and Gait Disturbances-2</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Physiology of Proprioception  in Balance</dc:title>
  <dc:creator>Windows User</dc:creator>
  <cp:lastModifiedBy>Salah</cp:lastModifiedBy>
  <cp:revision>58</cp:revision>
  <dcterms:created xsi:type="dcterms:W3CDTF">2018-09-23T06:05:17Z</dcterms:created>
  <dcterms:modified xsi:type="dcterms:W3CDTF">2019-09-30T06:24:40Z</dcterms:modified>
</cp:coreProperties>
</file>