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81" r:id="rId5"/>
    <p:sldMasterId id="2147483682" r:id="rId6"/>
    <p:sldMasterId id="2147483683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</p:sldIdLst>
  <p:sldSz cy="5143500" cx="9144000"/>
  <p:notesSz cx="6858000" cy="9144000"/>
  <p:embeddedFontLst>
    <p:embeddedFont>
      <p:font typeface="Mada"/>
      <p:regular r:id="rId24"/>
      <p:bold r:id="rId25"/>
    </p:embeddedFont>
    <p:embeddedFont>
      <p:font typeface="Bree Serif"/>
      <p:regular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542B382A-855C-4DA8-8FD8-027B6C16A88A}">
  <a:tblStyle styleId="{542B382A-855C-4DA8-8FD8-027B6C16A88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2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4" Type="http://schemas.openxmlformats.org/officeDocument/2006/relationships/font" Target="fonts/Mada-regular.fntdata"/><Relationship Id="rId23" Type="http://schemas.openxmlformats.org/officeDocument/2006/relationships/slide" Target="slides/slide15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1.xml"/><Relationship Id="rId26" Type="http://schemas.openxmlformats.org/officeDocument/2006/relationships/font" Target="fonts/BreeSerif-regular.fntdata"/><Relationship Id="rId25" Type="http://schemas.openxmlformats.org/officeDocument/2006/relationships/font" Target="fonts/Mada-bold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notesMaster" Target="notesMasters/notesMaster1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5bb80ebf93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g5bb80ebf93_0_7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419ce65eb5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419ce65eb5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218eefdf1010411f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218eefdf1010411f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5393a0f6675ccd79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5393a0f6675ccd79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1f3e838132d8a59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1f3e838132d8a59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5cc511b498_0_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5cc511b498_0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608910596d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" name="Google Shape;565;g608910596d_0_9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5bb80ebf93_5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g5bb80ebf93_5_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608910596d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608910596d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459fa8a7059eec5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459fa8a7059eec5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5bb80ebf93_5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5bb80ebf93_5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5bb80ebf93_5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5bb80ebf93_5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5cc511b498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5cc511b498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5bb80ebf93_5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5bb80ebf93_5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419ce65eb5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419ce65eb5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135675" y="251800"/>
            <a:ext cx="5392200" cy="62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13875" y="952875"/>
            <a:ext cx="32109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b="1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rtl="0">
              <a:buNone/>
              <a:defRPr b="1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buNone/>
              <a:defRPr b="1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buNone/>
              <a:defRPr b="1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buNone/>
              <a:defRPr b="1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buNone/>
              <a:defRPr b="1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buNone/>
              <a:defRPr b="1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buNone/>
              <a:defRPr b="1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buNone/>
              <a:defRPr b="1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Bree Serif"/>
              <a:buNone/>
              <a:defRPr sz="4500">
                <a:latin typeface="Bree Serif"/>
                <a:ea typeface="Bree Serif"/>
                <a:cs typeface="Bree Serif"/>
                <a:sym typeface="Bree Serif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>
                <a:latin typeface="Bree Serif"/>
                <a:ea typeface="Bree Serif"/>
                <a:cs typeface="Bree Serif"/>
                <a:sym typeface="Bree Serif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ree Serif"/>
              <a:buNone/>
              <a:defRPr sz="1800">
                <a:latin typeface="Bree Serif"/>
                <a:ea typeface="Bree Serif"/>
                <a:cs typeface="Bree Serif"/>
                <a:sym typeface="Bree Serif"/>
              </a:defRPr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ree Serif"/>
              <a:buNone/>
              <a:defRPr sz="1500">
                <a:latin typeface="Bree Serif"/>
                <a:ea typeface="Bree Serif"/>
                <a:cs typeface="Bree Serif"/>
                <a:sym typeface="Bree Serif"/>
              </a:defRPr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ree Serif"/>
              <a:buNone/>
              <a:defRPr sz="1400">
                <a:latin typeface="Bree Serif"/>
                <a:ea typeface="Bree Serif"/>
                <a:cs typeface="Bree Serif"/>
                <a:sym typeface="Bree Serif"/>
              </a:defRPr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None/>
              <a:defRPr sz="1200">
                <a:latin typeface="Bree Serif"/>
                <a:ea typeface="Bree Serif"/>
                <a:cs typeface="Bree Serif"/>
                <a:sym typeface="Bree Serif"/>
              </a:defRPr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None/>
              <a:defRPr sz="1200">
                <a:latin typeface="Bree Serif"/>
                <a:ea typeface="Bree Serif"/>
                <a:cs typeface="Bree Serif"/>
                <a:sym typeface="Bree Serif"/>
              </a:defRPr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None/>
              <a:defRPr sz="1200">
                <a:latin typeface="Bree Serif"/>
                <a:ea typeface="Bree Serif"/>
                <a:cs typeface="Bree Serif"/>
                <a:sym typeface="Bree Serif"/>
              </a:defRPr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None/>
              <a:defRPr sz="1200">
                <a:latin typeface="Bree Serif"/>
                <a:ea typeface="Bree Serif"/>
                <a:cs typeface="Bree Serif"/>
                <a:sym typeface="Bree Serif"/>
              </a:defRPr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None/>
              <a:defRPr sz="1200">
                <a:latin typeface="Bree Serif"/>
                <a:ea typeface="Bree Serif"/>
                <a:cs typeface="Bree Serif"/>
                <a:sym typeface="Bree Serif"/>
              </a:defRPr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None/>
              <a:defRPr sz="1200">
                <a:latin typeface="Bree Serif"/>
                <a:ea typeface="Bree Serif"/>
                <a:cs typeface="Bree Serif"/>
                <a:sym typeface="Bree Serif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0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b="1">
                <a:solidFill>
                  <a:srgbClr val="000000"/>
                </a:solidFill>
              </a:defRPr>
            </a:lvl1pPr>
            <a:lvl2pPr lvl="1" rtl="0">
              <a:buNone/>
              <a:defRPr b="1">
                <a:solidFill>
                  <a:srgbClr val="000000"/>
                </a:solidFill>
              </a:defRPr>
            </a:lvl2pPr>
            <a:lvl3pPr lvl="2" rtl="0">
              <a:buNone/>
              <a:defRPr b="1">
                <a:solidFill>
                  <a:srgbClr val="000000"/>
                </a:solidFill>
              </a:defRPr>
            </a:lvl3pPr>
            <a:lvl4pPr lvl="3" rtl="0">
              <a:buNone/>
              <a:defRPr b="1">
                <a:solidFill>
                  <a:srgbClr val="000000"/>
                </a:solidFill>
              </a:defRPr>
            </a:lvl4pPr>
            <a:lvl5pPr lvl="4" rtl="0">
              <a:buNone/>
              <a:defRPr b="1">
                <a:solidFill>
                  <a:srgbClr val="000000"/>
                </a:solidFill>
              </a:defRPr>
            </a:lvl5pPr>
            <a:lvl6pPr lvl="5" rtl="0">
              <a:buNone/>
              <a:defRPr b="1">
                <a:solidFill>
                  <a:srgbClr val="000000"/>
                </a:solidFill>
              </a:defRPr>
            </a:lvl6pPr>
            <a:lvl7pPr lvl="6" rtl="0">
              <a:buNone/>
              <a:defRPr b="1">
                <a:solidFill>
                  <a:srgbClr val="000000"/>
                </a:solidFill>
              </a:defRPr>
            </a:lvl7pPr>
            <a:lvl8pPr lvl="7" rtl="0">
              <a:buNone/>
              <a:defRPr b="1">
                <a:solidFill>
                  <a:srgbClr val="000000"/>
                </a:solidFill>
              </a:defRPr>
            </a:lvl8pPr>
            <a:lvl9pPr lvl="8" rtl="0">
              <a:buNone/>
              <a:defRPr b="1"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0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6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3" name="Google Shape;133;p26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34" name="Google Shape;134;p2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5" name="Google Shape;135;p2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6" name="Google Shape;136;p2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9" name="Google Shape;139;p27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0" name="Google Shape;140;p2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1" name="Google Shape;141;p2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2" name="Google Shape;142;p2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8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5" name="Google Shape;145;p28"/>
          <p:cNvSpPr txBox="1"/>
          <p:nvPr>
            <p:ph idx="1" type="body"/>
          </p:nvPr>
        </p:nvSpPr>
        <p:spPr>
          <a:xfrm>
            <a:off x="623888" y="3442097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6" name="Google Shape;146;p2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7" name="Google Shape;147;p2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8" name="Google Shape;148;p2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1" name="Google Shape;151;p29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52" name="Google Shape;152;p29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53" name="Google Shape;153;p2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4" name="Google Shape;154;p2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5" name="Google Shape;155;p2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0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8" name="Google Shape;158;p30"/>
          <p:cNvSpPr txBox="1"/>
          <p:nvPr>
            <p:ph idx="1" type="body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59" name="Google Shape;159;p30"/>
          <p:cNvSpPr txBox="1"/>
          <p:nvPr>
            <p:ph idx="2" type="body"/>
          </p:nvPr>
        </p:nvSpPr>
        <p:spPr>
          <a:xfrm>
            <a:off x="629841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60" name="Google Shape;160;p30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61" name="Google Shape;161;p30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62" name="Google Shape;162;p3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3" name="Google Shape;163;p3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4" name="Google Shape;164;p3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7" name="Google Shape;167;p3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8" name="Google Shape;168;p3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9" name="Google Shape;169;p3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2" name="Google Shape;172;p3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3" name="Google Shape;173;p3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254400" y="1255413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3"/>
          <p:cNvSpPr txBox="1"/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6" name="Google Shape;176;p33"/>
          <p:cNvSpPr txBox="1"/>
          <p:nvPr>
            <p:ph idx="1" type="body"/>
          </p:nvPr>
        </p:nvSpPr>
        <p:spPr>
          <a:xfrm>
            <a:off x="3887391" y="740569"/>
            <a:ext cx="46290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77" name="Google Shape;177;p33"/>
          <p:cNvSpPr txBox="1"/>
          <p:nvPr>
            <p:ph idx="2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78" name="Google Shape;178;p3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9" name="Google Shape;179;p3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0" name="Google Shape;180;p3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4"/>
          <p:cNvSpPr txBox="1"/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3" name="Google Shape;183;p34"/>
          <p:cNvSpPr/>
          <p:nvPr>
            <p:ph idx="2" type="pic"/>
          </p:nvPr>
        </p:nvSpPr>
        <p:spPr>
          <a:xfrm>
            <a:off x="3887391" y="740569"/>
            <a:ext cx="46290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4" name="Google Shape;184;p34"/>
          <p:cNvSpPr txBox="1"/>
          <p:nvPr>
            <p:ph idx="1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85" name="Google Shape;185;p3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6" name="Google Shape;186;p3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7" name="Google Shape;187;p3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0" name="Google Shape;190;p35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91" name="Google Shape;191;p3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2" name="Google Shape;192;p3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3" name="Google Shape;193;p3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6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6" name="Google Shape;196;p36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97" name="Google Shape;197;p3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8" name="Google Shape;198;p3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9" name="Google Shape;199;p3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ree Serif"/>
              <a:buNone/>
              <a:defRPr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ree Serif"/>
              <a:buNone/>
              <a:defRPr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ree Serif"/>
              <a:buNone/>
              <a:defRPr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ree Serif"/>
              <a:buNone/>
              <a:defRPr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ree Serif"/>
              <a:buNone/>
              <a:defRPr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ree Serif"/>
              <a:buNone/>
              <a:defRPr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ree Serif"/>
              <a:buNone/>
              <a:defRPr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ree Serif"/>
              <a:buNone/>
              <a:defRPr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ree Serif"/>
              <a:buNone/>
              <a:defRPr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54400" y="1255413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ree Serif"/>
              <a:buChar char="●"/>
              <a:defRPr sz="1800">
                <a:solidFill>
                  <a:schemeClr val="dk2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ree Serif"/>
              <a:buChar char="○"/>
              <a:defRPr>
                <a:solidFill>
                  <a:schemeClr val="dk2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ree Serif"/>
              <a:buChar char="■"/>
              <a:defRPr>
                <a:solidFill>
                  <a:schemeClr val="dk2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ree Serif"/>
              <a:buChar char="●"/>
              <a:defRPr>
                <a:solidFill>
                  <a:schemeClr val="dk2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ree Serif"/>
              <a:buChar char="○"/>
              <a:defRPr>
                <a:solidFill>
                  <a:schemeClr val="dk2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ree Serif"/>
              <a:buChar char="■"/>
              <a:defRPr>
                <a:solidFill>
                  <a:schemeClr val="dk2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ree Serif"/>
              <a:buChar char="●"/>
              <a:defRPr>
                <a:solidFill>
                  <a:schemeClr val="dk2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ree Serif"/>
              <a:buChar char="○"/>
              <a:defRPr>
                <a:solidFill>
                  <a:schemeClr val="dk2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ree Serif"/>
              <a:buChar char="■"/>
              <a:defRPr>
                <a:solidFill>
                  <a:schemeClr val="dk2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sp>
        <p:nvSpPr>
          <p:cNvPr id="9" name="Google Shape;9;p1"/>
          <p:cNvSpPr/>
          <p:nvPr/>
        </p:nvSpPr>
        <p:spPr>
          <a:xfrm rot="-5400000">
            <a:off x="4217550" y="691950"/>
            <a:ext cx="234000" cy="8669100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" name="Google Shape;10;p1"/>
          <p:cNvPicPr preferRelativeResize="0"/>
          <p:nvPr/>
        </p:nvPicPr>
        <p:blipFill rotWithShape="1">
          <a:blip r:embed="rId1">
            <a:alphaModFix/>
          </a:blip>
          <a:srcRect b="1185" l="1127" r="0" t="0"/>
          <a:stretch/>
        </p:blipFill>
        <p:spPr>
          <a:xfrm>
            <a:off x="8632775" y="4624325"/>
            <a:ext cx="511225" cy="519176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ree Serif"/>
              <a:buNone/>
              <a:defRPr i="0" sz="33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 sz="1400"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 sz="1400"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 sz="1400"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 sz="1400"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 sz="1400"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 sz="1400"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 sz="1400"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 sz="1400">
                <a:latin typeface="Bree Serif"/>
                <a:ea typeface="Bree Serif"/>
                <a:cs typeface="Bree Serif"/>
                <a:sym typeface="Bree Serif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ree Serif"/>
              <a:buChar char="•"/>
              <a:defRPr i="0" sz="21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ree Serif"/>
              <a:buChar char="•"/>
              <a:defRPr i="0" sz="18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ree Serif"/>
              <a:buChar char="•"/>
              <a:defRPr i="0" sz="15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ree Serif"/>
              <a:buChar char="•"/>
              <a:defRPr i="0" sz="1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ree Serif"/>
              <a:buChar char="•"/>
              <a:defRPr i="0" sz="1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ree Serif"/>
              <a:buChar char="•"/>
              <a:defRPr i="0" sz="1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ree Serif"/>
              <a:buChar char="•"/>
              <a:defRPr i="0" sz="1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ree Serif"/>
              <a:buChar char="•"/>
              <a:defRPr i="0" sz="1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ree Serif"/>
              <a:buChar char="•"/>
              <a:defRPr i="0" sz="1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" name="Google Shape;129;p2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" name="Google Shape;130;p2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Relationship Id="rId4" Type="http://schemas.openxmlformats.org/officeDocument/2006/relationships/image" Target="../media/image2.jpg"/><Relationship Id="rId5" Type="http://schemas.openxmlformats.org/officeDocument/2006/relationships/hyperlink" Target="https://docs.google.com/presentation/d/1oQyg_5sUNFEYEQPMAKFQW919ZOSBpSmjlVl60kIUW74/edit?usp=sharing" TargetMode="External"/><Relationship Id="rId6" Type="http://schemas.openxmlformats.org/officeDocument/2006/relationships/image" Target="../media/image44.png"/><Relationship Id="rId7" Type="http://schemas.openxmlformats.org/officeDocument/2006/relationships/image" Target="../media/image7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5.png"/><Relationship Id="rId4" Type="http://schemas.openxmlformats.org/officeDocument/2006/relationships/image" Target="../media/image24.png"/><Relationship Id="rId9" Type="http://schemas.openxmlformats.org/officeDocument/2006/relationships/image" Target="../media/image48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8.png"/><Relationship Id="rId8" Type="http://schemas.openxmlformats.org/officeDocument/2006/relationships/image" Target="../media/image3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png"/></Relationships>
</file>

<file path=ppt/slides/_rels/slide15.xml.rels><?xml version="1.0" encoding="UTF-8" standalone="yes"?><Relationships xmlns="http://schemas.openxmlformats.org/package/2006/relationships"><Relationship Id="rId11" Type="http://schemas.openxmlformats.org/officeDocument/2006/relationships/image" Target="../media/image27.png"/><Relationship Id="rId10" Type="http://schemas.openxmlformats.org/officeDocument/2006/relationships/hyperlink" Target="https://docs.google.com/presentation/d/1WtEPOD7WCXAE-QjC0I2E7_XNMXq0-UtrfUdvcrcTcjo/edit?usp=sharing" TargetMode="External"/><Relationship Id="rId12" Type="http://schemas.openxmlformats.org/officeDocument/2006/relationships/image" Target="../media/image25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png"/><Relationship Id="rId4" Type="http://schemas.openxmlformats.org/officeDocument/2006/relationships/image" Target="../media/image30.jpg"/><Relationship Id="rId9" Type="http://schemas.openxmlformats.org/officeDocument/2006/relationships/image" Target="../media/image36.jpg"/><Relationship Id="rId5" Type="http://schemas.openxmlformats.org/officeDocument/2006/relationships/hyperlink" Target="https://www.sarahah.com/messages/user/2bda1359-b366-4952-9ee4-9f797a9b65f3" TargetMode="External"/><Relationship Id="rId6" Type="http://schemas.openxmlformats.org/officeDocument/2006/relationships/image" Target="../media/image23.png"/><Relationship Id="rId7" Type="http://schemas.openxmlformats.org/officeDocument/2006/relationships/hyperlink" Target="https://twitter.com/Anatomy438" TargetMode="External"/><Relationship Id="rId8" Type="http://schemas.openxmlformats.org/officeDocument/2006/relationships/image" Target="../media/image2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0.png"/><Relationship Id="rId4" Type="http://schemas.openxmlformats.org/officeDocument/2006/relationships/image" Target="../media/image6.png"/><Relationship Id="rId5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png"/><Relationship Id="rId4" Type="http://schemas.openxmlformats.org/officeDocument/2006/relationships/image" Target="../media/image17.png"/><Relationship Id="rId5" Type="http://schemas.openxmlformats.org/officeDocument/2006/relationships/image" Target="../media/image39.png"/><Relationship Id="rId6" Type="http://schemas.openxmlformats.org/officeDocument/2006/relationships/image" Target="../media/image1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1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2.png"/><Relationship Id="rId8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31.png"/><Relationship Id="rId5" Type="http://schemas.openxmlformats.org/officeDocument/2006/relationships/image" Target="../media/image20.png"/><Relationship Id="rId6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Relationship Id="rId4" Type="http://schemas.openxmlformats.org/officeDocument/2006/relationships/image" Target="../media/image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3.png"/><Relationship Id="rId4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2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7"/>
          <p:cNvPicPr preferRelativeResize="0"/>
          <p:nvPr/>
        </p:nvPicPr>
        <p:blipFill rotWithShape="1">
          <a:blip r:embed="rId3">
            <a:alphaModFix/>
          </a:blip>
          <a:srcRect b="27591" l="14737" r="14411" t="24952"/>
          <a:stretch/>
        </p:blipFill>
        <p:spPr>
          <a:xfrm>
            <a:off x="4254838" y="4525725"/>
            <a:ext cx="938400" cy="59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5489" y="4381725"/>
            <a:ext cx="738025" cy="73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7"/>
          <p:cNvSpPr txBox="1"/>
          <p:nvPr/>
        </p:nvSpPr>
        <p:spPr>
          <a:xfrm>
            <a:off x="2066725" y="2460980"/>
            <a:ext cx="5163000" cy="993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3000">
                <a:latin typeface="Bree Serif"/>
                <a:ea typeface="Bree Serif"/>
                <a:cs typeface="Bree Serif"/>
                <a:sym typeface="Bree Serif"/>
              </a:rPr>
              <a:t>Development of Spinal Cord &amp; Vertebral Column </a:t>
            </a:r>
            <a:endParaRPr b="1" sz="3000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07" name="Google Shape;207;p37"/>
          <p:cNvSpPr txBox="1"/>
          <p:nvPr/>
        </p:nvSpPr>
        <p:spPr>
          <a:xfrm>
            <a:off x="1433275" y="3306150"/>
            <a:ext cx="6277500" cy="3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>
                <a:latin typeface="Bree Serif"/>
                <a:ea typeface="Bree Serif"/>
                <a:cs typeface="Bree Serif"/>
                <a:sym typeface="Bree Serif"/>
              </a:rPr>
              <a:t>Neuroanatomy </a:t>
            </a:r>
            <a:r>
              <a:rPr lang="ar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 block-</a:t>
            </a:r>
            <a:r>
              <a:rPr lang="ar">
                <a:latin typeface="Bree Serif"/>
                <a:ea typeface="Bree Serif"/>
                <a:cs typeface="Bree Serif"/>
                <a:sym typeface="Bree Serif"/>
              </a:rPr>
              <a:t>Embryology </a:t>
            </a:r>
            <a:r>
              <a:rPr lang="ar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-Lecture 1</a:t>
            </a:r>
            <a:endParaRPr>
              <a:solidFill>
                <a:srgbClr val="595959"/>
              </a:solidFill>
            </a:endParaRPr>
          </a:p>
        </p:txBody>
      </p:sp>
      <p:sp>
        <p:nvSpPr>
          <p:cNvPr id="208" name="Google Shape;208;p37"/>
          <p:cNvSpPr txBox="1"/>
          <p:nvPr/>
        </p:nvSpPr>
        <p:spPr>
          <a:xfrm>
            <a:off x="3557127" y="3706124"/>
            <a:ext cx="2029800" cy="31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solidFill>
                  <a:srgbClr val="999999"/>
                </a:solidFill>
                <a:uFill>
                  <a:noFill/>
                </a:uFill>
                <a:latin typeface="Bree Serif"/>
                <a:ea typeface="Bree Serif"/>
                <a:cs typeface="Bree Serif"/>
                <a:sym typeface="Bree Serif"/>
                <a:hlinkClick r:id="rId5"/>
              </a:rPr>
              <a:t>Editing file </a:t>
            </a:r>
            <a:endParaRPr sz="1000">
              <a:solidFill>
                <a:srgbClr val="999999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09" name="Google Shape;209;p37"/>
          <p:cNvSpPr/>
          <p:nvPr/>
        </p:nvSpPr>
        <p:spPr>
          <a:xfrm rot="10800000">
            <a:off x="5700" y="-50"/>
            <a:ext cx="9132600" cy="154800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0" name="Google Shape;210;p37"/>
          <p:cNvPicPr preferRelativeResize="0"/>
          <p:nvPr/>
        </p:nvPicPr>
        <p:blipFill rotWithShape="1">
          <a:blip r:embed="rId6">
            <a:alphaModFix/>
          </a:blip>
          <a:srcRect b="17443" l="21775" r="20464" t="13500"/>
          <a:stretch/>
        </p:blipFill>
        <p:spPr>
          <a:xfrm>
            <a:off x="3656450" y="1049400"/>
            <a:ext cx="1831076" cy="1411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7"/>
          <p:cNvPicPr preferRelativeResize="0"/>
          <p:nvPr/>
        </p:nvPicPr>
        <p:blipFill rotWithShape="1">
          <a:blip r:embed="rId7">
            <a:alphaModFix/>
          </a:blip>
          <a:srcRect b="40678" l="16887" r="21277" t="28723"/>
          <a:stretch/>
        </p:blipFill>
        <p:spPr>
          <a:xfrm>
            <a:off x="2916566" y="4453725"/>
            <a:ext cx="1200360" cy="59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2" name="Google Shape;462;p46"/>
          <p:cNvGraphicFramePr/>
          <p:nvPr/>
        </p:nvGraphicFramePr>
        <p:xfrm>
          <a:off x="260077" y="289667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{542B382A-855C-4DA8-8FD8-027B6C16A88A}</a:tableStyleId>
              </a:tblPr>
              <a:tblGrid>
                <a:gridCol w="1354750"/>
                <a:gridCol w="1397250"/>
                <a:gridCol w="1663625"/>
                <a:gridCol w="2023125"/>
                <a:gridCol w="1954375"/>
              </a:tblGrid>
              <a:tr h="5076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1) Mesenchymal 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5A6B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2) </a:t>
                      </a:r>
                      <a:r>
                        <a:rPr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Chondrification 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5A6B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3) </a:t>
                      </a:r>
                      <a:r>
                        <a:rPr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Primary Ossification </a:t>
                      </a:r>
                      <a:endParaRPr sz="1000">
                        <a:solidFill>
                          <a:schemeClr val="dk1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(</a:t>
                      </a:r>
                      <a:r>
                        <a:rPr lang="ar" sz="9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3 centers)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5A6B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4) </a:t>
                      </a:r>
                      <a:r>
                        <a:rPr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Stage of Fusion</a:t>
                      </a:r>
                      <a:endParaRPr sz="1000">
                        <a:solidFill>
                          <a:schemeClr val="dk1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(Fusion of 2 V.arches)</a:t>
                      </a:r>
                      <a:endParaRPr sz="1000">
                        <a:solidFill>
                          <a:schemeClr val="dk1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5A6B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5) </a:t>
                      </a:r>
                      <a:r>
                        <a:rPr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Secondary Ossification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5A6BD"/>
                    </a:solidFill>
                  </a:tcPr>
                </a:tc>
              </a:tr>
              <a:tr h="1411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463" name="Google Shape;463;p46"/>
          <p:cNvSpPr txBox="1"/>
          <p:nvPr>
            <p:ph type="ctrTitle"/>
          </p:nvPr>
        </p:nvSpPr>
        <p:spPr>
          <a:xfrm>
            <a:off x="510075" y="0"/>
            <a:ext cx="2818500" cy="62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2000">
                <a:solidFill>
                  <a:srgbClr val="C27BA0"/>
                </a:solidFill>
              </a:rPr>
              <a:t>Fate of Notochord</a:t>
            </a:r>
            <a:endParaRPr sz="2000">
              <a:solidFill>
                <a:srgbClr val="C27BA0"/>
              </a:solidFill>
            </a:endParaRPr>
          </a:p>
        </p:txBody>
      </p:sp>
      <p:sp>
        <p:nvSpPr>
          <p:cNvPr id="464" name="Google Shape;464;p46"/>
          <p:cNvSpPr txBox="1"/>
          <p:nvPr>
            <p:ph idx="12" type="sldNum"/>
          </p:nvPr>
        </p:nvSpPr>
        <p:spPr>
          <a:xfrm>
            <a:off x="8613549" y="4815625"/>
            <a:ext cx="407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sp>
        <p:nvSpPr>
          <p:cNvPr id="465" name="Google Shape;465;p46"/>
          <p:cNvSpPr txBox="1"/>
          <p:nvPr/>
        </p:nvSpPr>
        <p:spPr>
          <a:xfrm>
            <a:off x="193550" y="487425"/>
            <a:ext cx="4849200" cy="9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❖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In the region of the bodies of vertebrae: It degenerates.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❖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Between bodies of vertebrae: It forms the central part,  ’</a:t>
            </a:r>
            <a:r>
              <a:rPr lang="ar" sz="1000">
                <a:solidFill>
                  <a:srgbClr val="741B47"/>
                </a:solidFill>
                <a:latin typeface="Bree Serif"/>
                <a:ea typeface="Bree Serif"/>
                <a:cs typeface="Bree Serif"/>
                <a:sym typeface="Bree Serif"/>
              </a:rPr>
              <a:t>nucleus pulposus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’ of the intervertebral discs.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❖"/>
            </a:pPr>
            <a:r>
              <a:rPr lang="ar" sz="1000">
                <a:solidFill>
                  <a:srgbClr val="45818E"/>
                </a:solidFill>
                <a:latin typeface="Bree Serif"/>
                <a:ea typeface="Bree Serif"/>
                <a:cs typeface="Bree Serif"/>
                <a:sym typeface="Bree Serif"/>
              </a:rPr>
              <a:t>Annulus fibrosus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 of the intervertebral discs is formed by the mesoderm surrounding the notochord.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grpSp>
        <p:nvGrpSpPr>
          <p:cNvPr id="466" name="Google Shape;466;p46"/>
          <p:cNvGrpSpPr/>
          <p:nvPr/>
        </p:nvGrpSpPr>
        <p:grpSpPr>
          <a:xfrm>
            <a:off x="6509973" y="130692"/>
            <a:ext cx="2321698" cy="1375096"/>
            <a:chOff x="5568450" y="337775"/>
            <a:chExt cx="2984188" cy="1764300"/>
          </a:xfrm>
        </p:grpSpPr>
        <p:pic>
          <p:nvPicPr>
            <p:cNvPr id="467" name="Google Shape;467;p4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68450" y="337775"/>
              <a:ext cx="2984188" cy="1764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8" name="Google Shape;468;p46"/>
            <p:cNvSpPr/>
            <p:nvPr/>
          </p:nvSpPr>
          <p:spPr>
            <a:xfrm>
              <a:off x="7836075" y="1083725"/>
              <a:ext cx="548700" cy="313500"/>
            </a:xfrm>
            <a:prstGeom prst="rect">
              <a:avLst/>
            </a:prstGeom>
            <a:noFill/>
            <a:ln cap="flat" cmpd="sng" w="19050">
              <a:solidFill>
                <a:srgbClr val="45818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46"/>
            <p:cNvSpPr/>
            <p:nvPr/>
          </p:nvSpPr>
          <p:spPr>
            <a:xfrm>
              <a:off x="7836075" y="1552450"/>
              <a:ext cx="548700" cy="313500"/>
            </a:xfrm>
            <a:prstGeom prst="rect">
              <a:avLst/>
            </a:prstGeom>
            <a:noFill/>
            <a:ln cap="flat" cmpd="sng" w="19050">
              <a:solidFill>
                <a:srgbClr val="741B4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0" name="Google Shape;470;p46"/>
          <p:cNvSpPr txBox="1"/>
          <p:nvPr/>
        </p:nvSpPr>
        <p:spPr>
          <a:xfrm>
            <a:off x="422875" y="1559550"/>
            <a:ext cx="3562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2000">
                <a:solidFill>
                  <a:srgbClr val="C27BA0"/>
                </a:solidFill>
                <a:latin typeface="Bree Serif"/>
                <a:ea typeface="Bree Serif"/>
                <a:cs typeface="Bree Serif"/>
                <a:sym typeface="Bree Serif"/>
              </a:rPr>
              <a:t>Vertebral Development</a:t>
            </a:r>
            <a:endParaRPr sz="2000">
              <a:solidFill>
                <a:srgbClr val="C27BA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71" name="Google Shape;471;p46"/>
          <p:cNvSpPr txBox="1"/>
          <p:nvPr/>
        </p:nvSpPr>
        <p:spPr>
          <a:xfrm>
            <a:off x="193550" y="1965300"/>
            <a:ext cx="6375300" cy="9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❖"/>
            </a:pPr>
            <a:r>
              <a:rPr lang="ar" sz="1000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The fused sclerotomes grow dorsally around the neural tube and form the </a:t>
            </a:r>
            <a:r>
              <a:rPr lang="ar" sz="1000">
                <a:solidFill>
                  <a:srgbClr val="38761D"/>
                </a:solidFill>
                <a:latin typeface="Bree Serif"/>
                <a:ea typeface="Bree Serif"/>
                <a:cs typeface="Bree Serif"/>
                <a:sym typeface="Bree Serif"/>
              </a:rPr>
              <a:t>vertebral (neural) arch.</a:t>
            </a:r>
            <a:endParaRPr sz="1000">
              <a:solidFill>
                <a:srgbClr val="38761D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❖"/>
            </a:pPr>
            <a:r>
              <a:rPr lang="ar" sz="1000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Ventrolaterally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, </a:t>
            </a:r>
            <a:r>
              <a:rPr lang="ar" sz="1000">
                <a:solidFill>
                  <a:srgbClr val="9FC5E8"/>
                </a:solidFill>
                <a:latin typeface="Bree Serif"/>
                <a:ea typeface="Bree Serif"/>
                <a:cs typeface="Bree Serif"/>
                <a:sym typeface="Bree Serif"/>
              </a:rPr>
              <a:t>costal processes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1000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develop that give rise to ribs in thoracic regio</a:t>
            </a:r>
            <a:r>
              <a:rPr lang="ar" sz="1000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n</a:t>
            </a:r>
            <a:r>
              <a:rPr lang="ar" sz="1000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.</a:t>
            </a:r>
            <a:endParaRPr sz="1000">
              <a:solidFill>
                <a:srgbClr val="674EA7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❖"/>
            </a:pPr>
            <a:r>
              <a:rPr lang="ar" sz="1000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The development occurs in  5 stages:</a:t>
            </a:r>
            <a:endParaRPr sz="1000">
              <a:solidFill>
                <a:srgbClr val="674EA7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◄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All centers unite around 25 years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grpSp>
        <p:nvGrpSpPr>
          <p:cNvPr id="472" name="Google Shape;472;p46"/>
          <p:cNvGrpSpPr/>
          <p:nvPr/>
        </p:nvGrpSpPr>
        <p:grpSpPr>
          <a:xfrm>
            <a:off x="6887422" y="1517483"/>
            <a:ext cx="1765789" cy="1054275"/>
            <a:chOff x="6632915" y="1887061"/>
            <a:chExt cx="2192710" cy="1467532"/>
          </a:xfrm>
        </p:grpSpPr>
        <p:pic>
          <p:nvPicPr>
            <p:cNvPr id="473" name="Google Shape;473;p4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632915" y="2280609"/>
              <a:ext cx="1919750" cy="10739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4" name="Google Shape;474;p46"/>
            <p:cNvSpPr/>
            <p:nvPr/>
          </p:nvSpPr>
          <p:spPr>
            <a:xfrm flipH="1" rot="10800000">
              <a:off x="6726048" y="2769963"/>
              <a:ext cx="358500" cy="307800"/>
            </a:xfrm>
            <a:prstGeom prst="rect">
              <a:avLst/>
            </a:prstGeom>
            <a:noFill/>
            <a:ln cap="flat" cmpd="sng" w="19050">
              <a:solidFill>
                <a:srgbClr val="9FC5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46"/>
            <p:cNvSpPr/>
            <p:nvPr/>
          </p:nvSpPr>
          <p:spPr>
            <a:xfrm>
              <a:off x="7739025" y="1887061"/>
              <a:ext cx="1086600" cy="425400"/>
            </a:xfrm>
            <a:prstGeom prst="rect">
              <a:avLst/>
            </a:prstGeom>
            <a:noFill/>
            <a:ln cap="flat" cmpd="sng" w="19050">
              <a:solidFill>
                <a:srgbClr val="38761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9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vertebral arch</a:t>
              </a:r>
              <a:r>
                <a:rPr lang="ar" sz="12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.</a:t>
              </a:r>
              <a:endParaRPr/>
            </a:p>
          </p:txBody>
        </p:sp>
        <p:cxnSp>
          <p:nvCxnSpPr>
            <p:cNvPr id="476" name="Google Shape;476;p46"/>
            <p:cNvCxnSpPr>
              <a:stCxn id="475" idx="1"/>
            </p:cNvCxnSpPr>
            <p:nvPr/>
          </p:nvCxnSpPr>
          <p:spPr>
            <a:xfrm flipH="1">
              <a:off x="7634325" y="2099761"/>
              <a:ext cx="104700" cy="2748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oval"/>
            </a:ln>
          </p:spPr>
        </p:cxnSp>
      </p:grpSp>
      <p:pic>
        <p:nvPicPr>
          <p:cNvPr id="477" name="Google Shape;477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9727" y="3628725"/>
            <a:ext cx="1197600" cy="9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65425" y="3602775"/>
            <a:ext cx="1270450" cy="86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00625" y="3602775"/>
            <a:ext cx="1054700" cy="9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46"/>
          <p:cNvPicPr preferRelativeResize="0"/>
          <p:nvPr/>
        </p:nvPicPr>
        <p:blipFill rotWithShape="1">
          <a:blip r:embed="rId7">
            <a:alphaModFix/>
          </a:blip>
          <a:srcRect b="2334" l="0" r="0" t="0"/>
          <a:stretch/>
        </p:blipFill>
        <p:spPr>
          <a:xfrm>
            <a:off x="5136175" y="3524150"/>
            <a:ext cx="1339800" cy="77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4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87923" y="3506448"/>
            <a:ext cx="873325" cy="771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4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769825" y="3628725"/>
            <a:ext cx="775724" cy="649274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46"/>
          <p:cNvSpPr txBox="1"/>
          <p:nvPr/>
        </p:nvSpPr>
        <p:spPr>
          <a:xfrm>
            <a:off x="1533100" y="4393525"/>
            <a:ext cx="1535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900">
                <a:latin typeface="Bree Serif"/>
                <a:ea typeface="Bree Serif"/>
                <a:cs typeface="Bree Serif"/>
                <a:sym typeface="Bree Serif"/>
              </a:rPr>
              <a:t>Appear at</a:t>
            </a:r>
            <a:r>
              <a:rPr lang="ar" sz="9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 6th week</a:t>
            </a:r>
            <a:endParaRPr/>
          </a:p>
        </p:txBody>
      </p:sp>
      <p:sp>
        <p:nvSpPr>
          <p:cNvPr id="484" name="Google Shape;484;p46"/>
          <p:cNvSpPr txBox="1"/>
          <p:nvPr/>
        </p:nvSpPr>
        <p:spPr>
          <a:xfrm>
            <a:off x="2854775" y="4496025"/>
            <a:ext cx="19464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900">
                <a:latin typeface="Bree Serif"/>
                <a:ea typeface="Bree Serif"/>
                <a:cs typeface="Bree Serif"/>
                <a:sym typeface="Bree Serif"/>
              </a:rPr>
              <a:t>Appear at the</a:t>
            </a:r>
            <a:r>
              <a:rPr lang="ar" sz="9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 end of 8th week</a:t>
            </a:r>
            <a:endParaRPr/>
          </a:p>
        </p:txBody>
      </p:sp>
      <p:sp>
        <p:nvSpPr>
          <p:cNvPr id="485" name="Google Shape;485;p46"/>
          <p:cNvSpPr txBox="1"/>
          <p:nvPr/>
        </p:nvSpPr>
        <p:spPr>
          <a:xfrm>
            <a:off x="6787925" y="4333825"/>
            <a:ext cx="1765800" cy="5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900">
                <a:latin typeface="Bree Serif"/>
                <a:ea typeface="Bree Serif"/>
                <a:cs typeface="Bree Serif"/>
                <a:sym typeface="Bree Serif"/>
              </a:rPr>
              <a:t>Appear at</a:t>
            </a:r>
            <a:r>
              <a:rPr lang="ar" sz="9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 puberty</a:t>
            </a:r>
            <a:endParaRPr sz="900"/>
          </a:p>
        </p:txBody>
      </p:sp>
      <p:sp>
        <p:nvSpPr>
          <p:cNvPr id="486" name="Google Shape;486;p46"/>
          <p:cNvSpPr txBox="1"/>
          <p:nvPr/>
        </p:nvSpPr>
        <p:spPr>
          <a:xfrm>
            <a:off x="4720075" y="4278000"/>
            <a:ext cx="1946400" cy="5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Fusion between </a:t>
            </a:r>
            <a:r>
              <a:rPr lang="ar" sz="900" u="sng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halves of neural arch</a:t>
            </a: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occurs</a:t>
            </a:r>
            <a:r>
              <a:rPr lang="ar" sz="9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at</a:t>
            </a:r>
            <a:r>
              <a:rPr lang="ar" sz="9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 3-5 years, </a:t>
            </a: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between </a:t>
            </a:r>
            <a:r>
              <a:rPr lang="ar" sz="900" u="sng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neural arch &amp; body</a:t>
            </a: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at </a:t>
            </a:r>
            <a:r>
              <a:rPr lang="ar" sz="9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3-6 years</a:t>
            </a:r>
            <a:endParaRPr sz="9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47"/>
          <p:cNvSpPr txBox="1"/>
          <p:nvPr>
            <p:ph type="ctrTitle"/>
          </p:nvPr>
        </p:nvSpPr>
        <p:spPr>
          <a:xfrm>
            <a:off x="124813" y="93550"/>
            <a:ext cx="7059300" cy="62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2800"/>
              <a:t>Curvatures of Vertebral Column</a:t>
            </a:r>
            <a:endParaRPr b="1" sz="2800"/>
          </a:p>
        </p:txBody>
      </p:sp>
      <p:sp>
        <p:nvSpPr>
          <p:cNvPr id="492" name="Google Shape;492;p47"/>
          <p:cNvSpPr txBox="1"/>
          <p:nvPr>
            <p:ph idx="12" type="sldNum"/>
          </p:nvPr>
        </p:nvSpPr>
        <p:spPr>
          <a:xfrm>
            <a:off x="8624775" y="4815625"/>
            <a:ext cx="3963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pic>
        <p:nvPicPr>
          <p:cNvPr id="493" name="Google Shape;493;p47"/>
          <p:cNvPicPr preferRelativeResize="0"/>
          <p:nvPr/>
        </p:nvPicPr>
        <p:blipFill rotWithShape="1">
          <a:blip r:embed="rId3">
            <a:alphaModFix/>
          </a:blip>
          <a:srcRect b="12279" l="23036" r="10974" t="2264"/>
          <a:stretch/>
        </p:blipFill>
        <p:spPr>
          <a:xfrm>
            <a:off x="7093250" y="1028750"/>
            <a:ext cx="1861800" cy="31134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4" name="Google Shape;494;p47"/>
          <p:cNvCxnSpPr/>
          <p:nvPr/>
        </p:nvCxnSpPr>
        <p:spPr>
          <a:xfrm flipH="1">
            <a:off x="5112089" y="1404343"/>
            <a:ext cx="121200" cy="777300"/>
          </a:xfrm>
          <a:prstGeom prst="curvedConnector3">
            <a:avLst>
              <a:gd fmla="val -226130" name="adj1"/>
            </a:avLst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95" name="Google Shape;495;p47"/>
          <p:cNvCxnSpPr>
            <a:endCxn id="496" idx="1"/>
          </p:cNvCxnSpPr>
          <p:nvPr/>
        </p:nvCxnSpPr>
        <p:spPr>
          <a:xfrm rot="5400000">
            <a:off x="583600" y="1638802"/>
            <a:ext cx="632700" cy="167400"/>
          </a:xfrm>
          <a:prstGeom prst="curvedConnector4">
            <a:avLst>
              <a:gd fmla="val 4722" name="adj1"/>
              <a:gd fmla="val 242249" name="adj2"/>
            </a:avLst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96" name="Google Shape;496;p47"/>
          <p:cNvSpPr/>
          <p:nvPr/>
        </p:nvSpPr>
        <p:spPr>
          <a:xfrm>
            <a:off x="816250" y="1842052"/>
            <a:ext cx="1534800" cy="3936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Primary 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(con</a:t>
            </a:r>
            <a:r>
              <a:rPr lang="ar" sz="12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cave ant</a:t>
            </a: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erior)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6AA84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97" name="Google Shape;497;p47"/>
          <p:cNvSpPr/>
          <p:nvPr/>
        </p:nvSpPr>
        <p:spPr>
          <a:xfrm>
            <a:off x="816244" y="854807"/>
            <a:ext cx="4463400" cy="687300"/>
          </a:xfrm>
          <a:prstGeom prst="roundRect">
            <a:avLst>
              <a:gd fmla="val 16667" name="adj"/>
            </a:avLst>
          </a:prstGeom>
          <a:solidFill>
            <a:srgbClr val="D5A6B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98" name="Google Shape;498;p47"/>
          <p:cNvSpPr txBox="1"/>
          <p:nvPr/>
        </p:nvSpPr>
        <p:spPr>
          <a:xfrm>
            <a:off x="1194852" y="947950"/>
            <a:ext cx="41634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ar" sz="18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Curvatures of Vertebral Column</a:t>
            </a:r>
            <a:endParaRPr b="1" sz="18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99" name="Google Shape;499;p47"/>
          <p:cNvSpPr/>
          <p:nvPr/>
        </p:nvSpPr>
        <p:spPr>
          <a:xfrm>
            <a:off x="3804600" y="1842050"/>
            <a:ext cx="1534800" cy="3936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Secondary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(con</a:t>
            </a:r>
            <a:r>
              <a:rPr lang="ar" sz="12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vex ant</a:t>
            </a: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erior)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</p:txBody>
      </p:sp>
      <p:cxnSp>
        <p:nvCxnSpPr>
          <p:cNvPr id="500" name="Google Shape;500;p47"/>
          <p:cNvCxnSpPr/>
          <p:nvPr/>
        </p:nvCxnSpPr>
        <p:spPr>
          <a:xfrm rot="5400000">
            <a:off x="1096088" y="2709129"/>
            <a:ext cx="429300" cy="430200"/>
          </a:xfrm>
          <a:prstGeom prst="curvedConnector2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01" name="Google Shape;501;p47"/>
          <p:cNvCxnSpPr/>
          <p:nvPr/>
        </p:nvCxnSpPr>
        <p:spPr>
          <a:xfrm rot="10800000">
            <a:off x="1525738" y="2709716"/>
            <a:ext cx="414000" cy="429300"/>
          </a:xfrm>
          <a:prstGeom prst="curvedConnector2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02" name="Google Shape;502;p47"/>
          <p:cNvSpPr txBox="1"/>
          <p:nvPr/>
        </p:nvSpPr>
        <p:spPr>
          <a:xfrm>
            <a:off x="448650" y="2255400"/>
            <a:ext cx="21381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●"/>
            </a:pP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develop prenatally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●"/>
            </a:pP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contains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03" name="Google Shape;503;p47"/>
          <p:cNvSpPr txBox="1"/>
          <p:nvPr/>
        </p:nvSpPr>
        <p:spPr>
          <a:xfrm>
            <a:off x="334200" y="2967400"/>
            <a:ext cx="865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Thoracic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04" name="Google Shape;504;p47"/>
          <p:cNvSpPr txBox="1"/>
          <p:nvPr/>
        </p:nvSpPr>
        <p:spPr>
          <a:xfrm>
            <a:off x="1939750" y="2967400"/>
            <a:ext cx="16089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Pelvic or Sacral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05" name="Google Shape;505;p47"/>
          <p:cNvSpPr txBox="1"/>
          <p:nvPr/>
        </p:nvSpPr>
        <p:spPr>
          <a:xfrm>
            <a:off x="3548650" y="2255400"/>
            <a:ext cx="3000000" cy="7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●"/>
            </a:pP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develop postnatally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●"/>
            </a:pP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contains 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</p:txBody>
      </p:sp>
      <p:cxnSp>
        <p:nvCxnSpPr>
          <p:cNvPr id="506" name="Google Shape;506;p47"/>
          <p:cNvCxnSpPr/>
          <p:nvPr/>
        </p:nvCxnSpPr>
        <p:spPr>
          <a:xfrm rot="5400000">
            <a:off x="4289456" y="2709054"/>
            <a:ext cx="429300" cy="430200"/>
          </a:xfrm>
          <a:prstGeom prst="curvedConnector2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07" name="Google Shape;507;p47"/>
          <p:cNvCxnSpPr/>
          <p:nvPr/>
        </p:nvCxnSpPr>
        <p:spPr>
          <a:xfrm rot="10800000">
            <a:off x="4719105" y="2709641"/>
            <a:ext cx="414000" cy="429300"/>
          </a:xfrm>
          <a:prstGeom prst="curvedConnector2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08" name="Google Shape;508;p47"/>
          <p:cNvSpPr txBox="1"/>
          <p:nvPr/>
        </p:nvSpPr>
        <p:spPr>
          <a:xfrm>
            <a:off x="3603700" y="2967400"/>
            <a:ext cx="12435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Cervical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09" name="Google Shape;509;p47"/>
          <p:cNvSpPr txBox="1"/>
          <p:nvPr/>
        </p:nvSpPr>
        <p:spPr>
          <a:xfrm>
            <a:off x="5112100" y="2967400"/>
            <a:ext cx="9837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Lumbar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10" name="Google Shape;510;p47"/>
          <p:cNvSpPr txBox="1"/>
          <p:nvPr/>
        </p:nvSpPr>
        <p:spPr>
          <a:xfrm>
            <a:off x="3110350" y="3252100"/>
            <a:ext cx="1861800" cy="11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◄"/>
            </a:pP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concave posteriorly 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◄"/>
            </a:pP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as a result of lifting the head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11" name="Google Shape;511;p47"/>
          <p:cNvSpPr txBox="1"/>
          <p:nvPr/>
        </p:nvSpPr>
        <p:spPr>
          <a:xfrm>
            <a:off x="4901177" y="3252100"/>
            <a:ext cx="2138100" cy="11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◄"/>
            </a:pP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concave posteriorly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◄"/>
            </a:pP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as a result of walking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◄"/>
            </a:pP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Help support trunk, upper body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48"/>
          <p:cNvSpPr txBox="1"/>
          <p:nvPr>
            <p:ph idx="12" type="sldNum"/>
          </p:nvPr>
        </p:nvSpPr>
        <p:spPr>
          <a:xfrm>
            <a:off x="8641377" y="4815625"/>
            <a:ext cx="379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sp>
        <p:nvSpPr>
          <p:cNvPr id="517" name="Google Shape;517;p48"/>
          <p:cNvSpPr txBox="1"/>
          <p:nvPr>
            <p:ph type="ctrTitle"/>
          </p:nvPr>
        </p:nvSpPr>
        <p:spPr>
          <a:xfrm>
            <a:off x="152290" y="-65980"/>
            <a:ext cx="5477400" cy="68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2800"/>
              <a:t>Spinal Cord Anomalies</a:t>
            </a:r>
            <a:endParaRPr b="1" sz="2800"/>
          </a:p>
        </p:txBody>
      </p:sp>
      <p:sp>
        <p:nvSpPr>
          <p:cNvPr id="518" name="Google Shape;518;p48"/>
          <p:cNvSpPr txBox="1"/>
          <p:nvPr>
            <p:ph idx="1" type="subTitle"/>
          </p:nvPr>
        </p:nvSpPr>
        <p:spPr>
          <a:xfrm>
            <a:off x="3184809" y="530469"/>
            <a:ext cx="1860000" cy="4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2000">
                <a:solidFill>
                  <a:srgbClr val="C27BA0"/>
                </a:solidFill>
              </a:rPr>
              <a:t>Spina Bifida</a:t>
            </a:r>
            <a:endParaRPr b="1" sz="2000">
              <a:solidFill>
                <a:srgbClr val="C27BA0"/>
              </a:solidFill>
            </a:endParaRPr>
          </a:p>
        </p:txBody>
      </p:sp>
      <p:sp>
        <p:nvSpPr>
          <p:cNvPr id="519" name="Google Shape;519;p48"/>
          <p:cNvSpPr txBox="1"/>
          <p:nvPr/>
        </p:nvSpPr>
        <p:spPr>
          <a:xfrm>
            <a:off x="1617000" y="917622"/>
            <a:ext cx="5148000" cy="5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◄"/>
            </a:pP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Failure of fusion of the halves of vertebral arches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◄"/>
            </a:pP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Incidence: 0.04 - 0.15%          </a:t>
            </a:r>
            <a:r>
              <a:rPr b="1" lang="ar" sz="1200">
                <a:solidFill>
                  <a:srgbClr val="A64D79"/>
                </a:solidFill>
                <a:latin typeface="Bree Serif"/>
                <a:ea typeface="Bree Serif"/>
                <a:cs typeface="Bree Serif"/>
                <a:sym typeface="Bree Serif"/>
              </a:rPr>
              <a:t>                </a:t>
            </a: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Sex: more frequent in females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</p:txBody>
      </p:sp>
      <p:grpSp>
        <p:nvGrpSpPr>
          <p:cNvPr id="520" name="Google Shape;520;p48"/>
          <p:cNvGrpSpPr/>
          <p:nvPr/>
        </p:nvGrpSpPr>
        <p:grpSpPr>
          <a:xfrm>
            <a:off x="2764309" y="1366849"/>
            <a:ext cx="2548367" cy="736950"/>
            <a:chOff x="3297709" y="1214449"/>
            <a:chExt cx="2548367" cy="736950"/>
          </a:xfrm>
        </p:grpSpPr>
        <p:cxnSp>
          <p:nvCxnSpPr>
            <p:cNvPr id="521" name="Google Shape;521;p48"/>
            <p:cNvCxnSpPr>
              <a:stCxn id="522" idx="2"/>
              <a:endCxn id="523" idx="0"/>
            </p:cNvCxnSpPr>
            <p:nvPr/>
          </p:nvCxnSpPr>
          <p:spPr>
            <a:xfrm flipH="1" rot="-5400000">
              <a:off x="4959576" y="1064899"/>
              <a:ext cx="509400" cy="1263600"/>
            </a:xfrm>
            <a:prstGeom prst="bentConnector3">
              <a:avLst>
                <a:gd fmla="val 49997" name="adj1"/>
              </a:avLst>
            </a:prstGeom>
            <a:noFill/>
            <a:ln cap="flat" cmpd="sng" w="9525">
              <a:solidFill>
                <a:srgbClr val="EAD1DC"/>
              </a:solidFill>
              <a:prstDash val="solid"/>
              <a:round/>
              <a:headEnd len="med" w="med" type="diamond"/>
              <a:tailEnd len="med" w="med" type="diamond"/>
            </a:ln>
          </p:spPr>
        </p:cxnSp>
        <p:cxnSp>
          <p:nvCxnSpPr>
            <p:cNvPr id="524" name="Google Shape;524;p48"/>
            <p:cNvCxnSpPr>
              <a:stCxn id="525" idx="0"/>
              <a:endCxn id="522" idx="2"/>
            </p:cNvCxnSpPr>
            <p:nvPr/>
          </p:nvCxnSpPr>
          <p:spPr>
            <a:xfrm rot="-5400000">
              <a:off x="3685459" y="1054203"/>
              <a:ext cx="509400" cy="1284900"/>
            </a:xfrm>
            <a:prstGeom prst="bentConnector3">
              <a:avLst>
                <a:gd fmla="val 49997" name="adj1"/>
              </a:avLst>
            </a:prstGeom>
            <a:noFill/>
            <a:ln cap="flat" cmpd="sng" w="9525">
              <a:solidFill>
                <a:srgbClr val="EAD1DC"/>
              </a:solidFill>
              <a:prstDash val="solid"/>
              <a:round/>
              <a:headEnd len="med" w="med" type="diamond"/>
              <a:tailEnd len="med" w="med" type="diamond"/>
            </a:ln>
          </p:spPr>
        </p:cxnSp>
        <p:sp>
          <p:nvSpPr>
            <p:cNvPr id="522" name="Google Shape;522;p48"/>
            <p:cNvSpPr txBox="1"/>
            <p:nvPr/>
          </p:nvSpPr>
          <p:spPr>
            <a:xfrm>
              <a:off x="4028913" y="1214449"/>
              <a:ext cx="1107125" cy="22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62625" lIns="162625" spcFirstLastPara="1" rIns="162625" wrap="square" tIns="1626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1200">
                  <a:latin typeface="Bree Serif"/>
                  <a:ea typeface="Bree Serif"/>
                  <a:cs typeface="Bree Serif"/>
                  <a:sym typeface="Bree Serif"/>
                </a:rPr>
                <a:t>Has 2 types </a:t>
              </a:r>
              <a:endParaRPr sz="1200"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</p:grpSp>
      <p:sp>
        <p:nvSpPr>
          <p:cNvPr id="525" name="Google Shape;525;p48"/>
          <p:cNvSpPr txBox="1"/>
          <p:nvPr/>
        </p:nvSpPr>
        <p:spPr>
          <a:xfrm>
            <a:off x="2210809" y="2103753"/>
            <a:ext cx="1107000" cy="2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2625" lIns="162625" spcFirstLastPara="1" rIns="162625" wrap="square" tIns="162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>
              <a:latin typeface="Mada"/>
              <a:ea typeface="Mada"/>
              <a:cs typeface="Mada"/>
              <a:sym typeface="Mada"/>
            </a:endParaRPr>
          </a:p>
        </p:txBody>
      </p:sp>
      <p:sp>
        <p:nvSpPr>
          <p:cNvPr id="523" name="Google Shape;523;p48"/>
          <p:cNvSpPr txBox="1"/>
          <p:nvPr/>
        </p:nvSpPr>
        <p:spPr>
          <a:xfrm>
            <a:off x="4759273" y="2103753"/>
            <a:ext cx="1107000" cy="2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2625" lIns="162625" spcFirstLastPara="1" rIns="162625" wrap="square" tIns="1626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ada"/>
              <a:ea typeface="Mada"/>
              <a:cs typeface="Mada"/>
              <a:sym typeface="Mada"/>
            </a:endParaRPr>
          </a:p>
        </p:txBody>
      </p:sp>
      <p:sp>
        <p:nvSpPr>
          <p:cNvPr id="526" name="Google Shape;526;p48"/>
          <p:cNvSpPr txBox="1"/>
          <p:nvPr/>
        </p:nvSpPr>
        <p:spPr>
          <a:xfrm>
            <a:off x="1369500" y="2040075"/>
            <a:ext cx="28479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          </a:t>
            </a:r>
            <a:r>
              <a:rPr lang="ar" sz="11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                    </a:t>
            </a:r>
            <a:r>
              <a:rPr lang="ar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Occulta </a:t>
            </a:r>
            <a:r>
              <a:rPr lang="ar" sz="1200">
                <a:solidFill>
                  <a:srgbClr val="93C47D"/>
                </a:solidFill>
                <a:latin typeface="Bree Serif"/>
                <a:ea typeface="Bree Serif"/>
                <a:cs typeface="Bree Serif"/>
                <a:sym typeface="Bree Serif"/>
              </a:rPr>
              <a:t>20%</a:t>
            </a:r>
            <a:endParaRPr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                 1) Spinal dermal sinus</a:t>
            </a:r>
            <a:endParaRPr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                 2)Tethered cord</a:t>
            </a:r>
            <a:endParaRPr sz="1200"/>
          </a:p>
        </p:txBody>
      </p:sp>
      <p:sp>
        <p:nvSpPr>
          <p:cNvPr id="527" name="Google Shape;527;p48"/>
          <p:cNvSpPr txBox="1"/>
          <p:nvPr/>
        </p:nvSpPr>
        <p:spPr>
          <a:xfrm>
            <a:off x="4370367" y="2040080"/>
            <a:ext cx="3000000" cy="11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Manifesta (cystic) </a:t>
            </a:r>
            <a:r>
              <a:rPr lang="ar" sz="1200">
                <a:solidFill>
                  <a:srgbClr val="93C47D"/>
                </a:solidFill>
                <a:latin typeface="Bree Serif"/>
                <a:ea typeface="Bree Serif"/>
                <a:cs typeface="Bree Serif"/>
                <a:sym typeface="Bree Serif"/>
              </a:rPr>
              <a:t>80%</a:t>
            </a:r>
            <a:endParaRPr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AutoNum type="arabicPeriod"/>
            </a:pPr>
            <a:r>
              <a:rPr lang="ar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Meningocele</a:t>
            </a:r>
            <a:endParaRPr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AutoNum type="arabicPeriod"/>
            </a:pPr>
            <a:r>
              <a:rPr lang="ar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Meningomyelocele</a:t>
            </a:r>
            <a:endParaRPr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AutoNum type="arabicPeriod"/>
            </a:pPr>
            <a:r>
              <a:rPr lang="ar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Myelochisis</a:t>
            </a:r>
            <a:endParaRPr sz="1200"/>
          </a:p>
        </p:txBody>
      </p:sp>
      <p:sp>
        <p:nvSpPr>
          <p:cNvPr id="528" name="Google Shape;528;p48"/>
          <p:cNvSpPr txBox="1"/>
          <p:nvPr/>
        </p:nvSpPr>
        <p:spPr>
          <a:xfrm>
            <a:off x="381107" y="2938863"/>
            <a:ext cx="3393900" cy="5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000"/>
              <a:buFont typeface="Bree Serif"/>
              <a:buAutoNum type="alphaUcPeriod"/>
            </a:pPr>
            <a:r>
              <a:rPr b="1" lang="ar" sz="2000">
                <a:solidFill>
                  <a:srgbClr val="C27BA0"/>
                </a:solidFill>
                <a:latin typeface="Bree Serif"/>
                <a:ea typeface="Bree Serif"/>
                <a:cs typeface="Bree Serif"/>
                <a:sym typeface="Bree Serif"/>
              </a:rPr>
              <a:t>Spina Bifida Occulta</a:t>
            </a:r>
            <a:endParaRPr b="1" sz="2000">
              <a:solidFill>
                <a:srgbClr val="C27BA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29" name="Google Shape;529;p48"/>
          <p:cNvSpPr txBox="1"/>
          <p:nvPr/>
        </p:nvSpPr>
        <p:spPr>
          <a:xfrm>
            <a:off x="675650" y="3441744"/>
            <a:ext cx="4278300" cy="14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◄"/>
            </a:pP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The closed type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◄"/>
            </a:pP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Only one vertebra is affected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◄"/>
            </a:pP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No clinical symptoms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◄"/>
            </a:pP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Skin overlying it is intact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◄"/>
            </a:pP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Sometimes covered by a tuft of hair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Bree Serif"/>
              <a:buChar char="◄"/>
            </a:pPr>
            <a:r>
              <a:rPr lang="ar" sz="1200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Usually does not involve underlying neural tissue</a:t>
            </a:r>
            <a:endParaRPr sz="1200">
              <a:solidFill>
                <a:srgbClr val="674EA7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grpSp>
        <p:nvGrpSpPr>
          <p:cNvPr id="530" name="Google Shape;530;p48"/>
          <p:cNvGrpSpPr/>
          <p:nvPr/>
        </p:nvGrpSpPr>
        <p:grpSpPr>
          <a:xfrm>
            <a:off x="5110152" y="3439174"/>
            <a:ext cx="2274024" cy="1320769"/>
            <a:chOff x="5502000" y="3078675"/>
            <a:chExt cx="2924037" cy="1536850"/>
          </a:xfrm>
        </p:grpSpPr>
        <p:pic>
          <p:nvPicPr>
            <p:cNvPr id="531" name="Google Shape;531;p48"/>
            <p:cNvPicPr preferRelativeResize="0"/>
            <p:nvPr/>
          </p:nvPicPr>
          <p:blipFill rotWithShape="1">
            <a:blip r:embed="rId3">
              <a:alphaModFix/>
            </a:blip>
            <a:srcRect b="53572" l="2316" r="37190" t="0"/>
            <a:stretch/>
          </p:blipFill>
          <p:spPr>
            <a:xfrm>
              <a:off x="5502000" y="3078675"/>
              <a:ext cx="2722800" cy="1536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2" name="Google Shape;532;p48"/>
            <p:cNvSpPr/>
            <p:nvPr/>
          </p:nvSpPr>
          <p:spPr>
            <a:xfrm>
              <a:off x="7940037" y="3137475"/>
              <a:ext cx="486000" cy="2277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48"/>
            <p:cNvSpPr/>
            <p:nvPr/>
          </p:nvSpPr>
          <p:spPr>
            <a:xfrm>
              <a:off x="7940020" y="3913466"/>
              <a:ext cx="486000" cy="2277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48"/>
            <p:cNvSpPr/>
            <p:nvPr/>
          </p:nvSpPr>
          <p:spPr>
            <a:xfrm>
              <a:off x="7809057" y="4253516"/>
              <a:ext cx="486000" cy="2277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35" name="Google Shape;535;p48"/>
          <p:cNvPicPr preferRelativeResize="0"/>
          <p:nvPr/>
        </p:nvPicPr>
        <p:blipFill rotWithShape="1">
          <a:blip r:embed="rId4">
            <a:alphaModFix/>
          </a:blip>
          <a:srcRect b="4931" l="0" r="71405" t="41469"/>
          <a:stretch/>
        </p:blipFill>
        <p:spPr>
          <a:xfrm>
            <a:off x="7334669" y="3394025"/>
            <a:ext cx="1106999" cy="1411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49"/>
          <p:cNvSpPr txBox="1"/>
          <p:nvPr>
            <p:ph idx="12" type="sldNum"/>
          </p:nvPr>
        </p:nvSpPr>
        <p:spPr>
          <a:xfrm>
            <a:off x="8635202" y="4815625"/>
            <a:ext cx="3861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sp>
        <p:nvSpPr>
          <p:cNvPr id="541" name="Google Shape;541;p49"/>
          <p:cNvSpPr txBox="1"/>
          <p:nvPr>
            <p:ph type="ctrTitle"/>
          </p:nvPr>
        </p:nvSpPr>
        <p:spPr>
          <a:xfrm>
            <a:off x="354328" y="4"/>
            <a:ext cx="3483000" cy="62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2000">
                <a:solidFill>
                  <a:srgbClr val="C27BA0"/>
                </a:solidFill>
              </a:rPr>
              <a:t>B.  Spina Bifida Cystica</a:t>
            </a:r>
            <a:endParaRPr b="1" sz="2000">
              <a:solidFill>
                <a:srgbClr val="C27BA0"/>
              </a:solidFill>
            </a:endParaRPr>
          </a:p>
        </p:txBody>
      </p:sp>
      <p:sp>
        <p:nvSpPr>
          <p:cNvPr id="542" name="Google Shape;542;p49"/>
          <p:cNvSpPr txBox="1"/>
          <p:nvPr>
            <p:ph idx="1" type="subTitle"/>
          </p:nvPr>
        </p:nvSpPr>
        <p:spPr>
          <a:xfrm>
            <a:off x="354325" y="517109"/>
            <a:ext cx="5635800" cy="119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ar" sz="1200">
                <a:solidFill>
                  <a:srgbClr val="000000"/>
                </a:solidFill>
              </a:rPr>
              <a:t>Cystica is </a:t>
            </a:r>
            <a:r>
              <a:rPr lang="ar" sz="1200">
                <a:solidFill>
                  <a:srgbClr val="FF0000"/>
                </a:solidFill>
              </a:rPr>
              <a:t>the most severe</a:t>
            </a:r>
            <a:r>
              <a:rPr lang="ar" sz="1200">
                <a:solidFill>
                  <a:srgbClr val="000000"/>
                </a:solidFill>
              </a:rPr>
              <a:t> and complex form of spina bifida. </a:t>
            </a:r>
            <a:endParaRPr sz="1200">
              <a:solidFill>
                <a:srgbClr val="000000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</a:pPr>
            <a:r>
              <a:rPr lang="ar" sz="1200">
                <a:solidFill>
                  <a:srgbClr val="000000"/>
                </a:solidFill>
              </a:rPr>
              <a:t>It usually involves serious neurological problems. </a:t>
            </a:r>
            <a:endParaRPr sz="1200">
              <a:solidFill>
                <a:srgbClr val="000000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</a:pPr>
            <a:r>
              <a:rPr lang="ar" sz="1200">
                <a:solidFill>
                  <a:srgbClr val="000000"/>
                </a:solidFill>
              </a:rPr>
              <a:t>A portion of the nerves and the spinal cord are exposed outside the body</a:t>
            </a:r>
            <a:endParaRPr sz="1200">
              <a:solidFill>
                <a:srgbClr val="000000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</a:pPr>
            <a:r>
              <a:rPr lang="ar" sz="1200">
                <a:solidFill>
                  <a:srgbClr val="000000"/>
                </a:solidFill>
              </a:rPr>
              <a:t>Neurological symptoms are present</a:t>
            </a:r>
            <a:endParaRPr sz="12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/>
              <a:t> </a:t>
            </a:r>
            <a:endParaRPr/>
          </a:p>
        </p:txBody>
      </p:sp>
      <p:graphicFrame>
        <p:nvGraphicFramePr>
          <p:cNvPr id="543" name="Google Shape;543;p49"/>
          <p:cNvGraphicFramePr/>
          <p:nvPr/>
        </p:nvGraphicFramePr>
        <p:xfrm>
          <a:off x="229050" y="167170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{542B382A-855C-4DA8-8FD8-027B6C16A88A}</a:tableStyleId>
              </a:tblPr>
              <a:tblGrid>
                <a:gridCol w="2824475"/>
                <a:gridCol w="2824475"/>
                <a:gridCol w="2824475"/>
              </a:tblGrid>
              <a:tr h="437225"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>
                          <a:solidFill>
                            <a:srgbClr val="FFFFF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It </a:t>
                      </a:r>
                      <a:r>
                        <a:rPr b="1" lang="ar">
                          <a:solidFill>
                            <a:srgbClr val="FFFFF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Subdivided into: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5A6BD"/>
                    </a:solidFill>
                  </a:tcPr>
                </a:tc>
                <a:tc hMerge="1"/>
                <a:tc hMerge="1"/>
              </a:tr>
              <a:tr h="5414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ar" sz="1200">
                          <a:solidFill>
                            <a:srgbClr val="A64D79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1. Spina bifida with meningocele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ar" sz="1200">
                          <a:solidFill>
                            <a:srgbClr val="A64D79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2. Spina bifida with meningomyelocoele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ar" sz="1200">
                          <a:solidFill>
                            <a:srgbClr val="A64D79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3. Spina bifida with myeloschisis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74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ar" sz="12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protrusion of sac containing meninges  &amp; cerebrospinal fluid.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ar" sz="12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protrusion of sac containing meninges with spinal cord and/or nerve roots.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ar" sz="12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spinal cord is open due to failure of neural folds to develop.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38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544" name="Google Shape;544;p49"/>
          <p:cNvPicPr preferRelativeResize="0"/>
          <p:nvPr/>
        </p:nvPicPr>
        <p:blipFill rotWithShape="1">
          <a:blip r:embed="rId3">
            <a:alphaModFix/>
          </a:blip>
          <a:srcRect b="4846" l="51194" r="19464" t="40633"/>
          <a:stretch/>
        </p:blipFill>
        <p:spPr>
          <a:xfrm>
            <a:off x="1941318" y="3397738"/>
            <a:ext cx="1018075" cy="128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49"/>
          <p:cNvPicPr preferRelativeResize="0"/>
          <p:nvPr/>
        </p:nvPicPr>
        <p:blipFill rotWithShape="1">
          <a:blip r:embed="rId3">
            <a:alphaModFix/>
          </a:blip>
          <a:srcRect b="6611" l="81148" r="0" t="42916"/>
          <a:stretch/>
        </p:blipFill>
        <p:spPr>
          <a:xfrm>
            <a:off x="5063983" y="3397725"/>
            <a:ext cx="706556" cy="1286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6" name="Google Shape;546;p49"/>
          <p:cNvGrpSpPr/>
          <p:nvPr/>
        </p:nvGrpSpPr>
        <p:grpSpPr>
          <a:xfrm>
            <a:off x="6154695" y="3550134"/>
            <a:ext cx="1837937" cy="1169315"/>
            <a:chOff x="6078495" y="3397734"/>
            <a:chExt cx="1837937" cy="1169315"/>
          </a:xfrm>
        </p:grpSpPr>
        <p:pic>
          <p:nvPicPr>
            <p:cNvPr id="547" name="Google Shape;547;p49"/>
            <p:cNvPicPr preferRelativeResize="0"/>
            <p:nvPr/>
          </p:nvPicPr>
          <p:blipFill rotWithShape="1">
            <a:blip r:embed="rId4">
              <a:alphaModFix/>
            </a:blip>
            <a:srcRect b="0" l="41983" r="3627" t="56289"/>
            <a:stretch/>
          </p:blipFill>
          <p:spPr>
            <a:xfrm>
              <a:off x="6136032" y="3514800"/>
              <a:ext cx="1780400" cy="10522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8" name="Google Shape;548;p49"/>
            <p:cNvSpPr/>
            <p:nvPr/>
          </p:nvSpPr>
          <p:spPr>
            <a:xfrm>
              <a:off x="6078495" y="3397734"/>
              <a:ext cx="559800" cy="5598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49" name="Google Shape;549;p49"/>
          <p:cNvGrpSpPr/>
          <p:nvPr/>
        </p:nvGrpSpPr>
        <p:grpSpPr>
          <a:xfrm>
            <a:off x="372163" y="3608543"/>
            <a:ext cx="1627047" cy="864775"/>
            <a:chOff x="1015643" y="3683399"/>
            <a:chExt cx="1426483" cy="777675"/>
          </a:xfrm>
        </p:grpSpPr>
        <p:pic>
          <p:nvPicPr>
            <p:cNvPr id="550" name="Google Shape;550;p49"/>
            <p:cNvPicPr preferRelativeResize="0"/>
            <p:nvPr/>
          </p:nvPicPr>
          <p:blipFill rotWithShape="1">
            <a:blip r:embed="rId4">
              <a:alphaModFix/>
            </a:blip>
            <a:srcRect b="53934" l="39639" r="3806" t="0"/>
            <a:stretch/>
          </p:blipFill>
          <p:spPr>
            <a:xfrm>
              <a:off x="1143901" y="3683399"/>
              <a:ext cx="1298225" cy="7776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1" name="Google Shape;551;p49"/>
            <p:cNvSpPr/>
            <p:nvPr/>
          </p:nvSpPr>
          <p:spPr>
            <a:xfrm>
              <a:off x="1015643" y="3961632"/>
              <a:ext cx="485700" cy="1497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52" name="Google Shape;552;p49"/>
          <p:cNvPicPr preferRelativeResize="0"/>
          <p:nvPr/>
        </p:nvPicPr>
        <p:blipFill rotWithShape="1">
          <a:blip r:embed="rId4">
            <a:alphaModFix/>
          </a:blip>
          <a:srcRect b="0" l="2322" r="40200" t="45761"/>
          <a:stretch/>
        </p:blipFill>
        <p:spPr>
          <a:xfrm>
            <a:off x="3467213" y="3516025"/>
            <a:ext cx="1512774" cy="1049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50"/>
          <p:cNvSpPr txBox="1"/>
          <p:nvPr/>
        </p:nvSpPr>
        <p:spPr>
          <a:xfrm>
            <a:off x="68607" y="51975"/>
            <a:ext cx="2552100" cy="6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lang="ar" sz="3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Practice </a:t>
            </a:r>
            <a:endParaRPr b="1" i="0" sz="3000" u="none" cap="none" strike="noStrike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58" name="Google Shape;558;p50"/>
          <p:cNvSpPr txBox="1"/>
          <p:nvPr/>
        </p:nvSpPr>
        <p:spPr>
          <a:xfrm>
            <a:off x="68600" y="389250"/>
            <a:ext cx="5003700" cy="44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sz="900">
              <a:solidFill>
                <a:srgbClr val="0070C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</a:t>
            </a:r>
            <a:r>
              <a:rPr b="1" lang="ar" sz="9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1</a:t>
            </a:r>
            <a:r>
              <a:rPr b="1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:</a:t>
            </a:r>
            <a:r>
              <a:rPr b="1" lang="ar" sz="9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900">
                <a:latin typeface="Bree Serif"/>
                <a:ea typeface="Bree Serif"/>
                <a:cs typeface="Bree Serif"/>
                <a:sym typeface="Bree Serif"/>
              </a:rPr>
              <a:t>The neural tube is derivative from:</a:t>
            </a:r>
            <a:endParaRPr sz="9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A. endoderm</a:t>
            </a:r>
            <a:endParaRPr sz="900">
              <a:solidFill>
                <a:srgbClr val="0070C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B. mesoderm </a:t>
            </a:r>
            <a:endParaRPr sz="900">
              <a:solidFill>
                <a:srgbClr val="0070C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C. intermediate mesoderm</a:t>
            </a:r>
            <a:endParaRPr sz="900">
              <a:solidFill>
                <a:srgbClr val="0070C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D.ectoderm </a:t>
            </a:r>
            <a:endParaRPr sz="900">
              <a:solidFill>
                <a:srgbClr val="0070C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9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Q2:</a:t>
            </a: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Which one of the following regions of spinal cord contains cell bodies of motor  neuron?</a:t>
            </a:r>
            <a:endParaRPr b="0" i="0" sz="900" u="none" cap="none" strike="noStrike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A. Alar plate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B.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Basal plate 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C.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  Mantle zone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. Dorsal funiculus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lang="ar" sz="9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Q3:</a:t>
            </a:r>
            <a:r>
              <a:rPr lang="ar" sz="9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b="0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900">
                <a:latin typeface="Bree Serif"/>
                <a:ea typeface="Bree Serif"/>
                <a:cs typeface="Bree Serif"/>
                <a:sym typeface="Bree Serif"/>
              </a:rPr>
              <a:t>Myelination of nerve fibers starts at ___and continues during ___________.</a:t>
            </a:r>
            <a:endParaRPr b="0" i="0" sz="900" u="none" cap="none" strike="noStrike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A. 2nd month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 - 1st postnatal year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B. 4th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month - 1st postnatal year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C. 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2nd month - 2nd  postnatal year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D.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4th  month - 2nd postnatal year</a:t>
            </a:r>
            <a:endParaRPr sz="900">
              <a:solidFill>
                <a:srgbClr val="0070C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lang="ar" sz="9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Q4:</a:t>
            </a:r>
            <a:r>
              <a:rPr lang="ar" sz="9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  </a:t>
            </a: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Dura mater originated from:</a:t>
            </a:r>
            <a:endParaRPr sz="9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A. endoderm</a:t>
            </a:r>
            <a:endParaRPr sz="900">
              <a:solidFill>
                <a:srgbClr val="0070C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B. mesoderm </a:t>
            </a:r>
            <a:endParaRPr sz="900">
              <a:solidFill>
                <a:srgbClr val="0070C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C. intermediate mesoderm</a:t>
            </a:r>
            <a:endParaRPr sz="900">
              <a:solidFill>
                <a:srgbClr val="0070C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D.ectoderm </a:t>
            </a:r>
            <a:endParaRPr sz="9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FF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262626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59" name="Google Shape;559;p50"/>
          <p:cNvSpPr txBox="1"/>
          <p:nvPr/>
        </p:nvSpPr>
        <p:spPr>
          <a:xfrm>
            <a:off x="4902273" y="358504"/>
            <a:ext cx="4424400" cy="44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Q5:</a:t>
            </a:r>
            <a:r>
              <a:rPr b="0" i="0" lang="ar" sz="9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900">
                <a:latin typeface="Bree Serif"/>
                <a:ea typeface="Bree Serif"/>
                <a:cs typeface="Bree Serif"/>
                <a:sym typeface="Bree Serif"/>
              </a:rPr>
              <a:t>Which part of mesoderm divides into segments called somites?</a:t>
            </a:r>
            <a:endParaRPr sz="9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A.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 Paraxial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B.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Intermediate 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.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Lateral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D. Notochord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Q6:</a:t>
            </a:r>
            <a:r>
              <a:rPr lang="ar" sz="900"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Each sclerotome becomes subdivided into cranial &amp; caudal part at:</a:t>
            </a:r>
            <a:endParaRPr sz="9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A.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 5th week</a:t>
            </a:r>
            <a:endParaRPr sz="900">
              <a:solidFill>
                <a:srgbClr val="0070C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. 4th week</a:t>
            </a:r>
            <a:endParaRPr sz="900">
              <a:solidFill>
                <a:srgbClr val="0070C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. 4th month </a:t>
            </a:r>
            <a:endParaRPr sz="900">
              <a:solidFill>
                <a:srgbClr val="0070C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D.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 2nd month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Q7:</a:t>
            </a:r>
            <a:r>
              <a:rPr b="0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b="0" i="0" lang="ar" sz="900" u="none" cap="none" strike="noStrike"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900">
                <a:latin typeface="Bree Serif"/>
                <a:ea typeface="Bree Serif"/>
                <a:cs typeface="Bree Serif"/>
                <a:sym typeface="Bree Serif"/>
              </a:rPr>
              <a:t>The secondary curvature of spinal column is:</a:t>
            </a:r>
            <a:endParaRPr b="0" i="0" sz="900" u="none" cap="none" strike="noStrike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A. Concave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 anterior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B.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Concave posterior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C. Conv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ex anterior 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D. Both B&amp;C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Q8</a:t>
            </a:r>
            <a:r>
              <a:rPr lang="ar" sz="900"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b="1" lang="ar" sz="9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:</a:t>
            </a:r>
            <a:r>
              <a:rPr lang="ar" sz="9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900">
                <a:latin typeface="Bree Serif"/>
                <a:ea typeface="Bree Serif"/>
                <a:cs typeface="Bree Serif"/>
                <a:sym typeface="Bree Serif"/>
              </a:rPr>
              <a:t>regarding spinal bifida which one of the statement is correct? </a:t>
            </a:r>
            <a:endParaRPr b="0" i="0" sz="900" u="none" cap="none" strike="noStrike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A. The closed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type is more frequent than the open</a:t>
            </a:r>
            <a:endParaRPr sz="900">
              <a:solidFill>
                <a:srgbClr val="0070C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B. The closed t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ype presents with clinical symptoms 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C. In cases of spina bifida with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meningocele</a:t>
            </a: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, the spinal cord is open.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D. Spina bifida is due to failure of fusion between the halves of vertebral arch.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FF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262626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60" name="Google Shape;560;p50"/>
          <p:cNvSpPr txBox="1"/>
          <p:nvPr/>
        </p:nvSpPr>
        <p:spPr>
          <a:xfrm>
            <a:off x="5310300" y="4871025"/>
            <a:ext cx="3293100" cy="2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ar" sz="900" u="none" cap="none" strike="noStrike">
                <a:latin typeface="Bree Serif"/>
                <a:ea typeface="Bree Serif"/>
                <a:cs typeface="Bree Serif"/>
                <a:sym typeface="Bree Serif"/>
              </a:rPr>
              <a:t>Answers:</a:t>
            </a:r>
            <a:r>
              <a:rPr b="0" i="0" lang="ar" sz="900" u="none" cap="none" strike="noStrike">
                <a:solidFill>
                  <a:srgbClr val="00B050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b="0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Q1</a:t>
            </a:r>
            <a:r>
              <a:rPr lang="ar" sz="900">
                <a:latin typeface="Bree Serif"/>
                <a:ea typeface="Bree Serif"/>
                <a:cs typeface="Bree Serif"/>
                <a:sym typeface="Bree Serif"/>
              </a:rPr>
              <a:t>(D</a:t>
            </a:r>
            <a:r>
              <a:rPr lang="ar" sz="900">
                <a:latin typeface="Bree Serif"/>
                <a:ea typeface="Bree Serif"/>
                <a:cs typeface="Bree Serif"/>
                <a:sym typeface="Bree Serif"/>
              </a:rPr>
              <a:t>)</a:t>
            </a:r>
            <a:r>
              <a:rPr b="0" i="0" lang="ar" sz="900" u="none" cap="none" strike="noStrike">
                <a:solidFill>
                  <a:srgbClr val="00B050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b="0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Q2</a:t>
            </a:r>
            <a:r>
              <a:rPr b="0" i="0" lang="ar" sz="900" u="none" cap="none" strike="noStrike">
                <a:latin typeface="Bree Serif"/>
                <a:ea typeface="Bree Serif"/>
                <a:cs typeface="Bree Serif"/>
                <a:sym typeface="Bree Serif"/>
              </a:rPr>
              <a:t>(</a:t>
            </a:r>
            <a:r>
              <a:rPr lang="ar" sz="900">
                <a:latin typeface="Bree Serif"/>
                <a:ea typeface="Bree Serif"/>
                <a:cs typeface="Bree Serif"/>
                <a:sym typeface="Bree Serif"/>
              </a:rPr>
              <a:t>B) </a:t>
            </a:r>
            <a:r>
              <a:rPr b="0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Q3</a:t>
            </a:r>
            <a:r>
              <a:rPr lang="ar" sz="900">
                <a:latin typeface="Bree Serif"/>
                <a:ea typeface="Bree Serif"/>
                <a:cs typeface="Bree Serif"/>
                <a:sym typeface="Bree Serif"/>
              </a:rPr>
              <a:t>(B) </a:t>
            </a:r>
            <a:r>
              <a:rPr b="0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Q4</a:t>
            </a:r>
            <a:r>
              <a:rPr lang="ar" sz="900">
                <a:latin typeface="Bree Serif"/>
                <a:ea typeface="Bree Serif"/>
                <a:cs typeface="Bree Serif"/>
                <a:sym typeface="Bree Serif"/>
              </a:rPr>
              <a:t>(B)</a:t>
            </a:r>
            <a:r>
              <a:rPr b="0" i="0" lang="ar" sz="900" u="none" cap="none" strike="noStrike">
                <a:solidFill>
                  <a:srgbClr val="00B050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b="0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Q5</a:t>
            </a:r>
            <a:r>
              <a:rPr lang="ar" sz="900">
                <a:latin typeface="Bree Serif"/>
                <a:ea typeface="Bree Serif"/>
                <a:cs typeface="Bree Serif"/>
                <a:sym typeface="Bree Serif"/>
              </a:rPr>
              <a:t>(A)</a:t>
            </a:r>
            <a:r>
              <a:rPr b="0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 Q6</a:t>
            </a:r>
            <a:r>
              <a:rPr lang="ar" sz="900">
                <a:latin typeface="Bree Serif"/>
                <a:ea typeface="Bree Serif"/>
                <a:cs typeface="Bree Serif"/>
                <a:sym typeface="Bree Serif"/>
              </a:rPr>
              <a:t>(B)</a:t>
            </a:r>
            <a:r>
              <a:rPr lang="ar" sz="9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b="0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Q7</a:t>
            </a:r>
            <a:r>
              <a:rPr lang="ar" sz="900">
                <a:latin typeface="Bree Serif"/>
                <a:ea typeface="Bree Serif"/>
                <a:cs typeface="Bree Serif"/>
                <a:sym typeface="Bree Serif"/>
              </a:rPr>
              <a:t>(D)</a:t>
            </a:r>
            <a:r>
              <a:rPr b="0" i="0" lang="ar" sz="900" u="none" cap="none" strike="noStrike">
                <a:solidFill>
                  <a:srgbClr val="00B050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b="0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Q8</a:t>
            </a:r>
            <a:r>
              <a:rPr lang="ar" sz="900">
                <a:latin typeface="Bree Serif"/>
                <a:ea typeface="Bree Serif"/>
                <a:cs typeface="Bree Serif"/>
                <a:sym typeface="Bree Serif"/>
              </a:rPr>
              <a:t>(D)</a:t>
            </a:r>
            <a:endParaRPr b="0" i="0" sz="900" u="none" cap="none" strike="noStrike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561" name="Google Shape;561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8675" y="101550"/>
            <a:ext cx="617101" cy="553933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50"/>
          <p:cNvSpPr txBox="1"/>
          <p:nvPr>
            <p:ph idx="12" type="sldNum"/>
          </p:nvPr>
        </p:nvSpPr>
        <p:spPr>
          <a:xfrm>
            <a:off x="8675378" y="4815625"/>
            <a:ext cx="345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 amt="25000"/>
          </a:blip>
          <a:stretch>
            <a:fillRect/>
          </a:stretch>
        </a:blipFill>
      </p:bgPr>
    </p:bg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51"/>
          <p:cNvSpPr txBox="1"/>
          <p:nvPr/>
        </p:nvSpPr>
        <p:spPr>
          <a:xfrm>
            <a:off x="5283025" y="1451325"/>
            <a:ext cx="2411700" cy="34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Girls team :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Ajeed Al Rashoud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‏Taif Alotaibi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‏Noura Al Turki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‏Amirah Al-Zahrani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‏Alhanouf Al-haluli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‏Sara Al-Abdulkarem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‏Renad Al Haqbani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‏Nouf Al Humaidhi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Jude Al Khalifah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Nouf Al Hussaini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 Rahaf Al Shabri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 Danah Al Halees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 Rema Al Mutawa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 Amirah Al Dakhilallah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 Maha Al Nahdi 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Razan Al zohaifi 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Ghalia </a:t>
            </a:r>
            <a:r>
              <a:rPr b="1"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Alnufaei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68" name="Google Shape;568;p51"/>
          <p:cNvSpPr txBox="1"/>
          <p:nvPr/>
        </p:nvSpPr>
        <p:spPr>
          <a:xfrm>
            <a:off x="1720975" y="1451325"/>
            <a:ext cx="2146800" cy="2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Boys team: 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Mohammed Al-huqbani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Salman Alagla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Ziyad Al-jofan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Ali Aldawood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Khalid Nagshabandi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Omar Alammari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Sameh nuser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Abdullah Basamh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Alwaleed Alsaleh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Mohaned Makkawi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Abdullah Alghamdi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69" name="Google Shape;569;p51"/>
          <p:cNvSpPr txBox="1"/>
          <p:nvPr/>
        </p:nvSpPr>
        <p:spPr>
          <a:xfrm>
            <a:off x="3856075" y="693175"/>
            <a:ext cx="14997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4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Team leaders</a:t>
            </a:r>
            <a:endParaRPr b="1" sz="1200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000000"/>
              </a:solidFill>
            </a:endParaRPr>
          </a:p>
        </p:txBody>
      </p:sp>
      <p:sp>
        <p:nvSpPr>
          <p:cNvPr id="570" name="Google Shape;570;p51"/>
          <p:cNvSpPr txBox="1"/>
          <p:nvPr/>
        </p:nvSpPr>
        <p:spPr>
          <a:xfrm>
            <a:off x="5044150" y="1182200"/>
            <a:ext cx="22131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41300" lvl="0" marL="342900" rtl="0" algn="ctr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1200"/>
              <a:buFont typeface="Bree Serif"/>
              <a:buChar char="●"/>
            </a:pPr>
            <a:r>
              <a:rPr b="1" lang="ar" sz="1200">
                <a:solidFill>
                  <a:srgbClr val="A64D79"/>
                </a:solidFill>
                <a:latin typeface="Bree Serif"/>
                <a:ea typeface="Bree Serif"/>
                <a:cs typeface="Bree Serif"/>
                <a:sym typeface="Bree Serif"/>
              </a:rPr>
              <a:t>Ateen Almutairi</a:t>
            </a:r>
            <a:endParaRPr b="1" sz="1200">
              <a:solidFill>
                <a:srgbClr val="A64D79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71" name="Google Shape;571;p51"/>
          <p:cNvSpPr txBox="1"/>
          <p:nvPr/>
        </p:nvSpPr>
        <p:spPr>
          <a:xfrm>
            <a:off x="1473350" y="1182200"/>
            <a:ext cx="23301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ctr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1200"/>
              <a:buFont typeface="Bree Serif"/>
              <a:buChar char="●"/>
            </a:pPr>
            <a:r>
              <a:rPr b="1" lang="ar" sz="1200">
                <a:solidFill>
                  <a:srgbClr val="A64D79"/>
                </a:solidFill>
                <a:latin typeface="Bree Serif"/>
                <a:ea typeface="Bree Serif"/>
                <a:cs typeface="Bree Serif"/>
                <a:sym typeface="Bree Serif"/>
              </a:rPr>
              <a:t>Abdulrahman Shadid</a:t>
            </a:r>
            <a:endParaRPr b="1" sz="1200">
              <a:solidFill>
                <a:srgbClr val="A64D79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CB4D73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572" name="Google Shape;572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050" y="4144200"/>
            <a:ext cx="1602650" cy="88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51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96294" y="4626272"/>
            <a:ext cx="245100" cy="163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574" name="Google Shape;574;p51"/>
          <p:cNvSpPr txBox="1"/>
          <p:nvPr/>
        </p:nvSpPr>
        <p:spPr>
          <a:xfrm>
            <a:off x="788700" y="4269450"/>
            <a:ext cx="996900" cy="3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0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Contact us: </a:t>
            </a:r>
            <a:endParaRPr b="1" sz="1000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575" name="Google Shape;575;p51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07900" y="4557721"/>
            <a:ext cx="337775" cy="30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51"/>
          <p:cNvPicPr preferRelativeResize="0"/>
          <p:nvPr/>
        </p:nvPicPr>
        <p:blipFill rotWithShape="1">
          <a:blip r:embed="rId9">
            <a:alphaModFix/>
          </a:blip>
          <a:srcRect b="40678" l="16887" r="21277" t="28723"/>
          <a:stretch/>
        </p:blipFill>
        <p:spPr>
          <a:xfrm>
            <a:off x="7549751" y="105251"/>
            <a:ext cx="1459225" cy="722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7" name="Google Shape;577;p51"/>
          <p:cNvGrpSpPr/>
          <p:nvPr/>
        </p:nvGrpSpPr>
        <p:grpSpPr>
          <a:xfrm>
            <a:off x="8031858" y="4626274"/>
            <a:ext cx="1112139" cy="336158"/>
            <a:chOff x="154542" y="4726754"/>
            <a:chExt cx="1143000" cy="336124"/>
          </a:xfrm>
        </p:grpSpPr>
        <p:sp>
          <p:nvSpPr>
            <p:cNvPr id="578" name="Google Shape;578;p51"/>
            <p:cNvSpPr/>
            <p:nvPr/>
          </p:nvSpPr>
          <p:spPr>
            <a:xfrm rot="10797293">
              <a:off x="154541" y="4763028"/>
              <a:ext cx="1143000" cy="299400"/>
            </a:xfrm>
            <a:prstGeom prst="homePlate">
              <a:avLst>
                <a:gd fmla="val 50000" name="adj"/>
              </a:avLst>
            </a:prstGeom>
            <a:solidFill>
              <a:srgbClr val="EEB7D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51">
              <a:hlinkClick r:id="rId10"/>
            </p:cNvPr>
            <p:cNvSpPr txBox="1"/>
            <p:nvPr/>
          </p:nvSpPr>
          <p:spPr>
            <a:xfrm>
              <a:off x="269629" y="4726754"/>
              <a:ext cx="1009800" cy="30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1000">
                  <a:solidFill>
                    <a:srgbClr val="FFFFFF"/>
                  </a:solidFill>
                  <a:latin typeface="Bree Serif"/>
                  <a:ea typeface="Bree Serif"/>
                  <a:cs typeface="Bree Serif"/>
                  <a:sym typeface="Bree Serif"/>
                </a:rPr>
                <a:t>Editing file </a:t>
              </a:r>
              <a:endParaRPr sz="10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</p:grpSp>
      <p:sp>
        <p:nvSpPr>
          <p:cNvPr id="580" name="Google Shape;580;p51"/>
          <p:cNvSpPr txBox="1"/>
          <p:nvPr/>
        </p:nvSpPr>
        <p:spPr>
          <a:xfrm>
            <a:off x="3082625" y="10800"/>
            <a:ext cx="3088800" cy="6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3000">
                <a:latin typeface="Bree Serif"/>
                <a:ea typeface="Bree Serif"/>
                <a:cs typeface="Bree Serif"/>
                <a:sym typeface="Bree Serif"/>
              </a:rPr>
              <a:t>Members board</a:t>
            </a:r>
            <a:endParaRPr b="1" sz="30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81" name="Google Shape;581;p51"/>
          <p:cNvSpPr txBox="1"/>
          <p:nvPr/>
        </p:nvSpPr>
        <p:spPr>
          <a:xfrm>
            <a:off x="8242125" y="4788075"/>
            <a:ext cx="1072800" cy="3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300">
                <a:latin typeface="Bree Serif"/>
                <a:ea typeface="Bree Serif"/>
                <a:cs typeface="Bree Serif"/>
                <a:sym typeface="Bree Serif"/>
              </a:rPr>
              <a:t>most probably you don't need this  </a:t>
            </a:r>
            <a:endParaRPr sz="3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582" name="Google Shape;582;p5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941025" y="4881825"/>
            <a:ext cx="67950" cy="4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5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476675" y="3031125"/>
            <a:ext cx="191700" cy="1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5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400475" y="1223593"/>
            <a:ext cx="245100" cy="2521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8"/>
          <p:cNvSpPr/>
          <p:nvPr/>
        </p:nvSpPr>
        <p:spPr>
          <a:xfrm rot="10800000">
            <a:off x="5700" y="-50"/>
            <a:ext cx="9132600" cy="154800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38"/>
          <p:cNvSpPr txBox="1"/>
          <p:nvPr/>
        </p:nvSpPr>
        <p:spPr>
          <a:xfrm>
            <a:off x="858650" y="1996300"/>
            <a:ext cx="5727600" cy="23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AutoNum type="arabicPeriod"/>
            </a:pPr>
            <a:r>
              <a:rPr b="1" lang="ar" sz="1200">
                <a:latin typeface="Bree Serif"/>
                <a:ea typeface="Bree Serif"/>
                <a:cs typeface="Bree Serif"/>
                <a:sym typeface="Bree Serif"/>
              </a:rPr>
              <a:t>Describe the development of the spinal cord from the neural tube.</a:t>
            </a:r>
            <a:endParaRPr b="1"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AutoNum type="arabicPeriod"/>
            </a:pPr>
            <a:r>
              <a:rPr b="1" lang="ar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List the layers of the spinal cord and its contents.</a:t>
            </a:r>
            <a:endParaRPr b="1"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AutoNum type="arabicPeriod"/>
            </a:pPr>
            <a:r>
              <a:rPr b="1" lang="ar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List subdivisions of mantle &amp; marginal zones</a:t>
            </a:r>
            <a:endParaRPr b="1"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AutoNum type="arabicPeriod"/>
            </a:pPr>
            <a:r>
              <a:rPr b="1" lang="ar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List meningeal layers and describe positional changes of spinal cord.</a:t>
            </a:r>
            <a:endParaRPr b="1"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AutoNum type="arabicPeriod"/>
            </a:pPr>
            <a:r>
              <a:rPr b="1" lang="ar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Describe development of vertebral column from sclerotomic portion of paraxial mesoderm.</a:t>
            </a:r>
            <a:endParaRPr b="1"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AutoNum type="arabicPeriod"/>
            </a:pPr>
            <a:r>
              <a:rPr b="1" lang="ar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Describe chondrification &amp; ossification stages in vertebral development.</a:t>
            </a:r>
            <a:endParaRPr b="1"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AutoNum type="arabicPeriod"/>
            </a:pPr>
            <a:r>
              <a:rPr b="1" lang="ar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Describe spina bifida and its types</a:t>
            </a:r>
            <a:endParaRPr b="1"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18" name="Google Shape;218;p38"/>
          <p:cNvSpPr txBox="1"/>
          <p:nvPr/>
        </p:nvSpPr>
        <p:spPr>
          <a:xfrm>
            <a:off x="6524789" y="626483"/>
            <a:ext cx="2151300" cy="1040100"/>
          </a:xfrm>
          <a:prstGeom prst="rect">
            <a:avLst/>
          </a:prstGeom>
          <a:noFill/>
          <a:ln cap="flat" cmpd="sng" w="1905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ar" sz="1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Color guide :</a:t>
            </a:r>
            <a:endParaRPr b="1" i="0" sz="1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ar" sz="1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Only in boys slides in </a:t>
            </a:r>
            <a:r>
              <a:rPr b="1" i="0" lang="ar" sz="1000" u="none" cap="none" strike="noStrike">
                <a:solidFill>
                  <a:srgbClr val="93C47D"/>
                </a:solidFill>
                <a:latin typeface="Bree Serif"/>
                <a:ea typeface="Bree Serif"/>
                <a:cs typeface="Bree Serif"/>
                <a:sym typeface="Bree Serif"/>
              </a:rPr>
              <a:t>Green</a:t>
            </a:r>
            <a:endParaRPr b="1" i="0" sz="1000" u="none" cap="none" strike="noStrike">
              <a:solidFill>
                <a:srgbClr val="93C47D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ar" sz="1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Only in girls slides in </a:t>
            </a:r>
            <a:r>
              <a:rPr b="1" i="0" lang="ar" sz="1000" u="none" cap="none" strike="noStrike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Purple</a:t>
            </a:r>
            <a:endParaRPr b="1" i="0" sz="1000" u="none" cap="none" strike="noStrike">
              <a:solidFill>
                <a:srgbClr val="674EA7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ar" sz="1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important in </a:t>
            </a:r>
            <a:r>
              <a:rPr b="1" i="0" lang="ar" sz="10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Red</a:t>
            </a:r>
            <a:endParaRPr b="1" i="0" sz="1000" u="none" cap="none" strike="noStrike">
              <a:solidFill>
                <a:srgbClr val="0070C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Notes </a:t>
            </a:r>
            <a:r>
              <a:rPr b="0" i="0" lang="ar" sz="1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in </a:t>
            </a:r>
            <a:r>
              <a:rPr b="1" i="0" lang="ar" sz="1000" u="none" cap="none" strike="noStrike">
                <a:solidFill>
                  <a:srgbClr val="B7B7B7"/>
                </a:solidFill>
                <a:latin typeface="Bree Serif"/>
                <a:ea typeface="Bree Serif"/>
                <a:cs typeface="Bree Serif"/>
                <a:sym typeface="Bree Serif"/>
              </a:rPr>
              <a:t>Grey</a:t>
            </a:r>
            <a:endParaRPr b="0" i="0" sz="1000" u="none" cap="none" strike="noStrike">
              <a:solidFill>
                <a:srgbClr val="B7B7B7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19" name="Google Shape;219;p38"/>
          <p:cNvSpPr txBox="1"/>
          <p:nvPr/>
        </p:nvSpPr>
        <p:spPr>
          <a:xfrm>
            <a:off x="1145000" y="1593700"/>
            <a:ext cx="50217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At the end of the lecture, students should be able to:</a:t>
            </a:r>
            <a:endParaRPr/>
          </a:p>
        </p:txBody>
      </p:sp>
      <p:sp>
        <p:nvSpPr>
          <p:cNvPr id="220" name="Google Shape;220;p38"/>
          <p:cNvSpPr txBox="1"/>
          <p:nvPr/>
        </p:nvSpPr>
        <p:spPr>
          <a:xfrm>
            <a:off x="1658458" y="910636"/>
            <a:ext cx="3552600" cy="5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30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Objectives</a:t>
            </a:r>
            <a:endParaRPr b="1" sz="3000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221" name="Google Shape;22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758569">
            <a:off x="929701" y="754350"/>
            <a:ext cx="761350" cy="78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00100" y="2641492"/>
            <a:ext cx="2151301" cy="2136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2550" y="1647201"/>
            <a:ext cx="192450" cy="23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9"/>
          <p:cNvSpPr txBox="1"/>
          <p:nvPr>
            <p:ph idx="12" type="sldNum"/>
          </p:nvPr>
        </p:nvSpPr>
        <p:spPr>
          <a:xfrm>
            <a:off x="8733451" y="4830400"/>
            <a:ext cx="287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sp>
        <p:nvSpPr>
          <p:cNvPr id="229" name="Google Shape;229;p39"/>
          <p:cNvSpPr txBox="1"/>
          <p:nvPr/>
        </p:nvSpPr>
        <p:spPr>
          <a:xfrm>
            <a:off x="365025" y="3845851"/>
            <a:ext cx="5499300" cy="10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The Neural Tube is a derivative of the ectoderm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Gives rise to the brain and the spinal cord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It has 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           1)</a:t>
            </a:r>
            <a:r>
              <a:rPr lang="ar" sz="1000">
                <a:solidFill>
                  <a:srgbClr val="38761D"/>
                </a:solidFill>
                <a:latin typeface="Bree Serif"/>
                <a:ea typeface="Bree Serif"/>
                <a:cs typeface="Bree Serif"/>
                <a:sym typeface="Bree Serif"/>
              </a:rPr>
              <a:t>Cervical flexure </a:t>
            </a:r>
            <a:endParaRPr sz="1000">
              <a:solidFill>
                <a:srgbClr val="38761D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                             2)</a:t>
            </a:r>
            <a:r>
              <a:rPr lang="ar" sz="1000">
                <a:solidFill>
                  <a:srgbClr val="990000"/>
                </a:solidFill>
                <a:latin typeface="Bree Serif"/>
                <a:ea typeface="Bree Serif"/>
                <a:cs typeface="Bree Serif"/>
                <a:sym typeface="Bree Serif"/>
              </a:rPr>
              <a:t>Cephalic flexure</a:t>
            </a:r>
            <a:endParaRPr sz="1000">
              <a:solidFill>
                <a:srgbClr val="99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30" name="Google Shape;230;p39"/>
          <p:cNvSpPr txBox="1"/>
          <p:nvPr/>
        </p:nvSpPr>
        <p:spPr>
          <a:xfrm>
            <a:off x="3321902" y="9050"/>
            <a:ext cx="2347800" cy="6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2800">
                <a:latin typeface="Bree Serif"/>
                <a:ea typeface="Bree Serif"/>
                <a:cs typeface="Bree Serif"/>
                <a:sym typeface="Bree Serif"/>
              </a:rPr>
              <a:t>Introduction</a:t>
            </a:r>
            <a:endParaRPr b="1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31" name="Google Shape;231;p39"/>
          <p:cNvSpPr txBox="1"/>
          <p:nvPr/>
        </p:nvSpPr>
        <p:spPr>
          <a:xfrm>
            <a:off x="277550" y="3242200"/>
            <a:ext cx="5314800" cy="6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28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Development of Neural Tube</a:t>
            </a:r>
            <a:endParaRPr b="1" sz="28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232" name="Google Shape;232;p39"/>
          <p:cNvPicPr preferRelativeResize="0"/>
          <p:nvPr/>
        </p:nvPicPr>
        <p:blipFill rotWithShape="1">
          <a:blip r:embed="rId3">
            <a:alphaModFix/>
          </a:blip>
          <a:srcRect b="0" l="0" r="8231" t="0"/>
          <a:stretch/>
        </p:blipFill>
        <p:spPr>
          <a:xfrm>
            <a:off x="6288874" y="3276950"/>
            <a:ext cx="1600200" cy="1553442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9"/>
          <p:cNvSpPr txBox="1"/>
          <p:nvPr/>
        </p:nvSpPr>
        <p:spPr>
          <a:xfrm>
            <a:off x="6812850" y="125475"/>
            <a:ext cx="2208300" cy="390000"/>
          </a:xfrm>
          <a:prstGeom prst="rect">
            <a:avLst/>
          </a:prstGeom>
          <a:noFill/>
          <a:ln cap="flat" cmpd="sng" w="9525">
            <a:solidFill>
              <a:srgbClr val="674EA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1200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Found only  in girl’s slides </a:t>
            </a:r>
            <a:endParaRPr sz="1200">
              <a:solidFill>
                <a:srgbClr val="674EA7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grpSp>
        <p:nvGrpSpPr>
          <p:cNvPr id="234" name="Google Shape;234;p39"/>
          <p:cNvGrpSpPr/>
          <p:nvPr/>
        </p:nvGrpSpPr>
        <p:grpSpPr>
          <a:xfrm>
            <a:off x="3226637" y="546925"/>
            <a:ext cx="2473007" cy="2545699"/>
            <a:chOff x="3226637" y="546925"/>
            <a:chExt cx="2473007" cy="2545699"/>
          </a:xfrm>
        </p:grpSpPr>
        <p:grpSp>
          <p:nvGrpSpPr>
            <p:cNvPr id="235" name="Google Shape;235;p39"/>
            <p:cNvGrpSpPr/>
            <p:nvPr/>
          </p:nvGrpSpPr>
          <p:grpSpPr>
            <a:xfrm>
              <a:off x="4169904" y="1469689"/>
              <a:ext cx="570288" cy="597868"/>
              <a:chOff x="3912982" y="3339018"/>
              <a:chExt cx="1307100" cy="1307100"/>
            </a:xfrm>
          </p:grpSpPr>
          <p:sp>
            <p:nvSpPr>
              <p:cNvPr id="236" name="Google Shape;236;p39"/>
              <p:cNvSpPr/>
              <p:nvPr/>
            </p:nvSpPr>
            <p:spPr>
              <a:xfrm>
                <a:off x="3912982" y="3339018"/>
                <a:ext cx="1307100" cy="1307100"/>
              </a:xfrm>
              <a:prstGeom prst="ellipse">
                <a:avLst/>
              </a:prstGeom>
              <a:solidFill>
                <a:srgbClr val="D9D9D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7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237;p39"/>
              <p:cNvSpPr/>
              <p:nvPr/>
            </p:nvSpPr>
            <p:spPr>
              <a:xfrm>
                <a:off x="4144138" y="3576556"/>
                <a:ext cx="840600" cy="840600"/>
              </a:xfrm>
              <a:prstGeom prst="ellipse">
                <a:avLst/>
              </a:prstGeom>
              <a:solidFill>
                <a:srgbClr val="B7B7B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7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8" name="Google Shape;238;p39"/>
            <p:cNvSpPr/>
            <p:nvPr/>
          </p:nvSpPr>
          <p:spPr>
            <a:xfrm>
              <a:off x="4020615" y="777694"/>
              <a:ext cx="442261" cy="1004109"/>
            </a:xfrm>
            <a:custGeom>
              <a:rect b="b" l="l" r="r" t="t"/>
              <a:pathLst>
                <a:path extrusionOk="0" h="1482080" w="685676">
                  <a:moveTo>
                    <a:pt x="10160" y="0"/>
                  </a:moveTo>
                  <a:lnTo>
                    <a:pt x="675516" y="728980"/>
                  </a:lnTo>
                  <a:lnTo>
                    <a:pt x="685676" y="1482080"/>
                  </a:lnTo>
                  <a:lnTo>
                    <a:pt x="0" y="730240"/>
                  </a:lnTo>
                  <a:cubicBezTo>
                    <a:pt x="6773" y="63493"/>
                    <a:pt x="5927" y="671827"/>
                    <a:pt x="10160" y="0"/>
                  </a:cubicBezTo>
                  <a:close/>
                </a:path>
              </a:pathLst>
            </a:custGeom>
            <a:solidFill>
              <a:srgbClr val="D5A6B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39" name="Google Shape;239;p39"/>
            <p:cNvCxnSpPr/>
            <p:nvPr/>
          </p:nvCxnSpPr>
          <p:spPr>
            <a:xfrm>
              <a:off x="4458546" y="558824"/>
              <a:ext cx="0" cy="2533800"/>
            </a:xfrm>
            <a:prstGeom prst="straightConnector1">
              <a:avLst/>
            </a:prstGeom>
            <a:noFill/>
            <a:ln cap="flat" cmpd="sng" w="19050">
              <a:solidFill>
                <a:srgbClr val="B7B7B7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240" name="Google Shape;240;p39"/>
            <p:cNvSpPr/>
            <p:nvPr/>
          </p:nvSpPr>
          <p:spPr>
            <a:xfrm>
              <a:off x="4026544" y="546925"/>
              <a:ext cx="1673100" cy="9258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EAD1D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1" name="Google Shape;241;p39"/>
            <p:cNvGrpSpPr/>
            <p:nvPr/>
          </p:nvGrpSpPr>
          <p:grpSpPr>
            <a:xfrm rot="10800000">
              <a:off x="3226637" y="1771381"/>
              <a:ext cx="1673136" cy="1227750"/>
              <a:chOff x="4045951" y="2348472"/>
              <a:chExt cx="2592000" cy="1814320"/>
            </a:xfrm>
          </p:grpSpPr>
          <p:sp>
            <p:nvSpPr>
              <p:cNvPr id="242" name="Google Shape;242;p39"/>
              <p:cNvSpPr/>
              <p:nvPr/>
            </p:nvSpPr>
            <p:spPr>
              <a:xfrm>
                <a:off x="4045951" y="2680712"/>
                <a:ext cx="685676" cy="1482080"/>
              </a:xfrm>
              <a:custGeom>
                <a:rect b="b" l="l" r="r" t="t"/>
                <a:pathLst>
                  <a:path extrusionOk="0" h="1482080" w="685676">
                    <a:moveTo>
                      <a:pt x="10160" y="0"/>
                    </a:moveTo>
                    <a:lnTo>
                      <a:pt x="675516" y="728980"/>
                    </a:lnTo>
                    <a:lnTo>
                      <a:pt x="685676" y="1482080"/>
                    </a:lnTo>
                    <a:lnTo>
                      <a:pt x="0" y="730240"/>
                    </a:lnTo>
                    <a:cubicBezTo>
                      <a:pt x="6773" y="63493"/>
                      <a:pt x="5927" y="671827"/>
                      <a:pt x="10160" y="0"/>
                    </a:cubicBezTo>
                    <a:close/>
                  </a:path>
                </a:pathLst>
              </a:custGeom>
              <a:solidFill>
                <a:srgbClr val="741B4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7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243;p39"/>
              <p:cNvSpPr/>
              <p:nvPr/>
            </p:nvSpPr>
            <p:spPr>
              <a:xfrm>
                <a:off x="4045951" y="2348472"/>
                <a:ext cx="2592000" cy="1368300"/>
              </a:xfrm>
              <a:prstGeom prst="rightArrow">
                <a:avLst>
                  <a:gd fmla="val 50000" name="adj1"/>
                  <a:gd fmla="val 50000" name="adj2"/>
                </a:avLst>
              </a:prstGeom>
              <a:solidFill>
                <a:srgbClr val="A64D7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7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4" name="Google Shape;244;p39"/>
            <p:cNvSpPr txBox="1"/>
            <p:nvPr/>
          </p:nvSpPr>
          <p:spPr>
            <a:xfrm>
              <a:off x="4105653" y="897625"/>
              <a:ext cx="1316700" cy="20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r>
                <a:rPr b="1" lang="ar">
                  <a:solidFill>
                    <a:srgbClr val="FFFFFF"/>
                  </a:solidFill>
                  <a:latin typeface="Bree Serif"/>
                  <a:ea typeface="Bree Serif"/>
                  <a:cs typeface="Bree Serif"/>
                  <a:sym typeface="Bree Serif"/>
                </a:rPr>
                <a:t>Third week</a:t>
              </a:r>
              <a:endParaRPr b="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sp>
          <p:nvSpPr>
            <p:cNvPr id="245" name="Google Shape;245;p39"/>
            <p:cNvSpPr txBox="1"/>
            <p:nvPr/>
          </p:nvSpPr>
          <p:spPr>
            <a:xfrm>
              <a:off x="3455223" y="2419050"/>
              <a:ext cx="1316700" cy="20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ar">
                  <a:solidFill>
                    <a:srgbClr val="FFFFFF"/>
                  </a:solidFill>
                  <a:latin typeface="Bree Serif"/>
                  <a:ea typeface="Bree Serif"/>
                  <a:cs typeface="Bree Serif"/>
                  <a:sym typeface="Bree Serif"/>
                </a:rPr>
                <a:t>Second week</a:t>
              </a:r>
              <a:endParaRPr b="1" sz="14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</p:grpSp>
      <p:pic>
        <p:nvPicPr>
          <p:cNvPr id="246" name="Google Shape;24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0350" y="1206640"/>
            <a:ext cx="1231933" cy="1143857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9"/>
          <p:cNvSpPr txBox="1"/>
          <p:nvPr/>
        </p:nvSpPr>
        <p:spPr>
          <a:xfrm>
            <a:off x="778724" y="1072384"/>
            <a:ext cx="999000" cy="3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solidFill>
                  <a:srgbClr val="6AA84F"/>
                </a:solidFill>
                <a:latin typeface="Bree Serif"/>
                <a:ea typeface="Bree Serif"/>
                <a:cs typeface="Bree Serif"/>
                <a:sym typeface="Bree Serif"/>
              </a:rPr>
              <a:t>1-Hypoblast</a:t>
            </a:r>
            <a:endParaRPr sz="1000">
              <a:solidFill>
                <a:srgbClr val="6AA84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48" name="Google Shape;248;p39"/>
          <p:cNvSpPr txBox="1"/>
          <p:nvPr/>
        </p:nvSpPr>
        <p:spPr>
          <a:xfrm>
            <a:off x="647477" y="1767466"/>
            <a:ext cx="1130100" cy="3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900">
                <a:solidFill>
                  <a:srgbClr val="38761D"/>
                </a:solidFill>
                <a:latin typeface="Bree Serif"/>
                <a:ea typeface="Bree Serif"/>
                <a:cs typeface="Bree Serif"/>
                <a:sym typeface="Bree Serif"/>
              </a:rPr>
              <a:t>2-Yolk sac cavity</a:t>
            </a:r>
            <a:endParaRPr sz="900">
              <a:solidFill>
                <a:srgbClr val="38761D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39"/>
          <p:cNvSpPr txBox="1"/>
          <p:nvPr/>
        </p:nvSpPr>
        <p:spPr>
          <a:xfrm>
            <a:off x="2840152" y="1155972"/>
            <a:ext cx="754500" cy="3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900">
                <a:solidFill>
                  <a:srgbClr val="073763"/>
                </a:solidFill>
                <a:latin typeface="Bree Serif"/>
                <a:ea typeface="Bree Serif"/>
                <a:cs typeface="Bree Serif"/>
                <a:sym typeface="Bree Serif"/>
              </a:rPr>
              <a:t>3-Epiblast</a:t>
            </a:r>
            <a:endParaRPr sz="900">
              <a:solidFill>
                <a:srgbClr val="073763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50" name="Google Shape;250;p39"/>
          <p:cNvSpPr txBox="1"/>
          <p:nvPr/>
        </p:nvSpPr>
        <p:spPr>
          <a:xfrm>
            <a:off x="365032" y="719659"/>
            <a:ext cx="1600200" cy="2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It has 4 components: 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</p:txBody>
      </p:sp>
      <p:cxnSp>
        <p:nvCxnSpPr>
          <p:cNvPr id="251" name="Google Shape;251;p39"/>
          <p:cNvCxnSpPr/>
          <p:nvPr/>
        </p:nvCxnSpPr>
        <p:spPr>
          <a:xfrm>
            <a:off x="2375106" y="1708452"/>
            <a:ext cx="794400" cy="2217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rgbClr val="3D85C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2" name="Google Shape;252;p39"/>
          <p:cNvSpPr txBox="1"/>
          <p:nvPr/>
        </p:nvSpPr>
        <p:spPr>
          <a:xfrm>
            <a:off x="3049965" y="1767466"/>
            <a:ext cx="1423800" cy="3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900">
                <a:solidFill>
                  <a:srgbClr val="3C78D8"/>
                </a:solidFill>
                <a:latin typeface="Bree Serif"/>
                <a:ea typeface="Bree Serif"/>
                <a:cs typeface="Bree Serif"/>
                <a:sym typeface="Bree Serif"/>
              </a:rPr>
              <a:t>4-Amniotic cavity</a:t>
            </a:r>
            <a:endParaRPr sz="900">
              <a:solidFill>
                <a:srgbClr val="3C78D8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53" name="Google Shape;253;p39"/>
          <p:cNvSpPr txBox="1"/>
          <p:nvPr>
            <p:ph type="ctrTitle"/>
          </p:nvPr>
        </p:nvSpPr>
        <p:spPr>
          <a:xfrm>
            <a:off x="5383825" y="1043338"/>
            <a:ext cx="3813000" cy="51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200"/>
              <a:t>It forms Three Germ Layers</a:t>
            </a:r>
            <a:endParaRPr sz="1200"/>
          </a:p>
        </p:txBody>
      </p:sp>
      <p:sp>
        <p:nvSpPr>
          <p:cNvPr id="254" name="Google Shape;254;p39"/>
          <p:cNvSpPr txBox="1"/>
          <p:nvPr>
            <p:ph idx="1" type="subTitle"/>
          </p:nvPr>
        </p:nvSpPr>
        <p:spPr>
          <a:xfrm>
            <a:off x="5333025" y="1404313"/>
            <a:ext cx="2208300" cy="66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arenR"/>
            </a:pPr>
            <a:r>
              <a:rPr b="1" lang="ar" sz="1200">
                <a:solidFill>
                  <a:srgbClr val="6D9EEB"/>
                </a:solidFill>
              </a:rPr>
              <a:t>Ecto</a:t>
            </a:r>
            <a:r>
              <a:rPr lang="ar" sz="1200">
                <a:solidFill>
                  <a:schemeClr val="dk1"/>
                </a:solidFill>
              </a:rPr>
              <a:t>derm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arenR"/>
            </a:pPr>
            <a:r>
              <a:rPr b="1" lang="ar" sz="1200">
                <a:solidFill>
                  <a:srgbClr val="6AA84F"/>
                </a:solidFill>
              </a:rPr>
              <a:t>Meso</a:t>
            </a:r>
            <a:r>
              <a:rPr lang="ar" sz="1200">
                <a:solidFill>
                  <a:schemeClr val="dk1"/>
                </a:solidFill>
              </a:rPr>
              <a:t>derm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arenR"/>
            </a:pPr>
            <a:r>
              <a:rPr b="1" lang="ar" sz="1200">
                <a:solidFill>
                  <a:srgbClr val="A61C00"/>
                </a:solidFill>
              </a:rPr>
              <a:t>Endo</a:t>
            </a:r>
            <a:r>
              <a:rPr lang="ar" sz="1200">
                <a:solidFill>
                  <a:schemeClr val="dk1"/>
                </a:solidFill>
              </a:rPr>
              <a:t>derm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55" name="Google Shape;255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53067" y="1105125"/>
            <a:ext cx="1423801" cy="802964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9"/>
          <p:cNvSpPr txBox="1"/>
          <p:nvPr/>
        </p:nvSpPr>
        <p:spPr>
          <a:xfrm>
            <a:off x="5383835" y="2042200"/>
            <a:ext cx="1978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It has also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57" name="Google Shape;257;p39"/>
          <p:cNvSpPr txBox="1"/>
          <p:nvPr/>
        </p:nvSpPr>
        <p:spPr>
          <a:xfrm>
            <a:off x="5333025" y="2332713"/>
            <a:ext cx="18540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AutoNum type="arabicParenR"/>
            </a:pPr>
            <a:r>
              <a:rPr lang="ar" sz="1200">
                <a:solidFill>
                  <a:srgbClr val="F6B26B"/>
                </a:solidFill>
                <a:latin typeface="Bree Serif"/>
                <a:ea typeface="Bree Serif"/>
                <a:cs typeface="Bree Serif"/>
                <a:sym typeface="Bree Serif"/>
              </a:rPr>
              <a:t>Primitive node </a:t>
            </a:r>
            <a:endParaRPr sz="1200">
              <a:solidFill>
                <a:srgbClr val="F6B26B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AutoNum type="arabicParenR"/>
            </a:pPr>
            <a:r>
              <a:rPr lang="ar" sz="1200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Primitive streak</a:t>
            </a:r>
            <a:endParaRPr sz="1200">
              <a:solidFill>
                <a:srgbClr val="674EA7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grpSp>
        <p:nvGrpSpPr>
          <p:cNvPr id="258" name="Google Shape;258;p39"/>
          <p:cNvGrpSpPr/>
          <p:nvPr/>
        </p:nvGrpSpPr>
        <p:grpSpPr>
          <a:xfrm>
            <a:off x="7424368" y="1928637"/>
            <a:ext cx="1467954" cy="955256"/>
            <a:chOff x="7552063" y="1368300"/>
            <a:chExt cx="1162000" cy="783317"/>
          </a:xfrm>
        </p:grpSpPr>
        <p:pic>
          <p:nvPicPr>
            <p:cNvPr id="259" name="Google Shape;259;p3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552063" y="1368300"/>
              <a:ext cx="1162000" cy="7833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0" name="Google Shape;260;p39"/>
            <p:cNvSpPr/>
            <p:nvPr/>
          </p:nvSpPr>
          <p:spPr>
            <a:xfrm>
              <a:off x="7651175" y="1690075"/>
              <a:ext cx="517800" cy="101100"/>
            </a:xfrm>
            <a:prstGeom prst="rect">
              <a:avLst/>
            </a:prstGeom>
            <a:noFill/>
            <a:ln cap="flat" cmpd="sng" w="9525">
              <a:solidFill>
                <a:srgbClr val="F6B26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39"/>
            <p:cNvSpPr/>
            <p:nvPr/>
          </p:nvSpPr>
          <p:spPr>
            <a:xfrm>
              <a:off x="7651175" y="1869950"/>
              <a:ext cx="580200" cy="101100"/>
            </a:xfrm>
            <a:prstGeom prst="rect">
              <a:avLst/>
            </a:prstGeom>
            <a:noFill/>
            <a:ln cap="flat" cmpd="sng" w="9525">
              <a:solidFill>
                <a:srgbClr val="674EA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0"/>
          <p:cNvSpPr txBox="1"/>
          <p:nvPr>
            <p:ph idx="1" type="subTitle"/>
          </p:nvPr>
        </p:nvSpPr>
        <p:spPr>
          <a:xfrm>
            <a:off x="66307" y="508056"/>
            <a:ext cx="32109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800">
                <a:solidFill>
                  <a:srgbClr val="C27BA0"/>
                </a:solidFill>
              </a:rPr>
              <a:t>Stages of development:</a:t>
            </a:r>
            <a:endParaRPr sz="1800">
              <a:solidFill>
                <a:srgbClr val="C27BA0"/>
              </a:solidFill>
            </a:endParaRPr>
          </a:p>
        </p:txBody>
      </p:sp>
      <p:sp>
        <p:nvSpPr>
          <p:cNvPr id="267" name="Google Shape;267;p40"/>
          <p:cNvSpPr txBox="1"/>
          <p:nvPr>
            <p:ph idx="12" type="sldNum"/>
          </p:nvPr>
        </p:nvSpPr>
        <p:spPr>
          <a:xfrm>
            <a:off x="8749354" y="4815625"/>
            <a:ext cx="271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sp>
        <p:nvSpPr>
          <p:cNvPr id="268" name="Google Shape;268;p40"/>
          <p:cNvSpPr txBox="1"/>
          <p:nvPr/>
        </p:nvSpPr>
        <p:spPr>
          <a:xfrm>
            <a:off x="410200" y="0"/>
            <a:ext cx="8062200" cy="59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28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Development of Neural Tube</a:t>
            </a:r>
            <a:endParaRPr b="1" sz="28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269" name="Google Shape;26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200" y="1011600"/>
            <a:ext cx="1419325" cy="1010807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40"/>
          <p:cNvSpPr/>
          <p:nvPr/>
        </p:nvSpPr>
        <p:spPr>
          <a:xfrm>
            <a:off x="169003" y="976875"/>
            <a:ext cx="375300" cy="376500"/>
          </a:xfrm>
          <a:prstGeom prst="ellipse">
            <a:avLst/>
          </a:prstGeom>
          <a:solidFill>
            <a:srgbClr val="D5A6B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800">
                <a:latin typeface="Bree Serif"/>
                <a:ea typeface="Bree Serif"/>
                <a:cs typeface="Bree Serif"/>
                <a:sym typeface="Bree Serif"/>
              </a:rPr>
              <a:t>1  </a:t>
            </a:r>
            <a:endParaRPr sz="18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71" name="Google Shape;271;p40"/>
          <p:cNvSpPr txBox="1"/>
          <p:nvPr/>
        </p:nvSpPr>
        <p:spPr>
          <a:xfrm>
            <a:off x="169000" y="2022400"/>
            <a:ext cx="2331600" cy="12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▪</a:t>
            </a:r>
            <a:r>
              <a:rPr lang="ar" sz="1000">
                <a:solidFill>
                  <a:srgbClr val="6AA84F"/>
                </a:solidFill>
                <a:latin typeface="Bree Serif"/>
                <a:ea typeface="Bree Serif"/>
                <a:cs typeface="Bree Serif"/>
                <a:sym typeface="Bree Serif"/>
              </a:rPr>
              <a:t> Notochord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 stimulates neural tube formation which in turn stimulates development of the vertebral column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.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▪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1000">
                <a:solidFill>
                  <a:srgbClr val="6AA84F"/>
                </a:solidFill>
                <a:latin typeface="Bree Serif"/>
                <a:ea typeface="Bree Serif"/>
                <a:cs typeface="Bree Serif"/>
                <a:sym typeface="Bree Serif"/>
              </a:rPr>
              <a:t>Notochord</a:t>
            </a:r>
            <a:r>
              <a:rPr lang="ar" sz="1000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 induces the ectoderm above it which thickens to form the neural plate.</a:t>
            </a:r>
            <a:endParaRPr sz="1000">
              <a:solidFill>
                <a:srgbClr val="674EA7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272" name="Google Shape;272;p40"/>
          <p:cNvPicPr preferRelativeResize="0"/>
          <p:nvPr/>
        </p:nvPicPr>
        <p:blipFill rotWithShape="1">
          <a:blip r:embed="rId4">
            <a:alphaModFix/>
          </a:blip>
          <a:srcRect b="22993" l="26892" r="22972" t="0"/>
          <a:stretch/>
        </p:blipFill>
        <p:spPr>
          <a:xfrm>
            <a:off x="2685650" y="975075"/>
            <a:ext cx="1419325" cy="108205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0"/>
          <p:cNvSpPr/>
          <p:nvPr/>
        </p:nvSpPr>
        <p:spPr>
          <a:xfrm>
            <a:off x="2264050" y="1011612"/>
            <a:ext cx="385800" cy="380100"/>
          </a:xfrm>
          <a:prstGeom prst="ellipse">
            <a:avLst/>
          </a:prstGeom>
          <a:solidFill>
            <a:srgbClr val="D5A6B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800">
                <a:latin typeface="Bree Serif"/>
                <a:ea typeface="Bree Serif"/>
                <a:cs typeface="Bree Serif"/>
                <a:sym typeface="Bree Serif"/>
              </a:rPr>
              <a:t>2  </a:t>
            </a:r>
            <a:endParaRPr sz="18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74" name="Google Shape;274;p40"/>
          <p:cNvSpPr txBox="1"/>
          <p:nvPr/>
        </p:nvSpPr>
        <p:spPr>
          <a:xfrm>
            <a:off x="2526539" y="1995700"/>
            <a:ext cx="1910100" cy="12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▪ Ectodermal cells dorsal to notochord thicken to form the </a:t>
            </a:r>
            <a:r>
              <a:rPr b="1" lang="ar" sz="1000">
                <a:solidFill>
                  <a:srgbClr val="D5A6BD"/>
                </a:solidFill>
                <a:latin typeface="Bree Serif"/>
                <a:ea typeface="Bree Serif"/>
                <a:cs typeface="Bree Serif"/>
                <a:sym typeface="Bree Serif"/>
              </a:rPr>
              <a:t>neural plate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.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275" name="Google Shape;275;p40"/>
          <p:cNvPicPr preferRelativeResize="0"/>
          <p:nvPr/>
        </p:nvPicPr>
        <p:blipFill rotWithShape="1">
          <a:blip r:embed="rId5">
            <a:alphaModFix/>
          </a:blip>
          <a:srcRect b="20127" l="25501" r="0" t="0"/>
          <a:stretch/>
        </p:blipFill>
        <p:spPr>
          <a:xfrm>
            <a:off x="4505212" y="1005138"/>
            <a:ext cx="1729799" cy="1023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0"/>
          <p:cNvPicPr preferRelativeResize="0"/>
          <p:nvPr/>
        </p:nvPicPr>
        <p:blipFill rotWithShape="1">
          <a:blip r:embed="rId6">
            <a:alphaModFix/>
          </a:blip>
          <a:srcRect b="19054" l="0" r="23646" t="0"/>
          <a:stretch/>
        </p:blipFill>
        <p:spPr>
          <a:xfrm>
            <a:off x="6322525" y="1232950"/>
            <a:ext cx="1342556" cy="7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40"/>
          <p:cNvSpPr/>
          <p:nvPr/>
        </p:nvSpPr>
        <p:spPr>
          <a:xfrm>
            <a:off x="6372700" y="975075"/>
            <a:ext cx="385800" cy="380100"/>
          </a:xfrm>
          <a:prstGeom prst="ellipse">
            <a:avLst/>
          </a:prstGeom>
          <a:solidFill>
            <a:srgbClr val="D5A6B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1800">
                <a:latin typeface="Bree Serif"/>
                <a:ea typeface="Bree Serif"/>
                <a:cs typeface="Bree Serif"/>
                <a:sym typeface="Bree Serif"/>
              </a:rPr>
              <a:t>4 </a:t>
            </a:r>
            <a:endParaRPr sz="18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78" name="Google Shape;278;p40"/>
          <p:cNvSpPr/>
          <p:nvPr/>
        </p:nvSpPr>
        <p:spPr>
          <a:xfrm>
            <a:off x="3931375" y="1173625"/>
            <a:ext cx="836400" cy="363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40"/>
          <p:cNvSpPr/>
          <p:nvPr/>
        </p:nvSpPr>
        <p:spPr>
          <a:xfrm>
            <a:off x="4248388" y="1011600"/>
            <a:ext cx="385800" cy="380100"/>
          </a:xfrm>
          <a:prstGeom prst="ellipse">
            <a:avLst/>
          </a:prstGeom>
          <a:solidFill>
            <a:srgbClr val="D5A6B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800">
                <a:latin typeface="Bree Serif"/>
                <a:ea typeface="Bree Serif"/>
                <a:cs typeface="Bree Serif"/>
                <a:sym typeface="Bree Serif"/>
              </a:rPr>
              <a:t>3 </a:t>
            </a:r>
            <a:endParaRPr sz="18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80" name="Google Shape;280;p40"/>
          <p:cNvSpPr txBox="1"/>
          <p:nvPr/>
        </p:nvSpPr>
        <p:spPr>
          <a:xfrm>
            <a:off x="6689550" y="1966150"/>
            <a:ext cx="2331600" cy="13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▪ 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The margins of the neural plate </a:t>
            </a:r>
            <a:r>
              <a:rPr b="1" lang="ar" sz="1000">
                <a:solidFill>
                  <a:srgbClr val="D5A6BD"/>
                </a:solidFill>
                <a:latin typeface="Bree Serif"/>
                <a:ea typeface="Bree Serif"/>
                <a:cs typeface="Bree Serif"/>
                <a:sym typeface="Bree Serif"/>
              </a:rPr>
              <a:t>(neural folds)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 approach to each other and fuse to form the </a:t>
            </a:r>
            <a:r>
              <a:rPr b="1" lang="ar" sz="1000">
                <a:solidFill>
                  <a:srgbClr val="D5A6BD"/>
                </a:solidFill>
                <a:latin typeface="Bree Serif"/>
                <a:ea typeface="Bree Serif"/>
                <a:cs typeface="Bree Serif"/>
                <a:sym typeface="Bree Serif"/>
              </a:rPr>
              <a:t>neural tube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.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▪ </a:t>
            </a:r>
            <a:r>
              <a:rPr lang="ar" sz="1000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The tube then separates</a:t>
            </a:r>
            <a:endParaRPr sz="1000">
              <a:solidFill>
                <a:srgbClr val="674EA7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" sz="1000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from the overlying ectoderm.</a:t>
            </a:r>
            <a:endParaRPr sz="1000">
              <a:solidFill>
                <a:srgbClr val="674EA7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281" name="Google Shape;281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28773" y="1267404"/>
            <a:ext cx="1192376" cy="679273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0"/>
          <p:cNvSpPr/>
          <p:nvPr/>
        </p:nvSpPr>
        <p:spPr>
          <a:xfrm>
            <a:off x="7610007" y="1653294"/>
            <a:ext cx="271800" cy="114000"/>
          </a:xfrm>
          <a:prstGeom prst="rightArrow">
            <a:avLst>
              <a:gd fmla="val 40220" name="adj1"/>
              <a:gd fmla="val 50000" name="adj2"/>
            </a:avLst>
          </a:prstGeom>
          <a:solidFill>
            <a:srgbClr val="D5A6B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40"/>
          <p:cNvSpPr txBox="1"/>
          <p:nvPr/>
        </p:nvSpPr>
        <p:spPr>
          <a:xfrm>
            <a:off x="4462600" y="1986900"/>
            <a:ext cx="1860000" cy="9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▪ 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The neural plate folds to form 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longitudinal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groove </a:t>
            </a:r>
            <a:r>
              <a:rPr b="1" lang="ar" sz="1000">
                <a:solidFill>
                  <a:srgbClr val="D5A6BD"/>
                </a:solidFill>
                <a:latin typeface="Bree Serif"/>
                <a:ea typeface="Bree Serif"/>
                <a:cs typeface="Bree Serif"/>
                <a:sym typeface="Bree Serif"/>
              </a:rPr>
              <a:t>(neural groove)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with prominent </a:t>
            </a:r>
            <a:r>
              <a:rPr b="1" lang="ar" sz="1000">
                <a:solidFill>
                  <a:srgbClr val="D5A6BD"/>
                </a:solidFill>
                <a:latin typeface="Bree Serif"/>
                <a:ea typeface="Bree Serif"/>
                <a:cs typeface="Bree Serif"/>
                <a:sym typeface="Bree Serif"/>
              </a:rPr>
              <a:t>neural folds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.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284" name="Google Shape;284;p40"/>
          <p:cNvPicPr preferRelativeResize="0"/>
          <p:nvPr/>
        </p:nvPicPr>
        <p:blipFill rotWithShape="1">
          <a:blip r:embed="rId8">
            <a:alphaModFix/>
          </a:blip>
          <a:srcRect b="5473" l="0" r="10329" t="0"/>
          <a:stretch/>
        </p:blipFill>
        <p:spPr>
          <a:xfrm>
            <a:off x="1561075" y="3424375"/>
            <a:ext cx="1336650" cy="148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40"/>
          <p:cNvSpPr/>
          <p:nvPr/>
        </p:nvSpPr>
        <p:spPr>
          <a:xfrm>
            <a:off x="1378925" y="3424375"/>
            <a:ext cx="385800" cy="380100"/>
          </a:xfrm>
          <a:prstGeom prst="ellipse">
            <a:avLst/>
          </a:prstGeom>
          <a:solidFill>
            <a:srgbClr val="D5A6B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1800">
                <a:latin typeface="Bree Serif"/>
                <a:ea typeface="Bree Serif"/>
                <a:cs typeface="Bree Serif"/>
                <a:sym typeface="Bree Serif"/>
              </a:rPr>
              <a:t>5</a:t>
            </a:r>
            <a:r>
              <a:rPr lang="ar" sz="1800">
                <a:latin typeface="Bree Serif"/>
                <a:ea typeface="Bree Serif"/>
                <a:cs typeface="Bree Serif"/>
                <a:sym typeface="Bree Serif"/>
              </a:rPr>
              <a:t> </a:t>
            </a:r>
            <a:endParaRPr sz="18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86" name="Google Shape;286;p40"/>
          <p:cNvSpPr txBox="1"/>
          <p:nvPr/>
        </p:nvSpPr>
        <p:spPr>
          <a:xfrm>
            <a:off x="2917750" y="3511400"/>
            <a:ext cx="5388000" cy="12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▪</a:t>
            </a:r>
            <a:r>
              <a:rPr lang="ar" sz="1000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Closer of the neural tube begins in the future neck region (4th somite)</a:t>
            </a:r>
            <a:endParaRPr sz="1000">
              <a:solidFill>
                <a:srgbClr val="674EA7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▪</a:t>
            </a:r>
            <a:r>
              <a:rPr lang="ar" sz="1000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Then proceeds cranially and caudally</a:t>
            </a:r>
            <a:endParaRPr sz="1000">
              <a:solidFill>
                <a:srgbClr val="674EA7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▪</a:t>
            </a:r>
            <a:r>
              <a:rPr lang="ar" sz="1000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The most cranial and caudal ends of the tubes still open as</a:t>
            </a:r>
            <a:endParaRPr sz="1000">
              <a:solidFill>
                <a:srgbClr val="674EA7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           • Anterior neuropores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1100">
                <a:solidFill>
                  <a:srgbClr val="D5A6BD"/>
                </a:solidFill>
                <a:latin typeface="Bree Serif"/>
                <a:ea typeface="Bree Serif"/>
                <a:cs typeface="Bree Serif"/>
                <a:sym typeface="Bree Serif"/>
              </a:rPr>
              <a:t>➔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1000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will close at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day 25 </a:t>
            </a:r>
            <a:r>
              <a:rPr lang="ar" sz="1100">
                <a:solidFill>
                  <a:srgbClr val="D5A6BD"/>
                </a:solidFill>
                <a:latin typeface="Bree Serif"/>
                <a:ea typeface="Bree Serif"/>
                <a:cs typeface="Bree Serif"/>
                <a:sym typeface="Bree Serif"/>
              </a:rPr>
              <a:t>➔ 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1000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lamina terminalis</a:t>
            </a:r>
            <a:endParaRPr sz="1000">
              <a:solidFill>
                <a:srgbClr val="674EA7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solidFill>
                  <a:srgbClr val="8E7CC3"/>
                </a:solidFill>
                <a:latin typeface="Bree Serif"/>
                <a:ea typeface="Bree Serif"/>
                <a:cs typeface="Bree Serif"/>
                <a:sym typeface="Bree Serif"/>
              </a:rPr>
              <a:t>        </a:t>
            </a:r>
            <a:r>
              <a:rPr lang="ar" sz="1000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   • Posterior neuropores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1100">
                <a:solidFill>
                  <a:srgbClr val="D5A6BD"/>
                </a:solidFill>
                <a:latin typeface="Bree Serif"/>
                <a:ea typeface="Bree Serif"/>
                <a:cs typeface="Bree Serif"/>
                <a:sym typeface="Bree Serif"/>
              </a:rPr>
              <a:t>➔ </a:t>
            </a:r>
            <a:r>
              <a:rPr lang="ar" sz="1000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will close at </a:t>
            </a: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day 27</a:t>
            </a:r>
            <a:endParaRPr sz="1000">
              <a:solidFill>
                <a:srgbClr val="FF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▪</a:t>
            </a:r>
            <a:r>
              <a:rPr lang="ar" sz="1000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The lumen of the tube will give  ventricles of the brain and central canal of spinal cord.</a:t>
            </a:r>
            <a:endParaRPr sz="1000">
              <a:solidFill>
                <a:srgbClr val="674EA7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87" name="Google Shape;287;p40"/>
          <p:cNvSpPr/>
          <p:nvPr/>
        </p:nvSpPr>
        <p:spPr>
          <a:xfrm>
            <a:off x="2198950" y="3848575"/>
            <a:ext cx="698700" cy="393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40"/>
          <p:cNvSpPr txBox="1"/>
          <p:nvPr/>
        </p:nvSpPr>
        <p:spPr>
          <a:xfrm>
            <a:off x="2369050" y="3863563"/>
            <a:ext cx="548700" cy="3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900">
                <a:latin typeface="Bree Serif"/>
                <a:ea typeface="Bree Serif"/>
                <a:cs typeface="Bree Serif"/>
                <a:sym typeface="Bree Serif"/>
              </a:rPr>
              <a:t>Somite</a:t>
            </a:r>
            <a:endParaRPr sz="900">
              <a:latin typeface="Bree Serif"/>
              <a:ea typeface="Bree Serif"/>
              <a:cs typeface="Bree Serif"/>
              <a:sym typeface="Bree Serif"/>
            </a:endParaRPr>
          </a:p>
        </p:txBody>
      </p:sp>
      <p:cxnSp>
        <p:nvCxnSpPr>
          <p:cNvPr id="289" name="Google Shape;289;p40"/>
          <p:cNvCxnSpPr>
            <a:endCxn id="288" idx="1"/>
          </p:cNvCxnSpPr>
          <p:nvPr/>
        </p:nvCxnSpPr>
        <p:spPr>
          <a:xfrm flipH="1" rot="10800000">
            <a:off x="2005450" y="4045363"/>
            <a:ext cx="363600" cy="130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41"/>
          <p:cNvPicPr preferRelativeResize="0"/>
          <p:nvPr/>
        </p:nvPicPr>
        <p:blipFill rotWithShape="1">
          <a:blip r:embed="rId3">
            <a:alphaModFix/>
          </a:blip>
          <a:srcRect b="21684" l="11502" r="9714" t="59698"/>
          <a:stretch/>
        </p:blipFill>
        <p:spPr>
          <a:xfrm>
            <a:off x="6491612" y="2009722"/>
            <a:ext cx="2552313" cy="1430759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41"/>
          <p:cNvSpPr txBox="1"/>
          <p:nvPr>
            <p:ph type="ctrTitle"/>
          </p:nvPr>
        </p:nvSpPr>
        <p:spPr>
          <a:xfrm>
            <a:off x="52030" y="16450"/>
            <a:ext cx="6686400" cy="62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2800">
                <a:solidFill>
                  <a:srgbClr val="000000"/>
                </a:solidFill>
              </a:rPr>
              <a:t>Development of the Spinal Cord</a:t>
            </a:r>
            <a:endParaRPr b="1" sz="2800">
              <a:solidFill>
                <a:srgbClr val="000000"/>
              </a:solidFill>
            </a:endParaRPr>
          </a:p>
        </p:txBody>
      </p:sp>
      <p:sp>
        <p:nvSpPr>
          <p:cNvPr id="296" name="Google Shape;296;p41"/>
          <p:cNvSpPr txBox="1"/>
          <p:nvPr>
            <p:ph idx="12" type="sldNum"/>
          </p:nvPr>
        </p:nvSpPr>
        <p:spPr>
          <a:xfrm>
            <a:off x="8777854" y="4815625"/>
            <a:ext cx="2433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sp>
        <p:nvSpPr>
          <p:cNvPr id="297" name="Google Shape;297;p41"/>
          <p:cNvSpPr txBox="1"/>
          <p:nvPr/>
        </p:nvSpPr>
        <p:spPr>
          <a:xfrm>
            <a:off x="120675" y="685475"/>
            <a:ext cx="6131700" cy="2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The spinal cord develops from the </a:t>
            </a: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caudal 2/3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 of the neural tube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cxnSp>
        <p:nvCxnSpPr>
          <p:cNvPr id="298" name="Google Shape;298;p41"/>
          <p:cNvCxnSpPr/>
          <p:nvPr/>
        </p:nvCxnSpPr>
        <p:spPr>
          <a:xfrm flipH="1">
            <a:off x="5051064" y="1436428"/>
            <a:ext cx="121200" cy="777300"/>
          </a:xfrm>
          <a:prstGeom prst="curvedConnector3">
            <a:avLst>
              <a:gd fmla="val -196473" name="adj1"/>
            </a:avLst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99" name="Google Shape;299;p41"/>
          <p:cNvSpPr/>
          <p:nvPr/>
        </p:nvSpPr>
        <p:spPr>
          <a:xfrm>
            <a:off x="3954344" y="1915289"/>
            <a:ext cx="1198800" cy="5010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1200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marginal zone</a:t>
            </a:r>
            <a:endParaRPr b="1" sz="1200">
              <a:solidFill>
                <a:srgbClr val="674EA7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cxnSp>
        <p:nvCxnSpPr>
          <p:cNvPr id="300" name="Google Shape;300;p41"/>
          <p:cNvCxnSpPr>
            <a:stCxn id="301" idx="2"/>
            <a:endCxn id="302" idx="0"/>
          </p:cNvCxnSpPr>
          <p:nvPr/>
        </p:nvCxnSpPr>
        <p:spPr>
          <a:xfrm flipH="1" rot="-5400000">
            <a:off x="2799719" y="1727489"/>
            <a:ext cx="375000" cy="6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2" name="Google Shape;302;p41"/>
          <p:cNvSpPr/>
          <p:nvPr/>
        </p:nvSpPr>
        <p:spPr>
          <a:xfrm>
            <a:off x="2387507" y="1915289"/>
            <a:ext cx="1198800" cy="5010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1200">
                <a:solidFill>
                  <a:srgbClr val="C948C9"/>
                </a:solidFill>
                <a:latin typeface="Bree Serif"/>
                <a:ea typeface="Bree Serif"/>
                <a:cs typeface="Bree Serif"/>
                <a:sym typeface="Bree Serif"/>
              </a:rPr>
              <a:t>mantle zone</a:t>
            </a:r>
            <a:endParaRPr b="1" sz="1200" u="sng">
              <a:solidFill>
                <a:srgbClr val="C948C9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cxnSp>
        <p:nvCxnSpPr>
          <p:cNvPr id="303" name="Google Shape;303;p41"/>
          <p:cNvCxnSpPr/>
          <p:nvPr/>
        </p:nvCxnSpPr>
        <p:spPr>
          <a:xfrm flipH="1">
            <a:off x="827364" y="1438378"/>
            <a:ext cx="95400" cy="773400"/>
          </a:xfrm>
          <a:prstGeom prst="curvedConnector3">
            <a:avLst>
              <a:gd fmla="val 349760" name="adj1"/>
            </a:avLst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4" name="Google Shape;304;p41"/>
          <p:cNvSpPr/>
          <p:nvPr/>
        </p:nvSpPr>
        <p:spPr>
          <a:xfrm>
            <a:off x="755218" y="1915289"/>
            <a:ext cx="1198800" cy="5010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1200">
                <a:solidFill>
                  <a:srgbClr val="6AA84F"/>
                </a:solidFill>
                <a:latin typeface="Bree Serif"/>
                <a:ea typeface="Bree Serif"/>
                <a:cs typeface="Bree Serif"/>
                <a:sym typeface="Bree Serif"/>
              </a:rPr>
              <a:t>ventricular zone</a:t>
            </a:r>
            <a:endParaRPr sz="1200">
              <a:solidFill>
                <a:srgbClr val="6AA84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05" name="Google Shape;305;p41"/>
          <p:cNvSpPr/>
          <p:nvPr/>
        </p:nvSpPr>
        <p:spPr>
          <a:xfrm>
            <a:off x="755225" y="1046798"/>
            <a:ext cx="4463400" cy="527400"/>
          </a:xfrm>
          <a:prstGeom prst="roundRect">
            <a:avLst>
              <a:gd fmla="val 16667" name="adj"/>
            </a:avLst>
          </a:prstGeom>
          <a:solidFill>
            <a:srgbClr val="D5A6B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01" name="Google Shape;301;p41"/>
          <p:cNvSpPr txBox="1"/>
          <p:nvPr/>
        </p:nvSpPr>
        <p:spPr>
          <a:xfrm>
            <a:off x="533369" y="1039289"/>
            <a:ext cx="49071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The cells of the neural tube </a:t>
            </a:r>
            <a:endParaRPr b="1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are arranged in three layers 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06" name="Google Shape;306;p41"/>
          <p:cNvSpPr txBox="1"/>
          <p:nvPr/>
        </p:nvSpPr>
        <p:spPr>
          <a:xfrm>
            <a:off x="279569" y="2501814"/>
            <a:ext cx="2150100" cy="7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❖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Inner 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❖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undifferentiated cells 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07" name="Google Shape;307;p41"/>
          <p:cNvSpPr txBox="1"/>
          <p:nvPr/>
        </p:nvSpPr>
        <p:spPr>
          <a:xfrm>
            <a:off x="2301944" y="2501814"/>
            <a:ext cx="17478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❖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Middle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❖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cell bodies of neurons 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  (future gray matter)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08" name="Google Shape;308;p41"/>
          <p:cNvSpPr txBox="1"/>
          <p:nvPr/>
        </p:nvSpPr>
        <p:spPr>
          <a:xfrm>
            <a:off x="3734175" y="2501825"/>
            <a:ext cx="18702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❖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Outer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❖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nerve fibers or axons of neurons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(future white matter)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cxnSp>
        <p:nvCxnSpPr>
          <p:cNvPr id="309" name="Google Shape;309;p41"/>
          <p:cNvCxnSpPr>
            <a:stCxn id="310" idx="2"/>
            <a:endCxn id="311" idx="3"/>
          </p:cNvCxnSpPr>
          <p:nvPr/>
        </p:nvCxnSpPr>
        <p:spPr>
          <a:xfrm rot="5400000">
            <a:off x="2746088" y="3713313"/>
            <a:ext cx="429300" cy="430200"/>
          </a:xfrm>
          <a:prstGeom prst="curvedConnector2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2" name="Google Shape;312;p41"/>
          <p:cNvCxnSpPr>
            <a:stCxn id="313" idx="1"/>
            <a:endCxn id="310" idx="2"/>
          </p:cNvCxnSpPr>
          <p:nvPr/>
        </p:nvCxnSpPr>
        <p:spPr>
          <a:xfrm rot="10800000">
            <a:off x="3175738" y="3713900"/>
            <a:ext cx="414000" cy="429300"/>
          </a:xfrm>
          <a:prstGeom prst="curvedConnector2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0" name="Google Shape;310;p41"/>
          <p:cNvSpPr txBox="1"/>
          <p:nvPr/>
        </p:nvSpPr>
        <p:spPr>
          <a:xfrm>
            <a:off x="1584038" y="3320163"/>
            <a:ext cx="3183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Neurons of </a:t>
            </a:r>
            <a:r>
              <a:rPr lang="ar" sz="1200">
                <a:solidFill>
                  <a:srgbClr val="C948C9"/>
                </a:solidFill>
                <a:latin typeface="Bree Serif"/>
                <a:ea typeface="Bree Serif"/>
                <a:cs typeface="Bree Serif"/>
                <a:sym typeface="Bree Serif"/>
              </a:rPr>
              <a:t>mantle layer </a:t>
            </a: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differentiate into :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13" name="Google Shape;313;p41"/>
          <p:cNvSpPr txBox="1"/>
          <p:nvPr/>
        </p:nvSpPr>
        <p:spPr>
          <a:xfrm>
            <a:off x="3589738" y="3799550"/>
            <a:ext cx="1800600" cy="687300"/>
          </a:xfrm>
          <a:prstGeom prst="rect">
            <a:avLst/>
          </a:prstGeom>
          <a:noFill/>
          <a:ln cap="flat" cmpd="sng" w="19050">
            <a:solidFill>
              <a:srgbClr val="D5A6B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1200">
                <a:solidFill>
                  <a:srgbClr val="38761D"/>
                </a:solidFill>
                <a:latin typeface="Bree Serif"/>
                <a:ea typeface="Bree Serif"/>
                <a:cs typeface="Bree Serif"/>
                <a:sym typeface="Bree Serif"/>
              </a:rPr>
              <a:t>dorsal alar plate</a:t>
            </a:r>
            <a:endParaRPr sz="1200">
              <a:solidFill>
                <a:srgbClr val="38761D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   (future dorsal horn) </a:t>
            </a:r>
            <a:endParaRPr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containing sensory neurons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11" name="Google Shape;311;p41"/>
          <p:cNvSpPr txBox="1"/>
          <p:nvPr/>
        </p:nvSpPr>
        <p:spPr>
          <a:xfrm>
            <a:off x="875541" y="3799550"/>
            <a:ext cx="1870200" cy="687300"/>
          </a:xfrm>
          <a:prstGeom prst="rect">
            <a:avLst/>
          </a:prstGeom>
          <a:noFill/>
          <a:ln cap="flat" cmpd="sng" w="19050">
            <a:solidFill>
              <a:srgbClr val="D5A6B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    </a:t>
            </a:r>
            <a:r>
              <a:rPr lang="ar" sz="1200">
                <a:solidFill>
                  <a:srgbClr val="990000"/>
                </a:solidFill>
                <a:latin typeface="Bree Serif"/>
                <a:ea typeface="Bree Serif"/>
                <a:cs typeface="Bree Serif"/>
                <a:sym typeface="Bree Serif"/>
              </a:rPr>
              <a:t>ventral basal plate</a:t>
            </a:r>
            <a:endParaRPr sz="1200">
              <a:solidFill>
                <a:srgbClr val="99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     </a:t>
            </a:r>
            <a:r>
              <a:rPr lang="ar" sz="1100">
                <a:latin typeface="Bree Serif"/>
                <a:ea typeface="Bree Serif"/>
                <a:cs typeface="Bree Serif"/>
                <a:sym typeface="Bree Serif"/>
              </a:rPr>
              <a:t>(future ventral horn) containing motor neurons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14" name="Google Shape;314;p41"/>
          <p:cNvSpPr txBox="1"/>
          <p:nvPr/>
        </p:nvSpPr>
        <p:spPr>
          <a:xfrm>
            <a:off x="588325" y="4485575"/>
            <a:ext cx="5714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❖"/>
            </a:pP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The 2 areas are separated by a longitudinal groove (</a:t>
            </a:r>
            <a:r>
              <a:rPr lang="ar" sz="1200">
                <a:solidFill>
                  <a:srgbClr val="6D9EEB"/>
                </a:solidFill>
                <a:latin typeface="Bree Serif"/>
                <a:ea typeface="Bree Serif"/>
                <a:cs typeface="Bree Serif"/>
                <a:sym typeface="Bree Serif"/>
              </a:rPr>
              <a:t>sulcus limitans</a:t>
            </a: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).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15" name="Google Shape;315;p41"/>
          <p:cNvSpPr/>
          <p:nvPr/>
        </p:nvSpPr>
        <p:spPr>
          <a:xfrm>
            <a:off x="6141050" y="1625875"/>
            <a:ext cx="133200" cy="137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6" name="Google Shape;316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35758" y="1531983"/>
            <a:ext cx="692535" cy="527400"/>
          </a:xfrm>
          <a:prstGeom prst="rect">
            <a:avLst/>
          </a:prstGeom>
          <a:noFill/>
          <a:ln cap="flat" cmpd="sng" w="9525">
            <a:solidFill>
              <a:srgbClr val="B7B7B7"/>
            </a:solidFill>
            <a:prstDash val="dot"/>
            <a:round/>
            <a:headEnd len="sm" w="sm" type="none"/>
            <a:tailEnd len="sm" w="sm" type="none"/>
          </a:ln>
        </p:spPr>
      </p:pic>
      <p:sp>
        <p:nvSpPr>
          <p:cNvPr id="317" name="Google Shape;317;p41"/>
          <p:cNvSpPr/>
          <p:nvPr/>
        </p:nvSpPr>
        <p:spPr>
          <a:xfrm>
            <a:off x="7217850" y="2807972"/>
            <a:ext cx="204000" cy="2733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41"/>
          <p:cNvSpPr/>
          <p:nvPr/>
        </p:nvSpPr>
        <p:spPr>
          <a:xfrm>
            <a:off x="6826260" y="2807968"/>
            <a:ext cx="204000" cy="2733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41"/>
          <p:cNvSpPr/>
          <p:nvPr/>
        </p:nvSpPr>
        <p:spPr>
          <a:xfrm>
            <a:off x="7188786" y="2363551"/>
            <a:ext cx="171000" cy="2070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41"/>
          <p:cNvSpPr/>
          <p:nvPr/>
        </p:nvSpPr>
        <p:spPr>
          <a:xfrm>
            <a:off x="6864476" y="2363540"/>
            <a:ext cx="171000" cy="2070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21" name="Google Shape;321;p41"/>
          <p:cNvCxnSpPr/>
          <p:nvPr/>
        </p:nvCxnSpPr>
        <p:spPr>
          <a:xfrm flipH="1">
            <a:off x="7286652" y="2059382"/>
            <a:ext cx="243300" cy="385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2" name="Google Shape;322;p41"/>
          <p:cNvCxnSpPr/>
          <p:nvPr/>
        </p:nvCxnSpPr>
        <p:spPr>
          <a:xfrm flipH="1" rot="10800000">
            <a:off x="6863195" y="2992473"/>
            <a:ext cx="27600" cy="467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3" name="Google Shape;323;p41"/>
          <p:cNvSpPr txBox="1"/>
          <p:nvPr/>
        </p:nvSpPr>
        <p:spPr>
          <a:xfrm>
            <a:off x="6467342" y="3342530"/>
            <a:ext cx="819300" cy="3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" sz="800">
                <a:solidFill>
                  <a:srgbClr val="990000"/>
                </a:solidFill>
                <a:latin typeface="Bree Serif"/>
                <a:ea typeface="Bree Serif"/>
                <a:cs typeface="Bree Serif"/>
                <a:sym typeface="Bree Serif"/>
              </a:rPr>
              <a:t>basal plate</a:t>
            </a:r>
            <a:endParaRPr sz="800"/>
          </a:p>
        </p:txBody>
      </p:sp>
      <p:sp>
        <p:nvSpPr>
          <p:cNvPr id="324" name="Google Shape;324;p41"/>
          <p:cNvSpPr txBox="1"/>
          <p:nvPr/>
        </p:nvSpPr>
        <p:spPr>
          <a:xfrm>
            <a:off x="7275225" y="1824708"/>
            <a:ext cx="790500" cy="27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900">
                <a:solidFill>
                  <a:srgbClr val="38761D"/>
                </a:solidFill>
                <a:latin typeface="Bree Serif"/>
                <a:ea typeface="Bree Serif"/>
                <a:cs typeface="Bree Serif"/>
                <a:sym typeface="Bree Serif"/>
              </a:rPr>
              <a:t>alar plate</a:t>
            </a:r>
            <a:endParaRPr sz="900"/>
          </a:p>
        </p:txBody>
      </p:sp>
      <p:sp>
        <p:nvSpPr>
          <p:cNvPr id="325" name="Google Shape;325;p41"/>
          <p:cNvSpPr txBox="1"/>
          <p:nvPr/>
        </p:nvSpPr>
        <p:spPr>
          <a:xfrm>
            <a:off x="5159800" y="2819880"/>
            <a:ext cx="1794000" cy="27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800">
                <a:solidFill>
                  <a:srgbClr val="6D9EEB"/>
                </a:solidFill>
                <a:latin typeface="Bree Serif"/>
                <a:ea typeface="Bree Serif"/>
                <a:cs typeface="Bree Serif"/>
                <a:sym typeface="Bree Serif"/>
              </a:rPr>
              <a:t>sulcus limitans</a:t>
            </a:r>
            <a:endParaRPr sz="800"/>
          </a:p>
        </p:txBody>
      </p:sp>
      <p:cxnSp>
        <p:nvCxnSpPr>
          <p:cNvPr id="326" name="Google Shape;326;p41"/>
          <p:cNvCxnSpPr/>
          <p:nvPr/>
        </p:nvCxnSpPr>
        <p:spPr>
          <a:xfrm flipH="1" rot="10800000">
            <a:off x="6436974" y="2711987"/>
            <a:ext cx="582000" cy="249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7" name="Google Shape;327;p41"/>
          <p:cNvSpPr/>
          <p:nvPr/>
        </p:nvSpPr>
        <p:spPr>
          <a:xfrm>
            <a:off x="5975600" y="1786970"/>
            <a:ext cx="735600" cy="656400"/>
          </a:xfrm>
          <a:prstGeom prst="rect">
            <a:avLst/>
          </a:prstGeom>
          <a:noFill/>
          <a:ln cap="flat" cmpd="sng" w="9525">
            <a:solidFill>
              <a:srgbClr val="B7B7B7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41"/>
          <p:cNvSpPr/>
          <p:nvPr/>
        </p:nvSpPr>
        <p:spPr>
          <a:xfrm rot="606035">
            <a:off x="5692589" y="2307175"/>
            <a:ext cx="225800" cy="670743"/>
          </a:xfrm>
          <a:prstGeom prst="curvedRightArrow">
            <a:avLst>
              <a:gd fmla="val 33858" name="adj1"/>
              <a:gd fmla="val 57485" name="adj2"/>
              <a:gd fmla="val 58799" name="adj3"/>
            </a:avLst>
          </a:prstGeom>
          <a:solidFill>
            <a:srgbClr val="EAD1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41"/>
          <p:cNvSpPr txBox="1"/>
          <p:nvPr/>
        </p:nvSpPr>
        <p:spPr>
          <a:xfrm>
            <a:off x="8146225" y="2384050"/>
            <a:ext cx="883500" cy="20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" sz="800">
                <a:solidFill>
                  <a:srgbClr val="674EA7"/>
                </a:solidFill>
                <a:highlight>
                  <a:srgbClr val="FFFFFF"/>
                </a:highlight>
                <a:latin typeface="Bree Serif"/>
                <a:ea typeface="Bree Serif"/>
                <a:cs typeface="Bree Serif"/>
                <a:sym typeface="Bree Serif"/>
              </a:rPr>
              <a:t>marginal zone</a:t>
            </a:r>
            <a:endParaRPr sz="800">
              <a:highlight>
                <a:srgbClr val="FFFFFF"/>
              </a:highlight>
            </a:endParaRPr>
          </a:p>
        </p:txBody>
      </p:sp>
      <p:sp>
        <p:nvSpPr>
          <p:cNvPr id="330" name="Google Shape;330;p41"/>
          <p:cNvSpPr txBox="1"/>
          <p:nvPr/>
        </p:nvSpPr>
        <p:spPr>
          <a:xfrm>
            <a:off x="8077500" y="2915825"/>
            <a:ext cx="1052400" cy="20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800">
                <a:solidFill>
                  <a:srgbClr val="C948C9"/>
                </a:solidFill>
                <a:latin typeface="Bree Serif"/>
                <a:ea typeface="Bree Serif"/>
                <a:cs typeface="Bree Serif"/>
                <a:sym typeface="Bree Serif"/>
              </a:rPr>
              <a:t>mantle zone</a:t>
            </a:r>
            <a:endParaRPr sz="800"/>
          </a:p>
        </p:txBody>
      </p:sp>
      <p:sp>
        <p:nvSpPr>
          <p:cNvPr id="331" name="Google Shape;331;p41"/>
          <p:cNvSpPr txBox="1"/>
          <p:nvPr/>
        </p:nvSpPr>
        <p:spPr>
          <a:xfrm>
            <a:off x="8063850" y="2746675"/>
            <a:ext cx="1052400" cy="20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800">
                <a:solidFill>
                  <a:srgbClr val="6AA84F"/>
                </a:solidFill>
                <a:latin typeface="Bree Serif"/>
                <a:ea typeface="Bree Serif"/>
                <a:cs typeface="Bree Serif"/>
                <a:sym typeface="Bree Serif"/>
              </a:rPr>
              <a:t>ventricular zone</a:t>
            </a:r>
            <a:endParaRPr sz="800"/>
          </a:p>
        </p:txBody>
      </p:sp>
      <p:cxnSp>
        <p:nvCxnSpPr>
          <p:cNvPr id="332" name="Google Shape;332;p41"/>
          <p:cNvCxnSpPr/>
          <p:nvPr/>
        </p:nvCxnSpPr>
        <p:spPr>
          <a:xfrm>
            <a:off x="7211291" y="2746664"/>
            <a:ext cx="883500" cy="89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33" name="Google Shape;333;p41"/>
          <p:cNvPicPr preferRelativeResize="0"/>
          <p:nvPr/>
        </p:nvPicPr>
        <p:blipFill rotWithShape="1">
          <a:blip r:embed="rId5">
            <a:alphaModFix/>
          </a:blip>
          <a:srcRect b="0" l="0" r="0" t="9502"/>
          <a:stretch/>
        </p:blipFill>
        <p:spPr>
          <a:xfrm>
            <a:off x="7030250" y="89900"/>
            <a:ext cx="1115973" cy="1331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4" name="Google Shape;334;p41"/>
          <p:cNvGrpSpPr/>
          <p:nvPr/>
        </p:nvGrpSpPr>
        <p:grpSpPr>
          <a:xfrm>
            <a:off x="5986141" y="1811205"/>
            <a:ext cx="712264" cy="607948"/>
            <a:chOff x="6040491" y="1811205"/>
            <a:chExt cx="712264" cy="607948"/>
          </a:xfrm>
        </p:grpSpPr>
        <p:grpSp>
          <p:nvGrpSpPr>
            <p:cNvPr id="335" name="Google Shape;335;p41"/>
            <p:cNvGrpSpPr/>
            <p:nvPr/>
          </p:nvGrpSpPr>
          <p:grpSpPr>
            <a:xfrm>
              <a:off x="6040491" y="1811205"/>
              <a:ext cx="712264" cy="607948"/>
              <a:chOff x="8111489" y="2061325"/>
              <a:chExt cx="909661" cy="957700"/>
            </a:xfrm>
          </p:grpSpPr>
          <p:pic>
            <p:nvPicPr>
              <p:cNvPr id="336" name="Google Shape;336;p41"/>
              <p:cNvPicPr preferRelativeResize="0"/>
              <p:nvPr/>
            </p:nvPicPr>
            <p:blipFill rotWithShape="1">
              <a:blip r:embed="rId6">
                <a:alphaModFix/>
              </a:blip>
              <a:srcRect b="56375" l="35493" r="29475" t="5347"/>
              <a:stretch/>
            </p:blipFill>
            <p:spPr>
              <a:xfrm>
                <a:off x="8111489" y="2061325"/>
                <a:ext cx="909661" cy="9576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37" name="Google Shape;337;p41"/>
              <p:cNvSpPr/>
              <p:nvPr/>
            </p:nvSpPr>
            <p:spPr>
              <a:xfrm>
                <a:off x="8517075" y="2911325"/>
                <a:ext cx="334500" cy="107700"/>
              </a:xfrm>
              <a:prstGeom prst="rect">
                <a:avLst/>
              </a:prstGeom>
              <a:noFill/>
              <a:ln cap="flat" cmpd="sng" w="19050">
                <a:solidFill>
                  <a:srgbClr val="6D9EE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38" name="Google Shape;338;p41"/>
            <p:cNvSpPr/>
            <p:nvPr/>
          </p:nvSpPr>
          <p:spPr>
            <a:xfrm>
              <a:off x="6050950" y="2093125"/>
              <a:ext cx="133200" cy="888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339" name="Google Shape;339;p41"/>
          <p:cNvCxnSpPr/>
          <p:nvPr/>
        </p:nvCxnSpPr>
        <p:spPr>
          <a:xfrm rot="5400000">
            <a:off x="7373898" y="695325"/>
            <a:ext cx="558300" cy="464700"/>
          </a:xfrm>
          <a:prstGeom prst="curvedConnector3">
            <a:avLst>
              <a:gd fmla="val 116633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40" name="Google Shape;340;p41"/>
          <p:cNvSpPr/>
          <p:nvPr/>
        </p:nvSpPr>
        <p:spPr>
          <a:xfrm rot="6152455">
            <a:off x="8665423" y="2058463"/>
            <a:ext cx="616202" cy="198784"/>
          </a:xfrm>
          <a:prstGeom prst="curvedDownArrow">
            <a:avLst>
              <a:gd fmla="val 25000" name="adj1"/>
              <a:gd fmla="val 50000" name="adj2"/>
              <a:gd fmla="val 60328" name="adj3"/>
            </a:avLst>
          </a:prstGeom>
          <a:solidFill>
            <a:srgbClr val="D5A6B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2"/>
          <p:cNvSpPr txBox="1"/>
          <p:nvPr/>
        </p:nvSpPr>
        <p:spPr>
          <a:xfrm>
            <a:off x="169950" y="113225"/>
            <a:ext cx="83967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2000">
                <a:solidFill>
                  <a:srgbClr val="C27BA0"/>
                </a:solidFill>
                <a:latin typeface="Bree Serif"/>
                <a:ea typeface="Bree Serif"/>
                <a:cs typeface="Bree Serif"/>
                <a:sym typeface="Bree Serif"/>
              </a:rPr>
              <a:t>Mantle </a:t>
            </a:r>
            <a:r>
              <a:rPr b="1" lang="ar" sz="2000">
                <a:solidFill>
                  <a:srgbClr val="C27BA0"/>
                </a:solidFill>
                <a:latin typeface="Bree Serif"/>
                <a:ea typeface="Bree Serif"/>
                <a:cs typeface="Bree Serif"/>
                <a:sym typeface="Bree Serif"/>
              </a:rPr>
              <a:t>Layer of Spinal cord </a:t>
            </a:r>
            <a:r>
              <a:rPr b="1" lang="ar">
                <a:latin typeface="Bree Serif"/>
                <a:ea typeface="Bree Serif"/>
                <a:cs typeface="Bree Serif"/>
                <a:sym typeface="Bree Serif"/>
              </a:rPr>
              <a:t>(future gray matter)</a:t>
            </a:r>
            <a:endParaRPr b="1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46" name="Google Shape;346;p42"/>
          <p:cNvSpPr txBox="1"/>
          <p:nvPr>
            <p:ph idx="1" type="subTitle"/>
          </p:nvPr>
        </p:nvSpPr>
        <p:spPr>
          <a:xfrm>
            <a:off x="174525" y="772375"/>
            <a:ext cx="7329600" cy="4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ar" sz="1200">
                <a:solidFill>
                  <a:srgbClr val="000000"/>
                </a:solidFill>
              </a:rPr>
              <a:t>Proliferation and bulging of both </a:t>
            </a:r>
            <a:r>
              <a:rPr lang="ar" sz="1200">
                <a:solidFill>
                  <a:srgbClr val="93C47D"/>
                </a:solidFill>
              </a:rPr>
              <a:t>alar</a:t>
            </a:r>
            <a:r>
              <a:rPr lang="ar" sz="1200">
                <a:solidFill>
                  <a:srgbClr val="000000"/>
                </a:solidFill>
              </a:rPr>
              <a:t> &amp; </a:t>
            </a:r>
            <a:r>
              <a:rPr lang="ar" sz="1200">
                <a:solidFill>
                  <a:srgbClr val="990000"/>
                </a:solidFill>
              </a:rPr>
              <a:t>basal</a:t>
            </a:r>
            <a:r>
              <a:rPr lang="ar" sz="1200">
                <a:solidFill>
                  <a:srgbClr val="000000"/>
                </a:solidFill>
              </a:rPr>
              <a:t> plates result in:</a:t>
            </a:r>
            <a:endParaRPr sz="1200">
              <a:solidFill>
                <a:srgbClr val="000000"/>
              </a:solidFill>
            </a:endParaRPr>
          </a:p>
        </p:txBody>
      </p:sp>
      <p:sp>
        <p:nvSpPr>
          <p:cNvPr id="347" name="Google Shape;347;p42"/>
          <p:cNvSpPr txBox="1"/>
          <p:nvPr>
            <p:ph idx="12" type="sldNum"/>
          </p:nvPr>
        </p:nvSpPr>
        <p:spPr>
          <a:xfrm>
            <a:off x="8780329" y="4815625"/>
            <a:ext cx="24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sp>
        <p:nvSpPr>
          <p:cNvPr id="348" name="Google Shape;348;p42"/>
          <p:cNvSpPr/>
          <p:nvPr/>
        </p:nvSpPr>
        <p:spPr>
          <a:xfrm>
            <a:off x="403025" y="1336200"/>
            <a:ext cx="1755900" cy="10116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Formation of 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solidFill>
                  <a:srgbClr val="93C47D"/>
                </a:solidFill>
                <a:latin typeface="Bree Serif"/>
                <a:ea typeface="Bree Serif"/>
                <a:cs typeface="Bree Serif"/>
                <a:sym typeface="Bree Serif"/>
              </a:rPr>
              <a:t>dorsal median septum</a:t>
            </a:r>
            <a:r>
              <a:rPr b="1" lang="ar" sz="1200">
                <a:latin typeface="Bree Serif"/>
                <a:ea typeface="Bree Serif"/>
                <a:cs typeface="Bree Serif"/>
                <a:sym typeface="Bree Serif"/>
              </a:rPr>
              <a:t>. </a:t>
            </a:r>
            <a:endParaRPr b="1" sz="12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49" name="Google Shape;349;p42"/>
          <p:cNvSpPr txBox="1"/>
          <p:nvPr/>
        </p:nvSpPr>
        <p:spPr>
          <a:xfrm>
            <a:off x="55562" y="1203150"/>
            <a:ext cx="653100" cy="11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7000">
                <a:solidFill>
                  <a:srgbClr val="D5A6BD"/>
                </a:solidFill>
              </a:rPr>
              <a:t>1</a:t>
            </a:r>
            <a:endParaRPr b="1" sz="7000">
              <a:solidFill>
                <a:srgbClr val="D5A6BD"/>
              </a:solidFill>
            </a:endParaRPr>
          </a:p>
        </p:txBody>
      </p:sp>
      <p:sp>
        <p:nvSpPr>
          <p:cNvPr id="350" name="Google Shape;350;p42"/>
          <p:cNvSpPr/>
          <p:nvPr/>
        </p:nvSpPr>
        <p:spPr>
          <a:xfrm>
            <a:off x="2859309" y="1336187"/>
            <a:ext cx="1755900" cy="10116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 Formation of 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solidFill>
                  <a:srgbClr val="990000"/>
                </a:solidFill>
                <a:latin typeface="Bree Serif"/>
                <a:ea typeface="Bree Serif"/>
                <a:cs typeface="Bree Serif"/>
                <a:sym typeface="Bree Serif"/>
              </a:rPr>
              <a:t>ventral median fissure</a:t>
            </a:r>
            <a:r>
              <a:rPr b="1" lang="ar" sz="1200">
                <a:latin typeface="Bree Serif"/>
                <a:ea typeface="Bree Serif"/>
                <a:cs typeface="Bree Serif"/>
                <a:sym typeface="Bree Serif"/>
              </a:rPr>
              <a:t>.</a:t>
            </a:r>
            <a:endParaRPr b="1" sz="12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51" name="Google Shape;351;p42"/>
          <p:cNvSpPr txBox="1"/>
          <p:nvPr/>
        </p:nvSpPr>
        <p:spPr>
          <a:xfrm>
            <a:off x="2399484" y="1130397"/>
            <a:ext cx="615000" cy="12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8000">
                <a:solidFill>
                  <a:srgbClr val="D5A6BD"/>
                </a:solidFill>
              </a:rPr>
              <a:t>2</a:t>
            </a:r>
            <a:endParaRPr b="1" sz="8000">
              <a:solidFill>
                <a:srgbClr val="D5A6BD"/>
              </a:solidFill>
            </a:endParaRPr>
          </a:p>
        </p:txBody>
      </p:sp>
      <p:sp>
        <p:nvSpPr>
          <p:cNvPr id="352" name="Google Shape;352;p42"/>
          <p:cNvSpPr/>
          <p:nvPr/>
        </p:nvSpPr>
        <p:spPr>
          <a:xfrm>
            <a:off x="5237200" y="1342425"/>
            <a:ext cx="1755900" cy="10116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Narrowing of the lumen of the neural  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tube to form a small </a:t>
            </a:r>
            <a:r>
              <a:rPr b="1" lang="ar" sz="1200">
                <a:latin typeface="Bree Serif"/>
                <a:ea typeface="Bree Serif"/>
                <a:cs typeface="Bree Serif"/>
                <a:sym typeface="Bree Serif"/>
              </a:rPr>
              <a:t>central canal</a:t>
            </a: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. 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53" name="Google Shape;353;p42"/>
          <p:cNvSpPr txBox="1"/>
          <p:nvPr/>
        </p:nvSpPr>
        <p:spPr>
          <a:xfrm>
            <a:off x="4751050" y="1136625"/>
            <a:ext cx="615000" cy="12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8000">
                <a:solidFill>
                  <a:srgbClr val="D5A6BD"/>
                </a:solidFill>
              </a:rPr>
              <a:t>3</a:t>
            </a:r>
            <a:endParaRPr b="1" sz="8000">
              <a:solidFill>
                <a:srgbClr val="D5A6BD"/>
              </a:solidFill>
            </a:endParaRPr>
          </a:p>
        </p:txBody>
      </p:sp>
      <p:pic>
        <p:nvPicPr>
          <p:cNvPr id="354" name="Google Shape;354;p42"/>
          <p:cNvPicPr preferRelativeResize="0"/>
          <p:nvPr/>
        </p:nvPicPr>
        <p:blipFill rotWithShape="1">
          <a:blip r:embed="rId3">
            <a:alphaModFix/>
          </a:blip>
          <a:srcRect b="0" l="51078" r="0" t="0"/>
          <a:stretch/>
        </p:blipFill>
        <p:spPr>
          <a:xfrm>
            <a:off x="7177565" y="1344183"/>
            <a:ext cx="1759556" cy="101160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42"/>
          <p:cNvSpPr/>
          <p:nvPr/>
        </p:nvSpPr>
        <p:spPr>
          <a:xfrm>
            <a:off x="8474077" y="1314032"/>
            <a:ext cx="490200" cy="1368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42"/>
          <p:cNvSpPr/>
          <p:nvPr/>
        </p:nvSpPr>
        <p:spPr>
          <a:xfrm>
            <a:off x="8464187" y="2165203"/>
            <a:ext cx="510000" cy="217200"/>
          </a:xfrm>
          <a:prstGeom prst="rect">
            <a:avLst/>
          </a:prstGeom>
          <a:noFill/>
          <a:ln cap="flat" cmpd="sng" w="19050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42"/>
          <p:cNvSpPr txBox="1"/>
          <p:nvPr/>
        </p:nvSpPr>
        <p:spPr>
          <a:xfrm>
            <a:off x="139825" y="2894375"/>
            <a:ext cx="65430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2000">
                <a:solidFill>
                  <a:srgbClr val="C27BA0"/>
                </a:solidFill>
                <a:latin typeface="Bree Serif"/>
                <a:ea typeface="Bree Serif"/>
                <a:cs typeface="Bree Serif"/>
                <a:sym typeface="Bree Serif"/>
              </a:rPr>
              <a:t>Marginal Layer of Spinal cord</a:t>
            </a:r>
            <a:r>
              <a:rPr b="1" lang="ar" sz="2000">
                <a:solidFill>
                  <a:srgbClr val="D5A6BD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b="1" lang="ar">
                <a:latin typeface="Bree Serif"/>
                <a:ea typeface="Bree Serif"/>
                <a:cs typeface="Bree Serif"/>
                <a:sym typeface="Bree Serif"/>
              </a:rPr>
              <a:t>(future white matter)</a:t>
            </a:r>
            <a:endParaRPr b="1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58" name="Google Shape;358;p42"/>
          <p:cNvSpPr txBox="1"/>
          <p:nvPr/>
        </p:nvSpPr>
        <p:spPr>
          <a:xfrm>
            <a:off x="0" y="3309575"/>
            <a:ext cx="6882900" cy="12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❖"/>
            </a:pP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increases in size due to addition of ascending, descending &amp; intersegmental nerve fibers.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❖"/>
            </a:pP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it is divided into : </a:t>
            </a:r>
            <a:r>
              <a:rPr b="1" lang="ar" sz="1200">
                <a:latin typeface="Bree Serif"/>
                <a:ea typeface="Bree Serif"/>
                <a:cs typeface="Bree Serif"/>
                <a:sym typeface="Bree Serif"/>
              </a:rPr>
              <a:t>dorsal</a:t>
            </a: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, </a:t>
            </a:r>
            <a:r>
              <a:rPr b="1" lang="ar" sz="1200">
                <a:latin typeface="Bree Serif"/>
                <a:ea typeface="Bree Serif"/>
                <a:cs typeface="Bree Serif"/>
                <a:sym typeface="Bree Serif"/>
              </a:rPr>
              <a:t>lateral</a:t>
            </a: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 and </a:t>
            </a:r>
            <a:r>
              <a:rPr b="1" lang="ar" sz="1200">
                <a:latin typeface="Bree Serif"/>
                <a:ea typeface="Bree Serif"/>
                <a:cs typeface="Bree Serif"/>
                <a:sym typeface="Bree Serif"/>
              </a:rPr>
              <a:t>ventral funiculi </a:t>
            </a: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(white column).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❖"/>
            </a:pP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Myelination of nerve fibers starts at </a:t>
            </a:r>
            <a:r>
              <a:rPr lang="ar" sz="12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4th month &amp; continues during the 1st postnatal year.</a:t>
            </a:r>
            <a:endParaRPr sz="1200">
              <a:solidFill>
                <a:srgbClr val="FF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❖"/>
            </a:pPr>
            <a:r>
              <a:rPr b="1" lang="ar" sz="1200">
                <a:latin typeface="Bree Serif"/>
                <a:ea typeface="Bree Serif"/>
                <a:cs typeface="Bree Serif"/>
                <a:sym typeface="Bree Serif"/>
              </a:rPr>
              <a:t>Motor</a:t>
            </a: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 fibers </a:t>
            </a: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myelinated</a:t>
            </a: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 before </a:t>
            </a:r>
            <a:r>
              <a:rPr b="1" lang="ar" sz="1200">
                <a:latin typeface="Bree Serif"/>
                <a:ea typeface="Bree Serif"/>
                <a:cs typeface="Bree Serif"/>
                <a:sym typeface="Bree Serif"/>
              </a:rPr>
              <a:t>sensory</a:t>
            </a: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 fibers. 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❖"/>
            </a:pP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So, After a nerve injury, both motor and sensory axons have the ability to regenerate and, given a proper pathway.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359" name="Google Shape;359;p42"/>
          <p:cNvPicPr preferRelativeResize="0"/>
          <p:nvPr/>
        </p:nvPicPr>
        <p:blipFill rotWithShape="1">
          <a:blip r:embed="rId4">
            <a:alphaModFix/>
          </a:blip>
          <a:srcRect b="0" l="0" r="11024" t="0"/>
          <a:stretch/>
        </p:blipFill>
        <p:spPr>
          <a:xfrm>
            <a:off x="6795825" y="2687375"/>
            <a:ext cx="2268600" cy="1912202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42"/>
          <p:cNvSpPr txBox="1"/>
          <p:nvPr/>
        </p:nvSpPr>
        <p:spPr>
          <a:xfrm>
            <a:off x="7177583" y="3034890"/>
            <a:ext cx="1033800" cy="4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600">
                <a:solidFill>
                  <a:schemeClr val="dk1"/>
                </a:solidFill>
                <a:highlight>
                  <a:srgbClr val="FFFFFF"/>
                </a:highlight>
                <a:latin typeface="Bree Serif"/>
                <a:ea typeface="Bree Serif"/>
                <a:cs typeface="Bree Serif"/>
                <a:sym typeface="Bree Serif"/>
              </a:rPr>
              <a:t>dorsal funiculi</a:t>
            </a:r>
            <a:endParaRPr sz="600">
              <a:highlight>
                <a:srgbClr val="FFFFFF"/>
              </a:highlight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61" name="Google Shape;361;p42"/>
          <p:cNvSpPr txBox="1"/>
          <p:nvPr/>
        </p:nvSpPr>
        <p:spPr>
          <a:xfrm>
            <a:off x="6740640" y="3473781"/>
            <a:ext cx="1078500" cy="29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600">
                <a:solidFill>
                  <a:schemeClr val="dk1"/>
                </a:solidFill>
                <a:highlight>
                  <a:srgbClr val="FFFFFF"/>
                </a:highlight>
                <a:latin typeface="Bree Serif"/>
                <a:ea typeface="Bree Serif"/>
                <a:cs typeface="Bree Serif"/>
                <a:sym typeface="Bree Serif"/>
              </a:rPr>
              <a:t>lateral funiculi </a:t>
            </a:r>
            <a:endParaRPr sz="600">
              <a:highlight>
                <a:srgbClr val="FFFFFF"/>
              </a:highlight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62" name="Google Shape;362;p42"/>
          <p:cNvSpPr txBox="1"/>
          <p:nvPr/>
        </p:nvSpPr>
        <p:spPr>
          <a:xfrm>
            <a:off x="7454086" y="3908296"/>
            <a:ext cx="729300" cy="2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600">
                <a:solidFill>
                  <a:schemeClr val="dk1"/>
                </a:solidFill>
                <a:highlight>
                  <a:srgbClr val="FFFFFF"/>
                </a:highlight>
                <a:latin typeface="Bree Serif"/>
                <a:ea typeface="Bree Serif"/>
                <a:cs typeface="Bree Serif"/>
                <a:sym typeface="Bree Serif"/>
              </a:rPr>
              <a:t>ventral funiculi </a:t>
            </a:r>
            <a:endParaRPr sz="600">
              <a:highlight>
                <a:srgbClr val="FFFFFF"/>
              </a:highlight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63" name="Google Shape;363;p42"/>
          <p:cNvSpPr txBox="1"/>
          <p:nvPr/>
        </p:nvSpPr>
        <p:spPr>
          <a:xfrm>
            <a:off x="268875" y="4594575"/>
            <a:ext cx="6167100" cy="2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" sz="1200">
                <a:solidFill>
                  <a:srgbClr val="999999"/>
                </a:solidFill>
                <a:latin typeface="Bree Serif"/>
                <a:ea typeface="Bree Serif"/>
                <a:cs typeface="Bree Serif"/>
                <a:sym typeface="Bree Serif"/>
              </a:rPr>
              <a:t>the cells that are still in </a:t>
            </a:r>
            <a:r>
              <a:rPr lang="ar" sz="1200">
                <a:solidFill>
                  <a:srgbClr val="999999"/>
                </a:solidFill>
                <a:latin typeface="Bree Serif"/>
                <a:ea typeface="Bree Serif"/>
                <a:cs typeface="Bree Serif"/>
                <a:sym typeface="Bree Serif"/>
              </a:rPr>
              <a:t>ventricular</a:t>
            </a:r>
            <a:r>
              <a:rPr lang="ar" sz="1200">
                <a:solidFill>
                  <a:srgbClr val="999999"/>
                </a:solidFill>
                <a:latin typeface="Bree Serif"/>
                <a:ea typeface="Bree Serif"/>
                <a:cs typeface="Bree Serif"/>
                <a:sym typeface="Bree Serif"/>
              </a:rPr>
              <a:t> zone, became </a:t>
            </a:r>
            <a:r>
              <a:rPr lang="ar" sz="1200">
                <a:solidFill>
                  <a:srgbClr val="999999"/>
                </a:solidFill>
                <a:latin typeface="Bree Serif"/>
                <a:ea typeface="Bree Serif"/>
                <a:cs typeface="Bree Serif"/>
                <a:sym typeface="Bree Serif"/>
              </a:rPr>
              <a:t>epend</a:t>
            </a:r>
            <a:r>
              <a:rPr lang="ar" sz="1200">
                <a:solidFill>
                  <a:srgbClr val="999999"/>
                </a:solidFill>
                <a:latin typeface="Bree Serif"/>
                <a:ea typeface="Bree Serif"/>
                <a:cs typeface="Bree Serif"/>
                <a:sym typeface="Bree Serif"/>
              </a:rPr>
              <a:t>yma </a:t>
            </a:r>
            <a:r>
              <a:rPr lang="ar" sz="1200">
                <a:solidFill>
                  <a:srgbClr val="999999"/>
                </a:solidFill>
                <a:latin typeface="Bree Serif"/>
                <a:ea typeface="Bree Serif"/>
                <a:cs typeface="Bree Serif"/>
                <a:sym typeface="Bree Serif"/>
              </a:rPr>
              <a:t> for the central canal.</a:t>
            </a:r>
            <a:endParaRPr sz="1200">
              <a:solidFill>
                <a:srgbClr val="999999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3"/>
          <p:cNvSpPr txBox="1"/>
          <p:nvPr>
            <p:ph idx="12" type="sldNum"/>
          </p:nvPr>
        </p:nvSpPr>
        <p:spPr>
          <a:xfrm>
            <a:off x="8746754" y="4815625"/>
            <a:ext cx="274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sp>
        <p:nvSpPr>
          <p:cNvPr id="369" name="Google Shape;369;p43"/>
          <p:cNvSpPr txBox="1"/>
          <p:nvPr>
            <p:ph type="ctrTitle"/>
          </p:nvPr>
        </p:nvSpPr>
        <p:spPr>
          <a:xfrm>
            <a:off x="231100" y="-52050"/>
            <a:ext cx="8913000" cy="62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2800"/>
              <a:t>Meninges</a:t>
            </a:r>
            <a:endParaRPr b="1" sz="2800"/>
          </a:p>
        </p:txBody>
      </p:sp>
      <p:sp>
        <p:nvSpPr>
          <p:cNvPr id="370" name="Google Shape;370;p43"/>
          <p:cNvSpPr txBox="1"/>
          <p:nvPr>
            <p:ph idx="1" type="subTitle"/>
          </p:nvPr>
        </p:nvSpPr>
        <p:spPr>
          <a:xfrm>
            <a:off x="551142" y="478998"/>
            <a:ext cx="5180100" cy="4971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200">
                <a:solidFill>
                  <a:srgbClr val="000000"/>
                </a:solidFill>
              </a:rPr>
              <a:t>These Are 3 Membranes covering the neural tube:</a:t>
            </a:r>
            <a:endParaRPr sz="1200">
              <a:solidFill>
                <a:srgbClr val="000000"/>
              </a:solidFill>
            </a:endParaRPr>
          </a:p>
        </p:txBody>
      </p:sp>
      <p:pic>
        <p:nvPicPr>
          <p:cNvPr id="371" name="Google Shape;371;p43"/>
          <p:cNvPicPr preferRelativeResize="0"/>
          <p:nvPr/>
        </p:nvPicPr>
        <p:blipFill rotWithShape="1">
          <a:blip r:embed="rId3">
            <a:alphaModFix/>
          </a:blip>
          <a:srcRect b="14127" l="48770" r="2243" t="8502"/>
          <a:stretch/>
        </p:blipFill>
        <p:spPr>
          <a:xfrm>
            <a:off x="6992823" y="479000"/>
            <a:ext cx="1848301" cy="2198479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43"/>
          <p:cNvSpPr txBox="1"/>
          <p:nvPr/>
        </p:nvSpPr>
        <p:spPr>
          <a:xfrm>
            <a:off x="115500" y="3021075"/>
            <a:ext cx="8913000" cy="6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2800">
                <a:latin typeface="Bree Serif"/>
                <a:ea typeface="Bree Serif"/>
                <a:cs typeface="Bree Serif"/>
                <a:sym typeface="Bree Serif"/>
              </a:rPr>
              <a:t>Positional Changes of Spinal Cord</a:t>
            </a:r>
            <a:endParaRPr b="1" sz="28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73" name="Google Shape;373;p43"/>
          <p:cNvSpPr txBox="1"/>
          <p:nvPr/>
        </p:nvSpPr>
        <p:spPr>
          <a:xfrm>
            <a:off x="231100" y="3528175"/>
            <a:ext cx="5337600" cy="13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Char char="★"/>
            </a:pPr>
            <a:r>
              <a:rPr lang="ar" sz="1100">
                <a:latin typeface="Bree Serif"/>
                <a:ea typeface="Bree Serif"/>
                <a:cs typeface="Bree Serif"/>
                <a:sym typeface="Bree Serif"/>
              </a:rPr>
              <a:t>Initially, the spinal cord occupies the </a:t>
            </a:r>
            <a:r>
              <a:rPr b="1" lang="ar" sz="1100">
                <a:latin typeface="Bree Serif"/>
                <a:ea typeface="Bree Serif"/>
                <a:cs typeface="Bree Serif"/>
                <a:sym typeface="Bree Serif"/>
              </a:rPr>
              <a:t>whole</a:t>
            </a:r>
            <a:r>
              <a:rPr lang="ar" sz="1100">
                <a:latin typeface="Bree Serif"/>
                <a:ea typeface="Bree Serif"/>
                <a:cs typeface="Bree Serif"/>
                <a:sym typeface="Bree Serif"/>
              </a:rPr>
              <a:t> length of the vertebral canal.</a:t>
            </a:r>
            <a:endParaRPr sz="1100">
              <a:latin typeface="Bree Serif"/>
              <a:ea typeface="Bree Serif"/>
              <a:cs typeface="Bree Serif"/>
              <a:sym typeface="Bree Serif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Char char="★"/>
            </a:pPr>
            <a:r>
              <a:rPr lang="ar" sz="1100">
                <a:latin typeface="Bree Serif"/>
                <a:ea typeface="Bree Serif"/>
                <a:cs typeface="Bree Serif"/>
                <a:sym typeface="Bree Serif"/>
              </a:rPr>
              <a:t>As a result a faster growth of vertebral column, the caudal end of spinal cord (</a:t>
            </a:r>
            <a:r>
              <a:rPr b="1" lang="ar" sz="1100">
                <a:solidFill>
                  <a:srgbClr val="76A5AF"/>
                </a:solidFill>
                <a:latin typeface="Bree Serif"/>
                <a:ea typeface="Bree Serif"/>
                <a:cs typeface="Bree Serif"/>
                <a:sym typeface="Bree Serif"/>
              </a:rPr>
              <a:t>conus medullaris</a:t>
            </a:r>
            <a:r>
              <a:rPr lang="ar" sz="1100">
                <a:latin typeface="Bree Serif"/>
                <a:ea typeface="Bree Serif"/>
                <a:cs typeface="Bree Serif"/>
                <a:sym typeface="Bree Serif"/>
              </a:rPr>
              <a:t>) shifts gradually to a higher level.</a:t>
            </a:r>
            <a:endParaRPr sz="11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674EA7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100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The spinal cord in </a:t>
            </a:r>
            <a:r>
              <a:rPr lang="ar" sz="1100" u="sng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3rd month</a:t>
            </a:r>
            <a:r>
              <a:rPr lang="ar" sz="1100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 same length as vertebral canal</a:t>
            </a:r>
            <a:endParaRPr sz="1100">
              <a:solidFill>
                <a:srgbClr val="674EA7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100"/>
              <a:buFont typeface="Bree Serif"/>
              <a:buAutoNum type="arabicPeriod"/>
            </a:pPr>
            <a:r>
              <a:rPr lang="ar" sz="1100" u="sng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At birth</a:t>
            </a:r>
            <a:r>
              <a:rPr lang="ar" sz="1100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 spinal cord terminates at 3rd lumbar vertebra</a:t>
            </a:r>
            <a:endParaRPr sz="1100">
              <a:solidFill>
                <a:srgbClr val="674EA7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100"/>
              <a:buFont typeface="Bree Serif"/>
              <a:buAutoNum type="arabicPeriod"/>
            </a:pPr>
            <a:r>
              <a:rPr lang="ar" sz="1100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1100" u="sng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In adult</a:t>
            </a:r>
            <a:r>
              <a:rPr lang="ar" sz="1100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 spinal cord terminates at L1</a:t>
            </a:r>
            <a:endParaRPr sz="11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</p:txBody>
      </p:sp>
      <p:grpSp>
        <p:nvGrpSpPr>
          <p:cNvPr id="374" name="Google Shape;374;p43"/>
          <p:cNvGrpSpPr/>
          <p:nvPr/>
        </p:nvGrpSpPr>
        <p:grpSpPr>
          <a:xfrm>
            <a:off x="5630797" y="3471225"/>
            <a:ext cx="2993484" cy="1420575"/>
            <a:chOff x="5033590" y="3217606"/>
            <a:chExt cx="3346545" cy="1572476"/>
          </a:xfrm>
        </p:grpSpPr>
        <p:pic>
          <p:nvPicPr>
            <p:cNvPr id="375" name="Google Shape;375;p43"/>
            <p:cNvPicPr preferRelativeResize="0"/>
            <p:nvPr/>
          </p:nvPicPr>
          <p:blipFill rotWithShape="1">
            <a:blip r:embed="rId4">
              <a:alphaModFix/>
            </a:blip>
            <a:srcRect b="18160" l="4923" r="3392" t="9974"/>
            <a:stretch/>
          </p:blipFill>
          <p:spPr>
            <a:xfrm>
              <a:off x="5241761" y="3217606"/>
              <a:ext cx="3138373" cy="15724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6" name="Google Shape;376;p43"/>
            <p:cNvSpPr/>
            <p:nvPr/>
          </p:nvSpPr>
          <p:spPr>
            <a:xfrm>
              <a:off x="6473925" y="3900575"/>
              <a:ext cx="548700" cy="121800"/>
            </a:xfrm>
            <a:prstGeom prst="rect">
              <a:avLst/>
            </a:prstGeom>
            <a:noFill/>
            <a:ln cap="flat" cmpd="sng" w="19050">
              <a:solidFill>
                <a:srgbClr val="76A5A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43"/>
            <p:cNvSpPr/>
            <p:nvPr/>
          </p:nvSpPr>
          <p:spPr>
            <a:xfrm>
              <a:off x="7329900" y="3568200"/>
              <a:ext cx="391200" cy="158100"/>
            </a:xfrm>
            <a:prstGeom prst="rect">
              <a:avLst/>
            </a:prstGeom>
            <a:noFill/>
            <a:ln cap="flat" cmpd="sng" w="19050">
              <a:solidFill>
                <a:srgbClr val="76A5A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43"/>
            <p:cNvSpPr txBox="1"/>
            <p:nvPr/>
          </p:nvSpPr>
          <p:spPr>
            <a:xfrm>
              <a:off x="5033590" y="4143552"/>
              <a:ext cx="788100" cy="32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600">
                  <a:highlight>
                    <a:srgbClr val="FFFFFF"/>
                  </a:highlight>
                  <a:latin typeface="Bree Serif"/>
                  <a:ea typeface="Bree Serif"/>
                  <a:cs typeface="Bree Serif"/>
                  <a:sym typeface="Bree Serif"/>
                </a:rPr>
                <a:t>8 weeks</a:t>
              </a:r>
              <a:endParaRPr sz="600">
                <a:highlight>
                  <a:srgbClr val="FFFFFF"/>
                </a:highlight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</p:grpSp>
      <p:grpSp>
        <p:nvGrpSpPr>
          <p:cNvPr id="379" name="Google Shape;379;p43"/>
          <p:cNvGrpSpPr/>
          <p:nvPr/>
        </p:nvGrpSpPr>
        <p:grpSpPr>
          <a:xfrm>
            <a:off x="2530224" y="801168"/>
            <a:ext cx="1418458" cy="2049175"/>
            <a:chOff x="3317368" y="1803519"/>
            <a:chExt cx="2478088" cy="3639742"/>
          </a:xfrm>
        </p:grpSpPr>
        <p:cxnSp>
          <p:nvCxnSpPr>
            <p:cNvPr id="380" name="Google Shape;380;p43"/>
            <p:cNvCxnSpPr/>
            <p:nvPr/>
          </p:nvCxnSpPr>
          <p:spPr>
            <a:xfrm>
              <a:off x="4265835" y="3004412"/>
              <a:ext cx="795900" cy="830400"/>
            </a:xfrm>
            <a:prstGeom prst="straightConnector1">
              <a:avLst/>
            </a:prstGeom>
            <a:noFill/>
            <a:ln cap="flat" cmpd="sng" w="66675">
              <a:solidFill>
                <a:srgbClr val="D9D9D9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81" name="Google Shape;381;p43"/>
            <p:cNvCxnSpPr/>
            <p:nvPr/>
          </p:nvCxnSpPr>
          <p:spPr>
            <a:xfrm flipH="1" rot="10800000">
              <a:off x="3987599" y="4317004"/>
              <a:ext cx="1074300" cy="708000"/>
            </a:xfrm>
            <a:prstGeom prst="straightConnector1">
              <a:avLst/>
            </a:prstGeom>
            <a:noFill/>
            <a:ln cap="flat" cmpd="sng" w="66675">
              <a:solidFill>
                <a:srgbClr val="D9D9D9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82" name="Google Shape;382;p43"/>
            <p:cNvCxnSpPr/>
            <p:nvPr/>
          </p:nvCxnSpPr>
          <p:spPr>
            <a:xfrm flipH="1" rot="10800000">
              <a:off x="4265835" y="2282744"/>
              <a:ext cx="478200" cy="386700"/>
            </a:xfrm>
            <a:prstGeom prst="straightConnector1">
              <a:avLst/>
            </a:prstGeom>
            <a:noFill/>
            <a:ln cap="flat" cmpd="sng" w="66675">
              <a:solidFill>
                <a:srgbClr val="D9D9D9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383" name="Google Shape;383;p43"/>
            <p:cNvSpPr/>
            <p:nvPr/>
          </p:nvSpPr>
          <p:spPr>
            <a:xfrm>
              <a:off x="4837989" y="1803519"/>
              <a:ext cx="592800" cy="592800"/>
            </a:xfrm>
            <a:prstGeom prst="ellipse">
              <a:avLst/>
            </a:prstGeom>
            <a:solidFill>
              <a:srgbClr val="FFFFFF"/>
            </a:solidFill>
            <a:ln cap="flat" cmpd="sng" w="38100">
              <a:solidFill>
                <a:srgbClr val="EAD1DC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ar">
                  <a:latin typeface="Bree Serif"/>
                  <a:ea typeface="Bree Serif"/>
                  <a:cs typeface="Bree Serif"/>
                  <a:sym typeface="Bree Serif"/>
                </a:rPr>
                <a:t>1</a:t>
              </a:r>
              <a:endParaRPr b="1" i="0" sz="1400" u="none" cap="none" strike="noStrike"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sp>
          <p:nvSpPr>
            <p:cNvPr id="384" name="Google Shape;384;p43"/>
            <p:cNvSpPr/>
            <p:nvPr/>
          </p:nvSpPr>
          <p:spPr>
            <a:xfrm>
              <a:off x="3592225" y="2540931"/>
              <a:ext cx="592800" cy="592800"/>
            </a:xfrm>
            <a:prstGeom prst="ellipse">
              <a:avLst/>
            </a:prstGeom>
            <a:solidFill>
              <a:srgbClr val="FFFFFF"/>
            </a:solidFill>
            <a:ln cap="flat" cmpd="sng" w="38100">
              <a:solidFill>
                <a:srgbClr val="C27BA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ar">
                  <a:latin typeface="Bree Serif"/>
                  <a:ea typeface="Bree Serif"/>
                  <a:cs typeface="Bree Serif"/>
                  <a:sym typeface="Bree Serif"/>
                </a:rPr>
                <a:t>2</a:t>
              </a:r>
              <a:endParaRPr b="1" i="0" sz="1400" u="none" cap="none" strike="noStrike"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sp>
          <p:nvSpPr>
            <p:cNvPr id="385" name="Google Shape;385;p43"/>
            <p:cNvSpPr/>
            <p:nvPr/>
          </p:nvSpPr>
          <p:spPr>
            <a:xfrm>
              <a:off x="5202656" y="3834814"/>
              <a:ext cx="592800" cy="592800"/>
            </a:xfrm>
            <a:prstGeom prst="ellipse">
              <a:avLst/>
            </a:prstGeom>
            <a:solidFill>
              <a:srgbClr val="FFFFFF"/>
            </a:solidFill>
            <a:ln cap="flat" cmpd="sng" w="38100">
              <a:solidFill>
                <a:srgbClr val="D5A6BD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ar">
                  <a:latin typeface="Bree Serif"/>
                  <a:ea typeface="Bree Serif"/>
                  <a:cs typeface="Bree Serif"/>
                  <a:sym typeface="Bree Serif"/>
                </a:rPr>
                <a:t>3</a:t>
              </a:r>
              <a:endParaRPr b="1" i="0" sz="1400" u="none" cap="none" strike="noStrike"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sp>
          <p:nvSpPr>
            <p:cNvPr id="386" name="Google Shape;386;p43"/>
            <p:cNvSpPr/>
            <p:nvPr/>
          </p:nvSpPr>
          <p:spPr>
            <a:xfrm>
              <a:off x="3317368" y="4850461"/>
              <a:ext cx="592800" cy="592800"/>
            </a:xfrm>
            <a:prstGeom prst="ellipse">
              <a:avLst/>
            </a:prstGeom>
            <a:solidFill>
              <a:srgbClr val="FFFFFF"/>
            </a:solidFill>
            <a:ln cap="flat" cmpd="sng" w="38100">
              <a:solidFill>
                <a:srgbClr val="A64D7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ar">
                  <a:latin typeface="Bree Serif"/>
                  <a:ea typeface="Bree Serif"/>
                  <a:cs typeface="Bree Serif"/>
                  <a:sym typeface="Bree Serif"/>
                </a:rPr>
                <a:t>4</a:t>
              </a:r>
              <a:endParaRPr b="1" i="0" sz="1400" u="none" cap="none" strike="noStrike"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</p:grpSp>
      <p:sp>
        <p:nvSpPr>
          <p:cNvPr id="387" name="Google Shape;387;p43"/>
          <p:cNvSpPr/>
          <p:nvPr/>
        </p:nvSpPr>
        <p:spPr>
          <a:xfrm>
            <a:off x="3954430" y="621900"/>
            <a:ext cx="1904896" cy="666027"/>
          </a:xfrm>
          <a:custGeom>
            <a:rect b="b" l="l" r="r" t="t"/>
            <a:pathLst>
              <a:path extrusionOk="0" h="1233384" w="2897180">
                <a:moveTo>
                  <a:pt x="503125" y="0"/>
                </a:moveTo>
                <a:lnTo>
                  <a:pt x="2691612" y="0"/>
                </a:lnTo>
                <a:cubicBezTo>
                  <a:pt x="2805144" y="0"/>
                  <a:pt x="2897180" y="92036"/>
                  <a:pt x="2897180" y="205568"/>
                </a:cubicBezTo>
                <a:lnTo>
                  <a:pt x="2897180" y="1027816"/>
                </a:lnTo>
                <a:cubicBezTo>
                  <a:pt x="2897180" y="1141348"/>
                  <a:pt x="2805144" y="1233384"/>
                  <a:pt x="2691612" y="1233384"/>
                </a:cubicBezTo>
                <a:lnTo>
                  <a:pt x="503125" y="1233384"/>
                </a:lnTo>
                <a:cubicBezTo>
                  <a:pt x="389593" y="1233384"/>
                  <a:pt x="297557" y="1141348"/>
                  <a:pt x="297557" y="1027816"/>
                </a:cubicBezTo>
                <a:lnTo>
                  <a:pt x="297557" y="785055"/>
                </a:lnTo>
                <a:lnTo>
                  <a:pt x="0" y="612472"/>
                </a:lnTo>
                <a:lnTo>
                  <a:pt x="297557" y="439889"/>
                </a:lnTo>
                <a:lnTo>
                  <a:pt x="297557" y="205568"/>
                </a:lnTo>
                <a:cubicBezTo>
                  <a:pt x="297557" y="92036"/>
                  <a:pt x="389593" y="0"/>
                  <a:pt x="503125" y="0"/>
                </a:cubicBezTo>
                <a:close/>
              </a:path>
            </a:pathLst>
          </a:custGeom>
          <a:noFill/>
          <a:ln cap="flat" cmpd="sng" w="38100">
            <a:solidFill>
              <a:srgbClr val="EAD1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43"/>
          <p:cNvSpPr/>
          <p:nvPr/>
        </p:nvSpPr>
        <p:spPr>
          <a:xfrm>
            <a:off x="4160305" y="1781707"/>
            <a:ext cx="1904896" cy="666027"/>
          </a:xfrm>
          <a:custGeom>
            <a:rect b="b" l="l" r="r" t="t"/>
            <a:pathLst>
              <a:path extrusionOk="0" h="1233384" w="2897180">
                <a:moveTo>
                  <a:pt x="503125" y="0"/>
                </a:moveTo>
                <a:lnTo>
                  <a:pt x="2691612" y="0"/>
                </a:lnTo>
                <a:cubicBezTo>
                  <a:pt x="2805144" y="0"/>
                  <a:pt x="2897180" y="92036"/>
                  <a:pt x="2897180" y="205568"/>
                </a:cubicBezTo>
                <a:lnTo>
                  <a:pt x="2897180" y="1027816"/>
                </a:lnTo>
                <a:cubicBezTo>
                  <a:pt x="2897180" y="1141348"/>
                  <a:pt x="2805144" y="1233384"/>
                  <a:pt x="2691612" y="1233384"/>
                </a:cubicBezTo>
                <a:lnTo>
                  <a:pt x="503125" y="1233384"/>
                </a:lnTo>
                <a:cubicBezTo>
                  <a:pt x="389593" y="1233384"/>
                  <a:pt x="297557" y="1141348"/>
                  <a:pt x="297557" y="1027816"/>
                </a:cubicBezTo>
                <a:lnTo>
                  <a:pt x="297557" y="785055"/>
                </a:lnTo>
                <a:lnTo>
                  <a:pt x="0" y="612472"/>
                </a:lnTo>
                <a:lnTo>
                  <a:pt x="297557" y="439889"/>
                </a:lnTo>
                <a:lnTo>
                  <a:pt x="297557" y="205568"/>
                </a:lnTo>
                <a:cubicBezTo>
                  <a:pt x="297557" y="92036"/>
                  <a:pt x="389593" y="0"/>
                  <a:pt x="503125" y="0"/>
                </a:cubicBezTo>
                <a:close/>
              </a:path>
            </a:pathLst>
          </a:custGeom>
          <a:noFill/>
          <a:ln cap="flat" cmpd="sng" w="38100">
            <a:solidFill>
              <a:srgbClr val="D5A6B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43"/>
          <p:cNvSpPr/>
          <p:nvPr/>
        </p:nvSpPr>
        <p:spPr>
          <a:xfrm rot="10800000">
            <a:off x="621009" y="1045946"/>
            <a:ext cx="1904896" cy="666027"/>
          </a:xfrm>
          <a:custGeom>
            <a:rect b="b" l="l" r="r" t="t"/>
            <a:pathLst>
              <a:path extrusionOk="0" h="1233384" w="2897180">
                <a:moveTo>
                  <a:pt x="503125" y="0"/>
                </a:moveTo>
                <a:lnTo>
                  <a:pt x="2691612" y="0"/>
                </a:lnTo>
                <a:cubicBezTo>
                  <a:pt x="2805144" y="0"/>
                  <a:pt x="2897180" y="92036"/>
                  <a:pt x="2897180" y="205568"/>
                </a:cubicBezTo>
                <a:lnTo>
                  <a:pt x="2897180" y="1027816"/>
                </a:lnTo>
                <a:cubicBezTo>
                  <a:pt x="2897180" y="1141348"/>
                  <a:pt x="2805144" y="1233384"/>
                  <a:pt x="2691612" y="1233384"/>
                </a:cubicBezTo>
                <a:lnTo>
                  <a:pt x="503125" y="1233384"/>
                </a:lnTo>
                <a:cubicBezTo>
                  <a:pt x="389593" y="1233384"/>
                  <a:pt x="297557" y="1141348"/>
                  <a:pt x="297557" y="1027816"/>
                </a:cubicBezTo>
                <a:lnTo>
                  <a:pt x="297557" y="785055"/>
                </a:lnTo>
                <a:lnTo>
                  <a:pt x="0" y="612472"/>
                </a:lnTo>
                <a:lnTo>
                  <a:pt x="297557" y="439889"/>
                </a:lnTo>
                <a:lnTo>
                  <a:pt x="297557" y="205568"/>
                </a:lnTo>
                <a:cubicBezTo>
                  <a:pt x="297557" y="92036"/>
                  <a:pt x="389593" y="0"/>
                  <a:pt x="503125" y="0"/>
                </a:cubicBezTo>
                <a:close/>
              </a:path>
            </a:pathLst>
          </a:custGeom>
          <a:noFill/>
          <a:ln cap="flat" cmpd="sng" w="38100">
            <a:solidFill>
              <a:srgbClr val="C27B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27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43"/>
          <p:cNvSpPr/>
          <p:nvPr/>
        </p:nvSpPr>
        <p:spPr>
          <a:xfrm rot="10800000">
            <a:off x="453299" y="2355048"/>
            <a:ext cx="1904896" cy="666027"/>
          </a:xfrm>
          <a:custGeom>
            <a:rect b="b" l="l" r="r" t="t"/>
            <a:pathLst>
              <a:path extrusionOk="0" h="1233384" w="2897180">
                <a:moveTo>
                  <a:pt x="503125" y="0"/>
                </a:moveTo>
                <a:lnTo>
                  <a:pt x="2691612" y="0"/>
                </a:lnTo>
                <a:cubicBezTo>
                  <a:pt x="2805144" y="0"/>
                  <a:pt x="2897180" y="92036"/>
                  <a:pt x="2897180" y="205568"/>
                </a:cubicBezTo>
                <a:lnTo>
                  <a:pt x="2897180" y="1027816"/>
                </a:lnTo>
                <a:cubicBezTo>
                  <a:pt x="2897180" y="1141348"/>
                  <a:pt x="2805144" y="1233384"/>
                  <a:pt x="2691612" y="1233384"/>
                </a:cubicBezTo>
                <a:lnTo>
                  <a:pt x="503125" y="1233384"/>
                </a:lnTo>
                <a:cubicBezTo>
                  <a:pt x="389593" y="1233384"/>
                  <a:pt x="297557" y="1141348"/>
                  <a:pt x="297557" y="1027816"/>
                </a:cubicBezTo>
                <a:lnTo>
                  <a:pt x="297557" y="785055"/>
                </a:lnTo>
                <a:lnTo>
                  <a:pt x="0" y="612472"/>
                </a:lnTo>
                <a:lnTo>
                  <a:pt x="297557" y="439889"/>
                </a:lnTo>
                <a:lnTo>
                  <a:pt x="297557" y="205568"/>
                </a:lnTo>
                <a:cubicBezTo>
                  <a:pt x="297557" y="92036"/>
                  <a:pt x="389593" y="0"/>
                  <a:pt x="503125" y="0"/>
                </a:cubicBezTo>
                <a:close/>
              </a:path>
            </a:pathLst>
          </a:custGeom>
          <a:noFill/>
          <a:ln cap="flat" cmpd="sng" w="38100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43"/>
          <p:cNvSpPr txBox="1"/>
          <p:nvPr/>
        </p:nvSpPr>
        <p:spPr>
          <a:xfrm>
            <a:off x="4251100" y="618523"/>
            <a:ext cx="1522500" cy="6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Outer thick dura mater</a:t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Origin</a:t>
            </a:r>
            <a:r>
              <a:rPr lang="ar" sz="11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:</a:t>
            </a:r>
            <a:endParaRPr sz="11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ar" sz="1100">
                <a:solidFill>
                  <a:srgbClr val="6AA84F"/>
                </a:solidFill>
                <a:latin typeface="Bree Serif"/>
                <a:ea typeface="Bree Serif"/>
                <a:cs typeface="Bree Serif"/>
                <a:sym typeface="Bree Serif"/>
              </a:rPr>
              <a:t>   </a:t>
            </a:r>
            <a:r>
              <a:rPr b="1" lang="ar" sz="1000">
                <a:solidFill>
                  <a:srgbClr val="6AA84F"/>
                </a:solidFill>
                <a:latin typeface="Bree Serif"/>
                <a:ea typeface="Bree Serif"/>
                <a:cs typeface="Bree Serif"/>
                <a:sym typeface="Bree Serif"/>
              </a:rPr>
              <a:t>Meso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dermal</a:t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92" name="Google Shape;392;p43"/>
          <p:cNvSpPr txBox="1"/>
          <p:nvPr/>
        </p:nvSpPr>
        <p:spPr>
          <a:xfrm>
            <a:off x="583800" y="1045963"/>
            <a:ext cx="1644000" cy="6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Middle arachnoid 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mater</a:t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 origin:</a:t>
            </a:r>
            <a:endParaRPr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       </a:t>
            </a:r>
            <a:r>
              <a:rPr b="1" lang="ar" sz="1000">
                <a:solidFill>
                  <a:srgbClr val="6D9EEB"/>
                </a:solidFill>
                <a:latin typeface="Bree Serif"/>
                <a:ea typeface="Bree Serif"/>
                <a:cs typeface="Bree Serif"/>
                <a:sym typeface="Bree Serif"/>
              </a:rPr>
              <a:t>Ecto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dermal</a:t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93" name="Google Shape;393;p43"/>
          <p:cNvSpPr txBox="1"/>
          <p:nvPr/>
        </p:nvSpPr>
        <p:spPr>
          <a:xfrm>
            <a:off x="4333000" y="1771400"/>
            <a:ext cx="1732200" cy="7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8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subarachnoid</a:t>
            </a:r>
            <a:r>
              <a:rPr lang="ar" sz="8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space: is a cavity appears between the arachnoid &amp; the pia mater becomes filled with cerebrospinal fluid (CSF)</a:t>
            </a:r>
            <a:endParaRPr sz="800"/>
          </a:p>
        </p:txBody>
      </p:sp>
      <p:sp>
        <p:nvSpPr>
          <p:cNvPr id="394" name="Google Shape;394;p43"/>
          <p:cNvSpPr txBox="1"/>
          <p:nvPr/>
        </p:nvSpPr>
        <p:spPr>
          <a:xfrm>
            <a:off x="297600" y="2355050"/>
            <a:ext cx="1848300" cy="6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Inner thin pia mater</a:t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         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origin: </a:t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    </a:t>
            </a:r>
            <a:r>
              <a:rPr b="1" lang="ar" sz="1000">
                <a:solidFill>
                  <a:srgbClr val="6D9EEB"/>
                </a:solidFill>
                <a:latin typeface="Bree Serif"/>
                <a:ea typeface="Bree Serif"/>
                <a:cs typeface="Bree Serif"/>
                <a:sym typeface="Bree Serif"/>
              </a:rPr>
              <a:t>Ecto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dermal</a:t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4"/>
          <p:cNvSpPr txBox="1"/>
          <p:nvPr>
            <p:ph idx="12" type="sldNum"/>
          </p:nvPr>
        </p:nvSpPr>
        <p:spPr>
          <a:xfrm>
            <a:off x="8765004" y="4815625"/>
            <a:ext cx="2562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pic>
        <p:nvPicPr>
          <p:cNvPr id="400" name="Google Shape;400;p44"/>
          <p:cNvPicPr preferRelativeResize="0"/>
          <p:nvPr/>
        </p:nvPicPr>
        <p:blipFill rotWithShape="1">
          <a:blip r:embed="rId3">
            <a:alphaModFix/>
          </a:blip>
          <a:srcRect b="34947" l="50352" r="0" t="12467"/>
          <a:stretch/>
        </p:blipFill>
        <p:spPr>
          <a:xfrm>
            <a:off x="6264200" y="100950"/>
            <a:ext cx="2687626" cy="1869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44"/>
          <p:cNvSpPr txBox="1"/>
          <p:nvPr/>
        </p:nvSpPr>
        <p:spPr>
          <a:xfrm>
            <a:off x="292800" y="0"/>
            <a:ext cx="6426600" cy="7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2800">
                <a:latin typeface="Bree Serif"/>
                <a:ea typeface="Bree Serif"/>
                <a:cs typeface="Bree Serif"/>
                <a:sym typeface="Bree Serif"/>
              </a:rPr>
              <a:t>Specialization of Mesoderm </a:t>
            </a:r>
            <a:endParaRPr b="1" sz="28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02" name="Google Shape;402;p44"/>
          <p:cNvSpPr txBox="1"/>
          <p:nvPr/>
        </p:nvSpPr>
        <p:spPr>
          <a:xfrm>
            <a:off x="445200" y="599350"/>
            <a:ext cx="5239200" cy="10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000"/>
              <a:buFont typeface="Bree Serif"/>
              <a:buChar char="❖"/>
            </a:pPr>
            <a:r>
              <a:rPr lang="ar" sz="1000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Appearance of the notochord (first sign)</a:t>
            </a:r>
            <a:endParaRPr sz="1000">
              <a:solidFill>
                <a:srgbClr val="674EA7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000"/>
              <a:buFont typeface="Bree Serif"/>
              <a:buChar char="❖"/>
            </a:pPr>
            <a:r>
              <a:rPr lang="ar" sz="1000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Three collections of the mesoderm appear lateral to the notochord</a:t>
            </a:r>
            <a:endParaRPr sz="1000">
              <a:solidFill>
                <a:srgbClr val="674EA7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914400" rtl="0" algn="l"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lang="ar" sz="1000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Somites ➔  develop from the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1000">
                <a:solidFill>
                  <a:srgbClr val="B45F06"/>
                </a:solidFill>
                <a:latin typeface="Bree Serif"/>
                <a:ea typeface="Bree Serif"/>
                <a:cs typeface="Bree Serif"/>
                <a:sym typeface="Bree Serif"/>
              </a:rPr>
              <a:t>para-axial mesoderm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.</a:t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914400" rtl="0" algn="l"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lang="ar" sz="1000">
                <a:solidFill>
                  <a:srgbClr val="F6B26B"/>
                </a:solidFill>
                <a:latin typeface="Bree Serif"/>
                <a:ea typeface="Bree Serif"/>
                <a:cs typeface="Bree Serif"/>
                <a:sym typeface="Bree Serif"/>
              </a:rPr>
              <a:t>Intermediate mesoderm</a:t>
            </a:r>
            <a:endParaRPr sz="1000">
              <a:solidFill>
                <a:srgbClr val="F6B26B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914400" rtl="0" algn="l"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lang="ar" sz="1000">
                <a:solidFill>
                  <a:srgbClr val="A61C00"/>
                </a:solidFill>
                <a:latin typeface="Bree Serif"/>
                <a:ea typeface="Bree Serif"/>
                <a:cs typeface="Bree Serif"/>
                <a:sym typeface="Bree Serif"/>
              </a:rPr>
              <a:t>Double sheets of lateral plate mesoderm</a:t>
            </a:r>
            <a:endParaRPr sz="1000">
              <a:solidFill>
                <a:srgbClr val="A61C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03" name="Google Shape;403;p44"/>
          <p:cNvSpPr txBox="1"/>
          <p:nvPr/>
        </p:nvSpPr>
        <p:spPr>
          <a:xfrm>
            <a:off x="292798" y="1548239"/>
            <a:ext cx="56514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2800">
                <a:latin typeface="Bree Serif"/>
                <a:ea typeface="Bree Serif"/>
                <a:cs typeface="Bree Serif"/>
                <a:sym typeface="Bree Serif"/>
              </a:rPr>
              <a:t>Intraembryonic Mesoderm</a:t>
            </a:r>
            <a:endParaRPr b="1" sz="28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04" name="Google Shape;404;p44"/>
          <p:cNvSpPr txBox="1"/>
          <p:nvPr/>
        </p:nvSpPr>
        <p:spPr>
          <a:xfrm>
            <a:off x="224402" y="2099250"/>
            <a:ext cx="72417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❖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Located:  between Ectoderm &amp; Endoderm </a:t>
            </a: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EXCEPT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 in the central axis of embryo where NOTOCHORD is found.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grpSp>
        <p:nvGrpSpPr>
          <p:cNvPr id="405" name="Google Shape;405;p44"/>
          <p:cNvGrpSpPr/>
          <p:nvPr/>
        </p:nvGrpSpPr>
        <p:grpSpPr>
          <a:xfrm>
            <a:off x="620414" y="2422766"/>
            <a:ext cx="5515786" cy="2317025"/>
            <a:chOff x="529200" y="2571750"/>
            <a:chExt cx="5515786" cy="2317025"/>
          </a:xfrm>
        </p:grpSpPr>
        <p:sp>
          <p:nvSpPr>
            <p:cNvPr id="406" name="Google Shape;406;p44"/>
            <p:cNvSpPr/>
            <p:nvPr/>
          </p:nvSpPr>
          <p:spPr>
            <a:xfrm>
              <a:off x="1008100" y="2571750"/>
              <a:ext cx="1542300" cy="446400"/>
            </a:xfrm>
            <a:prstGeom prst="roundRect">
              <a:avLst>
                <a:gd fmla="val 16667" name="adj"/>
              </a:avLst>
            </a:prstGeom>
            <a:solidFill>
              <a:srgbClr val="A64D79"/>
            </a:solidFill>
            <a:ln>
              <a:noFill/>
            </a:ln>
          </p:spPr>
          <p:txBody>
            <a:bodyPr anchorCtr="0" anchor="ctr" bIns="121950" lIns="121950" spcFirstLastPara="1" rIns="121950" wrap="square" tIns="1219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ar" sz="1000">
                  <a:solidFill>
                    <a:srgbClr val="FFFFFF"/>
                  </a:solidFill>
                  <a:latin typeface="Bree Serif"/>
                  <a:ea typeface="Bree Serif"/>
                  <a:cs typeface="Bree Serif"/>
                  <a:sym typeface="Bree Serif"/>
                </a:rPr>
                <a:t>Differentiates into 3 parts:</a:t>
              </a:r>
              <a:endParaRPr sz="10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cxnSp>
          <p:nvCxnSpPr>
            <p:cNvPr id="407" name="Google Shape;407;p44"/>
            <p:cNvCxnSpPr>
              <a:endCxn id="408" idx="1"/>
            </p:cNvCxnSpPr>
            <p:nvPr/>
          </p:nvCxnSpPr>
          <p:spPr>
            <a:xfrm flipH="1" rot="-5400000">
              <a:off x="705174" y="3008250"/>
              <a:ext cx="441000" cy="311400"/>
            </a:xfrm>
            <a:prstGeom prst="bentConnector2">
              <a:avLst/>
            </a:prstGeom>
            <a:noFill/>
            <a:ln cap="flat" cmpd="sng" w="9525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09" name="Google Shape;409;p44"/>
            <p:cNvCxnSpPr>
              <a:stCxn id="406" idx="1"/>
              <a:endCxn id="410" idx="1"/>
            </p:cNvCxnSpPr>
            <p:nvPr/>
          </p:nvCxnSpPr>
          <p:spPr>
            <a:xfrm>
              <a:off x="1008100" y="2794950"/>
              <a:ext cx="67500" cy="1926600"/>
            </a:xfrm>
            <a:prstGeom prst="bentConnector3">
              <a:avLst>
                <a:gd fmla="val -352778" name="adj1"/>
              </a:avLst>
            </a:prstGeom>
            <a:noFill/>
            <a:ln cap="flat" cmpd="sng" w="9525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410" name="Google Shape;410;p44"/>
            <p:cNvSpPr/>
            <p:nvPr/>
          </p:nvSpPr>
          <p:spPr>
            <a:xfrm>
              <a:off x="1075650" y="4554575"/>
              <a:ext cx="1542300" cy="334200"/>
            </a:xfrm>
            <a:prstGeom prst="roundRect">
              <a:avLst>
                <a:gd fmla="val 16667" name="adj"/>
              </a:avLst>
            </a:prstGeom>
            <a:solidFill>
              <a:srgbClr val="D5A6BD"/>
            </a:solidFill>
            <a:ln>
              <a:noFill/>
            </a:ln>
          </p:spPr>
          <p:txBody>
            <a:bodyPr anchorCtr="0" anchor="ctr" bIns="121950" lIns="121950" spcFirstLastPara="1" rIns="121950" wrap="square" tIns="121950">
              <a:no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1000">
                  <a:latin typeface="Bree Serif"/>
                  <a:ea typeface="Bree Serif"/>
                  <a:cs typeface="Bree Serif"/>
                  <a:sym typeface="Bree Serif"/>
                </a:rPr>
                <a:t>Lateral mesoderm</a:t>
              </a:r>
              <a:r>
                <a:rPr lang="ar">
                  <a:latin typeface="Bree Serif"/>
                  <a:ea typeface="Bree Serif"/>
                  <a:cs typeface="Bree Serif"/>
                  <a:sym typeface="Bree Serif"/>
                </a:rPr>
                <a:t> </a:t>
              </a:r>
              <a:endParaRPr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cxnSp>
          <p:nvCxnSpPr>
            <p:cNvPr id="411" name="Google Shape;411;p44"/>
            <p:cNvCxnSpPr/>
            <p:nvPr/>
          </p:nvCxnSpPr>
          <p:spPr>
            <a:xfrm flipH="1" rot="-5400000">
              <a:off x="664975" y="3928715"/>
              <a:ext cx="521400" cy="311400"/>
            </a:xfrm>
            <a:prstGeom prst="bentConnector3">
              <a:avLst>
                <a:gd fmla="val 94576" name="adj1"/>
              </a:avLst>
            </a:prstGeom>
            <a:noFill/>
            <a:ln cap="flat" cmpd="sng" w="9525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412" name="Google Shape;412;p44"/>
            <p:cNvSpPr/>
            <p:nvPr/>
          </p:nvSpPr>
          <p:spPr>
            <a:xfrm>
              <a:off x="1041900" y="4139050"/>
              <a:ext cx="1561800" cy="334200"/>
            </a:xfrm>
            <a:prstGeom prst="roundRect">
              <a:avLst>
                <a:gd fmla="val 16667" name="adj"/>
              </a:avLst>
            </a:prstGeom>
            <a:solidFill>
              <a:srgbClr val="D5A6BD"/>
            </a:solidFill>
            <a:ln>
              <a:noFill/>
            </a:ln>
          </p:spPr>
          <p:txBody>
            <a:bodyPr anchorCtr="0" anchor="ctr" bIns="121950" lIns="121950" spcFirstLastPara="1" rIns="121950" wrap="square" tIns="1219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1000">
                  <a:latin typeface="Bree Serif"/>
                  <a:ea typeface="Bree Serif"/>
                  <a:cs typeface="Bree Serif"/>
                  <a:sym typeface="Bree Serif"/>
                </a:rPr>
                <a:t>Intermediate mesoderm</a:t>
              </a:r>
              <a:endParaRPr sz="1000"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sp>
          <p:nvSpPr>
            <p:cNvPr id="413" name="Google Shape;413;p44"/>
            <p:cNvSpPr txBox="1"/>
            <p:nvPr/>
          </p:nvSpPr>
          <p:spPr>
            <a:xfrm>
              <a:off x="529200" y="3538550"/>
              <a:ext cx="23595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292100" lvl="1" marL="914400" rtl="0" algn="l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000"/>
                <a:buFont typeface="Bree Serif"/>
                <a:buChar char="⤷"/>
              </a:pPr>
              <a:r>
                <a:rPr lang="ar" sz="1000">
                  <a:latin typeface="Bree Serif"/>
                  <a:ea typeface="Bree Serif"/>
                  <a:cs typeface="Bree Serif"/>
                  <a:sym typeface="Bree Serif"/>
                </a:rPr>
                <a:t>D</a:t>
              </a:r>
              <a:r>
                <a:rPr lang="ar" sz="1000">
                  <a:latin typeface="Bree Serif"/>
                  <a:ea typeface="Bree Serif"/>
                  <a:cs typeface="Bree Serif"/>
                  <a:sym typeface="Bree Serif"/>
                </a:rPr>
                <a:t>ivides into segments called ‘</a:t>
              </a:r>
              <a:r>
                <a:rPr lang="ar" sz="1000">
                  <a:solidFill>
                    <a:srgbClr val="C27BA0"/>
                  </a:solidFill>
                  <a:latin typeface="Bree Serif"/>
                  <a:ea typeface="Bree Serif"/>
                  <a:cs typeface="Bree Serif"/>
                  <a:sym typeface="Bree Serif"/>
                </a:rPr>
                <a:t>somites</a:t>
              </a:r>
              <a:r>
                <a:rPr lang="ar" sz="1000">
                  <a:latin typeface="Bree Serif"/>
                  <a:ea typeface="Bree Serif"/>
                  <a:cs typeface="Bree Serif"/>
                  <a:sym typeface="Bree Serif"/>
                </a:rPr>
                <a:t>’.</a:t>
              </a:r>
              <a:endParaRPr sz="1000"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cxnSp>
          <p:nvCxnSpPr>
            <p:cNvPr id="414" name="Google Shape;414;p44"/>
            <p:cNvCxnSpPr>
              <a:endCxn id="415" idx="1"/>
            </p:cNvCxnSpPr>
            <p:nvPr/>
          </p:nvCxnSpPr>
          <p:spPr>
            <a:xfrm flipH="1" rot="10800000">
              <a:off x="2570839" y="3383425"/>
              <a:ext cx="184500" cy="30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408" name="Google Shape;408;p44"/>
            <p:cNvSpPr/>
            <p:nvPr/>
          </p:nvSpPr>
          <p:spPr>
            <a:xfrm>
              <a:off x="1081374" y="3217350"/>
              <a:ext cx="1542300" cy="334200"/>
            </a:xfrm>
            <a:prstGeom prst="roundRect">
              <a:avLst>
                <a:gd fmla="val 16667" name="adj"/>
              </a:avLst>
            </a:prstGeom>
            <a:solidFill>
              <a:srgbClr val="D5A6BD"/>
            </a:solidFill>
            <a:ln>
              <a:noFill/>
            </a:ln>
          </p:spPr>
          <p:txBody>
            <a:bodyPr anchorCtr="0" anchor="ctr" bIns="121950" lIns="121950" spcFirstLastPara="1" rIns="121950" wrap="square" tIns="1219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1000">
                  <a:latin typeface="Bree Serif"/>
                  <a:ea typeface="Bree Serif"/>
                  <a:cs typeface="Bree Serif"/>
                  <a:sym typeface="Bree Serif"/>
                </a:rPr>
                <a:t>Paraxial mesoderm</a:t>
              </a:r>
              <a:endParaRPr sz="1000"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grpSp>
          <p:nvGrpSpPr>
            <p:cNvPr id="416" name="Google Shape;416;p44"/>
            <p:cNvGrpSpPr/>
            <p:nvPr/>
          </p:nvGrpSpPr>
          <p:grpSpPr>
            <a:xfrm>
              <a:off x="4265059" y="2835036"/>
              <a:ext cx="1779927" cy="1051775"/>
              <a:chOff x="2105754" y="2832425"/>
              <a:chExt cx="1823696" cy="1051775"/>
            </a:xfrm>
          </p:grpSpPr>
          <p:sp>
            <p:nvSpPr>
              <p:cNvPr id="417" name="Google Shape;417;p44"/>
              <p:cNvSpPr/>
              <p:nvPr/>
            </p:nvSpPr>
            <p:spPr>
              <a:xfrm>
                <a:off x="2323850" y="2832425"/>
                <a:ext cx="1605600" cy="286500"/>
              </a:xfrm>
              <a:prstGeom prst="roundRect">
                <a:avLst>
                  <a:gd fmla="val 16667" name="adj"/>
                </a:avLst>
              </a:prstGeom>
              <a:solidFill>
                <a:srgbClr val="EFEFEF"/>
              </a:solidFill>
              <a:ln>
                <a:noFill/>
              </a:ln>
            </p:spPr>
            <p:txBody>
              <a:bodyPr anchorCtr="0" anchor="ctr" bIns="121950" lIns="121950" spcFirstLastPara="1" rIns="121950" wrap="square" tIns="12195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ar" sz="1000">
                    <a:latin typeface="Bree Serif"/>
                    <a:ea typeface="Bree Serif"/>
                    <a:cs typeface="Bree Serif"/>
                    <a:sym typeface="Bree Serif"/>
                  </a:rPr>
                  <a:t>Dermatome</a:t>
                </a:r>
                <a:endParaRPr sz="1000">
                  <a:latin typeface="Bree Serif"/>
                  <a:ea typeface="Bree Serif"/>
                  <a:cs typeface="Bree Serif"/>
                  <a:sym typeface="Bree Serif"/>
                </a:endParaRPr>
              </a:p>
            </p:txBody>
          </p:sp>
          <p:cxnSp>
            <p:nvCxnSpPr>
              <p:cNvPr id="418" name="Google Shape;418;p44"/>
              <p:cNvCxnSpPr/>
              <p:nvPr/>
            </p:nvCxnSpPr>
            <p:spPr>
              <a:xfrm flipH="1">
                <a:off x="2105754" y="3046663"/>
                <a:ext cx="3600" cy="6945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19" name="Google Shape;419;p44"/>
              <p:cNvCxnSpPr/>
              <p:nvPr/>
            </p:nvCxnSpPr>
            <p:spPr>
              <a:xfrm>
                <a:off x="2109354" y="3050126"/>
                <a:ext cx="218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20" name="Google Shape;420;p44"/>
              <p:cNvCxnSpPr/>
              <p:nvPr/>
            </p:nvCxnSpPr>
            <p:spPr>
              <a:xfrm>
                <a:off x="2109354" y="3385151"/>
                <a:ext cx="218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21" name="Google Shape;421;p44"/>
              <p:cNvCxnSpPr/>
              <p:nvPr/>
            </p:nvCxnSpPr>
            <p:spPr>
              <a:xfrm>
                <a:off x="2105754" y="3740951"/>
                <a:ext cx="218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422" name="Google Shape;422;p44"/>
              <p:cNvSpPr/>
              <p:nvPr/>
            </p:nvSpPr>
            <p:spPr>
              <a:xfrm>
                <a:off x="2323850" y="3243400"/>
                <a:ext cx="1605600" cy="286500"/>
              </a:xfrm>
              <a:prstGeom prst="roundRect">
                <a:avLst>
                  <a:gd fmla="val 16667" name="adj"/>
                </a:avLst>
              </a:prstGeom>
              <a:solidFill>
                <a:srgbClr val="EFEFEF"/>
              </a:solidFill>
              <a:ln>
                <a:noFill/>
              </a:ln>
            </p:spPr>
            <p:txBody>
              <a:bodyPr anchorCtr="0" anchor="ctr" bIns="121950" lIns="121950" spcFirstLastPara="1" rIns="121950" wrap="square" tIns="12195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ar" sz="1000">
                    <a:latin typeface="Bree Serif"/>
                    <a:ea typeface="Bree Serif"/>
                    <a:cs typeface="Bree Serif"/>
                    <a:sym typeface="Bree Serif"/>
                  </a:rPr>
                  <a:t>Myotome</a:t>
                </a:r>
                <a:endParaRPr sz="1000">
                  <a:latin typeface="Bree Serif"/>
                  <a:ea typeface="Bree Serif"/>
                  <a:cs typeface="Bree Serif"/>
                  <a:sym typeface="Bree Serif"/>
                </a:endParaRPr>
              </a:p>
            </p:txBody>
          </p:sp>
          <p:sp>
            <p:nvSpPr>
              <p:cNvPr id="423" name="Google Shape;423;p44"/>
              <p:cNvSpPr/>
              <p:nvPr/>
            </p:nvSpPr>
            <p:spPr>
              <a:xfrm>
                <a:off x="2323850" y="3597700"/>
                <a:ext cx="1605600" cy="286500"/>
              </a:xfrm>
              <a:prstGeom prst="roundRect">
                <a:avLst>
                  <a:gd fmla="val 16667" name="adj"/>
                </a:avLst>
              </a:prstGeom>
              <a:solidFill>
                <a:srgbClr val="EFEFEF"/>
              </a:solidFill>
              <a:ln>
                <a:noFill/>
              </a:ln>
            </p:spPr>
            <p:txBody>
              <a:bodyPr anchorCtr="0" anchor="ctr" bIns="121950" lIns="121950" spcFirstLastPara="1" rIns="121950" wrap="square" tIns="12195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ar" sz="1000">
                    <a:solidFill>
                      <a:srgbClr val="1155CC"/>
                    </a:solidFill>
                    <a:latin typeface="Bree Serif"/>
                    <a:ea typeface="Bree Serif"/>
                    <a:cs typeface="Bree Serif"/>
                    <a:sym typeface="Bree Serif"/>
                  </a:rPr>
                  <a:t>Sclerotome</a:t>
                </a:r>
                <a:endParaRPr sz="1000">
                  <a:solidFill>
                    <a:srgbClr val="1155CC"/>
                  </a:solidFill>
                  <a:latin typeface="Bree Serif"/>
                  <a:ea typeface="Bree Serif"/>
                  <a:cs typeface="Bree Serif"/>
                  <a:sym typeface="Bree Serif"/>
                </a:endParaRPr>
              </a:p>
            </p:txBody>
          </p:sp>
        </p:grpSp>
        <p:sp>
          <p:nvSpPr>
            <p:cNvPr id="415" name="Google Shape;415;p44"/>
            <p:cNvSpPr/>
            <p:nvPr/>
          </p:nvSpPr>
          <p:spPr>
            <a:xfrm>
              <a:off x="2755339" y="3216325"/>
              <a:ext cx="1358100" cy="334200"/>
            </a:xfrm>
            <a:prstGeom prst="roundRect">
              <a:avLst>
                <a:gd fmla="val 16667" name="adj"/>
              </a:avLst>
            </a:prstGeom>
            <a:solidFill>
              <a:srgbClr val="EAD1DC"/>
            </a:solidFill>
            <a:ln>
              <a:noFill/>
            </a:ln>
          </p:spPr>
          <p:txBody>
            <a:bodyPr anchorCtr="0" anchor="ctr" bIns="121950" lIns="121950" spcFirstLastPara="1" rIns="121950" wrap="square" tIns="1219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1000">
                  <a:latin typeface="Bree Serif"/>
                  <a:ea typeface="Bree Serif"/>
                  <a:cs typeface="Bree Serif"/>
                  <a:sym typeface="Bree Serif"/>
                </a:rPr>
                <a:t>Somite </a:t>
              </a:r>
              <a:endParaRPr sz="1000"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cxnSp>
          <p:nvCxnSpPr>
            <p:cNvPr id="424" name="Google Shape;424;p44"/>
            <p:cNvCxnSpPr/>
            <p:nvPr/>
          </p:nvCxnSpPr>
          <p:spPr>
            <a:xfrm flipH="1" rot="10800000">
              <a:off x="4113458" y="3385340"/>
              <a:ext cx="151500" cy="1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pic>
        <p:nvPicPr>
          <p:cNvPr id="425" name="Google Shape;425;p44"/>
          <p:cNvPicPr preferRelativeResize="0"/>
          <p:nvPr/>
        </p:nvPicPr>
        <p:blipFill rotWithShape="1">
          <a:blip r:embed="rId4">
            <a:alphaModFix/>
          </a:blip>
          <a:srcRect b="2232" l="2317" r="2298" t="2764"/>
          <a:stretch/>
        </p:blipFill>
        <p:spPr>
          <a:xfrm>
            <a:off x="6902765" y="2755442"/>
            <a:ext cx="1862244" cy="1537623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44"/>
          <p:cNvSpPr txBox="1"/>
          <p:nvPr/>
        </p:nvSpPr>
        <p:spPr>
          <a:xfrm>
            <a:off x="6612314" y="1416107"/>
            <a:ext cx="682800" cy="139800"/>
          </a:xfrm>
          <a:prstGeom prst="rect">
            <a:avLst/>
          </a:prstGeom>
          <a:noFill/>
          <a:ln cap="flat" cmpd="sng" w="19050">
            <a:solidFill>
              <a:srgbClr val="A61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27" name="Google Shape;427;p44"/>
          <p:cNvSpPr txBox="1"/>
          <p:nvPr/>
        </p:nvSpPr>
        <p:spPr>
          <a:xfrm>
            <a:off x="7357480" y="337694"/>
            <a:ext cx="431700" cy="210900"/>
          </a:xfrm>
          <a:prstGeom prst="rect">
            <a:avLst/>
          </a:prstGeom>
          <a:noFill/>
          <a:ln cap="flat" cmpd="sng" w="19050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28" name="Google Shape;428;p44"/>
          <p:cNvSpPr/>
          <p:nvPr/>
        </p:nvSpPr>
        <p:spPr>
          <a:xfrm>
            <a:off x="8137185" y="3841333"/>
            <a:ext cx="496800" cy="127800"/>
          </a:xfrm>
          <a:prstGeom prst="rect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44"/>
          <p:cNvSpPr/>
          <p:nvPr/>
        </p:nvSpPr>
        <p:spPr>
          <a:xfrm>
            <a:off x="8137176" y="2780928"/>
            <a:ext cx="644100" cy="249900"/>
          </a:xfrm>
          <a:prstGeom prst="rect">
            <a:avLst/>
          </a:prstGeom>
          <a:noFill/>
          <a:ln cap="flat" cmpd="sng" w="19050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5"/>
          <p:cNvSpPr txBox="1"/>
          <p:nvPr>
            <p:ph idx="12" type="sldNum"/>
          </p:nvPr>
        </p:nvSpPr>
        <p:spPr>
          <a:xfrm>
            <a:off x="8755729" y="4815625"/>
            <a:ext cx="265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sp>
        <p:nvSpPr>
          <p:cNvPr id="435" name="Google Shape;435;p45"/>
          <p:cNvSpPr txBox="1"/>
          <p:nvPr/>
        </p:nvSpPr>
        <p:spPr>
          <a:xfrm>
            <a:off x="296279" y="1941850"/>
            <a:ext cx="44577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2000">
                <a:solidFill>
                  <a:srgbClr val="C27BA0"/>
                </a:solidFill>
                <a:latin typeface="Bree Serif"/>
                <a:ea typeface="Bree Serif"/>
                <a:cs typeface="Bree Serif"/>
                <a:sym typeface="Bree Serif"/>
              </a:rPr>
              <a:t>Formation of Body of Vertebra</a:t>
            </a:r>
            <a:endParaRPr sz="2000">
              <a:solidFill>
                <a:srgbClr val="C27BA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436" name="Google Shape;43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06226" y="3232636"/>
            <a:ext cx="2541999" cy="895667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45"/>
          <p:cNvSpPr txBox="1"/>
          <p:nvPr>
            <p:ph idx="1" type="subTitle"/>
          </p:nvPr>
        </p:nvSpPr>
        <p:spPr>
          <a:xfrm>
            <a:off x="169234" y="829633"/>
            <a:ext cx="6818400" cy="52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❖"/>
            </a:pPr>
            <a:r>
              <a:rPr lang="ar">
                <a:solidFill>
                  <a:srgbClr val="000000"/>
                </a:solidFill>
              </a:rPr>
              <a:t>The vertebral column develops from the ventromedial parts (</a:t>
            </a:r>
            <a:r>
              <a:rPr lang="ar">
                <a:solidFill>
                  <a:srgbClr val="3C78D8"/>
                </a:solidFill>
              </a:rPr>
              <a:t>sclerotomes</a:t>
            </a:r>
            <a:r>
              <a:rPr lang="ar">
                <a:solidFill>
                  <a:srgbClr val="000000"/>
                </a:solidFill>
              </a:rPr>
              <a:t>) of the </a:t>
            </a:r>
            <a:r>
              <a:rPr lang="ar">
                <a:solidFill>
                  <a:srgbClr val="C27BA0"/>
                </a:solidFill>
              </a:rPr>
              <a:t>somites</a:t>
            </a:r>
            <a:endParaRPr>
              <a:solidFill>
                <a:srgbClr val="C27BA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>
                <a:solidFill>
                  <a:srgbClr val="000000"/>
                </a:solidFill>
              </a:rPr>
              <a:t>                   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45"/>
          <p:cNvSpPr txBox="1"/>
          <p:nvPr>
            <p:ph type="ctrTitle"/>
          </p:nvPr>
        </p:nvSpPr>
        <p:spPr>
          <a:xfrm>
            <a:off x="220075" y="50525"/>
            <a:ext cx="7118100" cy="69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/>
              <a:t>Development of the Vertebral Column</a:t>
            </a:r>
            <a:endParaRPr b="1"/>
          </a:p>
        </p:txBody>
      </p:sp>
      <p:sp>
        <p:nvSpPr>
          <p:cNvPr id="439" name="Google Shape;439;p45"/>
          <p:cNvSpPr txBox="1"/>
          <p:nvPr/>
        </p:nvSpPr>
        <p:spPr>
          <a:xfrm>
            <a:off x="169225" y="1077600"/>
            <a:ext cx="59277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❖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Each one of somites divide into 3 parts: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• </a:t>
            </a:r>
            <a:r>
              <a:rPr lang="ar" sz="1000">
                <a:solidFill>
                  <a:srgbClr val="3C78D8"/>
                </a:solidFill>
                <a:latin typeface="Bree Serif"/>
                <a:ea typeface="Bree Serif"/>
                <a:cs typeface="Bree Serif"/>
                <a:sym typeface="Bree Serif"/>
              </a:rPr>
              <a:t>Sclerotome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:  form the vertebrae &amp; ribs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• </a:t>
            </a:r>
            <a:r>
              <a:rPr lang="ar" sz="1000">
                <a:solidFill>
                  <a:srgbClr val="BF9000"/>
                </a:solidFill>
                <a:latin typeface="Bree Serif"/>
                <a:ea typeface="Bree Serif"/>
                <a:cs typeface="Bree Serif"/>
                <a:sym typeface="Bree Serif"/>
              </a:rPr>
              <a:t>Dermatome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: forms the dermis of the skin on the dorsal part of the body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• </a:t>
            </a:r>
            <a:r>
              <a:rPr lang="ar" sz="1000">
                <a:solidFill>
                  <a:srgbClr val="990000"/>
                </a:solidFill>
                <a:latin typeface="Bree Serif"/>
                <a:ea typeface="Bree Serif"/>
                <a:cs typeface="Bree Serif"/>
                <a:sym typeface="Bree Serif"/>
              </a:rPr>
              <a:t>Myotome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:  forms the skeletal muscles of the neck, trunk &amp; limbs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grpSp>
        <p:nvGrpSpPr>
          <p:cNvPr id="440" name="Google Shape;440;p45"/>
          <p:cNvGrpSpPr/>
          <p:nvPr/>
        </p:nvGrpSpPr>
        <p:grpSpPr>
          <a:xfrm>
            <a:off x="6842249" y="900990"/>
            <a:ext cx="2178905" cy="1550573"/>
            <a:chOff x="6607425" y="1794975"/>
            <a:chExt cx="2162900" cy="1553525"/>
          </a:xfrm>
        </p:grpSpPr>
        <p:pic>
          <p:nvPicPr>
            <p:cNvPr id="441" name="Google Shape;441;p45"/>
            <p:cNvPicPr preferRelativeResize="0"/>
            <p:nvPr/>
          </p:nvPicPr>
          <p:blipFill rotWithShape="1">
            <a:blip r:embed="rId4">
              <a:alphaModFix/>
            </a:blip>
            <a:srcRect b="9567" l="68927" r="943" t="15153"/>
            <a:stretch/>
          </p:blipFill>
          <p:spPr>
            <a:xfrm>
              <a:off x="6607425" y="1794975"/>
              <a:ext cx="2162898" cy="15535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2" name="Google Shape;442;p45"/>
            <p:cNvSpPr/>
            <p:nvPr/>
          </p:nvSpPr>
          <p:spPr>
            <a:xfrm>
              <a:off x="7847700" y="2996250"/>
              <a:ext cx="493200" cy="128100"/>
            </a:xfrm>
            <a:prstGeom prst="rect">
              <a:avLst/>
            </a:prstGeom>
            <a:noFill/>
            <a:ln cap="flat" cmpd="sng" w="19050">
              <a:solidFill>
                <a:srgbClr val="1155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45"/>
            <p:cNvSpPr/>
            <p:nvPr/>
          </p:nvSpPr>
          <p:spPr>
            <a:xfrm>
              <a:off x="8131025" y="1794975"/>
              <a:ext cx="639300" cy="250500"/>
            </a:xfrm>
            <a:prstGeom prst="rect">
              <a:avLst/>
            </a:prstGeom>
            <a:noFill/>
            <a:ln cap="flat" cmpd="sng" w="19050">
              <a:solidFill>
                <a:srgbClr val="BF9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45"/>
            <p:cNvSpPr/>
            <p:nvPr/>
          </p:nvSpPr>
          <p:spPr>
            <a:xfrm>
              <a:off x="6693450" y="1795125"/>
              <a:ext cx="393600" cy="250500"/>
            </a:xfrm>
            <a:prstGeom prst="rect">
              <a:avLst/>
            </a:prstGeom>
            <a:noFill/>
            <a:ln cap="flat" cmpd="sng" w="19050">
              <a:solidFill>
                <a:srgbClr val="99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45" name="Google Shape;445;p45"/>
          <p:cNvSpPr txBox="1"/>
          <p:nvPr/>
        </p:nvSpPr>
        <p:spPr>
          <a:xfrm>
            <a:off x="6606217" y="2726529"/>
            <a:ext cx="1142700" cy="2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900">
                <a:solidFill>
                  <a:srgbClr val="C27BA0"/>
                </a:solidFill>
                <a:latin typeface="Bree Serif"/>
                <a:ea typeface="Bree Serif"/>
                <a:cs typeface="Bree Serif"/>
                <a:sym typeface="Bree Serif"/>
              </a:rPr>
              <a:t>cranial part</a:t>
            </a:r>
            <a:endParaRPr sz="900">
              <a:solidFill>
                <a:srgbClr val="C27BA0"/>
              </a:solidFill>
            </a:endParaRPr>
          </a:p>
        </p:txBody>
      </p:sp>
      <p:sp>
        <p:nvSpPr>
          <p:cNvPr id="446" name="Google Shape;446;p45"/>
          <p:cNvSpPr txBox="1"/>
          <p:nvPr/>
        </p:nvSpPr>
        <p:spPr>
          <a:xfrm>
            <a:off x="6720829" y="4272059"/>
            <a:ext cx="975600" cy="4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900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caudal part</a:t>
            </a:r>
            <a:endParaRPr sz="900">
              <a:solidFill>
                <a:srgbClr val="674EA7"/>
              </a:solidFill>
            </a:endParaRPr>
          </a:p>
        </p:txBody>
      </p:sp>
      <p:cxnSp>
        <p:nvCxnSpPr>
          <p:cNvPr id="447" name="Google Shape;447;p45"/>
          <p:cNvCxnSpPr>
            <a:stCxn id="445" idx="2"/>
          </p:cNvCxnSpPr>
          <p:nvPr/>
        </p:nvCxnSpPr>
        <p:spPr>
          <a:xfrm flipH="1">
            <a:off x="7175167" y="2984529"/>
            <a:ext cx="2400" cy="3093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8" name="Google Shape;448;p45"/>
          <p:cNvCxnSpPr/>
          <p:nvPr/>
        </p:nvCxnSpPr>
        <p:spPr>
          <a:xfrm>
            <a:off x="6955257" y="4050509"/>
            <a:ext cx="10800" cy="346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49" name="Google Shape;449;p45"/>
          <p:cNvSpPr/>
          <p:nvPr/>
        </p:nvSpPr>
        <p:spPr>
          <a:xfrm>
            <a:off x="6473130" y="3264538"/>
            <a:ext cx="227700" cy="786000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45"/>
          <p:cNvSpPr txBox="1"/>
          <p:nvPr/>
        </p:nvSpPr>
        <p:spPr>
          <a:xfrm>
            <a:off x="5922025" y="3446005"/>
            <a:ext cx="778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900">
                <a:solidFill>
                  <a:srgbClr val="3D85C6"/>
                </a:solidFill>
                <a:latin typeface="Bree Serif"/>
                <a:ea typeface="Bree Serif"/>
                <a:cs typeface="Bree Serif"/>
                <a:sym typeface="Bree Serif"/>
              </a:rPr>
              <a:t>centrum</a:t>
            </a:r>
            <a:endParaRPr sz="900"/>
          </a:p>
        </p:txBody>
      </p:sp>
      <p:grpSp>
        <p:nvGrpSpPr>
          <p:cNvPr id="451" name="Google Shape;451;p45"/>
          <p:cNvGrpSpPr/>
          <p:nvPr/>
        </p:nvGrpSpPr>
        <p:grpSpPr>
          <a:xfrm>
            <a:off x="637804" y="2486900"/>
            <a:ext cx="4305703" cy="2266788"/>
            <a:chOff x="637804" y="2486900"/>
            <a:chExt cx="4305703" cy="2266788"/>
          </a:xfrm>
        </p:grpSpPr>
        <p:sp>
          <p:nvSpPr>
            <p:cNvPr id="452" name="Google Shape;452;p45"/>
            <p:cNvSpPr/>
            <p:nvPr/>
          </p:nvSpPr>
          <p:spPr>
            <a:xfrm>
              <a:off x="1047407" y="2486900"/>
              <a:ext cx="3896100" cy="7047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1000">
                  <a:solidFill>
                    <a:srgbClr val="FF0000"/>
                  </a:solidFill>
                  <a:latin typeface="Bree Serif"/>
                  <a:ea typeface="Bree Serif"/>
                  <a:cs typeface="Bree Serif"/>
                  <a:sym typeface="Bree Serif"/>
                </a:rPr>
                <a:t>At 4th week</a:t>
              </a:r>
              <a:r>
                <a:rPr lang="ar" sz="10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, each sclerotome becomes subdivided into two parts :  </a:t>
              </a:r>
              <a:endParaRPr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  <a:p>
              <a:pPr indent="-2921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Bree Serif"/>
                <a:buChar char="◄"/>
              </a:pPr>
              <a:r>
                <a:rPr lang="ar" sz="10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a </a:t>
              </a:r>
              <a:r>
                <a:rPr lang="ar" sz="1000">
                  <a:solidFill>
                    <a:srgbClr val="C27BA0"/>
                  </a:solidFill>
                  <a:latin typeface="Bree Serif"/>
                  <a:ea typeface="Bree Serif"/>
                  <a:cs typeface="Bree Serif"/>
                  <a:sym typeface="Bree Serif"/>
                </a:rPr>
                <a:t>cranial part</a:t>
              </a:r>
              <a:r>
                <a:rPr lang="ar" sz="10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, consisting of loosely arranged cells</a:t>
              </a:r>
              <a:endParaRPr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  <a:p>
              <a:pPr indent="-2921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Bree Serif"/>
                <a:buChar char="◄"/>
              </a:pPr>
              <a:r>
                <a:rPr lang="ar" sz="10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a </a:t>
              </a:r>
              <a:r>
                <a:rPr lang="ar" sz="1000">
                  <a:solidFill>
                    <a:srgbClr val="674EA7"/>
                  </a:solidFill>
                  <a:latin typeface="Bree Serif"/>
                  <a:ea typeface="Bree Serif"/>
                  <a:cs typeface="Bree Serif"/>
                  <a:sym typeface="Bree Serif"/>
                </a:rPr>
                <a:t>caudal part</a:t>
              </a:r>
              <a:r>
                <a:rPr lang="ar" sz="10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, of more condensed tissue.</a:t>
              </a:r>
              <a:endParaRPr sz="1000"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sp>
          <p:nvSpPr>
            <p:cNvPr id="453" name="Google Shape;453;p45"/>
            <p:cNvSpPr/>
            <p:nvPr/>
          </p:nvSpPr>
          <p:spPr>
            <a:xfrm>
              <a:off x="637817" y="2486963"/>
              <a:ext cx="800100" cy="704850"/>
            </a:xfrm>
            <a:prstGeom prst="flowChartMerge">
              <a:avLst/>
            </a:prstGeom>
            <a:solidFill>
              <a:srgbClr val="C27B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ar" sz="1800">
                  <a:solidFill>
                    <a:srgbClr val="FFFFFF"/>
                  </a:solidFill>
                  <a:latin typeface="Mada"/>
                  <a:ea typeface="Mada"/>
                  <a:cs typeface="Mada"/>
                  <a:sym typeface="Mada"/>
                </a:rPr>
                <a:t>1</a:t>
              </a:r>
              <a:endParaRPr b="1" sz="1800">
                <a:solidFill>
                  <a:srgbClr val="FFFFFF"/>
                </a:solidFill>
                <a:latin typeface="Mada"/>
                <a:ea typeface="Mada"/>
                <a:cs typeface="Mada"/>
                <a:sym typeface="Mada"/>
              </a:endParaRPr>
            </a:p>
          </p:txBody>
        </p:sp>
        <p:sp>
          <p:nvSpPr>
            <p:cNvPr id="454" name="Google Shape;454;p45"/>
            <p:cNvSpPr/>
            <p:nvPr/>
          </p:nvSpPr>
          <p:spPr>
            <a:xfrm>
              <a:off x="1047407" y="3267800"/>
              <a:ext cx="3896100" cy="7047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9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The </a:t>
              </a:r>
              <a:r>
                <a:rPr lang="ar" sz="900">
                  <a:solidFill>
                    <a:srgbClr val="674EA7"/>
                  </a:solidFill>
                  <a:latin typeface="Bree Serif"/>
                  <a:ea typeface="Bree Serif"/>
                  <a:cs typeface="Bree Serif"/>
                  <a:sym typeface="Bree Serif"/>
                </a:rPr>
                <a:t>caudal part </a:t>
              </a:r>
              <a:r>
                <a:rPr lang="ar" sz="9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of each somite fuses with the </a:t>
              </a:r>
              <a:r>
                <a:rPr lang="ar" sz="900">
                  <a:solidFill>
                    <a:srgbClr val="C27BA0"/>
                  </a:solidFill>
                  <a:latin typeface="Bree Serif"/>
                  <a:ea typeface="Bree Serif"/>
                  <a:cs typeface="Bree Serif"/>
                  <a:sym typeface="Bree Serif"/>
                </a:rPr>
                <a:t>cranial part</a:t>
              </a:r>
              <a:r>
                <a:rPr lang="ar" sz="9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 of the consecutive somite,around the notochord to form the body of the vertebra, called </a:t>
              </a:r>
              <a:r>
                <a:rPr lang="ar" sz="900">
                  <a:solidFill>
                    <a:srgbClr val="3D85C6"/>
                  </a:solidFill>
                  <a:latin typeface="Bree Serif"/>
                  <a:ea typeface="Bree Serif"/>
                  <a:cs typeface="Bree Serif"/>
                  <a:sym typeface="Bree Serif"/>
                </a:rPr>
                <a:t>the centrum</a:t>
              </a:r>
              <a:r>
                <a:rPr lang="ar" sz="9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.</a:t>
              </a:r>
              <a:endParaRPr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  <a:p>
              <a:pPr indent="-2857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Bree Serif"/>
                <a:buChar char="◄"/>
              </a:pPr>
              <a:r>
                <a:rPr lang="ar" sz="9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each centrum develops from 2 adjacent sclerotomes.</a:t>
              </a:r>
              <a:endParaRPr sz="900"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sp>
          <p:nvSpPr>
            <p:cNvPr id="455" name="Google Shape;455;p45"/>
            <p:cNvSpPr/>
            <p:nvPr/>
          </p:nvSpPr>
          <p:spPr>
            <a:xfrm>
              <a:off x="637817" y="3267863"/>
              <a:ext cx="800100" cy="704850"/>
            </a:xfrm>
            <a:prstGeom prst="flowChartMerge">
              <a:avLst/>
            </a:prstGeom>
            <a:solidFill>
              <a:srgbClr val="D5A6B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ar" sz="1800">
                  <a:solidFill>
                    <a:srgbClr val="FFFFFF"/>
                  </a:solidFill>
                  <a:latin typeface="Mada"/>
                  <a:ea typeface="Mada"/>
                  <a:cs typeface="Mada"/>
                  <a:sym typeface="Mada"/>
                </a:rPr>
                <a:t>2</a:t>
              </a:r>
              <a:endParaRPr b="1" sz="1800">
                <a:solidFill>
                  <a:srgbClr val="FFFFFF"/>
                </a:solidFill>
                <a:latin typeface="Mada"/>
                <a:ea typeface="Mada"/>
                <a:cs typeface="Mada"/>
                <a:sym typeface="Mada"/>
              </a:endParaRPr>
            </a:p>
          </p:txBody>
        </p:sp>
        <p:sp>
          <p:nvSpPr>
            <p:cNvPr id="456" name="Google Shape;456;p45"/>
            <p:cNvSpPr/>
            <p:nvPr/>
          </p:nvSpPr>
          <p:spPr>
            <a:xfrm>
              <a:off x="1047371" y="4048775"/>
              <a:ext cx="3896100" cy="7047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1200">
                  <a:solidFill>
                    <a:srgbClr val="8E7CC3"/>
                  </a:solidFill>
                  <a:latin typeface="Bree Serif"/>
                  <a:ea typeface="Bree Serif"/>
                  <a:cs typeface="Bree Serif"/>
                  <a:sym typeface="Bree Serif"/>
                </a:rPr>
                <a:t>the bodies of the vertebrae are intersegmental in origin.</a:t>
              </a:r>
              <a:endParaRPr sz="1200"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sp>
          <p:nvSpPr>
            <p:cNvPr id="457" name="Google Shape;457;p45"/>
            <p:cNvSpPr/>
            <p:nvPr/>
          </p:nvSpPr>
          <p:spPr>
            <a:xfrm>
              <a:off x="637804" y="4048838"/>
              <a:ext cx="800100" cy="704850"/>
            </a:xfrm>
            <a:prstGeom prst="flowChartMerge">
              <a:avLst/>
            </a:prstGeom>
            <a:solidFill>
              <a:srgbClr val="EAD1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ar" sz="1800">
                  <a:solidFill>
                    <a:srgbClr val="FFFFFF"/>
                  </a:solidFill>
                  <a:latin typeface="Mada"/>
                  <a:ea typeface="Mada"/>
                  <a:cs typeface="Mada"/>
                  <a:sym typeface="Mada"/>
                </a:rPr>
                <a:t>3</a:t>
              </a:r>
              <a:endParaRPr b="1" sz="1800">
                <a:solidFill>
                  <a:srgbClr val="FFFFFF"/>
                </a:solidFill>
                <a:latin typeface="Mada"/>
                <a:ea typeface="Mada"/>
                <a:cs typeface="Mada"/>
                <a:sym typeface="Mada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