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embeddedFontLst>
    <p:embeddedFont>
      <p:font typeface="Constantia"/>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nstantia-bold.fntdata"/><Relationship Id="rId20" Type="http://schemas.openxmlformats.org/officeDocument/2006/relationships/slide" Target="slides/slide14.xml"/><Relationship Id="rId42" Type="http://schemas.openxmlformats.org/officeDocument/2006/relationships/font" Target="fonts/Constantia-boldItalic.fntdata"/><Relationship Id="rId41" Type="http://schemas.openxmlformats.org/officeDocument/2006/relationships/font" Target="fonts/Constantia-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Constantia-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Key- We must breakdown these very large oligosaccharides into monosaccharides in order to absorb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Alpha amylase. – Cannot attack a1-4 linkase close to 1-6 branch points.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 name="Google Shape;11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0" name="Google Shape;28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6" name="Google Shape;28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8" name="Google Shape;30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6" name="Google Shape;31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2" name="Google Shape;32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7" name="Google Shape;32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3" name="Google Shape;33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9" name="Google Shape;33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7" name="Google Shape;3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3" name="Google Shape;35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 name="Shape 20"/>
        <p:cNvGrpSpPr/>
        <p:nvPr/>
      </p:nvGrpSpPr>
      <p:grpSpPr>
        <a:xfrm>
          <a:off x="0" y="0"/>
          <a:ext cx="0" cy="0"/>
          <a:chOff x="0" y="0"/>
          <a:chExt cx="0" cy="0"/>
        </a:xfrm>
      </p:grpSpPr>
      <p:sp>
        <p:nvSpPr>
          <p:cNvPr id="21" name="Google Shape;21;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045C75"/>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045C75"/>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045C75"/>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045C75"/>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045C75"/>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045C75"/>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045C75"/>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1" name="Shape 81"/>
        <p:cNvGrpSpPr/>
        <p:nvPr/>
      </p:nvGrpSpPr>
      <p:grpSpPr>
        <a:xfrm>
          <a:off x="0" y="0"/>
          <a:ext cx="0" cy="0"/>
          <a:chOff x="0" y="0"/>
          <a:chExt cx="0" cy="0"/>
        </a:xfrm>
      </p:grpSpPr>
      <p:sp>
        <p:nvSpPr>
          <p:cNvPr id="82" name="Google Shape;82;p11"/>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 type="body"/>
          </p:nvPr>
        </p:nvSpPr>
        <p:spPr>
          <a:xfrm rot="5400000">
            <a:off x="2377281" y="15081"/>
            <a:ext cx="4389437"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2"/>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04" name="Shape 104"/>
        <p:cNvGrpSpPr/>
        <p:nvPr/>
      </p:nvGrpSpPr>
      <p:grpSpPr>
        <a:xfrm>
          <a:off x="0" y="0"/>
          <a:ext cx="0" cy="0"/>
          <a:chOff x="0" y="0"/>
          <a:chExt cx="0" cy="0"/>
        </a:xfrm>
      </p:grpSpPr>
      <p:sp>
        <p:nvSpPr>
          <p:cNvPr id="105" name="Google Shape;105;p14"/>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1EAEE"/>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D1EAEE"/>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D1EAEE"/>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D1EAEE"/>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D1EAEE"/>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D1EAEE"/>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D1EAEE"/>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D1EAEE"/>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D1EAE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045C75"/>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045C75"/>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045C75"/>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045C75"/>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045C75"/>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045C75"/>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045C75"/>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30" name="Shape 30"/>
        <p:cNvGrpSpPr/>
        <p:nvPr/>
      </p:nvGrpSpPr>
      <p:grpSpPr>
        <a:xfrm>
          <a:off x="0" y="0"/>
          <a:ext cx="0" cy="0"/>
          <a:chOff x="0" y="0"/>
          <a:chExt cx="0" cy="0"/>
        </a:xfrm>
      </p:grpSpPr>
      <p:sp>
        <p:nvSpPr>
          <p:cNvPr id="31" name="Google Shape;31;p4"/>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33" name="Google Shape;33;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1EAEE"/>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D1EAEE"/>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D1EAEE"/>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D1EAEE"/>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D1EAEE"/>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D1EAEE"/>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D1EAEE"/>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D1EAEE"/>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D1EAE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36" name="Shape 36"/>
        <p:cNvGrpSpPr/>
        <p:nvPr/>
      </p:nvGrpSpPr>
      <p:grpSpPr>
        <a:xfrm>
          <a:off x="0" y="0"/>
          <a:ext cx="0" cy="0"/>
          <a:chOff x="0" y="0"/>
          <a:chExt cx="0" cy="0"/>
        </a:xfrm>
      </p:grpSpPr>
      <p:sp>
        <p:nvSpPr>
          <p:cNvPr id="37" name="Google Shape;37;p5"/>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D1EAEE"/>
                </a:solidFill>
                <a:latin typeface="Arial"/>
                <a:ea typeface="Arial"/>
                <a:cs typeface="Arial"/>
                <a:sym typeface="Arial"/>
              </a:defRPr>
            </a:lvl1pPr>
            <a:lvl2pPr indent="0" lvl="1" marL="0" marR="0" algn="r">
              <a:spcBef>
                <a:spcPts val="0"/>
              </a:spcBef>
              <a:spcAft>
                <a:spcPts val="0"/>
              </a:spcAft>
              <a:buNone/>
              <a:defRPr sz="1200">
                <a:solidFill>
                  <a:srgbClr val="D1EAEE"/>
                </a:solidFill>
                <a:latin typeface="Arial"/>
                <a:ea typeface="Arial"/>
                <a:cs typeface="Arial"/>
                <a:sym typeface="Arial"/>
              </a:defRPr>
            </a:lvl2pPr>
            <a:lvl3pPr indent="0" lvl="2" marL="0" marR="0" algn="r">
              <a:spcBef>
                <a:spcPts val="0"/>
              </a:spcBef>
              <a:spcAft>
                <a:spcPts val="0"/>
              </a:spcAft>
              <a:buNone/>
              <a:defRPr sz="1200">
                <a:solidFill>
                  <a:srgbClr val="D1EAEE"/>
                </a:solidFill>
                <a:latin typeface="Arial"/>
                <a:ea typeface="Arial"/>
                <a:cs typeface="Arial"/>
                <a:sym typeface="Arial"/>
              </a:defRPr>
            </a:lvl3pPr>
            <a:lvl4pPr indent="0" lvl="3" marL="0" marR="0" algn="r">
              <a:spcBef>
                <a:spcPts val="0"/>
              </a:spcBef>
              <a:spcAft>
                <a:spcPts val="0"/>
              </a:spcAft>
              <a:buNone/>
              <a:defRPr sz="1200">
                <a:solidFill>
                  <a:srgbClr val="D1EAEE"/>
                </a:solidFill>
                <a:latin typeface="Arial"/>
                <a:ea typeface="Arial"/>
                <a:cs typeface="Arial"/>
                <a:sym typeface="Arial"/>
              </a:defRPr>
            </a:lvl4pPr>
            <a:lvl5pPr indent="0" lvl="4" marL="0" marR="0" algn="r">
              <a:spcBef>
                <a:spcPts val="0"/>
              </a:spcBef>
              <a:spcAft>
                <a:spcPts val="0"/>
              </a:spcAft>
              <a:buNone/>
              <a:defRPr sz="1200">
                <a:solidFill>
                  <a:srgbClr val="D1EAEE"/>
                </a:solidFill>
                <a:latin typeface="Arial"/>
                <a:ea typeface="Arial"/>
                <a:cs typeface="Arial"/>
                <a:sym typeface="Arial"/>
              </a:defRPr>
            </a:lvl5pPr>
            <a:lvl6pPr indent="0" lvl="5" marL="0" marR="0" algn="r">
              <a:spcBef>
                <a:spcPts val="0"/>
              </a:spcBef>
              <a:spcAft>
                <a:spcPts val="0"/>
              </a:spcAft>
              <a:buNone/>
              <a:defRPr sz="1200">
                <a:solidFill>
                  <a:srgbClr val="D1EAEE"/>
                </a:solidFill>
                <a:latin typeface="Arial"/>
                <a:ea typeface="Arial"/>
                <a:cs typeface="Arial"/>
                <a:sym typeface="Arial"/>
              </a:defRPr>
            </a:lvl6pPr>
            <a:lvl7pPr indent="0" lvl="6" marL="0" marR="0" algn="r">
              <a:spcBef>
                <a:spcPts val="0"/>
              </a:spcBef>
              <a:spcAft>
                <a:spcPts val="0"/>
              </a:spcAft>
              <a:buNone/>
              <a:defRPr sz="1200">
                <a:solidFill>
                  <a:srgbClr val="D1EAEE"/>
                </a:solidFill>
                <a:latin typeface="Arial"/>
                <a:ea typeface="Arial"/>
                <a:cs typeface="Arial"/>
                <a:sym typeface="Arial"/>
              </a:defRPr>
            </a:lvl7pPr>
            <a:lvl8pPr indent="0" lvl="7" marL="0" marR="0" algn="r">
              <a:spcBef>
                <a:spcPts val="0"/>
              </a:spcBef>
              <a:spcAft>
                <a:spcPts val="0"/>
              </a:spcAft>
              <a:buNone/>
              <a:defRPr sz="1200">
                <a:solidFill>
                  <a:srgbClr val="D1EAEE"/>
                </a:solidFill>
                <a:latin typeface="Arial"/>
                <a:ea typeface="Arial"/>
                <a:cs typeface="Arial"/>
                <a:sym typeface="Arial"/>
              </a:defRPr>
            </a:lvl8pPr>
            <a:lvl9pPr indent="0" lvl="8" marL="0" marR="0" algn="r">
              <a:spcBef>
                <a:spcPts val="0"/>
              </a:spcBef>
              <a:spcAft>
                <a:spcPts val="0"/>
              </a:spcAft>
              <a:buNone/>
              <a:defRPr sz="1200">
                <a:solidFill>
                  <a:srgbClr val="D1EAE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6"/>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7"/>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7"/>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7"/>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8" name="Shape 58"/>
        <p:cNvGrpSpPr/>
        <p:nvPr/>
      </p:nvGrpSpPr>
      <p:grpSpPr>
        <a:xfrm>
          <a:off x="0" y="0"/>
          <a:ext cx="0" cy="0"/>
          <a:chOff x="0" y="0"/>
          <a:chExt cx="0" cy="0"/>
        </a:xfrm>
      </p:grpSpPr>
      <p:sp>
        <p:nvSpPr>
          <p:cNvPr id="59" name="Google Shape;59;p8"/>
          <p:cNvSpPr txBox="1"/>
          <p:nvPr>
            <p:ph type="title"/>
          </p:nvPr>
        </p:nvSpPr>
        <p:spPr>
          <a:xfrm>
            <a:off x="457200" y="704088"/>
            <a:ext cx="83058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9"/>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10"/>
          <p:cNvSpPr/>
          <p:nvPr/>
        </p:nvSpPr>
        <p:spPr>
          <a:xfrm flipH="1" rot="-10380000">
            <a:off x="3165475" y="1108075"/>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10"/>
          <p:cNvSpPr/>
          <p:nvPr/>
        </p:nvSpPr>
        <p:spPr>
          <a:xfrm flipH="1" rot="-10380000">
            <a:off x="8004175" y="5359400"/>
            <a:ext cx="155575" cy="155575"/>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10"/>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74" name="Google Shape;74;p10"/>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75" name="Google Shape;75;p10"/>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10"/>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rgbClr val="0BD0D9"/>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8" name="Google Shape;78;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45C75"/>
                </a:solidFill>
                <a:latin typeface="Arial"/>
                <a:ea typeface="Arial"/>
                <a:cs typeface="Arial"/>
                <a:sym typeface="Arial"/>
              </a:defRPr>
            </a:lvl1pPr>
            <a:lvl2pPr indent="0" lvl="1" marL="0" marR="0" algn="r">
              <a:spcBef>
                <a:spcPts val="0"/>
              </a:spcBef>
              <a:spcAft>
                <a:spcPts val="0"/>
              </a:spcAft>
              <a:buNone/>
              <a:defRPr sz="1200">
                <a:solidFill>
                  <a:srgbClr val="045C75"/>
                </a:solidFill>
                <a:latin typeface="Arial"/>
                <a:ea typeface="Arial"/>
                <a:cs typeface="Arial"/>
                <a:sym typeface="Arial"/>
              </a:defRPr>
            </a:lvl2pPr>
            <a:lvl3pPr indent="0" lvl="2" marL="0" marR="0" algn="r">
              <a:spcBef>
                <a:spcPts val="0"/>
              </a:spcBef>
              <a:spcAft>
                <a:spcPts val="0"/>
              </a:spcAft>
              <a:buNone/>
              <a:defRPr sz="1200">
                <a:solidFill>
                  <a:srgbClr val="045C75"/>
                </a:solidFill>
                <a:latin typeface="Arial"/>
                <a:ea typeface="Arial"/>
                <a:cs typeface="Arial"/>
                <a:sym typeface="Arial"/>
              </a:defRPr>
            </a:lvl3pPr>
            <a:lvl4pPr indent="0" lvl="3" marL="0" marR="0" algn="r">
              <a:spcBef>
                <a:spcPts val="0"/>
              </a:spcBef>
              <a:spcAft>
                <a:spcPts val="0"/>
              </a:spcAft>
              <a:buNone/>
              <a:defRPr sz="1200">
                <a:solidFill>
                  <a:srgbClr val="045C75"/>
                </a:solidFill>
                <a:latin typeface="Arial"/>
                <a:ea typeface="Arial"/>
                <a:cs typeface="Arial"/>
                <a:sym typeface="Arial"/>
              </a:defRPr>
            </a:lvl4pPr>
            <a:lvl5pPr indent="0" lvl="4" marL="0" marR="0" algn="r">
              <a:spcBef>
                <a:spcPts val="0"/>
              </a:spcBef>
              <a:spcAft>
                <a:spcPts val="0"/>
              </a:spcAft>
              <a:buNone/>
              <a:defRPr sz="1200">
                <a:solidFill>
                  <a:srgbClr val="045C75"/>
                </a:solidFill>
                <a:latin typeface="Arial"/>
                <a:ea typeface="Arial"/>
                <a:cs typeface="Arial"/>
                <a:sym typeface="Arial"/>
              </a:defRPr>
            </a:lvl5pPr>
            <a:lvl6pPr indent="0" lvl="5" marL="0" marR="0" algn="r">
              <a:spcBef>
                <a:spcPts val="0"/>
              </a:spcBef>
              <a:spcAft>
                <a:spcPts val="0"/>
              </a:spcAft>
              <a:buNone/>
              <a:defRPr sz="1200">
                <a:solidFill>
                  <a:srgbClr val="045C75"/>
                </a:solidFill>
                <a:latin typeface="Arial"/>
                <a:ea typeface="Arial"/>
                <a:cs typeface="Arial"/>
                <a:sym typeface="Arial"/>
              </a:defRPr>
            </a:lvl6pPr>
            <a:lvl7pPr indent="0" lvl="6" marL="0" marR="0" algn="r">
              <a:spcBef>
                <a:spcPts val="0"/>
              </a:spcBef>
              <a:spcAft>
                <a:spcPts val="0"/>
              </a:spcAft>
              <a:buNone/>
              <a:defRPr sz="1200">
                <a:solidFill>
                  <a:srgbClr val="045C75"/>
                </a:solidFill>
                <a:latin typeface="Arial"/>
                <a:ea typeface="Arial"/>
                <a:cs typeface="Arial"/>
                <a:sym typeface="Arial"/>
              </a:defRPr>
            </a:lvl7pPr>
            <a:lvl8pPr indent="0" lvl="7" marL="0" marR="0" algn="r">
              <a:spcBef>
                <a:spcPts val="0"/>
              </a:spcBef>
              <a:spcAft>
                <a:spcPts val="0"/>
              </a:spcAft>
              <a:buNone/>
              <a:defRPr sz="1200">
                <a:solidFill>
                  <a:srgbClr val="045C75"/>
                </a:solidFill>
                <a:latin typeface="Arial"/>
                <a:ea typeface="Arial"/>
                <a:cs typeface="Arial"/>
                <a:sym typeface="Arial"/>
              </a:defRPr>
            </a:lvl8pPr>
            <a:lvl9pPr indent="0" lvl="8" marL="0" marR="0" algn="r">
              <a:spcBef>
                <a:spcPts val="0"/>
              </a:spcBef>
              <a:spcAft>
                <a:spcPts val="0"/>
              </a:spcAft>
              <a:buNone/>
              <a:defRPr sz="1200">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938"/>
            <a:ext cx="9163050"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1" name="Google Shape;11;p1"/>
          <p:cNvSpPr/>
          <p:nvPr/>
        </p:nvSpPr>
        <p:spPr>
          <a:xfrm>
            <a:off x="4381500"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2" name="Google Shape;12;p1"/>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3" name="Google Shape;13;p1"/>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45C75"/>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45C75"/>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45C75"/>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45C75"/>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45C75"/>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45C75"/>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45C75"/>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45C75"/>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327" y="-14808"/>
            <a:ext cx="9198220" cy="108371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3" name="Shape 93"/>
        <p:cNvGrpSpPr/>
        <p:nvPr/>
      </p:nvGrpSpPr>
      <p:grpSpPr>
        <a:xfrm>
          <a:off x="0" y="0"/>
          <a:ext cx="0" cy="0"/>
          <a:chOff x="0" y="0"/>
          <a:chExt cx="0" cy="0"/>
        </a:xfrm>
      </p:grpSpPr>
      <p:sp>
        <p:nvSpPr>
          <p:cNvPr id="94" name="Google Shape;94;p13"/>
          <p:cNvSpPr/>
          <p:nvPr/>
        </p:nvSpPr>
        <p:spPr>
          <a:xfrm>
            <a:off x="-9525" y="-7938"/>
            <a:ext cx="9163050"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95" name="Google Shape;95;p13"/>
          <p:cNvSpPr/>
          <p:nvPr/>
        </p:nvSpPr>
        <p:spPr>
          <a:xfrm>
            <a:off x="4381500"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96" name="Google Shape;96;p13"/>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97" name="Google Shape;97;p13"/>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98" name="Google Shape;98;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9" name="Google Shape;99;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0" name="Google Shape;100;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45C75"/>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45C75"/>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45C75"/>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45C75"/>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45C75"/>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45C75"/>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45C75"/>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45C75"/>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01" name="Google Shape;101;p13"/>
          <p:cNvGrpSpPr/>
          <p:nvPr/>
        </p:nvGrpSpPr>
        <p:grpSpPr>
          <a:xfrm>
            <a:off x="-29327" y="-14808"/>
            <a:ext cx="9198220" cy="1083716"/>
            <a:chOff x="-29322" y="-1971"/>
            <a:chExt cx="9198255" cy="1086266"/>
          </a:xfrm>
        </p:grpSpPr>
        <p:sp>
          <p:nvSpPr>
            <p:cNvPr id="102" name="Google Shape;102;p1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1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choolworkhelper.net/wp-content/uploads/2010/11/Peptide.gif" TargetMode="Externa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p:nvPr/>
        </p:nvSpPr>
        <p:spPr>
          <a:xfrm>
            <a:off x="609600" y="1066800"/>
            <a:ext cx="7789863" cy="4114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بسم الله الرحمن الرحيم</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24"/>
          <p:cNvPicPr preferRelativeResize="0"/>
          <p:nvPr/>
        </p:nvPicPr>
        <p:blipFill rotWithShape="1">
          <a:blip r:embed="rId3">
            <a:alphaModFix/>
          </a:blip>
          <a:srcRect b="0" l="0" r="0" t="0"/>
          <a:stretch/>
        </p:blipFill>
        <p:spPr>
          <a:xfrm>
            <a:off x="0" y="22860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6"/>
          <p:cNvPicPr preferRelativeResize="0"/>
          <p:nvPr/>
        </p:nvPicPr>
        <p:blipFill rotWithShape="1">
          <a:blip r:embed="rId3">
            <a:alphaModFix/>
          </a:blip>
          <a:srcRect b="0" l="0" r="0" t="0"/>
          <a:stretch/>
        </p:blipFill>
        <p:spPr>
          <a:xfrm>
            <a:off x="381000" y="1524000"/>
            <a:ext cx="8666163" cy="426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457200" y="-103188"/>
            <a:ext cx="8229600" cy="1143001"/>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None/>
            </a:pPr>
            <a:r>
              <a:rPr lang="en-US"/>
              <a:t>Digestion</a:t>
            </a:r>
            <a:endParaRPr/>
          </a:p>
        </p:txBody>
      </p:sp>
      <p:sp>
        <p:nvSpPr>
          <p:cNvPr id="188" name="Google Shape;188;p27"/>
          <p:cNvSpPr txBox="1"/>
          <p:nvPr>
            <p:ph idx="1" type="body"/>
          </p:nvPr>
        </p:nvSpPr>
        <p:spPr>
          <a:xfrm>
            <a:off x="-57150" y="1200150"/>
            <a:ext cx="9525000" cy="762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t>Pre-stomach – Salivary amylase : </a:t>
            </a:r>
            <a:r>
              <a:rPr lang="en-US">
                <a:latin typeface="Noto Sans Symbols"/>
                <a:ea typeface="Noto Sans Symbols"/>
                <a:cs typeface="Noto Sans Symbols"/>
                <a:sym typeface="Noto Sans Symbols"/>
              </a:rPr>
              <a:t>α</a:t>
            </a:r>
            <a:r>
              <a:rPr lang="en-US"/>
              <a:t> 1-4 endoglycosidase</a:t>
            </a:r>
            <a:endParaRPr/>
          </a:p>
          <a:p>
            <a:pPr indent="-273050" lvl="0" marL="273050" rtl="0" algn="l">
              <a:spcBef>
                <a:spcPts val="520"/>
              </a:spcBef>
              <a:spcAft>
                <a:spcPts val="0"/>
              </a:spcAft>
              <a:buSzPts val="2470"/>
              <a:buFont typeface="Noto Sans Symbols"/>
              <a:buNone/>
            </a:pPr>
            <a:r>
              <a:t/>
            </a:r>
            <a:endParaRPr/>
          </a:p>
        </p:txBody>
      </p:sp>
      <p:sp>
        <p:nvSpPr>
          <p:cNvPr id="189" name="Google Shape;189;p27"/>
          <p:cNvSpPr/>
          <p:nvPr/>
        </p:nvSpPr>
        <p:spPr>
          <a:xfrm>
            <a:off x="1573213" y="41275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0" name="Google Shape;190;p27"/>
          <p:cNvSpPr/>
          <p:nvPr/>
        </p:nvSpPr>
        <p:spPr>
          <a:xfrm>
            <a:off x="1865313" y="4322763"/>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1" name="Google Shape;191;p27"/>
          <p:cNvSpPr/>
          <p:nvPr/>
        </p:nvSpPr>
        <p:spPr>
          <a:xfrm>
            <a:off x="2135188" y="44958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2" name="Google Shape;192;p27"/>
          <p:cNvSpPr/>
          <p:nvPr/>
        </p:nvSpPr>
        <p:spPr>
          <a:xfrm>
            <a:off x="2438400" y="46482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3" name="Google Shape;193;p27"/>
          <p:cNvSpPr/>
          <p:nvPr/>
        </p:nvSpPr>
        <p:spPr>
          <a:xfrm>
            <a:off x="1292225" y="3933825"/>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4" name="Google Shape;194;p27"/>
          <p:cNvSpPr/>
          <p:nvPr/>
        </p:nvSpPr>
        <p:spPr>
          <a:xfrm>
            <a:off x="2743200" y="4800600"/>
            <a:ext cx="304800" cy="304800"/>
          </a:xfrm>
          <a:prstGeom prst="ellipse">
            <a:avLst/>
          </a:prstGeom>
          <a:solidFill>
            <a:srgbClr val="BC000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5" name="Google Shape;195;p27"/>
          <p:cNvSpPr/>
          <p:nvPr/>
        </p:nvSpPr>
        <p:spPr>
          <a:xfrm>
            <a:off x="3048000" y="49530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6" name="Google Shape;196;p27"/>
          <p:cNvSpPr/>
          <p:nvPr/>
        </p:nvSpPr>
        <p:spPr>
          <a:xfrm>
            <a:off x="3352800" y="51054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hlink"/>
                </a:solidFill>
                <a:latin typeface="Arial"/>
                <a:ea typeface="Arial"/>
                <a:cs typeface="Arial"/>
                <a:sym typeface="Arial"/>
              </a:rPr>
              <a:t>G</a:t>
            </a:r>
            <a:endParaRPr/>
          </a:p>
        </p:txBody>
      </p:sp>
      <p:sp>
        <p:nvSpPr>
          <p:cNvPr id="197" name="Google Shape;197;p27"/>
          <p:cNvSpPr txBox="1"/>
          <p:nvPr/>
        </p:nvSpPr>
        <p:spPr>
          <a:xfrm>
            <a:off x="228600" y="4953000"/>
            <a:ext cx="138906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Noto Sans Symbols"/>
                <a:ea typeface="Noto Sans Symbols"/>
                <a:cs typeface="Noto Sans Symbols"/>
                <a:sym typeface="Noto Sans Symbols"/>
              </a:rPr>
              <a:t>α</a:t>
            </a:r>
            <a:r>
              <a:rPr b="1" i="0" lang="en-US" sz="2400" u="none" cap="none" strike="noStrike">
                <a:solidFill>
                  <a:schemeClr val="dk1"/>
                </a:solidFill>
                <a:latin typeface="Arial"/>
                <a:ea typeface="Arial"/>
                <a:cs typeface="Arial"/>
                <a:sym typeface="Arial"/>
              </a:rPr>
              <a:t> 1-4 link</a:t>
            </a:r>
            <a:endParaRPr/>
          </a:p>
        </p:txBody>
      </p:sp>
      <p:cxnSp>
        <p:nvCxnSpPr>
          <p:cNvPr id="198" name="Google Shape;198;p27"/>
          <p:cNvCxnSpPr/>
          <p:nvPr/>
        </p:nvCxnSpPr>
        <p:spPr>
          <a:xfrm flipH="1" rot="10800000">
            <a:off x="1295400" y="4419600"/>
            <a:ext cx="304800" cy="533400"/>
          </a:xfrm>
          <a:prstGeom prst="straightConnector1">
            <a:avLst/>
          </a:prstGeom>
          <a:noFill/>
          <a:ln cap="flat" cmpd="sng" w="9525">
            <a:solidFill>
              <a:schemeClr val="dk1"/>
            </a:solidFill>
            <a:prstDash val="solid"/>
            <a:round/>
            <a:headEnd len="med" w="med" type="none"/>
            <a:tailEnd len="med" w="med" type="triangle"/>
          </a:ln>
        </p:spPr>
      </p:cxnSp>
      <p:sp>
        <p:nvSpPr>
          <p:cNvPr id="199" name="Google Shape;199;p27"/>
          <p:cNvSpPr/>
          <p:nvPr/>
        </p:nvSpPr>
        <p:spPr>
          <a:xfrm>
            <a:off x="3635375" y="5297488"/>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0" name="Google Shape;200;p27"/>
          <p:cNvSpPr/>
          <p:nvPr/>
        </p:nvSpPr>
        <p:spPr>
          <a:xfrm>
            <a:off x="2819400" y="37338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1" name="Google Shape;201;p27"/>
          <p:cNvSpPr/>
          <p:nvPr/>
        </p:nvSpPr>
        <p:spPr>
          <a:xfrm>
            <a:off x="2743200" y="41148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2" name="Google Shape;202;p27"/>
          <p:cNvSpPr/>
          <p:nvPr/>
        </p:nvSpPr>
        <p:spPr>
          <a:xfrm>
            <a:off x="2667000" y="4419600"/>
            <a:ext cx="304800" cy="304800"/>
          </a:xfrm>
          <a:prstGeom prst="ellipse">
            <a:avLst/>
          </a:prstGeom>
          <a:solidFill>
            <a:srgbClr val="BC000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3" name="Google Shape;203;p27"/>
          <p:cNvSpPr txBox="1"/>
          <p:nvPr/>
        </p:nvSpPr>
        <p:spPr>
          <a:xfrm>
            <a:off x="3335338" y="4343400"/>
            <a:ext cx="1389062"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Noto Sans Symbols"/>
                <a:ea typeface="Noto Sans Symbols"/>
                <a:cs typeface="Noto Sans Symbols"/>
                <a:sym typeface="Noto Sans Symbols"/>
              </a:rPr>
              <a:t>α</a:t>
            </a:r>
            <a:r>
              <a:rPr b="1" lang="en-US" sz="2400">
                <a:solidFill>
                  <a:schemeClr val="dk1"/>
                </a:solidFill>
                <a:latin typeface="Arial"/>
                <a:ea typeface="Arial"/>
                <a:cs typeface="Arial"/>
                <a:sym typeface="Arial"/>
              </a:rPr>
              <a:t> 1-6 link</a:t>
            </a:r>
            <a:endParaRPr/>
          </a:p>
        </p:txBody>
      </p:sp>
      <p:cxnSp>
        <p:nvCxnSpPr>
          <p:cNvPr id="204" name="Google Shape;204;p27"/>
          <p:cNvCxnSpPr/>
          <p:nvPr/>
        </p:nvCxnSpPr>
        <p:spPr>
          <a:xfrm flipH="1">
            <a:off x="2971800" y="4648200"/>
            <a:ext cx="381000" cy="76200"/>
          </a:xfrm>
          <a:prstGeom prst="straightConnector1">
            <a:avLst/>
          </a:prstGeom>
          <a:noFill/>
          <a:ln cap="flat" cmpd="sng" w="9525">
            <a:solidFill>
              <a:schemeClr val="dk1"/>
            </a:solidFill>
            <a:prstDash val="solid"/>
            <a:round/>
            <a:headEnd len="med" w="med" type="none"/>
            <a:tailEnd len="med" w="med" type="triangle"/>
          </a:ln>
        </p:spPr>
      </p:cxnSp>
      <p:sp>
        <p:nvSpPr>
          <p:cNvPr id="205" name="Google Shape;205;p27"/>
          <p:cNvSpPr/>
          <p:nvPr/>
        </p:nvSpPr>
        <p:spPr>
          <a:xfrm>
            <a:off x="3048000" y="35052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6" name="Google Shape;206;p27"/>
          <p:cNvSpPr/>
          <p:nvPr/>
        </p:nvSpPr>
        <p:spPr>
          <a:xfrm>
            <a:off x="2971800" y="32004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7" name="Google Shape;207;p27"/>
          <p:cNvSpPr/>
          <p:nvPr/>
        </p:nvSpPr>
        <p:spPr>
          <a:xfrm>
            <a:off x="2819400" y="29718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8" name="Google Shape;208;p27"/>
          <p:cNvSpPr/>
          <p:nvPr/>
        </p:nvSpPr>
        <p:spPr>
          <a:xfrm>
            <a:off x="3505200" y="34290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09" name="Google Shape;209;p27"/>
          <p:cNvSpPr/>
          <p:nvPr/>
        </p:nvSpPr>
        <p:spPr>
          <a:xfrm>
            <a:off x="3276600" y="34290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0" name="Google Shape;210;p27"/>
          <p:cNvSpPr/>
          <p:nvPr/>
        </p:nvSpPr>
        <p:spPr>
          <a:xfrm>
            <a:off x="3810000" y="32766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cxnSp>
        <p:nvCxnSpPr>
          <p:cNvPr id="211" name="Google Shape;211;p27"/>
          <p:cNvCxnSpPr/>
          <p:nvPr/>
        </p:nvCxnSpPr>
        <p:spPr>
          <a:xfrm>
            <a:off x="4419600" y="4267200"/>
            <a:ext cx="1143000" cy="0"/>
          </a:xfrm>
          <a:prstGeom prst="straightConnector1">
            <a:avLst/>
          </a:prstGeom>
          <a:noFill/>
          <a:ln cap="flat" cmpd="sng" w="57150">
            <a:solidFill>
              <a:srgbClr val="7030A0"/>
            </a:solidFill>
            <a:prstDash val="solid"/>
            <a:round/>
            <a:headEnd len="med" w="med" type="none"/>
            <a:tailEnd len="med" w="med" type="triangle"/>
          </a:ln>
        </p:spPr>
      </p:cxnSp>
      <p:sp>
        <p:nvSpPr>
          <p:cNvPr id="212" name="Google Shape;212;p27"/>
          <p:cNvSpPr/>
          <p:nvPr/>
        </p:nvSpPr>
        <p:spPr>
          <a:xfrm>
            <a:off x="5867400" y="33147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3" name="Google Shape;213;p27"/>
          <p:cNvSpPr/>
          <p:nvPr/>
        </p:nvSpPr>
        <p:spPr>
          <a:xfrm>
            <a:off x="6172200" y="33909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4" name="Google Shape;214;p27"/>
          <p:cNvSpPr/>
          <p:nvPr/>
        </p:nvSpPr>
        <p:spPr>
          <a:xfrm>
            <a:off x="6477000" y="3467100"/>
            <a:ext cx="304800" cy="304800"/>
          </a:xfrm>
          <a:prstGeom prst="ellipse">
            <a:avLst/>
          </a:prstGeom>
          <a:solidFill>
            <a:srgbClr val="BC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5" name="Google Shape;215;p27"/>
          <p:cNvSpPr/>
          <p:nvPr/>
        </p:nvSpPr>
        <p:spPr>
          <a:xfrm>
            <a:off x="6934200" y="25527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6" name="Google Shape;216;p27"/>
          <p:cNvSpPr/>
          <p:nvPr/>
        </p:nvSpPr>
        <p:spPr>
          <a:xfrm>
            <a:off x="6781800" y="28575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7" name="Google Shape;217;p27"/>
          <p:cNvSpPr/>
          <p:nvPr/>
        </p:nvSpPr>
        <p:spPr>
          <a:xfrm>
            <a:off x="6629400" y="3162300"/>
            <a:ext cx="304800" cy="304800"/>
          </a:xfrm>
          <a:prstGeom prst="ellipse">
            <a:avLst/>
          </a:prstGeom>
          <a:solidFill>
            <a:srgbClr val="BC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8" name="Google Shape;218;p27"/>
          <p:cNvSpPr/>
          <p:nvPr/>
        </p:nvSpPr>
        <p:spPr>
          <a:xfrm>
            <a:off x="6172200" y="42672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19" name="Google Shape;219;p27"/>
          <p:cNvSpPr/>
          <p:nvPr/>
        </p:nvSpPr>
        <p:spPr>
          <a:xfrm>
            <a:off x="6477000" y="43434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20" name="Google Shape;220;p27"/>
          <p:cNvSpPr/>
          <p:nvPr/>
        </p:nvSpPr>
        <p:spPr>
          <a:xfrm>
            <a:off x="6096000" y="5205413"/>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21" name="Google Shape;221;p27"/>
          <p:cNvSpPr txBox="1"/>
          <p:nvPr/>
        </p:nvSpPr>
        <p:spPr>
          <a:xfrm>
            <a:off x="5638800" y="5530850"/>
            <a:ext cx="119062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maltose</a:t>
            </a:r>
            <a:endParaRPr/>
          </a:p>
        </p:txBody>
      </p:sp>
      <p:sp>
        <p:nvSpPr>
          <p:cNvPr id="222" name="Google Shape;222;p27"/>
          <p:cNvSpPr/>
          <p:nvPr/>
        </p:nvSpPr>
        <p:spPr>
          <a:xfrm>
            <a:off x="6781800" y="3619500"/>
            <a:ext cx="304800" cy="304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23" name="Google Shape;223;p27"/>
          <p:cNvSpPr/>
          <p:nvPr/>
        </p:nvSpPr>
        <p:spPr>
          <a:xfrm>
            <a:off x="7848600" y="5943600"/>
            <a:ext cx="304800" cy="304800"/>
          </a:xfrm>
          <a:prstGeom prst="ellipse">
            <a:avLst/>
          </a:prstGeom>
          <a:solidFill>
            <a:srgbClr val="BC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24" name="Google Shape;224;p27"/>
          <p:cNvSpPr/>
          <p:nvPr/>
        </p:nvSpPr>
        <p:spPr>
          <a:xfrm>
            <a:off x="7823200" y="5638800"/>
            <a:ext cx="304800" cy="304800"/>
          </a:xfrm>
          <a:prstGeom prst="ellipse">
            <a:avLst/>
          </a:prstGeom>
          <a:solidFill>
            <a:srgbClr val="BC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25" name="Google Shape;225;p27"/>
          <p:cNvSpPr txBox="1"/>
          <p:nvPr/>
        </p:nvSpPr>
        <p:spPr>
          <a:xfrm>
            <a:off x="7391400" y="6172200"/>
            <a:ext cx="15621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isomaltose</a:t>
            </a:r>
            <a:endParaRPr/>
          </a:p>
        </p:txBody>
      </p:sp>
      <p:sp>
        <p:nvSpPr>
          <p:cNvPr id="226" name="Google Shape;226;p27"/>
          <p:cNvSpPr txBox="1"/>
          <p:nvPr/>
        </p:nvSpPr>
        <p:spPr>
          <a:xfrm>
            <a:off x="4267200" y="3733800"/>
            <a:ext cx="1604963"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990033"/>
                </a:solidFill>
                <a:latin typeface="Arial"/>
                <a:ea typeface="Arial"/>
                <a:cs typeface="Arial"/>
                <a:sym typeface="Arial"/>
              </a:rPr>
              <a:t>amylase</a:t>
            </a:r>
            <a:endParaRPr/>
          </a:p>
        </p:txBody>
      </p:sp>
      <p:sp>
        <p:nvSpPr>
          <p:cNvPr id="227" name="Google Shape;227;p27"/>
          <p:cNvSpPr txBox="1"/>
          <p:nvPr/>
        </p:nvSpPr>
        <p:spPr>
          <a:xfrm>
            <a:off x="7023100" y="4541838"/>
            <a:ext cx="163512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maltotriose</a:t>
            </a:r>
            <a:endParaRPr/>
          </a:p>
        </p:txBody>
      </p:sp>
      <p:sp>
        <p:nvSpPr>
          <p:cNvPr descr="5%" id="228" name="Google Shape;228;p27"/>
          <p:cNvSpPr/>
          <p:nvPr/>
        </p:nvSpPr>
        <p:spPr>
          <a:xfrm>
            <a:off x="3924300" y="5483225"/>
            <a:ext cx="304800" cy="304800"/>
          </a:xfrm>
          <a:prstGeom prst="ellipse">
            <a:avLst/>
          </a:prstGeom>
          <a:solidFill>
            <a:srgbClr val="92D05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descr="5%" id="229" name="Google Shape;229;p27"/>
          <p:cNvSpPr/>
          <p:nvPr/>
        </p:nvSpPr>
        <p:spPr>
          <a:xfrm>
            <a:off x="7086600" y="3721100"/>
            <a:ext cx="304800" cy="304800"/>
          </a:xfrm>
          <a:prstGeom prst="ellipse">
            <a:avLst/>
          </a:prstGeom>
          <a:solidFill>
            <a:srgbClr val="92D05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descr="5%" id="230" name="Google Shape;230;p27"/>
          <p:cNvSpPr/>
          <p:nvPr/>
        </p:nvSpPr>
        <p:spPr>
          <a:xfrm>
            <a:off x="6769100" y="4406900"/>
            <a:ext cx="304800" cy="304800"/>
          </a:xfrm>
          <a:prstGeom prst="ellipse">
            <a:avLst/>
          </a:prstGeom>
          <a:solidFill>
            <a:srgbClr val="92D05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descr="5%" id="231" name="Google Shape;231;p27"/>
          <p:cNvSpPr/>
          <p:nvPr/>
        </p:nvSpPr>
        <p:spPr>
          <a:xfrm>
            <a:off x="6413500" y="5192713"/>
            <a:ext cx="304800" cy="304800"/>
          </a:xfrm>
          <a:prstGeom prst="ellipse">
            <a:avLst/>
          </a:prstGeom>
          <a:solidFill>
            <a:srgbClr val="92D050"/>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hlink"/>
                </a:solidFill>
                <a:latin typeface="Arial"/>
                <a:ea typeface="Arial"/>
                <a:cs typeface="Arial"/>
                <a:sym typeface="Arial"/>
              </a:rPr>
              <a:t>G</a:t>
            </a:r>
            <a:endParaRPr/>
          </a:p>
        </p:txBody>
      </p:sp>
      <p:sp>
        <p:nvSpPr>
          <p:cNvPr id="232" name="Google Shape;232;p27"/>
          <p:cNvSpPr txBox="1"/>
          <p:nvPr/>
        </p:nvSpPr>
        <p:spPr>
          <a:xfrm>
            <a:off x="6858000" y="3248025"/>
            <a:ext cx="220186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Limit dextrins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533400" y="8382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Hydrolysis of α(1,4) Glycosidic Bonds</a:t>
            </a:r>
            <a:endParaRPr/>
          </a:p>
        </p:txBody>
      </p:sp>
      <p:pic>
        <p:nvPicPr>
          <p:cNvPr descr="07_008.jpg" id="238" name="Google Shape;238;p28"/>
          <p:cNvPicPr preferRelativeResize="0"/>
          <p:nvPr>
            <p:ph idx="1" type="body"/>
          </p:nvPr>
        </p:nvPicPr>
        <p:blipFill rotWithShape="1">
          <a:blip r:embed="rId3">
            <a:alphaModFix/>
          </a:blip>
          <a:srcRect b="19095" l="9807" r="11147" t="2785"/>
          <a:stretch/>
        </p:blipFill>
        <p:spPr>
          <a:xfrm>
            <a:off x="1752600" y="1981200"/>
            <a:ext cx="5894388" cy="449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533400" y="685800"/>
            <a:ext cx="2895600" cy="1905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Effect of </a:t>
            </a:r>
            <a:br>
              <a:rPr b="1" lang="en-US" sz="4000">
                <a:solidFill>
                  <a:srgbClr val="C00000"/>
                </a:solidFill>
                <a:latin typeface="Impact"/>
                <a:ea typeface="Impact"/>
                <a:cs typeface="Impact"/>
                <a:sym typeface="Impact"/>
              </a:rPr>
            </a:br>
            <a:r>
              <a:rPr b="1" lang="en-US" sz="4000">
                <a:solidFill>
                  <a:srgbClr val="C00000"/>
                </a:solidFill>
                <a:latin typeface="Times New Roman"/>
                <a:ea typeface="Times New Roman"/>
                <a:cs typeface="Times New Roman"/>
                <a:sym typeface="Times New Roman"/>
              </a:rPr>
              <a:t>α</a:t>
            </a:r>
            <a:r>
              <a:rPr b="1" lang="en-US" sz="4000">
                <a:solidFill>
                  <a:srgbClr val="C00000"/>
                </a:solidFill>
                <a:latin typeface="Impact"/>
                <a:ea typeface="Impact"/>
                <a:cs typeface="Impact"/>
                <a:sym typeface="Impact"/>
              </a:rPr>
              <a:t>-Amylase on Glycogen</a:t>
            </a:r>
            <a:endParaRPr/>
          </a:p>
        </p:txBody>
      </p:sp>
      <p:pic>
        <p:nvPicPr>
          <p:cNvPr descr="07_009.jpg" id="244" name="Google Shape;244;p29"/>
          <p:cNvPicPr preferRelativeResize="0"/>
          <p:nvPr>
            <p:ph idx="1" type="body"/>
          </p:nvPr>
        </p:nvPicPr>
        <p:blipFill rotWithShape="1">
          <a:blip r:embed="rId3">
            <a:alphaModFix/>
          </a:blip>
          <a:srcRect b="13889" l="23051" r="27543" t="2785"/>
          <a:stretch/>
        </p:blipFill>
        <p:spPr>
          <a:xfrm>
            <a:off x="4799013" y="990600"/>
            <a:ext cx="4344987" cy="5715000"/>
          </a:xfrm>
          <a:prstGeom prst="rect">
            <a:avLst/>
          </a:prstGeom>
          <a:noFill/>
          <a:ln>
            <a:noFill/>
          </a:ln>
        </p:spPr>
      </p:pic>
      <p:sp>
        <p:nvSpPr>
          <p:cNvPr id="245" name="Google Shape;245;p29"/>
          <p:cNvSpPr/>
          <p:nvPr/>
        </p:nvSpPr>
        <p:spPr>
          <a:xfrm>
            <a:off x="93663" y="2743200"/>
            <a:ext cx="5257800" cy="3754438"/>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rgbClr val="BC0000"/>
              </a:buClr>
              <a:buSzPts val="2400"/>
              <a:buFont typeface="Noto Sans Symbols"/>
              <a:buChar char="⮚"/>
            </a:pPr>
            <a:r>
              <a:rPr b="1" lang="en-US" sz="2400">
                <a:solidFill>
                  <a:srgbClr val="C00000"/>
                </a:solidFill>
                <a:latin typeface="Times New Roman"/>
                <a:ea typeface="Times New Roman"/>
                <a:cs typeface="Times New Roman"/>
                <a:sym typeface="Times New Roman"/>
              </a:rPr>
              <a:t> </a:t>
            </a:r>
            <a:r>
              <a:rPr b="1" lang="en-US" sz="2400">
                <a:solidFill>
                  <a:srgbClr val="0000CC"/>
                </a:solidFill>
                <a:latin typeface="Times New Roman"/>
                <a:ea typeface="Times New Roman"/>
                <a:cs typeface="Times New Roman"/>
                <a:sym typeface="Times New Roman"/>
              </a:rPr>
              <a:t>Hydrolysis of: </a:t>
            </a:r>
            <a:endParaRPr/>
          </a:p>
          <a:p>
            <a:pPr indent="0" lvl="0" marL="0" marR="0" rtl="0" algn="l">
              <a:spcBef>
                <a:spcPts val="1800"/>
              </a:spcBef>
              <a:spcAft>
                <a:spcPts val="0"/>
              </a:spcAft>
              <a:buNone/>
            </a:pPr>
            <a:r>
              <a:rPr b="1" lang="en-US" sz="2400">
                <a:solidFill>
                  <a:srgbClr val="0000CC"/>
                </a:solidFill>
                <a:latin typeface="Times New Roman"/>
                <a:ea typeface="Times New Roman"/>
                <a:cs typeface="Times New Roman"/>
                <a:sym typeface="Times New Roman"/>
              </a:rPr>
              <a:t>	</a:t>
            </a:r>
            <a:r>
              <a:rPr b="1" lang="en-US" sz="2400">
                <a:solidFill>
                  <a:srgbClr val="C00000"/>
                </a:solidFill>
                <a:latin typeface="Times New Roman"/>
                <a:ea typeface="Times New Roman"/>
                <a:cs typeface="Times New Roman"/>
                <a:sym typeface="Times New Roman"/>
              </a:rPr>
              <a:t>α(1,4) glycosidic bonds</a:t>
            </a:r>
            <a:endParaRPr/>
          </a:p>
          <a:p>
            <a:pPr indent="-236538" lvl="0" marL="236538" marR="0" rtl="0" algn="l">
              <a:spcBef>
                <a:spcPts val="3000"/>
              </a:spcBef>
              <a:spcAft>
                <a:spcPts val="0"/>
              </a:spcAft>
              <a:buClr>
                <a:srgbClr val="BC0000"/>
              </a:buClr>
              <a:buSzPts val="2400"/>
              <a:buFont typeface="Noto Sans Symbols"/>
              <a:buChar char="⮚"/>
            </a:pPr>
            <a:r>
              <a:rPr b="1" lang="en-US" sz="2400">
                <a:solidFill>
                  <a:srgbClr val="0000CC"/>
                </a:solidFill>
                <a:latin typeface="Times New Roman"/>
                <a:ea typeface="Times New Roman"/>
                <a:cs typeface="Times New Roman"/>
                <a:sym typeface="Times New Roman"/>
              </a:rPr>
              <a:t> Products: </a:t>
            </a:r>
            <a:endParaRPr/>
          </a:p>
          <a:p>
            <a:pPr indent="-236538" lvl="0" marL="236538" marR="0" rtl="0" algn="l">
              <a:spcBef>
                <a:spcPts val="1800"/>
              </a:spcBef>
              <a:spcAft>
                <a:spcPts val="0"/>
              </a:spcAft>
              <a:buNone/>
            </a:pPr>
            <a:r>
              <a:rPr b="1" lang="en-US" sz="2400">
                <a:solidFill>
                  <a:srgbClr val="0000CC"/>
                </a:solidFill>
                <a:latin typeface="Times New Roman"/>
                <a:ea typeface="Times New Roman"/>
                <a:cs typeface="Times New Roman"/>
                <a:sym typeface="Times New Roman"/>
              </a:rPr>
              <a:t>	</a:t>
            </a:r>
            <a:r>
              <a:rPr b="1" lang="en-US" sz="2400">
                <a:solidFill>
                  <a:srgbClr val="C00000"/>
                </a:solidFill>
                <a:latin typeface="Times New Roman"/>
                <a:ea typeface="Times New Roman"/>
                <a:cs typeface="Times New Roman"/>
                <a:sym typeface="Times New Roman"/>
              </a:rPr>
              <a:t>Mixture of short oligosaccharides </a:t>
            </a:r>
            <a:r>
              <a:rPr b="1" lang="en-US" sz="2400">
                <a:solidFill>
                  <a:srgbClr val="0000CC"/>
                </a:solidFill>
                <a:latin typeface="Times New Roman"/>
                <a:ea typeface="Times New Roman"/>
                <a:cs typeface="Times New Roman"/>
                <a:sym typeface="Times New Roman"/>
              </a:rPr>
              <a:t>(both branched &amp; unbranched)</a:t>
            </a:r>
            <a:endParaRPr/>
          </a:p>
          <a:p>
            <a:pPr indent="-236538" lvl="0" marL="236538" marR="0" rtl="0" algn="l">
              <a:spcBef>
                <a:spcPts val="1800"/>
              </a:spcBef>
              <a:spcAft>
                <a:spcPts val="0"/>
              </a:spcAft>
              <a:buNone/>
            </a:pPr>
            <a:r>
              <a:rPr b="1" lang="en-US" sz="2400">
                <a:solidFill>
                  <a:srgbClr val="C00000"/>
                </a:solidFill>
                <a:latin typeface="Times New Roman"/>
                <a:ea typeface="Times New Roman"/>
                <a:cs typeface="Times New Roman"/>
                <a:sym typeface="Times New Roman"/>
              </a:rPr>
              <a:t>   Disaccharides: </a:t>
            </a:r>
            <a:r>
              <a:rPr b="1" lang="en-US" sz="2400">
                <a:solidFill>
                  <a:srgbClr val="0000CC"/>
                </a:solidFill>
                <a:latin typeface="Times New Roman"/>
                <a:ea typeface="Times New Roman"/>
                <a:cs typeface="Times New Roman"/>
                <a:sym typeface="Times New Roman"/>
              </a:rPr>
              <a:t>Maltose and  isomaltose</a:t>
            </a:r>
            <a:endParaRPr b="1" sz="2400">
              <a:solidFill>
                <a:srgbClr val="0000CC"/>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533400" y="104775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Salivary α-Amylase</a:t>
            </a:r>
            <a:endParaRPr/>
          </a:p>
        </p:txBody>
      </p:sp>
      <p:sp>
        <p:nvSpPr>
          <p:cNvPr id="251" name="Google Shape;251;p30"/>
          <p:cNvSpPr txBox="1"/>
          <p:nvPr>
            <p:ph idx="1" type="body"/>
          </p:nvPr>
        </p:nvSpPr>
        <p:spPr>
          <a:xfrm>
            <a:off x="457200" y="2057400"/>
            <a:ext cx="8382000" cy="4038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Its digestive action on the polysaccharides is of little significance because of the short time during which the enzyme can act on the food in the mouth </a:t>
            </a:r>
            <a:endParaRPr/>
          </a:p>
          <a:p>
            <a:pPr indent="-273050" lvl="0" marL="273050" rtl="0" algn="l">
              <a:spcBef>
                <a:spcPts val="2440"/>
              </a:spcBef>
              <a:spcAft>
                <a:spcPts val="0"/>
              </a:spcAft>
              <a:buSzPts val="3040"/>
              <a:buChar char="⚫"/>
            </a:pPr>
            <a:r>
              <a:rPr b="1" lang="en-US" sz="3200">
                <a:solidFill>
                  <a:srgbClr val="0000CC"/>
                </a:solidFill>
                <a:latin typeface="Times New Roman"/>
                <a:ea typeface="Times New Roman"/>
                <a:cs typeface="Times New Roman"/>
                <a:sym typeface="Times New Roman"/>
              </a:rPr>
              <a:t>Salivary amylase is inactivated by the acidity of stomach (The enzyme is inactivated at pH 4.0 or less)</a:t>
            </a:r>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
        <p:nvSpPr>
          <p:cNvPr id="252" name="Google Shape;252;p30"/>
          <p:cNvSpPr txBox="1"/>
          <p:nvPr/>
        </p:nvSpPr>
        <p:spPr>
          <a:xfrm>
            <a:off x="7388225" y="1676400"/>
            <a:ext cx="10699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CONT’D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1"/>
          <p:cNvSpPr txBox="1"/>
          <p:nvPr>
            <p:ph type="title"/>
          </p:nvPr>
        </p:nvSpPr>
        <p:spPr>
          <a:xfrm>
            <a:off x="533400" y="8382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Salivary α-Amylase</a:t>
            </a:r>
            <a:endParaRPr/>
          </a:p>
        </p:txBody>
      </p:sp>
      <p:sp>
        <p:nvSpPr>
          <p:cNvPr id="258" name="Google Shape;258;p31"/>
          <p:cNvSpPr txBox="1"/>
          <p:nvPr>
            <p:ph idx="1" type="body"/>
          </p:nvPr>
        </p:nvSpPr>
        <p:spPr>
          <a:xfrm>
            <a:off x="457200" y="2209800"/>
            <a:ext cx="8534400" cy="4495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 Salivary α-amylase does not hydrolyze:</a:t>
            </a:r>
            <a:endParaRPr/>
          </a:p>
          <a:p>
            <a:pPr indent="-273050" lvl="0" marL="273050" rtl="0" algn="l">
              <a:spcBef>
                <a:spcPts val="640"/>
              </a:spcBef>
              <a:spcAft>
                <a:spcPts val="0"/>
              </a:spcAft>
              <a:buSzPts val="3040"/>
              <a:buFont typeface="Noto Sans Symbols"/>
              <a:buNone/>
            </a:pPr>
            <a:r>
              <a:rPr lang="en-US" sz="3200"/>
              <a:t>		 </a:t>
            </a:r>
            <a:r>
              <a:rPr b="1" lang="en-US" sz="3200">
                <a:solidFill>
                  <a:srgbClr val="C00000"/>
                </a:solidFill>
                <a:latin typeface="Times New Roman"/>
                <a:ea typeface="Times New Roman"/>
                <a:cs typeface="Times New Roman"/>
                <a:sym typeface="Times New Roman"/>
              </a:rPr>
              <a:t>α(1,6) glycosidic bonds</a:t>
            </a:r>
            <a:endParaRPr/>
          </a:p>
          <a:p>
            <a:pPr indent="-273050" lvl="0" marL="273050" rtl="0" algn="l">
              <a:spcBef>
                <a:spcPts val="640"/>
              </a:spcBef>
              <a:spcAft>
                <a:spcPts val="0"/>
              </a:spcAft>
              <a:buSzPts val="3040"/>
              <a:buFont typeface="Noto Sans Symbols"/>
              <a:buNone/>
            </a:pPr>
            <a:r>
              <a:rPr lang="en-US" sz="3200"/>
              <a:t>	</a:t>
            </a:r>
            <a:r>
              <a:rPr b="1" lang="en-US" sz="3200">
                <a:solidFill>
                  <a:srgbClr val="0000CC"/>
                </a:solidFill>
                <a:latin typeface="Times New Roman"/>
                <a:ea typeface="Times New Roman"/>
                <a:cs typeface="Times New Roman"/>
                <a:sym typeface="Times New Roman"/>
              </a:rPr>
              <a:t>(The branch points of starch and glycogen) </a:t>
            </a:r>
            <a:endParaRPr/>
          </a:p>
          <a:p>
            <a:pPr indent="-273050" lvl="0" marL="273050" rtl="0" algn="l">
              <a:spcBef>
                <a:spcPts val="640"/>
              </a:spcBef>
              <a:spcAft>
                <a:spcPts val="0"/>
              </a:spcAft>
              <a:buSzPts val="3040"/>
              <a:buFont typeface="Noto Sans Symbols"/>
              <a:buNone/>
            </a:pPr>
            <a:r>
              <a:t/>
            </a:r>
            <a:endParaRPr sz="3200"/>
          </a:p>
          <a:p>
            <a:pPr indent="-273050" lvl="0" marL="273050" rtl="0" algn="l">
              <a:spcBef>
                <a:spcPts val="640"/>
              </a:spcBef>
              <a:spcAft>
                <a:spcPts val="0"/>
              </a:spcAft>
              <a:buSzPts val="3200"/>
              <a:buFont typeface="Arial"/>
              <a:buChar char="•"/>
            </a:pPr>
            <a:r>
              <a:rPr b="1" lang="en-US" sz="3200">
                <a:solidFill>
                  <a:srgbClr val="0000CC"/>
                </a:solidFill>
                <a:latin typeface="Times New Roman"/>
                <a:ea typeface="Times New Roman"/>
                <a:cs typeface="Times New Roman"/>
                <a:sym typeface="Times New Roman"/>
              </a:rPr>
              <a:t>Salivary α-amylase cannot act on: </a:t>
            </a:r>
            <a:endParaRPr/>
          </a:p>
          <a:p>
            <a:pPr indent="-273050" lvl="0" marL="273050" rtl="0" algn="l">
              <a:spcBef>
                <a:spcPts val="640"/>
              </a:spcBef>
              <a:spcAft>
                <a:spcPts val="0"/>
              </a:spcAft>
              <a:buSzPts val="3040"/>
              <a:buFont typeface="Noto Sans Symbols"/>
              <a:buNone/>
            </a:pPr>
            <a:r>
              <a:rPr lang="en-US" sz="3200"/>
              <a:t>		</a:t>
            </a:r>
            <a:r>
              <a:rPr b="1" lang="en-US" sz="3200">
                <a:solidFill>
                  <a:srgbClr val="C00000"/>
                </a:solidFill>
                <a:latin typeface="Times New Roman"/>
                <a:ea typeface="Times New Roman"/>
                <a:cs typeface="Times New Roman"/>
                <a:sym typeface="Times New Roman"/>
              </a:rPr>
              <a:t>β(1,4) glycosidic bonds of cellulose</a:t>
            </a:r>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Salivary α-amylase does not hydrolyze    	</a:t>
            </a:r>
            <a:r>
              <a:rPr b="1" lang="en-US" sz="3200">
                <a:solidFill>
                  <a:srgbClr val="C00000"/>
                </a:solidFill>
                <a:latin typeface="Times New Roman"/>
                <a:ea typeface="Times New Roman"/>
                <a:cs typeface="Times New Roman"/>
                <a:sym typeface="Times New Roman"/>
              </a:rPr>
              <a:t>disaccharides</a:t>
            </a:r>
            <a:endParaRPr/>
          </a:p>
          <a:p>
            <a:pPr indent="-273050" lvl="0" marL="273050" rtl="0" algn="l">
              <a:spcBef>
                <a:spcPts val="2440"/>
              </a:spcBef>
              <a:spcAft>
                <a:spcPts val="0"/>
              </a:spcAft>
              <a:buClr>
                <a:srgbClr val="BC0000"/>
              </a:buClr>
              <a:buSzPts val="3040"/>
              <a:buFont typeface="Noto Sans Symbols"/>
              <a:buNone/>
            </a:pPr>
            <a:r>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
        <p:nvSpPr>
          <p:cNvPr id="259" name="Google Shape;259;p31"/>
          <p:cNvSpPr/>
          <p:nvPr/>
        </p:nvSpPr>
        <p:spPr>
          <a:xfrm>
            <a:off x="6626225" y="1619250"/>
            <a:ext cx="10699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CONT’D</a:t>
            </a: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457200" y="895350"/>
            <a:ext cx="84582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Digestion of Carbohydrates in the Mouth</a:t>
            </a:r>
            <a:endParaRPr/>
          </a:p>
        </p:txBody>
      </p:sp>
      <p:pic>
        <p:nvPicPr>
          <p:cNvPr descr="07_010.jpg" id="265" name="Google Shape;265;p32"/>
          <p:cNvPicPr preferRelativeResize="0"/>
          <p:nvPr>
            <p:ph idx="1" type="body"/>
          </p:nvPr>
        </p:nvPicPr>
        <p:blipFill rotWithShape="1">
          <a:blip r:embed="rId3">
            <a:alphaModFix/>
          </a:blip>
          <a:srcRect b="63840" l="20805" r="18559" t="0"/>
          <a:stretch/>
        </p:blipFill>
        <p:spPr>
          <a:xfrm>
            <a:off x="1295400" y="2362200"/>
            <a:ext cx="6875463" cy="320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3"/>
          <p:cNvSpPr txBox="1"/>
          <p:nvPr>
            <p:ph type="title"/>
          </p:nvPr>
        </p:nvSpPr>
        <p:spPr>
          <a:xfrm>
            <a:off x="533400" y="104775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Lingual Lipase</a:t>
            </a:r>
            <a:endParaRPr/>
          </a:p>
        </p:txBody>
      </p:sp>
      <p:sp>
        <p:nvSpPr>
          <p:cNvPr id="271" name="Google Shape;271;p33"/>
          <p:cNvSpPr txBox="1"/>
          <p:nvPr>
            <p:ph idx="1" type="body"/>
          </p:nvPr>
        </p:nvSpPr>
        <p:spPr>
          <a:xfrm>
            <a:off x="381000" y="2209800"/>
            <a:ext cx="8534400" cy="4038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Secreted by the dorsal surface of the tongue (Ebner’s glands) </a:t>
            </a:r>
            <a:endParaRPr/>
          </a:p>
          <a:p>
            <a:pPr indent="-273050" lvl="0" marL="273050" rtl="0" algn="l">
              <a:spcBef>
                <a:spcPts val="2440"/>
              </a:spcBef>
              <a:spcAft>
                <a:spcPts val="0"/>
              </a:spcAft>
              <a:buSzPts val="3040"/>
              <a:buChar char="⚫"/>
            </a:pPr>
            <a:r>
              <a:rPr b="1" lang="en-US" sz="3200">
                <a:solidFill>
                  <a:srgbClr val="0000CC"/>
                </a:solidFill>
                <a:latin typeface="Times New Roman"/>
                <a:ea typeface="Times New Roman"/>
                <a:cs typeface="Times New Roman"/>
                <a:sym typeface="Times New Roman"/>
              </a:rPr>
              <a:t>Acts in the </a:t>
            </a:r>
            <a:r>
              <a:rPr b="1" lang="en-US" sz="3200">
                <a:solidFill>
                  <a:srgbClr val="C00000"/>
                </a:solidFill>
                <a:latin typeface="Times New Roman"/>
                <a:ea typeface="Times New Roman"/>
                <a:cs typeface="Times New Roman"/>
                <a:sym typeface="Times New Roman"/>
              </a:rPr>
              <a:t>stomach</a:t>
            </a:r>
            <a:r>
              <a:rPr b="1" lang="en-US" sz="3200">
                <a:solidFill>
                  <a:srgbClr val="0000CC"/>
                </a:solidFill>
                <a:latin typeface="Times New Roman"/>
                <a:ea typeface="Times New Roman"/>
                <a:cs typeface="Times New Roman"/>
                <a:sym typeface="Times New Roman"/>
              </a:rPr>
              <a:t> for the digestion of TAG</a:t>
            </a:r>
            <a:endParaRPr/>
          </a:p>
          <a:p>
            <a:pPr indent="-273050" lvl="0" marL="273050" rtl="0" algn="l">
              <a:spcBef>
                <a:spcPts val="2440"/>
              </a:spcBef>
              <a:spcAft>
                <a:spcPts val="0"/>
              </a:spcAft>
              <a:buSzPts val="3040"/>
              <a:buChar char="⚫"/>
            </a:pPr>
            <a:r>
              <a:rPr b="1" lang="en-US" sz="3200">
                <a:solidFill>
                  <a:srgbClr val="0000CC"/>
                </a:solidFill>
                <a:latin typeface="Times New Roman"/>
                <a:ea typeface="Times New Roman"/>
                <a:cs typeface="Times New Roman"/>
                <a:sym typeface="Times New Roman"/>
              </a:rPr>
              <a:t>Produces </a:t>
            </a:r>
            <a:r>
              <a:rPr b="1" lang="en-US" sz="3200">
                <a:solidFill>
                  <a:srgbClr val="C00000"/>
                </a:solidFill>
                <a:latin typeface="Times New Roman"/>
                <a:ea typeface="Times New Roman"/>
                <a:cs typeface="Times New Roman"/>
                <a:sym typeface="Times New Roman"/>
              </a:rPr>
              <a:t>fatty acids </a:t>
            </a:r>
            <a:r>
              <a:rPr b="1" lang="en-US" sz="3200">
                <a:solidFill>
                  <a:srgbClr val="0000CC"/>
                </a:solidFill>
                <a:latin typeface="Times New Roman"/>
                <a:ea typeface="Times New Roman"/>
                <a:cs typeface="Times New Roman"/>
                <a:sym typeface="Times New Roman"/>
              </a:rPr>
              <a:t>and </a:t>
            </a:r>
            <a:r>
              <a:rPr b="1" lang="en-US" sz="3200">
                <a:solidFill>
                  <a:srgbClr val="C00000"/>
                </a:solidFill>
                <a:latin typeface="Times New Roman"/>
                <a:ea typeface="Times New Roman"/>
                <a:cs typeface="Times New Roman"/>
                <a:sym typeface="Times New Roman"/>
              </a:rPr>
              <a:t>monoacylglycerols</a:t>
            </a:r>
            <a:endParaRPr/>
          </a:p>
          <a:p>
            <a:pPr indent="-273050" lvl="0" marL="273050" rtl="0" algn="l">
              <a:spcBef>
                <a:spcPts val="2440"/>
              </a:spcBef>
              <a:spcAft>
                <a:spcPts val="0"/>
              </a:spcAft>
              <a:buSzPts val="3040"/>
              <a:buChar char="⚫"/>
            </a:pPr>
            <a:r>
              <a:rPr b="1" lang="en-US" sz="3200">
                <a:solidFill>
                  <a:srgbClr val="0000CC"/>
                </a:solidFill>
                <a:latin typeface="Times New Roman"/>
                <a:ea typeface="Times New Roman"/>
                <a:cs typeface="Times New Roman"/>
                <a:sym typeface="Times New Roman"/>
              </a:rPr>
              <a:t>Its role is of little significance in adult humans 				</a:t>
            </a:r>
            <a:endParaRPr/>
          </a:p>
          <a:p>
            <a:pPr indent="-273050" lvl="0" marL="273050" rtl="0" algn="l">
              <a:spcBef>
                <a:spcPts val="2440"/>
              </a:spcBef>
              <a:spcAft>
                <a:spcPts val="0"/>
              </a:spcAft>
              <a:buClr>
                <a:srgbClr val="BC0000"/>
              </a:buClr>
              <a:buSzPts val="3040"/>
              <a:buFont typeface="Noto Sans Symbols"/>
              <a:buNone/>
            </a:pPr>
            <a:r>
              <a:t/>
            </a:r>
            <a:endParaRPr b="1" sz="3200">
              <a:solidFill>
                <a:srgbClr val="0000CC"/>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sp>
        <p:nvSpPr>
          <p:cNvPr id="119" name="Google Shape;119;p16"/>
          <p:cNvSpPr txBox="1"/>
          <p:nvPr>
            <p:ph idx="1" type="subTitle"/>
          </p:nvPr>
        </p:nvSpPr>
        <p:spPr>
          <a:xfrm>
            <a:off x="133350" y="3276600"/>
            <a:ext cx="8839200" cy="3124200"/>
          </a:xfrm>
          <a:prstGeom prst="rect">
            <a:avLst/>
          </a:prstGeom>
          <a:noFill/>
          <a:ln>
            <a:noFill/>
          </a:ln>
        </p:spPr>
        <p:txBody>
          <a:bodyPr anchorCtr="0" anchor="t" bIns="45700" lIns="0" spcFirstLastPara="1" rIns="18275" wrap="square" tIns="45700">
            <a:noAutofit/>
          </a:bodyPr>
          <a:lstStyle/>
          <a:p>
            <a:pPr indent="0" lvl="0" marL="0" marR="0" rtl="0" algn="l">
              <a:lnSpc>
                <a:spcPct val="60000"/>
              </a:lnSpc>
              <a:spcBef>
                <a:spcPts val="0"/>
              </a:spcBef>
              <a:spcAft>
                <a:spcPts val="0"/>
              </a:spcAft>
              <a:buSzPts val="2090"/>
              <a:buFont typeface="Arial"/>
              <a:buNone/>
            </a:pPr>
            <a:r>
              <a:rPr b="1" lang="en-US" sz="2200">
                <a:solidFill>
                  <a:srgbClr val="990033"/>
                </a:solidFill>
                <a:latin typeface="Arial"/>
                <a:ea typeface="Arial"/>
                <a:cs typeface="Arial"/>
                <a:sym typeface="Arial"/>
              </a:rPr>
              <a:t>                                                       </a:t>
            </a:r>
            <a:endParaRPr/>
          </a:p>
          <a:p>
            <a:pPr indent="0" lvl="0" marL="0" marR="0" rtl="0" algn="ctr">
              <a:lnSpc>
                <a:spcPct val="60000"/>
              </a:lnSpc>
              <a:spcBef>
                <a:spcPts val="800"/>
              </a:spcBef>
              <a:spcAft>
                <a:spcPts val="0"/>
              </a:spcAft>
              <a:buSzPts val="3800"/>
              <a:buFont typeface="Arial"/>
              <a:buNone/>
            </a:pPr>
            <a:r>
              <a:rPr b="1" lang="en-US" sz="4000">
                <a:solidFill>
                  <a:srgbClr val="BC0000"/>
                </a:solidFill>
                <a:latin typeface="Impact"/>
                <a:ea typeface="Impact"/>
                <a:cs typeface="Impact"/>
                <a:sym typeface="Impact"/>
              </a:rPr>
              <a:t>By</a:t>
            </a:r>
            <a:endParaRPr/>
          </a:p>
          <a:p>
            <a:pPr indent="0" lvl="0" marL="0" marR="0" rtl="0" algn="ctr">
              <a:lnSpc>
                <a:spcPct val="60000"/>
              </a:lnSpc>
              <a:spcBef>
                <a:spcPts val="440"/>
              </a:spcBef>
              <a:spcAft>
                <a:spcPts val="0"/>
              </a:spcAft>
              <a:buSzPts val="2090"/>
              <a:buFont typeface="Arial"/>
              <a:buNone/>
            </a:pPr>
            <a:r>
              <a:rPr b="1" lang="en-US" sz="2200">
                <a:solidFill>
                  <a:srgbClr val="990033"/>
                </a:solidFill>
                <a:latin typeface="Arial"/>
                <a:ea typeface="Arial"/>
                <a:cs typeface="Arial"/>
                <a:sym typeface="Arial"/>
              </a:rPr>
              <a:t>      </a:t>
            </a:r>
            <a:endParaRPr/>
          </a:p>
          <a:p>
            <a:pPr indent="0" lvl="0" marL="0" marR="0" rtl="0" algn="ctr">
              <a:lnSpc>
                <a:spcPct val="60000"/>
              </a:lnSpc>
              <a:spcBef>
                <a:spcPts val="640"/>
              </a:spcBef>
              <a:spcAft>
                <a:spcPts val="0"/>
              </a:spcAft>
              <a:buSzPts val="3040"/>
              <a:buFont typeface="Arial"/>
              <a:buNone/>
            </a:pPr>
            <a:r>
              <a:rPr b="1" lang="en-US" sz="3200">
                <a:solidFill>
                  <a:srgbClr val="0000CC"/>
                </a:solidFill>
                <a:latin typeface="Arial"/>
                <a:ea typeface="Arial"/>
                <a:cs typeface="Arial"/>
                <a:sym typeface="Arial"/>
              </a:rPr>
              <a:t>Rana Hasanato, </a:t>
            </a:r>
            <a:r>
              <a:rPr b="1" i="1" lang="en-US" sz="3200">
                <a:solidFill>
                  <a:srgbClr val="0000CC"/>
                </a:solidFill>
                <a:latin typeface="Arial"/>
                <a:ea typeface="Arial"/>
                <a:cs typeface="Arial"/>
                <a:sym typeface="Arial"/>
              </a:rPr>
              <a:t>MD, ksfcc</a:t>
            </a:r>
            <a:endParaRPr b="1" i="1" sz="3200">
              <a:solidFill>
                <a:srgbClr val="0000CC"/>
              </a:solidFill>
              <a:latin typeface="Arial"/>
              <a:ea typeface="Arial"/>
              <a:cs typeface="Arial"/>
              <a:sym typeface="Arial"/>
            </a:endParaRPr>
          </a:p>
          <a:p>
            <a:pPr indent="0" lvl="0" marL="0" marR="0" rtl="0" algn="ctr">
              <a:lnSpc>
                <a:spcPct val="60000"/>
              </a:lnSpc>
              <a:spcBef>
                <a:spcPts val="440"/>
              </a:spcBef>
              <a:spcAft>
                <a:spcPts val="0"/>
              </a:spcAft>
              <a:buSzPts val="2090"/>
              <a:buFont typeface="Arial"/>
              <a:buNone/>
            </a:pPr>
            <a:r>
              <a:rPr b="1" lang="en-US" sz="2200">
                <a:solidFill>
                  <a:srgbClr val="990033"/>
                </a:solidFill>
                <a:latin typeface="Arial"/>
                <a:ea typeface="Arial"/>
                <a:cs typeface="Arial"/>
                <a:sym typeface="Arial"/>
              </a:rPr>
              <a:t>        </a:t>
            </a:r>
            <a:endParaRPr b="1" sz="2800">
              <a:solidFill>
                <a:srgbClr val="BC0000"/>
              </a:solidFill>
              <a:latin typeface="Arial"/>
              <a:ea typeface="Arial"/>
              <a:cs typeface="Arial"/>
              <a:sym typeface="Arial"/>
            </a:endParaRPr>
          </a:p>
          <a:p>
            <a:pPr indent="0" lvl="0" marL="0" marR="0" rtl="0" algn="ctr">
              <a:lnSpc>
                <a:spcPct val="60000"/>
              </a:lnSpc>
              <a:spcBef>
                <a:spcPts val="560"/>
              </a:spcBef>
              <a:spcAft>
                <a:spcPts val="0"/>
              </a:spcAft>
              <a:buSzPts val="2660"/>
              <a:buFont typeface="Arial"/>
              <a:buNone/>
            </a:pPr>
            <a:r>
              <a:rPr b="1" lang="en-US" sz="2800">
                <a:solidFill>
                  <a:srgbClr val="BC0000"/>
                </a:solidFill>
                <a:latin typeface="Arial"/>
                <a:ea typeface="Arial"/>
                <a:cs typeface="Arial"/>
                <a:sym typeface="Arial"/>
              </a:rPr>
              <a:t>Clinical Biochemistry Unit, Path. Dept.</a:t>
            </a:r>
            <a:endParaRPr/>
          </a:p>
          <a:p>
            <a:pPr indent="0" lvl="0" marL="0" marR="0" rtl="0" algn="ctr">
              <a:lnSpc>
                <a:spcPct val="60000"/>
              </a:lnSpc>
              <a:spcBef>
                <a:spcPts val="560"/>
              </a:spcBef>
              <a:spcAft>
                <a:spcPts val="0"/>
              </a:spcAft>
              <a:buSzPts val="2660"/>
              <a:buFont typeface="Arial"/>
              <a:buNone/>
            </a:pPr>
            <a:r>
              <a:rPr b="1" lang="en-US" sz="2800">
                <a:solidFill>
                  <a:srgbClr val="BC0000"/>
                </a:solidFill>
                <a:latin typeface="Arial"/>
                <a:ea typeface="Arial"/>
                <a:cs typeface="Arial"/>
                <a:sym typeface="Arial"/>
              </a:rPr>
              <a:t>College of Medicine, King Saud University</a:t>
            </a:r>
            <a:r>
              <a:rPr b="1" lang="en-US" sz="2200">
                <a:solidFill>
                  <a:srgbClr val="990033"/>
                </a:solidFill>
                <a:latin typeface="Arial"/>
                <a:ea typeface="Arial"/>
                <a:cs typeface="Arial"/>
                <a:sym typeface="Arial"/>
              </a:rPr>
              <a:t>     </a:t>
            </a:r>
            <a:endParaRPr/>
          </a:p>
        </p:txBody>
      </p:sp>
      <p:sp>
        <p:nvSpPr>
          <p:cNvPr id="120" name="Google Shape;120;p16"/>
          <p:cNvSpPr txBox="1"/>
          <p:nvPr/>
        </p:nvSpPr>
        <p:spPr>
          <a:xfrm>
            <a:off x="677863" y="1385888"/>
            <a:ext cx="7920037"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BC0000"/>
                </a:solidFill>
                <a:latin typeface="Impact"/>
                <a:ea typeface="Impact"/>
                <a:cs typeface="Impact"/>
                <a:sym typeface="Impact"/>
              </a:rPr>
              <a:t>Role of Salivary Glands and Stomach </a:t>
            </a:r>
            <a:endParaRPr/>
          </a:p>
          <a:p>
            <a:pPr indent="0" lvl="0" marL="0" marR="0" rtl="0" algn="ctr">
              <a:spcBef>
                <a:spcPts val="0"/>
              </a:spcBef>
              <a:spcAft>
                <a:spcPts val="0"/>
              </a:spcAft>
              <a:buNone/>
            </a:pPr>
            <a:r>
              <a:rPr b="1" i="0" lang="en-US" sz="4000" u="none" cap="none" strike="noStrike">
                <a:solidFill>
                  <a:srgbClr val="BC0000"/>
                </a:solidFill>
                <a:latin typeface="Impact"/>
                <a:ea typeface="Impact"/>
                <a:cs typeface="Impact"/>
                <a:sym typeface="Impact"/>
              </a:rPr>
              <a:t>in Digestion</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533400" y="104775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Role of Stomach in Digestion</a:t>
            </a:r>
            <a:endParaRPr/>
          </a:p>
        </p:txBody>
      </p:sp>
      <p:sp>
        <p:nvSpPr>
          <p:cNvPr id="277" name="Google Shape;277;p34"/>
          <p:cNvSpPr txBox="1"/>
          <p:nvPr>
            <p:ph idx="1" type="body"/>
          </p:nvPr>
        </p:nvSpPr>
        <p:spPr>
          <a:xfrm>
            <a:off x="609600" y="2286000"/>
            <a:ext cx="8153400" cy="3657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No further digestion of carbohydrates</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Lipid digestion begins by lingual and gastric lipases</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Protein digestion begins by pepsin and rennin</a:t>
            </a:r>
            <a:endParaRPr/>
          </a:p>
          <a:p>
            <a:pPr indent="-273050" lvl="0" marL="273050" rtl="0" algn="l">
              <a:spcBef>
                <a:spcPts val="24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5"/>
          <p:cNvSpPr txBox="1"/>
          <p:nvPr>
            <p:ph type="title"/>
          </p:nvPr>
        </p:nvSpPr>
        <p:spPr>
          <a:xfrm>
            <a:off x="533400" y="914400"/>
            <a:ext cx="8229600" cy="9906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Lingual and Gastric Lipases</a:t>
            </a:r>
            <a:br>
              <a:rPr b="1" lang="en-US" sz="4000">
                <a:solidFill>
                  <a:srgbClr val="BC0000"/>
                </a:solidFill>
                <a:latin typeface="Impact"/>
                <a:ea typeface="Impact"/>
                <a:cs typeface="Impact"/>
                <a:sym typeface="Impact"/>
              </a:rPr>
            </a:br>
            <a:r>
              <a:rPr b="1" lang="en-US" sz="4000">
                <a:solidFill>
                  <a:srgbClr val="BC0000"/>
                </a:solidFill>
                <a:latin typeface="Impact"/>
                <a:ea typeface="Impact"/>
                <a:cs typeface="Impact"/>
                <a:sym typeface="Impact"/>
              </a:rPr>
              <a:t>(Acid-Stable Lipases)</a:t>
            </a:r>
            <a:endParaRPr/>
          </a:p>
        </p:txBody>
      </p:sp>
      <p:sp>
        <p:nvSpPr>
          <p:cNvPr id="283" name="Google Shape;283;p35"/>
          <p:cNvSpPr txBox="1"/>
          <p:nvPr>
            <p:ph idx="1" type="body"/>
          </p:nvPr>
        </p:nvSpPr>
        <p:spPr>
          <a:xfrm>
            <a:off x="609600" y="1905000"/>
            <a:ext cx="8153400" cy="48768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 Substrate: </a:t>
            </a:r>
            <a:r>
              <a:rPr b="1" lang="en-US" sz="3200">
                <a:solidFill>
                  <a:srgbClr val="C00000"/>
                </a:solidFill>
                <a:latin typeface="Times New Roman"/>
                <a:ea typeface="Times New Roman"/>
                <a:cs typeface="Times New Roman"/>
                <a:sym typeface="Times New Roman"/>
              </a:rPr>
              <a:t>TAG</a:t>
            </a:r>
            <a:r>
              <a:rPr b="1" lang="en-US" sz="3200">
                <a:solidFill>
                  <a:srgbClr val="0000CC"/>
                </a:solidFill>
                <a:latin typeface="Times New Roman"/>
                <a:ea typeface="Times New Roman"/>
                <a:cs typeface="Times New Roman"/>
                <a:sym typeface="Times New Roman"/>
              </a:rPr>
              <a:t> molecules, containing medium- and short-chain fatty acids; such as found in milk fat </a:t>
            </a:r>
            <a:endParaRPr/>
          </a:p>
          <a:p>
            <a:pPr indent="-273050" lvl="0" marL="273050" rtl="0" algn="l">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The end products are: </a:t>
            </a:r>
            <a:endParaRPr/>
          </a:p>
          <a:p>
            <a:pPr indent="-273050" lvl="0" marL="273050" rtl="0" algn="l">
              <a:spcBef>
                <a:spcPts val="640"/>
              </a:spcBef>
              <a:spcAft>
                <a:spcPts val="0"/>
              </a:spcAft>
              <a:buSzPts val="3040"/>
              <a:buFont typeface="Noto Sans Symbols"/>
              <a:buNone/>
            </a:pPr>
            <a:r>
              <a:rPr b="1" lang="en-US" sz="3200">
                <a:latin typeface="Times New Roman"/>
                <a:ea typeface="Times New Roman"/>
                <a:cs typeface="Times New Roman"/>
                <a:sym typeface="Times New Roman"/>
              </a:rPr>
              <a:t>	</a:t>
            </a:r>
            <a:r>
              <a:rPr b="1" lang="en-US" sz="3200">
                <a:solidFill>
                  <a:srgbClr val="C00000"/>
                </a:solidFill>
                <a:latin typeface="Times New Roman"/>
                <a:ea typeface="Times New Roman"/>
                <a:cs typeface="Times New Roman"/>
                <a:sym typeface="Times New Roman"/>
              </a:rPr>
              <a:t>2-monoacylglycerols and fatty acids</a:t>
            </a:r>
            <a:endParaRPr/>
          </a:p>
          <a:p>
            <a:pPr indent="-273050" lvl="0" marL="273050" rtl="0" algn="l">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 The role of both lipases in lipid digestion is of little significance in adult human</a:t>
            </a:r>
            <a:endParaRPr/>
          </a:p>
          <a:p>
            <a:pPr indent="-273050" lvl="0" marL="273050" rtl="0" algn="just">
              <a:spcBef>
                <a:spcPts val="640"/>
              </a:spcBef>
              <a:spcAft>
                <a:spcPts val="0"/>
              </a:spcAft>
              <a:buSzPts val="3040"/>
              <a:buFont typeface="Noto Sans Symbols"/>
              <a:buNone/>
            </a:pPr>
            <a:r>
              <a:rPr b="1" lang="en-US" sz="3200">
                <a:solidFill>
                  <a:srgbClr val="C00000"/>
                </a:solidFill>
                <a:latin typeface="Times New Roman"/>
                <a:ea typeface="Times New Roman"/>
                <a:cs typeface="Times New Roman"/>
                <a:sym typeface="Times New Roman"/>
              </a:rPr>
              <a:t>	</a:t>
            </a:r>
            <a:r>
              <a:rPr b="1" i="1" lang="en-US" sz="2800">
                <a:solidFill>
                  <a:srgbClr val="C00000"/>
                </a:solidFill>
                <a:latin typeface="Times New Roman"/>
                <a:ea typeface="Times New Roman"/>
                <a:cs typeface="Times New Roman"/>
                <a:sym typeface="Times New Roman"/>
              </a:rPr>
              <a:t>(The lipids in the stomach is not yet emulsified. Emulsification occurs in duodenum)</a:t>
            </a:r>
            <a:endParaRPr b="1" i="1" sz="3200">
              <a:solidFill>
                <a:srgbClr val="C00000"/>
              </a:solidFill>
              <a:latin typeface="Times New Roman"/>
              <a:ea typeface="Times New Roman"/>
              <a:cs typeface="Times New Roman"/>
              <a:sym typeface="Times New Roman"/>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533400" y="6096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Lingual and Gastric Lipases</a:t>
            </a:r>
            <a:endParaRPr/>
          </a:p>
        </p:txBody>
      </p:sp>
      <p:pic>
        <p:nvPicPr>
          <p:cNvPr descr="15_002.jpg" id="289" name="Google Shape;289;p36"/>
          <p:cNvPicPr preferRelativeResize="0"/>
          <p:nvPr>
            <p:ph idx="1" type="body"/>
          </p:nvPr>
        </p:nvPicPr>
        <p:blipFill rotWithShape="1">
          <a:blip r:embed="rId3">
            <a:alphaModFix/>
          </a:blip>
          <a:srcRect b="15622" l="45981" r="7127" t="58335"/>
          <a:stretch/>
        </p:blipFill>
        <p:spPr>
          <a:xfrm>
            <a:off x="838200" y="1828800"/>
            <a:ext cx="7823200" cy="3352800"/>
          </a:xfrm>
          <a:prstGeom prst="rect">
            <a:avLst/>
          </a:prstGeom>
          <a:noFill/>
          <a:ln>
            <a:noFill/>
          </a:ln>
        </p:spPr>
      </p:pic>
      <p:sp>
        <p:nvSpPr>
          <p:cNvPr id="290" name="Google Shape;290;p36"/>
          <p:cNvSpPr txBox="1"/>
          <p:nvPr/>
        </p:nvSpPr>
        <p:spPr>
          <a:xfrm>
            <a:off x="4176713" y="3325813"/>
            <a:ext cx="1323975" cy="52387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Lipase</a:t>
            </a:r>
            <a:endParaRPr/>
          </a:p>
        </p:txBody>
      </p:sp>
      <p:sp>
        <p:nvSpPr>
          <p:cNvPr id="291" name="Google Shape;291;p36"/>
          <p:cNvSpPr txBox="1"/>
          <p:nvPr/>
        </p:nvSpPr>
        <p:spPr>
          <a:xfrm>
            <a:off x="1295400" y="5334000"/>
            <a:ext cx="7262813"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CC"/>
                </a:solidFill>
                <a:latin typeface="Arial"/>
                <a:ea typeface="Arial"/>
                <a:cs typeface="Arial"/>
                <a:sym typeface="Arial"/>
              </a:rPr>
              <a:t>Target substrate for </a:t>
            </a:r>
            <a:r>
              <a:rPr b="1" lang="en-US" sz="1800">
                <a:solidFill>
                  <a:srgbClr val="C00000"/>
                </a:solidFill>
                <a:latin typeface="Arial"/>
                <a:ea typeface="Arial"/>
                <a:cs typeface="Arial"/>
                <a:sym typeface="Arial"/>
              </a:rPr>
              <a:t>acid-stable lipases </a:t>
            </a:r>
            <a:r>
              <a:rPr b="1" lang="en-US" sz="1800">
                <a:solidFill>
                  <a:srgbClr val="0000CC"/>
                </a:solidFill>
                <a:latin typeface="Arial"/>
                <a:ea typeface="Arial"/>
                <a:cs typeface="Arial"/>
                <a:sym typeface="Arial"/>
              </a:rPr>
              <a:t>is TAG containing: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R1 – C – O and R3 – C – O  as </a:t>
            </a:r>
            <a:r>
              <a:rPr b="1" lang="en-US" sz="1800">
                <a:solidFill>
                  <a:srgbClr val="C00000"/>
                </a:solidFill>
                <a:latin typeface="Arial"/>
                <a:ea typeface="Arial"/>
                <a:cs typeface="Arial"/>
                <a:sym typeface="Arial"/>
              </a:rPr>
              <a:t>short- or medium-chain fatty acids </a:t>
            </a:r>
            <a:endParaRPr/>
          </a:p>
        </p:txBody>
      </p:sp>
      <p:sp>
        <p:nvSpPr>
          <p:cNvPr id="292" name="Google Shape;292;p36"/>
          <p:cNvSpPr txBox="1"/>
          <p:nvPr/>
        </p:nvSpPr>
        <p:spPr>
          <a:xfrm rot="-5400000">
            <a:off x="1727994" y="5872957"/>
            <a:ext cx="441325"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293" name="Google Shape;293;p36"/>
          <p:cNvSpPr txBox="1"/>
          <p:nvPr/>
        </p:nvSpPr>
        <p:spPr>
          <a:xfrm rot="-5400000">
            <a:off x="1808956" y="5901532"/>
            <a:ext cx="3778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294" name="Google Shape;294;p36"/>
          <p:cNvSpPr txBox="1"/>
          <p:nvPr/>
        </p:nvSpPr>
        <p:spPr>
          <a:xfrm>
            <a:off x="1830388" y="5730875"/>
            <a:ext cx="363537"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O</a:t>
            </a:r>
            <a:endParaRPr/>
          </a:p>
        </p:txBody>
      </p:sp>
      <p:sp>
        <p:nvSpPr>
          <p:cNvPr id="295" name="Google Shape;295;p36"/>
          <p:cNvSpPr txBox="1"/>
          <p:nvPr/>
        </p:nvSpPr>
        <p:spPr>
          <a:xfrm rot="-5400000">
            <a:off x="3452019" y="5901532"/>
            <a:ext cx="377825"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296" name="Google Shape;296;p36"/>
          <p:cNvSpPr txBox="1"/>
          <p:nvPr/>
        </p:nvSpPr>
        <p:spPr>
          <a:xfrm rot="-5400000">
            <a:off x="3409950" y="5905500"/>
            <a:ext cx="376238"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297" name="Google Shape;297;p36"/>
          <p:cNvSpPr txBox="1"/>
          <p:nvPr/>
        </p:nvSpPr>
        <p:spPr>
          <a:xfrm>
            <a:off x="3476625" y="5715000"/>
            <a:ext cx="363538"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O</a:t>
            </a:r>
            <a:endParaRPr/>
          </a:p>
        </p:txBody>
      </p:sp>
      <p:sp>
        <p:nvSpPr>
          <p:cNvPr id="298" name="Google Shape;298;p36"/>
          <p:cNvSpPr/>
          <p:nvPr/>
        </p:nvSpPr>
        <p:spPr>
          <a:xfrm>
            <a:off x="7540625" y="1287463"/>
            <a:ext cx="1069975"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CONT’D</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7"/>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Lingual and Gastric Lipases</a:t>
            </a:r>
            <a:endParaRPr/>
          </a:p>
        </p:txBody>
      </p:sp>
      <p:sp>
        <p:nvSpPr>
          <p:cNvPr id="304" name="Google Shape;304;p37"/>
          <p:cNvSpPr txBox="1"/>
          <p:nvPr>
            <p:ph idx="1" type="body"/>
          </p:nvPr>
        </p:nvSpPr>
        <p:spPr>
          <a:xfrm>
            <a:off x="533400" y="2286000"/>
            <a:ext cx="8153400" cy="37338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They are important in </a:t>
            </a:r>
            <a:r>
              <a:rPr b="1" lang="en-US" sz="3200">
                <a:solidFill>
                  <a:srgbClr val="C00000"/>
                </a:solidFill>
                <a:latin typeface="Times New Roman"/>
                <a:ea typeface="Times New Roman"/>
                <a:cs typeface="Times New Roman"/>
                <a:sym typeface="Times New Roman"/>
              </a:rPr>
              <a:t>neonates and infants </a:t>
            </a:r>
            <a:r>
              <a:rPr b="1" lang="en-US" sz="3200">
                <a:solidFill>
                  <a:srgbClr val="0000CC"/>
                </a:solidFill>
                <a:latin typeface="Times New Roman"/>
                <a:ea typeface="Times New Roman"/>
                <a:cs typeface="Times New Roman"/>
                <a:sym typeface="Times New Roman"/>
              </a:rPr>
              <a:t>for the digestion of TAG of milk</a:t>
            </a:r>
            <a:endParaRPr/>
          </a:p>
          <a:p>
            <a:pPr indent="-273050" lvl="0" marL="273050" rtl="0" algn="just">
              <a:spcBef>
                <a:spcPts val="640"/>
              </a:spcBef>
              <a:spcAft>
                <a:spcPts val="0"/>
              </a:spcAft>
              <a:buSzPts val="3040"/>
              <a:buFont typeface="Noto Sans Symbols"/>
              <a:buNone/>
            </a:pPr>
            <a:r>
              <a:t/>
            </a:r>
            <a:endParaRPr b="1" sz="3200">
              <a:solidFill>
                <a:srgbClr val="0000CC"/>
              </a:solidFill>
              <a:latin typeface="Times New Roman"/>
              <a:ea typeface="Times New Roman"/>
              <a:cs typeface="Times New Roman"/>
              <a:sym typeface="Times New Roman"/>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They are also important in </a:t>
            </a:r>
            <a:r>
              <a:rPr b="1" lang="en-US" sz="3200">
                <a:solidFill>
                  <a:srgbClr val="C00000"/>
                </a:solidFill>
                <a:latin typeface="Times New Roman"/>
                <a:ea typeface="Times New Roman"/>
                <a:cs typeface="Times New Roman"/>
                <a:sym typeface="Times New Roman"/>
              </a:rPr>
              <a:t>patients with pancreatic insufficiency</a:t>
            </a:r>
            <a:r>
              <a:rPr b="1" lang="en-US" sz="3200">
                <a:solidFill>
                  <a:srgbClr val="0000CC"/>
                </a:solidFill>
                <a:latin typeface="Times New Roman"/>
                <a:ea typeface="Times New Roman"/>
                <a:cs typeface="Times New Roman"/>
                <a:sym typeface="Times New Roman"/>
              </a:rPr>
              <a:t> where there is absence of pancreatic lipase</a:t>
            </a:r>
            <a:endParaRPr b="1" sz="3200">
              <a:solidFill>
                <a:srgbClr val="C00000"/>
              </a:solidFill>
              <a:latin typeface="Times New Roman"/>
              <a:ea typeface="Times New Roman"/>
              <a:cs typeface="Times New Roman"/>
              <a:sym typeface="Times New Roman"/>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
        <p:nvSpPr>
          <p:cNvPr id="305" name="Google Shape;305;p37"/>
          <p:cNvSpPr/>
          <p:nvPr/>
        </p:nvSpPr>
        <p:spPr>
          <a:xfrm>
            <a:off x="7540625" y="1524000"/>
            <a:ext cx="10699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CONT’D</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Digestion of Lipids in Stomach</a:t>
            </a:r>
            <a:endParaRPr/>
          </a:p>
        </p:txBody>
      </p:sp>
      <p:pic>
        <p:nvPicPr>
          <p:cNvPr descr="15_002.jpg" id="311" name="Google Shape;311;p38"/>
          <p:cNvPicPr preferRelativeResize="0"/>
          <p:nvPr>
            <p:ph idx="1" type="body"/>
          </p:nvPr>
        </p:nvPicPr>
        <p:blipFill rotWithShape="1">
          <a:blip r:embed="rId3">
            <a:alphaModFix/>
          </a:blip>
          <a:srcRect b="60887" l="9807" r="58037" t="1422"/>
          <a:stretch/>
        </p:blipFill>
        <p:spPr>
          <a:xfrm>
            <a:off x="5060950" y="1981200"/>
            <a:ext cx="3930650" cy="4038600"/>
          </a:xfrm>
          <a:prstGeom prst="rect">
            <a:avLst/>
          </a:prstGeom>
          <a:noFill/>
          <a:ln>
            <a:noFill/>
          </a:ln>
        </p:spPr>
      </p:pic>
      <p:sp>
        <p:nvSpPr>
          <p:cNvPr id="312" name="Google Shape;312;p38"/>
          <p:cNvSpPr txBox="1"/>
          <p:nvPr/>
        </p:nvSpPr>
        <p:spPr>
          <a:xfrm>
            <a:off x="76200" y="2514600"/>
            <a:ext cx="5089525"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In adults, </a:t>
            </a:r>
            <a:r>
              <a:rPr b="1" lang="en-US" sz="2400">
                <a:solidFill>
                  <a:srgbClr val="0000CC"/>
                </a:solidFill>
                <a:latin typeface="Arial"/>
                <a:ea typeface="Arial"/>
                <a:cs typeface="Arial"/>
                <a:sym typeface="Arial"/>
              </a:rPr>
              <a:t>no significant effects </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because of lack of </a:t>
            </a:r>
            <a:r>
              <a:rPr b="1" lang="en-US" sz="2400">
                <a:solidFill>
                  <a:srgbClr val="C00000"/>
                </a:solidFill>
                <a:latin typeface="Arial"/>
                <a:ea typeface="Arial"/>
                <a:cs typeface="Arial"/>
                <a:sym typeface="Arial"/>
              </a:rPr>
              <a:t>emulsification </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that occurs in duodenum</a:t>
            </a:r>
            <a:endParaRPr/>
          </a:p>
        </p:txBody>
      </p:sp>
      <p:sp>
        <p:nvSpPr>
          <p:cNvPr id="313" name="Google Shape;313;p38"/>
          <p:cNvSpPr txBox="1"/>
          <p:nvPr/>
        </p:nvSpPr>
        <p:spPr>
          <a:xfrm>
            <a:off x="76200" y="4221163"/>
            <a:ext cx="4054475" cy="15700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In neonates and infants, </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digestion of milk TAG and </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production of short- and </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medium-chain fatty acids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9"/>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Pepsin</a:t>
            </a:r>
            <a:endParaRPr/>
          </a:p>
        </p:txBody>
      </p:sp>
      <p:sp>
        <p:nvSpPr>
          <p:cNvPr id="319" name="Google Shape;319;p39"/>
          <p:cNvSpPr txBox="1"/>
          <p:nvPr>
            <p:ph idx="1" type="body"/>
          </p:nvPr>
        </p:nvSpPr>
        <p:spPr>
          <a:xfrm>
            <a:off x="609600" y="1828800"/>
            <a:ext cx="8153400" cy="45720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Secreted by chief cells of stomach as inactive proenzyme, pepsinogen</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Activated by HCl and autocatalytically by pepsin</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 Acid-stable, endopeptidase</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Substrate: </a:t>
            </a:r>
            <a:r>
              <a:rPr b="1" lang="en-US" sz="3200">
                <a:solidFill>
                  <a:srgbClr val="C00000"/>
                </a:solidFill>
                <a:latin typeface="Times New Roman"/>
                <a:ea typeface="Times New Roman"/>
                <a:cs typeface="Times New Roman"/>
                <a:sym typeface="Times New Roman"/>
              </a:rPr>
              <a:t>denatured</a:t>
            </a:r>
            <a:r>
              <a:rPr b="1" lang="en-US" sz="3200">
                <a:solidFill>
                  <a:srgbClr val="0000CC"/>
                </a:solidFill>
                <a:latin typeface="Times New Roman"/>
                <a:ea typeface="Times New Roman"/>
                <a:cs typeface="Times New Roman"/>
                <a:sym typeface="Times New Roman"/>
              </a:rPr>
              <a:t> dietary proteins </a:t>
            </a:r>
            <a:r>
              <a:rPr b="1" lang="en-US" sz="3200">
                <a:solidFill>
                  <a:srgbClr val="C00000"/>
                </a:solidFill>
                <a:latin typeface="Times New Roman"/>
                <a:ea typeface="Times New Roman"/>
                <a:cs typeface="Times New Roman"/>
                <a:sym typeface="Times New Roman"/>
              </a:rPr>
              <a:t>(by HCl)</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End product: Smaller polypeptides</a:t>
            </a:r>
            <a:endParaRPr/>
          </a:p>
          <a:p>
            <a:pPr indent="-273050" lvl="0" marL="273050" rtl="0" algn="just">
              <a:spcBef>
                <a:spcPts val="640"/>
              </a:spcBef>
              <a:spcAft>
                <a:spcPts val="0"/>
              </a:spcAft>
              <a:buSzPts val="3040"/>
              <a:buFont typeface="Noto Sans Symbols"/>
              <a:buNone/>
            </a:pPr>
            <a:r>
              <a:t/>
            </a:r>
            <a:endParaRPr b="1" sz="3200">
              <a:solidFill>
                <a:srgbClr val="0000CC"/>
              </a:solidFill>
              <a:latin typeface="Times New Roman"/>
              <a:ea typeface="Times New Roman"/>
              <a:cs typeface="Times New Roman"/>
              <a:sym typeface="Times New Roman"/>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descr="Peptide Protein Structures: Primary, Secondary, Tertiary, Quaternary " id="324" name="Google Shape;324;p40">
            <a:hlinkClick r:id="rId3"/>
          </p:cNvPr>
          <p:cNvPicPr preferRelativeResize="0"/>
          <p:nvPr/>
        </p:nvPicPr>
        <p:blipFill rotWithShape="1">
          <a:blip r:embed="rId4">
            <a:alphaModFix/>
          </a:blip>
          <a:srcRect b="0" l="0" r="0" t="0"/>
          <a:stretch/>
        </p:blipFill>
        <p:spPr>
          <a:xfrm>
            <a:off x="692092" y="1524000"/>
            <a:ext cx="7689908" cy="4191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endopeptidases breack amino acid chains in the middle; exopeptidases cleave off amino acids from the ends." id="329" name="Google Shape;329;p41"/>
          <p:cNvPicPr preferRelativeResize="0"/>
          <p:nvPr/>
        </p:nvPicPr>
        <p:blipFill rotWithShape="1">
          <a:blip r:embed="rId3">
            <a:alphaModFix/>
          </a:blip>
          <a:srcRect b="3526" l="26073" r="26312" t="0"/>
          <a:stretch/>
        </p:blipFill>
        <p:spPr>
          <a:xfrm>
            <a:off x="1905000" y="838200"/>
            <a:ext cx="5105400" cy="5518150"/>
          </a:xfrm>
          <a:prstGeom prst="rect">
            <a:avLst/>
          </a:prstGeom>
          <a:noFill/>
          <a:ln>
            <a:noFill/>
          </a:ln>
        </p:spPr>
      </p:pic>
      <p:sp>
        <p:nvSpPr>
          <p:cNvPr id="330" name="Google Shape;330;p41"/>
          <p:cNvSpPr/>
          <p:nvPr/>
        </p:nvSpPr>
        <p:spPr>
          <a:xfrm>
            <a:off x="2801967" y="6400800"/>
            <a:ext cx="390363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1800">
                <a:solidFill>
                  <a:schemeClr val="dk1"/>
                </a:solidFill>
                <a:latin typeface="Arial"/>
                <a:ea typeface="Arial"/>
                <a:cs typeface="Arial"/>
                <a:sym typeface="Arial"/>
              </a:rPr>
              <a:t>Endopeptidases and exopeptidases </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Rennin</a:t>
            </a:r>
            <a:endParaRPr/>
          </a:p>
        </p:txBody>
      </p:sp>
      <p:sp>
        <p:nvSpPr>
          <p:cNvPr id="336" name="Google Shape;336;p42"/>
          <p:cNvSpPr txBox="1"/>
          <p:nvPr>
            <p:ph idx="1" type="body"/>
          </p:nvPr>
        </p:nvSpPr>
        <p:spPr>
          <a:xfrm>
            <a:off x="609600" y="1600200"/>
            <a:ext cx="8153400" cy="49530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3040"/>
              <a:buChar char="⚫"/>
            </a:pPr>
            <a:r>
              <a:rPr b="1" lang="en-US" sz="3200">
                <a:solidFill>
                  <a:srgbClr val="0000CC"/>
                </a:solidFill>
                <a:latin typeface="Times New Roman"/>
                <a:ea typeface="Times New Roman"/>
                <a:cs typeface="Times New Roman"/>
                <a:sym typeface="Times New Roman"/>
              </a:rPr>
              <a:t>Secreted by chief cells of stomach in neonates and infants</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Substrate: Casein of milk </a:t>
            </a:r>
            <a:r>
              <a:rPr b="1" lang="en-US" sz="3200">
                <a:solidFill>
                  <a:srgbClr val="C00000"/>
                </a:solidFill>
                <a:latin typeface="Times New Roman"/>
                <a:ea typeface="Times New Roman"/>
                <a:cs typeface="Times New Roman"/>
                <a:sym typeface="Times New Roman"/>
              </a:rPr>
              <a:t>(in the presence of calcium)</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End product: </a:t>
            </a:r>
            <a:r>
              <a:rPr b="1" lang="en-US" sz="3200">
                <a:solidFill>
                  <a:srgbClr val="C00000"/>
                </a:solidFill>
                <a:latin typeface="Times New Roman"/>
                <a:ea typeface="Times New Roman"/>
                <a:cs typeface="Times New Roman"/>
                <a:sym typeface="Times New Roman"/>
              </a:rPr>
              <a:t>Paracasein</a:t>
            </a:r>
            <a:r>
              <a:rPr b="1" lang="en-US" sz="3200">
                <a:solidFill>
                  <a:srgbClr val="0000CC"/>
                </a:solidFill>
                <a:latin typeface="Times New Roman"/>
                <a:ea typeface="Times New Roman"/>
                <a:cs typeface="Times New Roman"/>
                <a:sym typeface="Times New Roman"/>
              </a:rPr>
              <a:t> with the formation of milk clot </a:t>
            </a:r>
            <a:endParaRPr/>
          </a:p>
          <a:p>
            <a:pPr indent="-273050" lvl="0" marL="273050" rtl="0" algn="just">
              <a:spcBef>
                <a:spcPts val="640"/>
              </a:spcBef>
              <a:spcAft>
                <a:spcPts val="0"/>
              </a:spcAft>
              <a:buSzPts val="3040"/>
              <a:buChar char="⚫"/>
            </a:pPr>
            <a:r>
              <a:rPr b="1" lang="en-US" sz="3200">
                <a:solidFill>
                  <a:srgbClr val="0000CC"/>
                </a:solidFill>
                <a:latin typeface="Times New Roman"/>
                <a:ea typeface="Times New Roman"/>
                <a:cs typeface="Times New Roman"/>
                <a:sym typeface="Times New Roman"/>
              </a:rPr>
              <a:t>Effect: It prevents rapid passage of milk from stomach, allowing more time for action of pepsin on milk proteins</a:t>
            </a:r>
            <a:endParaRPr/>
          </a:p>
          <a:p>
            <a:pPr indent="-273050" lvl="0" marL="273050" rtl="0" algn="just">
              <a:spcBef>
                <a:spcPts val="640"/>
              </a:spcBef>
              <a:spcAft>
                <a:spcPts val="0"/>
              </a:spcAft>
              <a:buSzPts val="3040"/>
              <a:buFont typeface="Noto Sans Symbols"/>
              <a:buNone/>
            </a:pPr>
            <a:r>
              <a:t/>
            </a:r>
            <a:endParaRPr b="1" sz="3200">
              <a:solidFill>
                <a:srgbClr val="0000CC"/>
              </a:solidFill>
              <a:latin typeface="Times New Roman"/>
              <a:ea typeface="Times New Roman"/>
              <a:cs typeface="Times New Roman"/>
              <a:sym typeface="Times New Roman"/>
            </a:endParaRPr>
          </a:p>
          <a:p>
            <a:pPr indent="-273050" lvl="0" marL="273050" rtl="0" algn="l">
              <a:spcBef>
                <a:spcPts val="6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3"/>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3600">
                <a:solidFill>
                  <a:srgbClr val="BC0000"/>
                </a:solidFill>
                <a:latin typeface="Impact"/>
                <a:ea typeface="Impact"/>
                <a:cs typeface="Impact"/>
                <a:sym typeface="Impact"/>
              </a:rPr>
              <a:t>Digestion of Dietary Proteins in Stomach</a:t>
            </a:r>
            <a:endParaRPr/>
          </a:p>
        </p:txBody>
      </p:sp>
      <p:pic>
        <p:nvPicPr>
          <p:cNvPr descr="19_004.jpg" id="342" name="Google Shape;342;p43"/>
          <p:cNvPicPr preferRelativeResize="0"/>
          <p:nvPr>
            <p:ph idx="1" type="body"/>
          </p:nvPr>
        </p:nvPicPr>
        <p:blipFill rotWithShape="1">
          <a:blip r:embed="rId3">
            <a:alphaModFix/>
          </a:blip>
          <a:srcRect b="67908" l="20805" r="18559" t="0"/>
          <a:stretch/>
        </p:blipFill>
        <p:spPr>
          <a:xfrm>
            <a:off x="4648200" y="1935163"/>
            <a:ext cx="4378325" cy="3932237"/>
          </a:xfrm>
          <a:prstGeom prst="rect">
            <a:avLst/>
          </a:prstGeom>
          <a:noFill/>
          <a:ln>
            <a:noFill/>
          </a:ln>
        </p:spPr>
      </p:pic>
      <p:sp>
        <p:nvSpPr>
          <p:cNvPr id="343" name="Google Shape;343;p43"/>
          <p:cNvSpPr txBox="1"/>
          <p:nvPr/>
        </p:nvSpPr>
        <p:spPr>
          <a:xfrm>
            <a:off x="7566025" y="5187950"/>
            <a:ext cx="11969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&amp; Rennin</a:t>
            </a:r>
            <a:endParaRPr/>
          </a:p>
        </p:txBody>
      </p:sp>
      <p:sp>
        <p:nvSpPr>
          <p:cNvPr id="344" name="Google Shape;344;p43"/>
          <p:cNvSpPr txBox="1"/>
          <p:nvPr/>
        </p:nvSpPr>
        <p:spPr>
          <a:xfrm>
            <a:off x="228600" y="2233613"/>
            <a:ext cx="4319588" cy="37861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HCl:</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0000CC"/>
                </a:solidFill>
                <a:latin typeface="Arial"/>
                <a:ea typeface="Arial"/>
                <a:cs typeface="Arial"/>
                <a:sym typeface="Arial"/>
              </a:rPr>
              <a:t>Denatures proteins</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	Activates pepsin</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rgbClr val="C00000"/>
                </a:solidFill>
                <a:latin typeface="Arial"/>
                <a:ea typeface="Arial"/>
                <a:cs typeface="Arial"/>
                <a:sym typeface="Arial"/>
              </a:rPr>
              <a:t>Pepsin:</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0000CC"/>
                </a:solidFill>
                <a:latin typeface="Arial"/>
                <a:ea typeface="Arial"/>
                <a:cs typeface="Arial"/>
                <a:sym typeface="Arial"/>
              </a:rPr>
              <a:t>Cleaves proteins into</a:t>
            </a:r>
            <a:endParaRPr/>
          </a:p>
          <a:p>
            <a:pPr indent="0" lvl="0" marL="0" marR="0" rtl="0" algn="l">
              <a:spcBef>
                <a:spcPts val="0"/>
              </a:spcBef>
              <a:spcAft>
                <a:spcPts val="0"/>
              </a:spcAft>
              <a:buNone/>
            </a:pPr>
            <a:r>
              <a:rPr b="1" lang="en-US" sz="2400">
                <a:solidFill>
                  <a:srgbClr val="0000CC"/>
                </a:solidFill>
                <a:latin typeface="Arial"/>
                <a:ea typeface="Arial"/>
                <a:cs typeface="Arial"/>
                <a:sym typeface="Arial"/>
              </a:rPr>
              <a:t>	polypeptides</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rgbClr val="C00000"/>
                </a:solidFill>
                <a:latin typeface="Arial"/>
                <a:ea typeface="Arial"/>
                <a:cs typeface="Arial"/>
                <a:sym typeface="Arial"/>
              </a:rPr>
              <a:t>Rennin:</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0000CC"/>
                </a:solidFill>
                <a:latin typeface="Arial"/>
                <a:ea typeface="Arial"/>
                <a:cs typeface="Arial"/>
                <a:sym typeface="Arial"/>
              </a:rPr>
              <a:t>Formation of milk clot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None/>
            </a:pPr>
            <a:r>
              <a:rPr b="1" lang="en-US" sz="4000">
                <a:solidFill>
                  <a:srgbClr val="990033"/>
                </a:solidFill>
                <a:latin typeface="Impact"/>
                <a:ea typeface="Impact"/>
                <a:cs typeface="Impact"/>
                <a:sym typeface="Impact"/>
              </a:rPr>
              <a:t>Objectives:</a:t>
            </a:r>
            <a:endParaRPr/>
          </a:p>
        </p:txBody>
      </p:sp>
      <p:sp>
        <p:nvSpPr>
          <p:cNvPr id="126" name="Google Shape;126;p17"/>
          <p:cNvSpPr txBox="1"/>
          <p:nvPr>
            <p:ph idx="1" type="body"/>
          </p:nvPr>
        </p:nvSpPr>
        <p:spPr>
          <a:xfrm>
            <a:off x="228600" y="2239963"/>
            <a:ext cx="8686800" cy="38560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3040"/>
              <a:buChar char="⚫"/>
            </a:pPr>
            <a:r>
              <a:rPr b="1" lang="en-US" sz="3200">
                <a:solidFill>
                  <a:srgbClr val="0000CC"/>
                </a:solidFill>
              </a:rPr>
              <a:t>Understand the principle and importance of digestion of dietary foodstuffs</a:t>
            </a:r>
            <a:endParaRPr/>
          </a:p>
          <a:p>
            <a:pPr indent="-273050" lvl="0" marL="273050" rtl="0" algn="l">
              <a:spcBef>
                <a:spcPts val="2440"/>
              </a:spcBef>
              <a:spcAft>
                <a:spcPts val="0"/>
              </a:spcAft>
              <a:buSzPts val="3040"/>
              <a:buChar char="⚫"/>
            </a:pPr>
            <a:r>
              <a:rPr b="1" lang="en-US" sz="3200">
                <a:solidFill>
                  <a:srgbClr val="0000CC"/>
                </a:solidFill>
              </a:rPr>
              <a:t>Understand the role of salivary glands in digestion</a:t>
            </a:r>
            <a:endParaRPr/>
          </a:p>
          <a:p>
            <a:pPr indent="-273050" lvl="0" marL="273050" rtl="0" algn="l">
              <a:spcBef>
                <a:spcPts val="2440"/>
              </a:spcBef>
              <a:spcAft>
                <a:spcPts val="0"/>
              </a:spcAft>
              <a:buSzPts val="3040"/>
              <a:buChar char="⚫"/>
            </a:pPr>
            <a:r>
              <a:rPr b="1" lang="en-US" sz="3200">
                <a:solidFill>
                  <a:srgbClr val="0000CC"/>
                </a:solidFill>
              </a:rPr>
              <a:t>Understand the role of stomach in digestion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4"/>
          <p:cNvSpPr txBox="1"/>
          <p:nvPr>
            <p:ph type="title"/>
          </p:nvPr>
        </p:nvSpPr>
        <p:spPr>
          <a:xfrm>
            <a:off x="533400" y="7620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3600">
                <a:solidFill>
                  <a:srgbClr val="BC0000"/>
                </a:solidFill>
                <a:latin typeface="Impact"/>
                <a:ea typeface="Impact"/>
                <a:cs typeface="Impact"/>
                <a:sym typeface="Impact"/>
              </a:rPr>
              <a:t>Take Home Message</a:t>
            </a:r>
            <a:endParaRPr/>
          </a:p>
        </p:txBody>
      </p:sp>
      <p:sp>
        <p:nvSpPr>
          <p:cNvPr id="350" name="Google Shape;350;p44"/>
          <p:cNvSpPr/>
          <p:nvPr/>
        </p:nvSpPr>
        <p:spPr>
          <a:xfrm>
            <a:off x="228600" y="2054225"/>
            <a:ext cx="8763000" cy="4232275"/>
          </a:xfrm>
          <a:prstGeom prst="rect">
            <a:avLst/>
          </a:prstGeom>
          <a:noFill/>
          <a:ln>
            <a:noFill/>
          </a:ln>
        </p:spPr>
        <p:txBody>
          <a:bodyPr anchorCtr="0" anchor="ctr" bIns="45700" lIns="91425" spcFirstLastPara="1" rIns="91425" wrap="square" tIns="45700">
            <a:noAutofit/>
          </a:bodyPr>
          <a:lstStyle/>
          <a:p>
            <a:pPr indent="-398463" lvl="0" marL="398463" marR="0" rtl="0" algn="l">
              <a:spcBef>
                <a:spcPts val="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Digestion involves both mechanical and enzymatic processes </a:t>
            </a:r>
            <a:endParaRPr/>
          </a:p>
          <a:p>
            <a:pPr indent="-339725" lvl="0" marL="339725" marR="0" rtl="0" algn="l">
              <a:spcBef>
                <a:spcPts val="180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Digestion makes dietary foodstuffs readily absorbable by the digestive tract</a:t>
            </a:r>
            <a:endParaRPr/>
          </a:p>
          <a:p>
            <a:pPr indent="-339725" lvl="0" marL="339725" marR="0" rtl="0" algn="l">
              <a:spcBef>
                <a:spcPts val="180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Salivary α-amylase is of limited, but initial effect on digestion of starch and glycogen in the mouth </a:t>
            </a:r>
            <a:endParaRPr/>
          </a:p>
          <a:p>
            <a:pPr indent="-339725" lvl="0" marL="339725" marR="0" rtl="0" algn="l">
              <a:spcBef>
                <a:spcPts val="180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Salivary α-amylase converts starch and glycogen into short, branched oligosaccharides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5"/>
          <p:cNvSpPr txBox="1"/>
          <p:nvPr>
            <p:ph type="title"/>
          </p:nvPr>
        </p:nvSpPr>
        <p:spPr>
          <a:xfrm>
            <a:off x="533400" y="60960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3600">
                <a:solidFill>
                  <a:srgbClr val="BC0000"/>
                </a:solidFill>
                <a:latin typeface="Impact"/>
                <a:ea typeface="Impact"/>
                <a:cs typeface="Impact"/>
                <a:sym typeface="Impact"/>
              </a:rPr>
              <a:t>Take Home Message</a:t>
            </a:r>
            <a:endParaRPr/>
          </a:p>
        </p:txBody>
      </p:sp>
      <p:sp>
        <p:nvSpPr>
          <p:cNvPr id="356" name="Google Shape;356;p45"/>
          <p:cNvSpPr/>
          <p:nvPr/>
        </p:nvSpPr>
        <p:spPr>
          <a:xfrm>
            <a:off x="228600" y="1589088"/>
            <a:ext cx="8610600" cy="4816475"/>
          </a:xfrm>
          <a:prstGeom prst="rect">
            <a:avLst/>
          </a:prstGeom>
          <a:noFill/>
          <a:ln>
            <a:noFill/>
          </a:ln>
        </p:spPr>
        <p:txBody>
          <a:bodyPr anchorCtr="0" anchor="ctr" bIns="45700" lIns="91425" spcFirstLastPara="1" rIns="91425" wrap="square" tIns="45700">
            <a:noAutofit/>
          </a:bodyPr>
          <a:lstStyle/>
          <a:p>
            <a:pPr indent="-177800" lvl="0" marL="0" marR="0" rtl="0" algn="l">
              <a:spcBef>
                <a:spcPts val="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 Limited digestion of TAG begins in the stomach by </a:t>
            </a:r>
            <a:endParaRPr/>
          </a:p>
          <a:p>
            <a:pPr indent="0" lvl="0" marL="339725" marR="0" rtl="0" algn="ctr">
              <a:spcBef>
                <a:spcPts val="600"/>
              </a:spcBef>
              <a:spcAft>
                <a:spcPts val="0"/>
              </a:spcAft>
              <a:buNone/>
            </a:pPr>
            <a:r>
              <a:rPr b="1" lang="en-US" sz="2800">
                <a:solidFill>
                  <a:srgbClr val="0000CC"/>
                </a:solidFill>
                <a:latin typeface="Times New Roman"/>
                <a:ea typeface="Times New Roman"/>
                <a:cs typeface="Times New Roman"/>
                <a:sym typeface="Times New Roman"/>
              </a:rPr>
              <a:t>both </a:t>
            </a:r>
            <a:r>
              <a:rPr b="1" lang="en-US" sz="2800">
                <a:solidFill>
                  <a:srgbClr val="C00000"/>
                </a:solidFill>
                <a:latin typeface="Times New Roman"/>
                <a:ea typeface="Times New Roman"/>
                <a:cs typeface="Times New Roman"/>
                <a:sym typeface="Times New Roman"/>
              </a:rPr>
              <a:t>lingual</a:t>
            </a:r>
            <a:r>
              <a:rPr b="1" lang="en-US" sz="2800">
                <a:solidFill>
                  <a:srgbClr val="0000CC"/>
                </a:solidFill>
                <a:latin typeface="Times New Roman"/>
                <a:ea typeface="Times New Roman"/>
                <a:cs typeface="Times New Roman"/>
                <a:sym typeface="Times New Roman"/>
              </a:rPr>
              <a:t> and </a:t>
            </a:r>
            <a:r>
              <a:rPr b="1" lang="en-US" sz="2800">
                <a:solidFill>
                  <a:srgbClr val="C00000"/>
                </a:solidFill>
                <a:latin typeface="Times New Roman"/>
                <a:ea typeface="Times New Roman"/>
                <a:cs typeface="Times New Roman"/>
                <a:sym typeface="Times New Roman"/>
              </a:rPr>
              <a:t>gastric lipases </a:t>
            </a:r>
            <a:endParaRPr/>
          </a:p>
          <a:p>
            <a:pPr indent="0" lvl="0" marL="339725" marR="0" rtl="0" algn="l">
              <a:spcBef>
                <a:spcPts val="600"/>
              </a:spcBef>
              <a:spcAft>
                <a:spcPts val="0"/>
              </a:spcAft>
              <a:buNone/>
            </a:pPr>
            <a:r>
              <a:rPr b="1" lang="en-US" sz="2800">
                <a:solidFill>
                  <a:srgbClr val="0000CC"/>
                </a:solidFill>
                <a:latin typeface="Times New Roman"/>
                <a:ea typeface="Times New Roman"/>
                <a:cs typeface="Times New Roman"/>
                <a:sym typeface="Times New Roman"/>
              </a:rPr>
              <a:t>producing 2-monoacylglycerols and fatty acids</a:t>
            </a:r>
            <a:endParaRPr/>
          </a:p>
          <a:p>
            <a:pPr indent="-177800" lvl="0" marL="0" marR="0" rtl="0" algn="l">
              <a:spcBef>
                <a:spcPts val="180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 Digestion of proteins begins in the stomach by </a:t>
            </a:r>
            <a:r>
              <a:rPr b="1" lang="en-US" sz="2800">
                <a:solidFill>
                  <a:srgbClr val="C00000"/>
                </a:solidFill>
                <a:latin typeface="Times New Roman"/>
                <a:ea typeface="Times New Roman"/>
                <a:cs typeface="Times New Roman"/>
                <a:sym typeface="Times New Roman"/>
              </a:rPr>
              <a:t>pepsin</a:t>
            </a:r>
            <a:endParaRPr/>
          </a:p>
          <a:p>
            <a:pPr indent="58738" lvl="0" marL="339725" marR="0" rtl="0" algn="l">
              <a:spcBef>
                <a:spcPts val="600"/>
              </a:spcBef>
              <a:spcAft>
                <a:spcPts val="0"/>
              </a:spcAft>
              <a:buNone/>
            </a:pPr>
            <a:r>
              <a:rPr b="1" lang="en-US" sz="2800">
                <a:solidFill>
                  <a:srgbClr val="0000CC"/>
                </a:solidFill>
                <a:latin typeface="Times New Roman"/>
                <a:ea typeface="Times New Roman"/>
                <a:cs typeface="Times New Roman"/>
                <a:sym typeface="Times New Roman"/>
              </a:rPr>
              <a:t>producing smaller polypeptides </a:t>
            </a:r>
            <a:endParaRPr/>
          </a:p>
          <a:p>
            <a:pPr indent="-339725" lvl="0" marL="339725" marR="0" rtl="0" algn="l">
              <a:spcBef>
                <a:spcPts val="1800"/>
              </a:spcBef>
              <a:spcAft>
                <a:spcPts val="0"/>
              </a:spcAft>
              <a:buClr>
                <a:srgbClr val="C00000"/>
              </a:buClr>
              <a:buSzPts val="2800"/>
              <a:buFont typeface="Noto Sans Symbols"/>
              <a:buChar char="⮚"/>
            </a:pPr>
            <a:r>
              <a:rPr b="1" lang="en-US" sz="2800">
                <a:solidFill>
                  <a:srgbClr val="0000CC"/>
                </a:solidFill>
                <a:latin typeface="Times New Roman"/>
                <a:ea typeface="Times New Roman"/>
                <a:cs typeface="Times New Roman"/>
                <a:sym typeface="Times New Roman"/>
              </a:rPr>
              <a:t>In neonates and infants, digestion of milk occurs in stomach by:</a:t>
            </a:r>
            <a:endParaRPr/>
          </a:p>
          <a:p>
            <a:pPr indent="0" lvl="0" marL="0" marR="0" rtl="0" algn="l">
              <a:spcBef>
                <a:spcPts val="600"/>
              </a:spcBef>
              <a:spcAft>
                <a:spcPts val="0"/>
              </a:spcAft>
              <a:buNone/>
            </a:pPr>
            <a:r>
              <a:rPr b="1" lang="en-US" sz="2800">
                <a:solidFill>
                  <a:srgbClr val="0000CC"/>
                </a:solidFill>
                <a:latin typeface="Times New Roman"/>
                <a:ea typeface="Times New Roman"/>
                <a:cs typeface="Times New Roman"/>
                <a:sym typeface="Times New Roman"/>
              </a:rPr>
              <a:t>	</a:t>
            </a:r>
            <a:r>
              <a:rPr b="1" lang="en-US" sz="2800">
                <a:solidFill>
                  <a:srgbClr val="C00000"/>
                </a:solidFill>
                <a:latin typeface="Times New Roman"/>
                <a:ea typeface="Times New Roman"/>
                <a:cs typeface="Times New Roman"/>
                <a:sym typeface="Times New Roman"/>
              </a:rPr>
              <a:t>Acid-stable lipases </a:t>
            </a:r>
            <a:r>
              <a:rPr b="1" lang="en-US" sz="2800">
                <a:solidFill>
                  <a:srgbClr val="0000CC"/>
                </a:solidFill>
                <a:latin typeface="Times New Roman"/>
                <a:ea typeface="Times New Roman"/>
                <a:cs typeface="Times New Roman"/>
                <a:sym typeface="Times New Roman"/>
              </a:rPr>
              <a:t>for digestion of milk fat </a:t>
            </a:r>
            <a:endParaRPr/>
          </a:p>
          <a:p>
            <a:pPr indent="0" lvl="0" marL="0" marR="0" rtl="0" algn="l">
              <a:spcBef>
                <a:spcPts val="600"/>
              </a:spcBef>
              <a:spcAft>
                <a:spcPts val="0"/>
              </a:spcAft>
              <a:buNone/>
            </a:pPr>
            <a:r>
              <a:rPr b="1" lang="en-US" sz="2800">
                <a:solidFill>
                  <a:srgbClr val="0000CC"/>
                </a:solidFill>
                <a:latin typeface="Times New Roman"/>
                <a:ea typeface="Times New Roman"/>
                <a:cs typeface="Times New Roman"/>
                <a:sym typeface="Times New Roman"/>
              </a:rPr>
              <a:t>	</a:t>
            </a:r>
            <a:r>
              <a:rPr b="1" lang="en-US" sz="2800">
                <a:solidFill>
                  <a:srgbClr val="C00000"/>
                </a:solidFill>
                <a:latin typeface="Times New Roman"/>
                <a:ea typeface="Times New Roman"/>
                <a:cs typeface="Times New Roman"/>
                <a:sym typeface="Times New Roman"/>
              </a:rPr>
              <a:t>Rennin and pepsin </a:t>
            </a:r>
            <a:r>
              <a:rPr b="1" lang="en-US" sz="2800">
                <a:solidFill>
                  <a:srgbClr val="0000CC"/>
                </a:solidFill>
                <a:latin typeface="Times New Roman"/>
                <a:ea typeface="Times New Roman"/>
                <a:cs typeface="Times New Roman"/>
                <a:sym typeface="Times New Roman"/>
              </a:rPr>
              <a:t>for digestion of milk proteins</a:t>
            </a:r>
            <a:endParaRPr b="1" sz="2800">
              <a:solidFill>
                <a:srgbClr val="0000CC"/>
              </a:solidFill>
              <a:latin typeface="Times New Roman"/>
              <a:ea typeface="Times New Roman"/>
              <a:cs typeface="Times New Roman"/>
              <a:sym typeface="Times New Roman"/>
            </a:endParaRPr>
          </a:p>
        </p:txBody>
      </p:sp>
      <p:sp>
        <p:nvSpPr>
          <p:cNvPr id="357" name="Google Shape;357;p45"/>
          <p:cNvSpPr/>
          <p:nvPr/>
        </p:nvSpPr>
        <p:spPr>
          <a:xfrm>
            <a:off x="7315200" y="1295400"/>
            <a:ext cx="10699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CONT’D</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6"/>
          <p:cNvSpPr/>
          <p:nvPr/>
        </p:nvSpPr>
        <p:spPr>
          <a:xfrm>
            <a:off x="381000" y="762000"/>
            <a:ext cx="8305800" cy="5257800"/>
          </a:xfrm>
          <a:prstGeom prst="rect">
            <a:avLst/>
          </a:prstGeom>
        </p:spPr>
        <p:txBody>
          <a:bodyPr>
            <a:prstTxWarp prst="textPlain"/>
          </a:bodyPr>
          <a:lstStyle/>
          <a:p>
            <a:pPr lvl="0" algn="ctr"/>
            <a:r>
              <a:rPr b="1" i="0">
                <a:ln cap="flat" cmpd="sng" w="38100">
                  <a:solidFill>
                    <a:schemeClr val="accent2"/>
                  </a:solidFill>
                  <a:prstDash val="solid"/>
                  <a:round/>
                  <a:headEnd len="sm" w="sm" type="none"/>
                  <a:tailEnd len="sm" w="sm" type="none"/>
                </a:ln>
                <a:solidFill>
                  <a:srgbClr val="A50021"/>
                </a:solidFill>
                <a:latin typeface="Courier New"/>
              </a:rPr>
              <a:t>Questions?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457200" y="1066800"/>
            <a:ext cx="8229600" cy="8382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None/>
            </a:pPr>
            <a:r>
              <a:rPr b="1" lang="en-US" sz="4000">
                <a:solidFill>
                  <a:srgbClr val="990033"/>
                </a:solidFill>
                <a:latin typeface="Impact"/>
                <a:ea typeface="Impact"/>
                <a:cs typeface="Impact"/>
                <a:sym typeface="Impact"/>
              </a:rPr>
              <a:t>Background:</a:t>
            </a:r>
            <a:endParaRPr/>
          </a:p>
        </p:txBody>
      </p:sp>
      <p:sp>
        <p:nvSpPr>
          <p:cNvPr id="132" name="Google Shape;132;p18"/>
          <p:cNvSpPr txBox="1"/>
          <p:nvPr>
            <p:ph idx="1" type="body"/>
          </p:nvPr>
        </p:nvSpPr>
        <p:spPr>
          <a:xfrm>
            <a:off x="228600" y="2316163"/>
            <a:ext cx="8610600" cy="3856037"/>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Most of dietary foodstuffs are ingested in the form that cannot be readily absorbed from the digestive tract </a:t>
            </a:r>
            <a:endParaRPr/>
          </a:p>
          <a:p>
            <a:pPr indent="-273050" lvl="0" marL="273050" rtl="0" algn="just">
              <a:spcBef>
                <a:spcPts val="1840"/>
              </a:spcBef>
              <a:spcAft>
                <a:spcPts val="0"/>
              </a:spcAft>
              <a:buClr>
                <a:srgbClr val="BC0000"/>
              </a:buClr>
              <a:buSzPts val="3040"/>
              <a:buFont typeface="Noto Sans Symbols"/>
              <a:buChar char="⮚"/>
            </a:pPr>
            <a:r>
              <a:rPr b="1" lang="en-US" sz="3200">
                <a:latin typeface="Times New Roman"/>
                <a:ea typeface="Times New Roman"/>
                <a:cs typeface="Times New Roman"/>
                <a:sym typeface="Times New Roman"/>
              </a:rPr>
              <a:t> </a:t>
            </a:r>
            <a:r>
              <a:rPr b="1" lang="en-US" sz="3200">
                <a:solidFill>
                  <a:srgbClr val="0000CC"/>
                </a:solidFill>
                <a:latin typeface="Times New Roman"/>
                <a:ea typeface="Times New Roman"/>
                <a:cs typeface="Times New Roman"/>
                <a:sym typeface="Times New Roman"/>
              </a:rPr>
              <a:t>Digestion: The breakdown of the naturally occurring foodstuffs into smaller, easily absorbable forms </a:t>
            </a:r>
            <a:endParaRPr/>
          </a:p>
          <a:p>
            <a:pPr indent="-80010" lvl="0" marL="273050" rtl="0" algn="just">
              <a:spcBef>
                <a:spcPts val="1840"/>
              </a:spcBef>
              <a:spcAft>
                <a:spcPts val="0"/>
              </a:spcAft>
              <a:buClr>
                <a:srgbClr val="BC0000"/>
              </a:buClr>
              <a:buSzPts val="3040"/>
              <a:buFont typeface="Noto Sans Symbols"/>
              <a:buNone/>
            </a:pPr>
            <a:r>
              <a:t/>
            </a:r>
            <a:endParaRPr b="1" sz="3200">
              <a:solidFill>
                <a:srgbClr val="0000CC"/>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nvSpPr>
        <p:spPr>
          <a:xfrm>
            <a:off x="914400" y="1905000"/>
            <a:ext cx="3203575" cy="4500562"/>
          </a:xfrm>
          <a:prstGeom prst="rect">
            <a:avLst/>
          </a:prstGeom>
          <a:noFill/>
          <a:ln>
            <a:noFill/>
          </a:ln>
        </p:spPr>
        <p:txBody>
          <a:bodyPr anchorCtr="0" anchor="t" bIns="45700" lIns="91425" spcFirstLastPara="1" rIns="91425" wrap="square" tIns="45700">
            <a:noAutofit/>
          </a:bodyPr>
          <a:lstStyle/>
          <a:p>
            <a:pPr indent="-116204" lvl="0" marL="273050" marR="0" rtl="0" algn="l">
              <a:lnSpc>
                <a:spcPct val="100000"/>
              </a:lnSpc>
              <a:spcBef>
                <a:spcPts val="0"/>
              </a:spcBef>
              <a:spcAft>
                <a:spcPts val="0"/>
              </a:spcAft>
              <a:buClr>
                <a:srgbClr val="0BD0D9"/>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a:p>
            <a:pPr indent="-273050" lvl="0" marL="273050" marR="0" rtl="0" algn="l">
              <a:lnSpc>
                <a:spcPct val="100000"/>
              </a:lnSpc>
              <a:spcBef>
                <a:spcPts val="520"/>
              </a:spcBef>
              <a:spcAft>
                <a:spcPts val="0"/>
              </a:spcAft>
              <a:buClr>
                <a:srgbClr val="0BD0D9"/>
              </a:buClr>
              <a:buSzPts val="2470"/>
              <a:buFont typeface="Noto Sans Symbols"/>
              <a:buChar char="⚫"/>
            </a:pPr>
            <a:r>
              <a:rPr b="0" i="0" lang="en-US" sz="2600" u="none" cap="none" strike="noStrike">
                <a:solidFill>
                  <a:schemeClr val="dk1"/>
                </a:solidFill>
                <a:latin typeface="Constantia"/>
                <a:ea typeface="Constantia"/>
                <a:cs typeface="Constantia"/>
                <a:sym typeface="Constantia"/>
              </a:rPr>
              <a:t>Motility</a:t>
            </a:r>
            <a:endParaRPr/>
          </a:p>
          <a:p>
            <a:pPr indent="-273050" lvl="0" marL="273050" marR="0" rtl="0" algn="l">
              <a:lnSpc>
                <a:spcPct val="100000"/>
              </a:lnSpc>
              <a:spcBef>
                <a:spcPts val="520"/>
              </a:spcBef>
              <a:spcAft>
                <a:spcPts val="0"/>
              </a:spcAft>
              <a:buClr>
                <a:srgbClr val="0BD0D9"/>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Secretion</a:t>
            </a:r>
            <a:endParaRPr/>
          </a:p>
          <a:p>
            <a:pPr indent="-273050" lvl="0" marL="273050" marR="0" rtl="0" algn="l">
              <a:lnSpc>
                <a:spcPct val="100000"/>
              </a:lnSpc>
              <a:spcBef>
                <a:spcPts val="520"/>
              </a:spcBef>
              <a:spcAft>
                <a:spcPts val="0"/>
              </a:spcAft>
              <a:buClr>
                <a:srgbClr val="0BD0D9"/>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Absorption</a:t>
            </a:r>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a:p>
            <a:pPr indent="-273050" lvl="0" marL="273050" marR="0" rtl="0" algn="l">
              <a:lnSpc>
                <a:spcPct val="100000"/>
              </a:lnSpc>
              <a:spcBef>
                <a:spcPts val="520"/>
              </a:spcBef>
              <a:spcAft>
                <a:spcPts val="0"/>
              </a:spcAft>
              <a:buClr>
                <a:srgbClr val="0BD0D9"/>
              </a:buClr>
              <a:buSzPts val="2470"/>
              <a:buFont typeface="Noto Sans Symbols"/>
              <a:buChar char="⚫"/>
            </a:pPr>
            <a:r>
              <a:rPr b="0" i="0" lang="en-US" sz="2600" u="none" cap="none" strike="noStrike">
                <a:solidFill>
                  <a:schemeClr val="dk1"/>
                </a:solidFill>
                <a:latin typeface="Constantia"/>
                <a:ea typeface="Constantia"/>
                <a:cs typeface="Constantia"/>
                <a:sym typeface="Constantia"/>
              </a:rPr>
              <a:t>Elimination</a:t>
            </a:r>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pic>
        <p:nvPicPr>
          <p:cNvPr descr="Motility of the GI tract is a physical churning of the tract.  Secretion of materials from the blood into the lumen of the GI of vice versa can also occur.  Absorption refers to the absorption of nutrients from the lumen of th GI tract into the blood. ELimination refers to fecal formation and excretion." id="138" name="Google Shape;138;p19"/>
          <p:cNvPicPr preferRelativeResize="0"/>
          <p:nvPr/>
        </p:nvPicPr>
        <p:blipFill rotWithShape="1">
          <a:blip r:embed="rId3">
            <a:alphaModFix/>
          </a:blip>
          <a:srcRect b="3206" l="13217" r="13577" t="0"/>
          <a:stretch/>
        </p:blipFill>
        <p:spPr>
          <a:xfrm>
            <a:off x="3276600" y="1447800"/>
            <a:ext cx="5146675" cy="4945063"/>
          </a:xfrm>
          <a:prstGeom prst="rect">
            <a:avLst/>
          </a:prstGeom>
          <a:noFill/>
          <a:ln>
            <a:noFill/>
          </a:ln>
        </p:spPr>
      </p:pic>
      <p:sp>
        <p:nvSpPr>
          <p:cNvPr id="139" name="Google Shape;139;p19"/>
          <p:cNvSpPr txBox="1"/>
          <p:nvPr/>
        </p:nvSpPr>
        <p:spPr>
          <a:xfrm>
            <a:off x="533400" y="685800"/>
            <a:ext cx="8229600" cy="781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BC0000"/>
                </a:solidFill>
                <a:latin typeface="Arial"/>
                <a:ea typeface="Arial"/>
                <a:cs typeface="Arial"/>
                <a:sym typeface="Arial"/>
              </a:rPr>
              <a:t>Processes of the digestive system</a:t>
            </a:r>
            <a:endParaRPr b="1" i="0" sz="3600" u="none" cap="none" strike="noStrike">
              <a:solidFill>
                <a:srgbClr val="BC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600"/>
              <a:buFont typeface="Arial"/>
              <a:buNone/>
            </a:pPr>
            <a:r>
              <a:t/>
            </a:r>
            <a:endParaRPr b="1" i="0" sz="3600" u="none" cap="none" strike="noStrike">
              <a:solidFill>
                <a:srgbClr val="BC0000"/>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95300" y="1047750"/>
            <a:ext cx="23241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Digestion:</a:t>
            </a:r>
            <a:endParaRPr/>
          </a:p>
        </p:txBody>
      </p:sp>
      <p:sp>
        <p:nvSpPr>
          <p:cNvPr id="145" name="Google Shape;145;p20"/>
          <p:cNvSpPr txBox="1"/>
          <p:nvPr>
            <p:ph idx="1" type="body"/>
          </p:nvPr>
        </p:nvSpPr>
        <p:spPr>
          <a:xfrm>
            <a:off x="609600" y="2438400"/>
            <a:ext cx="7315200" cy="3352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Mechanical effects:</a:t>
            </a:r>
            <a:endParaRPr/>
          </a:p>
          <a:p>
            <a:pPr indent="-273050" lvl="0" marL="273050" rtl="0" algn="l">
              <a:spcBef>
                <a:spcPts val="1840"/>
              </a:spcBef>
              <a:spcAft>
                <a:spcPts val="0"/>
              </a:spcAft>
              <a:buClr>
                <a:srgbClr val="BC0000"/>
              </a:buClr>
              <a:buSzPts val="3040"/>
              <a:buFont typeface="Noto Sans Symbols"/>
              <a:buNone/>
            </a:pPr>
            <a:r>
              <a:rPr b="1" lang="en-US" sz="3200">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e.g., mastication</a:t>
            </a:r>
            <a:endParaRPr/>
          </a:p>
          <a:p>
            <a:pPr indent="-273050" lvl="0" marL="273050" rtl="0" algn="l">
              <a:spcBef>
                <a:spcPts val="1840"/>
              </a:spcBef>
              <a:spcAft>
                <a:spcPts val="0"/>
              </a:spcAft>
              <a:buClr>
                <a:srgbClr val="BC0000"/>
              </a:buClr>
              <a:buSzPts val="3040"/>
              <a:buFont typeface="Noto Sans Symbols"/>
              <a:buChar char="⮚"/>
            </a:pPr>
            <a:r>
              <a:rPr b="1" lang="en-US" sz="3200">
                <a:latin typeface="Times New Roman"/>
                <a:ea typeface="Times New Roman"/>
                <a:cs typeface="Times New Roman"/>
                <a:sym typeface="Times New Roman"/>
              </a:rPr>
              <a:t> </a:t>
            </a:r>
            <a:r>
              <a:rPr b="1" lang="en-US" sz="3200">
                <a:solidFill>
                  <a:srgbClr val="0000CC"/>
                </a:solidFill>
                <a:latin typeface="Times New Roman"/>
                <a:ea typeface="Times New Roman"/>
                <a:cs typeface="Times New Roman"/>
                <a:sym typeface="Times New Roman"/>
              </a:rPr>
              <a:t>Enzymatic effects:</a:t>
            </a:r>
            <a:endParaRPr/>
          </a:p>
          <a:p>
            <a:pPr indent="-273050" lvl="0" marL="273050" rtl="0" algn="l">
              <a:spcBef>
                <a:spcPts val="1840"/>
              </a:spcBef>
              <a:spcAft>
                <a:spcPts val="0"/>
              </a:spcAft>
              <a:buClr>
                <a:srgbClr val="BC0000"/>
              </a:buClr>
              <a:buSzPts val="3040"/>
              <a:buFont typeface="Noto Sans Symbols"/>
              <a:buNone/>
            </a:pPr>
            <a:r>
              <a:rPr b="1" lang="en-US" sz="3200">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Digestive enzymes (hydrolases)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685800" y="1047750"/>
            <a:ext cx="61722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End Products of Digestion:</a:t>
            </a:r>
            <a:endParaRPr/>
          </a:p>
        </p:txBody>
      </p:sp>
      <p:sp>
        <p:nvSpPr>
          <p:cNvPr id="151" name="Google Shape;151;p21"/>
          <p:cNvSpPr txBox="1"/>
          <p:nvPr>
            <p:ph idx="1" type="body"/>
          </p:nvPr>
        </p:nvSpPr>
        <p:spPr>
          <a:xfrm>
            <a:off x="609600" y="2438400"/>
            <a:ext cx="8153400" cy="2971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0000CC"/>
              </a:buClr>
              <a:buSzPts val="3200"/>
              <a:buFont typeface="Noto Sans Symbols"/>
              <a:buChar char="⮚"/>
            </a:pPr>
            <a:r>
              <a:rPr b="1" lang="en-US" sz="3200">
                <a:solidFill>
                  <a:srgbClr val="0000CC"/>
                </a:solidFill>
                <a:latin typeface="Times New Roman"/>
                <a:ea typeface="Times New Roman"/>
                <a:cs typeface="Times New Roman"/>
                <a:sym typeface="Times New Roman"/>
              </a:rPr>
              <a:t> </a:t>
            </a:r>
            <a:r>
              <a:rPr b="1" lang="en-US" sz="3200">
                <a:solidFill>
                  <a:srgbClr val="C00000"/>
                </a:solidFill>
                <a:latin typeface="Times New Roman"/>
                <a:ea typeface="Times New Roman"/>
                <a:cs typeface="Times New Roman"/>
                <a:sym typeface="Times New Roman"/>
              </a:rPr>
              <a:t>Carbohydrates               </a:t>
            </a:r>
            <a:r>
              <a:rPr b="1" lang="en-US" sz="3200">
                <a:solidFill>
                  <a:srgbClr val="0000CC"/>
                </a:solidFill>
                <a:latin typeface="Times New Roman"/>
                <a:ea typeface="Times New Roman"/>
                <a:cs typeface="Times New Roman"/>
                <a:sym typeface="Times New Roman"/>
              </a:rPr>
              <a:t>Monosaccharides</a:t>
            </a:r>
            <a:endParaRPr b="1" sz="3200">
              <a:solidFill>
                <a:srgbClr val="C00000"/>
              </a:solidFill>
              <a:latin typeface="Times New Roman"/>
              <a:ea typeface="Times New Roman"/>
              <a:cs typeface="Times New Roman"/>
              <a:sym typeface="Times New Roman"/>
            </a:endParaRPr>
          </a:p>
          <a:p>
            <a:pPr indent="-273050" lvl="0" marL="273050" rtl="0" algn="l">
              <a:spcBef>
                <a:spcPts val="3640"/>
              </a:spcBef>
              <a:spcAft>
                <a:spcPts val="0"/>
              </a:spcAft>
              <a:buClr>
                <a:srgbClr val="0000CC"/>
              </a:buClr>
              <a:buSzPts val="3200"/>
              <a:buFont typeface="Noto Sans Symbols"/>
              <a:buChar char="⮚"/>
            </a:pPr>
            <a:r>
              <a:rPr b="1" lang="en-US" sz="3200">
                <a:solidFill>
                  <a:srgbClr val="BC0000"/>
                </a:solidFill>
                <a:latin typeface="Times New Roman"/>
                <a:ea typeface="Times New Roman"/>
                <a:cs typeface="Times New Roman"/>
                <a:sym typeface="Times New Roman"/>
              </a:rPr>
              <a:t> </a:t>
            </a:r>
            <a:r>
              <a:rPr b="1" lang="en-US" sz="3200">
                <a:solidFill>
                  <a:srgbClr val="C00000"/>
                </a:solidFill>
                <a:latin typeface="Times New Roman"/>
                <a:ea typeface="Times New Roman"/>
                <a:cs typeface="Times New Roman"/>
                <a:sym typeface="Times New Roman"/>
              </a:rPr>
              <a:t>Triacylglycerols (TAG)             </a:t>
            </a:r>
            <a:r>
              <a:rPr b="1" lang="en-US" sz="3200">
                <a:solidFill>
                  <a:srgbClr val="0000CC"/>
                </a:solidFill>
                <a:latin typeface="Times New Roman"/>
                <a:ea typeface="Times New Roman"/>
                <a:cs typeface="Times New Roman"/>
                <a:sym typeface="Times New Roman"/>
              </a:rPr>
              <a:t>Fatty acids 				      &amp; monoacylglycerols</a:t>
            </a:r>
            <a:endParaRPr b="1" sz="3200">
              <a:solidFill>
                <a:srgbClr val="C00000"/>
              </a:solidFill>
              <a:latin typeface="Times New Roman"/>
              <a:ea typeface="Times New Roman"/>
              <a:cs typeface="Times New Roman"/>
              <a:sym typeface="Times New Roman"/>
            </a:endParaRPr>
          </a:p>
          <a:p>
            <a:pPr indent="-273050" lvl="0" marL="273050" rtl="0" algn="l">
              <a:spcBef>
                <a:spcPts val="3640"/>
              </a:spcBef>
              <a:spcAft>
                <a:spcPts val="0"/>
              </a:spcAft>
              <a:buClr>
                <a:srgbClr val="0000CC"/>
              </a:buClr>
              <a:buSzPts val="3200"/>
              <a:buFont typeface="Noto Sans Symbols"/>
              <a:buChar char="⮚"/>
            </a:pPr>
            <a:r>
              <a:rPr b="1" lang="en-US" sz="3200">
                <a:solidFill>
                  <a:srgbClr val="BC0000"/>
                </a:solidFill>
                <a:latin typeface="Times New Roman"/>
                <a:ea typeface="Times New Roman"/>
                <a:cs typeface="Times New Roman"/>
                <a:sym typeface="Times New Roman"/>
              </a:rPr>
              <a:t> </a:t>
            </a:r>
            <a:r>
              <a:rPr b="1" lang="en-US" sz="3200">
                <a:solidFill>
                  <a:srgbClr val="C00000"/>
                </a:solidFill>
                <a:latin typeface="Times New Roman"/>
                <a:ea typeface="Times New Roman"/>
                <a:cs typeface="Times New Roman"/>
                <a:sym typeface="Times New Roman"/>
              </a:rPr>
              <a:t>Proteins                </a:t>
            </a:r>
            <a:r>
              <a:rPr b="1" lang="en-US" sz="3200">
                <a:solidFill>
                  <a:srgbClr val="0000CC"/>
                </a:solidFill>
                <a:latin typeface="Times New Roman"/>
                <a:ea typeface="Times New Roman"/>
                <a:cs typeface="Times New Roman"/>
                <a:sym typeface="Times New Roman"/>
              </a:rPr>
              <a:t>Amino acids</a:t>
            </a:r>
            <a:endParaRPr b="1" sz="3200">
              <a:solidFill>
                <a:srgbClr val="C00000"/>
              </a:solidFill>
              <a:latin typeface="Times New Roman"/>
              <a:ea typeface="Times New Roman"/>
              <a:cs typeface="Times New Roman"/>
              <a:sym typeface="Times New Roman"/>
            </a:endParaRPr>
          </a:p>
        </p:txBody>
      </p:sp>
      <p:cxnSp>
        <p:nvCxnSpPr>
          <p:cNvPr id="152" name="Google Shape;152;p21"/>
          <p:cNvCxnSpPr/>
          <p:nvPr/>
        </p:nvCxnSpPr>
        <p:spPr>
          <a:xfrm>
            <a:off x="3962400" y="2819400"/>
            <a:ext cx="1066800" cy="1588"/>
          </a:xfrm>
          <a:prstGeom prst="straightConnector1">
            <a:avLst/>
          </a:prstGeom>
          <a:noFill/>
          <a:ln cap="flat" cmpd="sng" w="25400">
            <a:solidFill>
              <a:srgbClr val="C00000"/>
            </a:solidFill>
            <a:prstDash val="solid"/>
            <a:round/>
            <a:headEnd len="sm" w="sm" type="none"/>
            <a:tailEnd len="med" w="med" type="stealth"/>
          </a:ln>
        </p:spPr>
      </p:cxnSp>
      <p:cxnSp>
        <p:nvCxnSpPr>
          <p:cNvPr id="153" name="Google Shape;153;p21"/>
          <p:cNvCxnSpPr/>
          <p:nvPr/>
        </p:nvCxnSpPr>
        <p:spPr>
          <a:xfrm>
            <a:off x="5257800" y="3732213"/>
            <a:ext cx="1066800" cy="1587"/>
          </a:xfrm>
          <a:prstGeom prst="straightConnector1">
            <a:avLst/>
          </a:prstGeom>
          <a:noFill/>
          <a:ln cap="flat" cmpd="sng" w="25400">
            <a:solidFill>
              <a:srgbClr val="C00000"/>
            </a:solidFill>
            <a:prstDash val="solid"/>
            <a:round/>
            <a:headEnd len="sm" w="sm" type="none"/>
            <a:tailEnd len="med" w="med" type="stealth"/>
          </a:ln>
        </p:spPr>
      </p:cxnSp>
      <p:cxnSp>
        <p:nvCxnSpPr>
          <p:cNvPr id="154" name="Google Shape;154;p21"/>
          <p:cNvCxnSpPr/>
          <p:nvPr/>
        </p:nvCxnSpPr>
        <p:spPr>
          <a:xfrm>
            <a:off x="2819400" y="5194300"/>
            <a:ext cx="1066800" cy="1588"/>
          </a:xfrm>
          <a:prstGeom prst="straightConnector1">
            <a:avLst/>
          </a:prstGeom>
          <a:noFill/>
          <a:ln cap="flat" cmpd="sng" w="25400">
            <a:solidFill>
              <a:srgbClr val="C00000"/>
            </a:solidFill>
            <a:prstDash val="solid"/>
            <a:round/>
            <a:headEnd len="sm" w="sm"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533400" y="104775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BC0000"/>
                </a:solidFill>
                <a:latin typeface="Impact"/>
                <a:ea typeface="Impact"/>
                <a:cs typeface="Impact"/>
                <a:sym typeface="Impact"/>
              </a:rPr>
              <a:t>Role of Salivary Glands in Digestion</a:t>
            </a:r>
            <a:endParaRPr/>
          </a:p>
        </p:txBody>
      </p:sp>
      <p:sp>
        <p:nvSpPr>
          <p:cNvPr id="160" name="Google Shape;160;p22"/>
          <p:cNvSpPr txBox="1"/>
          <p:nvPr>
            <p:ph idx="1" type="body"/>
          </p:nvPr>
        </p:nvSpPr>
        <p:spPr>
          <a:xfrm>
            <a:off x="609600" y="2286000"/>
            <a:ext cx="8153400" cy="2971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They secrete saliva</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Saliva:</a:t>
            </a:r>
            <a:endParaRPr/>
          </a:p>
          <a:p>
            <a:pPr indent="-273050" lvl="0" marL="273050" rtl="0" algn="l">
              <a:spcBef>
                <a:spcPts val="24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Acts as lubricant</a:t>
            </a:r>
            <a:endParaRPr/>
          </a:p>
          <a:p>
            <a:pPr indent="-273050" lvl="0" marL="273050" rtl="0" algn="l">
              <a:spcBef>
                <a:spcPts val="24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Contains salivary α-amylase </a:t>
            </a:r>
            <a:endParaRPr/>
          </a:p>
          <a:p>
            <a:pPr indent="-273050" lvl="0" marL="273050" rtl="0" algn="l">
              <a:spcBef>
                <a:spcPts val="2440"/>
              </a:spcBef>
              <a:spcAft>
                <a:spcPts val="0"/>
              </a:spcAft>
              <a:buClr>
                <a:srgbClr val="BC0000"/>
              </a:buClr>
              <a:buSzPts val="3040"/>
              <a:buFont typeface="Noto Sans Symbols"/>
              <a:buNone/>
            </a:pPr>
            <a:r>
              <a:rPr b="1" lang="en-US" sz="3200">
                <a:solidFill>
                  <a:srgbClr val="BC0000"/>
                </a:solidFill>
                <a:latin typeface="Times New Roman"/>
                <a:ea typeface="Times New Roman"/>
                <a:cs typeface="Times New Roman"/>
                <a:sym typeface="Times New Roman"/>
              </a:rPr>
              <a:t>		</a:t>
            </a:r>
            <a:r>
              <a:rPr b="1" lang="en-US" sz="3200">
                <a:solidFill>
                  <a:srgbClr val="0000CC"/>
                </a:solidFill>
                <a:latin typeface="Times New Roman"/>
                <a:ea typeface="Times New Roman"/>
                <a:cs typeface="Times New Roman"/>
                <a:sym typeface="Times New Roman"/>
              </a:rPr>
              <a:t>Contains lingual lipase</a:t>
            </a:r>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533400" y="1047750"/>
            <a:ext cx="8229600" cy="7810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000">
                <a:solidFill>
                  <a:srgbClr val="C00000"/>
                </a:solidFill>
                <a:latin typeface="Impact"/>
                <a:ea typeface="Impact"/>
                <a:cs typeface="Impact"/>
                <a:sym typeface="Impact"/>
              </a:rPr>
              <a:t>Salivary α-Amylase</a:t>
            </a:r>
            <a:endParaRPr/>
          </a:p>
        </p:txBody>
      </p:sp>
      <p:sp>
        <p:nvSpPr>
          <p:cNvPr id="166" name="Google Shape;166;p23"/>
          <p:cNvSpPr txBox="1"/>
          <p:nvPr>
            <p:ph idx="1" type="body"/>
          </p:nvPr>
        </p:nvSpPr>
        <p:spPr>
          <a:xfrm>
            <a:off x="457200" y="2209800"/>
            <a:ext cx="8382000" cy="4038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Secreted by: </a:t>
            </a:r>
            <a:r>
              <a:rPr b="1" lang="en-US" sz="3200">
                <a:solidFill>
                  <a:srgbClr val="C00000"/>
                </a:solidFill>
                <a:latin typeface="Times New Roman"/>
                <a:ea typeface="Times New Roman"/>
                <a:cs typeface="Times New Roman"/>
                <a:sym typeface="Times New Roman"/>
              </a:rPr>
              <a:t>Parotid glands</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Optimum pH: </a:t>
            </a:r>
            <a:r>
              <a:rPr b="1" lang="en-US" sz="3200">
                <a:solidFill>
                  <a:srgbClr val="C00000"/>
                </a:solidFill>
                <a:latin typeface="Times New Roman"/>
                <a:ea typeface="Times New Roman"/>
                <a:cs typeface="Times New Roman"/>
                <a:sym typeface="Times New Roman"/>
              </a:rPr>
              <a:t>6.6 – 6.8</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Substrate: </a:t>
            </a:r>
            <a:r>
              <a:rPr b="1" lang="en-US" sz="3200">
                <a:solidFill>
                  <a:srgbClr val="C00000"/>
                </a:solidFill>
                <a:latin typeface="Times New Roman"/>
                <a:ea typeface="Times New Roman"/>
                <a:cs typeface="Times New Roman"/>
                <a:sym typeface="Times New Roman"/>
              </a:rPr>
              <a:t>Starch and glycogen </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Hydrolyzes: </a:t>
            </a:r>
            <a:r>
              <a:rPr b="1" lang="en-US" sz="3200">
                <a:solidFill>
                  <a:srgbClr val="C00000"/>
                </a:solidFill>
                <a:latin typeface="Times New Roman"/>
                <a:ea typeface="Times New Roman"/>
                <a:cs typeface="Times New Roman"/>
                <a:sym typeface="Times New Roman"/>
              </a:rPr>
              <a:t>α(1,4) glycosidic bonds</a:t>
            </a:r>
            <a:endParaRPr/>
          </a:p>
          <a:p>
            <a:pPr indent="-273050" lvl="0" marL="273050" rtl="0" algn="l">
              <a:spcBef>
                <a:spcPts val="2440"/>
              </a:spcBef>
              <a:spcAft>
                <a:spcPts val="0"/>
              </a:spcAft>
              <a:buClr>
                <a:srgbClr val="BC0000"/>
              </a:buClr>
              <a:buSzPts val="3040"/>
              <a:buFont typeface="Noto Sans Symbols"/>
              <a:buChar char="⮚"/>
            </a:pPr>
            <a:r>
              <a:rPr b="1" lang="en-US" sz="3200">
                <a:solidFill>
                  <a:srgbClr val="0000CC"/>
                </a:solidFill>
                <a:latin typeface="Times New Roman"/>
                <a:ea typeface="Times New Roman"/>
                <a:cs typeface="Times New Roman"/>
                <a:sym typeface="Times New Roman"/>
              </a:rPr>
              <a:t> Produces: </a:t>
            </a:r>
            <a:r>
              <a:rPr b="1" lang="en-US" sz="3200">
                <a:solidFill>
                  <a:srgbClr val="C00000"/>
                </a:solidFill>
                <a:latin typeface="Times New Roman"/>
                <a:ea typeface="Times New Roman"/>
                <a:cs typeface="Times New Roman"/>
                <a:sym typeface="Times New Roman"/>
              </a:rPr>
              <a:t>Short oligosaccharides</a:t>
            </a:r>
            <a:endParaRPr/>
          </a:p>
          <a:p>
            <a:pPr indent="-273050" lvl="0" marL="273050" rtl="0" algn="l">
              <a:spcBef>
                <a:spcPts val="2440"/>
              </a:spcBef>
              <a:spcAft>
                <a:spcPts val="0"/>
              </a:spcAft>
              <a:buClr>
                <a:srgbClr val="BC0000"/>
              </a:buClr>
              <a:buSzPts val="3040"/>
              <a:buFont typeface="Noto Sans Symbols"/>
              <a:buNone/>
            </a:pPr>
            <a:r>
              <a:rPr b="1" lang="en-US" sz="3200">
                <a:solidFill>
                  <a:srgbClr val="0000CC"/>
                </a:solidFill>
                <a:latin typeface="Times New Roman"/>
                <a:ea typeface="Times New Roman"/>
                <a:cs typeface="Times New Roman"/>
                <a:sym typeface="Times New Roman"/>
              </a:rPr>
              <a:t>		</a:t>
            </a:r>
            <a:r>
              <a:rPr b="1" lang="en-US" sz="3200">
                <a:solidFill>
                  <a:srgbClr val="BC0000"/>
                </a:solidFill>
                <a:latin typeface="Times New Roman"/>
                <a:ea typeface="Times New Roman"/>
                <a:cs typeface="Times New Roman"/>
                <a:sym typeface="Times New Roman"/>
              </a:rPr>
              <a:t>		</a:t>
            </a:r>
            <a:endParaRPr b="1" sz="3200">
              <a:solidFill>
                <a:srgbClr val="0000CC"/>
              </a:solidFill>
              <a:latin typeface="Times New Roman"/>
              <a:ea typeface="Times New Roman"/>
              <a:cs typeface="Times New Roman"/>
              <a:sym typeface="Times New Roman"/>
            </a:endParaRPr>
          </a:p>
          <a:p>
            <a:pPr indent="-273050" lvl="0" marL="273050" rtl="0" algn="l">
              <a:spcBef>
                <a:spcPts val="2440"/>
              </a:spcBef>
              <a:spcAft>
                <a:spcPts val="0"/>
              </a:spcAft>
              <a:buClr>
                <a:srgbClr val="BC0000"/>
              </a:buClr>
              <a:buSzPts val="3040"/>
              <a:buFont typeface="Noto Sans Symbols"/>
              <a:buNone/>
            </a:pPr>
            <a:r>
              <a:t/>
            </a:r>
            <a:endParaRPr b="1" sz="3200">
              <a:solidFill>
                <a:srgbClr val="C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