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presentationml.viewProps+xml" PartName="/ppt/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saveSubsetFonts="1">
  <p:sldMasterIdLst>
    <p:sldMasterId r:id="rId4" id="2147483648"/>
  </p:sldMasterIdLst>
  <p:sldIdLst>
    <p:sldId r:id="rId5" id="256"/>
    <p:sldId r:id="rId6" id="257"/>
    <p:sldId r:id="rId7" id="258"/>
    <p:sldId r:id="rId8" id="259"/>
    <p:sldId r:id="rId9" id="260"/>
    <p:sldId r:id="rId10" id="261"/>
    <p:sldId r:id="rId11" id="262"/>
    <p:sldId r:id="rId12" id="263"/>
    <p:sldId r:id="rId13" id="264"/>
    <p:sldId r:id="rId14" id="265"/>
    <p:sldId r:id="rId15" id="266"/>
    <p:sldId r:id="rId16" id="267"/>
    <p:sldId r:id="rId17" id="268"/>
    <p:sldId r:id="rId18" id="269"/>
    <p:sldId r:id="rId19" id="270"/>
    <p:sldId r:id="rId20" id="271"/>
    <p:sldId r:id="rId21" id="272"/>
    <p:sldId r:id="rId22" id="273"/>
    <p:sldId r:id="rId23" id="274"/>
    <p:sldId r:id="rId24" id="275"/>
    <p:sldId r:id="rId25" id="276"/>
    <p:sldId r:id="rId26" id="277"/>
    <p:sldId r:id="rId27" id="278"/>
    <p:sldId r:id="rId28" id="279"/>
    <p:sldId r:id="rId29" id="280"/>
    <p:sldId r:id="rId30" id="281"/>
  </p:sldIdLst>
  <p:sldSz cx="9144000" cy="6858000" type="screen4x3"/>
  <p:notesSz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6858000" cy="9144000"/>
  <p:defaultText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defRPr lang="en-US">
        <a:uFillTx/>
      </a:defRPr>
    </a:defPPr>
    <a:lvl1pPr algn="l" fontAlgn="base" rtl="0">
      <a:spcBef>
        <a:spcPct val="0"/>
      </a:spcBef>
      <a:spcAft>
        <a:spcPct val="0"/>
      </a:spcAft>
      <a:defRPr kern="1200">
        <a:solidFill>
          <a:schemeClr val="tx1"/>
        </a:solidFill>
        <a:uFillTx/>
        <a:latin charset="0" typeface="Arial"/>
        <a:ea typeface="+mn-ea"/>
        <a:cs charset="0" typeface="Arial"/>
      </a:defRPr>
    </a:lvl1pPr>
    <a:lvl2pPr algn="l" fontAlgn="base" marL="457200" rtl="0">
      <a:spcBef>
        <a:spcPct val="0"/>
      </a:spcBef>
      <a:spcAft>
        <a:spcPct val="0"/>
      </a:spcAft>
      <a:defRPr kern="1200">
        <a:solidFill>
          <a:schemeClr val="tx1"/>
        </a:solidFill>
        <a:uFillTx/>
        <a:latin charset="0" typeface="Arial"/>
        <a:ea typeface="+mn-ea"/>
        <a:cs charset="0" typeface="Arial"/>
      </a:defRPr>
    </a:lvl2pPr>
    <a:lvl3pPr algn="l" fontAlgn="base" marL="914400" rtl="0">
      <a:spcBef>
        <a:spcPct val="0"/>
      </a:spcBef>
      <a:spcAft>
        <a:spcPct val="0"/>
      </a:spcAft>
      <a:defRPr kern="1200">
        <a:solidFill>
          <a:schemeClr val="tx1"/>
        </a:solidFill>
        <a:uFillTx/>
        <a:latin charset="0" typeface="Arial"/>
        <a:ea typeface="+mn-ea"/>
        <a:cs charset="0" typeface="Arial"/>
      </a:defRPr>
    </a:lvl3pPr>
    <a:lvl4pPr algn="l" fontAlgn="base" marL="1371600" rtl="0">
      <a:spcBef>
        <a:spcPct val="0"/>
      </a:spcBef>
      <a:spcAft>
        <a:spcPct val="0"/>
      </a:spcAft>
      <a:defRPr kern="1200">
        <a:solidFill>
          <a:schemeClr val="tx1"/>
        </a:solidFill>
        <a:uFillTx/>
        <a:latin charset="0" typeface="Arial"/>
        <a:ea typeface="+mn-ea"/>
        <a:cs charset="0" typeface="Arial"/>
      </a:defRPr>
    </a:lvl4pPr>
    <a:lvl5pPr algn="l" fontAlgn="base" marL="1828800" rtl="0">
      <a:spcBef>
        <a:spcPct val="0"/>
      </a:spcBef>
      <a:spcAft>
        <a:spcPct val="0"/>
      </a:spcAft>
      <a:defRPr kern="1200">
        <a:solidFill>
          <a:schemeClr val="tx1"/>
        </a:solidFill>
        <a:uFillTx/>
        <a:latin charset="0" typeface="Arial"/>
        <a:ea typeface="+mn-ea"/>
        <a:cs charset="0" typeface="Arial"/>
      </a:defRPr>
    </a:lvl5pPr>
    <a:lvl6pPr algn="l" defTabSz="914400" eaLnBrk="1" hangingPunct="1" latinLnBrk="0" marL="2286000" rtl="0">
      <a:defRPr kern="1200">
        <a:solidFill>
          <a:schemeClr val="tx1"/>
        </a:solidFill>
        <a:uFillTx/>
        <a:latin charset="0" typeface="Arial"/>
        <a:ea typeface="+mn-ea"/>
        <a:cs charset="0" typeface="Arial"/>
      </a:defRPr>
    </a:lvl6pPr>
    <a:lvl7pPr algn="l" defTabSz="914400" eaLnBrk="1" hangingPunct="1" latinLnBrk="0" marL="2743200" rtl="0">
      <a:defRPr kern="1200">
        <a:solidFill>
          <a:schemeClr val="tx1"/>
        </a:solidFill>
        <a:uFillTx/>
        <a:latin charset="0" typeface="Arial"/>
        <a:ea typeface="+mn-ea"/>
        <a:cs charset="0" typeface="Arial"/>
      </a:defRPr>
    </a:lvl7pPr>
    <a:lvl8pPr algn="l" defTabSz="914400" eaLnBrk="1" hangingPunct="1" latinLnBrk="0" marL="3200400" rtl="0">
      <a:defRPr kern="1200">
        <a:solidFill>
          <a:schemeClr val="tx1"/>
        </a:solidFill>
        <a:uFillTx/>
        <a:latin charset="0" typeface="Arial"/>
        <a:ea typeface="+mn-ea"/>
        <a:cs charset="0" typeface="Arial"/>
      </a:defRPr>
    </a:lvl8pPr>
    <a:lvl9pPr algn="l" defTabSz="914400" eaLnBrk="1" hangingPunct="1" latinLnBrk="0" marL="3657600" rtl="0">
      <a:defRPr kern="1200">
        <a:solidFill>
          <a:schemeClr val="tx1"/>
        </a:solidFill>
        <a:uFillTx/>
        <a:latin charset="0" typeface="Arial"/>
        <a:ea typeface="+mn-ea"/>
        <a:cs charset="0" typeface="Arial"/>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p:showPr showNarration="1">
    <p:present/>
    <p:sldAll/>
    <p:penCl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rgbClr val="FF0000"/>
    </p:penClr>
  </p:showPr>
</p:presentationPr>
</file>

<file path=ppt/tableStyles.xml><?xml version="1.0" encoding="utf-8"?>
<a:tblStyleLst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def="{5C22544A-7EE6-4342-B048-85BDC9FD1C3A}">
  <a:tblStyle styleId="{5C22544A-7EE6-4342-B048-85BDC9FD1C3A}" styleName="Medium Style 2 - Accent 1">
    <a:wholeTbl>
      <a:tcTxStyle>
        <a:fontRef idx="minor">
          <a:srgbClr val="000000"/>
        </a:fontRef>
        <a:schemeClr val="dk1"/>
      </a:tcTxStyle>
      <a:tcStyle>
        <a:tcBdr>
          <a:left>
            <a:ln cmpd="sng" w="12700">
              <a:solidFill>
                <a:schemeClr val="lt1"/>
              </a:solidFill>
            </a:ln>
          </a:left>
          <a:right>
            <a:ln cmpd="sng" w="12700">
              <a:solidFill>
                <a:schemeClr val="lt1"/>
              </a:solidFill>
            </a:ln>
          </a:right>
          <a:top>
            <a:ln cmpd="sng" w="12700">
              <a:solidFill>
                <a:schemeClr val="lt1"/>
              </a:solidFill>
            </a:ln>
          </a:top>
          <a:bottom>
            <a:ln cmpd="sng" w="12700">
              <a:solidFill>
                <a:schemeClr val="lt1"/>
              </a:solidFill>
            </a:ln>
          </a:bottom>
          <a:insideH>
            <a:ln cmpd="sng" w="12700">
              <a:solidFill>
                <a:schemeClr val="lt1"/>
              </a:solidFill>
            </a:ln>
          </a:insideH>
          <a:insideV>
            <a:ln cmpd="sng"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cmpd="sng" w="38100">
              <a:solidFill>
                <a:schemeClr val="lt1"/>
              </a:solidFill>
            </a:ln>
          </a:top>
        </a:tcBdr>
        <a:fill>
          <a:solidFill>
            <a:schemeClr val="accent1"/>
          </a:solidFill>
        </a:fill>
      </a:tcStyle>
    </a:lastRow>
    <a:firstRow>
      <a:tcTxStyle b="on">
        <a:fontRef idx="minor">
          <a:srgbClr val="000000"/>
        </a:fontRef>
        <a:schemeClr val="lt1"/>
      </a:tcTxStyle>
      <a:tcStyle>
        <a:tcBdr>
          <a:bottom>
            <a:ln cmpd="sng" w="38100">
              <a:solidFill>
                <a:schemeClr val="lt1"/>
              </a:solidFill>
            </a:ln>
          </a:bottom>
        </a:tcBdr>
        <a:fill>
          <a:solidFill>
            <a:schemeClr val="accent1"/>
          </a:solidFill>
        </a:fill>
      </a:tcStyle>
    </a:firstRow>
  </a:tblStyle>
  <a:tblStyle styleId="{10A1B5D5-9B99-4C35-A422-299274C87663}" styleName="Medium Style 1 - Accent 6">
    <a:wholeTbl>
      <a:tcTxStyle>
        <a:fontRef idx="minor">
          <a:srgbClr val="000000"/>
        </a:fontRef>
        <a:schemeClr val="dk1"/>
      </a:tcTxStyle>
      <a:tcStyle>
        <a:tcBdr>
          <a:left>
            <a:ln cmpd="sng" w="12700">
              <a:solidFill>
                <a:schemeClr val="accent6"/>
              </a:solidFill>
            </a:ln>
          </a:left>
          <a:right>
            <a:ln cmpd="sng" w="12700">
              <a:solidFill>
                <a:schemeClr val="accent6"/>
              </a:solidFill>
            </a:ln>
          </a:right>
          <a:top>
            <a:ln cmpd="sng" w="12700">
              <a:solidFill>
                <a:schemeClr val="accent6"/>
              </a:solidFill>
            </a:ln>
          </a:top>
          <a:bottom>
            <a:ln cmpd="sng" w="12700">
              <a:solidFill>
                <a:schemeClr val="accent6"/>
              </a:solidFill>
            </a:ln>
          </a:bottom>
          <a:insideH>
            <a:ln cmpd="sng" w="12700">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cmpd="dbl" w="50800">
              <a:solidFill>
                <a:schemeClr val="accent6"/>
              </a:solidFill>
            </a:ln>
          </a:top>
        </a:tcBdr>
        <a:fill>
          <a:solidFill>
            <a:schemeClr val="lt1"/>
          </a:solidFill>
        </a:fill>
      </a:tcStyle>
    </a:lastRow>
    <a:firstRow>
      <a:tcTxStyle b="on">
        <a:fontRef idx="minor">
          <a:srgbClr val="000000"/>
        </a:fontRef>
        <a:schemeClr val="lt1"/>
      </a:tcTxStyle>
      <a:tcStyle>
        <a:tcBdr/>
        <a:fill>
          <a:solidFill>
            <a:schemeClr val="accent6"/>
          </a:solidFill>
        </a:fill>
      </a:tcStyle>
    </a:firstRow>
  </a:tblStyle>
</a:tblStyleLst>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p:normalViewPr>
    <p:restoredLeft autoAdjust="0" sz="15816"/>
    <p:restoredTop autoAdjust="0" sz="94643"/>
  </p:normalViewPr>
  <p:slideViewPr>
    <p:cSldViewPr>
      <p:cViewPr varScale="1">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69"/>
          <a:sy d="100" n="69"/>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1404" y="72"/>
      </p:cViewPr>
      <p:guideLst>
        <p:guide orient="horz" pos="2160"/>
        <p:guide pos="2880"/>
      </p:guideLst>
    </p:cSldViewPr>
  </p:slideViewPr>
  <p:notesTextViewPr>
    <p:cViewPr>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100"/>
        <a:sy d="100" n="100"/>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notesTextViewPr>
  <p:sorterViewPr>
    <p:cViewPr>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66"/>
        <a:sy d="100" n="66"/>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sorterViewPr>
  <p:gridSpacing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76200" cy="76200"/>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tableStyles.xml" Type="http://schemas.openxmlformats.org/officeDocument/2006/relationships/tableStyles"></Relationship><Relationship Id="rId3" Target="viewProps.xml" Type="http://schemas.openxmlformats.org/officeDocument/2006/relationships/viewProps"></Relationship><Relationship Id="rId4" Target="slideMasters/slideMaster1.xml" Type="http://schemas.openxmlformats.org/officeDocument/2006/relationships/slideMaster"></Relationship><Relationship Id="rId5" Target="slides/slide1.xml" Type="http://schemas.openxmlformats.org/officeDocument/2006/relationships/slide"></Relationship><Relationship Id="rId6" Target="slides/slide2.xml" Type="http://schemas.openxmlformats.org/officeDocument/2006/relationships/slide"></Relationship><Relationship Id="rId7" Target="slides/slide3.xml" Type="http://schemas.openxmlformats.org/officeDocument/2006/relationships/slide"></Relationship><Relationship Id="rId8" Target="slides/slide4.xml" Type="http://schemas.openxmlformats.org/officeDocument/2006/relationships/slide"></Relationship><Relationship Id="rId9" Target="slides/slide5.xml" Type="http://schemas.openxmlformats.org/officeDocument/2006/relationships/slide"></Relationship><Relationship Id="rId10" Target="slides/slide6.xml" Type="http://schemas.openxmlformats.org/officeDocument/2006/relationships/slide"></Relationship><Relationship Id="rId11" Target="slides/slide7.xml" Type="http://schemas.openxmlformats.org/officeDocument/2006/relationships/slide"></Relationship><Relationship Id="rId12" Target="slides/slide8.xml" Type="http://schemas.openxmlformats.org/officeDocument/2006/relationships/slide"></Relationship><Relationship Id="rId13" Target="slides/slide9.xml" Type="http://schemas.openxmlformats.org/officeDocument/2006/relationships/slide"></Relationship><Relationship Id="rId14" Target="slides/slide10.xml" Type="http://schemas.openxmlformats.org/officeDocument/2006/relationships/slide"></Relationship><Relationship Id="rId15" Target="slides/slide11.xml" Type="http://schemas.openxmlformats.org/officeDocument/2006/relationships/slide"></Relationship><Relationship Id="rId16" Target="slides/slide12.xml" Type="http://schemas.openxmlformats.org/officeDocument/2006/relationships/slide"></Relationship><Relationship Id="rId17" Target="slides/slide13.xml" Type="http://schemas.openxmlformats.org/officeDocument/2006/relationships/slide"></Relationship><Relationship Id="rId18" Target="slides/slide14.xml" Type="http://schemas.openxmlformats.org/officeDocument/2006/relationships/slide"></Relationship><Relationship Id="rId19" Target="slides/slide15.xml" Type="http://schemas.openxmlformats.org/officeDocument/2006/relationships/slide"></Relationship><Relationship Id="rId20" Target="slides/slide16.xml" Type="http://schemas.openxmlformats.org/officeDocument/2006/relationships/slide"></Relationship><Relationship Id="rId21" Target="slides/slide17.xml" Type="http://schemas.openxmlformats.org/officeDocument/2006/relationships/slide"></Relationship><Relationship Id="rId22" Target="slides/slide18.xml" Type="http://schemas.openxmlformats.org/officeDocument/2006/relationships/slide"></Relationship><Relationship Id="rId23" Target="slides/slide19.xml" Type="http://schemas.openxmlformats.org/officeDocument/2006/relationships/slide"></Relationship><Relationship Id="rId24" Target="slides/slide20.xml" Type="http://schemas.openxmlformats.org/officeDocument/2006/relationships/slide"></Relationship><Relationship Id="rId25" Target="slides/slide21.xml" Type="http://schemas.openxmlformats.org/officeDocument/2006/relationships/slide"></Relationship><Relationship Id="rId26" Target="slides/slide22.xml" Type="http://schemas.openxmlformats.org/officeDocument/2006/relationships/slide"></Relationship><Relationship Id="rId27" Target="slides/slide23.xml" Type="http://schemas.openxmlformats.org/officeDocument/2006/relationships/slide"></Relationship><Relationship Id="rId28" Target="slides/slide24.xml" Type="http://schemas.openxmlformats.org/officeDocument/2006/relationships/slide"></Relationship><Relationship Id="rId29" Target="slides/slide25.xml" Type="http://schemas.openxmlformats.org/officeDocument/2006/relationships/slide"></Relationship><Relationship Id="rId30" Target="slides/slide26.xml" Type="http://schemas.openxmlformats.org/officeDocument/2006/relationships/slide"></Relationship><Relationship Id="rId31" Target="theme/theme1.xml" Type="http://schemas.openxmlformats.org/officeDocument/2006/relationships/theme"></Relationship></Relationships>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
  <p:cSld name="Title Slide">
    <p:bg>
      <p:bgRef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x="1002">
        <a:schemeClr val="bg2"/>
      </p:bgRef>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Title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3400" y="1371600"/>
            <a:ext cx="7851648" cy="1828800"/>
          </a:xfrm>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Ins="18288" tIns="0">
            <a:normAutofit/>
            <a:scene3d>
              <a:camera prst="orthographicFront"/>
              <a:lightRig dir="t" rig="freezing">
                <a:rot lat="0" lon="0" rev="5640000"/>
              </a:lightRig>
            </a:scene3d>
            <a:sp3d prstMaterial="flat">
              <a:bevelT h="38100" w="38100"/>
              <a:contourClr>
                <a:schemeClr val="tx2"/>
              </a:contourClr>
            </a:sp3d>
          </a:bodyPr>
          <a:lstStyle>
            <a:lvl1pPr algn="r" rtl="0">
              <a:spcBef>
                <a:spcPct val="0"/>
              </a:spcBef>
              <a:buNone/>
              <a:defRPr b="1" sz="5600">
                <a:ln>
                  <a:noFill/>
                </a:ln>
                <a:solidFill>
                  <a:schemeClr val="accent3">
                    <a:tint val="90000"/>
                    <a:satMod val="120000"/>
                  </a:schemeClr>
                </a:solidFill>
                <a:effectLst>
                  <a:outerShdw algn="tl" blurRad="38100" dir="5400000" dist="25400" rotWithShape="0">
                    <a:srgbClr val="000000">
                      <a:alpha val="43000"/>
                    </a:srgbClr>
                  </a:outerShdw>
                </a:effectLst>
                <a:uFillTx/>
                <a:latin typeface="+mj-lt"/>
                <a:ea typeface="+mj-ea"/>
                <a:cs typeface="+mj-cs"/>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 name="Subtitle 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3400" y="3228536"/>
            <a:ext cx="7854696" cy="1752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lIns="0" rIns="18288"/>
          <a:lstStyle>
            <a:lvl1pPr algn="r" indent="0" marL="0" marR="45720">
              <a:buNone/>
              <a:defRPr>
                <a:solidFill>
                  <a:schemeClr val="tx1"/>
                </a:solidFill>
                <a:uFillTx/>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lang="en-US" smtClean="0">
                <a:uFillTx/>
              </a:rPr>
              <a:t>Click to edit Master subtitle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2F6751F6-C270-4C6F-A935-1FCC290CBFF7}"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2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solidFill>
                  <a:srgbClr val="D1EAEE"/>
                </a:solidFill>
                <a:uFillTx/>
              </a:defRPr>
            </a:lvl1pPr>
          </a:lstStyle>
          <a:p>
            <a:pPr>
              <a:defRPr>
                <a:uFillTx/>
              </a:defRPr>
            </a:pPr>
            <a:fld id="{F4B247C6-0109-4148-A816-D3DAF886DDE4}"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overrideClrMapping accent1="accent1" accent2="accent2" accent3="accent3" accent4="accent4" accent5="accent5" accent6="accent6" bg1="dk1" bg2="dk2" folHlink="folHlink" hlink="hlink" tx1="lt1" tx2="lt2"/>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x">
  <p:cSld name="Title and Vertical 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Vertical 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39597C6A-4D53-47E3-BAA3-AF8BE03E26F7}"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54A5F8B5-1F03-4E2F-A329-B4829C99F478}"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itleAndTx">
  <p:cSld name="Vertical Title and 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Vertical 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orient="vert"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629400" y="914401"/>
            <a:ext cx="2057400" cy="52117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Vertical 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914401"/>
            <a:ext cx="6019800" cy="52117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0428F570-F375-4589-9E70-DCB1BE35B684}"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104D1E23-F3FC-4A69-A3EF-F039113DEECA}"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
  <p:cSld name="Title and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33F7A848-A832-4D1F-AAD9-0F41CF731E26}"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E107DAA1-EA67-482C-B702-4B9305A10BD3}"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secHead">
  <p:cSld name="Section Header">
    <p:bg>
      <p:bgRef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x="1002">
        <a:schemeClr val="bg2"/>
      </p:bgRef>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0352" y="1316736"/>
            <a:ext cx="7772400" cy="1362456"/>
          </a:xfrm>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tIns="0">
            <a:noAutofit/>
            <a:scene3d>
              <a:camera prst="orthographicFront"/>
              <a:lightRig dir="t" rig="freezing">
                <a:rot lat="0" lon="0" rev="5640000"/>
              </a:lightRig>
            </a:scene3d>
            <a:sp3d prstMaterial="flat">
              <a:bevelT h="38100" w="38100"/>
            </a:sp3d>
          </a:bodyPr>
          <a:lstStyle>
            <a:lvl1pPr algn="l" rtl="0">
              <a:spcBef>
                <a:spcPct val="0"/>
              </a:spcBef>
              <a:buNone/>
              <a:defRPr b="1" baseline="0" cap="none" dirty="0" lang="en-US" sz="5600">
                <a:ln w="635">
                  <a:noFill/>
                </a:ln>
                <a:solidFill>
                  <a:schemeClr val="accent4">
                    <a:tint val="90000"/>
                    <a:satMod val="125000"/>
                  </a:schemeClr>
                </a:solidFill>
                <a:effectLst>
                  <a:outerShdw algn="tl" blurRad="38100" dir="5400000" dist="25400" rotWithShape="0">
                    <a:srgbClr val="000000">
                      <a:alpha val="43000"/>
                    </a:srgbClr>
                  </a:outerShdw>
                </a:effectLst>
                <a:uFillTx/>
                <a:latin typeface="+mj-lt"/>
                <a:ea typeface="+mj-ea"/>
                <a:cs typeface="+mj-cs"/>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0352" y="2704664"/>
            <a:ext cx="7772400" cy="150971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lIns="45720" rIns="45720"/>
          <a:lstStyle>
            <a:lvl1pPr indent="0" marL="0">
              <a:buNone/>
              <a:defRPr sz="2200">
                <a:solidFill>
                  <a:schemeClr val="tx1"/>
                </a:solidFill>
                <a:uFillTx/>
              </a:defRPr>
            </a:lvl1pPr>
            <a:lvl2pPr>
              <a:buNone/>
              <a:defRPr sz="1800">
                <a:solidFill>
                  <a:schemeClr val="tx1">
                    <a:tint val="75000"/>
                  </a:schemeClr>
                </a:solidFill>
                <a:uFillTx/>
              </a:defRPr>
            </a:lvl2pPr>
            <a:lvl3pPr>
              <a:buNone/>
              <a:defRPr sz="1600">
                <a:solidFill>
                  <a:schemeClr val="tx1">
                    <a:tint val="75000"/>
                  </a:schemeClr>
                </a:solidFill>
                <a:uFillTx/>
              </a:defRPr>
            </a:lvl3pPr>
            <a:lvl4pPr>
              <a:buNone/>
              <a:defRPr sz="1400">
                <a:solidFill>
                  <a:schemeClr val="tx1">
                    <a:tint val="75000"/>
                  </a:schemeClr>
                </a:solidFill>
                <a:uFillTx/>
              </a:defRPr>
            </a:lvl4pPr>
            <a:lvl5pPr>
              <a:buNone/>
              <a:defRPr sz="1400">
                <a:solidFill>
                  <a:schemeClr val="tx1">
                    <a:tint val="75000"/>
                  </a:schemeClr>
                </a:solidFill>
                <a:uFillTx/>
              </a:defRPr>
            </a:lvl5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B4279130-D572-4C35-939E-877FC94F2E20}"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solidFill>
                  <a:srgbClr val="D1EAEE"/>
                </a:solidFill>
                <a:uFillTx/>
              </a:defRPr>
            </a:lvl1pPr>
          </a:lstStyle>
          <a:p>
            <a:pPr>
              <a:defRPr>
                <a:uFillTx/>
              </a:defRPr>
            </a:pPr>
            <a:fld id="{EF27AEE3-646A-43E2-A8C5-CAA8119622A5}"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overrideClrMapping accent1="accent1" accent2="accent2" accent3="accent3" accent4="accent4" accent5="accent5" accent6="accent6" bg1="dk1" bg2="dk2" folHlink="folHlink" hlink="hlink" tx1="lt1" tx2="lt2"/>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Obj">
  <p:cSld name="Two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704088"/>
            <a:ext cx="82296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920085"/>
            <a:ext cx="4038600" cy="443484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600">
                <a:uFillTx/>
              </a:defRPr>
            </a:lvl1pPr>
            <a:lvl2pPr>
              <a:defRPr sz="2400">
                <a:uFillTx/>
              </a:defRPr>
            </a:lvl2pPr>
            <a:lvl3pPr>
              <a:defRPr sz="2000">
                <a:uFillTx/>
              </a:defRPr>
            </a:lvl3pPr>
            <a:lvl4pPr>
              <a:defRPr sz="1800">
                <a:uFillTx/>
              </a:defRPr>
            </a:lvl4pPr>
            <a:lvl5pPr>
              <a:defRPr sz="1800">
                <a:uFillTx/>
              </a:defRPr>
            </a:lvl5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8200" y="1920085"/>
            <a:ext cx="4038600" cy="443484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600">
                <a:uFillTx/>
              </a:defRPr>
            </a:lvl1pPr>
            <a:lvl2pPr>
              <a:defRPr sz="2400">
                <a:uFillTx/>
              </a:defRPr>
            </a:lvl2pPr>
            <a:lvl3pPr>
              <a:defRPr sz="2000">
                <a:uFillTx/>
              </a:defRPr>
            </a:lvl3pPr>
            <a:lvl4pPr>
              <a:defRPr sz="1800">
                <a:uFillTx/>
              </a:defRPr>
            </a:lvl4pPr>
            <a:lvl5pPr>
              <a:defRPr sz="1800">
                <a:uFillTx/>
              </a:defRPr>
            </a:lvl5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Date Placeholder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896D32A3-04D5-427B-BBC7-CA3511FB9D12}"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Footer Placeholder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lide Number Placeholder 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536D5B4D-D50A-46AA-B6FA-AB23ED2328C3}"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TxTwoObj">
  <p:cSld name="Comparis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704088"/>
            <a:ext cx="82296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855248"/>
            <a:ext cx="4040188" cy="65935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0" lIns="45720" rIns="45720" tIns="0">
            <a:noAutofit/>
          </a:bodyPr>
          <a:lstStyle>
            <a:lvl1pPr indent="0" marL="0">
              <a:buNone/>
              <a:defRPr b="1" baseline="0" cap="none" sz="2400">
                <a:solidFill>
                  <a:schemeClr val="tx2"/>
                </a:solidFill>
                <a:effectLst/>
                <a:uFillTx/>
              </a:defRPr>
            </a:lvl1pPr>
            <a:lvl2pPr>
              <a:buNone/>
              <a:defRPr b="1" sz="2000">
                <a:uFillTx/>
              </a:defRPr>
            </a:lvl2pPr>
            <a:lvl3pPr>
              <a:buNone/>
              <a:defRPr b="1" sz="1800">
                <a:uFillTx/>
              </a:defRPr>
            </a:lvl3pPr>
            <a:lvl4pPr>
              <a:buNone/>
              <a:defRPr b="1" sz="1600">
                <a:uFillTx/>
              </a:defRPr>
            </a:lvl4pPr>
            <a:lvl5pPr>
              <a:buNone/>
              <a:defRPr b="1" sz="1600">
                <a:uFillTx/>
              </a:defRPr>
            </a:lvl5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025" y="1859757"/>
            <a:ext cx="4041775" cy="65484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0" lIns="45720" rIns="45720" tIns="0"/>
          <a:lstStyle>
            <a:lvl1pPr indent="0" marL="0">
              <a:buNone/>
              <a:defRPr b="1" baseline="0" cap="none" sz="2400">
                <a:solidFill>
                  <a:schemeClr val="tx2"/>
                </a:solidFill>
                <a:effectLst/>
                <a:uFillTx/>
              </a:defRPr>
            </a:lvl1pPr>
            <a:lvl2pPr>
              <a:buNone/>
              <a:defRPr b="1" sz="2000">
                <a:uFillTx/>
              </a:defRPr>
            </a:lvl2pPr>
            <a:lvl3pPr>
              <a:buNone/>
              <a:defRPr b="1" sz="1800">
                <a:uFillTx/>
              </a:defRPr>
            </a:lvl3pPr>
            <a:lvl4pPr>
              <a:buNone/>
              <a:defRPr b="1" sz="1600">
                <a:uFillTx/>
              </a:defRPr>
            </a:lvl4pPr>
            <a:lvl5pPr>
              <a:buNone/>
              <a:defRPr b="1" sz="1600">
                <a:uFillTx/>
              </a:defRPr>
            </a:lvl5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Content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quarte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514600"/>
            <a:ext cx="4040188" cy="384572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tIns="0"/>
          <a:lstStyle>
            <a:lvl1pPr>
              <a:defRPr sz="2200">
                <a:uFillTx/>
              </a:defRPr>
            </a:lvl1pPr>
            <a:lvl2pPr>
              <a:defRPr sz="2000">
                <a:uFillTx/>
              </a:defRPr>
            </a:lvl2pPr>
            <a:lvl3pPr>
              <a:defRPr sz="1800">
                <a:uFillTx/>
              </a:defRPr>
            </a:lvl3pPr>
            <a:lvl4pPr>
              <a:defRPr sz="1600">
                <a:uFillTx/>
              </a:defRPr>
            </a:lvl4pPr>
            <a:lvl5pPr>
              <a:defRPr sz="1600">
                <a:uFillTx/>
              </a:defRPr>
            </a:lvl5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Content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025" y="2514600"/>
            <a:ext cx="4041775" cy="384572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tIns="0"/>
          <a:lstStyle>
            <a:lvl1pPr>
              <a:defRPr sz="2200">
                <a:uFillTx/>
              </a:defRPr>
            </a:lvl1pPr>
            <a:lvl2pPr>
              <a:defRPr sz="2000">
                <a:uFillTx/>
              </a:defRPr>
            </a:lvl2pPr>
            <a:lvl3pPr>
              <a:defRPr sz="1800">
                <a:uFillTx/>
              </a:defRPr>
            </a:lvl3pPr>
            <a:lvl4pPr>
              <a:defRPr sz="1600">
                <a:uFillTx/>
              </a:defRPr>
            </a:lvl4pPr>
            <a:lvl5pPr>
              <a:defRPr sz="1600">
                <a:uFillTx/>
              </a:defRPr>
            </a:lvl5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Date Placeholder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68AA0443-442F-4A2B-8AF8-2865AA39DCBA}"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Footer Placeholder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Slide Number Placeholder 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7B9CE03E-AABE-4675-AC64-5DF4E865FDA9}"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Only">
  <p:cSld name="Title 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704088"/>
            <a:ext cx="83058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a:scene3d>
              <a:camera prst="orthographicFront"/>
              <a:lightRig dir="t" rig="freezing">
                <a:rot lat="0" lon="0" rev="5640000"/>
              </a:lightRig>
            </a:scene3d>
            <a:sp3d prstMaterial="flat">
              <a:contourClr>
                <a:schemeClr val="tx2"/>
              </a:contourClr>
            </a:sp3d>
          </a:bodyPr>
          <a:lstStyle>
            <a:lvl1pPr algn="l" rtl="0">
              <a:spcBef>
                <a:spcPct val="0"/>
              </a:spcBef>
              <a:buNone/>
              <a:defRPr b="0" sz="5000">
                <a:ln>
                  <a:noFill/>
                </a:ln>
                <a:solidFill>
                  <a:schemeClr val="tx2"/>
                </a:solidFill>
                <a:effectLst/>
                <a:uFillTx/>
                <a:latin typeface="+mj-lt"/>
                <a:ea typeface="+mj-ea"/>
                <a:cs typeface="+mj-cs"/>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Date Placeholder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22702609-49C3-4B89-96B5-188110B1DD85}"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Footer Placeholder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lide Number Placeholder 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4BD4E820-F30E-4E33-9183-49B342711522}"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blank">
  <p:cSld name="Blank">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Date Placeholder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32D2A66E-8A69-4F38-811F-7EA136816BFB}"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Footer Placeholder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lide Number Placeholder 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F0C60E06-860E-402B-B5A2-1398C08FF3B2}"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Tx">
  <p:cSld name="Content with Ca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514352"/>
            <a:ext cx="2743200" cy="1162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Autofit/>
          </a:bodyPr>
          <a:lstStyle>
            <a:lvl1pPr algn="l" rtl="0">
              <a:spcBef>
                <a:spcPct val="0"/>
              </a:spcBef>
              <a:buNone/>
              <a:defRPr b="0" sz="2600">
                <a:ln>
                  <a:noFill/>
                </a:ln>
                <a:solidFill>
                  <a:schemeClr val="tx2"/>
                </a:solidFill>
                <a:effectLst/>
                <a:uFillTx/>
                <a:latin typeface="+mj-lt"/>
                <a:ea typeface="+mj-ea"/>
                <a:cs typeface="+mj-cs"/>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1676400"/>
            <a:ext cx="2743200" cy="4572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lIns="18288" rIns="18288"/>
          <a:lstStyle>
            <a:lvl1pPr algn="l" indent="0" marL="0">
              <a:buNone/>
              <a:defRPr sz="1400">
                <a:uFillTx/>
              </a:defRPr>
            </a:lvl1pPr>
            <a:lvl2pPr algn="l" indent="0">
              <a:buNone/>
              <a:defRPr sz="1200">
                <a:uFillTx/>
              </a:defRPr>
            </a:lvl2pPr>
            <a:lvl3pPr algn="l" indent="0">
              <a:buNone/>
              <a:defRPr sz="1000">
                <a:uFillTx/>
              </a:defRPr>
            </a:lvl3pPr>
            <a:lvl4pPr algn="l" indent="0">
              <a:buNone/>
              <a:defRPr sz="900">
                <a:uFillTx/>
              </a:defRPr>
            </a:lvl4pPr>
            <a:lvl5pPr algn="l" indent="0">
              <a:buNone/>
              <a:defRPr sz="900">
                <a:uFillTx/>
              </a:defRPr>
            </a:lvl5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575050" y="1676400"/>
            <a:ext cx="5111750" cy="4572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tIns="0"/>
          <a:lstStyle>
            <a:lvl1pPr>
              <a:defRPr sz="2800">
                <a:uFillTx/>
              </a:defRPr>
            </a:lvl1pPr>
            <a:lvl2pPr>
              <a:defRPr sz="2600">
                <a:uFillTx/>
              </a:defRPr>
            </a:lvl2pPr>
            <a:lvl3pPr>
              <a:defRPr sz="2400">
                <a:uFillTx/>
              </a:defRPr>
            </a:lvl3pPr>
            <a:lvl4pPr>
              <a:defRPr sz="2000">
                <a:uFillTx/>
              </a:defRPr>
            </a:lvl4pPr>
            <a:lvl5pPr>
              <a:defRPr sz="1800">
                <a:uFillTx/>
              </a:defRPr>
            </a:lvl5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Date Placeholder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35FD0193-495C-4706-A420-E1A94168BE02}"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Footer Placeholder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lide Number Placeholder 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74D0D7E3-4277-47E5-8AB4-0A9769148695}"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showMasterSp="0" type="picTx">
  <p:cSld name="Picture with Ca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nip and Round Single Corner 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flipV="1" rot="420000">
            <a:off x="3165475" y="1108075"/>
            <a:ext cx="5257800" cy="4114800"/>
          </a:xfrm>
          <a:prstGeom prst="snipRoundRect">
            <a:avLst>
              <a:gd fmla="val 0" name="adj1"/>
              <a:gd fmla="val 3646" name="adj2"/>
            </a:avLst>
          </a:prstGeom>
          <a:solidFill>
            <a:srgbClr val="FFFFFF"/>
          </a:solidFill>
          <a:ln algn="ctr" cap="rnd" cmpd="sng" w="3175">
            <a:solidFill>
              <a:srgbClr val="C0C0C0"/>
            </a:solidFill>
            <a:prstDash val="solid"/>
          </a:ln>
          <a:effectLst>
            <a:outerShdw algn="tl" blurRad="63500" dir="7500000" dist="38500" kx="100000" rotWithShape="0" sx="98500" sy="100080">
              <a:srgbClr val="000000">
                <a:alpha val="25000"/>
              </a:srgbClr>
            </a:outerShdw>
          </a:effectLst>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2">
            <a:schemeClr val="accent1"/>
          </a:lnRef>
          <a:fillRef idx="1">
            <a:schemeClr val="accent1"/>
          </a:fillRef>
          <a:effectRef idx="0">
            <a:schemeClr val="accent1"/>
          </a:effectRef>
          <a:fontRef idx="minor">
            <a:schemeClr val="lt1"/>
          </a:fontRef>
        </p:style>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lstStyle/>
          <a:p>
            <a:pPr algn="ct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ight Tri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flipV="1" rot="420000">
            <a:off x="8004175" y="5359400"/>
            <a:ext cx="155575" cy="155575"/>
          </a:xfrm>
          <a:prstGeom prst="rtTriangle">
            <a:avLst/>
          </a:prstGeom>
          <a:solidFill>
            <a:srgbClr val="FFFFFF"/>
          </a:solidFill>
          <a:ln algn="ctr" cap="flat" cmpd="sng" w="12700">
            <a:solidFill>
              <a:srgbClr val="FFFFFF"/>
            </a:solidFill>
            <a:prstDash val="solid"/>
            <a:bevel/>
          </a:ln>
          <a:effectLst>
            <a:outerShdw algn="tl" blurRad="19685" dir="12900000" dist="6350" rotWithShape="0">
              <a:srgbClr val="000000">
                <a:alpha val="47000"/>
              </a:srgbClr>
            </a:outerShdw>
          </a:effectLst>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2">
            <a:schemeClr val="accent1"/>
          </a:lnRef>
          <a:fillRef idx="1">
            <a:schemeClr val="accent1"/>
          </a:fillRef>
          <a:effectRef idx="0">
            <a:schemeClr val="accent1"/>
          </a:effectRef>
          <a:fontRef idx="minor">
            <a:schemeClr val="lt1"/>
          </a:fontRef>
        </p:style>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lstStyle/>
          <a:p>
            <a:pPr algn="ct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Freeform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flipV="1">
            <a:off x="-9525" y="5816600"/>
            <a:ext cx="9163050" cy="1041400"/>
          </a:xfrm>
          <a:custGeom>
            <a:avLst>
              <a:gd fmla="val 0" name="A1"/>
              <a:gd fmla="val 0" name="A2"/>
              <a:gd fmla="val 0" name="A3"/>
              <a:gd fmla="val 0" name="A4"/>
              <a:gd fmla="val 0" name="A5"/>
              <a:gd fmla="val 0" name="A6"/>
              <a:gd fmla="val 0" name="A7"/>
              <a:gd fmla="val 0" name="A8"/>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b="0" l="0" r="0" t="0"/>
            <a:pathLst>
              <a:path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algn="ctr" cap="flat" cmpd="sng" w="9525">
            <a:noFill/>
            <a:prstDash val="solid"/>
            <a:round/>
            <a:headEnd len="med" type="none" w="med"/>
            <a:tailEnd len="med" type="none" w="med"/>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defRPr>
                <a:uFillTx/>
              </a:defRPr>
            </a:pPr>
            <a:endParaRPr lang="en-US">
              <a:uFillTx/>
              <a:latin typeface="+mn-lt"/>
              <a:cs typeface="+mn-c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Freeform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flipV="1">
            <a:off x="4381500" y="6219825"/>
            <a:ext cx="4762500" cy="638175"/>
          </a:xfrm>
          <a:custGeom>
            <a:avLst>
              <a:gd fmla="val 0" name="A1"/>
              <a:gd fmla="val 0" name="A2"/>
              <a:gd fmla="val 0" name="A3"/>
              <a:gd fmla="val 0" name="A4"/>
              <a:gd fmla="val 0" name="A5"/>
              <a:gd fmla="val 0" name="A6"/>
              <a:gd fmla="val 0" name="A7"/>
              <a:gd fmla="val 0" name="A8"/>
            </a:avLst>
            <a:gdLst/>
            <a:ahLst/>
            <a:cxnLst>
              <a:cxn ang="0">
                <a:pos x="0" y="0"/>
              </a:cxn>
              <a:cxn ang="0">
                <a:pos x="1668" y="564"/>
              </a:cxn>
              <a:cxn ang="0">
                <a:pos x="3000" y="186"/>
              </a:cxn>
              <a:cxn ang="0">
                <a:pos x="3000" y="6"/>
              </a:cxn>
              <a:cxn ang="0">
                <a:pos x="0" y="0"/>
              </a:cxn>
            </a:cxnLst>
            <a:rect b="0" l="0" r="0" t="0"/>
            <a:pathLst>
              <a:path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algn="ctr" cap="flat" cmpd="sng" w="9525">
            <a:noFill/>
            <a:prstDash val="solid"/>
            <a:round/>
            <a:headEnd len="med" type="none" w="med"/>
            <a:tailEnd len="med" type="none" w="med"/>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defRPr>
                <a:uFillTx/>
              </a:defRPr>
            </a:pPr>
            <a:endParaRPr lang="en-US">
              <a:uFillTx/>
              <a:latin typeface="+mn-lt"/>
              <a:cs typeface="+mn-c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1176996"/>
            <a:ext cx="2212848" cy="1582621"/>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bIns="45720" lIns="45720" rIns="45720"/>
          <a:lstStyle>
            <a:lvl1pPr algn="l">
              <a:buNone/>
              <a:defRPr b="1" sz="2000">
                <a:solidFill>
                  <a:schemeClr val="tx2"/>
                </a:solidFill>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2828785"/>
            <a:ext cx="2209800" cy="217932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lIns="64008" rIns="45720"/>
          <a:lstStyle>
            <a:lvl1pPr algn="l" indent="0" marL="0">
              <a:spcBef>
                <a:spcPts val="250"/>
              </a:spcBef>
              <a:buFontTx/>
              <a:buNone/>
              <a:defRPr sz="1300">
                <a:uFillTx/>
              </a:defRPr>
            </a:lvl1pPr>
            <a:lvl2pPr>
              <a:defRPr sz="1200">
                <a:uFillTx/>
              </a:defRPr>
            </a:lvl2pPr>
            <a:lvl3pPr>
              <a:defRPr sz="1000">
                <a:uFillTx/>
              </a:defRPr>
            </a:lvl3pPr>
            <a:lvl4pPr>
              <a:defRPr sz="900">
                <a:uFillTx/>
              </a:defRPr>
            </a:lvl4pPr>
            <a:lvl5pPr>
              <a:defRPr sz="900">
                <a:uFillTx/>
              </a:defRPr>
            </a:lvl5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Picture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pic"/>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rot="420000">
            <a:off x="3485793" y="1199517"/>
            <a:ext cx="4617720" cy="3931920"/>
          </a:xfrm>
          <a:prstGeom prst="rect">
            <a:avLst/>
          </a:prstGeom>
          <a:solidFill>
            <a:schemeClr val="bg2"/>
          </a:solidFill>
          <a:ln cap="rnd" w="3000">
            <a:solidFill>
              <a:srgbClr val="C0C0C0"/>
            </a:solidFill>
            <a:round/>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a:bodyPr>
          <a:lstStyle>
            <a:lvl1pPr indent="0" marL="0">
              <a:buNone/>
              <a:defRPr sz="3200">
                <a:uFillTx/>
              </a:defRPr>
            </a:lvl1pPr>
          </a:lstStyle>
          <a:p>
            <a:pPr lvl="0"/>
            <a:r>
              <a:rPr lang="en-US" noProof="0" smtClean="0">
                <a:uFillTx/>
              </a:rPr>
              <a:t>Click icon to add picture</a:t>
            </a:r>
            <a:endParaRPr dirty="0" lang="en-US" noProof="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Date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CF66471F-675F-4842-ABF6-8071A2073B78}"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 name="Foot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Slide Number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077200" y="6356350"/>
            <a:ext cx="609600" cy="3651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pPr>
              <a:defRPr>
                <a:uFillTx/>
              </a:defRPr>
            </a:pPr>
            <a:fld id="{902D5648-F79D-479E-BA01-D8598C133FE3}" type="slidenum">
              <a:rPr lang="ar-SA">
                <a:uFillTx/>
              </a:rPr>
              <a:pPr>
                <a:defRPr>
                  <a:uFillTx/>
                </a:defRPr>
              </a:p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slideLayouts/slideLayout6.xml" Type="http://schemas.openxmlformats.org/officeDocument/2006/relationships/slideLayout"></Relationship><Relationship Id="rId7" Target="../slideLayouts/slideLayout7.xml" Type="http://schemas.openxmlformats.org/officeDocument/2006/relationships/slideLayout"></Relationship><Relationship Id="rId8" Target="../slideLayouts/slideLayout8.xml" Type="http://schemas.openxmlformats.org/officeDocument/2006/relationships/slideLayout"></Relationship><Relationship Id="rId9" Target="../slideLayouts/slideLayout9.xml" Type="http://schemas.openxmlformats.org/officeDocument/2006/relationships/slideLayout"></Relationship><Relationship Id="rId10" Target="../slideLayouts/slideLayout10.xml" Type="http://schemas.openxmlformats.org/officeDocument/2006/relationships/slideLayout"></Relationship><Relationship Id="rId11" Target="../slideLayouts/slideLayout11.xml" Type="http://schemas.openxmlformats.org/officeDocument/2006/relationships/slideLayout"></Relationship><Relationship Id="rId12" Target="../theme/theme1.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Ref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x="1003">
        <a:schemeClr val="bg1"/>
      </p:bgRef>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Freeform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9525" y="-7938"/>
            <a:ext cx="9163050" cy="1041401"/>
          </a:xfrm>
          <a:custGeom>
            <a:avLst>
              <a:gd fmla="val 0" name="A1"/>
              <a:gd fmla="val 0" name="A2"/>
              <a:gd fmla="val 0" name="A3"/>
              <a:gd fmla="val 0" name="A4"/>
              <a:gd fmla="val 0" name="A5"/>
              <a:gd fmla="val 0" name="A6"/>
              <a:gd fmla="val 0" name="A7"/>
              <a:gd fmla="val 0" name="A8"/>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b="0" l="0" r="0" t="0"/>
            <a:pathLst>
              <a:path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algn="ctr" cap="flat" cmpd="sng" w="9525">
            <a:noFill/>
            <a:prstDash val="solid"/>
            <a:round/>
            <a:headEnd len="med" type="none" w="med"/>
            <a:tailEnd len="med" type="none" w="med"/>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defRPr>
                <a:uFillTx/>
              </a:defRPr>
            </a:pPr>
            <a:endParaRPr lang="en-US">
              <a:uFillTx/>
              <a:latin typeface="+mn-lt"/>
              <a:cs typeface="+mn-c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Freeform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381500" y="-7938"/>
            <a:ext cx="4762500" cy="638176"/>
          </a:xfrm>
          <a:custGeom>
            <a:avLst>
              <a:gd fmla="val 0" name="A1"/>
              <a:gd fmla="val 0" name="A2"/>
              <a:gd fmla="val 0" name="A3"/>
              <a:gd fmla="val 0" name="A4"/>
              <a:gd fmla="val 0" name="A5"/>
              <a:gd fmla="val 0" name="A6"/>
              <a:gd fmla="val 0" name="A7"/>
              <a:gd fmla="val 0" name="A8"/>
            </a:avLst>
            <a:gdLst/>
            <a:ahLst/>
            <a:cxnLst>
              <a:cxn ang="0">
                <a:pos x="0" y="0"/>
              </a:cxn>
              <a:cxn ang="0">
                <a:pos x="1668" y="564"/>
              </a:cxn>
              <a:cxn ang="0">
                <a:pos x="3000" y="186"/>
              </a:cxn>
              <a:cxn ang="0">
                <a:pos x="3000" y="6"/>
              </a:cxn>
              <a:cxn ang="0">
                <a:pos x="0" y="0"/>
              </a:cxn>
            </a:cxnLst>
            <a:rect b="0" l="0" r="0" t="0"/>
            <a:pathLst>
              <a:path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algn="ctr" cap="flat" cmpd="sng" w="9525">
            <a:noFill/>
            <a:prstDash val="solid"/>
            <a:round/>
            <a:headEnd len="med" type="none" w="med"/>
            <a:tailEnd len="med" type="none" w="med"/>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defRPr>
                <a:uFillTx/>
              </a:defRPr>
            </a:pPr>
            <a:endParaRPr lang="en-US">
              <a:uFillTx/>
              <a:latin typeface="+mn-lt"/>
              <a:cs typeface="+mn-c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8" name="Title Placeholder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57200" y="704850"/>
            <a:ext cx="8229600" cy="1143000"/>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0" compatLnSpc="1" lIns="0" numCol="1" rIns="0" tIns="45720" vert="horz" wrap="square">
            <a:prstTxWarp prst="textNoShape">
              <a:avLst/>
            </a:prstTxWarp>
          </a:bodyPr>
          <a:lstStyle/>
          <a:p>
            <a:pPr lvl="0"/>
            <a:r>
              <a:rPr lang="en-US" smtClean="0">
                <a:uFillTx/>
              </a:rPr>
              <a:t>Click to edit Master title style</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9" name="Text Placeholder 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57200" y="1935163"/>
            <a:ext cx="8229600" cy="4389437"/>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20" compatLnSpc="1" lIns="91440" numCol="1" rIns="91440" tIns="45720" vert="horz" wrap="square">
            <a:prstTxWarp prst="textNoShape">
              <a:avLst/>
            </a:prstTxWarp>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 name="Date Placeholder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356350"/>
            <a:ext cx="2133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bIns="0" lIns="0" rIns="0" tIns="0" vert="horz"/>
          <a:lstStyle>
            <a:lvl1pPr algn="l" eaLnBrk="1" hangingPunct="1" latinLnBrk="0">
              <a:defRPr kumimoji="0" sz="1200">
                <a:solidFill>
                  <a:schemeClr val="tx2">
                    <a:shade val="90000"/>
                  </a:schemeClr>
                </a:solidFill>
                <a:uFillTx/>
              </a:defRPr>
            </a:lvl1pPr>
          </a:lstStyle>
          <a:p>
            <a:pPr>
              <a:defRPr>
                <a:uFillTx/>
              </a:defRPr>
            </a:pPr>
            <a:fld id="{7172270B-F2A1-4727-A226-A792A85BCA85}" type="datetimeFigureOut">
              <a:rPr lang="en-US">
                <a:uFillTx/>
              </a:rPr>
              <a:pPr>
                <a:defRPr>
                  <a:uFillTx/>
                </a:defRPr>
              </a:pPr>
              <a:t>12/24/2019</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 name="Footer Placeholder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67000" y="6356350"/>
            <a:ext cx="33528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bIns="0" lIns="0" rIns="0" tIns="0" vert="horz"/>
          <a:lstStyle>
            <a:lvl1pPr algn="l" eaLnBrk="1" hangingPunct="1" latinLnBrk="0">
              <a:defRPr kumimoji="0" sz="1200">
                <a:solidFill>
                  <a:schemeClr val="tx2">
                    <a:shade val="90000"/>
                  </a:schemeClr>
                </a:solidFill>
                <a:uFillTx/>
              </a:defRPr>
            </a:lvl1p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 name="Slide Number Placeholder 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924800" y="6356350"/>
            <a:ext cx="7620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0" compatLnSpc="1" lIns="0" numCol="1" rIns="0" tIns="0" vert="horz" wrap="square">
            <a:prstTxWarp prst="textNoShape">
              <a:avLst/>
            </a:prstTxWarp>
          </a:bodyPr>
          <a:lstStyle>
            <a:lvl1pPr algn="r">
              <a:defRPr sz="1200">
                <a:solidFill>
                  <a:srgbClr val="045C75"/>
                </a:solidFill>
                <a:uFillTx/>
              </a:defRPr>
            </a:lvl1pPr>
          </a:lstStyle>
          <a:p>
            <a:pPr>
              <a:defRPr>
                <a:uFillTx/>
              </a:defRPr>
            </a:pPr>
            <a:fld id="{20511142-4F7B-4479-9B2B-1EFF332D8ECA}" type="slidenum">
              <a:rPr lang="ar-SA">
                <a:uFillTx/>
              </a:rPr>
              <a:pPr>
                <a:defRPr>
                  <a:uFillTx/>
                </a:defRPr>
              </a:pPr>
              <a:t>‹#›</a:t>
            </a:fld>
            <a:endParaRPr lang="en-US">
              <a:uFillTx/>
            </a:endParaRPr>
          </a:p>
        </p:txBody>
      </p:sp>
      <p:grpSp>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33" name="Group 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9050" y="203200"/>
            <a:ext cx="9180513" cy="647700"/>
            <a:chOff x="-19045" y="216550"/>
            <a:chExt cx="9180548" cy="649224"/>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 name="Freeform 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rot="21435692">
              <a:off x="-19045" y="216550"/>
              <a:ext cx="9163050" cy="649224"/>
            </a:xfrm>
            <a:custGeom>
              <a:avLst>
                <a:gd fmla="val 0" name="A1"/>
                <a:gd fmla="val 0" name="A2"/>
                <a:gd fmla="val 0" name="A3"/>
                <a:gd fmla="val 0" name="A4"/>
                <a:gd fmla="val 0" name="A5"/>
                <a:gd fmla="val 0" name="A6"/>
                <a:gd fmla="val 0" name="A7"/>
                <a:gd fmla="val 0" name="A8"/>
              </a:avLst>
              <a:gdLst/>
              <a:ahLst/>
              <a:cxnLst>
                <a:cxn ang="0">
                  <a:pos x="0" y="966"/>
                </a:cxn>
                <a:cxn ang="0">
                  <a:pos x="1608" y="282"/>
                </a:cxn>
                <a:cxn ang="0">
                  <a:pos x="4110" y="1008"/>
                </a:cxn>
                <a:cxn ang="0">
                  <a:pos x="5772" y="0"/>
                </a:cxn>
              </a:cxnLst>
              <a:rect b="0" l="0" r="0" t="0"/>
              <a:pathLst>
                <a:path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algn="ctr" cap="flat" cmpd="sng" w="10795">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len="med" type="none" w="med"/>
              <a:tailEnd len="med" type="none" w="med"/>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defRPr>
                  <a:uFillTx/>
                </a:defRPr>
              </a:pP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 name="Freeform 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rot="21435692">
              <a:off x="-14309" y="290003"/>
              <a:ext cx="9175812" cy="530352"/>
            </a:xfrm>
            <a:custGeom>
              <a:avLst>
                <a:gd fmla="val 0" name="A1"/>
                <a:gd fmla="val 0" name="A2"/>
                <a:gd fmla="val 0" name="A3"/>
                <a:gd fmla="val 0" name="A4"/>
                <a:gd fmla="val 0" name="A5"/>
                <a:gd fmla="val 0" name="A6"/>
                <a:gd fmla="val 0" name="A7"/>
                <a:gd fmla="val 0" name="A8"/>
              </a:avLst>
              <a:gdLst/>
              <a:ahLst/>
              <a:cxnLst>
                <a:cxn ang="0">
                  <a:pos x="0" y="732"/>
                </a:cxn>
                <a:cxn ang="0">
                  <a:pos x="1638" y="228"/>
                </a:cxn>
                <a:cxn ang="0">
                  <a:pos x="4122" y="816"/>
                </a:cxn>
                <a:cxn ang="0">
                  <a:pos x="5766" y="0"/>
                </a:cxn>
              </a:cxnLst>
              <a:rect b="0" l="0" r="0" t="0"/>
              <a:pathLst>
                <a:path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algn="ctr" cap="flat" cmpd="sng" w="9525">
              <a:gradFill>
                <a:gsLst>
                  <a:gs pos="33000">
                    <a:schemeClr val="accent2">
                      <a:alpha val="56000"/>
                    </a:schemeClr>
                  </a:gs>
                  <a:gs pos="44000">
                    <a:schemeClr val="accent1"/>
                  </a:gs>
                  <a:gs pos="74000">
                    <a:schemeClr val="accent4"/>
                  </a:gs>
                </a:gsLst>
                <a:lin ang="5400000" scaled="1"/>
              </a:gradFill>
              <a:prstDash val="solid"/>
              <a:round/>
              <a:headEnd len="med" type="none" w="med"/>
              <a:tailEnd len="med" type="none" w="med"/>
            </a:ln>
            <a:effectLst/>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defRPr>
                  <a:uFillTx/>
                </a:defRPr>
              </a:pPr>
              <a:endParaRPr lang="en-US">
                <a:uFillTx/>
              </a:endParaRPr>
            </a:p>
          </p:txBody>
        </p:sp>
      </p:gr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lt2" folHlink="folHlink" hlink="hlink" tx1="dk1" tx2="dk2"/>
  <p:sldLayoutIdLst>
    <p:sldLayoutId r:id="rId1" id="2147483661"/>
    <p:sldLayoutId r:id="rId2" id="2147483662"/>
    <p:sldLayoutId r:id="rId3" id="2147483663"/>
    <p:sldLayoutId r:id="rId4" id="2147483664"/>
    <p:sldLayoutId r:id="rId5" id="2147483665"/>
    <p:sldLayoutId r:id="rId6" id="2147483666"/>
    <p:sldLayoutId r:id="rId7" id="2147483667"/>
    <p:sldLayoutId r:id="rId8" id="2147483668"/>
    <p:sldLayoutId r:id="rId9" id="2147483669"/>
    <p:sldLayoutId r:id="rId10" id="2147483670"/>
    <p:sldLayoutId r:id="rId11" id="2147483671"/>
  </p:sldLayoutIdLst>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l" eaLnBrk="0" fontAlgn="base" hangingPunct="0" rtl="0">
        <a:spcBef>
          <a:spcPct val="0"/>
        </a:spcBef>
        <a:spcAft>
          <a:spcPct val="0"/>
        </a:spcAft>
        <a:defRPr kern="1200" sz="5000">
          <a:solidFill>
            <a:schemeClr val="tx2"/>
          </a:solidFill>
          <a:uFillTx/>
          <a:latin typeface="+mj-lt"/>
          <a:ea typeface="+mj-ea"/>
          <a:cs typeface="+mj-cs"/>
        </a:defRPr>
      </a:lvl1pPr>
      <a:lvl2pPr algn="l" eaLnBrk="0" fontAlgn="base" hangingPunct="0" rtl="0">
        <a:spcBef>
          <a:spcPct val="0"/>
        </a:spcBef>
        <a:spcAft>
          <a:spcPct val="0"/>
        </a:spcAft>
        <a:defRPr sz="5000">
          <a:solidFill>
            <a:schemeClr val="tx2"/>
          </a:solidFill>
          <a:uFillTx/>
          <a:latin charset="0" pitchFamily="34" typeface="Calibri"/>
        </a:defRPr>
      </a:lvl2pPr>
      <a:lvl3pPr algn="l" eaLnBrk="0" fontAlgn="base" hangingPunct="0" rtl="0">
        <a:spcBef>
          <a:spcPct val="0"/>
        </a:spcBef>
        <a:spcAft>
          <a:spcPct val="0"/>
        </a:spcAft>
        <a:defRPr sz="5000">
          <a:solidFill>
            <a:schemeClr val="tx2"/>
          </a:solidFill>
          <a:uFillTx/>
          <a:latin charset="0" pitchFamily="34" typeface="Calibri"/>
        </a:defRPr>
      </a:lvl3pPr>
      <a:lvl4pPr algn="l" eaLnBrk="0" fontAlgn="base" hangingPunct="0" rtl="0">
        <a:spcBef>
          <a:spcPct val="0"/>
        </a:spcBef>
        <a:spcAft>
          <a:spcPct val="0"/>
        </a:spcAft>
        <a:defRPr sz="5000">
          <a:solidFill>
            <a:schemeClr val="tx2"/>
          </a:solidFill>
          <a:uFillTx/>
          <a:latin charset="0" pitchFamily="34" typeface="Calibri"/>
        </a:defRPr>
      </a:lvl4pPr>
      <a:lvl5pPr algn="l" eaLnBrk="0" fontAlgn="base" hangingPunct="0" rtl="0">
        <a:spcBef>
          <a:spcPct val="0"/>
        </a:spcBef>
        <a:spcAft>
          <a:spcPct val="0"/>
        </a:spcAft>
        <a:defRPr sz="5000">
          <a:solidFill>
            <a:schemeClr val="tx2"/>
          </a:solidFill>
          <a:uFillTx/>
          <a:latin charset="0" pitchFamily="34" typeface="Calibri"/>
        </a:defRPr>
      </a:lvl5pPr>
      <a:lvl6pPr algn="l" fontAlgn="base" marL="457200" rtl="0">
        <a:spcBef>
          <a:spcPct val="0"/>
        </a:spcBef>
        <a:spcAft>
          <a:spcPct val="0"/>
        </a:spcAft>
        <a:defRPr sz="5000">
          <a:solidFill>
            <a:schemeClr val="tx2"/>
          </a:solidFill>
          <a:uFillTx/>
          <a:latin charset="0" pitchFamily="34" typeface="Calibri"/>
        </a:defRPr>
      </a:lvl6pPr>
      <a:lvl7pPr algn="l" fontAlgn="base" marL="914400" rtl="0">
        <a:spcBef>
          <a:spcPct val="0"/>
        </a:spcBef>
        <a:spcAft>
          <a:spcPct val="0"/>
        </a:spcAft>
        <a:defRPr sz="5000">
          <a:solidFill>
            <a:schemeClr val="tx2"/>
          </a:solidFill>
          <a:uFillTx/>
          <a:latin charset="0" pitchFamily="34" typeface="Calibri"/>
        </a:defRPr>
      </a:lvl7pPr>
      <a:lvl8pPr algn="l" fontAlgn="base" marL="1371600" rtl="0">
        <a:spcBef>
          <a:spcPct val="0"/>
        </a:spcBef>
        <a:spcAft>
          <a:spcPct val="0"/>
        </a:spcAft>
        <a:defRPr sz="5000">
          <a:solidFill>
            <a:schemeClr val="tx2"/>
          </a:solidFill>
          <a:uFillTx/>
          <a:latin charset="0" pitchFamily="34" typeface="Calibri"/>
        </a:defRPr>
      </a:lvl8pPr>
      <a:lvl9pPr algn="l" fontAlgn="base" marL="1828800" rtl="0">
        <a:spcBef>
          <a:spcPct val="0"/>
        </a:spcBef>
        <a:spcAft>
          <a:spcPct val="0"/>
        </a:spcAft>
        <a:defRPr sz="5000">
          <a:solidFill>
            <a:schemeClr val="tx2"/>
          </a:solidFill>
          <a:uFillTx/>
          <a:latin charset="0" pitchFamily="34" typeface="Calibri"/>
        </a:defRPr>
      </a:lvl9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l" eaLnBrk="0" fontAlgn="base" hangingPunct="0" indent="-273050" marL="273050" rtl="0">
        <a:spcBef>
          <a:spcPct val="20000"/>
        </a:spcBef>
        <a:spcAft>
          <a:spcPct val="0"/>
        </a:spcAft>
        <a:buClr>
          <a:srgbClr val="0BD0D9"/>
        </a:buClr>
        <a:buSzPct val="95000"/>
        <a:buFont charset="2" pitchFamily="18" typeface="Wingdings 2"/>
        <a:buChar char=""/>
        <a:defRPr kern="1200" sz="2600">
          <a:solidFill>
            <a:schemeClr val="tx1"/>
          </a:solidFill>
          <a:uFillTx/>
          <a:latin typeface="+mn-lt"/>
          <a:ea typeface="+mn-ea"/>
          <a:cs typeface="+mn-cs"/>
        </a:defRPr>
      </a:lvl1pPr>
      <a:lvl2pPr algn="l" eaLnBrk="0" fontAlgn="base" hangingPunct="0" indent="-246063" marL="639763" rtl="0">
        <a:spcBef>
          <a:spcPct val="20000"/>
        </a:spcBef>
        <a:spcAft>
          <a:spcPct val="0"/>
        </a:spcAft>
        <a:buClr>
          <a:schemeClr val="accent1"/>
        </a:buClr>
        <a:buSzPct val="85000"/>
        <a:buFont charset="2" pitchFamily="18" typeface="Wingdings 2"/>
        <a:buChar char=""/>
        <a:defRPr kern="1200" sz="2400">
          <a:solidFill>
            <a:schemeClr val="tx1"/>
          </a:solidFill>
          <a:uFillTx/>
          <a:latin typeface="+mn-lt"/>
          <a:ea typeface="+mn-ea"/>
          <a:cs typeface="+mn-cs"/>
        </a:defRPr>
      </a:lvl2pPr>
      <a:lvl3pPr algn="l" eaLnBrk="0" fontAlgn="base" hangingPunct="0" indent="-246063" marL="914400" rtl="0">
        <a:spcBef>
          <a:spcPct val="20000"/>
        </a:spcBef>
        <a:spcAft>
          <a:spcPct val="0"/>
        </a:spcAft>
        <a:buClr>
          <a:schemeClr val="accent2"/>
        </a:buClr>
        <a:buSzPct val="70000"/>
        <a:buFont charset="2" pitchFamily="18" typeface="Wingdings 2"/>
        <a:buChar char=""/>
        <a:defRPr kern="1200" sz="2100">
          <a:solidFill>
            <a:schemeClr val="tx1"/>
          </a:solidFill>
          <a:uFillTx/>
          <a:latin typeface="+mn-lt"/>
          <a:ea typeface="+mn-ea"/>
          <a:cs typeface="+mn-cs"/>
        </a:defRPr>
      </a:lvl3pPr>
      <a:lvl4pPr algn="l" eaLnBrk="0" fontAlgn="base" hangingPunct="0" indent="-209550" marL="1187450" rtl="0">
        <a:spcBef>
          <a:spcPct val="20000"/>
        </a:spcBef>
        <a:spcAft>
          <a:spcPct val="0"/>
        </a:spcAft>
        <a:buClr>
          <a:srgbClr val="0BD0D9"/>
        </a:buClr>
        <a:buSzPct val="65000"/>
        <a:buFont charset="2" pitchFamily="18" typeface="Wingdings 2"/>
        <a:buChar char=""/>
        <a:defRPr kern="1200" sz="2000">
          <a:solidFill>
            <a:schemeClr val="tx1"/>
          </a:solidFill>
          <a:uFillTx/>
          <a:latin typeface="+mn-lt"/>
          <a:ea typeface="+mn-ea"/>
          <a:cs typeface="+mn-cs"/>
        </a:defRPr>
      </a:lvl4pPr>
      <a:lvl5pPr algn="l" eaLnBrk="0" fontAlgn="base" hangingPunct="0" indent="-209550" marL="1462088" rtl="0">
        <a:spcBef>
          <a:spcPct val="20000"/>
        </a:spcBef>
        <a:spcAft>
          <a:spcPct val="0"/>
        </a:spcAft>
        <a:buClr>
          <a:srgbClr val="10CF9B"/>
        </a:buClr>
        <a:buSzPct val="65000"/>
        <a:buFont charset="2" pitchFamily="18" typeface="Wingdings 2"/>
        <a:buChar char=""/>
        <a:defRPr kern="1200" sz="2000">
          <a:solidFill>
            <a:schemeClr val="tx1"/>
          </a:solidFill>
          <a:uFillTx/>
          <a:latin typeface="+mn-lt"/>
          <a:ea typeface="+mn-ea"/>
          <a:cs typeface="+mn-cs"/>
        </a:defRPr>
      </a:lvl5pPr>
      <a:lvl6pPr algn="l" eaLnBrk="1" hangingPunct="1" indent="-210312" latinLnBrk="0" marL="1737360" rtl="0">
        <a:spcBef>
          <a:spcPct val="20000"/>
        </a:spcBef>
        <a:buClr>
          <a:schemeClr val="accent5"/>
        </a:buClr>
        <a:buSzPct val="80000"/>
        <a:buFont typeface="Wingdings 2"/>
        <a:buChar char=""/>
        <a:defRPr kern="1200" kumimoji="0" sz="1800">
          <a:solidFill>
            <a:schemeClr val="tx1"/>
          </a:solidFill>
          <a:uFillTx/>
          <a:latin typeface="+mn-lt"/>
          <a:ea typeface="+mn-ea"/>
          <a:cs typeface="+mn-cs"/>
        </a:defRPr>
      </a:lvl6pPr>
      <a:lvl7pPr algn="l" eaLnBrk="1" hangingPunct="1" indent="-182880" latinLnBrk="0" marL="1920240" rtl="0">
        <a:spcBef>
          <a:spcPct val="20000"/>
        </a:spcBef>
        <a:buClr>
          <a:schemeClr val="accent6"/>
        </a:buClr>
        <a:buSzPct val="80000"/>
        <a:buFont typeface="Wingdings 2"/>
        <a:buChar char=""/>
        <a:defRPr baseline="0" kern="1200" kumimoji="0" sz="1600">
          <a:solidFill>
            <a:schemeClr val="tx1"/>
          </a:solidFill>
          <a:uFillTx/>
          <a:latin typeface="+mn-lt"/>
          <a:ea typeface="+mn-ea"/>
          <a:cs typeface="+mn-cs"/>
        </a:defRPr>
      </a:lvl7pPr>
      <a:lvl8pPr algn="l" eaLnBrk="1" hangingPunct="1" indent="-182880" latinLnBrk="0" marL="2194560" rtl="0">
        <a:spcBef>
          <a:spcPct val="20000"/>
        </a:spcBef>
        <a:buClr>
          <a:schemeClr val="tx2"/>
        </a:buClr>
        <a:buChar char="•"/>
        <a:defRPr kern="1200" kumimoji="0" sz="1600">
          <a:solidFill>
            <a:schemeClr val="tx1"/>
          </a:solidFill>
          <a:uFillTx/>
          <a:latin typeface="+mn-lt"/>
          <a:ea typeface="+mn-ea"/>
          <a:cs typeface="+mn-cs"/>
        </a:defRPr>
      </a:lvl8pPr>
      <a:lvl9pPr algn="l" eaLnBrk="1" hangingPunct="1" indent="-182880" latinLnBrk="0" marL="2468880" rtl="0">
        <a:spcBef>
          <a:spcPct val="20000"/>
        </a:spcBef>
        <a:buClr>
          <a:schemeClr val="tx2"/>
        </a:buClr>
        <a:buFontTx/>
        <a:buChar char="•"/>
        <a:defRPr baseline="0" kern="1200" kumimoji="0" sz="1400">
          <a:solidFill>
            <a:schemeClr val="tx1"/>
          </a:solidFill>
          <a:uFillTx/>
          <a:latin typeface="+mn-lt"/>
          <a:ea typeface="+mn-ea"/>
          <a:cs typeface="+mn-cs"/>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l" eaLnBrk="1" hangingPunct="1" latinLnBrk="0" marL="0" rtl="0">
        <a:defRPr kern="1200" kumimoji="0">
          <a:solidFill>
            <a:schemeClr val="tx1"/>
          </a:solidFill>
          <a:uFillTx/>
          <a:latin typeface="+mn-lt"/>
          <a:ea typeface="+mn-ea"/>
          <a:cs typeface="+mn-cs"/>
        </a:defRPr>
      </a:lvl1pPr>
      <a:lvl2pPr algn="l" eaLnBrk="1" hangingPunct="1" latinLnBrk="0" marL="457200" rtl="0">
        <a:defRPr kern="1200" kumimoji="0">
          <a:solidFill>
            <a:schemeClr val="tx1"/>
          </a:solidFill>
          <a:uFillTx/>
          <a:latin typeface="+mn-lt"/>
          <a:ea typeface="+mn-ea"/>
          <a:cs typeface="+mn-cs"/>
        </a:defRPr>
      </a:lvl2pPr>
      <a:lvl3pPr algn="l" eaLnBrk="1" hangingPunct="1" latinLnBrk="0" marL="914400" rtl="0">
        <a:defRPr kern="1200" kumimoji="0">
          <a:solidFill>
            <a:schemeClr val="tx1"/>
          </a:solidFill>
          <a:uFillTx/>
          <a:latin typeface="+mn-lt"/>
          <a:ea typeface="+mn-ea"/>
          <a:cs typeface="+mn-cs"/>
        </a:defRPr>
      </a:lvl3pPr>
      <a:lvl4pPr algn="l" eaLnBrk="1" hangingPunct="1" latinLnBrk="0" marL="1371600" rtl="0">
        <a:defRPr kern="1200" kumimoji="0">
          <a:solidFill>
            <a:schemeClr val="tx1"/>
          </a:solidFill>
          <a:uFillTx/>
          <a:latin typeface="+mn-lt"/>
          <a:ea typeface="+mn-ea"/>
          <a:cs typeface="+mn-cs"/>
        </a:defRPr>
      </a:lvl4pPr>
      <a:lvl5pPr algn="l" eaLnBrk="1" hangingPunct="1" latinLnBrk="0" marL="1828800" rtl="0">
        <a:defRPr kern="1200" kumimoji="0">
          <a:solidFill>
            <a:schemeClr val="tx1"/>
          </a:solidFill>
          <a:uFillTx/>
          <a:latin typeface="+mn-lt"/>
          <a:ea typeface="+mn-ea"/>
          <a:cs typeface="+mn-cs"/>
        </a:defRPr>
      </a:lvl5pPr>
      <a:lvl6pPr algn="l" eaLnBrk="1" hangingPunct="1" latinLnBrk="0" marL="2286000" rtl="0">
        <a:defRPr kern="1200" kumimoji="0">
          <a:solidFill>
            <a:schemeClr val="tx1"/>
          </a:solidFill>
          <a:uFillTx/>
          <a:latin typeface="+mn-lt"/>
          <a:ea typeface="+mn-ea"/>
          <a:cs typeface="+mn-cs"/>
        </a:defRPr>
      </a:lvl6pPr>
      <a:lvl7pPr algn="l" eaLnBrk="1" hangingPunct="1" latinLnBrk="0" marL="2743200" rtl="0">
        <a:defRPr kern="1200" kumimoji="0">
          <a:solidFill>
            <a:schemeClr val="tx1"/>
          </a:solidFill>
          <a:uFillTx/>
          <a:latin typeface="+mn-lt"/>
          <a:ea typeface="+mn-ea"/>
          <a:cs typeface="+mn-cs"/>
        </a:defRPr>
      </a:lvl7pPr>
      <a:lvl8pPr algn="l" eaLnBrk="1" hangingPunct="1" latinLnBrk="0" marL="3200400" rtl="0">
        <a:defRPr kern="1200" kumimoji="0">
          <a:solidFill>
            <a:schemeClr val="tx1"/>
          </a:solidFill>
          <a:uFillTx/>
          <a:latin typeface="+mn-lt"/>
          <a:ea typeface="+mn-ea"/>
          <a:cs typeface="+mn-cs"/>
        </a:defRPr>
      </a:lvl8pPr>
      <a:lvl9pPr algn="l" eaLnBrk="1" hangingPunct="1" latinLnBrk="0" marL="3657600" rtl="0">
        <a:defRPr kern="1200" kumimoji="0">
          <a:solidFill>
            <a:schemeClr val="tx1"/>
          </a:solidFill>
          <a:uFillTx/>
          <a:latin typeface="+mn-lt"/>
          <a:ea typeface="+mn-ea"/>
          <a:cs typeface="+mn-cs"/>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s>
</file>

<file path=ppt/slides/_rels/slide10.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1.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5.jpeg" Type="http://schemas.openxmlformats.org/officeDocument/2006/relationships/image"></Relationship></Relationships>
</file>

<file path=ppt/slides/_rels/slide12.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6.jpeg" Type="http://schemas.openxmlformats.org/officeDocument/2006/relationships/image"></Relationship></Relationships>
</file>

<file path=ppt/slides/_rels/slide13.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6.jpeg" Type="http://schemas.openxmlformats.org/officeDocument/2006/relationships/image"></Relationship></Relationships>
</file>

<file path=ppt/slides/_rels/slide14.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6.jpeg" Type="http://schemas.openxmlformats.org/officeDocument/2006/relationships/image"></Relationship></Relationships>
</file>

<file path=ppt/slides/_rels/slide15.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6.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7.jpeg" Type="http://schemas.openxmlformats.org/officeDocument/2006/relationships/image"></Relationship></Relationships>
</file>

<file path=ppt/slides/_rels/slide17.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8.jpeg" Type="http://schemas.openxmlformats.org/officeDocument/2006/relationships/image"></Relationship></Relationships>
</file>

<file path=ppt/slides/_rels/slide18.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19.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9.jpeg" Type="http://schemas.openxmlformats.org/officeDocument/2006/relationships/image"></Relationship></Relationships>
</file>

<file path=ppt/slides/_rels/slide2.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0.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1.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2.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24.xml.rels><?xml version="1.0" standalone="yes" ?><Relationships xmlns="http://schemas.openxmlformats.org/package/2006/relationships"><Relationship Id="rId1" Target="../slideLayouts/slideLayout2.xml" Type="http://schemas.openxmlformats.org/officeDocument/2006/relationships/slideLayout"></Relationship><Relationship Id="rId2" Target="http://www.uptodate.com/contents/sodium-benzoate-pediatric-drug-information?source=see_link" TargetMode="External" Type="http://schemas.openxmlformats.org/officeDocument/2006/relationships/hyperlink"></Relationship></Relationships>
</file>

<file path=ppt/slides/_rels/slide25.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10.png" Type="http://schemas.openxmlformats.org/officeDocument/2006/relationships/image"></Relationship></Relationships>
</file>

<file path=ppt/slides/_rels/slide26.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3.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4.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5.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6.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2.jpeg" Type="http://schemas.openxmlformats.org/officeDocument/2006/relationships/image"></Relationship></Relationships>
</file>

<file path=ppt/slides/_rels/slide7.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3.png" Type="http://schemas.openxmlformats.org/officeDocument/2006/relationships/image"></Relationship></Relationships>
</file>

<file path=ppt/slides/_rels/slide8.xml.rels><?xml version="1.0" standalone="yes" ?><Relationships xmlns="http://schemas.openxmlformats.org/package/2006/relationships"><Relationship Id="rId1" Target="../slideLayouts/slideLayout2.xml" Type="http://schemas.openxmlformats.org/officeDocument/2006/relationships/slideLayout"></Relationship></Relationships>
</file>

<file path=ppt/slides/_rels/slide9.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4.png" Type="http://schemas.openxmlformats.org/officeDocument/2006/relationships/image"></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bg>
      <p:bgPr>
        <a:solidFill>
          <a:schemeClr val="tx1"/>
        </a:solidFill>
        <a:effectLst/>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146" name="Subtit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3350" y="3276600"/>
            <a:ext cx="8839200" cy="3124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l" eaLnBrk="1" hangingPunct="1" marR="0">
              <a:lnSpc>
                <a:spcPct val="60000"/>
              </a:lnSpc>
              <a:buFont charset="0" typeface="Arial"/>
              <a:buNone/>
            </a:pPr>
            <a:r>
              <a:rPr b="1" dirty="0" lang="en-US" smtClean="0" sz="2200">
                <a:solidFill>
                  <a:srgbClr val="990033"/>
                </a:solidFill>
                <a:uFillTx/>
                <a:latin charset="0" typeface="Arial"/>
                <a:cs charset="0" typeface="Arial"/>
              </a:rPr>
              <a:t>                                                       </a:t>
            </a:r>
          </a:p>
          <a:p>
            <a:pPr algn="ctr" eaLnBrk="1" hangingPunct="1" marR="0">
              <a:lnSpc>
                <a:spcPct val="60000"/>
              </a:lnSpc>
              <a:buFont charset="0" typeface="Arial"/>
              <a:buNone/>
            </a:pPr>
            <a:r>
              <a:rPr b="1" dirty="0" lang="en-US" smtClean="0" sz="2200">
                <a:solidFill>
                  <a:srgbClr val="990033"/>
                </a:solidFill>
                <a:uFillTx/>
                <a:latin charset="0" typeface="Arial"/>
                <a:cs charset="0" typeface="Arial"/>
              </a:rPr>
              <a:t>Dr. </a:t>
            </a:r>
            <a:r>
              <a:rPr b="1" dirty="0" err="1" lang="en-US" smtClean="0" sz="2200">
                <a:solidFill>
                  <a:srgbClr val="990033"/>
                </a:solidFill>
                <a:uFillTx/>
                <a:latin charset="0" typeface="Arial"/>
                <a:cs charset="0" typeface="Arial"/>
              </a:rPr>
              <a:t>Rana</a:t>
            </a:r>
            <a:r>
              <a:rPr b="1" dirty="0" lang="en-US" smtClean="0" sz="2200">
                <a:solidFill>
                  <a:srgbClr val="990033"/>
                </a:solidFill>
                <a:uFillTx/>
                <a:latin charset="0" typeface="Arial"/>
                <a:cs charset="0" typeface="Arial"/>
              </a:rPr>
              <a:t> </a:t>
            </a:r>
            <a:r>
              <a:rPr b="1" dirty="0" err="1" lang="en-US" smtClean="0" sz="2200">
                <a:solidFill>
                  <a:srgbClr val="990033"/>
                </a:solidFill>
                <a:uFillTx/>
                <a:latin charset="0" typeface="Arial"/>
                <a:cs charset="0" typeface="Arial"/>
              </a:rPr>
              <a:t>Hasanato</a:t>
            </a:r>
            <a:endParaRPr b="1" dirty="0" lang="en-US" smtClean="0" sz="2800">
              <a:solidFill>
                <a:srgbClr val="BC0000"/>
              </a:solidFill>
              <a:uFillTx/>
              <a:latin charset="0" typeface="Arial"/>
              <a:cs charset="0" typeface="Arial"/>
            </a:endParaRPr>
          </a:p>
          <a:p>
            <a:pPr algn="ctr" eaLnBrk="1" hangingPunct="1" marR="0">
              <a:lnSpc>
                <a:spcPct val="60000"/>
              </a:lnSpc>
              <a:buFont charset="0" typeface="Arial"/>
              <a:buNone/>
            </a:pPr>
            <a:r>
              <a:rPr b="1" dirty="0" lang="en-US" smtClean="0" sz="2800">
                <a:solidFill>
                  <a:srgbClr val="BC0000"/>
                </a:solidFill>
                <a:uFillTx/>
                <a:latin charset="0" typeface="Arial"/>
                <a:cs charset="0" typeface="Arial"/>
              </a:rPr>
              <a:t>Medical Biochemistry Unit</a:t>
            </a:r>
          </a:p>
          <a:p>
            <a:pPr algn="ctr" eaLnBrk="1" hangingPunct="1" marR="0">
              <a:lnSpc>
                <a:spcPct val="60000"/>
              </a:lnSpc>
              <a:buFont charset="0" typeface="Arial"/>
              <a:buNone/>
            </a:pPr>
            <a:r>
              <a:rPr b="1" dirty="0" lang="en-US" smtClean="0" sz="2800">
                <a:solidFill>
                  <a:srgbClr val="BC0000"/>
                </a:solidFill>
                <a:uFillTx/>
                <a:latin charset="0" typeface="Arial"/>
                <a:cs charset="0" typeface="Arial"/>
              </a:rPr>
              <a:t>Department of Pathology</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147" name="Text 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2967392" y="1385888"/>
            <a:ext cx="3340979" cy="923330"/>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pPr algn="ctr"/>
            <a:r>
              <a:rPr b="1" dirty="0" lang="en-US" sz="5400">
                <a:solidFill>
                  <a:srgbClr val="BC0000"/>
                </a:solidFill>
                <a:uFillTx/>
                <a:latin charset="0" pitchFamily="34" typeface="Impact"/>
              </a:rPr>
              <a:t>Urea Cycle </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ransition>
    <p:wipe dir="d"/>
  </p:transition>
  <p:timing>
    <p:tnLst>
      <p:par>
        <p:cTn dur="indefinite" id="1" nodeType="tmRoot" restart="never"/>
      </p:par>
    </p:tnLst>
  </p:timing>
</p:sld>
</file>

<file path=ppt/slides/slide1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314"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09600"/>
            <a:ext cx="8229600" cy="990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lang="en-US" smtClean="0" sz="3200">
                <a:solidFill>
                  <a:srgbClr val="990033"/>
                </a:solidFill>
                <a:uFillTx/>
                <a:latin charset="0" pitchFamily="34" typeface="Impact"/>
              </a:rPr>
              <a:t>B: Transport of NH</a:t>
            </a:r>
            <a:r>
              <a:rPr b="1" baseline="-25000" dirty="0" lang="en-US" smtClean="0" sz="3200">
                <a:solidFill>
                  <a:srgbClr val="990033"/>
                </a:solidFill>
                <a:uFillTx/>
                <a:latin charset="0" pitchFamily="34" typeface="Impact"/>
              </a:rPr>
              <a:t>3</a:t>
            </a:r>
            <a:r>
              <a:rPr b="1" dirty="0" lang="en-US" smtClean="0" sz="3200">
                <a:solidFill>
                  <a:srgbClr val="990033"/>
                </a:solidFill>
                <a:uFillTx/>
                <a:latin charset="0" pitchFamily="34" typeface="Impact"/>
              </a:rPr>
              <a:t> from </a:t>
            </a:r>
            <a:br>
              <a:rPr b="1" dirty="0" lang="en-US" smtClean="0" sz="3200">
                <a:solidFill>
                  <a:srgbClr val="990033"/>
                </a:solidFill>
                <a:uFillTx/>
                <a:latin charset="0" pitchFamily="34" typeface="Impact"/>
              </a:rPr>
            </a:br>
            <a:r>
              <a:rPr b="1" dirty="0" lang="en-US" smtClean="0" sz="3200">
                <a:solidFill>
                  <a:srgbClr val="990033"/>
                </a:solidFill>
                <a:uFillTx/>
                <a:latin charset="0" pitchFamily="34" typeface="Impact"/>
              </a:rPr>
              <a:t>peripheral tissues into the liver </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315"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2400" y="1524000"/>
            <a:ext cx="8763000" cy="5257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just" eaLnBrk="1" hangingPunct="1">
              <a:spcAft>
                <a:spcPts val="12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Ammonia is produced by all tissues and the main disposal is via formation of urea in liver</a:t>
            </a:r>
          </a:p>
          <a:p>
            <a:pPr algn="just" eaLnBrk="1" hangingPunct="1">
              <a:spcAft>
                <a:spcPts val="1200"/>
              </a:spcAft>
              <a:buClr>
                <a:srgbClr val="BC0000"/>
              </a:buClr>
              <a:buFont charset="2" pitchFamily="2" typeface="Wingdings"/>
              <a:buChar char="Ø"/>
            </a:pPr>
            <a:r>
              <a:rPr b="1" dirty="0" lang="en-US" smtClean="0" sz="3200">
                <a:uFillTx/>
                <a:latin charset="0" pitchFamily="18" typeface="Times New Roman"/>
                <a:cs charset="0" pitchFamily="18" typeface="Times New Roman"/>
              </a:rPr>
              <a:t> </a:t>
            </a:r>
            <a:r>
              <a:rPr b="1" dirty="0" lang="en-US" smtClean="0" sz="3200">
                <a:solidFill>
                  <a:srgbClr val="0000CC"/>
                </a:solidFill>
                <a:uFillTx/>
                <a:latin charset="0" pitchFamily="18" typeface="Times New Roman"/>
                <a:cs charset="0" pitchFamily="18" typeface="Times New Roman"/>
              </a:rPr>
              <a:t>Blood level of NH</a:t>
            </a:r>
            <a:r>
              <a:rPr b="1" baseline="-25000" dirty="0" lang="en-US" smtClean="0" sz="3200">
                <a:solidFill>
                  <a:srgbClr val="0000CC"/>
                </a:solidFill>
                <a:uFillTx/>
                <a:latin charset="0" pitchFamily="18" typeface="Times New Roman"/>
                <a:cs charset="0" pitchFamily="18" typeface="Times New Roman"/>
              </a:rPr>
              <a:t>3 </a:t>
            </a:r>
            <a:r>
              <a:rPr b="1" dirty="0" lang="en-US" smtClean="0" sz="3200">
                <a:solidFill>
                  <a:srgbClr val="0000CC"/>
                </a:solidFill>
                <a:uFillTx/>
                <a:latin charset="0" pitchFamily="18" typeface="Times New Roman"/>
                <a:cs charset="0" pitchFamily="18" typeface="Times New Roman"/>
              </a:rPr>
              <a:t>must be kept very low, otherwise, </a:t>
            </a:r>
            <a:r>
              <a:rPr b="1" dirty="0" err="1" lang="en-US" smtClean="0" sz="3200">
                <a:solidFill>
                  <a:srgbClr val="0000CC"/>
                </a:solidFill>
                <a:uFillTx/>
                <a:latin charset="0" pitchFamily="18" typeface="Times New Roman"/>
                <a:cs charset="0" pitchFamily="18" typeface="Times New Roman"/>
              </a:rPr>
              <a:t>hyperammonemia</a:t>
            </a:r>
            <a:r>
              <a:rPr b="1" dirty="0" lang="en-US" smtClean="0" sz="3200">
                <a:solidFill>
                  <a:srgbClr val="0000CC"/>
                </a:solidFill>
                <a:uFillTx/>
                <a:latin charset="0" pitchFamily="18" typeface="Times New Roman"/>
                <a:cs charset="0" pitchFamily="18" typeface="Times New Roman"/>
              </a:rPr>
              <a:t> and CNS toxicity will occur </a:t>
            </a:r>
            <a:r>
              <a:rPr b="1" dirty="0" lang="en-US" smtClean="0" sz="3200">
                <a:solidFill>
                  <a:srgbClr val="BC0000"/>
                </a:solidFill>
                <a:uFillTx/>
                <a:latin charset="0" pitchFamily="18" typeface="Times New Roman"/>
                <a:cs charset="0" pitchFamily="18" typeface="Times New Roman"/>
              </a:rPr>
              <a:t>(NH</a:t>
            </a:r>
            <a:r>
              <a:rPr b="1" baseline="-25000" dirty="0" lang="en-US" smtClean="0" sz="3200">
                <a:solidFill>
                  <a:srgbClr val="BC0000"/>
                </a:solidFill>
                <a:uFillTx/>
                <a:latin charset="0" pitchFamily="18" typeface="Times New Roman"/>
                <a:cs charset="0" pitchFamily="18" typeface="Times New Roman"/>
              </a:rPr>
              <a:t>3 </a:t>
            </a:r>
            <a:r>
              <a:rPr b="1" dirty="0" lang="en-US" smtClean="0" sz="3200">
                <a:solidFill>
                  <a:srgbClr val="BC0000"/>
                </a:solidFill>
                <a:uFillTx/>
                <a:latin charset="0" pitchFamily="18" typeface="Times New Roman"/>
                <a:cs charset="0" pitchFamily="18" typeface="Times New Roman"/>
              </a:rPr>
              <a:t>is toxic to CNS)</a:t>
            </a:r>
          </a:p>
          <a:p>
            <a:pPr algn="just" eaLnBrk="1" hangingPunct="1">
              <a:spcAft>
                <a:spcPts val="6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To solve this problem, NH</a:t>
            </a:r>
            <a:r>
              <a:rPr b="1" baseline="-25000" dirty="0" lang="en-US" smtClean="0" sz="3200">
                <a:solidFill>
                  <a:srgbClr val="0000CC"/>
                </a:solidFill>
                <a:uFillTx/>
                <a:latin charset="0" pitchFamily="18" typeface="Times New Roman"/>
                <a:cs charset="0" pitchFamily="18" typeface="Times New Roman"/>
              </a:rPr>
              <a:t>3</a:t>
            </a:r>
            <a:r>
              <a:rPr b="1" dirty="0" lang="en-US" smtClean="0" sz="3200">
                <a:solidFill>
                  <a:srgbClr val="0000CC"/>
                </a:solidFill>
                <a:uFillTx/>
                <a:latin charset="0" pitchFamily="18" typeface="Times New Roman"/>
                <a:cs charset="0" pitchFamily="18" typeface="Times New Roman"/>
              </a:rPr>
              <a:t> is transported from peripheral tissues to the liver via formation of:</a:t>
            </a:r>
          </a:p>
          <a:p>
            <a:pPr algn="just" eaLnBrk="1" hangingPunct="1" lvl="1">
              <a:spcBef>
                <a:spcPts val="600"/>
              </a:spcBef>
              <a:spcAft>
                <a:spcPts val="600"/>
              </a:spcAft>
              <a:buClr>
                <a:srgbClr val="BC0000"/>
              </a:buClr>
              <a:buFont charset="2" pitchFamily="18" typeface="Wingdings 2"/>
              <a:buNone/>
            </a:pPr>
            <a:r>
              <a:rPr b="1" dirty="0" lang="en-US" smtClean="0" sz="3000">
                <a:solidFill>
                  <a:srgbClr val="BC0000"/>
                </a:solidFill>
                <a:uFillTx/>
                <a:latin charset="0" pitchFamily="18" typeface="Times New Roman"/>
                <a:cs charset="0" pitchFamily="18" typeface="Times New Roman"/>
              </a:rPr>
              <a:t>Glutamine (most tissues)</a:t>
            </a:r>
          </a:p>
          <a:p>
            <a:pPr algn="just" eaLnBrk="1" hangingPunct="1" lvl="1">
              <a:spcBef>
                <a:spcPts val="600"/>
              </a:spcBef>
              <a:spcAft>
                <a:spcPts val="600"/>
              </a:spcAft>
              <a:buClr>
                <a:srgbClr val="BC0000"/>
              </a:buClr>
              <a:buFont charset="2" pitchFamily="18" typeface="Wingdings 2"/>
              <a:buNone/>
            </a:pPr>
            <a:r>
              <a:rPr b="1" dirty="0" err="1" lang="en-US" smtClean="0" sz="3000">
                <a:solidFill>
                  <a:srgbClr val="BC0000"/>
                </a:solidFill>
                <a:uFillTx/>
                <a:latin charset="0" pitchFamily="18" typeface="Times New Roman"/>
                <a:cs charset="0" pitchFamily="18" typeface="Times New Roman"/>
              </a:rPr>
              <a:t>Alanine</a:t>
            </a:r>
            <a:r>
              <a:rPr b="1" dirty="0" lang="en-US" smtClean="0" sz="3000">
                <a:solidFill>
                  <a:srgbClr val="BC0000"/>
                </a:solidFill>
                <a:uFillTx/>
                <a:latin charset="0" pitchFamily="18" typeface="Times New Roman"/>
                <a:cs charset="0" pitchFamily="18" typeface="Times New Roman"/>
              </a:rPr>
              <a:t> (muscle)</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19_018.jpg" id="14338" name="Content Placeholder 5"/>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noGrp="1"/>
          </p:cNvPicPr>
          <p:nvPr>
            <p:ph idx="1"/>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17390" l="9691" r="9691" t="1450"/>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562600" y="1905000"/>
            <a:ext cx="3276600" cy="4267200"/>
          </a:xfrm>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95275" y="3600450"/>
            <a:ext cx="5313363" cy="120015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pPr>
              <a:defRPr>
                <a:uFillTx/>
              </a:defRPr>
            </a:pPr>
            <a:r>
              <a:rPr b="1" dirty="0" lang="en-US" sz="2400">
                <a:solidFill>
                  <a:srgbClr val="BC0000"/>
                </a:solidFill>
                <a:uFillTx/>
              </a:rPr>
              <a:t>NH</a:t>
            </a:r>
            <a:r>
              <a:rPr b="1" baseline="-25000" dirty="0" lang="en-US" sz="2400">
                <a:solidFill>
                  <a:srgbClr val="BC0000"/>
                </a:solidFill>
                <a:uFillTx/>
              </a:rPr>
              <a:t>3</a:t>
            </a:r>
            <a:r>
              <a:rPr b="1" baseline="-25000" dirty="0" lang="en-US" sz="2400">
                <a:solidFill>
                  <a:srgbClr val="0000CC"/>
                </a:solidFill>
                <a:uFillTx/>
              </a:rPr>
              <a:t>  </a:t>
            </a:r>
            <a:r>
              <a:rPr b="1" dirty="0" lang="en-US" sz="2400">
                <a:solidFill>
                  <a:srgbClr val="0000CC"/>
                </a:solidFill>
                <a:uFillTx/>
              </a:rPr>
              <a:t>is transported Into </a:t>
            </a:r>
          </a:p>
          <a:p>
            <a:pPr>
              <a:defRPr>
                <a:uFillTx/>
              </a:defRPr>
            </a:pPr>
            <a:r>
              <a:rPr b="1" dirty="0" lang="en-US" sz="2400">
                <a:solidFill>
                  <a:srgbClr val="0000CC"/>
                </a:solidFill>
                <a:uFillTx/>
              </a:rPr>
              <a:t>the liver through forming </a:t>
            </a:r>
          </a:p>
          <a:p>
            <a:pPr>
              <a:defRPr>
                <a:uFillTx/>
              </a:defRPr>
            </a:pPr>
            <a:r>
              <a:rPr b="1" dirty="0" lang="en-US" sz="2400">
                <a:solidFill>
                  <a:srgbClr val="990033"/>
                </a:solidFill>
                <a:uFillTx/>
              </a:rPr>
              <a:t>glutamine </a:t>
            </a:r>
            <a:r>
              <a:rPr b="1" dirty="0" lang="en-US" sz="2400">
                <a:solidFill>
                  <a:srgbClr val="0000CC"/>
                </a:solidFill>
                <a:uFillTx/>
              </a:rPr>
              <a:t>by </a:t>
            </a:r>
            <a:r>
              <a:rPr b="1" dirty="0" lang="en-US" sz="2400">
                <a:solidFill>
                  <a:schemeClr val="accent3">
                    <a:lumMod val="50000"/>
                  </a:schemeClr>
                </a:solidFill>
                <a:uFillTx/>
              </a:rPr>
              <a:t>glutamine </a:t>
            </a:r>
            <a:r>
              <a:rPr b="1" dirty="0" err="1" lang="en-US" sz="2400">
                <a:solidFill>
                  <a:schemeClr val="accent3">
                    <a:lumMod val="50000"/>
                  </a:schemeClr>
                </a:solidFill>
                <a:uFillTx/>
              </a:rPr>
              <a:t>synthetase</a:t>
            </a:r>
            <a:endParaRPr dirty="0" lang="en-US" sz="2400">
              <a:solidFill>
                <a:schemeClr val="accent3">
                  <a:lumMod val="50000"/>
                </a:schemeClr>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340" name="TextBox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246063" y="2719388"/>
            <a:ext cx="5338762" cy="523875"/>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i="1" lang="en-US" sz="2800">
                <a:solidFill>
                  <a:srgbClr val="990033"/>
                </a:solidFill>
                <a:uFillTx/>
              </a:rPr>
              <a:t>From most peripheral tissues: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341"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09600"/>
            <a:ext cx="82296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lang="en-US" smtClean="0" sz="3200">
                <a:solidFill>
                  <a:srgbClr val="990033"/>
                </a:solidFill>
                <a:uFillTx/>
                <a:latin charset="0" pitchFamily="34" typeface="Impact"/>
              </a:rPr>
              <a:t>Transport of NH</a:t>
            </a:r>
            <a:r>
              <a:rPr b="1" baseline="-25000" dirty="0" lang="en-US" smtClean="0" sz="3200">
                <a:solidFill>
                  <a:srgbClr val="990033"/>
                </a:solidFill>
                <a:uFillTx/>
                <a:latin charset="0" pitchFamily="34" typeface="Impact"/>
              </a:rPr>
              <a:t>3</a:t>
            </a:r>
            <a:r>
              <a:rPr b="1" dirty="0" lang="en-US" smtClean="0" sz="3200">
                <a:solidFill>
                  <a:srgbClr val="990033"/>
                </a:solidFill>
                <a:uFillTx/>
                <a:latin charset="0" pitchFamily="34" typeface="Impact"/>
              </a:rPr>
              <a:t> from </a:t>
            </a:r>
            <a:br>
              <a:rPr b="1" dirty="0" lang="en-US" smtClean="0" sz="3200">
                <a:solidFill>
                  <a:srgbClr val="990033"/>
                </a:solidFill>
                <a:uFillTx/>
                <a:latin charset="0" pitchFamily="34" typeface="Impact"/>
              </a:rPr>
            </a:br>
            <a:r>
              <a:rPr b="1" dirty="0" lang="en-US" smtClean="0" sz="3200">
                <a:solidFill>
                  <a:srgbClr val="990033"/>
                </a:solidFill>
                <a:uFillTx/>
                <a:latin charset="0" pitchFamily="34" typeface="Impact"/>
              </a:rPr>
              <a:t>peripheral tissues into the liver </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342" name="TextBox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7697788" y="1219200"/>
            <a:ext cx="989012" cy="461963"/>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2400">
                <a:solidFill>
                  <a:srgbClr val="0000CC"/>
                </a:solidFill>
                <a:uFillTx/>
                <a:latin charset="0" pitchFamily="34" typeface="Impact"/>
              </a:rPr>
              <a:t>Cont’D</a:t>
            </a:r>
            <a:endParaRPr lang="en-US" sz="2400">
              <a:solidFill>
                <a:srgbClr val="0000CC"/>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19_013.jpg" id="15362" name="Content Placeholder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noGrp="1"/>
          </p:cNvPicPr>
          <p:nvPr>
            <p:ph idx="1"/>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16609" l="39937" r="37392" t="62584"/>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05400" y="2674781"/>
            <a:ext cx="3581400" cy="2964019"/>
          </a:xfrm>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363" name="Rectangle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366712" y="5200650"/>
            <a:ext cx="4586288" cy="1200150"/>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2400">
                <a:solidFill>
                  <a:srgbClr val="0000CC"/>
                </a:solidFill>
                <a:uFillTx/>
              </a:rPr>
              <a:t>Therefore, </a:t>
            </a:r>
            <a:r>
              <a:rPr b="1" lang="en-US" sz="2400">
                <a:solidFill>
                  <a:srgbClr val="BC0000"/>
                </a:solidFill>
                <a:uFillTx/>
              </a:rPr>
              <a:t>NH</a:t>
            </a:r>
            <a:r>
              <a:rPr b="1" baseline="-25000" lang="en-US" sz="2400">
                <a:solidFill>
                  <a:srgbClr val="BC0000"/>
                </a:solidFill>
                <a:uFillTx/>
              </a:rPr>
              <a:t>3</a:t>
            </a:r>
            <a:r>
              <a:rPr b="1" baseline="-25000" lang="en-US" sz="2400">
                <a:solidFill>
                  <a:srgbClr val="0000CC"/>
                </a:solidFill>
                <a:uFillTx/>
              </a:rPr>
              <a:t>  </a:t>
            </a:r>
            <a:r>
              <a:rPr b="1" lang="en-US" sz="2400">
                <a:solidFill>
                  <a:srgbClr val="0000CC"/>
                </a:solidFill>
                <a:uFillTx/>
              </a:rPr>
              <a:t>is transported </a:t>
            </a:r>
          </a:p>
          <a:p>
            <a:r>
              <a:rPr b="1" lang="en-US" sz="2400">
                <a:solidFill>
                  <a:srgbClr val="0000CC"/>
                </a:solidFill>
                <a:uFillTx/>
              </a:rPr>
              <a:t>from muscle into the liver </a:t>
            </a:r>
          </a:p>
          <a:p>
            <a:r>
              <a:rPr b="1" lang="en-US" sz="2400">
                <a:solidFill>
                  <a:srgbClr val="0000CC"/>
                </a:solidFill>
                <a:uFillTx/>
              </a:rPr>
              <a:t>through forming </a:t>
            </a:r>
            <a:r>
              <a:rPr b="1" lang="en-US" sz="2400">
                <a:solidFill>
                  <a:srgbClr val="990033"/>
                </a:solidFill>
                <a:uFillTx/>
              </a:rPr>
              <a:t>alanine</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Text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66712" y="2351088"/>
            <a:ext cx="4373563" cy="2676525"/>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pPr>
              <a:defRPr>
                <a:uFillTx/>
              </a:defRPr>
            </a:pPr>
            <a:r>
              <a:rPr b="1" dirty="0" lang="en-US" sz="2400">
                <a:solidFill>
                  <a:srgbClr val="0000CC"/>
                </a:solidFill>
                <a:uFillTx/>
              </a:rPr>
              <a:t>First, </a:t>
            </a:r>
            <a:r>
              <a:rPr b="1" dirty="0" lang="en-US" sz="2400">
                <a:solidFill>
                  <a:srgbClr val="BC0000"/>
                </a:solidFill>
                <a:uFillTx/>
              </a:rPr>
              <a:t>NH</a:t>
            </a:r>
            <a:r>
              <a:rPr b="1" baseline="-25000" dirty="0" lang="en-US" sz="2400">
                <a:solidFill>
                  <a:srgbClr val="BC0000"/>
                </a:solidFill>
                <a:uFillTx/>
              </a:rPr>
              <a:t>3</a:t>
            </a:r>
            <a:r>
              <a:rPr b="1" baseline="-25000" dirty="0" lang="en-US" sz="2400">
                <a:solidFill>
                  <a:srgbClr val="0000CC"/>
                </a:solidFill>
                <a:uFillTx/>
              </a:rPr>
              <a:t> </a:t>
            </a:r>
            <a:r>
              <a:rPr b="1" dirty="0" lang="en-US" sz="2400">
                <a:solidFill>
                  <a:srgbClr val="0000CC"/>
                </a:solidFill>
                <a:uFillTx/>
              </a:rPr>
              <a:t>will be transferred </a:t>
            </a:r>
          </a:p>
          <a:p>
            <a:pPr>
              <a:defRPr>
                <a:uFillTx/>
              </a:defRPr>
            </a:pPr>
            <a:r>
              <a:rPr b="1" dirty="0" lang="en-US" sz="2400">
                <a:solidFill>
                  <a:srgbClr val="0000CC"/>
                </a:solidFill>
                <a:uFillTx/>
              </a:rPr>
              <a:t>into </a:t>
            </a:r>
            <a:r>
              <a:rPr b="1" dirty="0" lang="el-GR" sz="2400">
                <a:solidFill>
                  <a:srgbClr val="0000CC"/>
                </a:solidFill>
                <a:uFillTx/>
              </a:rPr>
              <a:t>α</a:t>
            </a:r>
            <a:r>
              <a:rPr b="1" dirty="0" lang="en-US" sz="2400">
                <a:solidFill>
                  <a:srgbClr val="0000CC"/>
                </a:solidFill>
                <a:uFillTx/>
              </a:rPr>
              <a:t>-</a:t>
            </a:r>
            <a:r>
              <a:rPr b="1" dirty="0" err="1" lang="en-US" sz="2400">
                <a:solidFill>
                  <a:srgbClr val="0000CC"/>
                </a:solidFill>
                <a:uFillTx/>
              </a:rPr>
              <a:t>ketoglutarate</a:t>
            </a:r>
            <a:r>
              <a:rPr b="1" dirty="0" lang="en-US" sz="2400">
                <a:solidFill>
                  <a:srgbClr val="0000CC"/>
                </a:solidFill>
                <a:uFillTx/>
              </a:rPr>
              <a:t> to form </a:t>
            </a:r>
          </a:p>
          <a:p>
            <a:pPr>
              <a:defRPr>
                <a:uFillTx/>
              </a:defRPr>
            </a:pPr>
            <a:r>
              <a:rPr b="1" dirty="0" lang="en-US" sz="2400">
                <a:solidFill>
                  <a:srgbClr val="0000CC"/>
                </a:solidFill>
                <a:uFillTx/>
              </a:rPr>
              <a:t>glutamate</a:t>
            </a:r>
          </a:p>
          <a:p>
            <a:pPr>
              <a:defRPr>
                <a:uFillTx/>
              </a:defRPr>
            </a:pPr>
            <a:endParaRPr b="1" dirty="0" lang="en-US" sz="2400">
              <a:solidFill>
                <a:srgbClr val="0000CC"/>
              </a:solidFill>
              <a:uFillTx/>
            </a:endParaRPr>
          </a:p>
          <a:p>
            <a:pPr>
              <a:defRPr>
                <a:uFillTx/>
              </a:defRPr>
            </a:pPr>
            <a:r>
              <a:rPr b="1" dirty="0" lang="en-US" sz="2400">
                <a:solidFill>
                  <a:srgbClr val="0000CC"/>
                </a:solidFill>
                <a:uFillTx/>
              </a:rPr>
              <a:t>Then, glutamate will give its </a:t>
            </a:r>
          </a:p>
          <a:p>
            <a:pPr>
              <a:defRPr>
                <a:uFillTx/>
              </a:defRPr>
            </a:pPr>
            <a:r>
              <a:rPr b="1" dirty="0" lang="en-US" sz="2400">
                <a:solidFill>
                  <a:srgbClr val="0000CC"/>
                </a:solidFill>
                <a:uFillTx/>
              </a:rPr>
              <a:t>amino group to  </a:t>
            </a:r>
            <a:r>
              <a:rPr b="1" dirty="0" err="1" lang="en-US" sz="2400">
                <a:solidFill>
                  <a:srgbClr val="0000CC"/>
                </a:solidFill>
                <a:uFillTx/>
              </a:rPr>
              <a:t>pyruvate</a:t>
            </a:r>
            <a:r>
              <a:rPr b="1" dirty="0" lang="en-US" sz="2400">
                <a:solidFill>
                  <a:srgbClr val="0000CC"/>
                </a:solidFill>
                <a:uFillTx/>
              </a:rPr>
              <a:t> </a:t>
            </a:r>
          </a:p>
          <a:p>
            <a:pPr>
              <a:defRPr>
                <a:uFillTx/>
              </a:defRPr>
            </a:pPr>
            <a:r>
              <a:rPr b="1" dirty="0" lang="en-US" sz="2400">
                <a:solidFill>
                  <a:srgbClr val="0000CC"/>
                </a:solidFill>
                <a:uFillTx/>
              </a:rPr>
              <a:t>to form </a:t>
            </a:r>
            <a:r>
              <a:rPr b="1" dirty="0" err="1" lang="en-US" sz="2400">
                <a:solidFill>
                  <a:srgbClr val="0000CC"/>
                </a:solidFill>
                <a:uFillTx/>
              </a:rPr>
              <a:t>alanine</a:t>
            </a:r>
            <a:r>
              <a:rPr b="1" dirty="0" lang="en-US" sz="2400">
                <a:solidFill>
                  <a:srgbClr val="0000CC"/>
                </a:solidFill>
                <a:uFillTx/>
              </a:rPr>
              <a:t> by </a:t>
            </a:r>
            <a:r>
              <a:rPr b="1" dirty="0" lang="en-US" sz="2400">
                <a:solidFill>
                  <a:schemeClr val="accent3">
                    <a:lumMod val="50000"/>
                  </a:schemeClr>
                </a:solidFill>
                <a:uFillTx/>
              </a:rPr>
              <a:t>ALT</a:t>
            </a:r>
            <a:endParaRPr b="1" dirty="0" lang="en-US" sz="2400">
              <a:solidFill>
                <a:srgbClr val="0000CC"/>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365" name="Text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366712" y="1752600"/>
            <a:ext cx="3181350" cy="523875"/>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i="1" lang="en-US" sz="2800">
                <a:solidFill>
                  <a:srgbClr val="990033"/>
                </a:solidFill>
                <a:uFillTx/>
              </a:rPr>
              <a:t>From the muscle:</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366"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09600"/>
            <a:ext cx="82296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lang="en-US" smtClean="0" sz="3200">
                <a:solidFill>
                  <a:srgbClr val="990033"/>
                </a:solidFill>
                <a:uFillTx/>
                <a:latin charset="0" pitchFamily="34" typeface="Impact"/>
              </a:rPr>
              <a:t>Transport of NH</a:t>
            </a:r>
            <a:r>
              <a:rPr b="1" baseline="-25000" lang="en-US" smtClean="0" sz="3200">
                <a:solidFill>
                  <a:srgbClr val="990033"/>
                </a:solidFill>
                <a:uFillTx/>
                <a:latin charset="0" pitchFamily="34" typeface="Impact"/>
              </a:rPr>
              <a:t>3</a:t>
            </a:r>
            <a:r>
              <a:rPr b="1" lang="en-US" smtClean="0" sz="3200">
                <a:solidFill>
                  <a:srgbClr val="990033"/>
                </a:solidFill>
                <a:uFillTx/>
                <a:latin charset="0" pitchFamily="34" typeface="Impact"/>
              </a:rPr>
              <a:t> from </a:t>
            </a:r>
            <a:br>
              <a:rPr b="1" lang="en-US" smtClean="0" sz="3200">
                <a:solidFill>
                  <a:srgbClr val="990033"/>
                </a:solidFill>
                <a:uFillTx/>
                <a:latin charset="0" pitchFamily="34" typeface="Impact"/>
              </a:rPr>
            </a:br>
            <a:r>
              <a:rPr b="1" lang="en-US" smtClean="0" sz="3200">
                <a:solidFill>
                  <a:srgbClr val="990033"/>
                </a:solidFill>
                <a:uFillTx/>
                <a:latin charset="0" pitchFamily="34" typeface="Impact"/>
              </a:rPr>
              <a:t>peripheral tissues into the liver</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367" name="TextBox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7697788" y="1295400"/>
            <a:ext cx="989012" cy="461963"/>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2400">
                <a:solidFill>
                  <a:srgbClr val="0000CC"/>
                </a:solidFill>
                <a:uFillTx/>
                <a:latin charset="0" pitchFamily="34" typeface="Impact"/>
              </a:rPr>
              <a:t>Cont’D</a:t>
            </a:r>
            <a:endParaRPr lang="en-US" sz="2400">
              <a:solidFill>
                <a:srgbClr val="0000CC"/>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386"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85800"/>
            <a:ext cx="8229600" cy="12954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lang="en-US" smtClean="0" sz="4000">
                <a:solidFill>
                  <a:srgbClr val="990033"/>
                </a:solidFill>
                <a:uFillTx/>
                <a:latin charset="0" pitchFamily="34" typeface="Impact"/>
              </a:rPr>
              <a:t>Release of ammonia from glutamine and </a:t>
            </a:r>
            <a:r>
              <a:rPr b="1" dirty="0" err="1" lang="en-US" smtClean="0" sz="4000">
                <a:solidFill>
                  <a:srgbClr val="990033"/>
                </a:solidFill>
                <a:uFillTx/>
                <a:latin charset="0" pitchFamily="34" typeface="Impact"/>
              </a:rPr>
              <a:t>alanine</a:t>
            </a:r>
            <a:r>
              <a:rPr b="1" dirty="0" lang="en-US" smtClean="0" sz="4000">
                <a:solidFill>
                  <a:srgbClr val="990033"/>
                </a:solidFill>
                <a:uFillTx/>
                <a:latin charset="0" pitchFamily="34" typeface="Impact"/>
              </a:rPr>
              <a:t> in the liver</a:t>
            </a:r>
            <a:endParaRPr b="1" dirty="0" lang="en-US" smtClean="0" sz="3200">
              <a:solidFill>
                <a:srgbClr val="990033"/>
              </a:solidFill>
              <a:uFillTx/>
              <a:latin charset="0" pitchFamily="34" typeface="Impact"/>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19_013.jpg" id="16387" name="Content Placeholder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noGrp="1"/>
          </p:cNvPicPr>
          <p:nvPr>
            <p:ph idx="1"/>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49566" l="36526" r="34280" t="14786"/>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81600" y="2286000"/>
            <a:ext cx="3738563" cy="4114800"/>
          </a:xfrm>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 name="TextBox 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2400" y="2572802"/>
            <a:ext cx="4532010" cy="830997"/>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pPr>
              <a:defRPr>
                <a:uFillTx/>
              </a:defRPr>
            </a:pPr>
            <a:r>
              <a:rPr b="1" dirty="0" lang="en-US" smtClean="0" sz="2800">
                <a:solidFill>
                  <a:srgbClr val="BC0000"/>
                </a:solidFill>
                <a:uFillTx/>
              </a:rPr>
              <a:t>1. </a:t>
            </a:r>
            <a:r>
              <a:rPr b="1" dirty="0" i="1" lang="en-US" smtClean="0" sz="2800">
                <a:solidFill>
                  <a:srgbClr val="BC0000"/>
                </a:solidFill>
                <a:uFillTx/>
              </a:rPr>
              <a:t>Glutamine</a:t>
            </a:r>
            <a:r>
              <a:rPr b="1" dirty="0" lang="en-US" smtClean="0" sz="2000">
                <a:uFillTx/>
              </a:rPr>
              <a:t> </a:t>
            </a:r>
            <a:r>
              <a:rPr b="1" dirty="0" lang="en-US" sz="2000">
                <a:uFillTx/>
              </a:rPr>
              <a:t>is converted into </a:t>
            </a:r>
          </a:p>
          <a:p>
            <a:pPr>
              <a:defRPr>
                <a:uFillTx/>
              </a:defRPr>
            </a:pPr>
            <a:r>
              <a:rPr b="1" dirty="0" lang="en-US" sz="2000">
                <a:uFillTx/>
              </a:rPr>
              <a:t>glutamate by </a:t>
            </a:r>
            <a:r>
              <a:rPr b="1" dirty="0" err="1" lang="en-US" sz="2000">
                <a:solidFill>
                  <a:schemeClr val="accent4">
                    <a:lumMod val="50000"/>
                  </a:schemeClr>
                </a:solidFill>
                <a:uFillTx/>
              </a:rPr>
              <a:t>glutaminase</a:t>
            </a:r>
            <a:r>
              <a:rPr b="1" dirty="0" lang="en-US" sz="2000">
                <a:solidFill>
                  <a:schemeClr val="accent4">
                    <a:lumMod val="50000"/>
                  </a:schemeClr>
                </a:solidFill>
                <a:uFillTx/>
              </a:rPr>
              <a:t>.</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 name="TextBox 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2400" y="3661827"/>
            <a:ext cx="5009705" cy="1138773"/>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pPr>
              <a:defRPr>
                <a:uFillTx/>
              </a:defRPr>
            </a:pPr>
            <a:r>
              <a:rPr b="1" dirty="0" lang="en-US" smtClean="0" sz="2800">
                <a:solidFill>
                  <a:srgbClr val="BC0000"/>
                </a:solidFill>
                <a:uFillTx/>
              </a:rPr>
              <a:t>2. </a:t>
            </a:r>
            <a:r>
              <a:rPr b="1" dirty="0" err="1" i="1" lang="en-US" smtClean="0" sz="2800">
                <a:solidFill>
                  <a:srgbClr val="BC0000"/>
                </a:solidFill>
                <a:uFillTx/>
              </a:rPr>
              <a:t>Alanine</a:t>
            </a:r>
            <a:r>
              <a:rPr b="1" dirty="0" lang="en-US" smtClean="0" sz="2000">
                <a:uFillTx/>
              </a:rPr>
              <a:t> </a:t>
            </a:r>
            <a:r>
              <a:rPr b="1" dirty="0" lang="en-US" sz="2000">
                <a:uFillTx/>
              </a:rPr>
              <a:t>will give its amino group </a:t>
            </a:r>
            <a:endParaRPr b="1" dirty="0" lang="en-US" smtClean="0" sz="2000">
              <a:uFillTx/>
            </a:endParaRPr>
          </a:p>
          <a:p>
            <a:pPr>
              <a:defRPr>
                <a:uFillTx/>
              </a:defRPr>
            </a:pPr>
            <a:r>
              <a:rPr b="1" dirty="0" lang="en-US" smtClean="0" sz="2000">
                <a:uFillTx/>
              </a:rPr>
              <a:t>to </a:t>
            </a:r>
            <a:r>
              <a:rPr b="1" dirty="0" lang="el-GR" smtClean="0" sz="2000">
                <a:uFillTx/>
                <a:latin typeface="Times New Roman"/>
                <a:cs typeface="Times New Roman"/>
              </a:rPr>
              <a:t>α</a:t>
            </a:r>
            <a:r>
              <a:rPr b="1" dirty="0" lang="en-US" sz="2000">
                <a:uFillTx/>
                <a:latin typeface="Times New Roman"/>
                <a:cs typeface="Times New Roman"/>
              </a:rPr>
              <a:t>-</a:t>
            </a:r>
            <a:r>
              <a:rPr b="1" dirty="0" err="1" lang="en-US" sz="2000">
                <a:uFillTx/>
              </a:rPr>
              <a:t>ketoglutarate</a:t>
            </a:r>
            <a:r>
              <a:rPr b="1" dirty="0" lang="en-US" sz="2000">
                <a:uFillTx/>
              </a:rPr>
              <a:t> to form glutamate by</a:t>
            </a:r>
          </a:p>
          <a:p>
            <a:pPr>
              <a:defRPr>
                <a:uFillTx/>
              </a:defRPr>
            </a:pPr>
            <a:r>
              <a:rPr b="1" dirty="0" lang="en-US" sz="2000">
                <a:uFillTx/>
              </a:rPr>
              <a:t> </a:t>
            </a:r>
            <a:r>
              <a:rPr b="1" dirty="0" lang="en-US" sz="2000">
                <a:solidFill>
                  <a:schemeClr val="accent4">
                    <a:lumMod val="50000"/>
                  </a:schemeClr>
                </a:solidFill>
                <a:uFillTx/>
              </a:rPr>
              <a:t>ALT.</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393" name="TextBox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52400" y="1985427"/>
            <a:ext cx="2222500" cy="523875"/>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dirty="0" lang="en-US" sz="2800">
                <a:solidFill>
                  <a:srgbClr val="0000CC"/>
                </a:solidFill>
                <a:uFillTx/>
              </a:rPr>
              <a:t>In the Liver:</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 name="TextBox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721012" y="3772877"/>
            <a:ext cx="356188" cy="461665"/>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sz="2400">
                <a:solidFill>
                  <a:srgbClr val="C00000"/>
                </a:solidFill>
                <a:uFillTx/>
              </a:rPr>
              <a:t>1</a:t>
            </a:r>
            <a:endParaRPr b="1" dirty="0" lang="en-US" sz="2400">
              <a:solidFill>
                <a:srgbClr val="C00000"/>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TextBox 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057572" y="4872335"/>
            <a:ext cx="356188" cy="461665"/>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sz="2400">
                <a:solidFill>
                  <a:srgbClr val="C00000"/>
                </a:solidFill>
                <a:uFillTx/>
              </a:rPr>
              <a:t>2</a:t>
            </a:r>
            <a:endParaRPr b="1" dirty="0" lang="en-US" sz="2400">
              <a:solidFill>
                <a:srgbClr val="C00000"/>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 name="TextBox 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901542" y="4034970"/>
            <a:ext cx="356188" cy="461665"/>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sz="2400">
                <a:solidFill>
                  <a:srgbClr val="C00000"/>
                </a:solidFill>
                <a:uFillTx/>
              </a:rPr>
              <a:t>3</a:t>
            </a:r>
            <a:endParaRPr b="1" dirty="0" lang="en-US" sz="2400">
              <a:solidFill>
                <a:srgbClr val="C00000"/>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 name="TextBox 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2400" y="4957227"/>
            <a:ext cx="4463081" cy="1138773"/>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pPr>
              <a:defRPr>
                <a:uFillTx/>
              </a:defRPr>
            </a:pPr>
            <a:r>
              <a:rPr b="1" dirty="0" lang="en-US" smtClean="0" sz="2800">
                <a:solidFill>
                  <a:srgbClr val="BC0000"/>
                </a:solidFill>
                <a:uFillTx/>
              </a:rPr>
              <a:t>3. </a:t>
            </a:r>
            <a:r>
              <a:rPr b="1" dirty="0" i="1" lang="en-US" smtClean="0" sz="2800">
                <a:solidFill>
                  <a:srgbClr val="BC0000"/>
                </a:solidFill>
                <a:uFillTx/>
              </a:rPr>
              <a:t>Glutamate</a:t>
            </a:r>
            <a:r>
              <a:rPr b="1" dirty="0" lang="en-US" smtClean="0" sz="2000">
                <a:uFillTx/>
              </a:rPr>
              <a:t> </a:t>
            </a:r>
            <a:r>
              <a:rPr b="1" dirty="0" lang="en-US" sz="2000">
                <a:uFillTx/>
              </a:rPr>
              <a:t>is converted into</a:t>
            </a:r>
          </a:p>
          <a:p>
            <a:pPr>
              <a:defRPr>
                <a:uFillTx/>
              </a:defRPr>
            </a:pPr>
            <a:r>
              <a:rPr b="1" dirty="0" lang="el-GR" sz="2000">
                <a:uFillTx/>
                <a:latin typeface="Times New Roman"/>
                <a:cs typeface="Times New Roman"/>
              </a:rPr>
              <a:t>α</a:t>
            </a:r>
            <a:r>
              <a:rPr b="1" dirty="0" lang="en-US" sz="2000">
                <a:uFillTx/>
              </a:rPr>
              <a:t>-</a:t>
            </a:r>
            <a:r>
              <a:rPr b="1" dirty="0" err="1" lang="en-US" sz="2000">
                <a:uFillTx/>
              </a:rPr>
              <a:t>ketoglutarate</a:t>
            </a:r>
            <a:r>
              <a:rPr b="1" dirty="0" lang="en-US" sz="2000">
                <a:uFillTx/>
              </a:rPr>
              <a:t> and releasing </a:t>
            </a:r>
            <a:r>
              <a:rPr b="1" dirty="0" lang="en-US" sz="2000">
                <a:solidFill>
                  <a:srgbClr val="990033"/>
                </a:solidFill>
                <a:uFillTx/>
              </a:rPr>
              <a:t>NH</a:t>
            </a:r>
            <a:r>
              <a:rPr b="1" baseline="-25000" dirty="0" lang="en-US" sz="2000">
                <a:solidFill>
                  <a:srgbClr val="990033"/>
                </a:solidFill>
                <a:uFillTx/>
              </a:rPr>
              <a:t>3  </a:t>
            </a:r>
          </a:p>
          <a:p>
            <a:pPr>
              <a:defRPr>
                <a:uFillTx/>
              </a:defRPr>
            </a:pPr>
            <a:r>
              <a:rPr b="1" dirty="0" lang="en-US" sz="2000">
                <a:uFillTx/>
              </a:rPr>
              <a:t>by </a:t>
            </a:r>
            <a:r>
              <a:rPr b="1" dirty="0" lang="en-US" sz="2000">
                <a:solidFill>
                  <a:schemeClr val="accent4">
                    <a:lumMod val="50000"/>
                  </a:schemeClr>
                </a:solidFill>
                <a:uFillTx/>
              </a:rPr>
              <a:t>glutamate </a:t>
            </a:r>
            <a:r>
              <a:rPr b="1" dirty="0" err="1" lang="en-US" sz="2000">
                <a:solidFill>
                  <a:schemeClr val="accent4">
                    <a:lumMod val="50000"/>
                  </a:schemeClr>
                </a:solidFill>
                <a:uFillTx/>
              </a:rPr>
              <a:t>dehydrogenase</a:t>
            </a:r>
            <a:r>
              <a:rPr b="1" dirty="0" lang="en-US" sz="2000">
                <a:solidFill>
                  <a:schemeClr val="accent4">
                    <a:lumMod val="50000"/>
                  </a:schemeClr>
                </a:solidFill>
                <a:uFillTx/>
              </a:rPr>
              <a:t>.</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19_013.jpg" id="17410" name="Content Placeholder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noGrp="1"/>
          </p:cNvPicPr>
          <p:nvPr>
            <p:ph idx="1"/>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15623" l="36526" r="34280" t="1048"/>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943600" y="228600"/>
            <a:ext cx="2514600" cy="6470650"/>
          </a:xfrm>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411" name="Tit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371600"/>
            <a:ext cx="4876800" cy="495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dirty="0" lang="en-US" smtClean="0" sz="3600">
                <a:solidFill>
                  <a:srgbClr val="0000CC"/>
                </a:solidFill>
                <a:uFillTx/>
              </a:rPr>
              <a:t>Summary</a:t>
            </a:r>
            <a:r>
              <a:rPr b="1" dirty="0" lang="en-US" smtClean="0" sz="3600">
                <a:solidFill>
                  <a:srgbClr val="990033"/>
                </a:solidFill>
                <a:uFillTx/>
              </a:rPr>
              <a:t/>
            </a:r>
            <a:br>
              <a:rPr b="1" dirty="0" lang="en-US" smtClean="0" sz="3600">
                <a:solidFill>
                  <a:srgbClr val="990033"/>
                </a:solidFill>
                <a:uFillTx/>
              </a:rPr>
            </a:br>
            <a:r>
              <a:rPr b="1" dirty="0" lang="en-US" smtClean="0" sz="3600">
                <a:solidFill>
                  <a:srgbClr val="990033"/>
                </a:solidFill>
                <a:uFillTx/>
              </a:rPr>
              <a:t>Blood transport of NH</a:t>
            </a:r>
            <a:r>
              <a:rPr b="1" baseline="-25000" dirty="0" lang="en-US" smtClean="0" sz="3600">
                <a:solidFill>
                  <a:srgbClr val="990033"/>
                </a:solidFill>
                <a:uFillTx/>
              </a:rPr>
              <a:t>3</a:t>
            </a:r>
            <a:r>
              <a:rPr b="1" dirty="0" lang="en-US" smtClean="0" sz="3600">
                <a:solidFill>
                  <a:srgbClr val="990033"/>
                </a:solidFill>
                <a:uFillTx/>
              </a:rPr>
              <a:t> from </a:t>
            </a:r>
            <a:br>
              <a:rPr b="1" dirty="0" lang="en-US" smtClean="0" sz="3600">
                <a:solidFill>
                  <a:srgbClr val="990033"/>
                </a:solidFill>
                <a:uFillTx/>
              </a:rPr>
            </a:br>
            <a:r>
              <a:rPr b="1" dirty="0" lang="en-US" smtClean="0" sz="3600">
                <a:solidFill>
                  <a:srgbClr val="990033"/>
                </a:solidFill>
                <a:uFillTx/>
              </a:rPr>
              <a:t>peripheral tissues </a:t>
            </a:r>
            <a:br>
              <a:rPr b="1" dirty="0" lang="en-US" smtClean="0" sz="3600">
                <a:solidFill>
                  <a:srgbClr val="990033"/>
                </a:solidFill>
                <a:uFillTx/>
              </a:rPr>
            </a:br>
            <a:r>
              <a:rPr b="1" dirty="0" lang="en-US" smtClean="0" sz="3600">
                <a:solidFill>
                  <a:srgbClr val="0000CC"/>
                </a:solidFill>
                <a:uFillTx/>
              </a:rPr>
              <a:t>(in the form of glutamine and </a:t>
            </a:r>
            <a:r>
              <a:rPr b="1" dirty="0" err="1" lang="en-US" smtClean="0" sz="3600">
                <a:solidFill>
                  <a:srgbClr val="0000CC"/>
                </a:solidFill>
                <a:uFillTx/>
              </a:rPr>
              <a:t>alanine</a:t>
            </a:r>
            <a:r>
              <a:rPr b="1" dirty="0" lang="en-US" smtClean="0" sz="3600">
                <a:solidFill>
                  <a:srgbClr val="0000CC"/>
                </a:solidFill>
                <a:uFillTx/>
              </a:rPr>
              <a:t>) </a:t>
            </a:r>
            <a:r>
              <a:rPr b="1" dirty="0" lang="en-US" smtClean="0" sz="3600">
                <a:solidFill>
                  <a:srgbClr val="990033"/>
                </a:solidFill>
                <a:uFillTx/>
              </a:rPr>
              <a:t/>
            </a:r>
            <a:br>
              <a:rPr b="1" dirty="0" lang="en-US" smtClean="0" sz="3600">
                <a:solidFill>
                  <a:srgbClr val="990033"/>
                </a:solidFill>
                <a:uFillTx/>
              </a:rPr>
            </a:br>
            <a:r>
              <a:rPr b="1" dirty="0" lang="en-US" smtClean="0" sz="3600">
                <a:solidFill>
                  <a:srgbClr val="990033"/>
                </a:solidFill>
                <a:uFillTx/>
              </a:rPr>
              <a:t>into the liver</a:t>
            </a:r>
            <a:br>
              <a:rPr b="1" dirty="0" lang="en-US" smtClean="0" sz="3600">
                <a:solidFill>
                  <a:srgbClr val="990033"/>
                </a:solidFill>
                <a:uFillTx/>
              </a:rPr>
            </a:br>
            <a:r>
              <a:rPr b="1" dirty="0" lang="en-US" smtClean="0" sz="3600">
                <a:solidFill>
                  <a:srgbClr val="990033"/>
                </a:solidFill>
                <a:uFillTx/>
              </a:rPr>
              <a:t>and the release of NH</a:t>
            </a:r>
            <a:r>
              <a:rPr b="1" baseline="-25000" dirty="0" lang="en-US" smtClean="0" sz="3600">
                <a:solidFill>
                  <a:srgbClr val="990033"/>
                </a:solidFill>
                <a:uFillTx/>
              </a:rPr>
              <a:t>3 </a:t>
            </a:r>
            <a:r>
              <a:rPr b="1" dirty="0" lang="en-US" smtClean="0" sz="3600">
                <a:solidFill>
                  <a:srgbClr val="990033"/>
                </a:solidFill>
                <a:uFillTx/>
              </a:rPr>
              <a:t>back in the liver to start</a:t>
            </a:r>
            <a:br>
              <a:rPr b="1" dirty="0" lang="en-US" smtClean="0" sz="3600">
                <a:solidFill>
                  <a:srgbClr val="990033"/>
                </a:solidFill>
                <a:uFillTx/>
              </a:rPr>
            </a:br>
            <a:r>
              <a:rPr b="1" dirty="0" lang="en-US" smtClean="0" sz="3600">
                <a:solidFill>
                  <a:srgbClr val="990033"/>
                </a:solidFill>
                <a:uFillTx/>
              </a:rPr>
              <a:t> </a:t>
            </a:r>
            <a:r>
              <a:rPr b="1" dirty="0" lang="en-US" smtClean="0" sz="3600">
                <a:solidFill>
                  <a:srgbClr val="0000CC"/>
                </a:solidFill>
                <a:uFillTx/>
              </a:rPr>
              <a:t>the urea cycle</a:t>
            </a:r>
            <a:endParaRPr dirty="0" lang="en-US" smtClean="0" sz="3600">
              <a:solidFill>
                <a:srgbClr val="0000CC"/>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434"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5300" y="838200"/>
            <a:ext cx="23241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dirty="0" lang="en-US" smtClean="0" sz="4000">
                <a:solidFill>
                  <a:srgbClr val="BC0000"/>
                </a:solidFill>
                <a:uFillTx/>
                <a:latin charset="0" pitchFamily="34" typeface="Impact"/>
                <a:cs charset="0" pitchFamily="18" typeface="Times New Roman"/>
              </a:rPr>
              <a:t>Urea Cycle</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19"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1828800"/>
            <a:ext cx="8077200" cy="47244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indent="-406400" marL="406400">
              <a:spcAft>
                <a:spcPts val="1200"/>
              </a:spcAft>
              <a:buClr>
                <a:srgbClr val="BC0000"/>
              </a:buClr>
              <a:buFont charset="2" pitchFamily="2" typeface="Wingdings"/>
              <a:buChar char="Ø"/>
              <a:defRPr>
                <a:uFillTx/>
              </a:defRPr>
            </a:pPr>
            <a:r>
              <a:rPr b="1" dirty="0" lang="en-US" smtClean="0" sz="3200">
                <a:solidFill>
                  <a:srgbClr val="0000CC"/>
                </a:solidFill>
                <a:uFillTx/>
                <a:latin charset="0" pitchFamily="18" typeface="Times New Roman"/>
                <a:cs charset="0" pitchFamily="18" typeface="Times New Roman"/>
              </a:rPr>
              <a:t>Urea is the major form for disposal of </a:t>
            </a:r>
            <a:r>
              <a:rPr b="1" dirty="0" lang="en-US" smtClean="0" sz="3200">
                <a:solidFill>
                  <a:srgbClr val="0000CC"/>
                </a:solidFill>
                <a:uFillTx/>
              </a:rPr>
              <a:t>amino groups derived from amino acids</a:t>
            </a:r>
            <a:endParaRPr b="1" baseline="-25000" dirty="0" lang="en-US" smtClean="0" sz="3200">
              <a:solidFill>
                <a:srgbClr val="0000CC"/>
              </a:solidFill>
              <a:uFillTx/>
              <a:latin charset="0" pitchFamily="18" typeface="Times New Roman"/>
              <a:cs charset="0" pitchFamily="18" typeface="Times New Roman"/>
            </a:endParaRPr>
          </a:p>
          <a:p>
            <a:pPr eaLnBrk="1" hangingPunct="1">
              <a:spcAft>
                <a:spcPts val="1200"/>
              </a:spcAft>
              <a:buClr>
                <a:srgbClr val="BC0000"/>
              </a:buClr>
              <a:buFont charset="2" pitchFamily="2" typeface="Wingdings"/>
              <a:buChar char="Ø"/>
              <a:defRPr>
                <a:uFillTx/>
              </a:defRPr>
            </a:pPr>
            <a:r>
              <a:rPr b="1" baseline="-25000" dirty="0" lang="en-US" smtClean="0" sz="3200">
                <a:solidFill>
                  <a:srgbClr val="0000CC"/>
                </a:solidFill>
                <a:uFillTx/>
                <a:latin charset="0" pitchFamily="18" typeface="Times New Roman"/>
                <a:cs charset="0" pitchFamily="18" typeface="Times New Roman"/>
              </a:rPr>
              <a:t> </a:t>
            </a:r>
            <a:r>
              <a:rPr b="1" dirty="0" lang="en-US" smtClean="0" sz="3200">
                <a:solidFill>
                  <a:srgbClr val="0000CC"/>
                </a:solidFill>
                <a:uFillTx/>
                <a:latin charset="0" pitchFamily="18" typeface="Times New Roman"/>
                <a:cs charset="0" pitchFamily="18" typeface="Times New Roman"/>
              </a:rPr>
              <a:t>Urea cycle occurs in the liver</a:t>
            </a:r>
          </a:p>
          <a:p>
            <a:pPr eaLnBrk="1" hangingPunct="1" indent="-398463" marL="398463">
              <a:spcAft>
                <a:spcPts val="1200"/>
              </a:spcAft>
              <a:buClr>
                <a:srgbClr val="BC0000"/>
              </a:buClr>
              <a:buFont charset="2" pitchFamily="2" typeface="Wingdings"/>
              <a:buChar char="Ø"/>
              <a:defRPr>
                <a:uFillTx/>
              </a:defRPr>
            </a:pPr>
            <a:r>
              <a:rPr b="1" dirty="0" lang="en-US" smtClean="0" sz="3200">
                <a:solidFill>
                  <a:srgbClr val="0000CC"/>
                </a:solidFill>
                <a:uFillTx/>
                <a:latin charset="0" pitchFamily="18" typeface="Times New Roman"/>
                <a:cs charset="0" pitchFamily="18" typeface="Times New Roman"/>
              </a:rPr>
              <a:t>One nitrogen of urea is from NH</a:t>
            </a:r>
            <a:r>
              <a:rPr b="1" baseline="-25000" dirty="0" lang="en-US" smtClean="0" sz="3200">
                <a:solidFill>
                  <a:srgbClr val="0000CC"/>
                </a:solidFill>
                <a:uFillTx/>
                <a:latin charset="0" pitchFamily="18" typeface="Times New Roman"/>
                <a:cs charset="0" pitchFamily="18" typeface="Times New Roman"/>
              </a:rPr>
              <a:t>3</a:t>
            </a:r>
            <a:r>
              <a:rPr b="1" dirty="0" lang="en-US" smtClean="0" sz="3200">
                <a:solidFill>
                  <a:srgbClr val="0000CC"/>
                </a:solidFill>
                <a:uFillTx/>
                <a:latin charset="0" pitchFamily="18" typeface="Times New Roman"/>
                <a:cs charset="0" pitchFamily="18" typeface="Times New Roman"/>
              </a:rPr>
              <a:t>  and the other nitrogen from </a:t>
            </a:r>
            <a:r>
              <a:rPr b="1" dirty="0" err="1" lang="en-US" smtClean="0" sz="3200">
                <a:solidFill>
                  <a:srgbClr val="0000CC"/>
                </a:solidFill>
                <a:uFillTx/>
                <a:latin charset="0" pitchFamily="18" typeface="Times New Roman"/>
                <a:cs charset="0" pitchFamily="18" typeface="Times New Roman"/>
              </a:rPr>
              <a:t>aspartate</a:t>
            </a:r>
            <a:endParaRPr b="1" dirty="0" lang="en-US" smtClean="0" sz="3200">
              <a:solidFill>
                <a:srgbClr val="BC0000"/>
              </a:solidFill>
              <a:uFillTx/>
              <a:latin charset="0" pitchFamily="18" typeface="Times New Roman"/>
              <a:cs charset="0" pitchFamily="18" typeface="Times New Roman"/>
            </a:endParaRPr>
          </a:p>
          <a:p>
            <a:pPr eaLnBrk="1" hangingPunct="1" indent="-457200" marL="457200">
              <a:spcAft>
                <a:spcPts val="1200"/>
              </a:spcAft>
              <a:buClr>
                <a:srgbClr val="BC0000"/>
              </a:buClr>
              <a:buFont charset="2" pitchFamily="2" typeface="Wingdings"/>
              <a:buChar char="Ø"/>
              <a:defRPr>
                <a:uFillTx/>
              </a:defRPr>
            </a:pPr>
            <a:r>
              <a:rPr b="1" dirty="0" lang="en-US" smtClean="0" sz="3200">
                <a:solidFill>
                  <a:srgbClr val="0000CC"/>
                </a:solidFill>
                <a:uFillTx/>
                <a:latin charset="0" pitchFamily="18" typeface="Times New Roman"/>
                <a:cs charset="0" pitchFamily="18" typeface="Times New Roman"/>
              </a:rPr>
              <a:t>Urea is transported in the blood to the kidneys for excretion in urine</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458"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5300" y="762000"/>
            <a:ext cx="23241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lang="en-US" smtClean="0" sz="4000">
                <a:solidFill>
                  <a:srgbClr val="BC0000"/>
                </a:solidFill>
                <a:uFillTx/>
                <a:latin charset="0" pitchFamily="34" typeface="Impact"/>
                <a:cs charset="0" pitchFamily="18" typeface="Times New Roman"/>
              </a:rPr>
              <a:t>Urea Cycle</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19_014.jpg" id="19459" name="Content Placeholder 3"/>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noGrp="1"/>
          </p:cNvPicPr>
          <p:nvPr>
            <p:ph idx="1"/>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21568" l="9415" r="6879" t="1961"/>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46550" y="838200"/>
            <a:ext cx="4953000" cy="5853113"/>
          </a:xfrm>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460" name="TextBox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07950" y="2438400"/>
            <a:ext cx="4083050" cy="3694113"/>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2000">
                <a:solidFill>
                  <a:srgbClr val="BC0000"/>
                </a:solidFill>
                <a:uFillTx/>
              </a:rPr>
              <a:t>The five enzymes of urea cycle:</a:t>
            </a:r>
          </a:p>
          <a:p>
            <a:endParaRPr b="1" lang="en-US">
              <a:solidFill>
                <a:srgbClr val="0000CC"/>
              </a:solidFill>
              <a:uFillTx/>
            </a:endParaRPr>
          </a:p>
          <a:p>
            <a:r>
              <a:rPr b="1" lang="en-US">
                <a:solidFill>
                  <a:srgbClr val="0000CC"/>
                </a:solidFill>
                <a:uFillTx/>
              </a:rPr>
              <a:t>Carbamoyl phosphate synthetase I</a:t>
            </a:r>
          </a:p>
          <a:p>
            <a:endParaRPr b="1" lang="en-US">
              <a:solidFill>
                <a:srgbClr val="0000CC"/>
              </a:solidFill>
              <a:uFillTx/>
            </a:endParaRPr>
          </a:p>
          <a:p>
            <a:r>
              <a:rPr b="1" lang="en-US">
                <a:solidFill>
                  <a:srgbClr val="0000CC"/>
                </a:solidFill>
                <a:uFillTx/>
              </a:rPr>
              <a:t>Ornithine transcarbamoylase (OCT)</a:t>
            </a:r>
          </a:p>
          <a:p>
            <a:endParaRPr b="1" lang="en-US">
              <a:solidFill>
                <a:srgbClr val="0000CC"/>
              </a:solidFill>
              <a:uFillTx/>
            </a:endParaRPr>
          </a:p>
          <a:p>
            <a:r>
              <a:rPr b="1" lang="en-US">
                <a:solidFill>
                  <a:srgbClr val="0000CC"/>
                </a:solidFill>
                <a:uFillTx/>
              </a:rPr>
              <a:t>Argininosuccinate synthase</a:t>
            </a:r>
          </a:p>
          <a:p>
            <a:endParaRPr b="1" lang="en-US">
              <a:solidFill>
                <a:srgbClr val="0000CC"/>
              </a:solidFill>
              <a:uFillTx/>
            </a:endParaRPr>
          </a:p>
          <a:p>
            <a:r>
              <a:rPr b="1" lang="en-US">
                <a:solidFill>
                  <a:srgbClr val="0000CC"/>
                </a:solidFill>
                <a:uFillTx/>
              </a:rPr>
              <a:t>Argininosuccinate lyase</a:t>
            </a:r>
          </a:p>
          <a:p>
            <a:endParaRPr b="1" lang="en-US">
              <a:solidFill>
                <a:srgbClr val="0000CC"/>
              </a:solidFill>
              <a:uFillTx/>
            </a:endParaRPr>
          </a:p>
          <a:p>
            <a:r>
              <a:rPr b="1" lang="en-US">
                <a:solidFill>
                  <a:srgbClr val="0000CC"/>
                </a:solidFill>
                <a:uFillTx/>
              </a:rPr>
              <a:t>Arginase</a:t>
            </a:r>
          </a:p>
          <a:p>
            <a:endParaRPr b="1" lang="en-US">
              <a:solidFill>
                <a:srgbClr val="0000CC"/>
              </a:solidFill>
              <a:uFillTx/>
            </a:endParaRPr>
          </a:p>
          <a:p>
            <a:endParaRPr b="1" lang="en-US">
              <a:solidFill>
                <a:srgbClr val="0000CC"/>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461" name="Text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2667000" y="1447800"/>
            <a:ext cx="1069975" cy="369888"/>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a:solidFill>
                  <a:srgbClr val="0000CC"/>
                </a:solidFill>
                <a:uFillTx/>
              </a:rPr>
              <a:t>CONT’D</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Text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329239" y="4462046"/>
            <a:ext cx="662361" cy="338554"/>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sz="1600">
                <a:solidFill>
                  <a:srgbClr val="0000CC"/>
                </a:solidFill>
                <a:uFillTx/>
              </a:rPr>
              <a:t>CPSI</a:t>
            </a:r>
            <a:endParaRPr b="1" dirty="0" lang="en-US" sz="1600">
              <a:solidFill>
                <a:srgbClr val="0000CC"/>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Text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552725" y="3048000"/>
            <a:ext cx="617477" cy="338554"/>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sz="1600">
                <a:solidFill>
                  <a:srgbClr val="0000CC"/>
                </a:solidFill>
                <a:uFillTx/>
              </a:rPr>
              <a:t>OCT</a:t>
            </a:r>
            <a:endParaRPr b="1" dirty="0" lang="en-US" sz="1600">
              <a:solidFill>
                <a:srgbClr val="0000CC"/>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TextBox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05400" y="3700046"/>
            <a:ext cx="662361" cy="338554"/>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r>
              <a:rPr b="1" dirty="0" lang="en-US" smtClean="0" sz="1600">
                <a:solidFill>
                  <a:srgbClr val="0000CC"/>
                </a:solidFill>
                <a:uFillTx/>
              </a:rPr>
              <a:t>ASS</a:t>
            </a:r>
            <a:endParaRPr b="1" dirty="0" lang="en-US" sz="1600">
              <a:solidFill>
                <a:srgbClr val="0000CC"/>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TextBox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05400" y="2362200"/>
            <a:ext cx="593432" cy="338554"/>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sz="1600">
                <a:solidFill>
                  <a:srgbClr val="0000CC"/>
                </a:solidFill>
                <a:uFillTx/>
              </a:rPr>
              <a:t>ASL</a:t>
            </a:r>
            <a:endParaRPr b="1" dirty="0" lang="en-US" sz="1600">
              <a:solidFill>
                <a:srgbClr val="0000CC"/>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 name="TextBox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19800" y="2238828"/>
            <a:ext cx="1061509" cy="338554"/>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err="1" lang="en-US" smtClean="0" sz="1600">
                <a:solidFill>
                  <a:srgbClr val="0000CC"/>
                </a:solidFill>
                <a:uFillTx/>
              </a:rPr>
              <a:t>Arginase</a:t>
            </a:r>
            <a:endParaRPr b="1" dirty="0" lang="en-US" sz="1600">
              <a:solidFill>
                <a:srgbClr val="0000CC"/>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48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095500" y="762000"/>
            <a:ext cx="53721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dirty="0" lang="en-US" smtClean="0" sz="4000">
                <a:solidFill>
                  <a:srgbClr val="BC0000"/>
                </a:solidFill>
                <a:uFillTx/>
                <a:latin charset="0" pitchFamily="34" typeface="Impact"/>
                <a:cs charset="0" pitchFamily="18" typeface="Times New Roman"/>
              </a:rPr>
              <a:t>Urea Cycle: Regulation</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484" name="Rectangle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48871" y="2049482"/>
            <a:ext cx="4275529" cy="3970318"/>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dirty="0" lang="en-US">
                <a:solidFill>
                  <a:srgbClr val="0000CC"/>
                </a:solidFill>
                <a:uFillTx/>
              </a:rPr>
              <a:t>Rate-limiting </a:t>
            </a:r>
            <a:r>
              <a:rPr b="1" dirty="0" lang="en-US" smtClean="0">
                <a:solidFill>
                  <a:srgbClr val="0000CC"/>
                </a:solidFill>
                <a:uFillTx/>
              </a:rPr>
              <a:t>enzyme of urea cycle: </a:t>
            </a:r>
          </a:p>
          <a:p>
            <a:r>
              <a:rPr b="1" dirty="0" err="1" lang="en-US" smtClean="0">
                <a:solidFill>
                  <a:srgbClr val="C00000"/>
                </a:solidFill>
                <a:uFillTx/>
              </a:rPr>
              <a:t>Carbamoyl</a:t>
            </a:r>
            <a:r>
              <a:rPr b="1" dirty="0" lang="en-US" smtClean="0">
                <a:solidFill>
                  <a:srgbClr val="C00000"/>
                </a:solidFill>
                <a:uFillTx/>
              </a:rPr>
              <a:t> </a:t>
            </a:r>
            <a:r>
              <a:rPr b="1" dirty="0" lang="en-US">
                <a:solidFill>
                  <a:srgbClr val="C00000"/>
                </a:solidFill>
                <a:uFillTx/>
              </a:rPr>
              <a:t>phosphate </a:t>
            </a:r>
            <a:r>
              <a:rPr b="1" dirty="0" err="1" lang="en-US">
                <a:solidFill>
                  <a:srgbClr val="C00000"/>
                </a:solidFill>
                <a:uFillTx/>
              </a:rPr>
              <a:t>synthetase</a:t>
            </a:r>
            <a:r>
              <a:rPr b="1" dirty="0" lang="en-US">
                <a:solidFill>
                  <a:srgbClr val="C00000"/>
                </a:solidFill>
                <a:uFillTx/>
              </a:rPr>
              <a:t> </a:t>
            </a:r>
            <a:r>
              <a:rPr b="1" dirty="0" lang="en-US" smtClean="0">
                <a:solidFill>
                  <a:srgbClr val="C00000"/>
                </a:solidFill>
                <a:uFillTx/>
              </a:rPr>
              <a:t>I </a:t>
            </a:r>
          </a:p>
          <a:p>
            <a:r>
              <a:rPr b="1" dirty="0" lang="en-US" smtClean="0">
                <a:solidFill>
                  <a:srgbClr val="C00000"/>
                </a:solidFill>
                <a:uFillTx/>
              </a:rPr>
              <a:t>(CPSI)</a:t>
            </a:r>
            <a:endParaRPr b="1" dirty="0" lang="en-US">
              <a:solidFill>
                <a:srgbClr val="C00000"/>
              </a:solidFill>
              <a:uFillTx/>
            </a:endParaRPr>
          </a:p>
          <a:p>
            <a:endParaRPr b="1" dirty="0" lang="en-US">
              <a:solidFill>
                <a:srgbClr val="0000CC"/>
              </a:solidFill>
              <a:uFillTx/>
            </a:endParaRPr>
          </a:p>
          <a:p>
            <a:r>
              <a:rPr b="1" dirty="0" err="1" lang="en-US" smtClean="0">
                <a:solidFill>
                  <a:srgbClr val="0000CC"/>
                </a:solidFill>
                <a:uFillTx/>
              </a:rPr>
              <a:t>Allosteric</a:t>
            </a:r>
            <a:r>
              <a:rPr b="1" dirty="0" lang="en-US" smtClean="0">
                <a:solidFill>
                  <a:srgbClr val="0000CC"/>
                </a:solidFill>
                <a:uFillTx/>
              </a:rPr>
              <a:t> activator </a:t>
            </a:r>
            <a:r>
              <a:rPr b="1" dirty="0" lang="en-US">
                <a:solidFill>
                  <a:srgbClr val="0000CC"/>
                </a:solidFill>
                <a:uFillTx/>
              </a:rPr>
              <a:t>of </a:t>
            </a:r>
            <a:r>
              <a:rPr b="1" dirty="0" lang="en-US" smtClean="0">
                <a:solidFill>
                  <a:srgbClr val="0000CC"/>
                </a:solidFill>
                <a:uFillTx/>
              </a:rPr>
              <a:t>CPSI:</a:t>
            </a:r>
          </a:p>
          <a:p>
            <a:r>
              <a:rPr b="1" dirty="0" lang="en-US" smtClean="0">
                <a:solidFill>
                  <a:srgbClr val="C00000"/>
                </a:solidFill>
                <a:uFillTx/>
              </a:rPr>
              <a:t>N-</a:t>
            </a:r>
            <a:r>
              <a:rPr b="1" dirty="0" err="1" lang="en-US" smtClean="0">
                <a:solidFill>
                  <a:srgbClr val="C00000"/>
                </a:solidFill>
                <a:uFillTx/>
              </a:rPr>
              <a:t>Acetylglutamate</a:t>
            </a:r>
            <a:endParaRPr b="1" dirty="0" lang="en-US" smtClean="0">
              <a:solidFill>
                <a:srgbClr val="C00000"/>
              </a:solidFill>
              <a:uFillTx/>
            </a:endParaRPr>
          </a:p>
          <a:p>
            <a:endParaRPr b="1" dirty="0" lang="en-US" smtClean="0">
              <a:solidFill>
                <a:srgbClr val="C00000"/>
              </a:solidFill>
              <a:uFillTx/>
            </a:endParaRPr>
          </a:p>
          <a:p>
            <a:r>
              <a:rPr b="1" dirty="0" lang="en-US" smtClean="0">
                <a:solidFill>
                  <a:srgbClr val="0000CC"/>
                </a:solidFill>
                <a:uFillTx/>
              </a:rPr>
              <a:t>N-</a:t>
            </a:r>
            <a:r>
              <a:rPr b="1" dirty="0" err="1" lang="en-US" smtClean="0">
                <a:solidFill>
                  <a:srgbClr val="0000CC"/>
                </a:solidFill>
                <a:uFillTx/>
              </a:rPr>
              <a:t>Acetylglutamate</a:t>
            </a:r>
            <a:r>
              <a:rPr b="1" dirty="0" lang="en-US" smtClean="0">
                <a:solidFill>
                  <a:srgbClr val="0000CC"/>
                </a:solidFill>
                <a:uFillTx/>
              </a:rPr>
              <a:t> is synthesized by:</a:t>
            </a:r>
          </a:p>
          <a:p>
            <a:r>
              <a:rPr b="1" dirty="0" lang="en-US" smtClean="0">
                <a:solidFill>
                  <a:srgbClr val="C00000"/>
                </a:solidFill>
                <a:uFillTx/>
              </a:rPr>
              <a:t>N-</a:t>
            </a:r>
            <a:r>
              <a:rPr b="1" dirty="0" err="1" lang="en-US" smtClean="0">
                <a:solidFill>
                  <a:srgbClr val="C00000"/>
                </a:solidFill>
                <a:uFillTx/>
              </a:rPr>
              <a:t>Acetylglutamate</a:t>
            </a:r>
            <a:r>
              <a:rPr b="1" dirty="0" lang="en-US" smtClean="0">
                <a:solidFill>
                  <a:srgbClr val="C00000"/>
                </a:solidFill>
                <a:uFillTx/>
              </a:rPr>
              <a:t> </a:t>
            </a:r>
            <a:r>
              <a:rPr b="1" dirty="0" err="1" lang="en-US" smtClean="0">
                <a:solidFill>
                  <a:srgbClr val="C00000"/>
                </a:solidFill>
                <a:uFillTx/>
              </a:rPr>
              <a:t>synthetase</a:t>
            </a:r>
            <a:r>
              <a:rPr b="1" dirty="0" lang="en-US" smtClean="0">
                <a:solidFill>
                  <a:srgbClr val="C00000"/>
                </a:solidFill>
                <a:uFillTx/>
              </a:rPr>
              <a:t> </a:t>
            </a:r>
          </a:p>
          <a:p>
            <a:r>
              <a:rPr b="1" dirty="0" lang="en-US" smtClean="0">
                <a:solidFill>
                  <a:srgbClr val="C00000"/>
                </a:solidFill>
                <a:uFillTx/>
              </a:rPr>
              <a:t>(NAGS) in presence of </a:t>
            </a:r>
            <a:r>
              <a:rPr b="1" dirty="0" err="1" lang="en-US" smtClean="0">
                <a:solidFill>
                  <a:srgbClr val="C00000"/>
                </a:solidFill>
                <a:uFillTx/>
              </a:rPr>
              <a:t>arginine</a:t>
            </a:r>
            <a:endParaRPr b="1" dirty="0" lang="en-US" smtClean="0">
              <a:solidFill>
                <a:srgbClr val="C00000"/>
              </a:solidFill>
              <a:uFillTx/>
            </a:endParaRPr>
          </a:p>
          <a:p>
            <a:endParaRPr b="1" dirty="0" lang="en-US" smtClean="0">
              <a:solidFill>
                <a:srgbClr val="C00000"/>
              </a:solidFill>
              <a:uFillTx/>
            </a:endParaRPr>
          </a:p>
          <a:p>
            <a:r>
              <a:rPr b="1" dirty="0" lang="en-US" smtClean="0">
                <a:solidFill>
                  <a:srgbClr val="0000CC"/>
                </a:solidFill>
                <a:uFillTx/>
              </a:rPr>
              <a:t>NAGS deficiency </a:t>
            </a:r>
            <a:r>
              <a:rPr b="1" dirty="0" lang="en-US" smtClean="0">
                <a:solidFill>
                  <a:srgbClr val="C00000"/>
                </a:solidFill>
                <a:uFillTx/>
              </a:rPr>
              <a:t>is efficiently treated</a:t>
            </a:r>
          </a:p>
          <a:p>
            <a:r>
              <a:rPr b="1" dirty="0" lang="en-US" smtClean="0">
                <a:solidFill>
                  <a:srgbClr val="C00000"/>
                </a:solidFill>
                <a:uFillTx/>
              </a:rPr>
              <a:t>with </a:t>
            </a:r>
            <a:r>
              <a:rPr b="1" dirty="0" err="1" lang="en-US" smtClean="0">
                <a:solidFill>
                  <a:srgbClr val="C00000"/>
                </a:solidFill>
                <a:uFillTx/>
              </a:rPr>
              <a:t>Carbaglue</a:t>
            </a:r>
            <a:r>
              <a:rPr b="1" dirty="0" lang="en-US" smtClean="0">
                <a:solidFill>
                  <a:srgbClr val="C00000"/>
                </a:solidFill>
                <a:uFillTx/>
              </a:rPr>
              <a:t>, a CPS1 activator</a:t>
            </a:r>
          </a:p>
          <a:p>
            <a:endParaRPr b="1" dirty="0" lang="en-US" smtClean="0">
              <a:solidFill>
                <a:srgbClr val="C00000"/>
              </a:solidFill>
              <a:uFillTx/>
            </a:endParaRPr>
          </a:p>
        </p:txBody>
      </p:sp>
      <p:grpSp>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 name="Group 1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34000" y="2667000"/>
            <a:ext cx="3276600" cy="2472154"/>
            <a:chOff x="5562600" y="2667000"/>
            <a:chExt cx="3276600" cy="2472154"/>
          </a:xfrm>
        </p:grpSpPr>
        <p:grpSp>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Group 1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562600" y="2667000"/>
              <a:ext cx="3276600" cy="2472154"/>
              <a:chOff x="5562600" y="2667000"/>
              <a:chExt cx="3276600" cy="2472154"/>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19_016.jpg" id="20483" name="Picture 7"/>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53086" l="36743" r="5697" t="8963"/>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248400" y="2667000"/>
                <a:ext cx="2590800" cy="2209800"/>
              </a:xfrm>
              <a:prstGeom prst="rect">
                <a:avLst/>
              </a:prstGeom>
              <a:noFill/>
              <a:ln w="9525">
                <a:noFill/>
                <a:miter lim="800000"/>
              </a:ln>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TextBox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172200" y="3839028"/>
                <a:ext cx="851515" cy="369332"/>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a:solidFill>
                      <a:srgbClr val="0000CC"/>
                    </a:solidFill>
                    <a:uFillTx/>
                  </a:rPr>
                  <a:t>NAGS</a:t>
                </a:r>
                <a:endParaRPr b="1" dirty="0" lang="en-US">
                  <a:solidFill>
                    <a:srgbClr val="0000CC"/>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Text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562600" y="4800600"/>
                <a:ext cx="1986441" cy="338554"/>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sz="1600">
                    <a:uFillTx/>
                  </a:rPr>
                  <a:t>N-</a:t>
                </a:r>
                <a:r>
                  <a:rPr b="1" dirty="0" err="1" lang="en-US" smtClean="0" sz="1600">
                    <a:uFillTx/>
                  </a:rPr>
                  <a:t>Acetylglutamate</a:t>
                </a:r>
                <a:endParaRPr b="1" dirty="0" lang="en-US" sz="1600">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Rectangle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48400" y="3048000"/>
                <a:ext cx="609600" cy="304800"/>
              </a:xfrm>
              <a:prstGeom prst="rect">
                <a:avLst/>
              </a:prstGeom>
              <a:solidFill>
                <a:schemeClr val="bg1"/>
              </a:solidFill>
              <a:ln>
                <a:solidFill>
                  <a:schemeClr val="bg1"/>
                </a:solidFill>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rtlCol="0"/>
              <a:lstStyle/>
              <a:p>
                <a:pPr algn="ctr"/>
                <a:endParaRPr lang="en-US">
                  <a:uFillTx/>
                </a:endParaRPr>
              </a:p>
            </p:txBody>
          </p:sp>
        </p:gr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Text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562600" y="3016126"/>
              <a:ext cx="1313180" cy="369332"/>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a:uFillTx/>
                </a:rPr>
                <a:t>Glutamate</a:t>
              </a:r>
              <a:endParaRPr b="1" dirty="0" lang="en-US">
                <a:uFillTx/>
              </a:endParaRPr>
            </a:p>
          </p:txBody>
        </p:sp>
      </p:gr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06"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57500" y="609600"/>
            <a:ext cx="32385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lang="en-US" smtClean="0" sz="4000">
                <a:solidFill>
                  <a:srgbClr val="BC0000"/>
                </a:solidFill>
                <a:uFillTx/>
                <a:latin charset="0" pitchFamily="34" typeface="Impact"/>
                <a:cs charset="0" pitchFamily="18" typeface="Times New Roman"/>
              </a:rPr>
              <a:t>Fate of Urea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07" name="TextBox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381000" y="1600200"/>
            <a:ext cx="8069263" cy="1816100"/>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2800">
                <a:solidFill>
                  <a:srgbClr val="0000CC"/>
                </a:solidFill>
                <a:uFillTx/>
              </a:rPr>
              <a:t>Urea                  	Kidneys and excreted in urine</a:t>
            </a:r>
          </a:p>
          <a:p>
            <a:r>
              <a:rPr b="1" lang="en-US" sz="2800">
                <a:solidFill>
                  <a:srgbClr val="0000CC"/>
                </a:solidFill>
                <a:uFillTx/>
              </a:rPr>
              <a:t>                            </a:t>
            </a:r>
          </a:p>
          <a:p>
            <a:endParaRPr b="1" lang="en-US" sz="2800">
              <a:solidFill>
                <a:srgbClr val="0000CC"/>
              </a:solidFill>
              <a:uFillTx/>
            </a:endParaRPr>
          </a:p>
          <a:p>
            <a:r>
              <a:rPr b="1" lang="en-US" sz="2800">
                <a:solidFill>
                  <a:srgbClr val="0000CC"/>
                </a:solidFill>
                <a:uFillTx/>
              </a:rPr>
              <a:t>		 	Intestine                 </a:t>
            </a:r>
            <a:r>
              <a:rPr b="1" lang="en-US" sz="2800">
                <a:solidFill>
                  <a:srgbClr val="BC0000"/>
                </a:solidFill>
                <a:uFillTx/>
                <a:latin charset="0" pitchFamily="18" typeface="Times New Roman"/>
                <a:cs charset="0" pitchFamily="18" typeface="Times New Roman"/>
              </a:rPr>
              <a:t>NH</a:t>
            </a:r>
            <a:r>
              <a:rPr b="1" baseline="-25000" lang="en-US" sz="2800">
                <a:solidFill>
                  <a:srgbClr val="BC0000"/>
                </a:solidFill>
                <a:uFillTx/>
                <a:latin charset="0" pitchFamily="18" typeface="Times New Roman"/>
                <a:cs charset="0" pitchFamily="18" typeface="Times New Roman"/>
              </a:rPr>
              <a:t>3</a:t>
            </a:r>
            <a:r>
              <a:rPr b="1" baseline="-25000" lang="en-US" sz="2800">
                <a:solidFill>
                  <a:srgbClr val="0000CC"/>
                </a:solidFill>
                <a:uFillTx/>
                <a:latin charset="0" pitchFamily="18" typeface="Times New Roman"/>
                <a:cs charset="0" pitchFamily="18" typeface="Times New Roman"/>
              </a:rPr>
              <a:t> </a:t>
            </a:r>
            <a:r>
              <a:rPr b="1" lang="en-US" sz="2800">
                <a:solidFill>
                  <a:srgbClr val="0000CC"/>
                </a:solidFill>
                <a:uFillTx/>
                <a:latin charset="0" pitchFamily="18" typeface="Times New Roman"/>
                <a:cs charset="0" pitchFamily="18" typeface="Times New Roman"/>
              </a:rPr>
              <a:t>+ </a:t>
            </a:r>
            <a:r>
              <a:rPr b="1" lang="en-US" sz="2800">
                <a:solidFill>
                  <a:srgbClr val="0000CC"/>
                </a:solidFill>
                <a:uFillTx/>
              </a:rPr>
              <a:t>CO</a:t>
            </a:r>
            <a:r>
              <a:rPr b="1" baseline="-25000" lang="en-US" sz="2800">
                <a:solidFill>
                  <a:srgbClr val="0000CC"/>
                </a:solidFill>
                <a:uFillTx/>
              </a:rPr>
              <a:t>2</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08" name="TextBox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105400" y="4191000"/>
            <a:ext cx="1676400" cy="338138"/>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spAutoFit/>
          </a:bodyPr>
          <a:lstStyle/>
          <a:p>
            <a:r>
              <a:rPr b="1" lang="en-US" sz="1600">
                <a:solidFill>
                  <a:srgbClr val="0000CC"/>
                </a:solidFill>
                <a:uFillTx/>
              </a:rPr>
              <a:t>Lost in feces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09" name="TextBox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788150" y="4114800"/>
            <a:ext cx="1670050" cy="584200"/>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spAutoFit/>
          </a:bodyPr>
          <a:lstStyle/>
          <a:p>
            <a:pPr algn="ctr"/>
            <a:r>
              <a:rPr b="1" lang="en-US" sz="1600">
                <a:solidFill>
                  <a:srgbClr val="0000CC"/>
                </a:solidFill>
                <a:uFillTx/>
              </a:rPr>
              <a:t>Reabsorbed</a:t>
            </a:r>
          </a:p>
          <a:p>
            <a:pPr algn="ctr"/>
            <a:r>
              <a:rPr b="1" lang="en-US" sz="1600">
                <a:solidFill>
                  <a:srgbClr val="0000CC"/>
                </a:solidFill>
                <a:uFillTx/>
              </a:rPr>
              <a:t> into blood</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10" name="TextBox 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396875" y="4876800"/>
            <a:ext cx="8366125" cy="1508125"/>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2800">
                <a:solidFill>
                  <a:srgbClr val="BC0000"/>
                </a:solidFill>
                <a:uFillTx/>
              </a:rPr>
              <a:t>The action of intestinal urease to form NH</a:t>
            </a:r>
            <a:r>
              <a:rPr b="1" baseline="-25000" lang="en-US" sz="2800">
                <a:solidFill>
                  <a:srgbClr val="BC0000"/>
                </a:solidFill>
                <a:uFillTx/>
              </a:rPr>
              <a:t>3</a:t>
            </a:r>
            <a:r>
              <a:rPr b="1" lang="en-US" sz="2800">
                <a:solidFill>
                  <a:srgbClr val="BC0000"/>
                </a:solidFill>
                <a:uFillTx/>
              </a:rPr>
              <a:t>  </a:t>
            </a:r>
          </a:p>
          <a:p>
            <a:r>
              <a:rPr b="1" lang="en-US" sz="2800">
                <a:solidFill>
                  <a:srgbClr val="BC0000"/>
                </a:solidFill>
                <a:uFillTx/>
              </a:rPr>
              <a:t>is clinically significant in renal failure:</a:t>
            </a:r>
          </a:p>
          <a:p>
            <a:endParaRPr b="1" lang="en-US">
              <a:solidFill>
                <a:srgbClr val="0000CC"/>
              </a:solidFill>
              <a:uFillTx/>
              <a:latin charset="0" pitchFamily="18" typeface="Times New Roman"/>
              <a:cs charset="0" pitchFamily="18" typeface="Times New Roman"/>
            </a:endParaRPr>
          </a:p>
          <a:p>
            <a:r>
              <a:rPr b="1" lang="en-US">
                <a:solidFill>
                  <a:srgbClr val="0000CC"/>
                </a:solidFill>
                <a:uFillTx/>
                <a:latin charset="0" pitchFamily="18" typeface="Times New Roman"/>
                <a:cs charset="0" pitchFamily="18" typeface="Times New Roman"/>
              </a:rPr>
              <a:t>Renal failure               Blood urea             Urea to intestine                  NH</a:t>
            </a:r>
            <a:r>
              <a:rPr b="1" baseline="-25000" lang="en-US">
                <a:solidFill>
                  <a:srgbClr val="0000CC"/>
                </a:solidFill>
                <a:uFillTx/>
                <a:latin charset="0" pitchFamily="18" typeface="Times New Roman"/>
                <a:cs charset="0" pitchFamily="18" typeface="Times New Roman"/>
              </a:rPr>
              <a:t>3</a:t>
            </a:r>
            <a:r>
              <a:rPr b="1" lang="en-US">
                <a:solidFill>
                  <a:srgbClr val="0000CC"/>
                </a:solidFill>
                <a:uFillTx/>
                <a:latin charset="0" pitchFamily="18" typeface="Times New Roman"/>
                <a:cs charset="0" pitchFamily="18" typeface="Times New Roman"/>
              </a:rPr>
              <a:t> blood level</a:t>
            </a:r>
            <a:endParaRPr lang="en-US">
              <a:uFillTx/>
            </a:endParaRPr>
          </a:p>
        </p:txBody>
      </p: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 name="Straight Arrow Connector 12"/>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951038" y="6200775"/>
            <a:ext cx="457200" cy="1588"/>
          </a:xfrm>
          <a:prstGeom prst="straightConnector1">
            <a:avLst/>
          </a:prstGeom>
          <a:ln w="25400">
            <a:solidFill>
              <a:srgbClr val="C00000"/>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 name="Straight Arrow Connector 13"/>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127750" y="6216650"/>
            <a:ext cx="762000" cy="1588"/>
          </a:xfrm>
          <a:prstGeom prst="straightConnector1">
            <a:avLst/>
          </a:prstGeom>
          <a:ln w="25400">
            <a:solidFill>
              <a:srgbClr val="C00000"/>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 name="Straight Arrow Connector 14"/>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795713" y="6202363"/>
            <a:ext cx="457200" cy="1587"/>
          </a:xfrm>
          <a:prstGeom prst="straightConnector1">
            <a:avLst/>
          </a:prstGeom>
          <a:ln w="25400">
            <a:solidFill>
              <a:srgbClr val="C00000"/>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 name="Straight Arrow Connector 16"/>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flipH="1" flipV="1" rot="5400000">
            <a:off x="2293938" y="6046788"/>
            <a:ext cx="458787" cy="1587"/>
          </a:xfrm>
          <a:prstGeom prst="straightConnector1">
            <a:avLst/>
          </a:prstGeom>
          <a:ln w="25400">
            <a:solidFill>
              <a:srgbClr val="0000CC"/>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 name="Straight Arrow Connector 19"/>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flipH="1" flipV="1" rot="5400000">
            <a:off x="4104482" y="6047581"/>
            <a:ext cx="457200" cy="1587"/>
          </a:xfrm>
          <a:prstGeom prst="straightConnector1">
            <a:avLst/>
          </a:prstGeom>
          <a:ln w="25400">
            <a:solidFill>
              <a:srgbClr val="0000CC"/>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 name="Straight Arrow Connector 22"/>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flipH="1" flipV="1" rot="5400000">
            <a:off x="6757194" y="6045994"/>
            <a:ext cx="457200" cy="1588"/>
          </a:xfrm>
          <a:prstGeom prst="straightConnector1">
            <a:avLst/>
          </a:prstGeom>
          <a:ln w="25400">
            <a:solidFill>
              <a:srgbClr val="0000CC"/>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17" name="TextBox 2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019800" y="5834063"/>
            <a:ext cx="868363" cy="338137"/>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1600">
                <a:solidFill>
                  <a:srgbClr val="0000CC"/>
                </a:solidFill>
                <a:uFillTx/>
              </a:rPr>
              <a:t>Urease</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 name="Right Arrow 2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600200" y="1716088"/>
            <a:ext cx="1295400" cy="381000"/>
          </a:xfrm>
          <a:prstGeom prst="rightArrow">
            <a:avLst/>
          </a:prstGeom>
          <a:solidFill>
            <a:srgbClr val="BC0000"/>
          </a:solidFill>
          <a:ln>
            <a:solidFill>
              <a:srgbClr val="BC0000"/>
            </a:solidFill>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lstStyle/>
          <a:p>
            <a:pPr algn="ctr">
              <a:defRPr>
                <a:uFillTx/>
              </a:defRPr>
            </a:pPr>
            <a:endParaRPr lang="en-US">
              <a:uFillTx/>
            </a:endParaRPr>
          </a:p>
        </p:txBody>
      </p: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 name="Straight Arrow Connector 25"/>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05400" y="3203575"/>
            <a:ext cx="990600" cy="1588"/>
          </a:xfrm>
          <a:prstGeom prst="straightConnector1">
            <a:avLst/>
          </a:prstGeom>
          <a:ln w="25400">
            <a:solidFill>
              <a:srgbClr val="C00000"/>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20" name="TextBox 2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059363" y="2836863"/>
            <a:ext cx="866775" cy="338137"/>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1600">
                <a:solidFill>
                  <a:srgbClr val="0000CC"/>
                </a:solidFill>
                <a:uFillTx/>
              </a:rPr>
              <a:t>Urease</a:t>
            </a:r>
          </a:p>
        </p:txBody>
      </p: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 name="Straight Arrow Connector 29"/>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rot="5400000">
            <a:off x="5887244" y="3542506"/>
            <a:ext cx="758825" cy="557213"/>
          </a:xfrm>
          <a:prstGeom prst="straightConnector1">
            <a:avLst/>
          </a:prstGeom>
          <a:ln w="25400">
            <a:solidFill>
              <a:srgbClr val="BC0000"/>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2" name="Straight Arrow Connector 31"/>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656388" y="3429000"/>
            <a:ext cx="738187" cy="685800"/>
          </a:xfrm>
          <a:prstGeom prst="straightConnector1">
            <a:avLst/>
          </a:prstGeom>
          <a:ln w="25400">
            <a:solidFill>
              <a:srgbClr val="BC0000"/>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4" name="Straight Arrow Connector 33"/>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95438" y="2012950"/>
            <a:ext cx="1498600" cy="1143000"/>
          </a:xfrm>
          <a:prstGeom prst="straightConnector1">
            <a:avLst/>
          </a:prstGeom>
          <a:ln w="25400">
            <a:solidFill>
              <a:srgbClr val="BC0000"/>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24" name="TextBox 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846263" y="1981200"/>
            <a:ext cx="838200" cy="369888"/>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a:solidFill>
                  <a:srgbClr val="0000CC"/>
                </a:solidFill>
                <a:uFillTx/>
              </a:rPr>
              <a:t>Blood</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25" name="TextBox 3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126163" y="6291263"/>
            <a:ext cx="3022600" cy="339725"/>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1600">
                <a:solidFill>
                  <a:srgbClr val="BC0000"/>
                </a:solidFill>
                <a:uFillTx/>
              </a:rPr>
              <a:t>(Acquired hyperammonemia)</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1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60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43000" y="685800"/>
            <a:ext cx="69342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lang="en-US" smtClean="0" sz="4000">
                <a:solidFill>
                  <a:srgbClr val="BC0000"/>
                </a:solidFill>
                <a:uFillTx/>
                <a:latin charset="0" pitchFamily="34" typeface="Impact"/>
                <a:cs charset="0" pitchFamily="18" typeface="Times New Roman"/>
              </a:rPr>
              <a:t>Sources and Fates of Ammonia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604" name="Text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noChangeArrowheads="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715963" y="6172200"/>
            <a:ext cx="7997825" cy="523875"/>
          </a:xfrm>
          <a:prstGeom prst="rect">
            <a:avLst/>
          </a:prstGeom>
          <a:noFill/>
          <a:ln w="9525">
            <a:noFill/>
            <a:miter lim="800000"/>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lang="en-US" sz="2800">
                <a:solidFill>
                  <a:srgbClr val="BC0000"/>
                </a:solidFill>
                <a:uFillTx/>
              </a:rPr>
              <a:t>Normal blood level of ammonia: 5 – 50 µmol/L</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19_019.jpg" id="25603" name="Picture 3"/>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22549" l="5556" r="4546" t="4248"/>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990600" y="1600200"/>
            <a:ext cx="7386638" cy="4495800"/>
          </a:xfrm>
          <a:prstGeom prst="rect">
            <a:avLst/>
          </a:prstGeom>
          <a:noFill/>
          <a:ln w="9525">
            <a:noFill/>
            <a:miter lim="800000"/>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170"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304800"/>
            <a:ext cx="82296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a:r>
              <a:rPr b="1" dirty="0" lang="en-US" smtClean="0" sz="4000">
                <a:solidFill>
                  <a:srgbClr val="990033"/>
                </a:solidFill>
                <a:uFillTx/>
                <a:latin charset="0" pitchFamily="34" typeface="Impact"/>
              </a:rPr>
              <a:t>Objectives: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171"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28600" y="1524000"/>
            <a:ext cx="8763000" cy="5029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spcAft>
                <a:spcPts val="1800"/>
              </a:spcAft>
            </a:pPr>
            <a:r>
              <a:rPr b="1" dirty="0" lang="en-US" smtClean="0" sz="2400">
                <a:solidFill>
                  <a:srgbClr val="0000CC"/>
                </a:solidFill>
                <a:uFillTx/>
                <a:latin charset="0" pitchFamily="18" typeface="Times New Roman"/>
                <a:cs charset="0" pitchFamily="18" typeface="Times New Roman"/>
              </a:rPr>
              <a:t>Understand the reactions for removal of </a:t>
            </a:r>
            <a:r>
              <a:rPr b="1" dirty="0" lang="el-GR" smtClean="0" sz="2400">
                <a:solidFill>
                  <a:srgbClr val="0000CC"/>
                </a:solidFill>
                <a:uFillTx/>
                <a:latin charset="0" pitchFamily="18" typeface="Times New Roman"/>
                <a:cs charset="0" pitchFamily="18" typeface="Times New Roman"/>
              </a:rPr>
              <a:t>α</a:t>
            </a:r>
            <a:r>
              <a:rPr b="1" dirty="0" lang="en-US" smtClean="0" sz="2400">
                <a:solidFill>
                  <a:srgbClr val="0000CC"/>
                </a:solidFill>
                <a:uFillTx/>
                <a:latin charset="0" pitchFamily="18" typeface="Times New Roman"/>
                <a:cs charset="0" pitchFamily="18" typeface="Times New Roman"/>
              </a:rPr>
              <a:t>-amino group of amino acids and formation of </a:t>
            </a:r>
            <a:r>
              <a:rPr b="1" dirty="0" lang="en-US" smtClean="0" sz="2400">
                <a:solidFill>
                  <a:srgbClr val="C00000"/>
                </a:solidFill>
                <a:uFillTx/>
                <a:latin charset="0" pitchFamily="18" typeface="Times New Roman"/>
                <a:cs charset="0" pitchFamily="18" typeface="Times New Roman"/>
              </a:rPr>
              <a:t>ammonia </a:t>
            </a:r>
          </a:p>
          <a:p>
            <a:pPr>
              <a:spcAft>
                <a:spcPts val="1800"/>
              </a:spcAft>
            </a:pPr>
            <a:r>
              <a:rPr b="1" dirty="0" lang="en-US" smtClean="0" sz="2400">
                <a:solidFill>
                  <a:srgbClr val="0000CC"/>
                </a:solidFill>
                <a:uFillTx/>
                <a:latin charset="0" pitchFamily="18" typeface="Times New Roman"/>
                <a:cs charset="0" pitchFamily="18" typeface="Times New Roman"/>
              </a:rPr>
              <a:t>Identify the importance of blood transport of ammonia to the liver in the form of </a:t>
            </a:r>
            <a:r>
              <a:rPr b="1" dirty="0" lang="en-US" smtClean="0" sz="2400">
                <a:solidFill>
                  <a:srgbClr val="C00000"/>
                </a:solidFill>
                <a:uFillTx/>
                <a:latin charset="0" pitchFamily="18" typeface="Times New Roman"/>
                <a:cs charset="0" pitchFamily="18" typeface="Times New Roman"/>
              </a:rPr>
              <a:t>glutamine/</a:t>
            </a:r>
            <a:r>
              <a:rPr b="1" dirty="0" err="1" lang="en-US" smtClean="0" sz="2400">
                <a:solidFill>
                  <a:srgbClr val="C00000"/>
                </a:solidFill>
                <a:uFillTx/>
                <a:latin charset="0" pitchFamily="18" typeface="Times New Roman"/>
                <a:cs charset="0" pitchFamily="18" typeface="Times New Roman"/>
              </a:rPr>
              <a:t>alanine</a:t>
            </a:r>
            <a:endParaRPr b="1" dirty="0" lang="en-US" smtClean="0" sz="2400">
              <a:solidFill>
                <a:srgbClr val="C00000"/>
              </a:solidFill>
              <a:uFillTx/>
              <a:latin charset="0" pitchFamily="18" typeface="Times New Roman"/>
              <a:cs charset="0" pitchFamily="18" typeface="Times New Roman"/>
            </a:endParaRPr>
          </a:p>
          <a:p>
            <a:pPr>
              <a:spcAft>
                <a:spcPts val="1800"/>
              </a:spcAft>
            </a:pPr>
            <a:r>
              <a:rPr b="1" dirty="0" lang="en-US" smtClean="0" sz="2400">
                <a:solidFill>
                  <a:srgbClr val="0000CC"/>
                </a:solidFill>
                <a:uFillTx/>
              </a:rPr>
              <a:t>Understand the importance of conversion of ammonia into urea by the liver through </a:t>
            </a:r>
            <a:r>
              <a:rPr b="1" dirty="0" lang="en-US" smtClean="0" sz="2400">
                <a:solidFill>
                  <a:srgbClr val="C00000"/>
                </a:solidFill>
                <a:uFillTx/>
              </a:rPr>
              <a:t>urea cycle</a:t>
            </a:r>
          </a:p>
          <a:p>
            <a:pPr>
              <a:spcAft>
                <a:spcPts val="1800"/>
              </a:spcAft>
            </a:pPr>
            <a:r>
              <a:rPr b="1" dirty="0" lang="en-US" smtClean="0" sz="2400">
                <a:solidFill>
                  <a:srgbClr val="0000CC"/>
                </a:solidFill>
                <a:uFillTx/>
              </a:rPr>
              <a:t>Identify </a:t>
            </a:r>
            <a:r>
              <a:rPr b="1" dirty="0" lang="en-US" smtClean="0" sz="2400">
                <a:solidFill>
                  <a:srgbClr val="C00000"/>
                </a:solidFill>
                <a:uFillTx/>
              </a:rPr>
              <a:t>urea</a:t>
            </a:r>
            <a:r>
              <a:rPr b="1" dirty="0" lang="en-US" smtClean="0" sz="2400">
                <a:solidFill>
                  <a:srgbClr val="0000CC"/>
                </a:solidFill>
                <a:uFillTx/>
              </a:rPr>
              <a:t> as the major form for the disposal of amino groups derived from amino acids</a:t>
            </a:r>
          </a:p>
          <a:p>
            <a:pPr>
              <a:spcAft>
                <a:spcPts val="1800"/>
              </a:spcAft>
            </a:pPr>
            <a:r>
              <a:rPr b="1" dirty="0" lang="en-US" smtClean="0" sz="2400">
                <a:solidFill>
                  <a:srgbClr val="0000CC"/>
                </a:solidFill>
                <a:uFillTx/>
              </a:rPr>
              <a:t>Identify the </a:t>
            </a:r>
            <a:r>
              <a:rPr b="1" dirty="0" lang="en-US" smtClean="0" sz="2400">
                <a:solidFill>
                  <a:srgbClr val="C00000"/>
                </a:solidFill>
                <a:uFillTx/>
              </a:rPr>
              <a:t>causes</a:t>
            </a:r>
            <a:r>
              <a:rPr b="1" dirty="0" lang="en-US" smtClean="0" sz="2400">
                <a:solidFill>
                  <a:srgbClr val="0000CC"/>
                </a:solidFill>
                <a:uFillTx/>
              </a:rPr>
              <a:t> (hereditary &amp; acquired), </a:t>
            </a:r>
            <a:r>
              <a:rPr b="1" dirty="0" lang="en-US" smtClean="0" sz="2400">
                <a:solidFill>
                  <a:srgbClr val="C00000"/>
                </a:solidFill>
                <a:uFillTx/>
              </a:rPr>
              <a:t>clinical</a:t>
            </a:r>
            <a:r>
              <a:rPr b="1" dirty="0" lang="en-US" smtClean="0" sz="2400">
                <a:solidFill>
                  <a:srgbClr val="0000CC"/>
                </a:solidFill>
                <a:uFillTx/>
              </a:rPr>
              <a:t> </a:t>
            </a:r>
            <a:r>
              <a:rPr b="1" dirty="0" lang="en-US" smtClean="0" sz="2400">
                <a:solidFill>
                  <a:srgbClr val="C00000"/>
                </a:solidFill>
                <a:uFillTx/>
              </a:rPr>
              <a:t>manifestations</a:t>
            </a:r>
            <a:r>
              <a:rPr b="1" dirty="0" lang="en-US" smtClean="0" sz="2400">
                <a:solidFill>
                  <a:srgbClr val="0000CC"/>
                </a:solidFill>
                <a:uFillTx/>
              </a:rPr>
              <a:t> and </a:t>
            </a:r>
            <a:r>
              <a:rPr b="1" dirty="0" lang="en-US" smtClean="0" sz="2400">
                <a:solidFill>
                  <a:srgbClr val="C00000"/>
                </a:solidFill>
                <a:uFillTx/>
              </a:rPr>
              <a:t>management</a:t>
            </a:r>
            <a:r>
              <a:rPr b="1" dirty="0" lang="en-US" smtClean="0" sz="2400">
                <a:solidFill>
                  <a:srgbClr val="0000CC"/>
                </a:solidFill>
                <a:uFillTx/>
              </a:rPr>
              <a:t> of </a:t>
            </a:r>
            <a:r>
              <a:rPr b="1" dirty="0" err="1" lang="en-US" smtClean="0" sz="2400">
                <a:solidFill>
                  <a:srgbClr val="0000CC"/>
                </a:solidFill>
                <a:uFillTx/>
              </a:rPr>
              <a:t>hyperammonemia</a:t>
            </a:r>
            <a:endParaRPr b="1" dirty="0" lang="en-US" smtClean="0" sz="2400">
              <a:solidFill>
                <a:srgbClr val="0000CC"/>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0.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626"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3400" y="533400"/>
            <a:ext cx="82296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dirty="0" err="1" lang="en-US" smtClean="0" sz="4000">
                <a:solidFill>
                  <a:srgbClr val="BC0000"/>
                </a:solidFill>
                <a:uFillTx/>
                <a:latin charset="0" pitchFamily="34" typeface="Impact"/>
                <a:cs charset="0" pitchFamily="18" typeface="Times New Roman"/>
              </a:rPr>
              <a:t>Hyperammonemia</a:t>
            </a:r>
            <a:endParaRPr b="1" dirty="0" lang="en-US" smtClean="0" sz="4000">
              <a:solidFill>
                <a:srgbClr val="BC0000"/>
              </a:solidFill>
              <a:uFillTx/>
              <a:latin charset="0" pitchFamily="34" typeface="Impact"/>
              <a:cs charset="0"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267"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1447800"/>
            <a:ext cx="8153400" cy="51054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a:spcAft>
                <a:spcPts val="0"/>
              </a:spcAft>
              <a:buClr>
                <a:srgbClr val="BC0000"/>
              </a:buClr>
              <a:buFont charset="2" pitchFamily="2" typeface="Wingdings"/>
              <a:buChar char="Ø"/>
              <a:defRPr>
                <a:uFillTx/>
              </a:defRPr>
            </a:pPr>
            <a:r>
              <a:rPr b="1" dirty="0" lang="en-US" smtClean="0" sz="3200">
                <a:solidFill>
                  <a:srgbClr val="0000CC"/>
                </a:solidFill>
                <a:uFillTx/>
                <a:latin charset="0" pitchFamily="18" typeface="Times New Roman"/>
                <a:cs charset="0" pitchFamily="18" typeface="Times New Roman"/>
              </a:rPr>
              <a:t> Acquired </a:t>
            </a:r>
            <a:r>
              <a:rPr b="1" dirty="0" err="1" lang="en-US" smtClean="0" sz="3200">
                <a:solidFill>
                  <a:srgbClr val="0000CC"/>
                </a:solidFill>
                <a:uFillTx/>
                <a:latin charset="0" pitchFamily="18" typeface="Times New Roman"/>
                <a:cs charset="0" pitchFamily="18" typeface="Times New Roman"/>
              </a:rPr>
              <a:t>hyperammonemia</a:t>
            </a:r>
            <a:r>
              <a:rPr b="1" dirty="0" lang="en-US" smtClean="0" sz="3200">
                <a:solidFill>
                  <a:srgbClr val="0000CC"/>
                </a:solidFill>
                <a:uFillTx/>
                <a:latin charset="0" pitchFamily="18" typeface="Times New Roman"/>
                <a:cs charset="0" pitchFamily="18" typeface="Times New Roman"/>
              </a:rPr>
              <a:t>:</a:t>
            </a:r>
          </a:p>
          <a:p>
            <a:pPr eaLnBrk="1" hangingPunct="1" lvl="1">
              <a:spcAft>
                <a:spcPts val="1800"/>
              </a:spcAft>
              <a:buClr>
                <a:srgbClr val="BC0000"/>
              </a:buClr>
              <a:buFont charset="2" pitchFamily="18" typeface="Wingdings 2"/>
              <a:buNone/>
              <a:defRPr>
                <a:uFillTx/>
              </a:defRPr>
            </a:pPr>
            <a:r>
              <a:rPr b="1" dirty="0" lang="en-US" smtClean="0" sz="3000">
                <a:solidFill>
                  <a:srgbClr val="BC0000"/>
                </a:solidFill>
                <a:uFillTx/>
                <a:latin charset="0" pitchFamily="18" typeface="Times New Roman"/>
                <a:cs charset="0" pitchFamily="18" typeface="Times New Roman"/>
              </a:rPr>
              <a:t>1. Liver diseases:</a:t>
            </a:r>
            <a:r>
              <a:rPr b="1" dirty="0" lang="en-US" smtClean="0" sz="3000">
                <a:solidFill>
                  <a:srgbClr val="0000CC"/>
                </a:solidFill>
                <a:uFillTx/>
                <a:latin charset="0" pitchFamily="18" typeface="Times New Roman"/>
                <a:cs charset="0" pitchFamily="18" typeface="Times New Roman"/>
              </a:rPr>
              <a:t/>
            </a:r>
            <a:br>
              <a:rPr b="1" dirty="0" lang="en-US" smtClean="0" sz="3000">
                <a:solidFill>
                  <a:srgbClr val="0000CC"/>
                </a:solidFill>
                <a:uFillTx/>
                <a:latin charset="0" pitchFamily="18" typeface="Times New Roman"/>
                <a:cs charset="0" pitchFamily="18" typeface="Times New Roman"/>
              </a:rPr>
            </a:br>
            <a:r>
              <a:rPr b="1" dirty="0" lang="en-US" smtClean="0">
                <a:solidFill>
                  <a:srgbClr val="0000CC"/>
                </a:solidFill>
                <a:uFillTx/>
                <a:latin charset="0" pitchFamily="18" typeface="Times New Roman"/>
                <a:cs charset="0" pitchFamily="18" typeface="Times New Roman"/>
              </a:rPr>
              <a:t>Acute: Viral hepatitis or </a:t>
            </a:r>
            <a:r>
              <a:rPr b="1" dirty="0" err="1" lang="en-US" smtClean="0">
                <a:solidFill>
                  <a:srgbClr val="0000CC"/>
                </a:solidFill>
                <a:uFillTx/>
                <a:latin charset="0" pitchFamily="18" typeface="Times New Roman"/>
                <a:cs charset="0" pitchFamily="18" typeface="Times New Roman"/>
              </a:rPr>
              <a:t>hepatotoxic</a:t>
            </a:r>
            <a:r>
              <a:rPr b="1" dirty="0" lang="en-US" smtClean="0">
                <a:solidFill>
                  <a:srgbClr val="0000CC"/>
                </a:solidFill>
                <a:uFillTx/>
                <a:latin charset="0" pitchFamily="18" typeface="Times New Roman"/>
                <a:cs charset="0" pitchFamily="18" typeface="Times New Roman"/>
              </a:rPr>
              <a:t/>
            </a:r>
            <a:br>
              <a:rPr b="1" dirty="0" lang="en-US" smtClean="0">
                <a:solidFill>
                  <a:srgbClr val="0000CC"/>
                </a:solidFill>
                <a:uFillTx/>
                <a:latin charset="0" pitchFamily="18" typeface="Times New Roman"/>
                <a:cs charset="0" pitchFamily="18" typeface="Times New Roman"/>
              </a:rPr>
            </a:br>
            <a:r>
              <a:rPr b="1" dirty="0" lang="en-US" smtClean="0">
                <a:solidFill>
                  <a:srgbClr val="0000CC"/>
                </a:solidFill>
                <a:uFillTx/>
                <a:latin charset="0" pitchFamily="18" typeface="Times New Roman"/>
                <a:cs charset="0" pitchFamily="18" typeface="Times New Roman"/>
              </a:rPr>
              <a:t>Chronic: Cirrhosis by hepatitis or alcoholism</a:t>
            </a:r>
          </a:p>
          <a:p>
            <a:pPr eaLnBrk="1" hangingPunct="1" lvl="1">
              <a:spcAft>
                <a:spcPts val="1800"/>
              </a:spcAft>
              <a:buClr>
                <a:srgbClr val="BC0000"/>
              </a:buClr>
              <a:buFont charset="2" pitchFamily="18" typeface="Wingdings 2"/>
              <a:buNone/>
              <a:defRPr>
                <a:uFillTx/>
              </a:defRPr>
            </a:pPr>
            <a:r>
              <a:rPr b="1" dirty="0" lang="en-US" smtClean="0" sz="3000">
                <a:solidFill>
                  <a:srgbClr val="BC0000"/>
                </a:solidFill>
                <a:uFillTx/>
                <a:latin charset="0" pitchFamily="18" typeface="Times New Roman"/>
                <a:cs charset="0" pitchFamily="18" typeface="Times New Roman"/>
              </a:rPr>
              <a:t>2. Renal failure</a:t>
            </a:r>
          </a:p>
          <a:p>
            <a:pPr eaLnBrk="1" hangingPunct="1" indent="-398463" lvl="1" marL="398463">
              <a:spcAft>
                <a:spcPts val="0"/>
              </a:spcAft>
              <a:buClr>
                <a:srgbClr val="BC0000"/>
              </a:buClr>
              <a:buSzPct val="100000"/>
              <a:buFont charset="2" pitchFamily="2" typeface="Wingdings"/>
              <a:buChar char="Ø"/>
              <a:defRPr>
                <a:uFillTx/>
              </a:defRPr>
            </a:pPr>
            <a:r>
              <a:rPr b="1" dirty="0" lang="en-US" smtClean="0" sz="3000">
                <a:solidFill>
                  <a:srgbClr val="0000CC"/>
                </a:solidFill>
                <a:uFillTx/>
                <a:latin charset="0" pitchFamily="18" typeface="Times New Roman"/>
                <a:cs charset="0" pitchFamily="18" typeface="Times New Roman"/>
              </a:rPr>
              <a:t>Inherited </a:t>
            </a:r>
            <a:r>
              <a:rPr b="1" dirty="0" err="1" lang="en-US" smtClean="0" sz="3000">
                <a:solidFill>
                  <a:srgbClr val="0000CC"/>
                </a:solidFill>
                <a:uFillTx/>
                <a:latin charset="0" pitchFamily="18" typeface="Times New Roman"/>
                <a:cs charset="0" pitchFamily="18" typeface="Times New Roman"/>
              </a:rPr>
              <a:t>hyperammonemia</a:t>
            </a:r>
            <a:r>
              <a:rPr b="1" dirty="0" lang="en-US" smtClean="0" sz="3000">
                <a:solidFill>
                  <a:srgbClr val="0000CC"/>
                </a:solidFill>
                <a:uFillTx/>
                <a:latin charset="0" pitchFamily="18" typeface="Times New Roman"/>
                <a:cs charset="0" pitchFamily="18" typeface="Times New Roman"/>
              </a:rPr>
              <a:t>:</a:t>
            </a:r>
          </a:p>
          <a:p>
            <a:pPr eaLnBrk="1" hangingPunct="1" indent="-639763" lvl="1">
              <a:spcBef>
                <a:spcPts val="600"/>
              </a:spcBef>
              <a:spcAft>
                <a:spcPts val="600"/>
              </a:spcAft>
              <a:buClr>
                <a:srgbClr val="BC0000"/>
              </a:buClr>
              <a:buNone/>
              <a:defRPr>
                <a:uFillTx/>
              </a:defRPr>
            </a:pPr>
            <a:r>
              <a:rPr b="1" dirty="0" lang="en-US" smtClean="0" sz="3000">
                <a:solidFill>
                  <a:srgbClr val="0000CC"/>
                </a:solidFill>
                <a:uFillTx/>
                <a:latin charset="0" pitchFamily="18" typeface="Times New Roman"/>
                <a:cs charset="0" pitchFamily="18" typeface="Times New Roman"/>
              </a:rPr>
              <a:t>	</a:t>
            </a:r>
            <a:r>
              <a:rPr b="1" dirty="0" lang="en-US" smtClean="0" sz="2800">
                <a:solidFill>
                  <a:srgbClr val="BC0000"/>
                </a:solidFill>
                <a:uFillTx/>
                <a:latin charset="0" pitchFamily="18" typeface="Times New Roman"/>
                <a:cs charset="0" pitchFamily="18" typeface="Times New Roman"/>
              </a:rPr>
              <a:t>Genetic deficiencies of any of the 5 enzymes of urea cycle or the activator enzyme for CPSI:</a:t>
            </a:r>
            <a:endParaRPr b="1" dirty="0" lang="en-US" smtClean="0" sz="3000">
              <a:solidFill>
                <a:srgbClr val="BC0000"/>
              </a:solidFill>
              <a:uFillTx/>
              <a:latin charset="0" pitchFamily="18" typeface="Times New Roman"/>
              <a:cs charset="0" pitchFamily="18" typeface="Times New Roman"/>
            </a:endParaRPr>
          </a:p>
          <a:p>
            <a:pPr eaLnBrk="1" hangingPunct="1" indent="-15875" lvl="1">
              <a:spcBef>
                <a:spcPts val="600"/>
              </a:spcBef>
              <a:spcAft>
                <a:spcPts val="600"/>
              </a:spcAft>
              <a:buClr>
                <a:srgbClr val="BC0000"/>
              </a:buClr>
              <a:buFont charset="0" pitchFamily="49" typeface="Courier New"/>
              <a:buChar char="o"/>
              <a:defRPr>
                <a:uFillTx/>
              </a:defRPr>
            </a:pPr>
            <a:r>
              <a:rPr b="1" dirty="0" lang="en-US" smtClean="0" sz="3000">
                <a:solidFill>
                  <a:srgbClr val="BC0000"/>
                </a:solidFill>
                <a:uFillTx/>
                <a:latin charset="0" pitchFamily="18" typeface="Times New Roman"/>
                <a:cs charset="0" pitchFamily="18" typeface="Times New Roman"/>
              </a:rPr>
              <a:t>	</a:t>
            </a:r>
            <a:r>
              <a:rPr b="1" dirty="0" lang="en-US" smtClean="0" sz="2800">
                <a:solidFill>
                  <a:srgbClr val="0000CC"/>
                </a:solidFill>
                <a:uFillTx/>
              </a:rPr>
              <a:t>CPSI, OTC, ASS, ASL, </a:t>
            </a:r>
            <a:r>
              <a:rPr b="1" dirty="0" err="1" lang="en-US" smtClean="0" sz="2800">
                <a:solidFill>
                  <a:srgbClr val="0000CC"/>
                </a:solidFill>
                <a:uFillTx/>
              </a:rPr>
              <a:t>arginase</a:t>
            </a:r>
            <a:r>
              <a:rPr b="1" dirty="0" lang="en-US" smtClean="0" sz="2800">
                <a:solidFill>
                  <a:srgbClr val="0000CC"/>
                </a:solidFill>
                <a:uFillTx/>
              </a:rPr>
              <a:t> or NAGS</a:t>
            </a:r>
            <a:endParaRPr b="1" dirty="0" lang="en-US" smtClean="0" sz="2800">
              <a:solidFill>
                <a:srgbClr val="0000CC"/>
              </a:solidFill>
              <a:uFillTx/>
              <a:latin charset="0" pitchFamily="18" typeface="Times New Roman"/>
              <a:cs charset="0" pitchFamily="18" typeface="Times New Roman"/>
            </a:endParaRPr>
          </a:p>
          <a:p>
            <a:pPr eaLnBrk="1" hangingPunct="1" indent="-639763" lvl="1">
              <a:spcAft>
                <a:spcPts val="1800"/>
              </a:spcAft>
              <a:buClr>
                <a:srgbClr val="BC0000"/>
              </a:buClr>
              <a:buFont charset="2" pitchFamily="2" typeface="Wingdings"/>
              <a:buChar char="Ø"/>
              <a:defRPr>
                <a:uFillTx/>
              </a:defRPr>
            </a:pPr>
            <a:endParaRPr b="1" dirty="0" lang="en-US" smtClean="0" sz="3000">
              <a:solidFill>
                <a:srgbClr val="0000CC"/>
              </a:solidFill>
              <a:uFillTx/>
              <a:latin charset="0" pitchFamily="18" typeface="Times New Roman"/>
              <a:cs charset="0" pitchFamily="18" typeface="Times New Roman"/>
            </a:endParaRPr>
          </a:p>
          <a:p>
            <a:pPr eaLnBrk="1" hangingPunct="1">
              <a:spcAft>
                <a:spcPts val="1800"/>
              </a:spcAft>
              <a:buClr>
                <a:srgbClr val="BC0000"/>
              </a:buClr>
              <a:buFont charset="2" pitchFamily="18" typeface="Wingdings 2"/>
              <a:buNone/>
              <a:defRPr>
                <a:uFillTx/>
              </a:defRPr>
            </a:pPr>
            <a:r>
              <a:rPr b="1" dirty="0" lang="en-US" smtClean="0" sz="3200">
                <a:solidFill>
                  <a:srgbClr val="BC0000"/>
                </a:solidFill>
                <a:uFillTx/>
                <a:latin charset="0" pitchFamily="18" typeface="Times New Roman"/>
                <a:cs charset="0" pitchFamily="18" typeface="Times New Roman"/>
              </a:rPr>
              <a:t>		</a:t>
            </a:r>
            <a:endParaRPr b="1" dirty="0" lang="en-US" smtClean="0" sz="3200">
              <a:solidFill>
                <a:srgbClr val="0000CC"/>
              </a:solidFill>
              <a:uFillTx/>
              <a:latin charset="0" pitchFamily="18" typeface="Times New Roman"/>
              <a:cs charset="0" pitchFamily="18" typeface="Times New Roman"/>
            </a:endParaRPr>
          </a:p>
          <a:p>
            <a:pPr eaLnBrk="1" hangingPunct="1">
              <a:spcAft>
                <a:spcPts val="1800"/>
              </a:spcAft>
              <a:buClr>
                <a:srgbClr val="BC0000"/>
              </a:buClr>
              <a:buFont charset="2" pitchFamily="18" typeface="Wingdings 2"/>
              <a:buNone/>
              <a:defRPr>
                <a:uFillTx/>
              </a:defRPr>
            </a:pPr>
            <a:endParaRPr b="1" dirty="0" lang="en-US" smtClean="0" sz="3200">
              <a:solidFill>
                <a:srgbClr val="C00000"/>
              </a:solidFill>
              <a:uFillTx/>
              <a:latin charset="0" pitchFamily="18" typeface="Times New Roman"/>
              <a:cs charset="0"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7650"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33400" y="609600"/>
            <a:ext cx="82296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lang="en-US" smtClean="0" sz="4000">
                <a:solidFill>
                  <a:srgbClr val="BC0000"/>
                </a:solidFill>
                <a:uFillTx/>
                <a:latin charset="0" pitchFamily="34" typeface="Impact"/>
                <a:cs charset="0" pitchFamily="18" typeface="Times New Roman"/>
              </a:rPr>
              <a:t>Inherited Hyperammonemia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7651"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1600200"/>
            <a:ext cx="8153400" cy="495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a:spcAft>
                <a:spcPts val="18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a:t>
            </a:r>
            <a:r>
              <a:rPr b="1" dirty="0" err="1" lang="en-US" smtClean="0" sz="3200">
                <a:solidFill>
                  <a:srgbClr val="0000CC"/>
                </a:solidFill>
                <a:uFillTx/>
                <a:latin charset="0" pitchFamily="18" typeface="Times New Roman"/>
                <a:cs charset="0" pitchFamily="18" typeface="Times New Roman"/>
              </a:rPr>
              <a:t>Ornithine</a:t>
            </a:r>
            <a:r>
              <a:rPr b="1" dirty="0" lang="en-US" smtClean="0" sz="3200">
                <a:solidFill>
                  <a:srgbClr val="0000CC"/>
                </a:solidFill>
                <a:uFillTx/>
                <a:latin charset="0" pitchFamily="18" typeface="Times New Roman"/>
                <a:cs charset="0" pitchFamily="18" typeface="Times New Roman"/>
              </a:rPr>
              <a:t> </a:t>
            </a:r>
            <a:r>
              <a:rPr b="1" dirty="0" err="1" lang="en-US" smtClean="0" sz="3200">
                <a:solidFill>
                  <a:srgbClr val="0000CC"/>
                </a:solidFill>
                <a:uFillTx/>
                <a:latin charset="0" pitchFamily="18" typeface="Times New Roman"/>
                <a:cs charset="0" pitchFamily="18" typeface="Times New Roman"/>
              </a:rPr>
              <a:t>transcarbamoylase</a:t>
            </a:r>
            <a:r>
              <a:rPr b="1" dirty="0" lang="en-US" smtClean="0" sz="3200">
                <a:solidFill>
                  <a:srgbClr val="0000CC"/>
                </a:solidFill>
                <a:uFillTx/>
                <a:latin charset="0" pitchFamily="18" typeface="Times New Roman"/>
                <a:cs charset="0" pitchFamily="18" typeface="Times New Roman"/>
              </a:rPr>
              <a:t> </a:t>
            </a:r>
            <a:r>
              <a:rPr b="1" dirty="0" err="1" lang="en-US" smtClean="0" sz="3200">
                <a:solidFill>
                  <a:srgbClr val="0000CC"/>
                </a:solidFill>
                <a:uFillTx/>
                <a:latin charset="0" pitchFamily="18" typeface="Times New Roman"/>
                <a:cs charset="0" pitchFamily="18" typeface="Times New Roman"/>
              </a:rPr>
              <a:t>deficency</a:t>
            </a:r>
            <a:r>
              <a:rPr b="1" dirty="0" lang="en-US" smtClean="0" sz="3200">
                <a:solidFill>
                  <a:srgbClr val="0000CC"/>
                </a:solidFill>
                <a:uFillTx/>
                <a:latin charset="0" pitchFamily="18" typeface="Times New Roman"/>
                <a:cs charset="0" pitchFamily="18" typeface="Times New Roman"/>
              </a:rPr>
              <a:t>:</a:t>
            </a:r>
            <a:br>
              <a:rPr b="1" dirty="0" lang="en-US" smtClean="0" sz="3200">
                <a:solidFill>
                  <a:srgbClr val="0000CC"/>
                </a:solidFill>
                <a:uFillTx/>
                <a:latin charset="0" pitchFamily="18" typeface="Times New Roman"/>
                <a:cs charset="0" pitchFamily="18" typeface="Times New Roman"/>
              </a:rPr>
            </a:br>
            <a:r>
              <a:rPr b="1" dirty="0" lang="en-US" smtClean="0" sz="3200">
                <a:solidFill>
                  <a:srgbClr val="0000CC"/>
                </a:solidFill>
                <a:uFillTx/>
                <a:latin charset="0" pitchFamily="18" typeface="Times New Roman"/>
                <a:cs charset="0" pitchFamily="18" typeface="Times New Roman"/>
              </a:rPr>
              <a:t>	</a:t>
            </a:r>
            <a:r>
              <a:rPr b="1" dirty="0" lang="en-US" smtClean="0" sz="2800">
                <a:solidFill>
                  <a:srgbClr val="0000CC"/>
                </a:solidFill>
                <a:uFillTx/>
                <a:latin charset="0" pitchFamily="18" typeface="Times New Roman"/>
                <a:cs charset="0" pitchFamily="18" typeface="Times New Roman"/>
              </a:rPr>
              <a:t>X-linked recessive</a:t>
            </a:r>
            <a:br>
              <a:rPr b="1" dirty="0" lang="en-US" smtClean="0" sz="2800">
                <a:solidFill>
                  <a:srgbClr val="0000CC"/>
                </a:solidFill>
                <a:uFillTx/>
                <a:latin charset="0" pitchFamily="18" typeface="Times New Roman"/>
                <a:cs charset="0" pitchFamily="18" typeface="Times New Roman"/>
              </a:rPr>
            </a:br>
            <a:r>
              <a:rPr b="1" dirty="0" lang="en-US" smtClean="0" sz="2800">
                <a:solidFill>
                  <a:srgbClr val="0000CC"/>
                </a:solidFill>
                <a:uFillTx/>
                <a:latin charset="0" pitchFamily="18" typeface="Times New Roman"/>
                <a:cs charset="0" pitchFamily="18" typeface="Times New Roman"/>
              </a:rPr>
              <a:t>	Most common of congenital </a:t>
            </a:r>
            <a:r>
              <a:rPr b="1" dirty="0" err="1" lang="en-US" smtClean="0" sz="2800">
                <a:solidFill>
                  <a:srgbClr val="0000CC"/>
                </a:solidFill>
                <a:uFillTx/>
                <a:latin charset="0" pitchFamily="18" typeface="Times New Roman"/>
                <a:cs charset="0" pitchFamily="18" typeface="Times New Roman"/>
              </a:rPr>
              <a:t>hyperammonemia</a:t>
            </a:r>
            <a:r>
              <a:rPr b="1" dirty="0" lang="en-US" smtClean="0" sz="2800">
                <a:solidFill>
                  <a:srgbClr val="0000CC"/>
                </a:solidFill>
                <a:uFillTx/>
                <a:latin charset="0" pitchFamily="18" typeface="Times New Roman"/>
                <a:cs charset="0" pitchFamily="18" typeface="Times New Roman"/>
              </a:rPr>
              <a:t/>
            </a:r>
            <a:br>
              <a:rPr b="1" dirty="0" lang="en-US" smtClean="0" sz="2800">
                <a:solidFill>
                  <a:srgbClr val="0000CC"/>
                </a:solidFill>
                <a:uFillTx/>
                <a:latin charset="0" pitchFamily="18" typeface="Times New Roman"/>
                <a:cs charset="0" pitchFamily="18" typeface="Times New Roman"/>
              </a:rPr>
            </a:br>
            <a:r>
              <a:rPr b="1" dirty="0" lang="en-US" smtClean="0" sz="2800">
                <a:solidFill>
                  <a:srgbClr val="0000CC"/>
                </a:solidFill>
                <a:uFillTx/>
                <a:latin charset="0" pitchFamily="18" typeface="Times New Roman"/>
                <a:cs charset="0" pitchFamily="18" typeface="Times New Roman"/>
              </a:rPr>
              <a:t>	Marked decrease of </a:t>
            </a:r>
            <a:r>
              <a:rPr b="1" dirty="0" err="1" lang="en-US" smtClean="0" sz="2800">
                <a:solidFill>
                  <a:srgbClr val="0000CC"/>
                </a:solidFill>
                <a:uFillTx/>
                <a:latin charset="0" pitchFamily="18" typeface="Times New Roman"/>
                <a:cs charset="0" pitchFamily="18" typeface="Times New Roman"/>
              </a:rPr>
              <a:t>citrulline</a:t>
            </a:r>
            <a:r>
              <a:rPr b="1" dirty="0" lang="en-US" smtClean="0" sz="2800">
                <a:solidFill>
                  <a:srgbClr val="0000CC"/>
                </a:solidFill>
                <a:uFillTx/>
                <a:latin charset="0" pitchFamily="18" typeface="Times New Roman"/>
                <a:cs charset="0" pitchFamily="18" typeface="Times New Roman"/>
              </a:rPr>
              <a:t> and </a:t>
            </a:r>
            <a:r>
              <a:rPr b="1" dirty="0" err="1" lang="en-US" smtClean="0" sz="2800">
                <a:solidFill>
                  <a:srgbClr val="0000CC"/>
                </a:solidFill>
                <a:uFillTx/>
                <a:latin charset="0" pitchFamily="18" typeface="Times New Roman"/>
                <a:cs charset="0" pitchFamily="18" typeface="Times New Roman"/>
              </a:rPr>
              <a:t>arginine</a:t>
            </a:r>
            <a:endParaRPr b="1" dirty="0" lang="en-US" smtClean="0" sz="2800">
              <a:solidFill>
                <a:srgbClr val="0000CC"/>
              </a:solidFill>
              <a:uFillTx/>
              <a:latin charset="0" pitchFamily="18" typeface="Times New Roman"/>
              <a:cs charset="0" pitchFamily="18" typeface="Times New Roman"/>
            </a:endParaRPr>
          </a:p>
          <a:p>
            <a:pPr eaLnBrk="1" hangingPunct="1">
              <a:spcAft>
                <a:spcPts val="18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Others: </a:t>
            </a:r>
            <a:r>
              <a:rPr b="1" dirty="0" err="1" lang="en-US" smtClean="0" sz="3200">
                <a:solidFill>
                  <a:srgbClr val="0000CC"/>
                </a:solidFill>
                <a:uFillTx/>
                <a:latin charset="0" pitchFamily="18" typeface="Times New Roman"/>
                <a:cs charset="0" pitchFamily="18" typeface="Times New Roman"/>
              </a:rPr>
              <a:t>Autosomal</a:t>
            </a:r>
            <a:r>
              <a:rPr b="1" dirty="0" lang="en-US" smtClean="0" sz="3200">
                <a:solidFill>
                  <a:srgbClr val="0000CC"/>
                </a:solidFill>
                <a:uFillTx/>
                <a:latin charset="0" pitchFamily="18" typeface="Times New Roman"/>
                <a:cs charset="0" pitchFamily="18" typeface="Times New Roman"/>
              </a:rPr>
              <a:t> recessive</a:t>
            </a:r>
            <a:endParaRPr b="1" dirty="0" lang="en-US" smtClean="0" sz="3000">
              <a:solidFill>
                <a:srgbClr val="0000CC"/>
              </a:solidFill>
              <a:uFillTx/>
              <a:latin charset="0" pitchFamily="18" typeface="Times New Roman"/>
              <a:cs charset="0" pitchFamily="18" typeface="Times New Roman"/>
            </a:endParaRPr>
          </a:p>
          <a:p>
            <a:pPr eaLnBrk="1" hangingPunct="1">
              <a:spcAft>
                <a:spcPts val="1800"/>
              </a:spcAft>
              <a:buClr>
                <a:srgbClr val="BC0000"/>
              </a:buClr>
              <a:buFont charset="2" pitchFamily="18" typeface="Wingdings 2"/>
              <a:buNone/>
            </a:pPr>
            <a:r>
              <a:rPr b="1" dirty="0" lang="en-US" smtClean="0" sz="3200">
                <a:solidFill>
                  <a:srgbClr val="BC0000"/>
                </a:solidFill>
                <a:uFillTx/>
                <a:latin charset="0" pitchFamily="18" typeface="Times New Roman"/>
                <a:cs charset="0" pitchFamily="18" typeface="Times New Roman"/>
              </a:rPr>
              <a:t>		</a:t>
            </a:r>
            <a:endParaRPr b="1" dirty="0" lang="en-US" smtClean="0" sz="3200">
              <a:solidFill>
                <a:srgbClr val="0000CC"/>
              </a:solidFill>
              <a:uFillTx/>
              <a:latin charset="0" pitchFamily="18" typeface="Times New Roman"/>
              <a:cs charset="0" pitchFamily="18" typeface="Times New Roman"/>
            </a:endParaRPr>
          </a:p>
          <a:p>
            <a:pPr eaLnBrk="1" hangingPunct="1">
              <a:spcAft>
                <a:spcPts val="1800"/>
              </a:spcAft>
              <a:buClr>
                <a:srgbClr val="BC0000"/>
              </a:buClr>
              <a:buFont charset="2" pitchFamily="18" typeface="Wingdings 2"/>
              <a:buNone/>
            </a:pPr>
            <a:endParaRPr b="1" dirty="0" lang="en-US" smtClean="0" sz="3200">
              <a:solidFill>
                <a:srgbClr val="C00000"/>
              </a:solidFill>
              <a:uFillTx/>
              <a:latin charset="0" pitchFamily="18" typeface="Times New Roman"/>
              <a:cs charset="0"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674"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1047750"/>
            <a:ext cx="86106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lang="en-US" smtClean="0" sz="3600">
                <a:solidFill>
                  <a:srgbClr val="C00000"/>
                </a:solidFill>
                <a:uFillTx/>
                <a:latin charset="0" pitchFamily="34" typeface="Impact"/>
                <a:cs charset="0" pitchFamily="18" typeface="Times New Roman"/>
              </a:rPr>
              <a:t>Clinical Presentation of Hyperammonemia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675"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209800"/>
            <a:ext cx="8382000" cy="4038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a:spcAft>
                <a:spcPts val="18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Lethargy and somnolence</a:t>
            </a:r>
          </a:p>
          <a:p>
            <a:pPr eaLnBrk="1" hangingPunct="1">
              <a:spcAft>
                <a:spcPts val="18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Tremors</a:t>
            </a:r>
          </a:p>
          <a:p>
            <a:pPr eaLnBrk="1" hangingPunct="1">
              <a:spcAft>
                <a:spcPts val="18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Vomiting and cerebral edema</a:t>
            </a:r>
          </a:p>
          <a:p>
            <a:pPr eaLnBrk="1" hangingPunct="1">
              <a:spcAft>
                <a:spcPts val="18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Convulsions</a:t>
            </a:r>
          </a:p>
          <a:p>
            <a:pPr eaLnBrk="1" hangingPunct="1">
              <a:spcAft>
                <a:spcPts val="18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Coma and death</a:t>
            </a:r>
            <a:endParaRPr b="1" dirty="0" lang="en-US" smtClean="0" sz="3200">
              <a:solidFill>
                <a:srgbClr val="C00000"/>
              </a:solidFill>
              <a:uFillTx/>
              <a:latin charset="0" pitchFamily="18" typeface="Times New Roman"/>
              <a:cs charset="0" pitchFamily="18" typeface="Times New Roman"/>
            </a:endParaRPr>
          </a:p>
          <a:p>
            <a:pPr eaLnBrk="1" hangingPunct="1">
              <a:spcAft>
                <a:spcPts val="1800"/>
              </a:spcAft>
              <a:buClr>
                <a:srgbClr val="BC0000"/>
              </a:buClr>
              <a:buFont charset="2" pitchFamily="18" typeface="Wingdings 2"/>
              <a:buNone/>
            </a:pPr>
            <a:r>
              <a:rPr b="1" dirty="0" lang="en-US" smtClean="0" sz="3200">
                <a:solidFill>
                  <a:srgbClr val="0000CC"/>
                </a:solidFill>
                <a:uFillTx/>
                <a:latin charset="0" pitchFamily="18" typeface="Times New Roman"/>
                <a:cs charset="0" pitchFamily="18" typeface="Times New Roman"/>
              </a:rPr>
              <a:t>		</a:t>
            </a:r>
            <a:r>
              <a:rPr b="1" dirty="0" lang="en-US" smtClean="0" sz="3200">
                <a:solidFill>
                  <a:srgbClr val="BC0000"/>
                </a:solidFill>
                <a:uFillTx/>
                <a:latin charset="0" pitchFamily="18" typeface="Times New Roman"/>
                <a:cs charset="0" pitchFamily="18" typeface="Times New Roman"/>
              </a:rPr>
              <a:t>		</a:t>
            </a:r>
            <a:endParaRPr b="1" dirty="0" lang="en-US" smtClean="0" sz="3200">
              <a:solidFill>
                <a:srgbClr val="0000CC"/>
              </a:solidFill>
              <a:uFillTx/>
              <a:latin charset="0" pitchFamily="18" typeface="Times New Roman"/>
              <a:cs charset="0" pitchFamily="18" typeface="Times New Roman"/>
            </a:endParaRPr>
          </a:p>
          <a:p>
            <a:pPr eaLnBrk="1" hangingPunct="1">
              <a:spcAft>
                <a:spcPts val="1800"/>
              </a:spcAft>
              <a:buClr>
                <a:srgbClr val="BC0000"/>
              </a:buClr>
              <a:buFont charset="2" pitchFamily="18" typeface="Wingdings 2"/>
              <a:buNone/>
            </a:pPr>
            <a:endParaRPr b="1" dirty="0" lang="en-US" smtClean="0" sz="3200">
              <a:solidFill>
                <a:srgbClr val="C00000"/>
              </a:solidFill>
              <a:uFillTx/>
              <a:latin charset="0" pitchFamily="18" typeface="Times New Roman"/>
              <a:cs charset="0"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674"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762000"/>
            <a:ext cx="86106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dirty="0" lang="en-US" smtClean="0" sz="3600">
                <a:solidFill>
                  <a:srgbClr val="C00000"/>
                </a:solidFill>
                <a:uFillTx/>
                <a:latin charset="0" pitchFamily="34" typeface="Impact"/>
                <a:cs charset="0" pitchFamily="18" typeface="Times New Roman"/>
              </a:rPr>
              <a:t>Management of </a:t>
            </a:r>
            <a:r>
              <a:rPr b="1" dirty="0" err="1" lang="en-US" smtClean="0" sz="3600">
                <a:solidFill>
                  <a:srgbClr val="C00000"/>
                </a:solidFill>
                <a:uFillTx/>
                <a:latin charset="0" pitchFamily="34" typeface="Impact"/>
                <a:cs charset="0" pitchFamily="18" typeface="Times New Roman"/>
              </a:rPr>
              <a:t>Hyperammonemia</a:t>
            </a:r>
            <a:endParaRPr b="1" dirty="0" lang="en-US" smtClean="0" sz="3600">
              <a:solidFill>
                <a:srgbClr val="C00000"/>
              </a:solidFill>
              <a:uFillTx/>
              <a:latin charset="0" pitchFamily="34" typeface="Impact"/>
              <a:cs charset="0"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675"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1828800"/>
            <a:ext cx="8686800" cy="4572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indent="-514350" marL="514350">
              <a:spcAft>
                <a:spcPts val="1800"/>
              </a:spcAft>
              <a:buClr>
                <a:srgbClr val="BC0000"/>
              </a:buClr>
              <a:buAutoNum type="arabicPeriod"/>
            </a:pPr>
            <a:r>
              <a:rPr b="1" dirty="0" lang="en-US" smtClean="0" sz="2800">
                <a:solidFill>
                  <a:srgbClr val="0000CC"/>
                </a:solidFill>
                <a:uFillTx/>
              </a:rPr>
              <a:t>Protein restriction</a:t>
            </a:r>
          </a:p>
          <a:p>
            <a:pPr eaLnBrk="1" hangingPunct="1" indent="-514350" marL="514350">
              <a:spcAft>
                <a:spcPts val="1800"/>
              </a:spcAft>
              <a:buClr>
                <a:srgbClr val="BC0000"/>
              </a:buClr>
              <a:buAutoNum type="arabicPeriod"/>
            </a:pPr>
            <a:r>
              <a:rPr b="1" dirty="0" lang="en-US" smtClean="0" sz="2800">
                <a:solidFill>
                  <a:srgbClr val="0000CC"/>
                </a:solidFill>
                <a:uFillTx/>
              </a:rPr>
              <a:t>Volume repletion to maintain renal function</a:t>
            </a:r>
            <a:br>
              <a:rPr b="1" dirty="0" lang="en-US" smtClean="0" sz="2800">
                <a:solidFill>
                  <a:srgbClr val="0000CC"/>
                </a:solidFill>
                <a:uFillTx/>
              </a:rPr>
            </a:br>
            <a:r>
              <a:rPr b="1" dirty="0" lang="en-US" smtClean="0" sz="2800">
                <a:solidFill>
                  <a:srgbClr val="0000CC"/>
                </a:solidFill>
                <a:uFillTx/>
              </a:rPr>
              <a:t>Use 10% dextrose in water but </a:t>
            </a:r>
            <a:r>
              <a:rPr b="1" dirty="0" i="1" lang="en-US" smtClean="0" sz="2800">
                <a:solidFill>
                  <a:srgbClr val="C00000"/>
                </a:solidFill>
                <a:uFillTx/>
              </a:rPr>
              <a:t>limit the use of normal saline</a:t>
            </a:r>
          </a:p>
          <a:p>
            <a:pPr eaLnBrk="1" hangingPunct="1" indent="-514350" marL="514350">
              <a:spcAft>
                <a:spcPts val="1800"/>
              </a:spcAft>
              <a:buClr>
                <a:srgbClr val="BC0000"/>
              </a:buClr>
              <a:buAutoNum type="arabicPeriod"/>
            </a:pPr>
            <a:r>
              <a:rPr b="1" dirty="0" lang="en-US" smtClean="0" sz="2800">
                <a:solidFill>
                  <a:srgbClr val="0000CC"/>
                </a:solidFill>
                <a:uFillTx/>
              </a:rPr>
              <a:t>Ammonia removal by </a:t>
            </a:r>
            <a:r>
              <a:rPr b="1" dirty="0" err="1" lang="en-US" smtClean="0" sz="2800">
                <a:solidFill>
                  <a:srgbClr val="0000CC"/>
                </a:solidFill>
                <a:uFillTx/>
              </a:rPr>
              <a:t>hemodialysis</a:t>
            </a:r>
            <a:r>
              <a:rPr b="1" dirty="0" lang="en-US" smtClean="0" sz="2800">
                <a:solidFill>
                  <a:srgbClr val="0000CC"/>
                </a:solidFill>
                <a:uFillTx/>
              </a:rPr>
              <a:t> &amp;/or drugs</a:t>
            </a:r>
          </a:p>
          <a:p>
            <a:pPr eaLnBrk="1" hangingPunct="1" indent="-514350" marL="514350">
              <a:spcAft>
                <a:spcPts val="1800"/>
              </a:spcAft>
              <a:buClr>
                <a:srgbClr val="BC0000"/>
              </a:buClr>
              <a:buAutoNum type="arabicPeriod"/>
            </a:pPr>
            <a:r>
              <a:rPr b="1" dirty="0" lang="en-US" smtClean="0" sz="2800">
                <a:solidFill>
                  <a:srgbClr val="0000CC"/>
                </a:solidFill>
                <a:uFillTx/>
              </a:rPr>
              <a:t>Avoid drugs that increase protein catabolism (</a:t>
            </a:r>
            <a:r>
              <a:rPr b="1" dirty="0" err="1" lang="en-US" smtClean="0" sz="2800">
                <a:solidFill>
                  <a:srgbClr val="0000CC"/>
                </a:solidFill>
                <a:uFillTx/>
              </a:rPr>
              <a:t>eg</a:t>
            </a:r>
            <a:r>
              <a:rPr b="1" dirty="0" lang="en-US" smtClean="0" sz="2800">
                <a:solidFill>
                  <a:srgbClr val="0000CC"/>
                </a:solidFill>
                <a:uFillTx/>
              </a:rPr>
              <a:t>, </a:t>
            </a:r>
            <a:r>
              <a:rPr b="1" dirty="0" err="1" lang="en-US" smtClean="0" sz="2800">
                <a:solidFill>
                  <a:srgbClr val="C00000"/>
                </a:solidFill>
                <a:uFillTx/>
              </a:rPr>
              <a:t>glucocorticoids</a:t>
            </a:r>
            <a:r>
              <a:rPr b="1" dirty="0" lang="en-US" smtClean="0" sz="2800">
                <a:solidFill>
                  <a:srgbClr val="0000CC"/>
                </a:solidFill>
                <a:uFillTx/>
              </a:rPr>
              <a:t>) or inhibit urea synthesis (</a:t>
            </a:r>
            <a:r>
              <a:rPr b="1" dirty="0" err="1" lang="en-US" smtClean="0" sz="2800">
                <a:solidFill>
                  <a:srgbClr val="0000CC"/>
                </a:solidFill>
                <a:uFillTx/>
              </a:rPr>
              <a:t>eg</a:t>
            </a:r>
            <a:r>
              <a:rPr b="1" dirty="0" lang="en-US" smtClean="0" sz="2800">
                <a:solidFill>
                  <a:srgbClr val="0000CC"/>
                </a:solidFill>
                <a:uFillTx/>
              </a:rPr>
              <a:t>, </a:t>
            </a:r>
            <a:r>
              <a:rPr b="1" dirty="0" err="1" lang="en-US" smtClean="0" sz="2800">
                <a:solidFill>
                  <a:srgbClr val="C00000"/>
                </a:solidFill>
                <a:uFillTx/>
              </a:rPr>
              <a:t>valproic</a:t>
            </a:r>
            <a:r>
              <a:rPr b="1" dirty="0" lang="en-US" smtClean="0" sz="2800">
                <a:solidFill>
                  <a:srgbClr val="C00000"/>
                </a:solidFill>
                <a:uFillTx/>
              </a:rPr>
              <a:t> acid</a:t>
            </a:r>
            <a:r>
              <a:rPr b="1" dirty="0" lang="en-US" smtClean="0" sz="2800">
                <a:solidFill>
                  <a:srgbClr val="0000CC"/>
                </a:solidFill>
                <a:uFillTx/>
              </a:rPr>
              <a:t>), or have direct </a:t>
            </a:r>
            <a:r>
              <a:rPr b="1" dirty="0" err="1" lang="en-US" smtClean="0" sz="2800">
                <a:solidFill>
                  <a:srgbClr val="0000CC"/>
                </a:solidFill>
                <a:uFillTx/>
              </a:rPr>
              <a:t>hepatotoxicity</a:t>
            </a:r>
            <a:r>
              <a:rPr b="1" dirty="0" lang="en-US" smtClean="0" sz="2800">
                <a:solidFill>
                  <a:srgbClr val="0000CC"/>
                </a:solidFill>
                <a:uFillTx/>
                <a:latin charset="0" pitchFamily="18" typeface="Times New Roman"/>
                <a:cs charset="0" pitchFamily="18" typeface="Times New Roman"/>
              </a:rPr>
              <a:t>			</a:t>
            </a:r>
          </a:p>
          <a:p>
            <a:pPr eaLnBrk="1" hangingPunct="1">
              <a:spcAft>
                <a:spcPts val="1800"/>
              </a:spcAft>
              <a:buClr>
                <a:srgbClr val="BC0000"/>
              </a:buClr>
              <a:buFont charset="2" pitchFamily="18" typeface="Wingdings 2"/>
              <a:buNone/>
            </a:pPr>
            <a:endParaRPr b="1" dirty="0" lang="en-US" smtClean="0" sz="2800">
              <a:solidFill>
                <a:srgbClr val="0000CC"/>
              </a:solidFill>
              <a:uFillTx/>
              <a:latin charset="0" pitchFamily="18" typeface="Times New Roman"/>
              <a:cs charset="0"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674"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762000"/>
            <a:ext cx="86106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dirty="0" lang="en-US" smtClean="0" sz="3600">
                <a:solidFill>
                  <a:srgbClr val="C00000"/>
                </a:solidFill>
                <a:uFillTx/>
                <a:latin charset="0" pitchFamily="34" typeface="Impact"/>
                <a:cs charset="0" pitchFamily="18" typeface="Times New Roman"/>
              </a:rPr>
              <a:t>Drug Treatment of </a:t>
            </a:r>
            <a:r>
              <a:rPr b="1" dirty="0" err="1" lang="en-US" smtClean="0" sz="3600">
                <a:solidFill>
                  <a:srgbClr val="C00000"/>
                </a:solidFill>
                <a:uFillTx/>
                <a:latin charset="0" pitchFamily="34" typeface="Impact"/>
                <a:cs charset="0" pitchFamily="18" typeface="Times New Roman"/>
              </a:rPr>
              <a:t>Hyperammonemia</a:t>
            </a:r>
            <a:endParaRPr b="1" dirty="0" lang="en-US" smtClean="0" sz="3600">
              <a:solidFill>
                <a:srgbClr val="C00000"/>
              </a:solidFill>
              <a:uFillTx/>
              <a:latin charset="0" pitchFamily="34" typeface="Impact"/>
              <a:cs charset="0" pitchFamily="18" typeface="Times New Roman"/>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675"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1676400"/>
            <a:ext cx="8686800" cy="4876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indent="-514350" marL="514350">
              <a:spcAft>
                <a:spcPts val="600"/>
              </a:spcAft>
              <a:buClr>
                <a:srgbClr val="BC0000"/>
              </a:buClr>
              <a:buFont typeface="+mj-lt"/>
              <a:buAutoNum type="alphaUcPeriod"/>
            </a:pPr>
            <a:r>
              <a:rPr b="1" dirty="0" lang="en-US" smtClean="0" sz="2800">
                <a:solidFill>
                  <a:srgbClr val="0000CC"/>
                </a:solidFill>
                <a:uFillTx/>
              </a:rPr>
              <a:t>Drugs that scavenge ammonia by creating an alternate pathway to excrete N</a:t>
            </a:r>
            <a:r>
              <a:rPr b="1" baseline="-25000" dirty="0" lang="en-US" smtClean="0" sz="2800">
                <a:solidFill>
                  <a:srgbClr val="0000CC"/>
                </a:solidFill>
                <a:uFillTx/>
              </a:rPr>
              <a:t>2</a:t>
            </a:r>
            <a:r>
              <a:rPr b="1" dirty="0" lang="en-US" smtClean="0" sz="2800">
                <a:solidFill>
                  <a:srgbClr val="0000CC"/>
                </a:solidFill>
                <a:uFillTx/>
              </a:rPr>
              <a:t>- precursors: </a:t>
            </a:r>
          </a:p>
          <a:p>
            <a:pPr eaLnBrk="1" hangingPunct="1" indent="-333375" marL="798513">
              <a:spcAft>
                <a:spcPts val="600"/>
              </a:spcAft>
              <a:buClr>
                <a:srgbClr val="BC0000"/>
              </a:buClr>
              <a:buFont typeface="+mj-lt"/>
              <a:buAutoNum type="arabicPeriod"/>
            </a:pPr>
            <a:r>
              <a:rPr b="1" dirty="0" lang="en-US" smtClean="0" sz="2800">
                <a:solidFill>
                  <a:srgbClr val="0000CC"/>
                </a:solidFill>
                <a:uFillTx/>
              </a:rPr>
              <a:t>I.V. Sodium </a:t>
            </a:r>
            <a:r>
              <a:rPr b="1" dirty="0" err="1" lang="en-US" smtClean="0" sz="2800">
                <a:solidFill>
                  <a:srgbClr val="0000CC"/>
                </a:solidFill>
                <a:uFillTx/>
              </a:rPr>
              <a:t>phenylacetate</a:t>
            </a:r>
            <a:r>
              <a:rPr b="1" dirty="0" lang="en-US" smtClean="0" sz="2800">
                <a:solidFill>
                  <a:srgbClr val="0000CC"/>
                </a:solidFill>
                <a:uFillTx/>
              </a:rPr>
              <a:t>  &amp; sodium     benzoate</a:t>
            </a:r>
            <a:r>
              <a:rPr b="1" dirty="0" lang="en-US" smtClean="0" sz="2800">
                <a:solidFill>
                  <a:srgbClr val="0000CC"/>
                </a:solidFill>
                <a:uFillTx/>
                <a:hlinkClick r:id="rId2"/>
              </a:rPr>
              <a:t> </a:t>
            </a:r>
            <a:r>
              <a:rPr b="1" dirty="0" lang="en-US" smtClean="0" sz="2800">
                <a:solidFill>
                  <a:srgbClr val="C00000"/>
                </a:solidFill>
                <a:uFillTx/>
              </a:rPr>
              <a:t>(</a:t>
            </a:r>
            <a:r>
              <a:rPr b="1" dirty="0" err="1" lang="en-US" smtClean="0" sz="2800">
                <a:solidFill>
                  <a:srgbClr val="C00000"/>
                </a:solidFill>
                <a:uFillTx/>
              </a:rPr>
              <a:t>Ammonul</a:t>
            </a:r>
            <a:r>
              <a:rPr b="1" dirty="0" lang="en-US" smtClean="0" sz="2800">
                <a:solidFill>
                  <a:srgbClr val="C00000"/>
                </a:solidFill>
                <a:uFillTx/>
              </a:rPr>
              <a:t>) </a:t>
            </a:r>
            <a:endParaRPr b="1" dirty="0" lang="en-US" smtClean="0" sz="2800">
              <a:solidFill>
                <a:srgbClr val="0000CC"/>
              </a:solidFill>
              <a:uFillTx/>
            </a:endParaRPr>
          </a:p>
          <a:p>
            <a:pPr eaLnBrk="1" hangingPunct="1" indent="-49213" marL="514350">
              <a:spcAft>
                <a:spcPts val="600"/>
              </a:spcAft>
              <a:buClr>
                <a:srgbClr val="BC0000"/>
              </a:buClr>
              <a:buFont typeface="+mj-lt"/>
              <a:buAutoNum type="arabicPeriod"/>
            </a:pPr>
            <a:r>
              <a:rPr b="1" dirty="0" lang="en-US" smtClean="0" sz="2800">
                <a:solidFill>
                  <a:srgbClr val="0000CC"/>
                </a:solidFill>
                <a:uFillTx/>
              </a:rPr>
              <a:t> Oral sodium phenyl butyrate </a:t>
            </a:r>
            <a:r>
              <a:rPr b="1" dirty="0" lang="en-US" smtClean="0" sz="2800">
                <a:solidFill>
                  <a:srgbClr val="C00000"/>
                </a:solidFill>
                <a:uFillTx/>
              </a:rPr>
              <a:t>(</a:t>
            </a:r>
            <a:r>
              <a:rPr b="1" dirty="0" err="1" lang="en-US" smtClean="0" sz="2800">
                <a:solidFill>
                  <a:srgbClr val="C00000"/>
                </a:solidFill>
                <a:uFillTx/>
              </a:rPr>
              <a:t>Buphenyl</a:t>
            </a:r>
            <a:r>
              <a:rPr b="1" dirty="0" lang="en-US" smtClean="0" sz="2800">
                <a:solidFill>
                  <a:srgbClr val="C00000"/>
                </a:solidFill>
                <a:uFillTx/>
              </a:rPr>
              <a:t>) </a:t>
            </a:r>
            <a:endParaRPr b="1" dirty="0" lang="en-US" smtClean="0" sz="2800">
              <a:solidFill>
                <a:srgbClr val="0000CC"/>
              </a:solidFill>
              <a:uFillTx/>
            </a:endParaRPr>
          </a:p>
          <a:p>
            <a:pPr eaLnBrk="1" hangingPunct="1" indent="-333375" marL="798513">
              <a:spcAft>
                <a:spcPts val="600"/>
              </a:spcAft>
              <a:buClr>
                <a:srgbClr val="BC0000"/>
              </a:buClr>
              <a:buFont typeface="+mj-lt"/>
              <a:buAutoNum type="arabicPeriod"/>
            </a:pPr>
            <a:r>
              <a:rPr b="1" dirty="0" lang="en-US" smtClean="0" sz="2800">
                <a:solidFill>
                  <a:srgbClr val="0000CC"/>
                </a:solidFill>
                <a:uFillTx/>
              </a:rPr>
              <a:t>I.V. </a:t>
            </a:r>
            <a:r>
              <a:rPr b="1" dirty="0" err="1" lang="en-US" smtClean="0" sz="2800">
                <a:solidFill>
                  <a:srgbClr val="0000CC"/>
                </a:solidFill>
                <a:uFillTx/>
              </a:rPr>
              <a:t>Arginine</a:t>
            </a:r>
            <a:r>
              <a:rPr b="1" dirty="0" lang="en-US" smtClean="0" sz="2800">
                <a:solidFill>
                  <a:srgbClr val="0000CC"/>
                </a:solidFill>
                <a:uFillTx/>
              </a:rPr>
              <a:t>: for all UCDs except UCD due to </a:t>
            </a:r>
            <a:r>
              <a:rPr b="1" dirty="0" err="1" lang="en-US" smtClean="0" sz="2800">
                <a:solidFill>
                  <a:srgbClr val="0000CC"/>
                </a:solidFill>
                <a:uFillTx/>
              </a:rPr>
              <a:t>arginase</a:t>
            </a:r>
            <a:r>
              <a:rPr b="1" dirty="0" lang="en-US" smtClean="0" sz="2800">
                <a:solidFill>
                  <a:srgbClr val="0000CC"/>
                </a:solidFill>
                <a:uFillTx/>
              </a:rPr>
              <a:t> deficiency (</a:t>
            </a:r>
            <a:r>
              <a:rPr b="1" dirty="0" err="1" lang="en-US" smtClean="0" sz="2800">
                <a:solidFill>
                  <a:srgbClr val="0000CC"/>
                </a:solidFill>
                <a:uFillTx/>
              </a:rPr>
              <a:t>argininemia</a:t>
            </a:r>
            <a:r>
              <a:rPr b="1" dirty="0" lang="en-US" smtClean="0" sz="2800">
                <a:solidFill>
                  <a:srgbClr val="0000CC"/>
                </a:solidFill>
                <a:uFillTx/>
              </a:rPr>
              <a:t>)</a:t>
            </a:r>
          </a:p>
          <a:p>
            <a:pPr eaLnBrk="1" hangingPunct="1" indent="-514350" marL="514350">
              <a:spcAft>
                <a:spcPts val="600"/>
              </a:spcAft>
              <a:buClr>
                <a:srgbClr val="BC0000"/>
              </a:buClr>
              <a:buNone/>
            </a:pPr>
            <a:r>
              <a:rPr b="1" dirty="0" lang="en-US" smtClean="0" sz="2800">
                <a:solidFill>
                  <a:srgbClr val="C00000"/>
                </a:solidFill>
                <a:uFillTx/>
              </a:rPr>
              <a:t>B.  </a:t>
            </a:r>
            <a:r>
              <a:rPr b="1" dirty="0" lang="en-US" smtClean="0" sz="2800">
                <a:solidFill>
                  <a:srgbClr val="0000CC"/>
                </a:solidFill>
                <a:uFillTx/>
              </a:rPr>
              <a:t>Activators to CPSI </a:t>
            </a:r>
            <a:r>
              <a:rPr b="1" dirty="0" lang="en-US" smtClean="0" sz="2800">
                <a:solidFill>
                  <a:srgbClr val="C00000"/>
                </a:solidFill>
                <a:uFillTx/>
              </a:rPr>
              <a:t>(</a:t>
            </a:r>
            <a:r>
              <a:rPr b="1" dirty="0" err="1" lang="en-US" smtClean="0" sz="2800">
                <a:solidFill>
                  <a:srgbClr val="C00000"/>
                </a:solidFill>
                <a:uFillTx/>
              </a:rPr>
              <a:t>Carglumic</a:t>
            </a:r>
            <a:r>
              <a:rPr b="1" dirty="0" lang="en-US" smtClean="0" sz="2800">
                <a:solidFill>
                  <a:srgbClr val="C00000"/>
                </a:solidFill>
                <a:uFillTx/>
              </a:rPr>
              <a:t> acid “</a:t>
            </a:r>
            <a:r>
              <a:rPr b="1" dirty="0" err="1" lang="en-US" smtClean="0" sz="2800">
                <a:solidFill>
                  <a:srgbClr val="C00000"/>
                </a:solidFill>
                <a:uFillTx/>
              </a:rPr>
              <a:t>Carbaglu</a:t>
            </a:r>
            <a:r>
              <a:rPr b="1" dirty="0" lang="en-US" smtClean="0" sz="2800">
                <a:solidFill>
                  <a:srgbClr val="C00000"/>
                </a:solidFill>
                <a:uFillTx/>
              </a:rPr>
              <a:t>”):</a:t>
            </a:r>
            <a:r>
              <a:rPr b="1" dirty="0" lang="en-US" smtClean="0" sz="2800">
                <a:solidFill>
                  <a:srgbClr val="0000CC"/>
                </a:solidFill>
                <a:uFillTx/>
              </a:rPr>
              <a:t/>
            </a:r>
            <a:br>
              <a:rPr b="1" dirty="0" lang="en-US" smtClean="0" sz="2800">
                <a:solidFill>
                  <a:srgbClr val="0000CC"/>
                </a:solidFill>
                <a:uFillTx/>
              </a:rPr>
            </a:br>
            <a:r>
              <a:rPr b="1" dirty="0" lang="en-US" smtClean="0" sz="2800">
                <a:solidFill>
                  <a:srgbClr val="0000CC"/>
                </a:solidFill>
                <a:uFillTx/>
              </a:rPr>
              <a:t>For </a:t>
            </a:r>
            <a:r>
              <a:rPr b="1" dirty="0" err="1" lang="en-US" smtClean="0" sz="2800">
                <a:solidFill>
                  <a:srgbClr val="0000CC"/>
                </a:solidFill>
                <a:uFillTx/>
              </a:rPr>
              <a:t>hyperammoniemia</a:t>
            </a:r>
            <a:r>
              <a:rPr b="1" dirty="0" lang="en-US" smtClean="0" sz="2800">
                <a:solidFill>
                  <a:srgbClr val="0000CC"/>
                </a:solidFill>
                <a:uFillTx/>
              </a:rPr>
              <a:t> due to NAGS deficiency </a:t>
            </a:r>
            <a:r>
              <a:rPr b="1" dirty="0" lang="en-US" smtClean="0" sz="2800">
                <a:solidFill>
                  <a:srgbClr val="0000CC"/>
                </a:solidFill>
                <a:uFillTx/>
                <a:latin charset="0" pitchFamily="18" typeface="Times New Roman"/>
                <a:cs charset="0" pitchFamily="18" typeface="Times New Roman"/>
              </a:rPr>
              <a:t>			</a:t>
            </a:r>
          </a:p>
          <a:p>
            <a:pPr eaLnBrk="1" hangingPunct="1">
              <a:spcAft>
                <a:spcPts val="1800"/>
              </a:spcAft>
              <a:buClr>
                <a:srgbClr val="BC0000"/>
              </a:buClr>
              <a:buFont charset="2" pitchFamily="18" typeface="Wingdings 2"/>
              <a:buNone/>
            </a:pPr>
            <a:endParaRPr b="1" dirty="0" lang="en-US" smtClean="0" sz="2800">
              <a:solidFill>
                <a:srgbClr val="0000CC"/>
              </a:solidFill>
              <a:uFillTx/>
              <a:latin charset="0" pitchFamily="18" typeface="Times New Roman"/>
              <a:cs charset="0"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674"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4800" y="609600"/>
            <a:ext cx="8610600" cy="781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a:r>
              <a:rPr b="1" dirty="0" lang="en-US" smtClean="0" sz="3600">
                <a:solidFill>
                  <a:srgbClr val="C00000"/>
                </a:solidFill>
                <a:uFillTx/>
                <a:latin charset="0" pitchFamily="34" typeface="Impact"/>
                <a:cs charset="0" pitchFamily="18" typeface="Times New Roman"/>
              </a:rPr>
              <a:t>Sodium phenyl butyrate (</a:t>
            </a:r>
            <a:r>
              <a:rPr b="1" dirty="0" err="1" lang="en-US" smtClean="0" sz="3600">
                <a:solidFill>
                  <a:srgbClr val="C00000"/>
                </a:solidFill>
                <a:uFillTx/>
                <a:latin charset="0" pitchFamily="34" typeface="Impact"/>
                <a:cs charset="0" pitchFamily="18" typeface="Times New Roman"/>
              </a:rPr>
              <a:t>Buphenyl</a:t>
            </a:r>
            <a:r>
              <a:rPr b="1" dirty="0" lang="en-US" smtClean="0" sz="3600">
                <a:solidFill>
                  <a:srgbClr val="C00000"/>
                </a:solidFill>
                <a:uFillTx/>
                <a:latin charset="0" pitchFamily="34" typeface="Impact"/>
                <a:cs charset="0" pitchFamily="18" typeface="Times New Roman"/>
              </a:rPr>
              <a:t>)</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6"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noGrp="1"/>
          </p:cNvPicPr>
          <p:nvPr>
            <p:ph idx="1"/>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1245" l="4812" r="6165" t="1452"/>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638800" y="1524000"/>
            <a:ext cx="2819400" cy="5105400"/>
          </a:xfrm>
          <a:prstGeom prst="rect">
            <a:avLst/>
          </a:prstGeom>
          <a:noFill/>
          <a:ln w="9525">
            <a:noFill/>
            <a:miter lim="800000"/>
          </a:ln>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Rectangle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1000" y="2133600"/>
            <a:ext cx="4814138" cy="20313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none">
            <a:spAutoFit/>
          </a:bodyPr>
          <a:lstStyle/>
          <a:p>
            <a:r>
              <a:rPr b="1" dirty="0" lang="en-US" smtClean="0">
                <a:solidFill>
                  <a:srgbClr val="0000CC"/>
                </a:solidFill>
                <a:uFillTx/>
              </a:rPr>
              <a:t>Sodium phenyl butyrate (</a:t>
            </a:r>
            <a:r>
              <a:rPr b="1" dirty="0" err="1" lang="en-US" smtClean="0">
                <a:solidFill>
                  <a:srgbClr val="0000CC"/>
                </a:solidFill>
                <a:uFillTx/>
              </a:rPr>
              <a:t>Buphenyl</a:t>
            </a:r>
            <a:r>
              <a:rPr b="1" dirty="0" lang="en-US" smtClean="0">
                <a:solidFill>
                  <a:srgbClr val="0000CC"/>
                </a:solidFill>
                <a:uFillTx/>
              </a:rPr>
              <a:t>):</a:t>
            </a:r>
          </a:p>
          <a:p>
            <a:r>
              <a:rPr b="1" dirty="0" err="1" lang="en-US" smtClean="0">
                <a:solidFill>
                  <a:srgbClr val="0000CC"/>
                </a:solidFill>
                <a:uFillTx/>
              </a:rPr>
              <a:t>Prodrug</a:t>
            </a:r>
            <a:r>
              <a:rPr b="1" dirty="0" lang="en-US" smtClean="0">
                <a:solidFill>
                  <a:srgbClr val="0000CC"/>
                </a:solidFill>
                <a:uFillTx/>
              </a:rPr>
              <a:t> that is converted  to </a:t>
            </a:r>
          </a:p>
          <a:p>
            <a:r>
              <a:rPr b="1" lang="en-US" smtClean="0">
                <a:solidFill>
                  <a:srgbClr val="0000CC"/>
                </a:solidFill>
                <a:uFillTx/>
              </a:rPr>
              <a:t>phenylacetate</a:t>
            </a:r>
            <a:r>
              <a:rPr b="1" dirty="0" lang="en-US" smtClean="0">
                <a:solidFill>
                  <a:srgbClr val="0000CC"/>
                </a:solidFill>
                <a:uFillTx/>
              </a:rPr>
              <a:t>.</a:t>
            </a:r>
          </a:p>
          <a:p>
            <a:endParaRPr b="1" dirty="0" lang="en-US" smtClean="0">
              <a:solidFill>
                <a:srgbClr val="0000CC"/>
              </a:solidFill>
              <a:uFillTx/>
            </a:endParaRPr>
          </a:p>
          <a:p>
            <a:r>
              <a:rPr b="1" dirty="0" err="1" lang="en-US" smtClean="0">
                <a:solidFill>
                  <a:srgbClr val="0000CC"/>
                </a:solidFill>
                <a:uFillTx/>
              </a:rPr>
              <a:t>Phenylacetate</a:t>
            </a:r>
            <a:r>
              <a:rPr b="1" dirty="0" lang="en-US" smtClean="0">
                <a:solidFill>
                  <a:srgbClr val="0000CC"/>
                </a:solidFill>
                <a:uFillTx/>
              </a:rPr>
              <a:t> condenses with </a:t>
            </a:r>
          </a:p>
          <a:p>
            <a:r>
              <a:rPr b="1" dirty="0" lang="en-US" smtClean="0">
                <a:solidFill>
                  <a:srgbClr val="0000CC"/>
                </a:solidFill>
                <a:uFillTx/>
              </a:rPr>
              <a:t>glutamine  forming </a:t>
            </a:r>
            <a:r>
              <a:rPr b="1" dirty="0" err="1" lang="en-US" smtClean="0">
                <a:solidFill>
                  <a:srgbClr val="0000CC"/>
                </a:solidFill>
                <a:uFillTx/>
              </a:rPr>
              <a:t>phenylacetylglutamine</a:t>
            </a:r>
            <a:endParaRPr b="1" dirty="0" lang="en-US" smtClean="0">
              <a:solidFill>
                <a:srgbClr val="0000CC"/>
              </a:solidFill>
              <a:uFillTx/>
            </a:endParaRPr>
          </a:p>
          <a:p>
            <a:r>
              <a:rPr b="1" dirty="0" lang="en-US" smtClean="0">
                <a:solidFill>
                  <a:srgbClr val="0000CC"/>
                </a:solidFill>
                <a:uFillTx/>
              </a:rPr>
              <a:t>that is excreted in urine</a:t>
            </a:r>
            <a:endParaRPr dirty="0" lang="en-US">
              <a:solidFill>
                <a:srgbClr val="0000CC"/>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2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dirty="0" lang="en-US" smtClean="0">
                <a:uFillTx/>
              </a:rPr>
              <a:t>References</a:t>
            </a:r>
            <a:endParaRPr dirty="0"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dirty="0" lang="en-US" smtClean="0">
                <a:uFillTx/>
              </a:rPr>
              <a:t>Lippincott’s Illustrated Reviews in Biochemistry 6</a:t>
            </a:r>
            <a:r>
              <a:rPr baseline="30000" dirty="0" lang="en-US" smtClean="0">
                <a:uFillTx/>
              </a:rPr>
              <a:t>th</a:t>
            </a:r>
            <a:r>
              <a:rPr dirty="0" lang="en-US" smtClean="0">
                <a:uFillTx/>
              </a:rPr>
              <a:t> Edition pages-253-258</a:t>
            </a:r>
            <a:endParaRPr dirty="0"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194"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762000"/>
            <a:ext cx="8229600" cy="838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eaLnBrk="1" hangingPunct="1"/>
            <a:r>
              <a:rPr b="1" lang="en-US" smtClean="0" sz="4000">
                <a:solidFill>
                  <a:srgbClr val="990033"/>
                </a:solidFill>
                <a:uFillTx/>
                <a:latin charset="0" pitchFamily="34" typeface="Impact"/>
              </a:rPr>
              <a:t>Background:</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195"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28600" y="1905000"/>
            <a:ext cx="8610600" cy="4495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just" eaLnBrk="1" hangingPunct="1">
              <a:spcAft>
                <a:spcPts val="1200"/>
              </a:spcAft>
              <a:buClr>
                <a:srgbClr val="BC0000"/>
              </a:buClr>
              <a:buFont charset="2" pitchFamily="2" typeface="Wingdings"/>
              <a:buChar char="Ø"/>
            </a:pPr>
            <a:r>
              <a:rPr b="1" lang="en-US" smtClean="0" sz="3200">
                <a:solidFill>
                  <a:srgbClr val="0000CC"/>
                </a:solidFill>
                <a:uFillTx/>
                <a:latin charset="0" pitchFamily="18" typeface="Times New Roman"/>
                <a:cs charset="0" pitchFamily="18" typeface="Times New Roman"/>
              </a:rPr>
              <a:t> Unlike glucose and fatty acids, amino acids are not stored by the body.</a:t>
            </a:r>
          </a:p>
          <a:p>
            <a:pPr algn="just" eaLnBrk="1" hangingPunct="1">
              <a:spcAft>
                <a:spcPts val="1200"/>
              </a:spcAft>
              <a:buClr>
                <a:srgbClr val="BC0000"/>
              </a:buClr>
              <a:buFont charset="2" pitchFamily="2" typeface="Wingdings"/>
              <a:buChar char="Ø"/>
            </a:pPr>
            <a:r>
              <a:rPr b="1" lang="en-US" smtClean="0" sz="3200">
                <a:uFillTx/>
                <a:latin charset="0" pitchFamily="18" typeface="Times New Roman"/>
                <a:cs charset="0" pitchFamily="18" typeface="Times New Roman"/>
              </a:rPr>
              <a:t> </a:t>
            </a:r>
            <a:r>
              <a:rPr b="1" lang="en-US" smtClean="0" sz="3200">
                <a:solidFill>
                  <a:srgbClr val="0000CC"/>
                </a:solidFill>
                <a:uFillTx/>
                <a:latin charset="0" pitchFamily="18" typeface="Times New Roman"/>
                <a:cs charset="0" pitchFamily="18" typeface="Times New Roman"/>
              </a:rPr>
              <a:t>Amino acids in excess of biosynthetic needs are degraded.</a:t>
            </a:r>
          </a:p>
          <a:p>
            <a:pPr algn="just" eaLnBrk="1" hangingPunct="1">
              <a:spcAft>
                <a:spcPts val="1200"/>
              </a:spcAft>
              <a:buClr>
                <a:srgbClr val="BC0000"/>
              </a:buClr>
              <a:buFont charset="2" pitchFamily="2" typeface="Wingdings"/>
              <a:buChar char="Ø"/>
            </a:pPr>
            <a:r>
              <a:rPr b="1" lang="en-US" smtClean="0" sz="3200">
                <a:solidFill>
                  <a:srgbClr val="0000CC"/>
                </a:solidFill>
                <a:uFillTx/>
                <a:latin charset="0" pitchFamily="18" typeface="Times New Roman"/>
                <a:cs charset="0" pitchFamily="18" typeface="Times New Roman"/>
              </a:rPr>
              <a:t> Degradation of amino acids involves:</a:t>
            </a:r>
          </a:p>
          <a:p>
            <a:pPr algn="just" eaLnBrk="1" hangingPunct="1">
              <a:spcAft>
                <a:spcPts val="1200"/>
              </a:spcAft>
              <a:buClr>
                <a:srgbClr val="BC0000"/>
              </a:buClr>
              <a:buFont charset="2" pitchFamily="18" typeface="Wingdings 2"/>
              <a:buNone/>
            </a:pPr>
            <a:r>
              <a:rPr b="1" lang="en-US" smtClean="0" sz="3200">
                <a:solidFill>
                  <a:srgbClr val="0000CC"/>
                </a:solidFill>
                <a:uFillTx/>
                <a:latin charset="0" pitchFamily="18" typeface="Times New Roman"/>
                <a:cs charset="0" pitchFamily="18" typeface="Times New Roman"/>
              </a:rPr>
              <a:t>	</a:t>
            </a:r>
            <a:r>
              <a:rPr b="1" lang="en-US" smtClean="0" sz="2400">
                <a:solidFill>
                  <a:srgbClr val="0000CC"/>
                </a:solidFill>
                <a:uFillTx/>
                <a:latin charset="0" pitchFamily="18" typeface="Times New Roman"/>
                <a:cs charset="0" pitchFamily="18" typeface="Times New Roman"/>
              </a:rPr>
              <a:t>Removal of </a:t>
            </a:r>
            <a:r>
              <a:rPr b="1" lang="el-GR" smtClean="0" sz="2400">
                <a:solidFill>
                  <a:srgbClr val="0000CC"/>
                </a:solidFill>
                <a:uFillTx/>
                <a:latin charset="0" pitchFamily="18" typeface="Times New Roman"/>
                <a:cs charset="0" pitchFamily="18" typeface="Times New Roman"/>
              </a:rPr>
              <a:t>α</a:t>
            </a:r>
            <a:r>
              <a:rPr b="1" lang="en-US" smtClean="0" sz="2400">
                <a:solidFill>
                  <a:srgbClr val="0000CC"/>
                </a:solidFill>
                <a:uFillTx/>
                <a:latin charset="0" pitchFamily="18" typeface="Times New Roman"/>
                <a:cs charset="0" pitchFamily="18" typeface="Times New Roman"/>
              </a:rPr>
              <a:t>-amino group                  Ammonia (NH</a:t>
            </a:r>
            <a:r>
              <a:rPr b="1" baseline="-25000" lang="en-US" smtClean="0" sz="2400">
                <a:solidFill>
                  <a:srgbClr val="0000CC"/>
                </a:solidFill>
                <a:uFillTx/>
                <a:latin charset="0" pitchFamily="18" typeface="Times New Roman"/>
                <a:cs charset="0" pitchFamily="18" typeface="Times New Roman"/>
              </a:rPr>
              <a:t>3</a:t>
            </a:r>
            <a:r>
              <a:rPr b="1" lang="en-US" smtClean="0" sz="2400">
                <a:solidFill>
                  <a:srgbClr val="0000CC"/>
                </a:solidFill>
                <a:uFillTx/>
                <a:latin charset="0" pitchFamily="18" typeface="Times New Roman"/>
                <a:cs charset="0" pitchFamily="18" typeface="Times New Roman"/>
              </a:rPr>
              <a:t>)</a:t>
            </a:r>
          </a:p>
          <a:p>
            <a:pPr algn="just" eaLnBrk="1" hangingPunct="1">
              <a:spcAft>
                <a:spcPts val="1200"/>
              </a:spcAft>
              <a:buClr>
                <a:srgbClr val="BC0000"/>
              </a:buClr>
              <a:buFont charset="2" pitchFamily="18" typeface="Wingdings 2"/>
              <a:buNone/>
            </a:pPr>
            <a:r>
              <a:rPr b="1" lang="en-US" smtClean="0" sz="2400">
                <a:solidFill>
                  <a:srgbClr val="0000CC"/>
                </a:solidFill>
                <a:uFillTx/>
                <a:latin charset="0" pitchFamily="18" typeface="Times New Roman"/>
                <a:cs charset="0" pitchFamily="18" typeface="Times New Roman"/>
              </a:rPr>
              <a:t>	Remaining carbon skeleton                 Energy metabolism</a:t>
            </a:r>
          </a:p>
          <a:p>
            <a:pPr algn="just" eaLnBrk="1" hangingPunct="1">
              <a:spcAft>
                <a:spcPts val="1200"/>
              </a:spcAft>
              <a:buClr>
                <a:srgbClr val="BC0000"/>
              </a:buClr>
              <a:buFont charset="2" pitchFamily="18" typeface="Wingdings 2"/>
              <a:buNone/>
            </a:pPr>
            <a:endParaRPr b="1" lang="en-US" smtClean="0" sz="3200">
              <a:solidFill>
                <a:srgbClr val="0000CC"/>
              </a:solidFill>
              <a:uFillTx/>
              <a:latin charset="0" pitchFamily="18" typeface="Times New Roman"/>
              <a:cs charset="0" pitchFamily="18" typeface="Times New Roman"/>
            </a:endParaRPr>
          </a:p>
        </p:txBody>
      </p: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traight Arrow Connector 4"/>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343400" y="5454650"/>
            <a:ext cx="914400" cy="1588"/>
          </a:xfrm>
          <a:prstGeom prst="straightConnector1">
            <a:avLst/>
          </a:prstGeom>
          <a:ln w="25400">
            <a:solidFill>
              <a:srgbClr val="C00000"/>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traight Arrow Connector 5"/>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389438" y="6064250"/>
            <a:ext cx="914400" cy="1588"/>
          </a:xfrm>
          <a:prstGeom prst="straightConnector1">
            <a:avLst/>
          </a:prstGeom>
          <a:ln w="25400">
            <a:solidFill>
              <a:srgbClr val="C00000"/>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18"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914400"/>
            <a:ext cx="82296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lang="en-US" smtClean="0" sz="4000">
                <a:solidFill>
                  <a:srgbClr val="990033"/>
                </a:solidFill>
                <a:uFillTx/>
                <a:latin charset="0" pitchFamily="34" typeface="Impact"/>
              </a:rPr>
              <a:t>Removal of </a:t>
            </a:r>
            <a:r>
              <a:rPr b="1" dirty="0" lang="el-GR" smtClean="0" sz="4000">
                <a:solidFill>
                  <a:srgbClr val="990033"/>
                </a:solidFill>
                <a:uFillTx/>
                <a:latin charset="0" pitchFamily="34" typeface="Impact"/>
              </a:rPr>
              <a:t>α</a:t>
            </a:r>
            <a:r>
              <a:rPr b="1" dirty="0" lang="en-US" smtClean="0" sz="4000">
                <a:solidFill>
                  <a:srgbClr val="990033"/>
                </a:solidFill>
                <a:uFillTx/>
                <a:latin charset="0" pitchFamily="34" typeface="Impact"/>
              </a:rPr>
              <a:t>-amino group, formation of ammonia  and its transport to liver</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19"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28600" y="2209800"/>
            <a:ext cx="8610600" cy="4419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just" eaLnBrk="1" hangingPunct="1" indent="-623888" marL="623888">
              <a:spcAft>
                <a:spcPts val="0"/>
              </a:spcAft>
              <a:buClr>
                <a:srgbClr val="BC0000"/>
              </a:buClr>
              <a:buNone/>
            </a:pPr>
            <a:r>
              <a:rPr b="1" dirty="0" lang="en-US" smtClean="0" sz="3200">
                <a:solidFill>
                  <a:srgbClr val="0000CC"/>
                </a:solidFill>
                <a:uFillTx/>
                <a:latin charset="0" pitchFamily="18" typeface="Times New Roman"/>
                <a:cs charset="0" pitchFamily="18" typeface="Times New Roman"/>
              </a:rPr>
              <a:t>A: Removal of </a:t>
            </a:r>
            <a:r>
              <a:rPr b="1" dirty="0" lang="el-GR" smtClean="0" sz="3200">
                <a:solidFill>
                  <a:srgbClr val="0000CC"/>
                </a:solidFill>
                <a:uFillTx/>
                <a:latin charset="0" pitchFamily="18" typeface="Times New Roman"/>
                <a:cs charset="0" pitchFamily="18" typeface="Times New Roman"/>
              </a:rPr>
              <a:t>α</a:t>
            </a:r>
            <a:r>
              <a:rPr b="1" dirty="0" lang="en-US" smtClean="0" sz="3200">
                <a:solidFill>
                  <a:srgbClr val="0000CC"/>
                </a:solidFill>
                <a:uFillTx/>
                <a:latin charset="0" pitchFamily="18" typeface="Times New Roman"/>
                <a:cs charset="0" pitchFamily="18" typeface="Times New Roman"/>
              </a:rPr>
              <a:t>-amino group of amino acids   and formation of ammonia:</a:t>
            </a:r>
          </a:p>
          <a:p>
            <a:pPr algn="just" eaLnBrk="1" hangingPunct="1" indent="-412750" marL="1036638">
              <a:spcAft>
                <a:spcPts val="1200"/>
              </a:spcAft>
              <a:buClr>
                <a:srgbClr val="BC0000"/>
              </a:buClr>
              <a:buFont typeface="+mj-lt"/>
              <a:buAutoNum type="arabicPeriod"/>
            </a:pPr>
            <a:r>
              <a:rPr b="1" dirty="0" err="1" lang="en-US" smtClean="0" sz="2800">
                <a:solidFill>
                  <a:srgbClr val="C00000"/>
                </a:solidFill>
                <a:uFillTx/>
                <a:latin charset="0" pitchFamily="18" typeface="Times New Roman"/>
                <a:cs charset="0" pitchFamily="18" typeface="Times New Roman"/>
              </a:rPr>
              <a:t>Transamination</a:t>
            </a:r>
            <a:r>
              <a:rPr b="1" dirty="0" lang="en-US" smtClean="0" sz="2800">
                <a:solidFill>
                  <a:srgbClr val="C00000"/>
                </a:solidFill>
                <a:uFillTx/>
                <a:latin charset="0" pitchFamily="18" typeface="Times New Roman"/>
                <a:cs charset="0" pitchFamily="18" typeface="Times New Roman"/>
              </a:rPr>
              <a:t>  to glutamate</a:t>
            </a:r>
            <a:endParaRPr b="1" dirty="0" lang="en-US" smtClean="0" sz="3200">
              <a:solidFill>
                <a:srgbClr val="0000CC"/>
              </a:solidFill>
              <a:uFillTx/>
              <a:latin charset="0" pitchFamily="18" typeface="Times New Roman"/>
              <a:cs charset="0" pitchFamily="18" typeface="Times New Roman"/>
            </a:endParaRPr>
          </a:p>
          <a:p>
            <a:pPr algn="just" eaLnBrk="1" hangingPunct="1" indent="-412750" marL="1036638">
              <a:spcAft>
                <a:spcPts val="1200"/>
              </a:spcAft>
              <a:buClr>
                <a:srgbClr val="BC0000"/>
              </a:buClr>
              <a:buFont typeface="+mj-lt"/>
              <a:buAutoNum type="arabicPeriod"/>
            </a:pPr>
            <a:r>
              <a:rPr b="1" dirty="0" lang="en-US" smtClean="0" sz="2800">
                <a:solidFill>
                  <a:srgbClr val="C00000"/>
                </a:solidFill>
                <a:uFillTx/>
                <a:latin charset="0" pitchFamily="18" typeface="Times New Roman"/>
                <a:cs charset="0" pitchFamily="18" typeface="Times New Roman"/>
              </a:rPr>
              <a:t>Oxidative </a:t>
            </a:r>
            <a:r>
              <a:rPr b="1" dirty="0" err="1" lang="en-US" smtClean="0" sz="2800">
                <a:solidFill>
                  <a:srgbClr val="C00000"/>
                </a:solidFill>
                <a:uFillTx/>
                <a:latin charset="0" pitchFamily="18" typeface="Times New Roman"/>
                <a:cs charset="0" pitchFamily="18" typeface="Times New Roman"/>
              </a:rPr>
              <a:t>deamination</a:t>
            </a:r>
            <a:r>
              <a:rPr b="1" dirty="0" lang="en-US" smtClean="0" sz="2800">
                <a:solidFill>
                  <a:srgbClr val="C00000"/>
                </a:solidFill>
                <a:uFillTx/>
                <a:latin charset="0" pitchFamily="18" typeface="Times New Roman"/>
                <a:cs charset="0" pitchFamily="18" typeface="Times New Roman"/>
              </a:rPr>
              <a:t> of glutamate</a:t>
            </a:r>
          </a:p>
          <a:p>
            <a:pPr algn="just" eaLnBrk="1" hangingPunct="1">
              <a:spcAft>
                <a:spcPts val="0"/>
              </a:spcAft>
              <a:buClr>
                <a:srgbClr val="BC0000"/>
              </a:buClr>
              <a:buNone/>
            </a:pPr>
            <a:r>
              <a:rPr b="1" dirty="0" lang="en-US" smtClean="0" sz="3200">
                <a:solidFill>
                  <a:srgbClr val="0000CC"/>
                </a:solidFill>
                <a:uFillTx/>
                <a:latin charset="0" pitchFamily="18" typeface="Times New Roman"/>
                <a:cs charset="0" pitchFamily="18" typeface="Times New Roman"/>
              </a:rPr>
              <a:t>B: Blood transport of ammonia into liver:</a:t>
            </a:r>
          </a:p>
          <a:p>
            <a:pPr algn="just" eaLnBrk="1" hangingPunct="1" indent="58738" marL="623888">
              <a:spcAft>
                <a:spcPts val="0"/>
              </a:spcAft>
              <a:buClr>
                <a:srgbClr val="BC0000"/>
              </a:buClr>
              <a:buFont typeface="+mj-lt"/>
              <a:buAutoNum type="arabicPeriod"/>
            </a:pPr>
            <a:r>
              <a:rPr b="1" dirty="0" lang="en-US" smtClean="0" sz="2800">
                <a:solidFill>
                  <a:srgbClr val="0000CC"/>
                </a:solidFill>
                <a:uFillTx/>
                <a:latin charset="0" pitchFamily="18" typeface="Times New Roman"/>
                <a:cs charset="0" pitchFamily="18" typeface="Times New Roman"/>
              </a:rPr>
              <a:t> </a:t>
            </a:r>
            <a:r>
              <a:rPr b="1" dirty="0" lang="en-US" smtClean="0" sz="2800">
                <a:solidFill>
                  <a:srgbClr val="C00000"/>
                </a:solidFill>
                <a:uFillTx/>
                <a:latin charset="0" pitchFamily="18" typeface="Times New Roman"/>
                <a:cs charset="0" pitchFamily="18" typeface="Times New Roman"/>
              </a:rPr>
              <a:t>in the form of glutamine (most tissue)</a:t>
            </a:r>
          </a:p>
          <a:p>
            <a:pPr algn="just" eaLnBrk="1" hangingPunct="1" indent="58738" marL="623888">
              <a:spcAft>
                <a:spcPts val="0"/>
              </a:spcAft>
              <a:buClr>
                <a:srgbClr val="BC0000"/>
              </a:buClr>
              <a:buFont typeface="+mj-lt"/>
              <a:buAutoNum type="arabicPeriod"/>
            </a:pPr>
            <a:r>
              <a:rPr b="1" dirty="0" lang="en-US" smtClean="0" sz="2800">
                <a:solidFill>
                  <a:srgbClr val="C00000"/>
                </a:solidFill>
                <a:uFillTx/>
                <a:latin charset="0" pitchFamily="18" typeface="Times New Roman"/>
                <a:cs charset="0" pitchFamily="18" typeface="Times New Roman"/>
              </a:rPr>
              <a:t>	 in the form of </a:t>
            </a:r>
            <a:r>
              <a:rPr b="1" dirty="0" err="1" lang="en-US" smtClean="0" sz="2800">
                <a:solidFill>
                  <a:srgbClr val="C00000"/>
                </a:solidFill>
                <a:uFillTx/>
                <a:latin charset="0" pitchFamily="18" typeface="Times New Roman"/>
                <a:cs charset="0" pitchFamily="18" typeface="Times New Roman"/>
              </a:rPr>
              <a:t>alanine</a:t>
            </a:r>
            <a:r>
              <a:rPr b="1" dirty="0" lang="en-US" smtClean="0" sz="2800">
                <a:solidFill>
                  <a:srgbClr val="C00000"/>
                </a:solidFill>
                <a:uFillTx/>
                <a:latin charset="0" pitchFamily="18" typeface="Times New Roman"/>
                <a:cs charset="0" pitchFamily="18" typeface="Times New Roman"/>
              </a:rPr>
              <a:t> (muscle)</a:t>
            </a: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18"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762000"/>
            <a:ext cx="8229600" cy="1219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lang="en-US" smtClean="0" sz="4000">
                <a:solidFill>
                  <a:srgbClr val="990033"/>
                </a:solidFill>
                <a:uFillTx/>
                <a:latin charset="0" pitchFamily="34" typeface="Impact"/>
              </a:rPr>
              <a:t>A: Removal of </a:t>
            </a:r>
            <a:r>
              <a:rPr b="1" dirty="0" lang="el-GR" smtClean="0" sz="4000">
                <a:solidFill>
                  <a:srgbClr val="990033"/>
                </a:solidFill>
                <a:uFillTx/>
                <a:latin charset="0" pitchFamily="34" typeface="Impact"/>
              </a:rPr>
              <a:t>α</a:t>
            </a:r>
            <a:r>
              <a:rPr b="1" dirty="0" lang="en-US" smtClean="0" sz="4000">
                <a:solidFill>
                  <a:srgbClr val="990033"/>
                </a:solidFill>
                <a:uFillTx/>
                <a:latin charset="0" pitchFamily="34" typeface="Impact"/>
              </a:rPr>
              <a:t>-amino group &amp; formation of ammonia</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19"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28600" y="2286000"/>
            <a:ext cx="8610600" cy="4191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just" eaLnBrk="1" hangingPunct="1">
              <a:spcAft>
                <a:spcPts val="12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Amino groups of amino acids are funneled to glutamate </a:t>
            </a:r>
            <a:r>
              <a:rPr b="1" dirty="0" lang="en-US" smtClean="0" sz="3200">
                <a:solidFill>
                  <a:srgbClr val="C00000"/>
                </a:solidFill>
                <a:uFillTx/>
                <a:latin charset="0" pitchFamily="18" typeface="Times New Roman"/>
                <a:cs charset="0" pitchFamily="18" typeface="Times New Roman"/>
              </a:rPr>
              <a:t>(Why?) </a:t>
            </a:r>
            <a:r>
              <a:rPr b="1" dirty="0" lang="en-US" smtClean="0" sz="3200">
                <a:solidFill>
                  <a:srgbClr val="0000CC"/>
                </a:solidFill>
                <a:uFillTx/>
                <a:latin charset="0" pitchFamily="18" typeface="Times New Roman"/>
                <a:cs charset="0" pitchFamily="18" typeface="Times New Roman"/>
              </a:rPr>
              <a:t>by </a:t>
            </a:r>
            <a:r>
              <a:rPr b="1" dirty="0" err="1" lang="en-US" smtClean="0" sz="3200">
                <a:solidFill>
                  <a:srgbClr val="990033"/>
                </a:solidFill>
                <a:uFillTx/>
                <a:latin charset="0" pitchFamily="18" typeface="Times New Roman"/>
                <a:cs charset="0" pitchFamily="18" typeface="Times New Roman"/>
              </a:rPr>
              <a:t>transamination</a:t>
            </a:r>
            <a:r>
              <a:rPr b="1" dirty="0" lang="en-US" smtClean="0" sz="3200">
                <a:solidFill>
                  <a:srgbClr val="0000CC"/>
                </a:solidFill>
                <a:uFillTx/>
                <a:latin charset="0" pitchFamily="18" typeface="Times New Roman"/>
                <a:cs charset="0" pitchFamily="18" typeface="Times New Roman"/>
              </a:rPr>
              <a:t> reactions with </a:t>
            </a:r>
            <a:r>
              <a:rPr b="1" dirty="0" lang="el-GR" smtClean="0" sz="3200">
                <a:solidFill>
                  <a:srgbClr val="0000CC"/>
                </a:solidFill>
                <a:uFillTx/>
                <a:latin charset="0" pitchFamily="18" typeface="Times New Roman"/>
                <a:cs charset="0" pitchFamily="18" typeface="Times New Roman"/>
              </a:rPr>
              <a:t>α</a:t>
            </a:r>
            <a:r>
              <a:rPr b="1" dirty="0" lang="en-US" smtClean="0" sz="3200">
                <a:solidFill>
                  <a:srgbClr val="0000CC"/>
                </a:solidFill>
                <a:uFillTx/>
                <a:latin charset="0" pitchFamily="18" typeface="Times New Roman"/>
                <a:cs charset="0" pitchFamily="18" typeface="Times New Roman"/>
              </a:rPr>
              <a:t>-</a:t>
            </a:r>
            <a:r>
              <a:rPr b="1" dirty="0" err="1" lang="en-US" smtClean="0" sz="3200">
                <a:solidFill>
                  <a:srgbClr val="0000CC"/>
                </a:solidFill>
                <a:uFillTx/>
                <a:latin charset="0" pitchFamily="18" typeface="Times New Roman"/>
                <a:cs charset="0" pitchFamily="18" typeface="Times New Roman"/>
              </a:rPr>
              <a:t>ketoglutarate</a:t>
            </a:r>
            <a:r>
              <a:rPr b="1" dirty="0" lang="en-US" smtClean="0" sz="3200">
                <a:solidFill>
                  <a:srgbClr val="0000CC"/>
                </a:solidFill>
                <a:uFillTx/>
                <a:latin charset="0" pitchFamily="18" typeface="Times New Roman"/>
                <a:cs charset="0" pitchFamily="18" typeface="Times New Roman"/>
              </a:rPr>
              <a:t> </a:t>
            </a:r>
          </a:p>
          <a:p>
            <a:pPr algn="just" eaLnBrk="1" hangingPunct="1">
              <a:spcAft>
                <a:spcPts val="12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Glutamate is unique. It is the only amino acid that undergoes rapid oxidative </a:t>
            </a:r>
            <a:r>
              <a:rPr b="1" dirty="0" err="1" lang="en-US" smtClean="0" sz="3200">
                <a:solidFill>
                  <a:srgbClr val="0000CC"/>
                </a:solidFill>
                <a:uFillTx/>
                <a:latin charset="0" pitchFamily="18" typeface="Times New Roman"/>
                <a:cs charset="0" pitchFamily="18" typeface="Times New Roman"/>
              </a:rPr>
              <a:t>deamination</a:t>
            </a:r>
            <a:endParaRPr b="1" dirty="0" lang="en-US" smtClean="0" sz="3200">
              <a:solidFill>
                <a:srgbClr val="0000CC"/>
              </a:solidFill>
              <a:uFillTx/>
              <a:latin charset="0" pitchFamily="18" typeface="Times New Roman"/>
              <a:cs charset="0" pitchFamily="18" typeface="Times New Roman"/>
            </a:endParaRPr>
          </a:p>
          <a:p>
            <a:pPr algn="just" eaLnBrk="1" hangingPunct="1">
              <a:spcAft>
                <a:spcPts val="1200"/>
              </a:spcAft>
              <a:buClr>
                <a:srgbClr val="BC0000"/>
              </a:buClr>
              <a:buFont charset="2" pitchFamily="2" typeface="Wingdings"/>
              <a:buChar char="Ø"/>
            </a:pPr>
            <a:r>
              <a:rPr b="1" dirty="0" lang="en-US" smtClean="0" sz="3200">
                <a:solidFill>
                  <a:srgbClr val="0000CC"/>
                </a:solidFill>
                <a:uFillTx/>
                <a:latin charset="0" pitchFamily="18" typeface="Times New Roman"/>
                <a:cs charset="0" pitchFamily="18" typeface="Times New Roman"/>
              </a:rPr>
              <a:t> </a:t>
            </a:r>
            <a:r>
              <a:rPr b="1" dirty="0" lang="en-US" smtClean="0" sz="3200">
                <a:solidFill>
                  <a:srgbClr val="990033"/>
                </a:solidFill>
                <a:uFillTx/>
                <a:latin charset="0" pitchFamily="18" typeface="Times New Roman"/>
                <a:cs charset="0" pitchFamily="18" typeface="Times New Roman"/>
              </a:rPr>
              <a:t>Oxidative </a:t>
            </a:r>
            <a:r>
              <a:rPr b="1" dirty="0" err="1" lang="en-US" smtClean="0" sz="3200">
                <a:solidFill>
                  <a:srgbClr val="990033"/>
                </a:solidFill>
                <a:uFillTx/>
                <a:latin charset="0" pitchFamily="18" typeface="Times New Roman"/>
                <a:cs charset="0" pitchFamily="18" typeface="Times New Roman"/>
              </a:rPr>
              <a:t>deamination</a:t>
            </a:r>
            <a:r>
              <a:rPr b="1" dirty="0" lang="en-US" smtClean="0" sz="3200">
                <a:solidFill>
                  <a:srgbClr val="990033"/>
                </a:solidFill>
                <a:uFillTx/>
                <a:latin charset="0" pitchFamily="18" typeface="Times New Roman"/>
                <a:cs charset="0" pitchFamily="18" typeface="Times New Roman"/>
              </a:rPr>
              <a:t> </a:t>
            </a:r>
            <a:r>
              <a:rPr b="1" dirty="0" lang="en-US" smtClean="0" sz="3200">
                <a:solidFill>
                  <a:srgbClr val="0000CC"/>
                </a:solidFill>
                <a:uFillTx/>
                <a:latin charset="0" pitchFamily="18" typeface="Times New Roman"/>
                <a:cs charset="0" pitchFamily="18" typeface="Times New Roman"/>
              </a:rPr>
              <a:t>of glutamate will release NH</a:t>
            </a:r>
            <a:r>
              <a:rPr b="1" baseline="-25000" dirty="0" lang="en-US" smtClean="0" sz="3200">
                <a:solidFill>
                  <a:srgbClr val="0000CC"/>
                </a:solidFill>
                <a:uFillTx/>
                <a:latin charset="0" pitchFamily="18" typeface="Times New Roman"/>
                <a:cs charset="0" pitchFamily="18" typeface="Times New Roman"/>
              </a:rPr>
              <a:t>3 </a:t>
            </a:r>
            <a:r>
              <a:rPr b="1" dirty="0" lang="en-US" smtClean="0" sz="3200">
                <a:solidFill>
                  <a:srgbClr val="0000CC"/>
                </a:solidFill>
                <a:uFillTx/>
                <a:latin charset="0" pitchFamily="18" typeface="Times New Roman"/>
                <a:cs charset="0" pitchFamily="18" typeface="Times New Roman"/>
              </a:rPr>
              <a:t>and re-generate </a:t>
            </a:r>
            <a:r>
              <a:rPr b="1" dirty="0" lang="el-GR" smtClean="0" sz="3200">
                <a:solidFill>
                  <a:srgbClr val="0000CC"/>
                </a:solidFill>
                <a:uFillTx/>
                <a:latin charset="0" pitchFamily="18" typeface="Times New Roman"/>
                <a:cs charset="0" pitchFamily="18" typeface="Times New Roman"/>
              </a:rPr>
              <a:t>α</a:t>
            </a:r>
            <a:r>
              <a:rPr b="1" dirty="0" lang="en-US" smtClean="0" sz="3200">
                <a:solidFill>
                  <a:srgbClr val="0000CC"/>
                </a:solidFill>
                <a:uFillTx/>
                <a:latin charset="0" pitchFamily="18" typeface="Times New Roman"/>
                <a:cs charset="0" pitchFamily="18" typeface="Times New Roman"/>
              </a:rPr>
              <a:t>-</a:t>
            </a:r>
            <a:r>
              <a:rPr b="1" dirty="0" err="1" lang="en-US" smtClean="0" sz="3200">
                <a:solidFill>
                  <a:srgbClr val="0000CC"/>
                </a:solidFill>
                <a:uFillTx/>
                <a:latin charset="0" pitchFamily="18" typeface="Times New Roman"/>
                <a:cs charset="0" pitchFamily="18" typeface="Times New Roman"/>
              </a:rPr>
              <a:t>ketoglutarate</a:t>
            </a:r>
            <a:endParaRPr b="1" dirty="0" lang="en-US" smtClean="0" sz="3200">
              <a:solidFill>
                <a:srgbClr val="0000CC"/>
              </a:solidFill>
              <a:uFillTx/>
              <a:latin charset="0" pitchFamily="18" typeface="Times New Roman"/>
              <a:cs charset="0" pitchFamily="18" typeface="Times New Roman"/>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4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85800"/>
            <a:ext cx="8229600" cy="838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err="1" lang="en-US" smtClean="0" sz="4000">
                <a:solidFill>
                  <a:srgbClr val="990033"/>
                </a:solidFill>
                <a:uFillTx/>
                <a:latin charset="0" pitchFamily="34" typeface="Impact"/>
              </a:rPr>
              <a:t>Transamination</a:t>
            </a:r>
            <a:endParaRPr b="1" dirty="0" lang="en-US" smtClean="0" sz="4000">
              <a:solidFill>
                <a:srgbClr val="990033"/>
              </a:solidFill>
              <a:uFillTx/>
              <a:latin charset="0" pitchFamily="34" typeface="Impact"/>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19_007.jpg" id="10243" name="Content Placeholder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spect="1" noGrp="1"/>
          </p:cNvPicPr>
          <p:nvPr>
            <p:ph idx="1"/>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19804"/>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490788" y="1600200"/>
            <a:ext cx="4291012" cy="4451350"/>
          </a:xfrm>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Box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24200" y="4191000"/>
            <a:ext cx="928459" cy="369332"/>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a:solidFill>
                  <a:srgbClr val="C00000"/>
                </a:solidFill>
                <a:uFillTx/>
              </a:rPr>
              <a:t> &amp; PLP</a:t>
            </a:r>
            <a:endParaRPr b="1" dirty="0" lang="en-US">
              <a:solidFill>
                <a:srgbClr val="C00000"/>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TextBox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6172200"/>
            <a:ext cx="7994496" cy="369332"/>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a:solidFill>
                  <a:srgbClr val="C00000"/>
                </a:solidFill>
                <a:uFillTx/>
              </a:rPr>
              <a:t>PLP: </a:t>
            </a:r>
            <a:r>
              <a:rPr b="1" dirty="0" err="1" lang="en-US" smtClean="0">
                <a:solidFill>
                  <a:srgbClr val="C00000"/>
                </a:solidFill>
                <a:uFillTx/>
              </a:rPr>
              <a:t>Pyridoxal</a:t>
            </a:r>
            <a:r>
              <a:rPr b="1" dirty="0" lang="en-US" smtClean="0">
                <a:solidFill>
                  <a:srgbClr val="C00000"/>
                </a:solidFill>
                <a:uFillTx/>
              </a:rPr>
              <a:t> phosphate, a co-enzyme that is derived from vitamin B6</a:t>
            </a:r>
            <a:endParaRPr b="1" dirty="0" lang="en-US">
              <a:solidFill>
                <a:srgbClr val="C00000"/>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266"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533400"/>
            <a:ext cx="8229600" cy="838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err="1" lang="en-US" smtClean="0" sz="3600">
                <a:solidFill>
                  <a:srgbClr val="990033"/>
                </a:solidFill>
                <a:uFillTx/>
                <a:latin charset="0" pitchFamily="34" typeface="Impact"/>
              </a:rPr>
              <a:t>Transamination</a:t>
            </a:r>
            <a:r>
              <a:rPr b="1" dirty="0" lang="en-US" smtClean="0" sz="3600">
                <a:solidFill>
                  <a:srgbClr val="990033"/>
                </a:solidFill>
                <a:uFillTx/>
                <a:latin charset="0" pitchFamily="34" typeface="Impact"/>
              </a:rPr>
              <a:t> by ALT &amp; AST</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Box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797176" y="4191000"/>
            <a:ext cx="864340" cy="646331"/>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pPr algn="ctr"/>
            <a:r>
              <a:rPr b="1" dirty="0" lang="en-US" smtClean="0">
                <a:uFillTx/>
              </a:rPr>
              <a:t>ALT</a:t>
            </a:r>
          </a:p>
          <a:p>
            <a:pPr algn="ctr"/>
            <a:r>
              <a:rPr b="1" dirty="0" lang="en-US" smtClean="0">
                <a:solidFill>
                  <a:srgbClr val="C00000"/>
                </a:solidFill>
                <a:uFillTx/>
              </a:rPr>
              <a:t>&amp; PLP</a:t>
            </a:r>
            <a:endParaRPr b="1" dirty="0" lang="en-US">
              <a:solidFill>
                <a:srgbClr val="C00000"/>
              </a:solidFill>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6"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b="1937" l="4448" r="6519" t="3148"/>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2895600" y="1600200"/>
            <a:ext cx="3276600" cy="5133975"/>
          </a:xfrm>
          <a:prstGeom prst="rect">
            <a:avLst/>
          </a:prstGeom>
          <a:noFill/>
          <a:ln w="9525">
            <a:noFill/>
            <a:miter lim="800000"/>
          </a:ln>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Text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22061" y="3048000"/>
            <a:ext cx="864339" cy="369332"/>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a:solidFill>
                  <a:srgbClr val="C00000"/>
                </a:solidFill>
                <a:uFillTx/>
              </a:rPr>
              <a:t>&amp; PLP</a:t>
            </a:r>
            <a:endParaRPr b="1" dirty="0" lang="en-US">
              <a:solidFill>
                <a:srgbClr val="C00000"/>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TextBox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0" y="5682342"/>
            <a:ext cx="864339" cy="369332"/>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a:solidFill>
                  <a:srgbClr val="C00000"/>
                </a:solidFill>
                <a:uFillTx/>
              </a:rPr>
              <a:t>&amp; PLP</a:t>
            </a:r>
            <a:endParaRPr b="1" dirty="0" lang="en-US">
              <a:solidFill>
                <a:srgbClr val="C00000"/>
              </a:solidFill>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290"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762000"/>
            <a:ext cx="8229600" cy="8382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lang="en-US" smtClean="0" sz="4000">
                <a:solidFill>
                  <a:srgbClr val="990033"/>
                </a:solidFill>
                <a:uFillTx/>
                <a:latin charset="0" pitchFamily="34" typeface="Impact"/>
              </a:rPr>
              <a:t>Oxidative </a:t>
            </a:r>
            <a:r>
              <a:rPr b="1" dirty="0" err="1" lang="en-US" smtClean="0" sz="4000">
                <a:solidFill>
                  <a:srgbClr val="990033"/>
                </a:solidFill>
                <a:uFillTx/>
                <a:latin charset="0" pitchFamily="34" typeface="Impact"/>
              </a:rPr>
              <a:t>Deamination</a:t>
            </a:r>
            <a:endParaRPr b="1" dirty="0" lang="en-US" smtClean="0" sz="4000">
              <a:solidFill>
                <a:srgbClr val="990033"/>
              </a:solidFill>
              <a:uFillTx/>
              <a:latin charset="0" pitchFamily="34" typeface="Impact"/>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291"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09600" y="1935163"/>
            <a:ext cx="8229600" cy="3627437"/>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buFont charset="2" pitchFamily="18" typeface="Wingdings 2"/>
              <a:buNone/>
            </a:pPr>
            <a:r>
              <a:rPr dirty="0" lang="en-US" smtClean="0">
                <a:uFillTx/>
              </a:rPr>
              <a:t>				</a:t>
            </a:r>
          </a:p>
          <a:p>
            <a:pPr>
              <a:buNone/>
            </a:pPr>
            <a:r>
              <a:rPr b="1" dirty="0" lang="en-US" smtClean="0" sz="2800">
                <a:solidFill>
                  <a:srgbClr val="0000CC"/>
                </a:solidFill>
                <a:uFillTx/>
                <a:latin charset="0" pitchFamily="18" typeface="Times New Roman"/>
                <a:cs charset="0" pitchFamily="18" typeface="Times New Roman"/>
              </a:rPr>
              <a:t>			</a:t>
            </a:r>
            <a:r>
              <a:rPr dirty="0" lang="en-US" smtClean="0" sz="2800">
                <a:uFillTx/>
              </a:rPr>
              <a:t> </a:t>
            </a:r>
            <a:r>
              <a:rPr b="1" dirty="0" lang="en-US" smtClean="0" sz="2800">
                <a:solidFill>
                  <a:srgbClr val="0000CC"/>
                </a:solidFill>
                <a:uFillTx/>
                <a:latin charset="0" pitchFamily="18" typeface="Times New Roman"/>
                <a:cs charset="0" pitchFamily="18" typeface="Times New Roman"/>
              </a:rPr>
              <a:t>	</a:t>
            </a:r>
            <a:r>
              <a:rPr dirty="0" lang="en-US" smtClean="0" sz="2800">
                <a:uFillTx/>
              </a:rPr>
              <a:t> </a:t>
            </a:r>
            <a:r>
              <a:rPr b="1" dirty="0" lang="en-US" smtClean="0" sz="2800">
                <a:solidFill>
                  <a:srgbClr val="0000CC"/>
                </a:solidFill>
                <a:uFillTx/>
                <a:latin charset="0" pitchFamily="18" typeface="Times New Roman"/>
                <a:cs charset="0" pitchFamily="18" typeface="Times New Roman"/>
              </a:rPr>
              <a:t>		</a:t>
            </a:r>
          </a:p>
          <a:p>
            <a:pPr>
              <a:buNone/>
            </a:pPr>
            <a:r>
              <a:rPr dirty="0" lang="en-US" smtClean="0">
                <a:uFillTx/>
              </a:rPr>
              <a:t>				</a:t>
            </a:r>
            <a:r>
              <a:rPr dirty="0" lang="en-US" smtClean="0" sz="1800">
                <a:uFillTx/>
              </a:rPr>
              <a:t>	</a:t>
            </a:r>
          </a:p>
          <a:p>
            <a:pPr>
              <a:buNone/>
            </a:pPr>
            <a:r>
              <a:rPr b="1" dirty="0" lang="en-US" smtClean="0">
                <a:solidFill>
                  <a:srgbClr val="0000CC"/>
                </a:solidFill>
                <a:uFillTx/>
                <a:latin charset="0" pitchFamily="18" typeface="Times New Roman"/>
                <a:cs charset="0" pitchFamily="18" typeface="Times New Roman"/>
              </a:rPr>
              <a:t>           Glutamate			</a:t>
            </a:r>
            <a:r>
              <a:rPr b="1" dirty="0" lang="en-US" smtClean="0">
                <a:solidFill>
                  <a:srgbClr val="990033"/>
                </a:solidFill>
                <a:uFillTx/>
              </a:rPr>
              <a:t> </a:t>
            </a:r>
            <a:r>
              <a:rPr b="1" dirty="0" lang="el-GR" smtClean="0">
                <a:solidFill>
                  <a:srgbClr val="0000CC"/>
                </a:solidFill>
                <a:uFillTx/>
                <a:latin charset="0" pitchFamily="18" typeface="Times New Roman"/>
                <a:cs charset="0" pitchFamily="18" typeface="Times New Roman"/>
              </a:rPr>
              <a:t>α</a:t>
            </a:r>
            <a:r>
              <a:rPr b="1" dirty="0" lang="en-US" smtClean="0">
                <a:solidFill>
                  <a:srgbClr val="0000CC"/>
                </a:solidFill>
                <a:uFillTx/>
                <a:latin charset="0" pitchFamily="18" typeface="Times New Roman"/>
                <a:cs charset="0" pitchFamily="18" typeface="Times New Roman"/>
              </a:rPr>
              <a:t>-</a:t>
            </a:r>
            <a:r>
              <a:rPr b="1" dirty="0" err="1" lang="en-US" smtClean="0">
                <a:solidFill>
                  <a:srgbClr val="0000CC"/>
                </a:solidFill>
                <a:uFillTx/>
                <a:latin charset="0" pitchFamily="18" typeface="Times New Roman"/>
                <a:cs charset="0" pitchFamily="18" typeface="Times New Roman"/>
              </a:rPr>
              <a:t>ketoglutarate</a:t>
            </a:r>
            <a:endParaRPr dirty="0" lang="en-US" smtClean="0">
              <a:uFillTx/>
            </a:endParaRPr>
          </a:p>
          <a:p>
            <a:pPr lvl="4">
              <a:buNone/>
            </a:pPr>
            <a:r>
              <a:rPr b="1" dirty="0" lang="en-US" smtClean="0">
                <a:solidFill>
                  <a:srgbClr val="0000CC"/>
                </a:solidFill>
                <a:uFillTx/>
              </a:rPr>
              <a:t>			</a:t>
            </a:r>
          </a:p>
          <a:p>
            <a:pPr lvl="4">
              <a:buNone/>
            </a:pPr>
            <a:r>
              <a:rPr b="1" dirty="0" lang="en-US" smtClean="0">
                <a:solidFill>
                  <a:srgbClr val="0000CC"/>
                </a:solidFill>
                <a:uFillTx/>
              </a:rPr>
              <a:t>			</a:t>
            </a:r>
          </a:p>
          <a:p>
            <a:pPr lvl="4">
              <a:buNone/>
            </a:pPr>
            <a:r>
              <a:rPr b="1" dirty="0" lang="en-US" smtClean="0">
                <a:solidFill>
                  <a:srgbClr val="0000CC"/>
                </a:solidFill>
                <a:uFillTx/>
              </a:rPr>
              <a:t>			   </a:t>
            </a:r>
            <a:r>
              <a:rPr b="1" dirty="0" lang="en-US" smtClean="0" sz="2400">
                <a:solidFill>
                  <a:srgbClr val="0000CC"/>
                </a:solidFill>
                <a:uFillTx/>
              </a:rPr>
              <a:t>Glutamate</a:t>
            </a:r>
          </a:p>
          <a:p>
            <a:pPr lvl="4">
              <a:buNone/>
            </a:pPr>
            <a:r>
              <a:rPr b="1" dirty="0" lang="en-US" smtClean="0">
                <a:solidFill>
                  <a:srgbClr val="0000CC"/>
                </a:solidFill>
                <a:uFillTx/>
              </a:rPr>
              <a:t>                       </a:t>
            </a:r>
            <a:r>
              <a:rPr b="1" dirty="0" err="1" lang="en-US" smtClean="0" sz="2400">
                <a:solidFill>
                  <a:srgbClr val="0000CC"/>
                </a:solidFill>
                <a:uFillTx/>
              </a:rPr>
              <a:t>Dehydrogenase</a:t>
            </a:r>
            <a:r>
              <a:rPr b="1" dirty="0" lang="en-US" smtClean="0">
                <a:solidFill>
                  <a:srgbClr val="0000CC"/>
                </a:solidFill>
                <a:uFillTx/>
              </a:rPr>
              <a:t> </a:t>
            </a:r>
            <a:r>
              <a:rPr dirty="0" lang="en-US" smtClean="0">
                <a:uFillTx/>
              </a:rPr>
              <a:t>	</a:t>
            </a:r>
            <a:endParaRPr b="1" baseline="-25000" dirty="0" lang="en-US" smtClean="0">
              <a:solidFill>
                <a:srgbClr val="990033"/>
              </a:solidFill>
              <a:uFillTx/>
            </a:endParaRPr>
          </a:p>
          <a:p>
            <a:pPr>
              <a:buFont charset="2" pitchFamily="18" typeface="Wingdings 2"/>
              <a:buNone/>
            </a:pPr>
            <a:endParaRPr dirty="0" lang="en-US" smtClean="0">
              <a:uFillTx/>
            </a:endParaRPr>
          </a:p>
          <a:p>
            <a:pPr>
              <a:buFont charset="2" pitchFamily="18" typeface="Wingdings 2"/>
              <a:buNone/>
            </a:pPr>
            <a:r>
              <a:rPr b="1" dirty="0" lang="en-US" smtClean="0" sz="2800">
                <a:solidFill>
                  <a:srgbClr val="0000CC"/>
                </a:solidFill>
                <a:uFillTx/>
                <a:latin charset="0" pitchFamily="18" typeface="Times New Roman"/>
                <a:cs charset="0" pitchFamily="18" typeface="Times New Roman"/>
              </a:rPr>
              <a:t>				</a:t>
            </a:r>
          </a:p>
          <a:p>
            <a:pPr>
              <a:buFont charset="2" pitchFamily="18" typeface="Wingdings 2"/>
              <a:buNone/>
            </a:pPr>
            <a:endParaRPr b="1" dirty="0" lang="en-US" smtClean="0" sz="2800">
              <a:solidFill>
                <a:srgbClr val="0000CC"/>
              </a:solidFill>
              <a:uFillTx/>
              <a:latin charset="0" pitchFamily="18" typeface="Times New Roman"/>
              <a:cs charset="0" pitchFamily="18" typeface="Times New Roman"/>
            </a:endParaRPr>
          </a:p>
          <a:p>
            <a:pPr>
              <a:buFont charset="2" pitchFamily="18" typeface="Wingdings 2"/>
              <a:buNone/>
            </a:pPr>
            <a:endParaRPr b="1" dirty="0" lang="en-US" smtClean="0" sz="2800">
              <a:solidFill>
                <a:srgbClr val="0000CC"/>
              </a:solidFill>
              <a:uFillTx/>
              <a:latin charset="0" pitchFamily="18" typeface="Times New Roman"/>
              <a:cs charset="0" pitchFamily="18" typeface="Times New Roman"/>
            </a:endParaRPr>
          </a:p>
        </p:txBody>
      </p: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traight Arrow Connector 6"/>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505200" y="3734594"/>
            <a:ext cx="1524000" cy="1588"/>
          </a:xfrm>
          <a:prstGeom prst="straightConnector1">
            <a:avLst/>
          </a:prstGeom>
          <a:ln w="25400">
            <a:solidFill>
              <a:srgbClr val="0000CC"/>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Curved Right Arrow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rot="16200000">
            <a:off x="4037806" y="3018972"/>
            <a:ext cx="457200" cy="914400"/>
          </a:xfrm>
          <a:prstGeom prst="curvedRightArrow">
            <a:avLst/>
          </a:prstGeom>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2">
            <a:schemeClr val="accent1">
              <a:shade val="50000"/>
            </a:schemeClr>
          </a:lnRef>
          <a:fillRef idx="1">
            <a:schemeClr val="accent1"/>
          </a:fillRef>
          <a:effectRef idx="0">
            <a:schemeClr val="accent1"/>
          </a:effectRef>
          <a:fontRef idx="minor">
            <a:schemeClr val="lt1"/>
          </a:fontRef>
        </p:style>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lstStyle/>
          <a:p>
            <a:pPr algn="ctr">
              <a:defRPr>
                <a:uFillTx/>
              </a:defRPr>
            </a:pPr>
            <a:endParaRPr dirty="0" lang="en-US">
              <a:solidFill>
                <a:schemeClr val="tx1"/>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TextBox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0" y="2936296"/>
            <a:ext cx="1672253" cy="369332"/>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r>
              <a:rPr b="1" dirty="0" lang="en-US" smtClean="0">
                <a:solidFill>
                  <a:srgbClr val="C00000"/>
                </a:solidFill>
                <a:uFillTx/>
              </a:rPr>
              <a:t> NAD    NADH</a:t>
            </a:r>
            <a:endParaRPr b="1" dirty="0" lang="en-US">
              <a:solidFill>
                <a:srgbClr val="C00000"/>
              </a:solidFill>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Arc 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886200" y="3733800"/>
            <a:ext cx="762000" cy="914400"/>
          </a:xfrm>
          <a:prstGeom prst="arc">
            <a:avLst/>
          </a:prstGeom>
          <a:ln w="28575">
            <a:solidFill>
              <a:srgbClr val="0000CC"/>
            </a:solidFill>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rtlCol="0"/>
          <a:lstStyle/>
          <a:p>
            <a:pPr algn="ctr"/>
            <a:endParaRPr lang="en-US">
              <a:uFillTx/>
            </a:endParaRPr>
          </a:p>
        </p:txBody>
      </p:sp>
      <p:cxnSp>
        <p:nvCxn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 name="Straight Arrow Connector 12"/>
          <p:cNvCxn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Cxn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8200" y="4147458"/>
            <a:ext cx="50800" cy="76200"/>
          </a:xfrm>
          <a:prstGeom prst="straightConnector1">
            <a:avLst/>
          </a:prstGeom>
          <a:ln w="28575">
            <a:solidFill>
              <a:srgbClr val="0000CC"/>
            </a:solidFill>
            <a:tailEnd type="arrow"/>
          </a:ln>
        </p:spPr>
        <p: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nRef idx="1">
            <a:schemeClr val="accent1"/>
          </a:lnRef>
          <a:fillRef idx="0">
            <a:schemeClr val="accent1"/>
          </a:fillRef>
          <a:effectRef idx="0">
            <a:schemeClr val="accent1"/>
          </a:effectRef>
          <a:fontRef idx="minor">
            <a:schemeClr val="tx1"/>
          </a:fontRef>
        </p:style>
      </p:cxn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 name="TextBox 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495800" y="4191000"/>
            <a:ext cx="603050" cy="369332"/>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none">
            <a:spAutoFit/>
          </a:bodyPr>
          <a:lstStyle/>
          <a:p>
            <a:pPr lvl="4" marL="0"/>
            <a:r>
              <a:rPr b="1" dirty="0" lang="en-US" smtClean="0">
                <a:solidFill>
                  <a:srgbClr val="990033"/>
                </a:solidFill>
                <a:uFillTx/>
              </a:rPr>
              <a:t>NH</a:t>
            </a:r>
            <a:r>
              <a:rPr b="1" baseline="-25000" dirty="0" lang="en-US" smtClean="0">
                <a:solidFill>
                  <a:srgbClr val="990033"/>
                </a:solidFill>
                <a:uFillTx/>
              </a:rPr>
              <a:t>3</a:t>
            </a:r>
            <a:endParaRPr dirty="0" lang="en-US" smtClean="0">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slides/slide9.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290"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85800"/>
            <a:ext cx="8229600" cy="11430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algn="ctr" eaLnBrk="1" hangingPunct="1"/>
            <a:r>
              <a:rPr b="1" dirty="0" lang="en-US" smtClean="0" sz="3600">
                <a:solidFill>
                  <a:srgbClr val="990033"/>
                </a:solidFill>
                <a:uFillTx/>
                <a:latin charset="0" pitchFamily="34" typeface="Impact"/>
              </a:rPr>
              <a:t>Summary: Removal of </a:t>
            </a:r>
            <a:r>
              <a:rPr b="1" dirty="0" lang="el-GR" smtClean="0" sz="3600">
                <a:solidFill>
                  <a:srgbClr val="990033"/>
                </a:solidFill>
                <a:uFillTx/>
                <a:latin charset="0" pitchFamily="34" typeface="Impact"/>
              </a:rPr>
              <a:t>α</a:t>
            </a:r>
            <a:r>
              <a:rPr b="1" dirty="0" lang="en-US" smtClean="0" sz="3600">
                <a:solidFill>
                  <a:srgbClr val="990033"/>
                </a:solidFill>
                <a:uFillTx/>
                <a:latin charset="0" pitchFamily="34" typeface="Impact"/>
              </a:rPr>
              <a:t>-amino group </a:t>
            </a:r>
            <a:br>
              <a:rPr b="1" dirty="0" lang="en-US" smtClean="0" sz="3600">
                <a:solidFill>
                  <a:srgbClr val="990033"/>
                </a:solidFill>
                <a:uFillTx/>
                <a:latin charset="0" pitchFamily="34" typeface="Impact"/>
              </a:rPr>
            </a:br>
            <a:r>
              <a:rPr b="1" dirty="0" lang="en-US" smtClean="0" sz="3600">
                <a:solidFill>
                  <a:srgbClr val="990033"/>
                </a:solidFill>
                <a:uFillTx/>
                <a:latin charset="0" pitchFamily="34" typeface="Impact"/>
              </a:rPr>
              <a:t>of amino acid &amp; formation of ammonia</a:t>
            </a: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50"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l="4717" r="7233" t="3398"/>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2286000" y="1905000"/>
            <a:ext cx="4343400" cy="4630375"/>
          </a:xfrm>
          <a:prstGeom prst="rect">
            <a:avLst/>
          </a:prstGeom>
          <a:noFill/>
          <a:ln w="9525">
            <a:noFill/>
            <a:miter lim="800000"/>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timing>
    <p:tnLst>
      <p:par>
        <p:cTn dur="indefinite" id="1" nodeType="tmRoot" restart="never"/>
      </p:par>
    </p:tnLst>
  </p:timing>
</p:sld>
</file>

<file path=ppt/theme/_rels/theme1.xml.rels><?xml version="1.0" standalone="yes" ?><Relationships xmlns="http://schemas.openxmlformats.org/package/2006/relationships"><Relationship Id="rId1" Target="../media/image1.jpeg" Type="http://schemas.openxmlformats.org/officeDocument/2006/relationships/image"></Relationship></Relationships>
</file>

<file path=ppt/theme/theme1.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b="-30000" l="50000" r="50000" t="1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b="-30000" l="50000" r="50000" t="130000"/>
          </a:path>
        </a:gradFill>
      </a:fillStyleLst>
      <a:lnStyleLst>
        <a:ln algn="ctr" cap="flat" cmpd="sng" w="9525">
          <a:solidFill>
            <a:schemeClr val="phClr">
              <a:shade val="50000"/>
              <a:satMod val="103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scene3d>
            <a:camera fov="0" prst="orthographicFront">
              <a:rot lat="0" lon="0" rev="0"/>
            </a:camera>
            <a:lightRig dir="tl" rig="glow">
              <a:rot lat="0" lon="0" rev="900000"/>
            </a:lightRig>
          </a:scene3d>
          <a:sp3d prstMaterial="powder">
            <a:bevelT h="38100" w="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b="100000" l="10000" r="10000" t="110000"/>
          </a:path>
        </a:gradFill>
        <a:blipFill>
          <a:blip r:embed="rId1">
            <a:duotone>
              <a:schemeClr val="phClr">
                <a:shade val="90000"/>
                <a:satMod val="150000"/>
                <a:tint val="88000"/>
                <a:satMod val="150000"/>
              </a:schemeClr>
              <a:schemeClr val="phClr">
                <a:shade val="90000"/>
                <a:satMod val="150000"/>
                <a:tint val="88000"/>
                <a:satMod val="150000"/>
              </a:schemeClr>
            </a:duotone>
          </a:blip>
          <a:tile algn="tl" flip="none" sx="65000" sy="65000" tx="0" ty="0"/>
        </a:blip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2353</TotalTime>
  <Words>777</Words>
  <Application>Microsoft Office PowerPoint</Application>
  <PresentationFormat>On-screen Show (4:3)</PresentationFormat>
  <Paragraphs>188</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Constantia</vt:lpstr>
      <vt:lpstr>Courier New</vt:lpstr>
      <vt:lpstr>Impact</vt:lpstr>
      <vt:lpstr>Times New Roman</vt:lpstr>
      <vt:lpstr>Wingdings</vt:lpstr>
      <vt:lpstr>Wingdings 2</vt:lpstr>
      <vt:lpstr>Flow</vt:lpstr>
      <vt:lpstr>PowerPoint Presentation</vt:lpstr>
      <vt:lpstr>Objectives:</vt:lpstr>
      <vt:lpstr>Background:</vt:lpstr>
      <vt:lpstr>Removal of α-amino group, formation of ammonia  and its transport to liver</vt:lpstr>
      <vt:lpstr>A: Removal of α-amino group &amp; formation of ammonia</vt:lpstr>
      <vt:lpstr>Transamination</vt:lpstr>
      <vt:lpstr>Transamination by ALT &amp; AST</vt:lpstr>
      <vt:lpstr>Oxidative Deamination</vt:lpstr>
      <vt:lpstr>Summary: Removal of α-amino group  of amino acid &amp; formation of ammonia</vt:lpstr>
      <vt:lpstr>B: Transport of NH3 from  peripheral tissues into the liver </vt:lpstr>
      <vt:lpstr>Transport of NH3 from  peripheral tissues into the liver </vt:lpstr>
      <vt:lpstr>Transport of NH3 from  peripheral tissues into the liver</vt:lpstr>
      <vt:lpstr>Release of ammonia from glutamine and alanine in the liver</vt:lpstr>
      <vt:lpstr>Summary Blood transport of NH3 from  peripheral tissues  (in the form of glutamine and alanine)  into the liver and the release of NH3 back in the liver to start  the urea cycle</vt:lpstr>
      <vt:lpstr>Urea Cycle</vt:lpstr>
      <vt:lpstr>Urea Cycle</vt:lpstr>
      <vt:lpstr>Urea Cycle: Regulation</vt:lpstr>
      <vt:lpstr>Fate of Urea</vt:lpstr>
      <vt:lpstr>Sources and Fates of Ammonia</vt:lpstr>
      <vt:lpstr>Hyperammonemia</vt:lpstr>
      <vt:lpstr>Inherited Hyperammonemia</vt:lpstr>
      <vt:lpstr>Clinical Presentation of Hyperammonemia</vt:lpstr>
      <vt:lpstr>Management of Hyperammonemia</vt:lpstr>
      <vt:lpstr>Drug Treatment of Hyperammonemia</vt:lpstr>
      <vt:lpstr>Sodium phenyl butyrate (Buphenyl)</vt:lpstr>
      <vt:lpstr>References</vt:lpstr>
    </vt:vector>
  </TitlesOfParts>
  <Company>KFSHRC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Rana</cp:lastModifiedBy>
  <cp:revision>197</cp:revision>
  <dcterms:created xsi:type="dcterms:W3CDTF">2009-10-13T12:43:02Z</dcterms:created>
  <dcterms:modified xsi:type="dcterms:W3CDTF">2019-12-24T04:41:08Z</dcterms:modified>
</cp:coreProperties>
</file>