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99" r:id="rId2"/>
    <p:sldId id="257" r:id="rId3"/>
    <p:sldId id="260" r:id="rId4"/>
    <p:sldId id="271" r:id="rId5"/>
    <p:sldId id="267" r:id="rId6"/>
    <p:sldId id="279" r:id="rId7"/>
    <p:sldId id="297" r:id="rId8"/>
    <p:sldId id="269" r:id="rId9"/>
    <p:sldId id="272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6" r:id="rId18"/>
    <p:sldId id="273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7B7B7-74B7-4F1D-8E58-9EAF106C7AD7}" type="datetimeFigureOut">
              <a:rPr lang="en-US" smtClean="0"/>
              <a:t>12/24/2019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B9751-61E4-4A73-9F3F-DD2A2C16C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12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CCC5EF-479D-4828-9C16-FABE6F736D77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44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E1114-682F-45FD-B0F2-2BDFC4B94D17}" type="datetimeFigureOut">
              <a:rPr lang="en-US"/>
              <a:pPr>
                <a:defRPr/>
              </a:pPr>
              <a:t>12/24/2019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3BD747-05A7-4714-9DA7-42481AA3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47302-5728-4290-A91A-EA9629336DCD}" type="datetimeFigureOut">
              <a:rPr lang="en-US"/>
              <a:pPr>
                <a:defRPr/>
              </a:pPr>
              <a:t>12/24/2019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697E7-979C-4771-AA0A-2C9E24451E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B2659-2C4B-43C0-B158-446E25FCEE02}" type="datetimeFigureOut">
              <a:rPr lang="en-US"/>
              <a:pPr>
                <a:defRPr/>
              </a:pPr>
              <a:t>12/24/2019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FEA48-00F8-49BE-A2A1-CD9444B1F2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07292D-49FB-44CB-B390-15AA83D8D723}" type="datetimeFigureOut">
              <a:rPr lang="en-US"/>
              <a:pPr>
                <a:defRPr/>
              </a:pPr>
              <a:t>12/24/2019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C1DA0-71DA-4F43-A04B-40DA9E73A2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36492-EF01-4FF1-B7C6-FBCCEDDD1C77}" type="datetimeFigureOut">
              <a:rPr lang="en-US"/>
              <a:pPr>
                <a:defRPr/>
              </a:pPr>
              <a:t>12/24/2019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2A0D2-D702-4F96-A97A-413D2EE4AF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B3A83-262C-45BB-BA18-86184CF83C7D}" type="datetimeFigureOut">
              <a:rPr lang="en-US"/>
              <a:pPr>
                <a:defRPr/>
              </a:pPr>
              <a:t>12/24/2019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0435D-C373-4A67-9AEA-C365826849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C8E2B-6963-4A58-B208-7C192EA02708}" type="datetimeFigureOut">
              <a:rPr lang="en-US"/>
              <a:pPr>
                <a:defRPr/>
              </a:pPr>
              <a:t>12/24/2019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D3B8C-1C95-4DCC-B11A-E10F77E1E7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6EC07-3118-4F40-8F3A-DB1AA4E6D35F}" type="datetimeFigureOut">
              <a:rPr lang="en-US"/>
              <a:pPr>
                <a:defRPr/>
              </a:pPr>
              <a:t>12/24/2019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A4386-5207-4DE8-82E7-66DE87464B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9878A-A33E-4507-B854-55D296043BCC}" type="datetimeFigureOut">
              <a:rPr lang="en-US"/>
              <a:pPr>
                <a:defRPr/>
              </a:pPr>
              <a:t>12/24/2019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2E69F-10E8-4E72-AC2C-F567B4B7E0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EB7B6-D7C7-48A2-B7E9-31BDEB92F50C}" type="datetimeFigureOut">
              <a:rPr lang="en-US"/>
              <a:pPr>
                <a:defRPr/>
              </a:pPr>
              <a:t>12/24/2019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52365E-8E95-45A8-AEE0-E7FAA7C0B6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955BA-45CA-4223-A0CA-D96C5E883C42}" type="datetimeFigureOut">
              <a:rPr lang="en-US"/>
              <a:pPr>
                <a:defRPr/>
              </a:pPr>
              <a:t>12/24/2019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A07C6-1234-4853-92D4-7EDCBAEEE4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774B7FA-14E0-40BF-B9E2-555C289D816F}" type="datetimeFigureOut">
              <a:rPr lang="en-US"/>
              <a:pPr>
                <a:defRPr/>
              </a:pPr>
              <a:t>12/24/2019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D7F25EE-4E87-4565-A476-7C494B8EF3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جامعة الملك سعود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43225"/>
            <a:ext cx="2560320" cy="9906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-720080" y="243225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King Saud University</a:t>
            </a:r>
            <a:endParaRPr lang="en-GB" sz="1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College of Medicine</a:t>
            </a:r>
            <a:endParaRPr lang="en-GB" sz="1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 of Pathology</a:t>
            </a:r>
            <a:endParaRPr lang="en-GB" sz="1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Clinical Biochemistry unit</a:t>
            </a:r>
            <a:endParaRPr lang="en-GB" sz="1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b="1" dirty="0">
                <a:solidFill>
                  <a:srgbClr val="0070C0"/>
                </a:solidFill>
              </a:rPr>
              <a:t> </a:t>
            </a:r>
            <a:endParaRPr lang="en-GB" sz="1400" dirty="0">
              <a:solidFill>
                <a:srgbClr val="0070C0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9144000" cy="6324600"/>
          </a:xfrm>
        </p:spPr>
        <p:txBody>
          <a:bodyPr/>
          <a:lstStyle/>
          <a:p>
            <a:pPr algn="ctr">
              <a:buNone/>
            </a:pPr>
            <a:endParaRPr lang="en-US" sz="105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sz="4800" b="1" dirty="0" smtClean="0">
                <a:solidFill>
                  <a:srgbClr val="FF0000"/>
                </a:solidFill>
              </a:rPr>
              <a:t>GIT Block (2</a:t>
            </a:r>
            <a:r>
              <a:rPr lang="en-US" sz="4800" b="1" baseline="30000" dirty="0" smtClean="0">
                <a:solidFill>
                  <a:srgbClr val="FF0000"/>
                </a:solidFill>
              </a:rPr>
              <a:t>nd</a:t>
            </a:r>
            <a:r>
              <a:rPr lang="en-US" sz="4800" b="1" dirty="0" smtClean="0">
                <a:solidFill>
                  <a:srgbClr val="FF0000"/>
                </a:solidFill>
              </a:rPr>
              <a:t> Year)</a:t>
            </a:r>
          </a:p>
          <a:p>
            <a:endParaRPr lang="en-US" sz="1000" dirty="0" smtClean="0"/>
          </a:p>
          <a:p>
            <a:pPr algn="ctr">
              <a:buNone/>
            </a:pPr>
            <a:r>
              <a:rPr lang="en-US" b="1" dirty="0" smtClean="0"/>
              <a:t>Integrated Practical (Biochemistry / Pathology)</a:t>
            </a:r>
          </a:p>
          <a:p>
            <a:pPr algn="ctr">
              <a:buNone/>
            </a:pPr>
            <a:endParaRPr lang="en-US" sz="1400" b="1" dirty="0" smtClean="0"/>
          </a:p>
          <a:p>
            <a:pPr algn="ctr">
              <a:buNone/>
            </a:pPr>
            <a:r>
              <a:rPr lang="en-US" sz="4400" b="1" dirty="0" smtClean="0">
                <a:solidFill>
                  <a:srgbClr val="002060"/>
                </a:solidFill>
              </a:rPr>
              <a:t>Liver Function Tests</a:t>
            </a:r>
            <a:endParaRPr lang="en-US" sz="4400" b="1" dirty="0">
              <a:solidFill>
                <a:srgbClr val="00206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62200" y="4724400"/>
            <a:ext cx="42258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Measurement of total bilirubin</a:t>
            </a:r>
          </a:p>
        </p:txBody>
      </p:sp>
    </p:spTree>
    <p:extLst>
      <p:ext uri="{BB962C8B-B14F-4D97-AF65-F5344CB8AC3E}">
        <p14:creationId xmlns:p14="http://schemas.microsoft.com/office/powerpoint/2010/main" val="391576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Sensitivity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066800"/>
            <a:ext cx="8915400" cy="4114800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z="2400" dirty="0" smtClean="0"/>
              <a:t>Sensitivity answers the following question:</a:t>
            </a:r>
          </a:p>
          <a:p>
            <a:pPr mar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z="2400" dirty="0" smtClean="0"/>
              <a:t>If a person has a disease, how often will the test be positive (true positive rate)? </a:t>
            </a:r>
            <a:br>
              <a:rPr lang="en-US" sz="2400" dirty="0" smtClean="0"/>
            </a:br>
            <a:r>
              <a:rPr lang="en-US" sz="2400" dirty="0" smtClean="0"/>
              <a:t>i.e.: if the test is highly sensitive and the test result is negative you can be nearly certain that the individuals don’t have disease. </a:t>
            </a:r>
            <a:br>
              <a:rPr lang="en-US" sz="2400" dirty="0" smtClean="0"/>
            </a:br>
            <a:r>
              <a:rPr lang="en-US" sz="2400" dirty="0" smtClean="0"/>
              <a:t>A Sensitive test helps </a:t>
            </a:r>
            <a:r>
              <a:rPr lang="en-US" sz="2400" b="1" u="sng" dirty="0">
                <a:solidFill>
                  <a:srgbClr val="FF0000"/>
                </a:solidFill>
              </a:rPr>
              <a:t>rule out </a:t>
            </a:r>
            <a:r>
              <a:rPr lang="en-US" sz="2400" dirty="0" smtClean="0"/>
              <a:t>disease (when the result is negative). </a:t>
            </a:r>
            <a:r>
              <a:rPr lang="en-US" sz="2400" b="1" u="sng" dirty="0" smtClean="0">
                <a:solidFill>
                  <a:srgbClr val="FF0000"/>
                </a:solidFill>
              </a:rPr>
              <a:t>Sensitivity rule out or "Snout“</a:t>
            </a:r>
          </a:p>
        </p:txBody>
      </p:sp>
      <p:sp>
        <p:nvSpPr>
          <p:cNvPr id="6" name="Rectangle 5"/>
          <p:cNvSpPr/>
          <p:nvPr/>
        </p:nvSpPr>
        <p:spPr>
          <a:xfrm>
            <a:off x="1371600" y="5443210"/>
            <a:ext cx="16113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</a:rPr>
              <a:t>Sensitivity=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4513120" y="5181600"/>
            <a:ext cx="19465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</a:rPr>
              <a:t> true positives</a:t>
            </a:r>
            <a:endParaRPr lang="en-US" sz="1600" dirty="0"/>
          </a:p>
        </p:txBody>
      </p:sp>
      <p:sp>
        <p:nvSpPr>
          <p:cNvPr id="9" name="Rectangle 8"/>
          <p:cNvSpPr/>
          <p:nvPr/>
        </p:nvSpPr>
        <p:spPr>
          <a:xfrm>
            <a:off x="3429000" y="5704820"/>
            <a:ext cx="4114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spcAft>
                <a:spcPts val="600"/>
              </a:spcAft>
            </a:pPr>
            <a:r>
              <a:rPr lang="en-US" sz="2400" dirty="0" smtClean="0">
                <a:solidFill>
                  <a:prstClr val="black"/>
                </a:solidFill>
              </a:rPr>
              <a:t>true </a:t>
            </a:r>
            <a:r>
              <a:rPr lang="en-US" sz="2400" dirty="0">
                <a:solidFill>
                  <a:prstClr val="black"/>
                </a:solidFill>
              </a:rPr>
              <a:t>positive + false </a:t>
            </a:r>
            <a:r>
              <a:rPr lang="en-US" sz="2400" dirty="0" smtClean="0">
                <a:solidFill>
                  <a:prstClr val="black"/>
                </a:solidFill>
              </a:rPr>
              <a:t>negative</a:t>
            </a:r>
            <a:endParaRPr lang="en-US" sz="2400" dirty="0">
              <a:solidFill>
                <a:prstClr val="black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3429000" y="5704820"/>
            <a:ext cx="411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7696200" y="5486400"/>
            <a:ext cx="1143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X 100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39445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724723" y="1435871"/>
          <a:ext cx="5542153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821"/>
                <a:gridCol w="2387727"/>
                <a:gridCol w="2304605"/>
              </a:tblGrid>
              <a:tr h="447040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Test</a:t>
                      </a:r>
                      <a:endParaRPr lang="en-US" sz="24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Disease</a:t>
                      </a:r>
                      <a:endParaRPr lang="en-US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+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-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+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True</a:t>
                      </a:r>
                      <a:r>
                        <a:rPr lang="en-US" sz="2400" b="1" baseline="0" dirty="0" smtClean="0"/>
                        <a:t> Positive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/>
                        <a:t>(TP)</a:t>
                      </a:r>
                      <a:endParaRPr lang="en-US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False </a:t>
                      </a:r>
                      <a:r>
                        <a:rPr lang="en-US" sz="2400" b="1" baseline="0" dirty="0" smtClean="0"/>
                        <a:t>Positive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/>
                        <a:t>(FP)</a:t>
                      </a:r>
                      <a:endParaRPr lang="en-US" sz="2400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-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False </a:t>
                      </a:r>
                      <a:r>
                        <a:rPr lang="en-US" sz="2400" b="1" baseline="0" dirty="0" smtClean="0"/>
                        <a:t>Negative</a:t>
                      </a:r>
                      <a:endParaRPr lang="en-US" sz="2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/>
                        <a:t>(FN)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True</a:t>
                      </a:r>
                      <a:r>
                        <a:rPr lang="en-US" sz="2400" b="1" baseline="0" dirty="0" smtClean="0"/>
                        <a:t> Negative</a:t>
                      </a:r>
                      <a:endParaRPr lang="en-US" sz="2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/>
                        <a:t>(TN)</a:t>
                      </a:r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371600" y="5443210"/>
            <a:ext cx="16113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</a:rPr>
              <a:t>Sensitivity=</a:t>
            </a:r>
            <a:endParaRPr lang="en-US" sz="1600" dirty="0"/>
          </a:p>
        </p:txBody>
      </p:sp>
      <p:sp>
        <p:nvSpPr>
          <p:cNvPr id="7" name="Rectangle 6"/>
          <p:cNvSpPr/>
          <p:nvPr/>
        </p:nvSpPr>
        <p:spPr>
          <a:xfrm>
            <a:off x="3733800" y="5181600"/>
            <a:ext cx="4940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TP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3352800" y="5715000"/>
            <a:ext cx="1371600" cy="467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spcAft>
                <a:spcPts val="600"/>
              </a:spcAft>
            </a:pPr>
            <a:r>
              <a:rPr lang="en-US" sz="2400" dirty="0" smtClean="0">
                <a:solidFill>
                  <a:prstClr val="black"/>
                </a:solidFill>
              </a:rPr>
              <a:t>TP+ FN</a:t>
            </a:r>
            <a:endParaRPr lang="en-US" sz="2400" dirty="0">
              <a:solidFill>
                <a:prstClr val="black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429000" y="5704820"/>
            <a:ext cx="1066800" cy="101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04800" y="235803"/>
            <a:ext cx="2743200" cy="830997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 smtClean="0"/>
              <a:t>2 X 2 Contingency Table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4724400" y="5486400"/>
            <a:ext cx="990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X 100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30240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Specificity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066800"/>
            <a:ext cx="8915400" cy="4155757"/>
          </a:xfrm>
        </p:spPr>
        <p:txBody>
          <a:bodyPr>
            <a:no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2400" dirty="0" smtClean="0"/>
              <a:t>Specificity </a:t>
            </a:r>
            <a:r>
              <a:rPr lang="en-US" sz="2400" dirty="0"/>
              <a:t>answers the following question: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2400" dirty="0" smtClean="0"/>
              <a:t>If </a:t>
            </a:r>
            <a:r>
              <a:rPr lang="en-US" sz="2400" dirty="0"/>
              <a:t>a person does not have the disease how often will the test be negative (true negative rate</a:t>
            </a:r>
            <a:r>
              <a:rPr lang="en-US" sz="2400" dirty="0" smtClean="0"/>
              <a:t>)?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i.e., </a:t>
            </a:r>
            <a:r>
              <a:rPr lang="en-US" sz="2400" dirty="0"/>
              <a:t>if the test result for a highly specific test is positive you can be nearly certain that </a:t>
            </a:r>
            <a:r>
              <a:rPr lang="en-US" sz="2400" dirty="0" smtClean="0"/>
              <a:t>the individuals actually </a:t>
            </a:r>
            <a:r>
              <a:rPr lang="en-US" sz="2400" dirty="0"/>
              <a:t>have the disease</a:t>
            </a:r>
            <a:r>
              <a:rPr lang="en-US" sz="2400" dirty="0" smtClean="0"/>
              <a:t>.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A very specific test </a:t>
            </a:r>
            <a:r>
              <a:rPr lang="en-US" sz="2400" b="1" u="sng" dirty="0">
                <a:solidFill>
                  <a:srgbClr val="FF0000"/>
                </a:solidFill>
              </a:rPr>
              <a:t>rules in </a:t>
            </a:r>
            <a:r>
              <a:rPr lang="en-US" sz="2400" dirty="0"/>
              <a:t>disease with a high degree of </a:t>
            </a:r>
            <a:r>
              <a:rPr lang="en-US" sz="2400" dirty="0" smtClean="0"/>
              <a:t>confidence (when the result is positive).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2400" b="1" u="sng" dirty="0" smtClean="0">
                <a:solidFill>
                  <a:srgbClr val="FF0000"/>
                </a:solidFill>
              </a:rPr>
              <a:t>Specificity </a:t>
            </a:r>
            <a:r>
              <a:rPr lang="en-US" sz="2400" b="1" u="sng" dirty="0">
                <a:solidFill>
                  <a:srgbClr val="FF0000"/>
                </a:solidFill>
              </a:rPr>
              <a:t>rule in or "Spin</a:t>
            </a:r>
            <a:r>
              <a:rPr lang="en-US" sz="2400" b="1" u="sng" dirty="0" smtClean="0">
                <a:solidFill>
                  <a:srgbClr val="FF0000"/>
                </a:solidFill>
              </a:rPr>
              <a:t>"</a:t>
            </a:r>
          </a:p>
        </p:txBody>
      </p:sp>
      <p:sp>
        <p:nvSpPr>
          <p:cNvPr id="6" name="Rectangle 5"/>
          <p:cNvSpPr/>
          <p:nvPr/>
        </p:nvSpPr>
        <p:spPr>
          <a:xfrm>
            <a:off x="1371600" y="5443210"/>
            <a:ext cx="16033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Specificity</a:t>
            </a:r>
            <a:r>
              <a:rPr lang="en-US" sz="2400" dirty="0">
                <a:solidFill>
                  <a:prstClr val="black"/>
                </a:solidFill>
              </a:rPr>
              <a:t>=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4513120" y="5181600"/>
            <a:ext cx="20309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</a:rPr>
              <a:t> true </a:t>
            </a:r>
            <a:r>
              <a:rPr lang="en-US" sz="2400" dirty="0" smtClean="0">
                <a:solidFill>
                  <a:prstClr val="black"/>
                </a:solidFill>
              </a:rPr>
              <a:t>negatives</a:t>
            </a:r>
            <a:endParaRPr lang="en-US" sz="1600" dirty="0"/>
          </a:p>
        </p:txBody>
      </p:sp>
      <p:sp>
        <p:nvSpPr>
          <p:cNvPr id="9" name="Rectangle 8"/>
          <p:cNvSpPr/>
          <p:nvPr/>
        </p:nvSpPr>
        <p:spPr>
          <a:xfrm>
            <a:off x="3429000" y="5704820"/>
            <a:ext cx="4114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spcAft>
                <a:spcPts val="600"/>
              </a:spcAft>
            </a:pPr>
            <a:r>
              <a:rPr lang="en-US" sz="2400" dirty="0" smtClean="0">
                <a:solidFill>
                  <a:prstClr val="black"/>
                </a:solidFill>
              </a:rPr>
              <a:t>true negatives + </a:t>
            </a:r>
            <a:r>
              <a:rPr lang="en-US" sz="2400" dirty="0">
                <a:solidFill>
                  <a:prstClr val="black"/>
                </a:solidFill>
              </a:rPr>
              <a:t>false </a:t>
            </a:r>
            <a:r>
              <a:rPr lang="en-US" sz="2400" dirty="0" smtClean="0">
                <a:solidFill>
                  <a:prstClr val="black"/>
                </a:solidFill>
              </a:rPr>
              <a:t>positives</a:t>
            </a:r>
            <a:endParaRPr lang="en-US" sz="2400" dirty="0">
              <a:solidFill>
                <a:prstClr val="black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3429000" y="5704820"/>
            <a:ext cx="411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7620000" y="5486400"/>
            <a:ext cx="1066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X 100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74238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724723" y="1336030"/>
          <a:ext cx="5542153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821"/>
                <a:gridCol w="2387727"/>
                <a:gridCol w="2304605"/>
              </a:tblGrid>
              <a:tr h="447040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Test</a:t>
                      </a:r>
                      <a:endParaRPr lang="en-US" sz="24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Disease</a:t>
                      </a:r>
                      <a:endParaRPr lang="en-US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+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-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+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True</a:t>
                      </a:r>
                      <a:r>
                        <a:rPr lang="en-US" sz="2400" b="1" baseline="0" dirty="0" smtClean="0"/>
                        <a:t> Positive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/>
                        <a:t>(TP)</a:t>
                      </a:r>
                      <a:endParaRPr lang="en-US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False </a:t>
                      </a:r>
                      <a:r>
                        <a:rPr lang="en-US" sz="2400" b="1" baseline="0" dirty="0" smtClean="0"/>
                        <a:t>Positive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/>
                        <a:t>(FP)</a:t>
                      </a:r>
                      <a:endParaRPr lang="en-US" sz="2400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-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False </a:t>
                      </a:r>
                      <a:r>
                        <a:rPr lang="en-US" sz="2400" b="1" baseline="0" dirty="0" smtClean="0"/>
                        <a:t>Negative</a:t>
                      </a:r>
                      <a:endParaRPr lang="en-US" sz="2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/>
                        <a:t>(FN)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True</a:t>
                      </a:r>
                      <a:r>
                        <a:rPr lang="en-US" sz="2400" b="1" baseline="0" dirty="0" smtClean="0"/>
                        <a:t> Negative</a:t>
                      </a:r>
                      <a:endParaRPr lang="en-US" sz="2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/>
                        <a:t>(TN)</a:t>
                      </a:r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371600" y="5443210"/>
            <a:ext cx="16033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Specificity=</a:t>
            </a:r>
            <a:endParaRPr lang="en-US" sz="1600" dirty="0"/>
          </a:p>
        </p:txBody>
      </p:sp>
      <p:sp>
        <p:nvSpPr>
          <p:cNvPr id="7" name="Rectangle 6"/>
          <p:cNvSpPr/>
          <p:nvPr/>
        </p:nvSpPr>
        <p:spPr>
          <a:xfrm>
            <a:off x="3733800" y="5181600"/>
            <a:ext cx="5341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TN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3352800" y="5715000"/>
            <a:ext cx="1371600" cy="467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spcAft>
                <a:spcPts val="600"/>
              </a:spcAft>
            </a:pPr>
            <a:r>
              <a:rPr lang="en-US" sz="2400" dirty="0" smtClean="0">
                <a:solidFill>
                  <a:prstClr val="black"/>
                </a:solidFill>
              </a:rPr>
              <a:t>TN+ FP</a:t>
            </a:r>
            <a:endParaRPr lang="en-US" sz="2400" dirty="0">
              <a:solidFill>
                <a:prstClr val="black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429000" y="5704820"/>
            <a:ext cx="1066800" cy="101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28600" y="235803"/>
            <a:ext cx="2743200" cy="830997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 smtClean="0"/>
              <a:t>2 X 2 Contingency Table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4648200" y="5481935"/>
            <a:ext cx="1143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X 100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2673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 ideal diagnostic lab test results for many subjects (normal and patients)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395788"/>
            <a:ext cx="8458200" cy="1730375"/>
          </a:xfrm>
        </p:spPr>
        <p:txBody>
          <a:bodyPr>
            <a:normAutofit/>
          </a:bodyPr>
          <a:lstStyle/>
          <a:p>
            <a:r>
              <a:rPr lang="en-US" dirty="0" smtClean="0"/>
              <a:t>A perfect test for acute hepatitis:</a:t>
            </a:r>
          </a:p>
          <a:p>
            <a:pPr>
              <a:buNone/>
            </a:pPr>
            <a:r>
              <a:rPr lang="en-US" dirty="0" smtClean="0"/>
              <a:t>The test identifies ALL patients with disease and All subjects without disease 100% of the time.</a:t>
            </a:r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2110509"/>
            <a:ext cx="4657725" cy="21717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634552" y="251460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343400" y="22860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Hepatitis</a:t>
            </a:r>
          </a:p>
          <a:p>
            <a:pPr algn="ctr"/>
            <a:r>
              <a:rPr lang="en-US" dirty="0" smtClean="0"/>
              <a:t>N= 500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590800" y="243840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286000" y="2133600"/>
            <a:ext cx="9060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Normal</a:t>
            </a:r>
          </a:p>
          <a:p>
            <a:pPr algn="ctr"/>
            <a:r>
              <a:rPr lang="en-US" dirty="0" smtClean="0"/>
              <a:t>N = 500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36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4955" y="-1447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 most diagnostic lab tests, this is not the case..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1752600" y="1524000"/>
            <a:ext cx="4893733" cy="2590800"/>
            <a:chOff x="1752600" y="1905000"/>
            <a:chExt cx="4893733" cy="2590800"/>
          </a:xfrm>
        </p:grpSpPr>
        <p:grpSp>
          <p:nvGrpSpPr>
            <p:cNvPr id="12" name="Group 11"/>
            <p:cNvGrpSpPr/>
            <p:nvPr/>
          </p:nvGrpSpPr>
          <p:grpSpPr>
            <a:xfrm>
              <a:off x="1752600" y="1905000"/>
              <a:ext cx="4893733" cy="2590800"/>
              <a:chOff x="1752600" y="1905000"/>
              <a:chExt cx="4893733" cy="2590800"/>
            </a:xfrm>
          </p:grpSpPr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752600" y="1905000"/>
                <a:ext cx="4893733" cy="25908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</p:pic>
          <p:sp>
            <p:nvSpPr>
              <p:cNvPr id="7" name="TextBox 6"/>
              <p:cNvSpPr txBox="1"/>
              <p:nvPr/>
            </p:nvSpPr>
            <p:spPr>
              <a:xfrm>
                <a:off x="5029200" y="2438400"/>
                <a:ext cx="1287147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Acute hepatitis</a:t>
                </a: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3808068" y="2600536"/>
                <a:ext cx="728084" cy="30777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Normal</a:t>
                </a: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4953000" y="2673368"/>
                <a:ext cx="744114" cy="30777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>
                  <a:defRPr sz="1400"/>
                </a:lvl1pPr>
              </a:lstStyle>
              <a:p>
                <a:r>
                  <a:rPr lang="en-US" dirty="0"/>
                  <a:t>Disease</a:t>
                </a:r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1752600" y="4134504"/>
              <a:ext cx="1685654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Serum bilirubin level</a:t>
              </a: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495800"/>
            <a:ext cx="8839200" cy="2081212"/>
          </a:xfrm>
        </p:spPr>
        <p:txBody>
          <a:bodyPr>
            <a:noAutofit/>
          </a:bodyPr>
          <a:lstStyle/>
          <a:p>
            <a:r>
              <a:rPr lang="en-US" sz="2000" dirty="0" smtClean="0"/>
              <a:t>The lab test results in normal and disease conditions overlap.</a:t>
            </a:r>
          </a:p>
          <a:p>
            <a:r>
              <a:rPr lang="en-US" sz="2000" dirty="0" smtClean="0"/>
              <a:t>To increase the overall accuracy of the test, the centermost point of overlapping is chosen as the cutoff value.</a:t>
            </a:r>
          </a:p>
          <a:p>
            <a:r>
              <a:rPr lang="en-US" sz="2000" dirty="0" smtClean="0"/>
              <a:t>There are some normal subjects who will have a positive results (False positives)</a:t>
            </a:r>
          </a:p>
          <a:p>
            <a:r>
              <a:rPr lang="en-US" sz="2000" dirty="0" smtClean="0"/>
              <a:t>There are some patients who will have negative results (False negatives)</a:t>
            </a:r>
          </a:p>
        </p:txBody>
      </p:sp>
    </p:spTree>
    <p:extLst>
      <p:ext uri="{BB962C8B-B14F-4D97-AF65-F5344CB8AC3E}">
        <p14:creationId xmlns:p14="http://schemas.microsoft.com/office/powerpoint/2010/main" val="33212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Example of calculation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5562600"/>
          </a:xfrm>
        </p:spPr>
        <p:txBody>
          <a:bodyPr>
            <a:noAutofit/>
          </a:bodyPr>
          <a:lstStyle/>
          <a:p>
            <a:pPr marL="182880">
              <a:spcAft>
                <a:spcPts val="600"/>
              </a:spcAft>
              <a:buNone/>
            </a:pPr>
            <a:r>
              <a:rPr lang="en-US" sz="2400" b="1" dirty="0" smtClean="0"/>
              <a:t>A Lab test to measure serum bilirubin was performed on 1000 individuals. The test gave the following results:</a:t>
            </a:r>
          </a:p>
          <a:p>
            <a:pPr marL="182880">
              <a:lnSpc>
                <a:spcPct val="170000"/>
              </a:lnSpc>
              <a:spcAft>
                <a:spcPts val="600"/>
              </a:spcAft>
            </a:pPr>
            <a:r>
              <a:rPr lang="en-US" sz="1800" dirty="0" smtClean="0"/>
              <a:t>Number of positive results in patients with acute hepatitis: 440</a:t>
            </a:r>
          </a:p>
          <a:p>
            <a:pPr marL="182880">
              <a:lnSpc>
                <a:spcPct val="170000"/>
              </a:lnSpc>
              <a:spcAft>
                <a:spcPts val="600"/>
              </a:spcAft>
            </a:pPr>
            <a:r>
              <a:rPr lang="en-US" sz="1800" dirty="0" smtClean="0"/>
              <a:t>Number of positive results in normal subjects: 50</a:t>
            </a:r>
          </a:p>
          <a:p>
            <a:pPr marL="182880">
              <a:lnSpc>
                <a:spcPct val="170000"/>
              </a:lnSpc>
              <a:spcAft>
                <a:spcPts val="600"/>
              </a:spcAft>
            </a:pPr>
            <a:r>
              <a:rPr lang="en-US" sz="1800" dirty="0" smtClean="0"/>
              <a:t>Number of negative results in normal subjects: 450</a:t>
            </a:r>
          </a:p>
          <a:p>
            <a:pPr marL="182880">
              <a:lnSpc>
                <a:spcPct val="170000"/>
              </a:lnSpc>
              <a:spcAft>
                <a:spcPts val="600"/>
              </a:spcAft>
            </a:pPr>
            <a:r>
              <a:rPr lang="en-US" sz="1800" dirty="0" smtClean="0"/>
              <a:t>Number of negative results in patients with acute hepatitis: 60</a:t>
            </a:r>
          </a:p>
          <a:p>
            <a:pPr marL="182880">
              <a:lnSpc>
                <a:spcPct val="170000"/>
              </a:lnSpc>
              <a:spcAft>
                <a:spcPts val="600"/>
              </a:spcAft>
            </a:pPr>
            <a:r>
              <a:rPr lang="en-US" sz="1800" dirty="0" smtClean="0"/>
              <a:t>For this Serum bilirubin test, calculate the following quality measures: </a:t>
            </a:r>
          </a:p>
          <a:p>
            <a:pPr marL="18288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1800" dirty="0" smtClean="0"/>
              <a:t>The sensitivity</a:t>
            </a:r>
          </a:p>
          <a:p>
            <a:pPr marL="18288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1800" dirty="0" smtClean="0"/>
              <a:t>The specificity</a:t>
            </a:r>
          </a:p>
          <a:p>
            <a:pPr marL="182880">
              <a:lnSpc>
                <a:spcPct val="170000"/>
              </a:lnSpc>
              <a:spcAft>
                <a:spcPts val="600"/>
              </a:spcAft>
            </a:pPr>
            <a:endParaRPr lang="en-US" sz="1800" dirty="0" smtClean="0"/>
          </a:p>
          <a:p>
            <a:pPr marL="182880">
              <a:lnSpc>
                <a:spcPct val="170000"/>
              </a:lnSpc>
              <a:spcAft>
                <a:spcPts val="600"/>
              </a:spcAft>
            </a:pPr>
            <a:endParaRPr lang="en-US" sz="1800" dirty="0" smtClean="0"/>
          </a:p>
          <a:p>
            <a:pPr marL="182880">
              <a:lnSpc>
                <a:spcPct val="170000"/>
              </a:lnSpc>
              <a:spcAft>
                <a:spcPts val="600"/>
              </a:spcAft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0298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3591369" y="1097280"/>
          <a:ext cx="2070926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821"/>
                <a:gridCol w="590867"/>
                <a:gridCol w="630238"/>
              </a:tblGrid>
              <a:tr h="447040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Test</a:t>
                      </a:r>
                      <a:endParaRPr lang="en-US" sz="24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Disease</a:t>
                      </a:r>
                      <a:endParaRPr lang="en-US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+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-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+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/>
                        <a:t>TP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/>
                        <a:t>FP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-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/>
                        <a:t>FN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/>
                        <a:t>TN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314769" y="1325880"/>
            <a:ext cx="3200400" cy="830997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 smtClean="0"/>
              <a:t>Answer: draw a </a:t>
            </a:r>
          </a:p>
          <a:p>
            <a:r>
              <a:rPr lang="en-US" sz="2400" dirty="0" smtClean="0"/>
              <a:t>2 X 2 Contingency Table</a:t>
            </a:r>
            <a:endParaRPr lang="en-US" sz="2400" dirty="0"/>
          </a:p>
        </p:txBody>
      </p:sp>
      <p:sp>
        <p:nvSpPr>
          <p:cNvPr id="38" name="Rectangle 37"/>
          <p:cNvSpPr/>
          <p:nvPr/>
        </p:nvSpPr>
        <p:spPr>
          <a:xfrm>
            <a:off x="228600" y="4459813"/>
            <a:ext cx="16113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</a:rPr>
              <a:t>Sensitivity=</a:t>
            </a:r>
            <a:endParaRPr lang="en-US" sz="1600" dirty="0"/>
          </a:p>
        </p:txBody>
      </p:sp>
      <p:sp>
        <p:nvSpPr>
          <p:cNvPr id="42" name="Rectangle 41"/>
          <p:cNvSpPr/>
          <p:nvPr/>
        </p:nvSpPr>
        <p:spPr>
          <a:xfrm>
            <a:off x="1836071" y="4274403"/>
            <a:ext cx="5004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 dirty="0"/>
              <a:t>TP</a:t>
            </a:r>
          </a:p>
        </p:txBody>
      </p:sp>
      <p:sp>
        <p:nvSpPr>
          <p:cNvPr id="43" name="Rectangle 42"/>
          <p:cNvSpPr/>
          <p:nvPr/>
        </p:nvSpPr>
        <p:spPr>
          <a:xfrm>
            <a:off x="1371600" y="4719935"/>
            <a:ext cx="1371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spcAft>
                <a:spcPts val="600"/>
              </a:spcAft>
            </a:pPr>
            <a:r>
              <a:rPr lang="en-US" sz="2400" dirty="0" smtClean="0"/>
              <a:t>TP</a:t>
            </a:r>
            <a:r>
              <a:rPr lang="en-US" sz="2400" dirty="0" smtClean="0">
                <a:solidFill>
                  <a:prstClr val="black"/>
                </a:solidFill>
              </a:rPr>
              <a:t>+ </a:t>
            </a:r>
            <a:r>
              <a:rPr lang="en-US" sz="2400" dirty="0" smtClean="0"/>
              <a:t>FN</a:t>
            </a:r>
            <a:endParaRPr lang="en-US" sz="2400" dirty="0">
              <a:solidFill>
                <a:prstClr val="black"/>
              </a:solidFill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>
            <a:off x="1752600" y="4731603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228600" y="5493603"/>
            <a:ext cx="16033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Specificity=</a:t>
            </a:r>
            <a:endParaRPr lang="en-US" sz="1600" dirty="0"/>
          </a:p>
        </p:txBody>
      </p:sp>
      <p:sp>
        <p:nvSpPr>
          <p:cNvPr id="50" name="Rectangle 49"/>
          <p:cNvSpPr/>
          <p:nvPr/>
        </p:nvSpPr>
        <p:spPr>
          <a:xfrm>
            <a:off x="1828800" y="5412938"/>
            <a:ext cx="5341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TN</a:t>
            </a:r>
            <a:endParaRPr lang="en-US" sz="1600" dirty="0"/>
          </a:p>
        </p:txBody>
      </p:sp>
      <p:sp>
        <p:nvSpPr>
          <p:cNvPr id="51" name="Rectangle 50"/>
          <p:cNvSpPr/>
          <p:nvPr/>
        </p:nvSpPr>
        <p:spPr>
          <a:xfrm>
            <a:off x="1371600" y="5786735"/>
            <a:ext cx="1371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spcAft>
                <a:spcPts val="600"/>
              </a:spcAft>
            </a:pPr>
            <a:r>
              <a:rPr lang="en-US" sz="2400" dirty="0" smtClean="0"/>
              <a:t>TN</a:t>
            </a:r>
            <a:r>
              <a:rPr lang="en-US" sz="2400" dirty="0" smtClean="0">
                <a:solidFill>
                  <a:prstClr val="black"/>
                </a:solidFill>
              </a:rPr>
              <a:t>+ </a:t>
            </a:r>
            <a:r>
              <a:rPr lang="en-US" sz="2400" dirty="0" smtClean="0"/>
              <a:t>FP</a:t>
            </a:r>
            <a:endParaRPr lang="en-US" sz="2400" dirty="0"/>
          </a:p>
        </p:txBody>
      </p:sp>
      <p:cxnSp>
        <p:nvCxnSpPr>
          <p:cNvPr id="52" name="Straight Connector 51"/>
          <p:cNvCxnSpPr/>
          <p:nvPr/>
        </p:nvCxnSpPr>
        <p:spPr>
          <a:xfrm>
            <a:off x="1676400" y="5788223"/>
            <a:ext cx="838200" cy="101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3124200" y="4503003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=</a:t>
            </a:r>
            <a:endParaRPr lang="en-US" sz="1600" dirty="0"/>
          </a:p>
        </p:txBody>
      </p:sp>
      <p:graphicFrame>
        <p:nvGraphicFramePr>
          <p:cNvPr id="57" name="Content Placeholder 3"/>
          <p:cNvGraphicFramePr>
            <a:graphicFrameLocks/>
          </p:cNvGraphicFramePr>
          <p:nvPr>
            <p:extLst/>
          </p:nvPr>
        </p:nvGraphicFramePr>
        <p:xfrm>
          <a:off x="6096000" y="1143000"/>
          <a:ext cx="2276031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821"/>
                <a:gridCol w="713105"/>
                <a:gridCol w="713105"/>
              </a:tblGrid>
              <a:tr h="447040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Test</a:t>
                      </a:r>
                      <a:endParaRPr lang="en-US" sz="24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Disease</a:t>
                      </a:r>
                      <a:endParaRPr lang="en-US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+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-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+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/>
                        <a:t>440</a:t>
                      </a:r>
                      <a:endParaRPr lang="en-US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/>
                        <a:t>50</a:t>
                      </a:r>
                      <a:endParaRPr lang="en-US" sz="2400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-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/>
                        <a:t>60</a:t>
                      </a:r>
                      <a:endParaRPr lang="en-US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/>
                        <a:t>450</a:t>
                      </a:r>
                      <a:endParaRPr lang="en-US" sz="2400" b="1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8" name="Rectangle 57"/>
          <p:cNvSpPr/>
          <p:nvPr/>
        </p:nvSpPr>
        <p:spPr>
          <a:xfrm>
            <a:off x="3623846" y="4346138"/>
            <a:ext cx="651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440</a:t>
            </a:r>
            <a:endParaRPr lang="en-US" sz="1600" dirty="0"/>
          </a:p>
        </p:txBody>
      </p:sp>
      <p:cxnSp>
        <p:nvCxnSpPr>
          <p:cNvPr id="59" name="Straight Connector 58"/>
          <p:cNvCxnSpPr/>
          <p:nvPr/>
        </p:nvCxnSpPr>
        <p:spPr>
          <a:xfrm>
            <a:off x="3319046" y="4711243"/>
            <a:ext cx="1066800" cy="101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3295072" y="4655403"/>
            <a:ext cx="1371600" cy="467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spcAft>
                <a:spcPts val="600"/>
              </a:spcAft>
            </a:pPr>
            <a:r>
              <a:rPr lang="en-US" sz="2400" dirty="0" smtClean="0">
                <a:solidFill>
                  <a:prstClr val="black"/>
                </a:solidFill>
              </a:rPr>
              <a:t>440+ 60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5334000" y="4503003"/>
            <a:ext cx="1600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spcAft>
                <a:spcPts val="600"/>
              </a:spcAft>
            </a:pPr>
            <a:r>
              <a:rPr lang="en-US" sz="2400" dirty="0" smtClean="0">
                <a:solidFill>
                  <a:prstClr val="black"/>
                </a:solidFill>
              </a:rPr>
              <a:t>0.88 x100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5181600" y="4503003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=</a:t>
            </a:r>
            <a:endParaRPr lang="en-US" sz="1600" dirty="0"/>
          </a:p>
        </p:txBody>
      </p:sp>
      <p:sp>
        <p:nvSpPr>
          <p:cNvPr id="67" name="Rectangle 66"/>
          <p:cNvSpPr/>
          <p:nvPr/>
        </p:nvSpPr>
        <p:spPr>
          <a:xfrm>
            <a:off x="6858000" y="4350603"/>
            <a:ext cx="1828800" cy="830997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</a:rPr>
              <a:t>Sensitivity</a:t>
            </a:r>
            <a:r>
              <a:rPr lang="en-US" sz="2400" dirty="0" smtClean="0">
                <a:solidFill>
                  <a:prstClr val="black"/>
                </a:solidFill>
              </a:rPr>
              <a:t>= 88%</a:t>
            </a:r>
            <a:endParaRPr lang="en-US" sz="1600" dirty="0"/>
          </a:p>
        </p:txBody>
      </p:sp>
      <p:sp>
        <p:nvSpPr>
          <p:cNvPr id="68" name="Rectangle 67"/>
          <p:cNvSpPr/>
          <p:nvPr/>
        </p:nvSpPr>
        <p:spPr>
          <a:xfrm>
            <a:off x="3200400" y="5493603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=</a:t>
            </a:r>
            <a:endParaRPr lang="en-US" sz="1600" dirty="0"/>
          </a:p>
        </p:txBody>
      </p:sp>
      <p:sp>
        <p:nvSpPr>
          <p:cNvPr id="69" name="Rectangle 68"/>
          <p:cNvSpPr/>
          <p:nvPr/>
        </p:nvSpPr>
        <p:spPr>
          <a:xfrm>
            <a:off x="3429000" y="5336738"/>
            <a:ext cx="651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450</a:t>
            </a:r>
            <a:endParaRPr lang="en-US" sz="1600" dirty="0"/>
          </a:p>
        </p:txBody>
      </p:sp>
      <p:cxnSp>
        <p:nvCxnSpPr>
          <p:cNvPr id="70" name="Straight Connector 69"/>
          <p:cNvCxnSpPr/>
          <p:nvPr/>
        </p:nvCxnSpPr>
        <p:spPr>
          <a:xfrm>
            <a:off x="3319046" y="5701843"/>
            <a:ext cx="1066800" cy="101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3352800" y="5635823"/>
            <a:ext cx="1371600" cy="467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spcAft>
                <a:spcPts val="600"/>
              </a:spcAft>
            </a:pPr>
            <a:r>
              <a:rPr lang="en-US" sz="2400" dirty="0" smtClean="0">
                <a:solidFill>
                  <a:prstClr val="black"/>
                </a:solidFill>
              </a:rPr>
              <a:t>450+ 50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5334000" y="5493603"/>
            <a:ext cx="1447800" cy="467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spcAft>
                <a:spcPts val="600"/>
              </a:spcAft>
            </a:pPr>
            <a:r>
              <a:rPr lang="en-US" sz="2400" dirty="0" smtClean="0">
                <a:solidFill>
                  <a:prstClr val="black"/>
                </a:solidFill>
              </a:rPr>
              <a:t>0.90x100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5029200" y="5493603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=</a:t>
            </a:r>
            <a:endParaRPr lang="en-US" sz="1600" dirty="0"/>
          </a:p>
        </p:txBody>
      </p:sp>
      <p:sp>
        <p:nvSpPr>
          <p:cNvPr id="78" name="Rectangle 77"/>
          <p:cNvSpPr/>
          <p:nvPr/>
        </p:nvSpPr>
        <p:spPr>
          <a:xfrm>
            <a:off x="6858000" y="5417403"/>
            <a:ext cx="1828800" cy="830997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Specificity= 90%</a:t>
            </a:r>
            <a:endParaRPr lang="en-US" sz="1600" dirty="0"/>
          </a:p>
        </p:txBody>
      </p:sp>
      <p:sp>
        <p:nvSpPr>
          <p:cNvPr id="112" name="Rectangle 111"/>
          <p:cNvSpPr/>
          <p:nvPr/>
        </p:nvSpPr>
        <p:spPr>
          <a:xfrm>
            <a:off x="2286000" y="4491335"/>
            <a:ext cx="10330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X 100 </a:t>
            </a:r>
            <a:endParaRPr lang="en-US" sz="1600" dirty="0"/>
          </a:p>
        </p:txBody>
      </p:sp>
      <p:sp>
        <p:nvSpPr>
          <p:cNvPr id="113" name="Rectangle 112"/>
          <p:cNvSpPr/>
          <p:nvPr/>
        </p:nvSpPr>
        <p:spPr>
          <a:xfrm>
            <a:off x="4419600" y="4503003"/>
            <a:ext cx="8803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X 100</a:t>
            </a:r>
            <a:endParaRPr lang="en-US" sz="1600" dirty="0"/>
          </a:p>
        </p:txBody>
      </p:sp>
      <p:sp>
        <p:nvSpPr>
          <p:cNvPr id="115" name="Rectangle 114"/>
          <p:cNvSpPr/>
          <p:nvPr/>
        </p:nvSpPr>
        <p:spPr>
          <a:xfrm>
            <a:off x="2362200" y="5539663"/>
            <a:ext cx="990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X 100</a:t>
            </a:r>
            <a:endParaRPr lang="en-US" sz="1600" dirty="0"/>
          </a:p>
        </p:txBody>
      </p:sp>
      <p:sp>
        <p:nvSpPr>
          <p:cNvPr id="116" name="Rectangle 115"/>
          <p:cNvSpPr/>
          <p:nvPr/>
        </p:nvSpPr>
        <p:spPr>
          <a:xfrm>
            <a:off x="4495800" y="5493603"/>
            <a:ext cx="8803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X 100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62801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www.suboxoneassistedtreatment.org/resources/liver_doctor_hg_clr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90650" y="1362075"/>
            <a:ext cx="7067550" cy="488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7" name="TextBox 4"/>
          <p:cNvSpPr txBox="1">
            <a:spLocks noChangeArrowheads="1"/>
          </p:cNvSpPr>
          <p:nvPr/>
        </p:nvSpPr>
        <p:spPr bwMode="auto">
          <a:xfrm>
            <a:off x="6103938" y="3962400"/>
            <a:ext cx="8112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2">
                    <a:lumMod val="40000"/>
                    <a:lumOff val="60000"/>
                  </a:schemeClr>
                </a:solidFill>
                <a:latin typeface="Adobe Garamond Pro" pitchFamily="18" charset="0"/>
                <a:cs typeface="+mn-cs"/>
              </a:rPr>
              <a:t>Thank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2">
                    <a:lumMod val="40000"/>
                    <a:lumOff val="60000"/>
                  </a:schemeClr>
                </a:solidFill>
                <a:latin typeface="Adobe Garamond Pro" pitchFamily="18" charset="0"/>
                <a:cs typeface="+mn-cs"/>
              </a:rPr>
              <a:t>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What are the liver function tests (LFTs)?</a:t>
            </a:r>
            <a:endParaRPr lang="en-US" dirty="0"/>
          </a:p>
        </p:txBody>
      </p:sp>
      <p:pic>
        <p:nvPicPr>
          <p:cNvPr id="4099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contrast="-20000"/>
          </a:blip>
          <a:srcRect b="20660"/>
          <a:stretch>
            <a:fillRect/>
          </a:stretch>
        </p:blipFill>
        <p:spPr>
          <a:xfrm>
            <a:off x="381000" y="1676400"/>
            <a:ext cx="8229600" cy="4098925"/>
          </a:xfrm>
        </p:spPr>
      </p:pic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7162800" y="2286000"/>
            <a:ext cx="1328738" cy="646113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/>
              <a:t>e.g. Viral hepatitis</a:t>
            </a:r>
          </a:p>
        </p:txBody>
      </p:sp>
      <p:sp>
        <p:nvSpPr>
          <p:cNvPr id="5" name="Right Brace 4"/>
          <p:cNvSpPr/>
          <p:nvPr/>
        </p:nvSpPr>
        <p:spPr>
          <a:xfrm>
            <a:off x="7086600" y="2362200"/>
            <a:ext cx="76200" cy="533400"/>
          </a:xfrm>
          <a:prstGeom prst="rightBrac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02" name="TextBox 5"/>
          <p:cNvSpPr txBox="1">
            <a:spLocks noChangeArrowheads="1"/>
          </p:cNvSpPr>
          <p:nvPr/>
        </p:nvSpPr>
        <p:spPr bwMode="auto">
          <a:xfrm>
            <a:off x="3657600" y="2620963"/>
            <a:ext cx="79216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/>
              <a:t>(AST)</a:t>
            </a:r>
          </a:p>
        </p:txBody>
      </p:sp>
      <p:sp>
        <p:nvSpPr>
          <p:cNvPr id="4103" name="TextBox 6"/>
          <p:cNvSpPr txBox="1">
            <a:spLocks noChangeArrowheads="1"/>
          </p:cNvSpPr>
          <p:nvPr/>
        </p:nvSpPr>
        <p:spPr bwMode="auto">
          <a:xfrm>
            <a:off x="3382963" y="226695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/>
              <a:t>(ALT)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What is bilirubin and how is it produced in the body?</a:t>
            </a:r>
            <a:endParaRPr lang="en-US" dirty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Bilirubin is a yellow bile pigment. </a:t>
            </a:r>
          </a:p>
          <a:p>
            <a:pPr eaLnBrk="1" hangingPunct="1"/>
            <a:r>
              <a:rPr lang="en-US" smtClean="0"/>
              <a:t>It is produced from the degradation of heme; which is one of the breakdown products of red blood cells. 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 eaLnBrk="1" hangingPunct="1">
              <a:buFont typeface="+mj-lt"/>
              <a:buAutoNum type="alphaUcPeriod"/>
              <a:defRPr/>
            </a:pPr>
            <a:r>
              <a:rPr lang="en-US" sz="3600" b="1" dirty="0" smtClean="0"/>
              <a:t>How is bilirubin eliminated from the body?</a:t>
            </a:r>
          </a:p>
          <a:p>
            <a:pPr marL="742950" indent="-742950" eaLnBrk="1" hangingPunct="1">
              <a:buFont typeface="+mj-lt"/>
              <a:buAutoNum type="alphaUcPeriod"/>
              <a:defRPr/>
            </a:pPr>
            <a:r>
              <a:rPr lang="en-US" sz="3600" b="1" dirty="0" smtClean="0"/>
              <a:t>What are the fates of bilirubin in the intestine?</a:t>
            </a:r>
            <a:endParaRPr lang="en-US" sz="3600" dirty="0" smtClean="0"/>
          </a:p>
          <a:p>
            <a:pPr marL="514350" indent="-514350" eaLnBrk="1" hangingPunct="1">
              <a:buFont typeface="Calibri" pitchFamily="34" charset="0"/>
              <a:buAutoNum type="alphaUcPeriod"/>
              <a:defRPr/>
            </a:pP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Dr.Chisti\Desktop\lippincot Pic\c21\21_009.jpg"/>
          <p:cNvPicPr>
            <a:picLocks noChangeAspect="1" noChangeArrowheads="1"/>
          </p:cNvPicPr>
          <p:nvPr/>
        </p:nvPicPr>
        <p:blipFill>
          <a:blip r:embed="rId2" cstate="print"/>
          <a:srcRect l="4274" t="25506" r="3419" b="3242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Defective enzymatic conjugation of bilirubin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Examples of clinical conditions due to congenital deficiency of the conjugating enzyme ( bilirubin UDP-</a:t>
            </a:r>
            <a:r>
              <a:rPr lang="en-US" dirty="0" err="1" smtClean="0"/>
              <a:t>glucuronyl</a:t>
            </a:r>
            <a:r>
              <a:rPr lang="en-US" dirty="0" smtClean="0"/>
              <a:t> </a:t>
            </a:r>
            <a:r>
              <a:rPr lang="en-US" dirty="0" err="1" smtClean="0"/>
              <a:t>transferase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Crigler-Najjar</a:t>
            </a:r>
            <a:r>
              <a:rPr lang="en-US" dirty="0" smtClean="0"/>
              <a:t> syndrome</a:t>
            </a:r>
          </a:p>
          <a:p>
            <a:pPr lvl="1"/>
            <a:r>
              <a:rPr lang="en-US" dirty="0" smtClean="0"/>
              <a:t>Gilbert syndrome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" y="0"/>
            <a:ext cx="8305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b="1" dirty="0" smtClean="0">
                <a:solidFill>
                  <a:prstClr val="black"/>
                </a:solidFill>
                <a:latin typeface="Calibri"/>
              </a:rPr>
              <a:t>On </a:t>
            </a:r>
            <a:r>
              <a:rPr lang="en-US" sz="2800" b="1" dirty="0">
                <a:solidFill>
                  <a:prstClr val="black"/>
                </a:solidFill>
                <a:latin typeface="Calibri"/>
              </a:rPr>
              <a:t>the </a:t>
            </a:r>
            <a:r>
              <a:rPr lang="en-US" sz="2800" b="1" dirty="0" smtClean="0">
                <a:solidFill>
                  <a:prstClr val="black"/>
                </a:solidFill>
                <a:latin typeface="Calibri"/>
              </a:rPr>
              <a:t>picture, </a:t>
            </a:r>
            <a:r>
              <a:rPr lang="en-US" sz="2800" b="1" dirty="0">
                <a:solidFill>
                  <a:prstClr val="black"/>
                </a:solidFill>
                <a:latin typeface="Calibri"/>
              </a:rPr>
              <a:t>mark the intracellular location for the process of conjugation?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447800" y="1134963"/>
            <a:ext cx="6911438" cy="5486400"/>
            <a:chOff x="1447800" y="1134963"/>
            <a:chExt cx="6911438" cy="5486400"/>
          </a:xfrm>
        </p:grpSpPr>
        <p:pic>
          <p:nvPicPr>
            <p:cNvPr id="6" name="Content Placeholder 3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47800" y="1134963"/>
              <a:ext cx="6911438" cy="548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Oval 6"/>
            <p:cNvSpPr/>
            <p:nvPr/>
          </p:nvSpPr>
          <p:spPr>
            <a:xfrm>
              <a:off x="6172200" y="5715000"/>
              <a:ext cx="1524000" cy="609600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1284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134"/>
          <p:cNvGrpSpPr>
            <a:grpSpLocks/>
          </p:cNvGrpSpPr>
          <p:nvPr/>
        </p:nvGrpSpPr>
        <p:grpSpPr bwMode="auto">
          <a:xfrm>
            <a:off x="525463" y="838200"/>
            <a:ext cx="431800" cy="369888"/>
            <a:chOff x="1619672" y="1475492"/>
            <a:chExt cx="432048" cy="369332"/>
          </a:xfrm>
        </p:grpSpPr>
        <p:sp>
          <p:nvSpPr>
            <p:cNvPr id="186" name="Oval 185"/>
            <p:cNvSpPr/>
            <p:nvPr/>
          </p:nvSpPr>
          <p:spPr>
            <a:xfrm>
              <a:off x="1619672" y="1485003"/>
              <a:ext cx="432048" cy="359821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16455" name="TextBox 58"/>
            <p:cNvSpPr txBox="1">
              <a:spLocks noChangeArrowheads="1"/>
            </p:cNvSpPr>
            <p:nvPr/>
          </p:nvSpPr>
          <p:spPr bwMode="auto">
            <a:xfrm>
              <a:off x="1691680" y="1475492"/>
              <a:ext cx="30168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rtl="1"/>
              <a:r>
                <a:rPr lang="en-US">
                  <a:latin typeface="Calibri" pitchFamily="34" charset="0"/>
                </a:rPr>
                <a:t>1</a:t>
              </a:r>
            </a:p>
          </p:txBody>
        </p:sp>
      </p:grpSp>
      <p:grpSp>
        <p:nvGrpSpPr>
          <p:cNvPr id="16387" name="Group 135"/>
          <p:cNvGrpSpPr>
            <a:grpSpLocks/>
          </p:cNvGrpSpPr>
          <p:nvPr/>
        </p:nvGrpSpPr>
        <p:grpSpPr bwMode="auto">
          <a:xfrm>
            <a:off x="520700" y="1981200"/>
            <a:ext cx="431800" cy="369888"/>
            <a:chOff x="1619672" y="1475492"/>
            <a:chExt cx="432048" cy="369332"/>
          </a:xfrm>
        </p:grpSpPr>
        <p:sp>
          <p:nvSpPr>
            <p:cNvPr id="184" name="Oval 183"/>
            <p:cNvSpPr/>
            <p:nvPr/>
          </p:nvSpPr>
          <p:spPr>
            <a:xfrm>
              <a:off x="1619672" y="1485003"/>
              <a:ext cx="432048" cy="359821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16453" name="TextBox 62"/>
            <p:cNvSpPr txBox="1">
              <a:spLocks noChangeArrowheads="1"/>
            </p:cNvSpPr>
            <p:nvPr/>
          </p:nvSpPr>
          <p:spPr bwMode="auto">
            <a:xfrm>
              <a:off x="1691680" y="1475492"/>
              <a:ext cx="30168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rtl="1"/>
              <a:r>
                <a:rPr lang="en-US">
                  <a:latin typeface="Calibri" pitchFamily="34" charset="0"/>
                </a:rPr>
                <a:t>2</a:t>
              </a:r>
            </a:p>
          </p:txBody>
        </p:sp>
      </p:grpSp>
      <p:grpSp>
        <p:nvGrpSpPr>
          <p:cNvPr id="16388" name="Group 136"/>
          <p:cNvGrpSpPr>
            <a:grpSpLocks/>
          </p:cNvGrpSpPr>
          <p:nvPr/>
        </p:nvGrpSpPr>
        <p:grpSpPr bwMode="auto">
          <a:xfrm>
            <a:off x="6553200" y="1524000"/>
            <a:ext cx="431800" cy="369888"/>
            <a:chOff x="1619672" y="1475492"/>
            <a:chExt cx="432048" cy="369332"/>
          </a:xfrm>
        </p:grpSpPr>
        <p:sp>
          <p:nvSpPr>
            <p:cNvPr id="182" name="Oval 181"/>
            <p:cNvSpPr/>
            <p:nvPr/>
          </p:nvSpPr>
          <p:spPr>
            <a:xfrm>
              <a:off x="1619672" y="1485003"/>
              <a:ext cx="432048" cy="359821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16451" name="TextBox 65"/>
            <p:cNvSpPr txBox="1">
              <a:spLocks noChangeArrowheads="1"/>
            </p:cNvSpPr>
            <p:nvPr/>
          </p:nvSpPr>
          <p:spPr bwMode="auto">
            <a:xfrm>
              <a:off x="1691680" y="1475492"/>
              <a:ext cx="301686" cy="3687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rtl="1"/>
              <a:r>
                <a:rPr lang="en-US">
                  <a:latin typeface="Calibri" pitchFamily="34" charset="0"/>
                </a:rPr>
                <a:t>5</a:t>
              </a:r>
            </a:p>
          </p:txBody>
        </p:sp>
      </p:grpSp>
      <p:sp>
        <p:nvSpPr>
          <p:cNvPr id="138" name="Down Arrow 137"/>
          <p:cNvSpPr/>
          <p:nvPr/>
        </p:nvSpPr>
        <p:spPr>
          <a:xfrm>
            <a:off x="7578725" y="2667000"/>
            <a:ext cx="346075" cy="8493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  <p:grpSp>
        <p:nvGrpSpPr>
          <p:cNvPr id="16390" name="Group 138"/>
          <p:cNvGrpSpPr>
            <a:grpSpLocks/>
          </p:cNvGrpSpPr>
          <p:nvPr/>
        </p:nvGrpSpPr>
        <p:grpSpPr bwMode="auto">
          <a:xfrm>
            <a:off x="6858000" y="3886200"/>
            <a:ext cx="431800" cy="369888"/>
            <a:chOff x="1619672" y="1475490"/>
            <a:chExt cx="432048" cy="369334"/>
          </a:xfrm>
        </p:grpSpPr>
        <p:sp>
          <p:nvSpPr>
            <p:cNvPr id="180" name="Oval 179"/>
            <p:cNvSpPr/>
            <p:nvPr/>
          </p:nvSpPr>
          <p:spPr>
            <a:xfrm>
              <a:off x="1619672" y="1485001"/>
              <a:ext cx="432048" cy="359823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16449" name="TextBox 69"/>
            <p:cNvSpPr txBox="1">
              <a:spLocks noChangeArrowheads="1"/>
            </p:cNvSpPr>
            <p:nvPr/>
          </p:nvSpPr>
          <p:spPr bwMode="auto">
            <a:xfrm>
              <a:off x="1691680" y="1475490"/>
              <a:ext cx="301686" cy="368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rtl="1"/>
              <a:r>
                <a:rPr lang="en-US">
                  <a:latin typeface="Calibri" pitchFamily="34" charset="0"/>
                </a:rPr>
                <a:t>6</a:t>
              </a:r>
            </a:p>
          </p:txBody>
        </p:sp>
      </p:grpSp>
      <p:pic>
        <p:nvPicPr>
          <p:cNvPr id="16391" name="Picture 139" descr="http://t2.gstatic.com/images?q=tbn:ANd9GcQq5ME8uFdmUC4UEge5Sj2_z8VyldYlahyz-gmNP0OjOKXXLNkCEg"/>
          <p:cNvPicPr>
            <a:picLocks noChangeAspect="1" noChangeArrowheads="1"/>
          </p:cNvPicPr>
          <p:nvPr/>
        </p:nvPicPr>
        <p:blipFill>
          <a:blip r:embed="rId2" cstate="print"/>
          <a:srcRect l="47249" r="10751" b="14951"/>
          <a:stretch>
            <a:fillRect/>
          </a:stretch>
        </p:blipFill>
        <p:spPr bwMode="auto">
          <a:xfrm>
            <a:off x="7280275" y="4800600"/>
            <a:ext cx="720725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2" name="TextBox 71"/>
          <p:cNvSpPr txBox="1">
            <a:spLocks noChangeArrowheads="1"/>
          </p:cNvSpPr>
          <p:nvPr/>
        </p:nvSpPr>
        <p:spPr bwMode="auto">
          <a:xfrm>
            <a:off x="7162800" y="47244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en-US" sz="1600" b="1">
                <a:latin typeface="Calibri" pitchFamily="34" charset="0"/>
              </a:rPr>
              <a:t> Blank</a:t>
            </a:r>
          </a:p>
        </p:txBody>
      </p:sp>
      <p:sp>
        <p:nvSpPr>
          <p:cNvPr id="142" name="Right Arrow 141"/>
          <p:cNvSpPr/>
          <p:nvPr/>
        </p:nvSpPr>
        <p:spPr>
          <a:xfrm flipH="1">
            <a:off x="5765800" y="4946650"/>
            <a:ext cx="1079500" cy="485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  <p:grpSp>
        <p:nvGrpSpPr>
          <p:cNvPr id="16394" name="Group 142"/>
          <p:cNvGrpSpPr>
            <a:grpSpLocks/>
          </p:cNvGrpSpPr>
          <p:nvPr/>
        </p:nvGrpSpPr>
        <p:grpSpPr bwMode="auto">
          <a:xfrm>
            <a:off x="6124575" y="4649788"/>
            <a:ext cx="433388" cy="369887"/>
            <a:chOff x="1619672" y="1475492"/>
            <a:chExt cx="432048" cy="369332"/>
          </a:xfrm>
        </p:grpSpPr>
        <p:sp>
          <p:nvSpPr>
            <p:cNvPr id="178" name="Oval 177"/>
            <p:cNvSpPr/>
            <p:nvPr/>
          </p:nvSpPr>
          <p:spPr>
            <a:xfrm>
              <a:off x="1619672" y="1485003"/>
              <a:ext cx="432048" cy="359821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16447" name="TextBox 75"/>
            <p:cNvSpPr txBox="1">
              <a:spLocks noChangeArrowheads="1"/>
            </p:cNvSpPr>
            <p:nvPr/>
          </p:nvSpPr>
          <p:spPr bwMode="auto">
            <a:xfrm>
              <a:off x="1691680" y="1475492"/>
              <a:ext cx="301686" cy="3687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rtl="1"/>
              <a:r>
                <a:rPr lang="en-US">
                  <a:latin typeface="Calibri" pitchFamily="34" charset="0"/>
                </a:rPr>
                <a:t>7</a:t>
              </a:r>
            </a:p>
          </p:txBody>
        </p:sp>
      </p:grpSp>
      <p:pic>
        <p:nvPicPr>
          <p:cNvPr id="16395" name="Picture 143" descr="http://www.spectronic.co.uk/img/m55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938" y="4587875"/>
            <a:ext cx="2159000" cy="157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6" name="TextBox 77"/>
          <p:cNvSpPr txBox="1">
            <a:spLocks noChangeArrowheads="1"/>
          </p:cNvSpPr>
          <p:nvPr/>
        </p:nvSpPr>
        <p:spPr bwMode="auto">
          <a:xfrm>
            <a:off x="5105400" y="5486400"/>
            <a:ext cx="1981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en-US" sz="1600" b="1">
                <a:latin typeface="Calibri" pitchFamily="34" charset="0"/>
              </a:rPr>
              <a:t> Using blank set</a:t>
            </a:r>
          </a:p>
          <a:p>
            <a:pPr algn="r" rtl="1"/>
            <a:r>
              <a:rPr lang="en-US" sz="1600" b="1">
                <a:latin typeface="Calibri" pitchFamily="34" charset="0"/>
              </a:rPr>
              <a:t>the  base line at wavelength 578 nm</a:t>
            </a:r>
          </a:p>
        </p:txBody>
      </p:sp>
      <p:sp>
        <p:nvSpPr>
          <p:cNvPr id="146" name="Right Arrow 145"/>
          <p:cNvSpPr/>
          <p:nvPr/>
        </p:nvSpPr>
        <p:spPr>
          <a:xfrm flipH="1">
            <a:off x="2338388" y="5091113"/>
            <a:ext cx="1081087" cy="484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  <p:grpSp>
        <p:nvGrpSpPr>
          <p:cNvPr id="16398" name="Group 146"/>
          <p:cNvGrpSpPr>
            <a:grpSpLocks/>
          </p:cNvGrpSpPr>
          <p:nvPr/>
        </p:nvGrpSpPr>
        <p:grpSpPr bwMode="auto">
          <a:xfrm>
            <a:off x="2627313" y="4803775"/>
            <a:ext cx="431800" cy="368300"/>
            <a:chOff x="1619672" y="1475492"/>
            <a:chExt cx="432048" cy="369332"/>
          </a:xfrm>
        </p:grpSpPr>
        <p:sp>
          <p:nvSpPr>
            <p:cNvPr id="176" name="Oval 175"/>
            <p:cNvSpPr/>
            <p:nvPr/>
          </p:nvSpPr>
          <p:spPr>
            <a:xfrm>
              <a:off x="1619672" y="1485044"/>
              <a:ext cx="432048" cy="359780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16445" name="TextBox 81"/>
            <p:cNvSpPr txBox="1">
              <a:spLocks noChangeArrowheads="1"/>
            </p:cNvSpPr>
            <p:nvPr/>
          </p:nvSpPr>
          <p:spPr bwMode="auto">
            <a:xfrm>
              <a:off x="1691680" y="1475492"/>
              <a:ext cx="30168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rtl="1"/>
              <a:r>
                <a:rPr lang="en-US">
                  <a:latin typeface="Calibri" pitchFamily="34" charset="0"/>
                </a:rPr>
                <a:t>8</a:t>
              </a:r>
            </a:p>
          </p:txBody>
        </p:sp>
      </p:grpSp>
      <p:pic>
        <p:nvPicPr>
          <p:cNvPr id="16399" name="Picture 147" descr="http://www.spectronic.co.uk/img/m55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659313"/>
            <a:ext cx="2230438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400" name="TextBox 83"/>
          <p:cNvSpPr txBox="1">
            <a:spLocks noChangeArrowheads="1"/>
          </p:cNvSpPr>
          <p:nvPr/>
        </p:nvSpPr>
        <p:spPr bwMode="auto">
          <a:xfrm>
            <a:off x="1676400" y="5740400"/>
            <a:ext cx="16303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en-US" sz="1600" b="1">
                <a:latin typeface="Calibri" pitchFamily="34" charset="0"/>
              </a:rPr>
              <a:t> Read test (A) at 578 nm</a:t>
            </a:r>
          </a:p>
        </p:txBody>
      </p:sp>
      <p:sp>
        <p:nvSpPr>
          <p:cNvPr id="16401" name="TextBox 51"/>
          <p:cNvSpPr txBox="1">
            <a:spLocks noChangeArrowheads="1"/>
          </p:cNvSpPr>
          <p:nvPr/>
        </p:nvSpPr>
        <p:spPr bwMode="auto">
          <a:xfrm>
            <a:off x="1600200" y="76200"/>
            <a:ext cx="5943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/>
              <a:t>Measurement of Total Bilirubin </a:t>
            </a:r>
          </a:p>
        </p:txBody>
      </p:sp>
      <p:grpSp>
        <p:nvGrpSpPr>
          <p:cNvPr id="16402" name="Group 151"/>
          <p:cNvGrpSpPr>
            <a:grpSpLocks/>
          </p:cNvGrpSpPr>
          <p:nvPr/>
        </p:nvGrpSpPr>
        <p:grpSpPr bwMode="auto">
          <a:xfrm>
            <a:off x="469900" y="3200400"/>
            <a:ext cx="431800" cy="369888"/>
            <a:chOff x="1619672" y="1475492"/>
            <a:chExt cx="432048" cy="369332"/>
          </a:xfrm>
        </p:grpSpPr>
        <p:sp>
          <p:nvSpPr>
            <p:cNvPr id="174" name="Oval 173"/>
            <p:cNvSpPr/>
            <p:nvPr/>
          </p:nvSpPr>
          <p:spPr>
            <a:xfrm>
              <a:off x="1619672" y="1485003"/>
              <a:ext cx="432048" cy="359821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16443" name="TextBox 62"/>
            <p:cNvSpPr txBox="1">
              <a:spLocks noChangeArrowheads="1"/>
            </p:cNvSpPr>
            <p:nvPr/>
          </p:nvSpPr>
          <p:spPr bwMode="auto">
            <a:xfrm>
              <a:off x="1691680" y="1475492"/>
              <a:ext cx="30168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rtl="1"/>
              <a:r>
                <a:rPr lang="en-US">
                  <a:latin typeface="Calibri" pitchFamily="34" charset="0"/>
                </a:rPr>
                <a:t>3</a:t>
              </a:r>
            </a:p>
          </p:txBody>
        </p:sp>
      </p:grpSp>
      <p:grpSp>
        <p:nvGrpSpPr>
          <p:cNvPr id="16403" name="Group 152"/>
          <p:cNvGrpSpPr>
            <a:grpSpLocks/>
          </p:cNvGrpSpPr>
          <p:nvPr/>
        </p:nvGrpSpPr>
        <p:grpSpPr bwMode="auto">
          <a:xfrm>
            <a:off x="3276600" y="1539875"/>
            <a:ext cx="719138" cy="2193925"/>
            <a:chOff x="5707763" y="1340768"/>
            <a:chExt cx="736445" cy="2991434"/>
          </a:xfrm>
        </p:grpSpPr>
        <p:pic>
          <p:nvPicPr>
            <p:cNvPr id="16438" name="Picture 169" descr="http://www.asia.ru/images/target/photo/51170673/Test_Tube.jpg"/>
            <p:cNvPicPr>
              <a:picLocks noChangeAspect="1" noChangeArrowheads="1"/>
            </p:cNvPicPr>
            <p:nvPr/>
          </p:nvPicPr>
          <p:blipFill>
            <a:blip r:embed="rId4" cstate="print"/>
            <a:srcRect l="21001" t="6300" r="47501" b="1302"/>
            <a:stretch>
              <a:fillRect/>
            </a:stretch>
          </p:blipFill>
          <p:spPr bwMode="auto">
            <a:xfrm>
              <a:off x="5707763" y="1340768"/>
              <a:ext cx="736445" cy="29914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1" name="Rounded Rectangle 170"/>
            <p:cNvSpPr/>
            <p:nvPr/>
          </p:nvSpPr>
          <p:spPr>
            <a:xfrm>
              <a:off x="5868708" y="2780207"/>
              <a:ext cx="359280" cy="928599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72" name="Straight Connector 171"/>
            <p:cNvCxnSpPr/>
            <p:nvPr/>
          </p:nvCxnSpPr>
          <p:spPr>
            <a:xfrm rot="5400000">
              <a:off x="5005045" y="2420888"/>
              <a:ext cx="1727326" cy="0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5364325" y="2420888"/>
              <a:ext cx="1727326" cy="0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404" name="Group 153"/>
          <p:cNvGrpSpPr>
            <a:grpSpLocks/>
          </p:cNvGrpSpPr>
          <p:nvPr/>
        </p:nvGrpSpPr>
        <p:grpSpPr bwMode="auto">
          <a:xfrm>
            <a:off x="4310063" y="1600200"/>
            <a:ext cx="719137" cy="2193925"/>
            <a:chOff x="5707763" y="1340768"/>
            <a:chExt cx="736445" cy="2991434"/>
          </a:xfrm>
        </p:grpSpPr>
        <p:pic>
          <p:nvPicPr>
            <p:cNvPr id="16434" name="Picture 165" descr="http://www.asia.ru/images/target/photo/51170673/Test_Tube.jpg"/>
            <p:cNvPicPr>
              <a:picLocks noChangeAspect="1" noChangeArrowheads="1"/>
            </p:cNvPicPr>
            <p:nvPr/>
          </p:nvPicPr>
          <p:blipFill>
            <a:blip r:embed="rId4" cstate="print"/>
            <a:srcRect l="21001" t="6300" r="47501" b="1302"/>
            <a:stretch>
              <a:fillRect/>
            </a:stretch>
          </p:blipFill>
          <p:spPr bwMode="auto">
            <a:xfrm>
              <a:off x="5707763" y="1340768"/>
              <a:ext cx="736445" cy="29914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7" name="Rounded Rectangle 166"/>
            <p:cNvSpPr/>
            <p:nvPr/>
          </p:nvSpPr>
          <p:spPr>
            <a:xfrm>
              <a:off x="5868708" y="2780207"/>
              <a:ext cx="359282" cy="928599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68" name="Straight Connector 167"/>
            <p:cNvCxnSpPr/>
            <p:nvPr/>
          </p:nvCxnSpPr>
          <p:spPr>
            <a:xfrm rot="5400000">
              <a:off x="5005044" y="2420888"/>
              <a:ext cx="1727326" cy="0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5364326" y="2420888"/>
              <a:ext cx="1727326" cy="0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5" name="Right Arrow 154"/>
          <p:cNvSpPr/>
          <p:nvPr/>
        </p:nvSpPr>
        <p:spPr>
          <a:xfrm rot="10800000" flipH="1">
            <a:off x="4876800" y="1905000"/>
            <a:ext cx="1524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  <p:sp>
        <p:nvSpPr>
          <p:cNvPr id="16406" name="TextBox 50"/>
          <p:cNvSpPr txBox="1">
            <a:spLocks noChangeArrowheads="1"/>
          </p:cNvSpPr>
          <p:nvPr/>
        </p:nvSpPr>
        <p:spPr bwMode="auto">
          <a:xfrm>
            <a:off x="1371600" y="914400"/>
            <a:ext cx="1219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en-US" sz="1600" b="1">
                <a:latin typeface="Calibri" pitchFamily="34" charset="0"/>
              </a:rPr>
              <a:t>Add 200µl</a:t>
            </a:r>
          </a:p>
          <a:p>
            <a:pPr algn="r" rtl="1"/>
            <a:r>
              <a:rPr lang="en-US" sz="1600" b="1">
                <a:latin typeface="Calibri" pitchFamily="34" charset="0"/>
              </a:rPr>
              <a:t>  Reagent 1</a:t>
            </a:r>
          </a:p>
        </p:txBody>
      </p:sp>
      <p:sp>
        <p:nvSpPr>
          <p:cNvPr id="16407" name="TextBox 50"/>
          <p:cNvSpPr txBox="1">
            <a:spLocks noChangeArrowheads="1"/>
          </p:cNvSpPr>
          <p:nvPr/>
        </p:nvSpPr>
        <p:spPr bwMode="auto">
          <a:xfrm>
            <a:off x="1447800" y="2057400"/>
            <a:ext cx="1143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en-US" sz="1600" b="1">
                <a:latin typeface="Calibri" pitchFamily="34" charset="0"/>
              </a:rPr>
              <a:t>Add 50µl Reagent 2</a:t>
            </a:r>
          </a:p>
        </p:txBody>
      </p:sp>
      <p:sp>
        <p:nvSpPr>
          <p:cNvPr id="16408" name="TextBox 50"/>
          <p:cNvSpPr txBox="1">
            <a:spLocks noChangeArrowheads="1"/>
          </p:cNvSpPr>
          <p:nvPr/>
        </p:nvSpPr>
        <p:spPr bwMode="auto">
          <a:xfrm>
            <a:off x="1435100" y="3200400"/>
            <a:ext cx="1143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en-US" sz="1600" b="1">
                <a:latin typeface="Calibri" pitchFamily="34" charset="0"/>
              </a:rPr>
              <a:t>Add 1 ml Reagent 3</a:t>
            </a:r>
          </a:p>
        </p:txBody>
      </p:sp>
      <p:sp>
        <p:nvSpPr>
          <p:cNvPr id="16409" name="TextBox 50"/>
          <p:cNvSpPr txBox="1">
            <a:spLocks noChangeArrowheads="1"/>
          </p:cNvSpPr>
          <p:nvPr/>
        </p:nvSpPr>
        <p:spPr bwMode="auto">
          <a:xfrm>
            <a:off x="3048000" y="21336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en-US" sz="1600" b="1">
                <a:latin typeface="Calibri" pitchFamily="34" charset="0"/>
              </a:rPr>
              <a:t>Blank</a:t>
            </a:r>
          </a:p>
        </p:txBody>
      </p:sp>
      <p:sp>
        <p:nvSpPr>
          <p:cNvPr id="16410" name="TextBox 50"/>
          <p:cNvSpPr txBox="1">
            <a:spLocks noChangeArrowheads="1"/>
          </p:cNvSpPr>
          <p:nvPr/>
        </p:nvSpPr>
        <p:spPr bwMode="auto">
          <a:xfrm>
            <a:off x="4267200" y="2133600"/>
            <a:ext cx="6477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en-US" sz="1600" b="1">
                <a:latin typeface="Calibri" pitchFamily="34" charset="0"/>
              </a:rPr>
              <a:t> Test</a:t>
            </a:r>
          </a:p>
        </p:txBody>
      </p:sp>
      <p:grpSp>
        <p:nvGrpSpPr>
          <p:cNvPr id="16411" name="Group 160"/>
          <p:cNvGrpSpPr>
            <a:grpSpLocks/>
          </p:cNvGrpSpPr>
          <p:nvPr/>
        </p:nvGrpSpPr>
        <p:grpSpPr bwMode="auto">
          <a:xfrm>
            <a:off x="3697288" y="762000"/>
            <a:ext cx="1636712" cy="871538"/>
            <a:chOff x="3566237" y="540167"/>
            <a:chExt cx="1637549" cy="871469"/>
          </a:xfrm>
        </p:grpSpPr>
        <p:cxnSp>
          <p:nvCxnSpPr>
            <p:cNvPr id="164" name="Curved Connector 163"/>
            <p:cNvCxnSpPr/>
            <p:nvPr/>
          </p:nvCxnSpPr>
          <p:spPr>
            <a:xfrm rot="5400000">
              <a:off x="4728232" y="1109207"/>
              <a:ext cx="490499" cy="114358"/>
            </a:xfrm>
            <a:prstGeom prst="curvedConnector3">
              <a:avLst>
                <a:gd name="adj1" fmla="val 50000"/>
              </a:avLst>
            </a:prstGeom>
            <a:ln w="412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33" name="TextBox 32"/>
            <p:cNvSpPr txBox="1">
              <a:spLocks noChangeArrowheads="1"/>
            </p:cNvSpPr>
            <p:nvPr/>
          </p:nvSpPr>
          <p:spPr bwMode="auto">
            <a:xfrm>
              <a:off x="3566237" y="540167"/>
              <a:ext cx="1637549" cy="338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rtl="1"/>
              <a:r>
                <a:rPr lang="en-US" sz="1600" b="1">
                  <a:latin typeface="Calibri" pitchFamily="34" charset="0"/>
                </a:rPr>
                <a:t>Add 200µl serum</a:t>
              </a:r>
            </a:p>
          </p:txBody>
        </p:sp>
      </p:grpSp>
      <p:sp>
        <p:nvSpPr>
          <p:cNvPr id="16412" name="TextBox 50"/>
          <p:cNvSpPr txBox="1">
            <a:spLocks noChangeArrowheads="1"/>
          </p:cNvSpPr>
          <p:nvPr/>
        </p:nvSpPr>
        <p:spPr bwMode="auto">
          <a:xfrm>
            <a:off x="6705600" y="1676400"/>
            <a:ext cx="2209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en-US" b="1">
                <a:latin typeface="Calibri" pitchFamily="34" charset="0"/>
              </a:rPr>
              <a:t>Add 1 ml Reagent 4</a:t>
            </a:r>
          </a:p>
        </p:txBody>
      </p:sp>
      <p:pic>
        <p:nvPicPr>
          <p:cNvPr id="16413" name="Picture 187" descr="http://t2.gstatic.com/images?q=tbn:ANd9GcQq5ME8uFdmUC4UEge5Sj2_z8VyldYlahyz-gmNP0OjOKXXLNkCEg"/>
          <p:cNvPicPr>
            <a:picLocks noChangeAspect="1" noChangeArrowheads="1"/>
          </p:cNvPicPr>
          <p:nvPr/>
        </p:nvPicPr>
        <p:blipFill>
          <a:blip r:embed="rId2" cstate="print"/>
          <a:srcRect l="47249" r="10751" b="14951"/>
          <a:stretch>
            <a:fillRect/>
          </a:stretch>
        </p:blipFill>
        <p:spPr bwMode="auto">
          <a:xfrm>
            <a:off x="8270875" y="4857750"/>
            <a:ext cx="720725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96" name="Curved Connector 195"/>
          <p:cNvCxnSpPr/>
          <p:nvPr/>
        </p:nvCxnSpPr>
        <p:spPr bwMode="auto">
          <a:xfrm rot="5400000">
            <a:off x="3393281" y="1254919"/>
            <a:ext cx="490538" cy="114300"/>
          </a:xfrm>
          <a:prstGeom prst="curvedConnector3">
            <a:avLst>
              <a:gd name="adj1" fmla="val 50000"/>
            </a:avLst>
          </a:prstGeom>
          <a:ln w="412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15" name="TextBox 71"/>
          <p:cNvSpPr txBox="1">
            <a:spLocks noChangeArrowheads="1"/>
          </p:cNvSpPr>
          <p:nvPr/>
        </p:nvSpPr>
        <p:spPr bwMode="auto">
          <a:xfrm>
            <a:off x="8153400" y="4808538"/>
            <a:ext cx="8382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en-US" sz="1600" b="1">
                <a:latin typeface="Calibri" pitchFamily="34" charset="0"/>
              </a:rPr>
              <a:t> Test</a:t>
            </a:r>
          </a:p>
        </p:txBody>
      </p:sp>
      <p:sp>
        <p:nvSpPr>
          <p:cNvPr id="16416" name="TextBox 50"/>
          <p:cNvSpPr txBox="1">
            <a:spLocks noChangeArrowheads="1"/>
          </p:cNvSpPr>
          <p:nvPr/>
        </p:nvSpPr>
        <p:spPr bwMode="auto">
          <a:xfrm>
            <a:off x="1447800" y="2590800"/>
            <a:ext cx="1219200" cy="338138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en-US" sz="1600" b="1">
                <a:latin typeface="Calibri" pitchFamily="34" charset="0"/>
              </a:rPr>
              <a:t>Only  in test</a:t>
            </a:r>
          </a:p>
        </p:txBody>
      </p:sp>
      <p:grpSp>
        <p:nvGrpSpPr>
          <p:cNvPr id="16417" name="Group 209"/>
          <p:cNvGrpSpPr>
            <a:grpSpLocks/>
          </p:cNvGrpSpPr>
          <p:nvPr/>
        </p:nvGrpSpPr>
        <p:grpSpPr bwMode="auto">
          <a:xfrm>
            <a:off x="3352800" y="762000"/>
            <a:ext cx="431800" cy="369888"/>
            <a:chOff x="1619672" y="1475491"/>
            <a:chExt cx="432048" cy="369331"/>
          </a:xfrm>
        </p:grpSpPr>
        <p:sp>
          <p:nvSpPr>
            <p:cNvPr id="211" name="Oval 210"/>
            <p:cNvSpPr/>
            <p:nvPr/>
          </p:nvSpPr>
          <p:spPr>
            <a:xfrm>
              <a:off x="1619672" y="1485002"/>
              <a:ext cx="432048" cy="359820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16431" name="TextBox 69"/>
            <p:cNvSpPr txBox="1">
              <a:spLocks noChangeArrowheads="1"/>
            </p:cNvSpPr>
            <p:nvPr/>
          </p:nvSpPr>
          <p:spPr bwMode="auto">
            <a:xfrm>
              <a:off x="1645087" y="1475491"/>
              <a:ext cx="301686" cy="368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rtl="1"/>
              <a:r>
                <a:rPr lang="en-US">
                  <a:latin typeface="Calibri" pitchFamily="34" charset="0"/>
                </a:rPr>
                <a:t>4</a:t>
              </a:r>
            </a:p>
          </p:txBody>
        </p:sp>
      </p:grpSp>
      <p:sp>
        <p:nvSpPr>
          <p:cNvPr id="16418" name="TextBox 65"/>
          <p:cNvSpPr txBox="1">
            <a:spLocks noChangeArrowheads="1"/>
          </p:cNvSpPr>
          <p:nvPr/>
        </p:nvSpPr>
        <p:spPr bwMode="auto">
          <a:xfrm>
            <a:off x="1371600" y="1444625"/>
            <a:ext cx="15081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latin typeface="Times New Roman" pitchFamily="18" charset="0"/>
                <a:cs typeface="Times New Roman" pitchFamily="18" charset="0"/>
              </a:rPr>
              <a:t>To blank and test</a:t>
            </a:r>
          </a:p>
        </p:txBody>
      </p:sp>
      <p:sp>
        <p:nvSpPr>
          <p:cNvPr id="16419" name="TextBox 66"/>
          <p:cNvSpPr txBox="1">
            <a:spLocks noChangeArrowheads="1"/>
          </p:cNvSpPr>
          <p:nvPr/>
        </p:nvSpPr>
        <p:spPr bwMode="auto">
          <a:xfrm>
            <a:off x="1282700" y="3730625"/>
            <a:ext cx="15081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latin typeface="Times New Roman" pitchFamily="18" charset="0"/>
                <a:cs typeface="Times New Roman" pitchFamily="18" charset="0"/>
              </a:rPr>
              <a:t>To blank and test</a:t>
            </a:r>
          </a:p>
        </p:txBody>
      </p:sp>
      <p:sp>
        <p:nvSpPr>
          <p:cNvPr id="16420" name="TextBox 67"/>
          <p:cNvSpPr txBox="1">
            <a:spLocks noChangeArrowheads="1"/>
          </p:cNvSpPr>
          <p:nvPr/>
        </p:nvSpPr>
        <p:spPr bwMode="auto">
          <a:xfrm>
            <a:off x="6950075" y="1981200"/>
            <a:ext cx="18875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To blank and test</a:t>
            </a:r>
          </a:p>
        </p:txBody>
      </p:sp>
      <p:sp>
        <p:nvSpPr>
          <p:cNvPr id="70" name="TextBox 71"/>
          <p:cNvSpPr txBox="1">
            <a:spLocks noChangeArrowheads="1"/>
          </p:cNvSpPr>
          <p:nvPr/>
        </p:nvSpPr>
        <p:spPr bwMode="auto">
          <a:xfrm>
            <a:off x="7162800" y="4064000"/>
            <a:ext cx="1828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en-US" sz="1600" b="1">
                <a:latin typeface="Calibri" pitchFamily="34" charset="0"/>
              </a:rPr>
              <a:t> Transfer(Pour) to cuvette</a:t>
            </a:r>
          </a:p>
        </p:txBody>
      </p:sp>
      <p:sp>
        <p:nvSpPr>
          <p:cNvPr id="16422" name="TextBox 50"/>
          <p:cNvSpPr txBox="1">
            <a:spLocks noChangeArrowheads="1"/>
          </p:cNvSpPr>
          <p:nvPr/>
        </p:nvSpPr>
        <p:spPr bwMode="auto">
          <a:xfrm>
            <a:off x="4800600" y="2235200"/>
            <a:ext cx="1905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en-US" sz="1600" b="1" dirty="0">
                <a:latin typeface="Calibri" pitchFamily="34" charset="0"/>
              </a:rPr>
              <a:t> Mix and wait for </a:t>
            </a:r>
          </a:p>
          <a:p>
            <a:pPr algn="ctr" rtl="1"/>
            <a:r>
              <a:rPr lang="en-US" sz="1600" b="1" dirty="0" smtClean="0">
                <a:latin typeface="Calibri" pitchFamily="34" charset="0"/>
              </a:rPr>
              <a:t>5-10 min </a:t>
            </a:r>
            <a:r>
              <a:rPr lang="en-US" sz="1600" b="1" dirty="0">
                <a:latin typeface="Calibri" pitchFamily="34" charset="0"/>
              </a:rPr>
              <a:t>at RT</a:t>
            </a:r>
          </a:p>
        </p:txBody>
      </p:sp>
      <p:sp>
        <p:nvSpPr>
          <p:cNvPr id="16423" name="Rectangle 71"/>
          <p:cNvSpPr>
            <a:spLocks noChangeArrowheads="1"/>
          </p:cNvSpPr>
          <p:nvPr/>
        </p:nvSpPr>
        <p:spPr bwMode="auto">
          <a:xfrm>
            <a:off x="6477000" y="2674938"/>
            <a:ext cx="120015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dirty="0">
                <a:latin typeface="Calibri" pitchFamily="34" charset="0"/>
              </a:rPr>
              <a:t>Mix and wait for</a:t>
            </a:r>
          </a:p>
          <a:p>
            <a:r>
              <a:rPr lang="en-US" sz="1600" b="1" dirty="0">
                <a:latin typeface="Calibri" pitchFamily="34" charset="0"/>
              </a:rPr>
              <a:t> </a:t>
            </a:r>
            <a:r>
              <a:rPr lang="en-US" sz="1600" b="1" dirty="0" smtClean="0">
                <a:latin typeface="Calibri" pitchFamily="34" charset="0"/>
              </a:rPr>
              <a:t>5-20 min </a:t>
            </a:r>
            <a:r>
              <a:rPr lang="en-US" sz="1600" b="1" dirty="0">
                <a:latin typeface="Calibri" pitchFamily="34" charset="0"/>
              </a:rPr>
              <a:t>at RT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73" name="Rounded Rectangle 72"/>
          <p:cNvSpPr/>
          <p:nvPr/>
        </p:nvSpPr>
        <p:spPr>
          <a:xfrm>
            <a:off x="304800" y="609600"/>
            <a:ext cx="2743200" cy="1219200"/>
          </a:xfrm>
          <a:prstGeom prst="roundRect">
            <a:avLst/>
          </a:prstGeom>
          <a:solidFill>
            <a:srgbClr val="FFFF00">
              <a:alpha val="1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4" name="Rounded Rectangle 73"/>
          <p:cNvSpPr/>
          <p:nvPr/>
        </p:nvSpPr>
        <p:spPr>
          <a:xfrm>
            <a:off x="304800" y="1981200"/>
            <a:ext cx="2743200" cy="990600"/>
          </a:xfrm>
          <a:prstGeom prst="roundRect">
            <a:avLst/>
          </a:prstGeom>
          <a:solidFill>
            <a:srgbClr val="FFFF00">
              <a:alpha val="1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</a:rPr>
              <a:t>          (1drop)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5" name="Rounded Rectangle 74"/>
          <p:cNvSpPr/>
          <p:nvPr/>
        </p:nvSpPr>
        <p:spPr>
          <a:xfrm>
            <a:off x="304800" y="3124200"/>
            <a:ext cx="2743200" cy="990600"/>
          </a:xfrm>
          <a:prstGeom prst="roundRect">
            <a:avLst/>
          </a:prstGeom>
          <a:solidFill>
            <a:srgbClr val="FFFF00">
              <a:alpha val="1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6" name="Rounded Rectangle 75"/>
          <p:cNvSpPr/>
          <p:nvPr/>
        </p:nvSpPr>
        <p:spPr>
          <a:xfrm>
            <a:off x="6477000" y="1295400"/>
            <a:ext cx="2514600" cy="1066800"/>
          </a:xfrm>
          <a:prstGeom prst="roundRect">
            <a:avLst/>
          </a:prstGeom>
          <a:solidFill>
            <a:srgbClr val="FFFF00">
              <a:alpha val="1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7" name="Rounded Rectangle 76"/>
          <p:cNvSpPr/>
          <p:nvPr/>
        </p:nvSpPr>
        <p:spPr>
          <a:xfrm>
            <a:off x="6705600" y="3733800"/>
            <a:ext cx="2362200" cy="990600"/>
          </a:xfrm>
          <a:prstGeom prst="roundRect">
            <a:avLst/>
          </a:prstGeom>
          <a:solidFill>
            <a:srgbClr val="FFFF00">
              <a:alpha val="1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8" name="Rounded Rectangle 77"/>
          <p:cNvSpPr/>
          <p:nvPr/>
        </p:nvSpPr>
        <p:spPr>
          <a:xfrm>
            <a:off x="3276600" y="609600"/>
            <a:ext cx="2209800" cy="685800"/>
          </a:xfrm>
          <a:prstGeom prst="roundRect">
            <a:avLst/>
          </a:prstGeom>
          <a:solidFill>
            <a:srgbClr val="FFFF00">
              <a:alpha val="1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Calculation of total bilirubin concentration</a:t>
            </a:r>
            <a:endParaRPr lang="en-US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b="1" dirty="0" smtClean="0"/>
              <a:t> </a:t>
            </a:r>
            <a:endParaRPr lang="en-US" dirty="0" smtClean="0"/>
          </a:p>
          <a:p>
            <a:pPr eaLnBrk="1" hangingPunct="1">
              <a:buFont typeface="Arial" charset="0"/>
              <a:buNone/>
            </a:pPr>
            <a:r>
              <a:rPr lang="en-US" b="1" dirty="0" smtClean="0">
                <a:solidFill>
                  <a:srgbClr val="FF0000"/>
                </a:solidFill>
              </a:rPr>
              <a:t>Conc. of serum total bilirubin: </a:t>
            </a:r>
          </a:p>
          <a:p>
            <a:pPr eaLnBrk="1" hangingPunct="1">
              <a:buFont typeface="Arial" charset="0"/>
              <a:buNone/>
            </a:pPr>
            <a:r>
              <a:rPr lang="en-US" b="1" dirty="0" smtClean="0"/>
              <a:t>A × 185 = …... µ</a:t>
            </a:r>
            <a:r>
              <a:rPr lang="en-US" b="1" dirty="0" err="1" smtClean="0"/>
              <a:t>mol</a:t>
            </a:r>
            <a:r>
              <a:rPr lang="en-US" b="1" dirty="0" smtClean="0"/>
              <a:t>/L</a:t>
            </a:r>
          </a:p>
          <a:p>
            <a:pPr eaLnBrk="1" hangingPunct="1">
              <a:buFont typeface="Arial" charset="0"/>
              <a:buNone/>
            </a:pPr>
            <a:endParaRPr lang="en-US" b="1" dirty="0" smtClean="0"/>
          </a:p>
          <a:p>
            <a:pPr eaLnBrk="1" hangingPunct="1">
              <a:buFont typeface="Arial" charset="0"/>
              <a:buNone/>
            </a:pPr>
            <a:endParaRPr lang="en-US" dirty="0" smtClean="0"/>
          </a:p>
          <a:p>
            <a:pPr eaLnBrk="1" hangingPunct="1">
              <a:buFont typeface="Arial" charset="0"/>
              <a:buNone/>
            </a:pPr>
            <a:r>
              <a:rPr lang="en-US" b="1" i="1" dirty="0" smtClean="0"/>
              <a:t>Note- (Normal range: 2 – 17 µ</a:t>
            </a:r>
            <a:r>
              <a:rPr lang="en-US" b="1" i="1" dirty="0" err="1" smtClean="0"/>
              <a:t>mol</a:t>
            </a:r>
            <a:r>
              <a:rPr lang="en-US" b="1" i="1" dirty="0" smtClean="0"/>
              <a:t>/L)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TM02900769[[fn=Retrospect]]</Template>
  <TotalTime>508</TotalTime>
  <Words>693</Words>
  <Application>Microsoft Office PowerPoint</Application>
  <PresentationFormat>On-screen Show (4:3)</PresentationFormat>
  <Paragraphs>192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What are the liver function tests (LFTs)?</vt:lpstr>
      <vt:lpstr>What is bilirubin and how is it produced in the body?</vt:lpstr>
      <vt:lpstr>PowerPoint Presentation</vt:lpstr>
      <vt:lpstr>PowerPoint Presentation</vt:lpstr>
      <vt:lpstr>Defective enzymatic conjugation of bilirubin</vt:lpstr>
      <vt:lpstr>PowerPoint Presentation</vt:lpstr>
      <vt:lpstr>PowerPoint Presentation</vt:lpstr>
      <vt:lpstr>Calculation of total bilirubin concentration</vt:lpstr>
      <vt:lpstr>Sensitivity</vt:lpstr>
      <vt:lpstr>PowerPoint Presentation</vt:lpstr>
      <vt:lpstr>Specificity</vt:lpstr>
      <vt:lpstr>PowerPoint Presentation</vt:lpstr>
      <vt:lpstr>An ideal diagnostic lab test results for many subjects (normal and patients)</vt:lpstr>
      <vt:lpstr>In most diagnostic lab tests, this is not the case..</vt:lpstr>
      <vt:lpstr>Example of calculation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sumbul fatma</dc:creator>
  <cp:lastModifiedBy>Sumbul Fatma</cp:lastModifiedBy>
  <cp:revision>49</cp:revision>
  <dcterms:created xsi:type="dcterms:W3CDTF">2006-08-16T00:00:00Z</dcterms:created>
  <dcterms:modified xsi:type="dcterms:W3CDTF">2019-12-24T07:17:06Z</dcterms:modified>
</cp:coreProperties>
</file>