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2"/>
  </p:notesMasterIdLst>
  <p:sldIdLst>
    <p:sldId id="304" r:id="rId2"/>
    <p:sldId id="305" r:id="rId3"/>
    <p:sldId id="302" r:id="rId4"/>
    <p:sldId id="256" r:id="rId5"/>
    <p:sldId id="258" r:id="rId6"/>
    <p:sldId id="260" r:id="rId7"/>
    <p:sldId id="261" r:id="rId8"/>
    <p:sldId id="262" r:id="rId9"/>
    <p:sldId id="263" r:id="rId10"/>
    <p:sldId id="266" r:id="rId11"/>
    <p:sldId id="267" r:id="rId12"/>
    <p:sldId id="295" r:id="rId13"/>
    <p:sldId id="268" r:id="rId14"/>
    <p:sldId id="269" r:id="rId15"/>
    <p:sldId id="270" r:id="rId16"/>
    <p:sldId id="284" r:id="rId17"/>
    <p:sldId id="285" r:id="rId18"/>
    <p:sldId id="303" r:id="rId19"/>
    <p:sldId id="274" r:id="rId20"/>
    <p:sldId id="288" r:id="rId21"/>
    <p:sldId id="290" r:id="rId22"/>
    <p:sldId id="291" r:id="rId23"/>
    <p:sldId id="292" r:id="rId24"/>
    <p:sldId id="298" r:id="rId25"/>
    <p:sldId id="293" r:id="rId26"/>
    <p:sldId id="294" r:id="rId27"/>
    <p:sldId id="275" r:id="rId28"/>
    <p:sldId id="296" r:id="rId29"/>
    <p:sldId id="300" r:id="rId30"/>
    <p:sldId id="301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anklin Gothic Medium" panose="020B0603020102020204" pitchFamily="34" charset="0"/>
      <p:regular r:id="rId37"/>
      <p:italic r:id="rId38"/>
    </p:embeddedFont>
    <p:embeddedFont>
      <p:font typeface="Wingdings 2" panose="05020102010507070707" pitchFamily="18" charset="2"/>
      <p:regular r:id="rId3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91719B8-17AB-45DC-8D15-294183C49D8C}">
          <p14:sldIdLst>
            <p14:sldId id="304"/>
            <p14:sldId id="305"/>
            <p14:sldId id="302"/>
            <p14:sldId id="256"/>
            <p14:sldId id="258"/>
            <p14:sldId id="260"/>
            <p14:sldId id="261"/>
            <p14:sldId id="262"/>
            <p14:sldId id="263"/>
            <p14:sldId id="266"/>
            <p14:sldId id="267"/>
            <p14:sldId id="295"/>
            <p14:sldId id="268"/>
            <p14:sldId id="269"/>
            <p14:sldId id="270"/>
            <p14:sldId id="284"/>
            <p14:sldId id="285"/>
            <p14:sldId id="303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</p14:sldIdLst>
        </p14:section>
        <p14:section name="مقطع بدون عنوان" id="{7067E57A-B194-477A-B7E4-37FCDB898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/>
    <p:restoredTop sz="9466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7243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302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4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4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6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1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9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61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ar-SA" smtClean="0"/>
              <a:pPr/>
              <a:t>29/03/1441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0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63688" y="548680"/>
            <a:ext cx="5472608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ANEMIA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886408" y="2864701"/>
            <a:ext cx="7358000" cy="3732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lIns="0" r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BY: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 sz="1600" dirty="0">
              <a:solidFill>
                <a:srgbClr val="FF0000"/>
              </a:solidFill>
              <a:latin typeface="Calibri" panose="020F0502020204030204" pitchFamily="34" charset="0"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DR. FATMA 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AL-QAHTANI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ASSOCIATE PROFESSOR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CONSULTANT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HAEMATOPATHOLOGIST 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HEAD OF HAEMATOLOGY DIVISION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ajalla UI"/>
                <a:cs typeface="Majalla UI"/>
              </a:rPr>
              <a:t>DEPARTMENT OF PATHOLOGY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>
                <a:solidFill>
                  <a:schemeClr val="tx1"/>
                </a:solidFill>
              </a:rPr>
              <a:t>1-Speed of onset</a:t>
            </a:r>
            <a:r>
              <a:rPr lang="en-US" sz="2400" b="1" u="sng" dirty="0"/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Mild anemia :no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 less than 9g/</a:t>
            </a:r>
            <a:r>
              <a:rPr lang="en-US" sz="2000" b="1" dirty="0" err="1">
                <a:solidFill>
                  <a:schemeClr val="tx1"/>
                </a:solidFill>
              </a:rPr>
              <a:t>dL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3- </a:t>
            </a:r>
            <a:r>
              <a:rPr lang="en-US" sz="2400" b="1" u="sng" dirty="0">
                <a:solidFill>
                  <a:schemeClr val="tx1"/>
                </a:solidFill>
              </a:rPr>
              <a:t>Age: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4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49685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Pallor </a:t>
            </a:r>
            <a:endParaRPr lang="ar-SA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Cardiac failure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3080296" y="1772816"/>
            <a:ext cx="288032" cy="2232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368328" y="2600908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24028" y="490516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4540932" y="4509120"/>
            <a:ext cx="283096" cy="13681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62880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Porphyrin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395536" y="4509120"/>
            <a:ext cx="1404156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Sideroblastic </a:t>
            </a:r>
            <a:r>
              <a:rPr lang="en-US" b="1" dirty="0">
                <a:solidFill>
                  <a:schemeClr val="tx1"/>
                </a:solidFill>
              </a:rPr>
              <a:t>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Megaloblastic anemia: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 -Folate def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/>
              <a:t>RBC count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Enzymopathy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Membranopathy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2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 disorder( 24%).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              1-</a:t>
            </a:r>
            <a:r>
              <a:rPr lang="en-US" sz="2000" b="1" dirty="0">
                <a:solidFill>
                  <a:schemeClr val="tx1"/>
                </a:solidFill>
              </a:rPr>
              <a:t>Only 5-10% of taken iron will be absorbed</a:t>
            </a:r>
          </a:p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                  2- Inorganic iron can not be absorbed easily.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Excess loss due to hemorrhage   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03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0002"/>
            <a:ext cx="8568952" cy="59813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8493" y="1733064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forms:</a:t>
            </a:r>
          </a:p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6" name="AutoShape 12"/>
          <p:cNvCxnSpPr>
            <a:cxnSpLocks noChangeShapeType="1"/>
          </p:cNvCxnSpPr>
          <p:nvPr/>
        </p:nvCxnSpPr>
        <p:spPr bwMode="auto">
          <a:xfrm>
            <a:off x="4937125" y="2425561"/>
            <a:ext cx="1723107" cy="2146439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5037943" y="2425561"/>
            <a:ext cx="1118233" cy="0"/>
          </a:xfrm>
          <a:prstGeom prst="straightConnector1">
            <a:avLst/>
          </a:prstGeom>
          <a:noFill/>
          <a:ln w="317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مستطيل 9"/>
          <p:cNvSpPr/>
          <p:nvPr/>
        </p:nvSpPr>
        <p:spPr>
          <a:xfrm>
            <a:off x="1403648" y="260648"/>
            <a:ext cx="44644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dirty="0">
                <a:solidFill>
                  <a:schemeClr val="tx1"/>
                </a:solidFill>
              </a:rPr>
              <a:t>Iron cycle and storage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+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Iron for </a:t>
            </a:r>
            <a:r>
              <a:rPr lang="en-US" sz="1600" b="1" dirty="0" err="1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Inorganic</a:t>
                      </a:r>
                      <a:r>
                        <a:rPr lang="en-US" sz="2000" b="1" baseline="0" dirty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Haem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Ferrous Iron</a:t>
                      </a:r>
                      <a:r>
                        <a:rPr lang="en-US" sz="2000" b="1" baseline="0" dirty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Iron</a:t>
                      </a:r>
                      <a:r>
                        <a:rPr lang="en-US" sz="2000" b="1" baseline="0" dirty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Iron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Increased 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Precipitating</a:t>
                      </a:r>
                      <a:r>
                        <a:rPr lang="en-US" sz="2000" b="1" baseline="0" dirty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Solubilizing</a:t>
                      </a:r>
                      <a:r>
                        <a:rPr lang="en-US" sz="2000" b="1" baseline="0" dirty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iron </a:t>
            </a:r>
            <a:r>
              <a:rPr lang="en-US" b="1" dirty="0" err="1">
                <a:solidFill>
                  <a:schemeClr val="tx1"/>
                </a:solidFill>
              </a:rPr>
              <a:t>def.,pregnancy</a:t>
            </a:r>
            <a:r>
              <a:rPr lang="en-US" b="1" dirty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Low iron stores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 high absorption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Iron overload </a:t>
            </a: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Low absorption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More Iron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>
                <a:solidFill>
                  <a:schemeClr val="tx1"/>
                </a:solidFill>
              </a:rPr>
              <a:t>Heam</a:t>
            </a:r>
            <a:r>
              <a:rPr lang="en-US" sz="2000" b="1" dirty="0">
                <a:solidFill>
                  <a:schemeClr val="tx1"/>
                </a:solidFill>
              </a:rPr>
              <a:t> Iron 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More absorption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>
                <a:solidFill>
                  <a:schemeClr val="tx1"/>
                </a:solidFill>
              </a:rPr>
              <a:t>3- </a:t>
            </a:r>
            <a:r>
              <a:rPr lang="en-US" sz="2400" b="1" u="sng" dirty="0">
                <a:solidFill>
                  <a:schemeClr val="tx1"/>
                </a:solidFill>
              </a:rPr>
              <a:t>Balance between dietary </a:t>
            </a:r>
            <a:r>
              <a:rPr lang="en-US" sz="2400" b="1" u="sng" dirty="0" err="1">
                <a:solidFill>
                  <a:schemeClr val="tx1"/>
                </a:solidFill>
              </a:rPr>
              <a:t>enhancers&amp;Inhibitory</a:t>
            </a:r>
            <a:r>
              <a:rPr lang="en-US" sz="2400" b="1" u="sng" dirty="0">
                <a:solidFill>
                  <a:schemeClr val="tx1"/>
                </a:solidFill>
              </a:rPr>
              <a:t> factors:</a:t>
            </a:r>
            <a:endParaRPr lang="en-US" sz="2200" b="1" u="sng" dirty="0">
              <a:solidFill>
                <a:schemeClr val="tx1"/>
              </a:solidFill>
            </a:endParaRPr>
          </a:p>
          <a:p>
            <a:pPr algn="l" rtl="0"/>
            <a:endParaRPr lang="en-US" sz="2000" b="1" u="sng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/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Meat                  (</a:t>
            </a:r>
            <a:r>
              <a:rPr lang="en-US" b="1" dirty="0" err="1">
                <a:solidFill>
                  <a:schemeClr val="tx1"/>
                </a:solidFill>
              </a:rPr>
              <a:t>haem</a:t>
            </a:r>
            <a:r>
              <a:rPr lang="en-US" b="1" dirty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Sugar (</a:t>
            </a:r>
            <a:r>
              <a:rPr lang="en-US" b="1" dirty="0" err="1">
                <a:solidFill>
                  <a:schemeClr val="tx1"/>
                </a:solidFill>
              </a:rPr>
              <a:t>Solubilizing</a:t>
            </a:r>
            <a:r>
              <a:rPr lang="en-US" b="1" dirty="0">
                <a:solidFill>
                  <a:schemeClr val="tx1"/>
                </a:solidFill>
              </a:rPr>
              <a:t> agent 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Acids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High fiber foods        (</a:t>
            </a:r>
            <a:r>
              <a:rPr lang="en-US" b="1" dirty="0" err="1">
                <a:solidFill>
                  <a:schemeClr val="tx1"/>
                </a:solidFill>
              </a:rPr>
              <a:t>phytate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>
                <a:solidFill>
                  <a:schemeClr val="tx1"/>
                </a:solidFill>
              </a:rPr>
              <a:t>polyphenoles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Anti -Acids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Inhibitors</a:t>
            </a: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Ferrous Iron  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>
                <a:solidFill>
                  <a:schemeClr val="tx1"/>
                </a:solidFill>
              </a:rPr>
              <a:t>1-Chronic 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Bleeding: peptic ulcer, esophageal </a:t>
            </a:r>
            <a:r>
              <a:rPr lang="en-US" sz="2000" b="1" dirty="0" err="1">
                <a:solidFill>
                  <a:schemeClr val="tx1"/>
                </a:solidFill>
              </a:rPr>
              <a:t>varices</a:t>
            </a:r>
            <a:r>
              <a:rPr lang="en-US" sz="2000" b="1" dirty="0">
                <a:solidFill>
                  <a:schemeClr val="tx1"/>
                </a:solidFill>
              </a:rPr>
              <a:t> , hookworm  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Uterine bleeding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Immaturity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Growth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therapy</a:t>
            </a:r>
          </a:p>
          <a:p>
            <a:pPr lvl="0" algn="l" rtl="0"/>
            <a:r>
              <a:rPr lang="en-US" sz="2400" b="1" u="sng" dirty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Enteropathy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>
                <a:solidFill>
                  <a:prstClr val="black"/>
                </a:solidFill>
              </a:rPr>
              <a:t>4-Poor 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F06E5-70DA-41A0-9C2F-BB137560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615826"/>
            <a:ext cx="4186808" cy="65293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0C908-0614-476E-A482-C202D6FC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34563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To understand the normal control of erythropoiesis 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To understand the pathophysiology of anemia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To recognize the general features of anemia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To understand the basis of anemia classification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To understand iron metabolism, how iron deficiency and anemia of chronic disease may arise and how to manage it.</a:t>
            </a:r>
            <a:endParaRPr lang="ar-SA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1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3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3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2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present 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(b): Angular 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(c): Dysphagia due to pharyngeal web (Plummer-Vinson 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0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Anisocytosis</a:t>
            </a:r>
            <a:r>
              <a:rPr lang="en-US" sz="2400" b="1" dirty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Poikilocytosis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(variation in shape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</a:t>
            </a:r>
            <a:r>
              <a:rPr lang="en-US" sz="1600" b="1" dirty="0" err="1">
                <a:solidFill>
                  <a:schemeClr val="tx1"/>
                </a:solidFill>
              </a:rPr>
              <a:t>Transferrin</a:t>
            </a:r>
            <a:r>
              <a:rPr lang="en-US" sz="1600" b="1" dirty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/>
          </a:p>
          <a:p>
            <a:pPr algn="ctr" rtl="0"/>
            <a:r>
              <a:rPr lang="en-US" b="1" dirty="0" err="1"/>
              <a:t>Thalassemia</a:t>
            </a:r>
            <a:endParaRPr lang="en-US" b="1" dirty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>
                <a:solidFill>
                  <a:schemeClr val="tx1"/>
                </a:solidFill>
              </a:rPr>
              <a:t> BM Iron stain (Perl’s stain):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Oral :( Ferrous </a:t>
            </a:r>
            <a:r>
              <a:rPr lang="en-US" sz="2400" b="1" dirty="0" smtClean="0">
                <a:solidFill>
                  <a:schemeClr val="tx1"/>
                </a:solidFill>
              </a:rPr>
              <a:t>Sulfate  </a:t>
            </a:r>
            <a:r>
              <a:rPr lang="en-US" sz="2400" b="1" dirty="0">
                <a:solidFill>
                  <a:schemeClr val="tx1"/>
                </a:solidFill>
              </a:rPr>
              <a:t>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>
                <a:solidFill>
                  <a:schemeClr val="tx1"/>
                </a:solidFill>
              </a:rPr>
              <a:t>Hb</a:t>
            </a:r>
            <a:r>
              <a:rPr lang="en-US" sz="2000" b="1" dirty="0">
                <a:solidFill>
                  <a:schemeClr val="tx1"/>
                </a:solidFill>
              </a:rPr>
              <a:t> should rise 2g/</a:t>
            </a:r>
            <a:r>
              <a:rPr lang="en-US" sz="2000" b="1" dirty="0" err="1">
                <a:solidFill>
                  <a:schemeClr val="tx1"/>
                </a:solidFill>
              </a:rPr>
              <a:t>dL</a:t>
            </a:r>
            <a:r>
              <a:rPr lang="en-US" sz="2000" b="1" dirty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>
                <a:solidFill>
                  <a:schemeClr val="tx1"/>
                </a:solidFill>
              </a:rPr>
              <a:t>           </a:t>
            </a:r>
            <a:r>
              <a:rPr lang="en-US" sz="2400" dirty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fortification (with ferrous sulfate)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supplementation:</a:t>
            </a:r>
          </a:p>
          <a:p>
            <a:pPr marL="342900" indent="-342900" algn="l" rtl="0"/>
            <a:r>
              <a:rPr lang="en-US" sz="2000" b="1" dirty="0">
                <a:solidFill>
                  <a:schemeClr val="tx1"/>
                </a:solidFill>
              </a:rPr>
              <a:t>              </a:t>
            </a:r>
            <a:r>
              <a:rPr lang="en-US" sz="2400" dirty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4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Anemia of chronic disease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- Chronic inflammations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 no Iron for </a:t>
            </a:r>
            <a:r>
              <a:rPr lang="en-US" sz="1600" b="1" dirty="0" smtClean="0">
                <a:solidFill>
                  <a:schemeClr val="tx1"/>
                </a:solidFill>
              </a:rPr>
              <a:t>erythropoiesis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+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Lymphoma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>
                <a:solidFill>
                  <a:srgbClr val="FF0000"/>
                </a:solidFill>
              </a:rPr>
              <a:t>Hemoglobin??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Work-up and treatment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>
                <a:solidFill>
                  <a:schemeClr val="tx1"/>
                </a:solidFill>
              </a:rPr>
              <a:t>Prophyrin</a:t>
            </a:r>
            <a:r>
              <a:rPr lang="en-US" dirty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Dr. </a:t>
            </a:r>
            <a:r>
              <a:rPr lang="en-US" sz="1000" dirty="0" err="1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368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Hemoglobin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>
                <a:solidFill>
                  <a:schemeClr val="tx1"/>
                </a:solidFill>
              </a:rPr>
              <a:t>carries O2 </a:t>
            </a:r>
            <a:r>
              <a:rPr lang="en-US" sz="2400" b="1" dirty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Hemoglobin  </a:t>
            </a:r>
            <a:r>
              <a:rPr lang="en-US" sz="2400" b="1" u="sng" dirty="0">
                <a:solidFill>
                  <a:schemeClr val="tx1"/>
                </a:solidFill>
              </a:rPr>
              <a:t>maintains the shape </a:t>
            </a:r>
            <a:r>
              <a:rPr lang="en-US" sz="2400" b="1" dirty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Hematopoietic stem cell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 Normoblast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Reticulocyte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Erythrocyte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Normoblast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chemeClr val="tx1"/>
                </a:solidFill>
              </a:rPr>
              <a:t>Erythroblast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Normoblast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>
                <a:solidFill>
                  <a:schemeClr val="tx1"/>
                </a:solidFill>
              </a:rPr>
              <a:t>Erythropoiesis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minerals 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7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8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Hemoglobin(g/</a:t>
                      </a:r>
                      <a:r>
                        <a:rPr lang="en-US" sz="1800" b="1" dirty="0" err="1"/>
                        <a:t>dL</a:t>
                      </a:r>
                      <a:r>
                        <a:rPr lang="en-US" sz="1800" b="1" dirty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Red</a:t>
                      </a:r>
                      <a:r>
                        <a:rPr lang="en-US" sz="1800" b="1" baseline="0" dirty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Mean Cell Volume (MCV)</a:t>
                      </a:r>
                      <a:r>
                        <a:rPr lang="en-US" sz="1800" b="1" baseline="0" dirty="0"/>
                        <a:t> (</a:t>
                      </a:r>
                      <a:r>
                        <a:rPr lang="en-US" sz="1800" b="1" baseline="0" dirty="0" err="1"/>
                        <a:t>fL</a:t>
                      </a:r>
                      <a:r>
                        <a:rPr lang="en-US" sz="1800" b="1" baseline="0" dirty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Mean Cell</a:t>
                      </a:r>
                      <a:r>
                        <a:rPr lang="en-US" sz="1800" b="1" baseline="0" dirty="0"/>
                        <a:t> Hemoglobin (MCH) (</a:t>
                      </a:r>
                      <a:r>
                        <a:rPr lang="en-US" sz="1800" b="1" baseline="0" dirty="0" err="1"/>
                        <a:t>pg</a:t>
                      </a:r>
                      <a:r>
                        <a:rPr lang="en-US" sz="1800" b="1" baseline="0" dirty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8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1098</Words>
  <Application>Microsoft Office PowerPoint</Application>
  <PresentationFormat>On-screen Show (4:3)</PresentationFormat>
  <Paragraphs>373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Times New Roman</vt:lpstr>
      <vt:lpstr>Franklin Gothic Medium</vt:lpstr>
      <vt:lpstr>Arial</vt:lpstr>
      <vt:lpstr>Majalla UI</vt:lpstr>
      <vt:lpstr>Wingdings 2</vt:lpstr>
      <vt:lpstr>نسق Office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Chieny O. Genuino</cp:lastModifiedBy>
  <cp:revision>216</cp:revision>
  <dcterms:created xsi:type="dcterms:W3CDTF">2013-12-05T17:48:18Z</dcterms:created>
  <dcterms:modified xsi:type="dcterms:W3CDTF">2019-11-26T10:38:56Z</dcterms:modified>
</cp:coreProperties>
</file>