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31" r:id="rId5"/>
    <p:sldId id="325" r:id="rId6"/>
    <p:sldId id="332" r:id="rId7"/>
    <p:sldId id="268" r:id="rId8"/>
    <p:sldId id="261" r:id="rId9"/>
    <p:sldId id="269" r:id="rId10"/>
    <p:sldId id="329" r:id="rId11"/>
    <p:sldId id="273" r:id="rId12"/>
    <p:sldId id="274" r:id="rId13"/>
    <p:sldId id="275" r:id="rId14"/>
    <p:sldId id="327" r:id="rId15"/>
    <p:sldId id="278" r:id="rId16"/>
    <p:sldId id="263" r:id="rId17"/>
    <p:sldId id="276" r:id="rId18"/>
    <p:sldId id="277" r:id="rId19"/>
    <p:sldId id="285" r:id="rId20"/>
    <p:sldId id="286" r:id="rId21"/>
    <p:sldId id="287" r:id="rId22"/>
    <p:sldId id="290" r:id="rId23"/>
    <p:sldId id="291" r:id="rId24"/>
    <p:sldId id="292" r:id="rId25"/>
    <p:sldId id="299" r:id="rId26"/>
    <p:sldId id="295" r:id="rId27"/>
    <p:sldId id="300" r:id="rId28"/>
    <p:sldId id="303" r:id="rId29"/>
    <p:sldId id="301" r:id="rId30"/>
    <p:sldId id="305" r:id="rId31"/>
    <p:sldId id="308" r:id="rId32"/>
    <p:sldId id="309" r:id="rId33"/>
    <p:sldId id="310" r:id="rId34"/>
    <p:sldId id="313" r:id="rId35"/>
    <p:sldId id="314" r:id="rId36"/>
    <p:sldId id="315" r:id="rId37"/>
    <p:sldId id="321" r:id="rId38"/>
    <p:sldId id="322" r:id="rId39"/>
    <p:sldId id="318" r:id="rId40"/>
    <p:sldId id="333" r:id="rId41"/>
    <p:sldId id="334" r:id="rId42"/>
    <p:sldId id="335" r:id="rId43"/>
    <p:sldId id="336" r:id="rId44"/>
    <p:sldId id="337" r:id="rId45"/>
    <p:sldId id="338" r:id="rId46"/>
    <p:sldId id="3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39B"/>
    <a:srgbClr val="30450F"/>
    <a:srgbClr val="1F2C0A"/>
    <a:srgbClr val="0F1505"/>
    <a:srgbClr val="4E6A1C"/>
    <a:srgbClr val="698E26"/>
    <a:srgbClr val="0F026E"/>
    <a:srgbClr val="CD4FA9"/>
    <a:srgbClr val="B33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57F2219-C952-466A-8028-98101BD08771}" type="datetimeFigureOut">
              <a:rPr lang="en-US" smtClean="0"/>
              <a:t>12/16/2019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489926-EF14-4203-9F7D-D8181C1AFBD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2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24698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10792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F2219-C952-466A-8028-98101BD0877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8070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F2219-C952-466A-8028-98101BD0877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9926-EF14-4203-9F7D-D8181C1AFBD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7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7F2219-C952-466A-8028-98101BD08771}"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72477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7F2219-C952-466A-8028-98101BD08771}"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174218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7F2219-C952-466A-8028-98101BD08771}"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34228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F2219-C952-466A-8028-98101BD08771}"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7722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F2219-C952-466A-8028-98101BD08771}"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26476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F2219-C952-466A-8028-98101BD08771}"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9926-EF14-4203-9F7D-D8181C1AFBD5}" type="slidenum">
              <a:rPr lang="en-US" smtClean="0"/>
              <a:t>‹#›</a:t>
            </a:fld>
            <a:endParaRPr lang="en-US"/>
          </a:p>
        </p:txBody>
      </p:sp>
    </p:spTree>
    <p:extLst>
      <p:ext uri="{BB962C8B-B14F-4D97-AF65-F5344CB8AC3E}">
        <p14:creationId xmlns:p14="http://schemas.microsoft.com/office/powerpoint/2010/main" val="319217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57F2219-C952-466A-8028-98101BD08771}" type="datetimeFigureOut">
              <a:rPr lang="en-US" smtClean="0"/>
              <a:t>12/16/2019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B489926-EF14-4203-9F7D-D8181C1AFBD5}" type="slidenum">
              <a:rPr lang="en-US" smtClean="0"/>
              <a:t>‹#›</a:t>
            </a:fld>
            <a:endParaRPr lang="en-US"/>
          </a:p>
        </p:txBody>
      </p:sp>
    </p:spTree>
    <p:extLst>
      <p:ext uri="{BB962C8B-B14F-4D97-AF65-F5344CB8AC3E}">
        <p14:creationId xmlns:p14="http://schemas.microsoft.com/office/powerpoint/2010/main" val="283758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ejm.org/do/10.1056/NEJMdo005273/ful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70" y="798879"/>
            <a:ext cx="11471565" cy="1194677"/>
          </a:xfrm>
        </p:spPr>
        <p:txBody>
          <a:bodyPr>
            <a:normAutofit/>
          </a:bodyPr>
          <a:lstStyle/>
          <a:p>
            <a:pPr>
              <a:lnSpc>
                <a:spcPct val="100000"/>
              </a:lnSpc>
            </a:pPr>
            <a:r>
              <a:rPr lang="en-US" sz="6000" b="1" dirty="0" smtClean="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HAEMOGLOBINOPATHY</a:t>
            </a:r>
            <a:endParaRPr lang="en-US" sz="6000" b="1" dirty="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719010" y="3402226"/>
            <a:ext cx="8534400" cy="3097428"/>
          </a:xfrm>
          <a:prstGeom prst="rect">
            <a:avLst/>
          </a:prstGeom>
          <a:noFill/>
          <a:ln>
            <a:noFill/>
          </a:ln>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ajalla UI"/>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ajalla UI"/>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ajalla UI"/>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ajalla UI"/>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ajalla UI"/>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0" lvl="0" indent="0" algn="ctr" defTabSz="914400" rtl="0" eaLnBrk="1" fontAlgn="base" latinLnBrk="0" hangingPunct="1">
              <a:lnSpc>
                <a:spcPct val="200000"/>
              </a:lnSpc>
              <a:spcBef>
                <a:spcPct val="20000"/>
              </a:spcBef>
              <a:spcAft>
                <a:spcPct val="0"/>
              </a:spcAft>
              <a:buClr>
                <a:srgbClr val="0BD0D9"/>
              </a:buClr>
              <a:buSzPct val="95000"/>
              <a:buFont typeface="Wingdings 2" panose="05020102010507070707" pitchFamily="18" charset="2"/>
              <a:buNone/>
              <a:tabLst/>
              <a:defRPr/>
            </a:pPr>
            <a:r>
              <a:rPr kumimoji="0" lang="en-US" altLang="en-US" sz="2600" b="1" i="0" u="none" strike="noStrike" kern="1200" cap="none" spc="0" normalizeH="0" baseline="0" noProof="0" dirty="0" smtClean="0">
                <a:ln>
                  <a:noFill/>
                </a:ln>
                <a:solidFill>
                  <a:srgbClr val="15039B"/>
                </a:solidFill>
                <a:effectLst/>
                <a:uLnTx/>
                <a:uFillTx/>
                <a:latin typeface="Times New Roman" panose="02020603050405020304" pitchFamily="18" charset="0"/>
                <a:cs typeface="Times New Roman" panose="02020603050405020304" pitchFamily="18" charset="0"/>
              </a:rPr>
              <a:t>BY:</a:t>
            </a:r>
          </a:p>
          <a:p>
            <a:pPr marR="0" lvl="0" algn="ctr" eaLnBrk="1" fontAlgn="auto" hangingPunct="1">
              <a:spcBef>
                <a:spcPts val="0"/>
              </a:spcBef>
              <a:spcAft>
                <a:spcPts val="0"/>
              </a:spcAft>
            </a:pPr>
            <a:r>
              <a:rPr lang="en-US" altLang="en-US" sz="3600" b="1" dirty="0">
                <a:solidFill>
                  <a:srgbClr val="FF0000"/>
                </a:solidFill>
                <a:latin typeface="Times New Roman" panose="02020603050405020304" pitchFamily="18" charset="0"/>
                <a:cs typeface="Times New Roman" panose="02020603050405020304" pitchFamily="18" charset="0"/>
              </a:rPr>
              <a:t>DR. FATMA </a:t>
            </a:r>
            <a:r>
              <a:rPr lang="en-US" altLang="en-US" sz="3600" b="1" dirty="0" smtClean="0">
                <a:solidFill>
                  <a:srgbClr val="FF0000"/>
                </a:solidFill>
                <a:latin typeface="Times New Roman" panose="02020603050405020304" pitchFamily="18" charset="0"/>
                <a:cs typeface="Times New Roman" panose="02020603050405020304" pitchFamily="18" charset="0"/>
              </a:rPr>
              <a:t>AL-QAHTANI</a:t>
            </a:r>
          </a:p>
          <a:p>
            <a:pPr marR="0" lvl="0" algn="ctr" eaLnBrk="1" fontAlgn="auto" hangingPunct="1">
              <a:spcBef>
                <a:spcPts val="0"/>
              </a:spcBef>
              <a:spcAft>
                <a:spcPts val="0"/>
              </a:spcAft>
            </a:pPr>
            <a:r>
              <a:rPr lang="en-US" altLang="en-US" b="1" dirty="0" smtClean="0">
                <a:solidFill>
                  <a:srgbClr val="15039B"/>
                </a:solidFill>
                <a:latin typeface="Times New Roman" panose="02020603050405020304" pitchFamily="18" charset="0"/>
                <a:cs typeface="Times New Roman" panose="02020603050405020304" pitchFamily="18" charset="0"/>
              </a:rPr>
              <a:t>ASSOCIATE PROFESSOR</a:t>
            </a:r>
            <a:endParaRPr lang="en-US" altLang="en-US" b="1" dirty="0">
              <a:solidFill>
                <a:srgbClr val="15039B"/>
              </a:solidFill>
              <a:latin typeface="Times New Roman" panose="02020603050405020304" pitchFamily="18" charset="0"/>
              <a:cs typeface="Times New Roman" panose="02020603050405020304" pitchFamily="18" charset="0"/>
            </a:endParaRPr>
          </a:p>
          <a:p>
            <a:pPr marR="0" lvl="0" algn="ctr" eaLnBrk="1" fontAlgn="auto" hangingPunct="1">
              <a:spcBef>
                <a:spcPts val="0"/>
              </a:spcBef>
              <a:spcAft>
                <a:spcPts val="0"/>
              </a:spcAft>
            </a:pPr>
            <a:r>
              <a:rPr lang="en-US" altLang="en-US" b="1" dirty="0">
                <a:solidFill>
                  <a:srgbClr val="15039B"/>
                </a:solidFill>
                <a:latin typeface="Times New Roman" panose="02020603050405020304" pitchFamily="18" charset="0"/>
                <a:cs typeface="Times New Roman" panose="02020603050405020304" pitchFamily="18" charset="0"/>
              </a:rPr>
              <a:t>CONSULTANT HAEMATOPATHOLOGIST </a:t>
            </a:r>
          </a:p>
          <a:p>
            <a:pPr marR="0" lvl="0" algn="ctr" eaLnBrk="1" fontAlgn="auto" hangingPunct="1">
              <a:spcBef>
                <a:spcPts val="0"/>
              </a:spcBef>
              <a:spcAft>
                <a:spcPts val="0"/>
              </a:spcAft>
            </a:pPr>
            <a:r>
              <a:rPr lang="en-US" altLang="en-US" b="1" dirty="0">
                <a:solidFill>
                  <a:srgbClr val="15039B"/>
                </a:solidFill>
                <a:latin typeface="Times New Roman" panose="02020603050405020304" pitchFamily="18" charset="0"/>
                <a:cs typeface="Times New Roman" panose="02020603050405020304" pitchFamily="18" charset="0"/>
              </a:rPr>
              <a:t>HEAD OF </a:t>
            </a:r>
            <a:r>
              <a:rPr lang="en-US" altLang="en-US" b="1" dirty="0" smtClean="0">
                <a:solidFill>
                  <a:srgbClr val="15039B"/>
                </a:solidFill>
                <a:latin typeface="Times New Roman" panose="02020603050405020304" pitchFamily="18" charset="0"/>
                <a:cs typeface="Times New Roman" panose="02020603050405020304" pitchFamily="18" charset="0"/>
              </a:rPr>
              <a:t>HAEMATOPATHOLOGY UNIT</a:t>
            </a:r>
            <a:endParaRPr lang="en-US" altLang="en-US" b="1" dirty="0">
              <a:solidFill>
                <a:srgbClr val="15039B"/>
              </a:solidFill>
              <a:latin typeface="Times New Roman" panose="02020603050405020304" pitchFamily="18" charset="0"/>
              <a:cs typeface="Times New Roman" panose="02020603050405020304" pitchFamily="18" charset="0"/>
            </a:endParaRPr>
          </a:p>
          <a:p>
            <a:pPr marR="0" lvl="0" algn="ctr" eaLnBrk="1" fontAlgn="auto" hangingPunct="1">
              <a:spcBef>
                <a:spcPts val="0"/>
              </a:spcBef>
              <a:spcAft>
                <a:spcPts val="0"/>
              </a:spcAft>
            </a:pPr>
            <a:r>
              <a:rPr lang="en-US" altLang="en-US" b="1" dirty="0">
                <a:solidFill>
                  <a:srgbClr val="15039B"/>
                </a:solidFill>
                <a:latin typeface="Times New Roman" panose="02020603050405020304" pitchFamily="18" charset="0"/>
                <a:cs typeface="Times New Roman" panose="02020603050405020304" pitchFamily="18" charset="0"/>
              </a:rPr>
              <a:t>DEPARTMENT OF PATHOLOGY</a:t>
            </a:r>
          </a:p>
        </p:txBody>
      </p:sp>
    </p:spTree>
    <p:extLst>
      <p:ext uri="{BB962C8B-B14F-4D97-AF65-F5344CB8AC3E}">
        <p14:creationId xmlns:p14="http://schemas.microsoft.com/office/powerpoint/2010/main" val="258882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8" y="1530169"/>
            <a:ext cx="10894422" cy="4517934"/>
          </a:xfrm>
        </p:spPr>
        <p:txBody>
          <a:bodyPr>
            <a:normAutofit/>
          </a:bodyPr>
          <a:lstStyle/>
          <a:p>
            <a:pPr lvl="0" algn="just">
              <a:spcBef>
                <a:spcPts val="400"/>
              </a:spcBef>
              <a:buClr>
                <a:srgbClr val="A6B727"/>
              </a:buClr>
              <a:buFont typeface="Wingdings" panose="05000000000000000000" pitchFamily="2" charset="2"/>
              <a:buChar char="v"/>
            </a:pPr>
            <a:r>
              <a:rPr lang="en-US" sz="2800" dirty="0">
                <a:solidFill>
                  <a:srgbClr val="30450F"/>
                </a:solidFill>
                <a:latin typeface="Times New Roman" panose="02020603050405020304" pitchFamily="18" charset="0"/>
                <a:cs typeface="Times New Roman" panose="02020603050405020304" pitchFamily="18" charset="0"/>
              </a:rPr>
              <a:t>Deletion of one or two genes causes an asymptomatic condition with </a:t>
            </a:r>
            <a:r>
              <a:rPr lang="en-US" sz="2800" dirty="0" smtClean="0">
                <a:solidFill>
                  <a:srgbClr val="30450F"/>
                </a:solidFill>
                <a:latin typeface="Times New Roman" panose="02020603050405020304" pitchFamily="18" charset="0"/>
                <a:cs typeface="Times New Roman" panose="02020603050405020304" pitchFamily="18" charset="0"/>
              </a:rPr>
              <a:t>minor hematological </a:t>
            </a:r>
            <a:r>
              <a:rPr lang="en-US" sz="2800" dirty="0">
                <a:solidFill>
                  <a:srgbClr val="30450F"/>
                </a:solidFill>
                <a:latin typeface="Times New Roman" panose="02020603050405020304" pitchFamily="18" charset="0"/>
                <a:cs typeface="Times New Roman" panose="02020603050405020304" pitchFamily="18" charset="0"/>
              </a:rPr>
              <a:t>features; deletion of </a:t>
            </a:r>
            <a:r>
              <a:rPr lang="en-US" sz="2800" b="1" dirty="0">
                <a:solidFill>
                  <a:srgbClr val="30450F"/>
                </a:solidFill>
                <a:latin typeface="Times New Roman" panose="02020603050405020304" pitchFamily="18" charset="0"/>
                <a:cs typeface="Times New Roman" panose="02020603050405020304" pitchFamily="18" charset="0"/>
              </a:rPr>
              <a:t>three of the four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-globin genes causes a more severe imbalance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i="1" dirty="0">
                <a:solidFill>
                  <a:srgbClr val="30450F"/>
                </a:solidFill>
                <a:latin typeface="Times New Roman" panose="02020603050405020304" pitchFamily="18" charset="0"/>
                <a:cs typeface="Times New Roman" panose="02020603050405020304" pitchFamily="18" charset="0"/>
              </a:rPr>
              <a:t>:</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-globin chains and results in </a:t>
            </a:r>
            <a:r>
              <a:rPr lang="en-US" sz="2800" b="1" u="sng" dirty="0" smtClean="0">
                <a:solidFill>
                  <a:srgbClr val="30450F"/>
                </a:solidFill>
                <a:latin typeface="Times New Roman" panose="02020603050405020304" pitchFamily="18" charset="0"/>
                <a:cs typeface="Times New Roman" panose="02020603050405020304" pitchFamily="18" charset="0"/>
              </a:rPr>
              <a:t>hemoglobin H</a:t>
            </a:r>
            <a:r>
              <a:rPr lang="en-US" sz="2800" dirty="0" smtClean="0">
                <a:solidFill>
                  <a:srgbClr val="30450F"/>
                </a:solidFill>
                <a:latin typeface="Times New Roman" panose="02020603050405020304" pitchFamily="18" charset="0"/>
                <a:cs typeface="Times New Roman" panose="02020603050405020304" pitchFamily="18" charset="0"/>
              </a:rPr>
              <a:t>, four beta globins, disease</a:t>
            </a:r>
            <a:r>
              <a:rPr lang="en-US" sz="2800" dirty="0">
                <a:solidFill>
                  <a:srgbClr val="30450F"/>
                </a:solidFill>
                <a:latin typeface="Times New Roman" panose="02020603050405020304" pitchFamily="18" charset="0"/>
                <a:cs typeface="Times New Roman" panose="02020603050405020304" pitchFamily="18" charset="0"/>
              </a:rPr>
              <a:t>; and loss of </a:t>
            </a:r>
            <a:r>
              <a:rPr lang="en-US" sz="2800" b="1" dirty="0">
                <a:solidFill>
                  <a:srgbClr val="30450F"/>
                </a:solidFill>
                <a:latin typeface="Times New Roman" panose="02020603050405020304" pitchFamily="18" charset="0"/>
                <a:cs typeface="Times New Roman" panose="02020603050405020304" pitchFamily="18" charset="0"/>
              </a:rPr>
              <a:t>all four </a:t>
            </a:r>
            <a:r>
              <a:rPr lang="el-GR" sz="2800" b="1" i="1" dirty="0">
                <a:solidFill>
                  <a:srgbClr val="30450F"/>
                </a:solidFill>
                <a:latin typeface="Times New Roman" panose="02020603050405020304" pitchFamily="18" charset="0"/>
                <a:cs typeface="Times New Roman" panose="02020603050405020304" pitchFamily="18" charset="0"/>
              </a:rPr>
              <a:t>α</a:t>
            </a:r>
            <a:r>
              <a:rPr lang="en-US" sz="2800" b="1" dirty="0">
                <a:solidFill>
                  <a:srgbClr val="30450F"/>
                </a:solidFill>
                <a:latin typeface="Times New Roman" panose="02020603050405020304" pitchFamily="18" charset="0"/>
                <a:cs typeface="Times New Roman" panose="02020603050405020304" pitchFamily="18" charset="0"/>
              </a:rPr>
              <a:t>-globin </a:t>
            </a:r>
            <a:r>
              <a:rPr lang="en-US" sz="2800" dirty="0">
                <a:solidFill>
                  <a:srgbClr val="30450F"/>
                </a:solidFill>
                <a:latin typeface="Times New Roman" panose="02020603050405020304" pitchFamily="18" charset="0"/>
                <a:cs typeface="Times New Roman" panose="02020603050405020304" pitchFamily="18" charset="0"/>
              </a:rPr>
              <a:t>genes causes </a:t>
            </a:r>
            <a:r>
              <a:rPr lang="en-US" sz="2800" b="1" u="sng" dirty="0" err="1">
                <a:solidFill>
                  <a:srgbClr val="30450F"/>
                </a:solidFill>
                <a:latin typeface="Times New Roman" panose="02020603050405020304" pitchFamily="18" charset="0"/>
                <a:cs typeface="Times New Roman" panose="02020603050405020304" pitchFamily="18" charset="0"/>
              </a:rPr>
              <a:t>Hb</a:t>
            </a:r>
            <a:r>
              <a:rPr lang="en-US" sz="2800" b="1" u="sng" dirty="0">
                <a:solidFill>
                  <a:srgbClr val="30450F"/>
                </a:solidFill>
                <a:latin typeface="Times New Roman" panose="02020603050405020304" pitchFamily="18" charset="0"/>
                <a:cs typeface="Times New Roman" panose="02020603050405020304" pitchFamily="18" charset="0"/>
              </a:rPr>
              <a:t> </a:t>
            </a:r>
            <a:r>
              <a:rPr lang="en-US" sz="2800" b="1" u="sng" dirty="0" smtClean="0">
                <a:solidFill>
                  <a:srgbClr val="30450F"/>
                </a:solidFill>
                <a:latin typeface="Times New Roman" panose="02020603050405020304" pitchFamily="18" charset="0"/>
                <a:cs typeface="Times New Roman" panose="02020603050405020304" pitchFamily="18" charset="0"/>
              </a:rPr>
              <a:t>Bart’s</a:t>
            </a:r>
            <a:r>
              <a:rPr lang="en-US" sz="2800" dirty="0" smtClean="0">
                <a:solidFill>
                  <a:srgbClr val="30450F"/>
                </a:solidFill>
                <a:latin typeface="Times New Roman" panose="02020603050405020304" pitchFamily="18" charset="0"/>
                <a:cs typeface="Times New Roman" panose="02020603050405020304" pitchFamily="18" charset="0"/>
              </a:rPr>
              <a:t>, four gamma globins, (</a:t>
            </a:r>
            <a:r>
              <a:rPr lang="en-US" sz="2800" b="1" u="sng" dirty="0" smtClean="0">
                <a:solidFill>
                  <a:srgbClr val="30450F"/>
                </a:solidFill>
                <a:latin typeface="Times New Roman" panose="02020603050405020304" pitchFamily="18" charset="0"/>
                <a:cs typeface="Times New Roman" panose="02020603050405020304" pitchFamily="18" charset="0"/>
              </a:rPr>
              <a:t>hydrops fetalis </a:t>
            </a:r>
            <a:r>
              <a:rPr lang="en-US" sz="2800" dirty="0" smtClean="0">
                <a:solidFill>
                  <a:srgbClr val="30450F"/>
                </a:solidFill>
                <a:latin typeface="Times New Roman" panose="02020603050405020304" pitchFamily="18" charset="0"/>
                <a:cs typeface="Times New Roman" panose="02020603050405020304" pitchFamily="18" charset="0"/>
              </a:rPr>
              <a:t>syndrome).</a:t>
            </a:r>
          </a:p>
          <a:p>
            <a:pPr lvl="0" algn="just">
              <a:spcBef>
                <a:spcPts val="400"/>
              </a:spcBef>
              <a:buClr>
                <a:srgbClr val="A6B727"/>
              </a:buClr>
              <a:buFont typeface="Wingdings" panose="05000000000000000000" pitchFamily="2" charset="2"/>
              <a:buChar char="v"/>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v"/>
            </a:pPr>
            <a:r>
              <a:rPr lang="en-US" sz="2800" dirty="0">
                <a:solidFill>
                  <a:srgbClr val="30450F"/>
                </a:solidFill>
                <a:latin typeface="Times New Roman" panose="02020603050405020304" pitchFamily="18" charset="0"/>
                <a:cs typeface="Times New Roman" panose="02020603050405020304" pitchFamily="18" charset="0"/>
              </a:rPr>
              <a:t>0.4% of deliveries are stillbirths due to </a:t>
            </a:r>
            <a:r>
              <a:rPr lang="en-US" sz="2800" dirty="0" err="1">
                <a:solidFill>
                  <a:srgbClr val="30450F"/>
                </a:solidFill>
                <a:latin typeface="Times New Roman" panose="02020603050405020304" pitchFamily="18" charset="0"/>
                <a:cs typeface="Times New Roman" panose="02020603050405020304" pitchFamily="18" charset="0"/>
              </a:rPr>
              <a:t>Hb</a:t>
            </a:r>
            <a:r>
              <a:rPr lang="en-US" sz="2800" dirty="0">
                <a:solidFill>
                  <a:srgbClr val="30450F"/>
                </a:solidFill>
                <a:latin typeface="Times New Roman" panose="02020603050405020304" pitchFamily="18" charset="0"/>
                <a:cs typeface="Times New Roman" panose="02020603050405020304" pitchFamily="18" charset="0"/>
              </a:rPr>
              <a:t> Bart’s hydrops fetalis </a:t>
            </a:r>
            <a:r>
              <a:rPr lang="en-US" sz="2800" dirty="0" smtClean="0">
                <a:solidFill>
                  <a:srgbClr val="30450F"/>
                </a:solidFill>
                <a:latin typeface="Times New Roman" panose="02020603050405020304" pitchFamily="18" charset="0"/>
                <a:cs typeface="Times New Roman" panose="02020603050405020304" pitchFamily="18" charset="0"/>
              </a:rPr>
              <a:t>syndrome and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a:solidFill>
                  <a:srgbClr val="30450F"/>
                </a:solidFill>
                <a:latin typeface="Times New Roman" panose="02020603050405020304" pitchFamily="18" charset="0"/>
                <a:cs typeface="Times New Roman" panose="02020603050405020304" pitchFamily="18" charset="0"/>
              </a:rPr>
              <a:t>disease is found in about 1% of the population.</a:t>
            </a:r>
          </a:p>
        </p:txBody>
      </p:sp>
      <p:sp>
        <p:nvSpPr>
          <p:cNvPr id="5" name="Title 1"/>
          <p:cNvSpPr>
            <a:spLocks noGrp="1"/>
          </p:cNvSpPr>
          <p:nvPr>
            <p:ph type="title"/>
          </p:nvPr>
        </p:nvSpPr>
        <p:spPr>
          <a:xfrm>
            <a:off x="1143000" y="494274"/>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31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4921"/>
            <a:ext cx="9875520" cy="1477855"/>
          </a:xfrm>
          <a:solidFill>
            <a:schemeClr val="accent1">
              <a:lumMod val="20000"/>
              <a:lumOff val="80000"/>
            </a:schemeClr>
          </a:solidFill>
        </p:spPr>
        <p:txBody>
          <a:bodyPr>
            <a:normAutofit/>
          </a:bodyPr>
          <a:lstStyle/>
          <a:p>
            <a:pPr algn="ctr"/>
            <a:r>
              <a:rPr lang="el-GR" sz="4600" b="1" i="1" dirty="0" smtClean="0">
                <a:solidFill>
                  <a:srgbClr val="15039B"/>
                </a:solidFill>
                <a:latin typeface="Times New Roman" panose="02020603050405020304" pitchFamily="18" charset="0"/>
                <a:cs typeface="Times New Roman" panose="02020603050405020304" pitchFamily="18" charset="0"/>
              </a:rPr>
              <a:t>α</a:t>
            </a:r>
            <a:r>
              <a:rPr lang="el-GR" sz="4600" i="1" baseline="30000" dirty="0" smtClean="0">
                <a:solidFill>
                  <a:srgbClr val="15039B"/>
                </a:solidFill>
                <a:latin typeface="Times New Roman" panose="02020603050405020304" pitchFamily="18" charset="0"/>
                <a:cs typeface="Times New Roman" panose="02020603050405020304" pitchFamily="18" charset="0"/>
              </a:rPr>
              <a:t>+</a:t>
            </a:r>
            <a:r>
              <a:rPr lang="en-US" sz="4600" b="1" dirty="0" smtClean="0">
                <a:solidFill>
                  <a:srgbClr val="15039B"/>
                </a:solidFill>
                <a:latin typeface="Times New Roman" panose="02020603050405020304" pitchFamily="18" charset="0"/>
                <a:cs typeface="Times New Roman" panose="02020603050405020304" pitchFamily="18" charset="0"/>
              </a:rPr>
              <a:t>-Thalassemia trait </a:t>
            </a:r>
            <a:br>
              <a:rPr lang="en-US" sz="4600" b="1" dirty="0" smtClean="0">
                <a:solidFill>
                  <a:srgbClr val="15039B"/>
                </a:solidFill>
                <a:latin typeface="Times New Roman" panose="02020603050405020304" pitchFamily="18" charset="0"/>
                <a:cs typeface="Times New Roman" panose="02020603050405020304" pitchFamily="18" charset="0"/>
              </a:rPr>
            </a:br>
            <a:r>
              <a:rPr lang="en-US" sz="4600" b="1" dirty="0" smtClean="0">
                <a:solidFill>
                  <a:srgbClr val="15039B"/>
                </a:solidFill>
                <a:latin typeface="Times New Roman" panose="02020603050405020304" pitchFamily="18" charset="0"/>
                <a:cs typeface="Times New Roman" panose="02020603050405020304" pitchFamily="18" charset="0"/>
              </a:rPr>
              <a:t>(deletion of one </a:t>
            </a:r>
            <a:r>
              <a:rPr lang="el-GR" sz="4600" b="1" i="1" dirty="0" smtClean="0">
                <a:solidFill>
                  <a:srgbClr val="15039B"/>
                </a:solidFill>
                <a:latin typeface="Times New Roman" panose="02020603050405020304" pitchFamily="18" charset="0"/>
                <a:cs typeface="Times New Roman" panose="02020603050405020304" pitchFamily="18" charset="0"/>
              </a:rPr>
              <a:t>α</a:t>
            </a:r>
            <a:r>
              <a:rPr lang="en-US" sz="4600" b="1" dirty="0" smtClean="0">
                <a:solidFill>
                  <a:srgbClr val="15039B"/>
                </a:solidFill>
                <a:latin typeface="Times New Roman" panose="02020603050405020304" pitchFamily="18" charset="0"/>
                <a:cs typeface="Times New Roman" panose="02020603050405020304" pitchFamily="18" charset="0"/>
              </a:rPr>
              <a:t> globin gene)</a:t>
            </a:r>
            <a:endParaRPr lang="en-US" sz="46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7828" y="2387414"/>
            <a:ext cx="10985863" cy="3248274"/>
          </a:xfrm>
        </p:spPr>
        <p:txBody>
          <a:bodyPr>
            <a:noAutofit/>
          </a:bodyPr>
          <a:lstStyle/>
          <a:p>
            <a:pPr algn="just">
              <a:spcBef>
                <a:spcPts val="400"/>
              </a:spcBef>
            </a:pPr>
            <a:r>
              <a:rPr lang="en-US" sz="3200" dirty="0" smtClean="0">
                <a:solidFill>
                  <a:srgbClr val="30450F"/>
                </a:solidFill>
                <a:latin typeface="Times New Roman" panose="02020603050405020304" pitchFamily="18" charset="0"/>
                <a:cs typeface="Times New Roman" panose="02020603050405020304" pitchFamily="18" charset="0"/>
              </a:rPr>
              <a:t>This is seen when an individual inherits the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baseline="30000" dirty="0" smtClean="0">
                <a:solidFill>
                  <a:srgbClr val="30450F"/>
                </a:solidFill>
                <a:latin typeface="Times New Roman" panose="02020603050405020304" pitchFamily="18" charset="0"/>
                <a:cs typeface="Times New Roman" panose="02020603050405020304" pitchFamily="18" charset="0"/>
              </a:rPr>
              <a:t>+</a:t>
            </a:r>
            <a:r>
              <a:rPr lang="en-US" sz="3200" dirty="0" smtClean="0">
                <a:solidFill>
                  <a:srgbClr val="30450F"/>
                </a:solidFill>
                <a:latin typeface="Times New Roman" panose="02020603050405020304" pitchFamily="18" charset="0"/>
                <a:cs typeface="Times New Roman" panose="02020603050405020304" pitchFamily="18" charset="0"/>
              </a:rPr>
              <a:t>-thalassemia allele from one parent and a normal chromosome 16 from the other parent (i.e. heterozygotes for the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baseline="30000" dirty="0" smtClean="0">
                <a:solidFill>
                  <a:srgbClr val="30450F"/>
                </a:solidFill>
                <a:latin typeface="Times New Roman" panose="02020603050405020304" pitchFamily="18" charset="0"/>
                <a:cs typeface="Times New Roman" panose="02020603050405020304" pitchFamily="18" charset="0"/>
              </a:rPr>
              <a:t>+</a:t>
            </a:r>
            <a:r>
              <a:rPr lang="en-US" sz="3200" dirty="0" smtClean="0">
                <a:solidFill>
                  <a:srgbClr val="30450F"/>
                </a:solidFill>
                <a:latin typeface="Times New Roman" panose="02020603050405020304" pitchFamily="18" charset="0"/>
                <a:cs typeface="Times New Roman" panose="02020603050405020304" pitchFamily="18" charset="0"/>
              </a:rPr>
              <a:t> determinant). </a:t>
            </a:r>
          </a:p>
          <a:p>
            <a:pPr algn="just">
              <a:spcBef>
                <a:spcPts val="400"/>
              </a:spcBef>
            </a:pPr>
            <a:endParaRPr lang="en-US" sz="3200" dirty="0">
              <a:solidFill>
                <a:srgbClr val="30450F"/>
              </a:solidFill>
              <a:latin typeface="Times New Roman" panose="02020603050405020304" pitchFamily="18" charset="0"/>
              <a:cs typeface="Times New Roman" panose="02020603050405020304" pitchFamily="18" charset="0"/>
            </a:endParaRPr>
          </a:p>
          <a:p>
            <a:pPr algn="just">
              <a:spcBef>
                <a:spcPts val="400"/>
              </a:spcBef>
            </a:pPr>
            <a:r>
              <a:rPr lang="en-US" sz="3200" dirty="0" smtClean="0">
                <a:solidFill>
                  <a:srgbClr val="30450F"/>
                </a:solidFill>
                <a:latin typeface="Times New Roman" panose="02020603050405020304" pitchFamily="18" charset="0"/>
                <a:cs typeface="Times New Roman" panose="02020603050405020304" pitchFamily="18" charset="0"/>
              </a:rPr>
              <a:t>Affected individuals are asymptomatic, although they have minor hematological changes such as </a:t>
            </a:r>
            <a:r>
              <a:rPr lang="en-US" sz="3200" b="1" u="sng" dirty="0" smtClean="0">
                <a:solidFill>
                  <a:srgbClr val="30450F"/>
                </a:solidFill>
                <a:latin typeface="Times New Roman" panose="02020603050405020304" pitchFamily="18" charset="0"/>
                <a:cs typeface="Times New Roman" panose="02020603050405020304" pitchFamily="18" charset="0"/>
              </a:rPr>
              <a:t>slight reductions </a:t>
            </a:r>
            <a:r>
              <a:rPr lang="en-US" sz="3200" dirty="0" smtClean="0">
                <a:solidFill>
                  <a:srgbClr val="30450F"/>
                </a:solidFill>
                <a:latin typeface="Times New Roman" panose="02020603050405020304" pitchFamily="18" charset="0"/>
                <a:cs typeface="Times New Roman" panose="02020603050405020304" pitchFamily="18" charset="0"/>
              </a:rPr>
              <a:t>in mean cell volume (MCV) and mean cell hemoglobin (MCH).</a:t>
            </a:r>
            <a:endParaRPr lang="en-US" sz="32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4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19" y="580477"/>
            <a:ext cx="10469880" cy="2130997"/>
          </a:xfrm>
          <a:solidFill>
            <a:schemeClr val="accent1">
              <a:lumMod val="20000"/>
              <a:lumOff val="80000"/>
            </a:schemeClr>
          </a:solidFill>
        </p:spPr>
        <p:txBody>
          <a:bodyPr>
            <a:noAutofit/>
          </a:bodyPr>
          <a:lstStyle/>
          <a:p>
            <a:pPr algn="ct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aseline="30000" dirty="0" smtClean="0">
                <a:solidFill>
                  <a:srgbClr val="15039B"/>
                </a:solidFill>
                <a:latin typeface="Times New Roman" panose="02020603050405020304" pitchFamily="18" charset="0"/>
                <a:cs typeface="Times New Roman" panose="02020603050405020304" pitchFamily="18" charset="0"/>
              </a:rPr>
              <a:t>0</a:t>
            </a:r>
            <a:r>
              <a:rPr lang="en-US" sz="4800" b="1" dirty="0" smtClean="0">
                <a:solidFill>
                  <a:srgbClr val="15039B"/>
                </a:solidFill>
                <a:latin typeface="Times New Roman" panose="02020603050405020304" pitchFamily="18" charset="0"/>
                <a:cs typeface="Times New Roman" panose="02020603050405020304" pitchFamily="18" charset="0"/>
              </a:rPr>
              <a:t>-Thalassaemia trait </a:t>
            </a:r>
            <a:br>
              <a:rPr lang="en-US" sz="4800" b="1" dirty="0" smtClean="0">
                <a:solidFill>
                  <a:srgbClr val="15039B"/>
                </a:solidFill>
                <a:latin typeface="Times New Roman" panose="02020603050405020304" pitchFamily="18" charset="0"/>
                <a:cs typeface="Times New Roman" panose="02020603050405020304" pitchFamily="18" charset="0"/>
              </a:rPr>
            </a:br>
            <a:r>
              <a:rPr lang="en-US" sz="4800" b="1" dirty="0" smtClean="0">
                <a:solidFill>
                  <a:srgbClr val="15039B"/>
                </a:solidFill>
                <a:latin typeface="Times New Roman" panose="02020603050405020304" pitchFamily="18" charset="0"/>
                <a:cs typeface="Times New Roman" panose="02020603050405020304" pitchFamily="18" charset="0"/>
              </a:rPr>
              <a:t>(deletion of both </a:t>
            </a: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1" dirty="0" smtClean="0">
                <a:solidFill>
                  <a:srgbClr val="15039B"/>
                </a:solidFill>
                <a:latin typeface="Times New Roman" panose="02020603050405020304" pitchFamily="18" charset="0"/>
                <a:cs typeface="Times New Roman" panose="02020603050405020304" pitchFamily="18" charset="0"/>
              </a:rPr>
              <a:t>-globin genes in same allele on </a:t>
            </a:r>
            <a:r>
              <a:rPr lang="en-US" sz="4800" b="1" dirty="0" err="1" smtClean="0">
                <a:solidFill>
                  <a:srgbClr val="15039B"/>
                </a:solidFill>
                <a:latin typeface="Times New Roman" panose="02020603050405020304" pitchFamily="18" charset="0"/>
                <a:cs typeface="Times New Roman" panose="02020603050405020304" pitchFamily="18" charset="0"/>
              </a:rPr>
              <a:t>ch</a:t>
            </a:r>
            <a:r>
              <a:rPr lang="en-US" sz="4800" b="1" dirty="0" smtClean="0">
                <a:solidFill>
                  <a:srgbClr val="15039B"/>
                </a:solidFill>
                <a:latin typeface="Times New Roman" panose="02020603050405020304" pitchFamily="18" charset="0"/>
                <a:cs typeface="Times New Roman" panose="02020603050405020304" pitchFamily="18" charset="0"/>
              </a:rPr>
              <a:t> 16)</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0019" y="2965918"/>
            <a:ext cx="10469880" cy="2781739"/>
          </a:xfrm>
        </p:spPr>
        <p:txBody>
          <a:bodyPr>
            <a:noAutofit/>
          </a:bodyPr>
          <a:lstStyle/>
          <a:p>
            <a:pPr marL="45720" indent="0" algn="just">
              <a:spcBef>
                <a:spcPts val="400"/>
              </a:spcBef>
              <a:buNone/>
            </a:pPr>
            <a:r>
              <a:rPr lang="en-US" sz="4000" dirty="0" smtClean="0">
                <a:solidFill>
                  <a:srgbClr val="30450F"/>
                </a:solidFill>
                <a:latin typeface="Times New Roman" panose="02020603050405020304" pitchFamily="18" charset="0"/>
                <a:cs typeface="Times New Roman" panose="02020603050405020304" pitchFamily="18" charset="0"/>
              </a:rPr>
              <a:t>The </a:t>
            </a:r>
            <a:r>
              <a:rPr lang="en-US" sz="4000" dirty="0" err="1" smtClean="0">
                <a:solidFill>
                  <a:srgbClr val="30450F"/>
                </a:solidFill>
                <a:latin typeface="Times New Roman" panose="02020603050405020304" pitchFamily="18" charset="0"/>
                <a:cs typeface="Times New Roman" panose="02020603050405020304" pitchFamily="18" charset="0"/>
              </a:rPr>
              <a:t>Hb</a:t>
            </a:r>
            <a:r>
              <a:rPr lang="en-US" sz="4000" dirty="0" smtClean="0">
                <a:solidFill>
                  <a:srgbClr val="30450F"/>
                </a:solidFill>
                <a:latin typeface="Times New Roman" panose="02020603050405020304" pitchFamily="18" charset="0"/>
                <a:cs typeface="Times New Roman" panose="02020603050405020304" pitchFamily="18" charset="0"/>
              </a:rPr>
              <a:t> is either normal or slightly reduced and the MCV and MCH are low. However, RBC count is elevated and RDW is not affected (why?).</a:t>
            </a:r>
            <a:endParaRPr lang="en-US" sz="4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31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5003"/>
            <a:ext cx="9875520" cy="1272583"/>
          </a:xfrm>
          <a:solidFill>
            <a:schemeClr val="accent1">
              <a:lumMod val="20000"/>
              <a:lumOff val="80000"/>
            </a:schemeClr>
          </a:solidFill>
        </p:spPr>
        <p:txBody>
          <a:bodyPr>
            <a:normAutofit/>
          </a:bodyPr>
          <a:lstStyle/>
          <a:p>
            <a:pPr algn="ctr"/>
            <a:r>
              <a:rPr lang="en-US" sz="4200" b="1" dirty="0" smtClean="0">
                <a:solidFill>
                  <a:srgbClr val="15039B"/>
                </a:solidFill>
                <a:latin typeface="Times New Roman" panose="02020603050405020304" pitchFamily="18" charset="0"/>
                <a:cs typeface="Times New Roman" panose="02020603050405020304" pitchFamily="18" charset="0"/>
              </a:rPr>
              <a:t>Hemoglobin H disease </a:t>
            </a:r>
            <a:br>
              <a:rPr lang="en-US" sz="4200" b="1" dirty="0" smtClean="0">
                <a:solidFill>
                  <a:srgbClr val="15039B"/>
                </a:solidFill>
                <a:latin typeface="Times New Roman" panose="02020603050405020304" pitchFamily="18" charset="0"/>
                <a:cs typeface="Times New Roman" panose="02020603050405020304" pitchFamily="18" charset="0"/>
              </a:rPr>
            </a:br>
            <a:r>
              <a:rPr lang="en-US" sz="4200" b="1" dirty="0" smtClean="0">
                <a:solidFill>
                  <a:srgbClr val="15039B"/>
                </a:solidFill>
                <a:latin typeface="Times New Roman" panose="02020603050405020304" pitchFamily="18" charset="0"/>
                <a:cs typeface="Times New Roman" panose="02020603050405020304" pitchFamily="18" charset="0"/>
              </a:rPr>
              <a:t>(deletion of three </a:t>
            </a:r>
            <a:r>
              <a:rPr lang="el-GR" sz="4200" b="1" i="1" dirty="0" smtClean="0">
                <a:solidFill>
                  <a:srgbClr val="15039B"/>
                </a:solidFill>
                <a:latin typeface="Times New Roman" panose="02020603050405020304" pitchFamily="18" charset="0"/>
                <a:cs typeface="Times New Roman" panose="02020603050405020304" pitchFamily="18" charset="0"/>
              </a:rPr>
              <a:t>α</a:t>
            </a:r>
            <a:r>
              <a:rPr lang="en-US" sz="4200" b="1" dirty="0" smtClean="0">
                <a:solidFill>
                  <a:srgbClr val="15039B"/>
                </a:solidFill>
                <a:latin typeface="Times New Roman" panose="02020603050405020304" pitchFamily="18" charset="0"/>
                <a:cs typeface="Times New Roman" panose="02020603050405020304" pitchFamily="18" charset="0"/>
              </a:rPr>
              <a:t>-globin genes)</a:t>
            </a:r>
            <a:endParaRPr lang="en-US" sz="42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2059462"/>
            <a:ext cx="11181806" cy="4143633"/>
          </a:xfrm>
        </p:spPr>
        <p:txBody>
          <a:bodyPr>
            <a:noAutofit/>
          </a:bodyPr>
          <a:lstStyle/>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This chronic hemolytic anemia results from the inheritance of both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baseline="30000" dirty="0" smtClean="0">
                <a:solidFill>
                  <a:srgbClr val="30450F"/>
                </a:solidFill>
                <a:latin typeface="Times New Roman" panose="02020603050405020304" pitchFamily="18" charset="0"/>
                <a:cs typeface="Times New Roman" panose="02020603050405020304" pitchFamily="18" charset="0"/>
              </a:rPr>
              <a:t>+</a:t>
            </a:r>
            <a:r>
              <a:rPr lang="en-US" sz="2800" dirty="0" smtClean="0">
                <a:solidFill>
                  <a:srgbClr val="30450F"/>
                </a:solidFill>
                <a:latin typeface="Times New Roman" panose="02020603050405020304" pitchFamily="18" charset="0"/>
                <a:cs typeface="Times New Roman" panose="02020603050405020304" pitchFamily="18" charset="0"/>
              </a:rPr>
              <a:t>- and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baseline="30000" dirty="0" smtClean="0">
                <a:solidFill>
                  <a:srgbClr val="30450F"/>
                </a:solidFill>
                <a:latin typeface="Times New Roman" panose="02020603050405020304" pitchFamily="18" charset="0"/>
                <a:cs typeface="Times New Roman" panose="02020603050405020304" pitchFamily="18" charset="0"/>
              </a:rPr>
              <a:t>0</a:t>
            </a:r>
            <a:r>
              <a:rPr lang="en-US" sz="2800" dirty="0" smtClean="0">
                <a:solidFill>
                  <a:srgbClr val="30450F"/>
                </a:solidFill>
                <a:latin typeface="Times New Roman" panose="02020603050405020304" pitchFamily="18" charset="0"/>
                <a:cs typeface="Times New Roman" panose="02020603050405020304" pitchFamily="18" charset="0"/>
              </a:rPr>
              <a:t>-thalassaemia alleles, leaving one functioning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gene per cell.</a:t>
            </a:r>
          </a:p>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chains are produced at very low rates, leaving a considerable excess of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-chains, which combine to form tetramers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baseline="-25000" dirty="0" smtClean="0">
                <a:solidFill>
                  <a:srgbClr val="30450F"/>
                </a:solidFill>
                <a:latin typeface="Times New Roman" panose="02020603050405020304" pitchFamily="18" charset="0"/>
                <a:cs typeface="Times New Roman" panose="02020603050405020304" pitchFamily="18" charset="0"/>
              </a:rPr>
              <a:t>4</a:t>
            </a:r>
            <a:r>
              <a:rPr lang="en-US" sz="2800" dirty="0" smtClean="0">
                <a:solidFill>
                  <a:srgbClr val="30450F"/>
                </a:solidFill>
                <a:latin typeface="Times New Roman" panose="02020603050405020304" pitchFamily="18" charset="0"/>
                <a:cs typeface="Times New Roman" panose="02020603050405020304" pitchFamily="18" charset="0"/>
              </a:rPr>
              <a:t>). This tetramer is known as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400"/>
              </a:spcBef>
              <a:buFont typeface="Wingdings" panose="05000000000000000000" pitchFamily="2" charset="2"/>
              <a:buChar char="Ø"/>
            </a:pP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smtClean="0">
                <a:solidFill>
                  <a:srgbClr val="30450F"/>
                </a:solidFill>
                <a:latin typeface="Times New Roman" panose="02020603050405020304" pitchFamily="18" charset="0"/>
                <a:cs typeface="Times New Roman" panose="02020603050405020304" pitchFamily="18" charset="0"/>
              </a:rPr>
              <a:t> is unstable and precipitates as the erythrocytes age, forming rigid membrane-bound inclusions that are removed during the passage of affected red cells through the spleen. </a:t>
            </a:r>
          </a:p>
          <a:p>
            <a:pPr algn="just">
              <a:spcBef>
                <a:spcPts val="400"/>
              </a:spcBef>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damage to the membrane brought about by this removal results in a shortened red cell lifespan.</a:t>
            </a:r>
          </a:p>
        </p:txBody>
      </p:sp>
    </p:spTree>
    <p:extLst>
      <p:ext uri="{BB962C8B-B14F-4D97-AF65-F5344CB8AC3E}">
        <p14:creationId xmlns:p14="http://schemas.microsoft.com/office/powerpoint/2010/main" val="81409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31" y="1464265"/>
            <a:ext cx="10959737" cy="4152763"/>
          </a:xfrm>
        </p:spPr>
        <p:txBody>
          <a:bodyPr>
            <a:normAutofit/>
          </a:bodyPr>
          <a:lstStyle/>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Most patients are moderately affected, with a mild </a:t>
            </a:r>
            <a:r>
              <a:rPr lang="en-US" sz="2800" dirty="0" smtClean="0">
                <a:solidFill>
                  <a:srgbClr val="30450F"/>
                </a:solidFill>
                <a:latin typeface="Times New Roman" panose="02020603050405020304" pitchFamily="18" charset="0"/>
                <a:cs typeface="Times New Roman" panose="02020603050405020304" pitchFamily="18" charset="0"/>
              </a:rPr>
              <a:t>anemia </a:t>
            </a:r>
            <a:r>
              <a:rPr lang="en-US" sz="2800" dirty="0">
                <a:solidFill>
                  <a:srgbClr val="30450F"/>
                </a:solidFill>
                <a:latin typeface="Times New Roman" panose="02020603050405020304" pitchFamily="18" charset="0"/>
                <a:cs typeface="Times New Roman" panose="02020603050405020304" pitchFamily="18" charset="0"/>
              </a:rPr>
              <a:t>of </a:t>
            </a:r>
            <a:r>
              <a:rPr lang="en-US" sz="2800" dirty="0" smtClean="0">
                <a:solidFill>
                  <a:srgbClr val="30450F"/>
                </a:solidFill>
                <a:latin typeface="Times New Roman" panose="02020603050405020304" pitchFamily="18" charset="0"/>
                <a:cs typeface="Times New Roman" panose="02020603050405020304" pitchFamily="18" charset="0"/>
              </a:rPr>
              <a:t>7-11g/dl </a:t>
            </a:r>
            <a:r>
              <a:rPr lang="en-US" sz="2800" dirty="0">
                <a:solidFill>
                  <a:srgbClr val="30450F"/>
                </a:solidFill>
                <a:latin typeface="Times New Roman" panose="02020603050405020304" pitchFamily="18" charset="0"/>
                <a:cs typeface="Times New Roman" panose="02020603050405020304" pitchFamily="18" charset="0"/>
              </a:rPr>
              <a:t>and markedly hypochromic, microcytic indices</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Supravital staining of the blood film demonstrates cells with many </a:t>
            </a:r>
            <a:r>
              <a:rPr lang="en-US" sz="2800" dirty="0" err="1" smtClean="0">
                <a:solidFill>
                  <a:srgbClr val="30450F"/>
                </a:solidFill>
                <a:latin typeface="Times New Roman" panose="02020603050405020304" pitchFamily="18" charset="0"/>
                <a:cs typeface="Times New Roman" panose="02020603050405020304" pitchFamily="18" charset="0"/>
              </a:rPr>
              <a:t>HbH</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smtClean="0">
                <a:solidFill>
                  <a:srgbClr val="30450F"/>
                </a:solidFill>
                <a:latin typeface="Times New Roman" panose="02020603050405020304" pitchFamily="18" charset="0"/>
                <a:cs typeface="Times New Roman" panose="02020603050405020304" pitchFamily="18" charset="0"/>
              </a:rPr>
              <a:t>inclusions</a:t>
            </a:r>
            <a:r>
              <a:rPr lang="en-US" sz="2800" dirty="0">
                <a:solidFill>
                  <a:srgbClr val="30450F"/>
                </a:solidFill>
                <a:latin typeface="Times New Roman" panose="02020603050405020304" pitchFamily="18" charset="0"/>
                <a:cs typeface="Times New Roman" panose="02020603050405020304" pitchFamily="18" charset="0"/>
              </a:rPr>
              <a:t>, giving a characteristic ‘</a:t>
            </a:r>
            <a:r>
              <a:rPr lang="en-US" sz="2800" b="1" u="sng" dirty="0" smtClean="0">
                <a:solidFill>
                  <a:srgbClr val="30450F"/>
                </a:solidFill>
                <a:latin typeface="Times New Roman" panose="02020603050405020304" pitchFamily="18" charset="0"/>
                <a:cs typeface="Times New Roman" panose="02020603050405020304" pitchFamily="18" charset="0"/>
              </a:rPr>
              <a:t>golf-ball</a:t>
            </a:r>
            <a:r>
              <a:rPr lang="en-US" sz="2800" dirty="0">
                <a:solidFill>
                  <a:srgbClr val="30450F"/>
                </a:solidFill>
                <a:latin typeface="Times New Roman" panose="02020603050405020304" pitchFamily="18" charset="0"/>
                <a:cs typeface="Times New Roman" panose="02020603050405020304" pitchFamily="18" charset="0"/>
              </a:rPr>
              <a:t>’ appearance</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Most patients will be transfusion independent</a:t>
            </a:r>
            <a:r>
              <a:rPr lang="en-US" sz="2800" dirty="0" smtClean="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endParaRPr lang="en-US" sz="280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Splenomegaly is seen in most patients.</a:t>
            </a:r>
          </a:p>
        </p:txBody>
      </p:sp>
      <p:sp>
        <p:nvSpPr>
          <p:cNvPr id="5" name="Title 1"/>
          <p:cNvSpPr>
            <a:spLocks noGrp="1"/>
          </p:cNvSpPr>
          <p:nvPr>
            <p:ph type="title"/>
          </p:nvPr>
        </p:nvSpPr>
        <p:spPr>
          <a:xfrm>
            <a:off x="1143000" y="477798"/>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819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593" y="274319"/>
            <a:ext cx="10136777" cy="623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9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60" y="308620"/>
            <a:ext cx="4516600" cy="6309360"/>
          </a:xfrm>
          <a:prstGeom prst="rect">
            <a:avLst/>
          </a:prstGeom>
        </p:spPr>
      </p:pic>
    </p:spTree>
    <p:extLst>
      <p:ext uri="{BB962C8B-B14F-4D97-AF65-F5344CB8AC3E}">
        <p14:creationId xmlns:p14="http://schemas.microsoft.com/office/powerpoint/2010/main" val="4745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11160"/>
            <a:ext cx="9875520" cy="1754243"/>
          </a:xfrm>
          <a:solidFill>
            <a:schemeClr val="accent1">
              <a:lumMod val="20000"/>
              <a:lumOff val="80000"/>
            </a:schemeClr>
          </a:solidFill>
        </p:spPr>
        <p:txBody>
          <a:bodyPr>
            <a:noAutofit/>
          </a:bodyPr>
          <a:lstStyle/>
          <a:p>
            <a:r>
              <a:rPr lang="en-US" sz="4800" b="1" dirty="0" err="1" smtClean="0">
                <a:solidFill>
                  <a:srgbClr val="15039B"/>
                </a:solidFill>
                <a:latin typeface="Times New Roman" panose="02020603050405020304" pitchFamily="18" charset="0"/>
                <a:cs typeface="Times New Roman" panose="02020603050405020304" pitchFamily="18" charset="0"/>
              </a:rPr>
              <a:t>Hb</a:t>
            </a:r>
            <a:r>
              <a:rPr lang="en-US" sz="4800" b="1" dirty="0" smtClean="0">
                <a:solidFill>
                  <a:srgbClr val="15039B"/>
                </a:solidFill>
                <a:latin typeface="Times New Roman" panose="02020603050405020304" pitchFamily="18" charset="0"/>
                <a:cs typeface="Times New Roman" panose="02020603050405020304" pitchFamily="18" charset="0"/>
              </a:rPr>
              <a:t> Bart’s hydrops fetalis syndrome (deletion of all four </a:t>
            </a:r>
            <a:r>
              <a:rPr lang="el-GR" sz="4800" b="1" i="1" dirty="0" smtClean="0">
                <a:solidFill>
                  <a:srgbClr val="15039B"/>
                </a:solidFill>
                <a:latin typeface="Times New Roman" panose="02020603050405020304" pitchFamily="18" charset="0"/>
                <a:cs typeface="Times New Roman" panose="02020603050405020304" pitchFamily="18" charset="0"/>
              </a:rPr>
              <a:t>α</a:t>
            </a:r>
            <a:r>
              <a:rPr lang="en-US" sz="4800" b="1" dirty="0" smtClean="0">
                <a:solidFill>
                  <a:srgbClr val="15039B"/>
                </a:solidFill>
                <a:latin typeface="Times New Roman" panose="02020603050405020304" pitchFamily="18" charset="0"/>
                <a:cs typeface="Times New Roman" panose="02020603050405020304" pitchFamily="18" charset="0"/>
              </a:rPr>
              <a:t>-globin genes)</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2586969"/>
            <a:ext cx="9784080" cy="3252127"/>
          </a:xfrm>
        </p:spPr>
        <p:txBody>
          <a:bodyPr>
            <a:noAutofit/>
          </a:bodyPr>
          <a:lstStyle/>
          <a:p>
            <a:pPr marL="45720" indent="0" algn="just">
              <a:spcBef>
                <a:spcPts val="400"/>
              </a:spcBef>
              <a:buNone/>
            </a:pPr>
            <a:r>
              <a:rPr lang="en-US" sz="3200" dirty="0" smtClean="0">
                <a:solidFill>
                  <a:srgbClr val="30450F"/>
                </a:solidFill>
                <a:latin typeface="Times New Roman" panose="02020603050405020304" pitchFamily="18" charset="0"/>
                <a:cs typeface="Times New Roman" panose="02020603050405020304" pitchFamily="18" charset="0"/>
              </a:rPr>
              <a:t>No </a:t>
            </a:r>
            <a:r>
              <a:rPr lang="el-GR" sz="3200" i="1" dirty="0" smtClean="0">
                <a:solidFill>
                  <a:srgbClr val="30450F"/>
                </a:solidFill>
                <a:latin typeface="Times New Roman" panose="02020603050405020304" pitchFamily="18" charset="0"/>
                <a:cs typeface="Times New Roman" panose="02020603050405020304" pitchFamily="18" charset="0"/>
              </a:rPr>
              <a:t>α</a:t>
            </a:r>
            <a:r>
              <a:rPr lang="en-US" sz="3200" dirty="0" smtClean="0">
                <a:solidFill>
                  <a:srgbClr val="30450F"/>
                </a:solidFill>
                <a:latin typeface="Times New Roman" panose="02020603050405020304" pitchFamily="18" charset="0"/>
                <a:cs typeface="Times New Roman" panose="02020603050405020304" pitchFamily="18" charset="0"/>
              </a:rPr>
              <a:t>-chains can be formed, and the fetal </a:t>
            </a:r>
            <a:r>
              <a:rPr lang="el-GR" sz="3200" i="1" dirty="0" smtClean="0">
                <a:solidFill>
                  <a:srgbClr val="30450F"/>
                </a:solidFill>
                <a:latin typeface="Times New Roman" panose="02020603050405020304" pitchFamily="18" charset="0"/>
                <a:cs typeface="Times New Roman" panose="02020603050405020304" pitchFamily="18" charset="0"/>
              </a:rPr>
              <a:t>β</a:t>
            </a:r>
            <a:r>
              <a:rPr lang="en-US" sz="3200" dirty="0" smtClean="0">
                <a:solidFill>
                  <a:srgbClr val="30450F"/>
                </a:solidFill>
                <a:latin typeface="Times New Roman" panose="02020603050405020304" pitchFamily="18" charset="0"/>
                <a:cs typeface="Times New Roman" panose="02020603050405020304" pitchFamily="18" charset="0"/>
              </a:rPr>
              <a:t>-like chain </a:t>
            </a:r>
            <a:r>
              <a:rPr lang="el-GR" sz="3200" i="1" dirty="0" smtClean="0">
                <a:solidFill>
                  <a:srgbClr val="30450F"/>
                </a:solidFill>
                <a:latin typeface="Times New Roman" panose="02020603050405020304" pitchFamily="18" charset="0"/>
                <a:cs typeface="Times New Roman" panose="02020603050405020304" pitchFamily="18" charset="0"/>
              </a:rPr>
              <a:t>γ</a:t>
            </a:r>
            <a:r>
              <a:rPr lang="en-US" sz="3200" dirty="0" smtClean="0">
                <a:solidFill>
                  <a:srgbClr val="30450F"/>
                </a:solidFill>
                <a:latin typeface="Times New Roman" panose="02020603050405020304" pitchFamily="18" charset="0"/>
                <a:cs typeface="Times New Roman" panose="02020603050405020304" pitchFamily="18" charset="0"/>
              </a:rPr>
              <a:t>-globin forms tetramers known as </a:t>
            </a:r>
            <a:r>
              <a:rPr lang="en-US" sz="3200" b="1" u="sng" dirty="0" err="1" smtClean="0">
                <a:solidFill>
                  <a:srgbClr val="30450F"/>
                </a:solidFill>
                <a:latin typeface="Times New Roman" panose="02020603050405020304" pitchFamily="18" charset="0"/>
                <a:cs typeface="Times New Roman" panose="02020603050405020304" pitchFamily="18" charset="0"/>
              </a:rPr>
              <a:t>Hb</a:t>
            </a:r>
            <a:r>
              <a:rPr lang="en-US" sz="3200" b="1" u="sng" dirty="0" smtClean="0">
                <a:solidFill>
                  <a:srgbClr val="30450F"/>
                </a:solidFill>
                <a:latin typeface="Times New Roman" panose="02020603050405020304" pitchFamily="18" charset="0"/>
                <a:cs typeface="Times New Roman" panose="02020603050405020304" pitchFamily="18" charset="0"/>
              </a:rPr>
              <a:t> Bart’s</a:t>
            </a:r>
            <a:r>
              <a:rPr lang="en-US" sz="3200" dirty="0" smtClean="0">
                <a:solidFill>
                  <a:srgbClr val="30450F"/>
                </a:solidFill>
                <a:latin typeface="Times New Roman" panose="02020603050405020304" pitchFamily="18" charset="0"/>
                <a:cs typeface="Times New Roman" panose="02020603050405020304" pitchFamily="18" charset="0"/>
              </a:rPr>
              <a:t>. This hemoglobin is not useful for oxygen transport and, despite the persistence of the embryonic hemoglobin </a:t>
            </a:r>
            <a:r>
              <a:rPr lang="en-US" sz="3200" dirty="0" err="1" smtClean="0">
                <a:solidFill>
                  <a:srgbClr val="30450F"/>
                </a:solidFill>
                <a:latin typeface="Times New Roman" panose="02020603050405020304" pitchFamily="18" charset="0"/>
                <a:cs typeface="Times New Roman" panose="02020603050405020304" pitchFamily="18" charset="0"/>
              </a:rPr>
              <a:t>Hb</a:t>
            </a:r>
            <a:r>
              <a:rPr lang="en-US" sz="3200" dirty="0" smtClean="0">
                <a:solidFill>
                  <a:srgbClr val="30450F"/>
                </a:solidFill>
                <a:latin typeface="Times New Roman" panose="02020603050405020304" pitchFamily="18" charset="0"/>
                <a:cs typeface="Times New Roman" panose="02020603050405020304" pitchFamily="18" charset="0"/>
              </a:rPr>
              <a:t> Portland (</a:t>
            </a:r>
            <a:r>
              <a:rPr lang="el-GR" sz="3200" i="1" dirty="0" smtClean="0">
                <a:solidFill>
                  <a:srgbClr val="30450F"/>
                </a:solidFill>
                <a:latin typeface="Times New Roman" panose="02020603050405020304" pitchFamily="18" charset="0"/>
                <a:cs typeface="Times New Roman" panose="02020603050405020304" pitchFamily="18" charset="0"/>
              </a:rPr>
              <a:t>ζ</a:t>
            </a:r>
            <a:r>
              <a:rPr lang="en-US" sz="3200" baseline="-25000" dirty="0" smtClean="0">
                <a:solidFill>
                  <a:srgbClr val="30450F"/>
                </a:solidFill>
                <a:latin typeface="Times New Roman" panose="02020603050405020304" pitchFamily="18" charset="0"/>
                <a:cs typeface="Times New Roman" panose="02020603050405020304" pitchFamily="18" charset="0"/>
              </a:rPr>
              <a:t>2</a:t>
            </a:r>
            <a:r>
              <a:rPr lang="el-GR" sz="3200" i="1" dirty="0" smtClean="0">
                <a:solidFill>
                  <a:srgbClr val="30450F"/>
                </a:solidFill>
                <a:latin typeface="Times New Roman" panose="02020603050405020304" pitchFamily="18" charset="0"/>
                <a:cs typeface="Times New Roman" panose="02020603050405020304" pitchFamily="18" charset="0"/>
              </a:rPr>
              <a:t>γ</a:t>
            </a:r>
            <a:r>
              <a:rPr lang="en-US" sz="3200" baseline="-25000" dirty="0" smtClean="0">
                <a:solidFill>
                  <a:srgbClr val="30450F"/>
                </a:solidFill>
                <a:latin typeface="Times New Roman" panose="02020603050405020304" pitchFamily="18" charset="0"/>
                <a:cs typeface="Times New Roman" panose="02020603050405020304" pitchFamily="18" charset="0"/>
              </a:rPr>
              <a:t>2</a:t>
            </a:r>
            <a:r>
              <a:rPr lang="en-US" sz="3200" dirty="0" smtClean="0">
                <a:solidFill>
                  <a:srgbClr val="30450F"/>
                </a:solidFill>
                <a:latin typeface="Times New Roman" panose="02020603050405020304" pitchFamily="18" charset="0"/>
                <a:cs typeface="Times New Roman" panose="02020603050405020304" pitchFamily="18" charset="0"/>
              </a:rPr>
              <a:t>), there is intrauterine or neonatal death due to hydrops.</a:t>
            </a:r>
            <a:endParaRPr lang="en-US" sz="32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56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1397"/>
            <a:ext cx="9875520" cy="1410355"/>
          </a:xfrm>
          <a:solidFill>
            <a:schemeClr val="accent1">
              <a:lumMod val="20000"/>
              <a:lumOff val="80000"/>
            </a:schemeClr>
          </a:solidFill>
        </p:spPr>
        <p:txBody>
          <a:bodyPr>
            <a:normAutofit/>
          </a:bodyPr>
          <a:lstStyle/>
          <a:p>
            <a:pPr algn="ctr"/>
            <a:r>
              <a:rPr lang="el-GR" sz="5400" b="1" i="1" dirty="0" smtClean="0">
                <a:solidFill>
                  <a:srgbClr val="15039B"/>
                </a:solidFill>
                <a:latin typeface="Times New Roman" panose="02020603050405020304" pitchFamily="18" charset="0"/>
                <a:cs typeface="Times New Roman" panose="02020603050405020304" pitchFamily="18" charset="0"/>
              </a:rPr>
              <a:t>β</a:t>
            </a:r>
            <a:r>
              <a:rPr lang="en-US" sz="5400" b="1" dirty="0" smtClean="0">
                <a:solidFill>
                  <a:srgbClr val="15039B"/>
                </a:solidFill>
                <a:latin typeface="Times New Roman" panose="02020603050405020304" pitchFamily="18" charset="0"/>
                <a:cs typeface="Times New Roman" panose="02020603050405020304" pitchFamily="18" charset="0"/>
              </a:rPr>
              <a:t>-Thalassemia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9451" y="2110271"/>
            <a:ext cx="11299372" cy="4414100"/>
          </a:xfrm>
        </p:spPr>
        <p:txBody>
          <a:bodyPr>
            <a:noAutofit/>
          </a:bodyPr>
          <a:lstStyle/>
          <a:p>
            <a:pPr algn="just">
              <a:spcBef>
                <a:spcPts val="400"/>
              </a:spcBef>
              <a:buFont typeface="Wingdings" panose="05000000000000000000" pitchFamily="2" charset="2"/>
              <a:buChar char="§"/>
            </a:pPr>
            <a:r>
              <a:rPr lang="en-US" sz="3000" dirty="0" smtClean="0">
                <a:solidFill>
                  <a:srgbClr val="30450F"/>
                </a:solidFill>
                <a:latin typeface="Times New Roman" panose="02020603050405020304" pitchFamily="18" charset="0"/>
                <a:cs typeface="Times New Roman" panose="02020603050405020304" pitchFamily="18" charset="0"/>
              </a:rPr>
              <a:t>The World Health Organization estimates that 1.5% of the world’s population are carriers of </a:t>
            </a:r>
            <a:r>
              <a:rPr lang="el-GR" sz="3000" i="1" dirty="0" smtClean="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-thalassemia. The prevalence of the </a:t>
            </a:r>
            <a:r>
              <a:rPr lang="el-GR" sz="3000" i="1" dirty="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-thalassemia trait is particularly high in southern Europe (10-30%) and south-east Asia (5%), common in Africa, the Middle East, India, Pakistan and southern China.</a:t>
            </a:r>
          </a:p>
          <a:p>
            <a:pPr algn="just">
              <a:spcBef>
                <a:spcPts val="400"/>
              </a:spcBef>
              <a:buFont typeface="Wingdings" panose="05000000000000000000" pitchFamily="2" charset="2"/>
              <a:buChar char="§"/>
            </a:pPr>
            <a:r>
              <a:rPr lang="el-GR" sz="3000" i="1" dirty="0" smtClean="0">
                <a:solidFill>
                  <a:srgbClr val="30450F"/>
                </a:solidFill>
                <a:latin typeface="Times New Roman" panose="02020603050405020304" pitchFamily="18" charset="0"/>
                <a:cs typeface="Times New Roman" panose="02020603050405020304" pitchFamily="18" charset="0"/>
              </a:rPr>
              <a:t>α</a:t>
            </a:r>
            <a:r>
              <a:rPr lang="en-US" sz="3000" dirty="0" smtClean="0">
                <a:solidFill>
                  <a:srgbClr val="30450F"/>
                </a:solidFill>
                <a:latin typeface="Times New Roman" panose="02020603050405020304" pitchFamily="18" charset="0"/>
                <a:cs typeface="Times New Roman" panose="02020603050405020304" pitchFamily="18" charset="0"/>
              </a:rPr>
              <a:t>-</a:t>
            </a:r>
            <a:r>
              <a:rPr lang="en-US" sz="3000" dirty="0" err="1" smtClean="0">
                <a:solidFill>
                  <a:srgbClr val="30450F"/>
                </a:solidFill>
                <a:latin typeface="Times New Roman" panose="02020603050405020304" pitchFamily="18" charset="0"/>
                <a:cs typeface="Times New Roman" panose="02020603050405020304" pitchFamily="18" charset="0"/>
              </a:rPr>
              <a:t>thalassaemia</a:t>
            </a:r>
            <a:r>
              <a:rPr lang="en-US" sz="3000" dirty="0" smtClean="0">
                <a:solidFill>
                  <a:srgbClr val="30450F"/>
                </a:solidFill>
                <a:latin typeface="Times New Roman" panose="02020603050405020304" pitchFamily="18" charset="0"/>
                <a:cs typeface="Times New Roman" panose="02020603050405020304" pitchFamily="18" charset="0"/>
              </a:rPr>
              <a:t> typically arises from gene deletions.</a:t>
            </a:r>
          </a:p>
          <a:p>
            <a:pPr algn="just">
              <a:spcBef>
                <a:spcPts val="400"/>
              </a:spcBef>
              <a:buFont typeface="Wingdings" panose="05000000000000000000" pitchFamily="2" charset="2"/>
              <a:buChar char="§"/>
            </a:pPr>
            <a:endParaRPr lang="en-US" sz="3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
            </a:pPr>
            <a:r>
              <a:rPr lang="el-GR" sz="3000" i="1" dirty="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a:t>
            </a:r>
            <a:r>
              <a:rPr lang="en-US" sz="3000" dirty="0" err="1" smtClean="0">
                <a:solidFill>
                  <a:srgbClr val="30450F"/>
                </a:solidFill>
                <a:latin typeface="Times New Roman" panose="02020603050405020304" pitchFamily="18" charset="0"/>
                <a:cs typeface="Times New Roman" panose="02020603050405020304" pitchFamily="18" charset="0"/>
              </a:rPr>
              <a:t>thalassaemia</a:t>
            </a:r>
            <a:r>
              <a:rPr lang="en-US" sz="3000" dirty="0" smtClean="0">
                <a:solidFill>
                  <a:srgbClr val="30450F"/>
                </a:solidFill>
                <a:latin typeface="Times New Roman" panose="02020603050405020304" pitchFamily="18" charset="0"/>
                <a:cs typeface="Times New Roman" panose="02020603050405020304" pitchFamily="18" charset="0"/>
              </a:rPr>
              <a:t> usually results from a multiplicity of different single nucleotide substitutions, insertions or small deletions affecting the </a:t>
            </a:r>
            <a:r>
              <a:rPr lang="el-GR" sz="3000" i="1" dirty="0" smtClean="0">
                <a:solidFill>
                  <a:srgbClr val="30450F"/>
                </a:solidFill>
                <a:latin typeface="Times New Roman" panose="02020603050405020304" pitchFamily="18" charset="0"/>
                <a:cs typeface="Times New Roman" panose="02020603050405020304" pitchFamily="18" charset="0"/>
              </a:rPr>
              <a:t>β</a:t>
            </a:r>
            <a:r>
              <a:rPr lang="en-US" sz="3000" dirty="0" smtClean="0">
                <a:solidFill>
                  <a:srgbClr val="30450F"/>
                </a:solidFill>
                <a:latin typeface="Times New Roman" panose="02020603050405020304" pitchFamily="18" charset="0"/>
                <a:cs typeface="Times New Roman" panose="02020603050405020304" pitchFamily="18" charset="0"/>
              </a:rPr>
              <a:t>-gene itself or occasionally in promoting regions.</a:t>
            </a:r>
            <a:endParaRPr lang="en-US" sz="3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5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11160"/>
            <a:ext cx="9875520" cy="1754243"/>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Heterozygous </a:t>
            </a:r>
            <a:r>
              <a:rPr lang="el-GR" sz="4800" b="1" i="1" dirty="0" smtClean="0">
                <a:solidFill>
                  <a:srgbClr val="15039B"/>
                </a:solidFill>
                <a:latin typeface="Times New Roman" panose="02020603050405020304" pitchFamily="18" charset="0"/>
                <a:cs typeface="Times New Roman" panose="02020603050405020304" pitchFamily="18" charset="0"/>
              </a:rPr>
              <a:t>β</a:t>
            </a:r>
            <a:r>
              <a:rPr lang="en-US" sz="4800" b="1" dirty="0" smtClean="0">
                <a:solidFill>
                  <a:srgbClr val="15039B"/>
                </a:solidFill>
                <a:latin typeface="Times New Roman" panose="02020603050405020304" pitchFamily="18" charset="0"/>
                <a:cs typeface="Times New Roman" panose="02020603050405020304" pitchFamily="18" charset="0"/>
              </a:rPr>
              <a:t>-thalassemia </a:t>
            </a:r>
            <a:br>
              <a:rPr lang="en-US" sz="4800" b="1" dirty="0" smtClean="0">
                <a:solidFill>
                  <a:srgbClr val="15039B"/>
                </a:solidFill>
                <a:latin typeface="Times New Roman" panose="02020603050405020304" pitchFamily="18" charset="0"/>
                <a:cs typeface="Times New Roman" panose="02020603050405020304" pitchFamily="18" charset="0"/>
              </a:rPr>
            </a:br>
            <a:r>
              <a:rPr lang="en-US" sz="4800" b="1" dirty="0" smtClean="0">
                <a:solidFill>
                  <a:srgbClr val="15039B"/>
                </a:solidFill>
                <a:latin typeface="Times New Roman" panose="02020603050405020304" pitchFamily="18" charset="0"/>
                <a:cs typeface="Times New Roman" panose="02020603050405020304" pitchFamily="18" charset="0"/>
              </a:rPr>
              <a:t>(Beta-thalassemia trait)</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4766" y="2533558"/>
            <a:ext cx="11194868" cy="3816220"/>
          </a:xfrm>
        </p:spPr>
        <p:txBody>
          <a:bodyPr>
            <a:noAutofit/>
          </a:bodyPr>
          <a:lstStyle/>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Most affected subjects with beta thalassemia trait are asymptomatic. </a:t>
            </a:r>
          </a:p>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The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concentration is either normal or slightly reduced, hypochromic and microcytic red cell indices are seen.</a:t>
            </a:r>
          </a:p>
          <a:p>
            <a:pPr algn="just">
              <a:spcBef>
                <a:spcPts val="400"/>
              </a:spcBef>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Examination of peripheral blood film may show red cell abnormalities such as </a:t>
            </a:r>
            <a:r>
              <a:rPr lang="en-US" sz="2800" b="1" dirty="0" smtClean="0">
                <a:solidFill>
                  <a:srgbClr val="30450F"/>
                </a:solidFill>
                <a:latin typeface="Times New Roman" panose="02020603050405020304" pitchFamily="18" charset="0"/>
                <a:cs typeface="Times New Roman" panose="02020603050405020304" pitchFamily="18" charset="0"/>
              </a:rPr>
              <a:t>target cells </a:t>
            </a:r>
            <a:r>
              <a:rPr lang="en-US" sz="2800" dirty="0" smtClean="0">
                <a:solidFill>
                  <a:srgbClr val="30450F"/>
                </a:solidFill>
                <a:latin typeface="Times New Roman" panose="02020603050405020304" pitchFamily="18" charset="0"/>
                <a:cs typeface="Times New Roman" panose="02020603050405020304" pitchFamily="18" charset="0"/>
              </a:rPr>
              <a:t>and poikilocytes.</a:t>
            </a:r>
          </a:p>
          <a:p>
            <a:pPr algn="just">
              <a:spcBef>
                <a:spcPts val="400"/>
              </a:spcBef>
              <a:buFont typeface="Arial" panose="020B0604020202020204" pitchFamily="34" charset="0"/>
              <a:buChar char="•"/>
            </a:pPr>
            <a:endParaRPr lang="en-US" sz="2800" i="1"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Arial" panose="020B0604020202020204" pitchFamily="34" charset="0"/>
              <a:buChar char="•"/>
            </a:pP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-thalassemia </a:t>
            </a:r>
            <a:r>
              <a:rPr lang="en-US" sz="2800" b="1" u="sng" dirty="0" smtClean="0">
                <a:solidFill>
                  <a:srgbClr val="30450F"/>
                </a:solidFill>
                <a:latin typeface="Times New Roman" panose="02020603050405020304" pitchFamily="18" charset="0"/>
                <a:cs typeface="Times New Roman" panose="02020603050405020304" pitchFamily="18" charset="0"/>
              </a:rPr>
              <a:t>HbA2 levels </a:t>
            </a:r>
            <a:r>
              <a:rPr lang="en-US" sz="2800" dirty="0" smtClean="0">
                <a:solidFill>
                  <a:srgbClr val="30450F"/>
                </a:solidFill>
                <a:latin typeface="Times New Roman" panose="02020603050405020304" pitchFamily="18" charset="0"/>
                <a:cs typeface="Times New Roman" panose="02020603050405020304" pitchFamily="18" charset="0"/>
              </a:rPr>
              <a:t>will be </a:t>
            </a:r>
            <a:r>
              <a:rPr lang="en-US" sz="2800" b="1" u="sng" dirty="0" smtClean="0">
                <a:solidFill>
                  <a:srgbClr val="30450F"/>
                </a:solidFill>
                <a:latin typeface="Times New Roman" panose="02020603050405020304" pitchFamily="18" charset="0"/>
                <a:cs typeface="Times New Roman" panose="02020603050405020304" pitchFamily="18" charset="0"/>
              </a:rPr>
              <a:t>raised</a:t>
            </a:r>
            <a:r>
              <a:rPr lang="en-US" sz="2800" dirty="0" smtClean="0">
                <a:solidFill>
                  <a:srgbClr val="30450F"/>
                </a:solidFill>
                <a:latin typeface="Times New Roman" panose="02020603050405020304" pitchFamily="18" charset="0"/>
                <a:cs typeface="Times New Roman" panose="02020603050405020304" pitchFamily="18" charset="0"/>
              </a:rPr>
              <a:t> above the normal range to 3.5-7.0%. Sometimes, a slightly increased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F levels, in the range of 1-5%.</a:t>
            </a:r>
            <a:endParaRPr lang="en-US" sz="28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70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2462"/>
            <a:ext cx="9875520" cy="1013257"/>
          </a:xfrm>
          <a:solidFill>
            <a:schemeClr val="accent1">
              <a:lumMod val="20000"/>
              <a:lumOff val="80000"/>
            </a:schemeClr>
          </a:solidFill>
        </p:spPr>
        <p:txBody>
          <a:bodyPr>
            <a:normAutofit/>
          </a:bodyPr>
          <a:lstStyle/>
          <a:p>
            <a:pPr algn="ctr"/>
            <a:r>
              <a:rPr lang="en-US" sz="5400" b="1" dirty="0" smtClean="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OBJECTIVES</a:t>
            </a:r>
            <a:endParaRPr lang="en-US" sz="5400" b="1" dirty="0">
              <a:solidFill>
                <a:srgbClr val="15039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1575067"/>
            <a:ext cx="9784080" cy="4817491"/>
          </a:xfrm>
        </p:spPr>
        <p:txBody>
          <a:bodyPr>
            <a:normAutofit lnSpcReduction="10000"/>
          </a:bodyPr>
          <a:lstStyle/>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normal structure and function of hemoglobin and how the globin components of hemoglobin change during development, and </a:t>
            </a:r>
            <a:r>
              <a:rPr lang="en-US" sz="2400" dirty="0" err="1" smtClean="0">
                <a:solidFill>
                  <a:srgbClr val="30450F"/>
                </a:solidFill>
                <a:latin typeface="Times New Roman" panose="02020603050405020304" pitchFamily="18" charset="0"/>
                <a:cs typeface="Times New Roman" panose="02020603050405020304" pitchFamily="18" charset="0"/>
              </a:rPr>
              <a:t>postnatally</a:t>
            </a:r>
            <a:r>
              <a:rPr lang="en-US" sz="2400" dirty="0" smtClean="0">
                <a:solidFill>
                  <a:srgbClr val="30450F"/>
                </a:solidFill>
                <a:latin typeface="Times New Roman" panose="02020603050405020304" pitchFamily="18" charset="0"/>
                <a:cs typeface="Times New Roman" panose="02020603050405020304" pitchFamily="18" charset="0"/>
              </a:rPr>
              <a:t>.</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mechanisms by which the </a:t>
            </a:r>
            <a:r>
              <a:rPr lang="en-US" sz="2400" dirty="0" err="1" smtClean="0">
                <a:solidFill>
                  <a:srgbClr val="30450F"/>
                </a:solidFill>
                <a:latin typeface="Times New Roman" panose="02020603050405020304" pitchFamily="18" charset="0"/>
                <a:cs typeface="Times New Roman" panose="02020603050405020304" pitchFamily="18" charset="0"/>
              </a:rPr>
              <a:t>thalassaemias</a:t>
            </a:r>
            <a:r>
              <a:rPr lang="en-US" sz="2400" dirty="0" smtClean="0">
                <a:solidFill>
                  <a:srgbClr val="30450F"/>
                </a:solidFill>
                <a:latin typeface="Times New Roman" panose="02020603050405020304" pitchFamily="18" charset="0"/>
                <a:cs typeface="Times New Roman" panose="02020603050405020304" pitchFamily="18" charset="0"/>
              </a:rPr>
              <a:t> arise</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clinical presentations and complications of </a:t>
            </a:r>
            <a:r>
              <a:rPr lang="en-US" sz="2400" dirty="0" err="1" smtClean="0">
                <a:solidFill>
                  <a:srgbClr val="30450F"/>
                </a:solidFill>
                <a:latin typeface="Times New Roman" panose="02020603050405020304" pitchFamily="18" charset="0"/>
                <a:cs typeface="Times New Roman" panose="02020603050405020304" pitchFamily="18" charset="0"/>
              </a:rPr>
              <a:t>thalassaemia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contribution of </a:t>
            </a:r>
            <a:r>
              <a:rPr lang="en-US" sz="2400" dirty="0" err="1" smtClean="0">
                <a:solidFill>
                  <a:srgbClr val="30450F"/>
                </a:solidFill>
                <a:latin typeface="Times New Roman" panose="02020603050405020304" pitchFamily="18" charset="0"/>
                <a:cs typeface="Times New Roman" panose="02020603050405020304" pitchFamily="18" charset="0"/>
              </a:rPr>
              <a:t>haemolysis</a:t>
            </a:r>
            <a:r>
              <a:rPr lang="en-US" sz="2400" dirty="0" smtClean="0">
                <a:solidFill>
                  <a:srgbClr val="30450F"/>
                </a:solidFill>
                <a:latin typeface="Times New Roman" panose="02020603050405020304" pitchFamily="18" charset="0"/>
                <a:cs typeface="Times New Roman" panose="02020603050405020304" pitchFamily="18" charset="0"/>
              </a:rPr>
              <a:t> and ineffective erythropoiesis to the pathophysiology of </a:t>
            </a:r>
            <a:r>
              <a:rPr lang="en-US" sz="2400" dirty="0" err="1" smtClean="0">
                <a:solidFill>
                  <a:srgbClr val="30450F"/>
                </a:solidFill>
                <a:latin typeface="Times New Roman" panose="02020603050405020304" pitchFamily="18" charset="0"/>
                <a:cs typeface="Times New Roman" panose="02020603050405020304" pitchFamily="18" charset="0"/>
              </a:rPr>
              <a:t>thalassaemia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pathophysiology of sickle cell </a:t>
            </a:r>
            <a:r>
              <a:rPr lang="en-US" sz="2400" dirty="0" err="1" smtClean="0">
                <a:solidFill>
                  <a:srgbClr val="30450F"/>
                </a:solidFill>
                <a:latin typeface="Times New Roman" panose="02020603050405020304" pitchFamily="18" charset="0"/>
                <a:cs typeface="Times New Roman" panose="02020603050405020304" pitchFamily="18" charset="0"/>
              </a:rPr>
              <a:t>anaemia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be able to describe the clinical presentation and complications of sickle cell </a:t>
            </a:r>
            <a:r>
              <a:rPr lang="en-US" sz="2400" dirty="0" err="1" smtClean="0">
                <a:solidFill>
                  <a:srgbClr val="30450F"/>
                </a:solidFill>
                <a:latin typeface="Times New Roman" panose="02020603050405020304" pitchFamily="18" charset="0"/>
                <a:cs typeface="Times New Roman" panose="02020603050405020304" pitchFamily="18" charset="0"/>
              </a:rPr>
              <a:t>anaemia</a:t>
            </a: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understand the role of </a:t>
            </a:r>
            <a:r>
              <a:rPr lang="en-US" sz="2400" dirty="0" err="1" smtClean="0">
                <a:solidFill>
                  <a:srgbClr val="30450F"/>
                </a:solidFill>
                <a:latin typeface="Times New Roman" panose="02020603050405020304" pitchFamily="18" charset="0"/>
                <a:cs typeface="Times New Roman" panose="02020603050405020304" pitchFamily="18" charset="0"/>
              </a:rPr>
              <a:t>haemoglobin</a:t>
            </a:r>
            <a:r>
              <a:rPr lang="en-US" sz="2400" dirty="0" smtClean="0">
                <a:solidFill>
                  <a:srgbClr val="30450F"/>
                </a:solidFill>
                <a:latin typeface="Times New Roman" panose="02020603050405020304" pitchFamily="18" charset="0"/>
                <a:cs typeface="Times New Roman" panose="02020603050405020304" pitchFamily="18" charset="0"/>
              </a:rPr>
              <a:t> electrophoresis and high performance liquid chromatography in the investigation of globin disorders</a:t>
            </a:r>
          </a:p>
          <a:p>
            <a:pPr algn="just">
              <a:spcBef>
                <a:spcPts val="800"/>
              </a:spcBef>
              <a:spcAft>
                <a:spcPts val="0"/>
              </a:spcAft>
              <a:buFont typeface="Wingdings" panose="05000000000000000000" pitchFamily="2" charset="2"/>
              <a:buChar char="§"/>
            </a:pPr>
            <a:r>
              <a:rPr lang="en-US" sz="2400" dirty="0" smtClean="0">
                <a:solidFill>
                  <a:srgbClr val="30450F"/>
                </a:solidFill>
                <a:latin typeface="Times New Roman" panose="02020603050405020304" pitchFamily="18" charset="0"/>
                <a:cs typeface="Times New Roman" panose="02020603050405020304" pitchFamily="18" charset="0"/>
              </a:rPr>
              <a:t>To appreciate the many other </a:t>
            </a:r>
            <a:r>
              <a:rPr lang="en-US" sz="2400" dirty="0" err="1" smtClean="0">
                <a:solidFill>
                  <a:srgbClr val="30450F"/>
                </a:solidFill>
                <a:latin typeface="Times New Roman" panose="02020603050405020304" pitchFamily="18" charset="0"/>
                <a:cs typeface="Times New Roman" panose="02020603050405020304" pitchFamily="18" charset="0"/>
              </a:rPr>
              <a:t>haemoglobin</a:t>
            </a:r>
            <a:r>
              <a:rPr lang="en-US" sz="2400" dirty="0" smtClean="0">
                <a:solidFill>
                  <a:srgbClr val="30450F"/>
                </a:solidFill>
                <a:latin typeface="Times New Roman" panose="02020603050405020304" pitchFamily="18" charset="0"/>
                <a:cs typeface="Times New Roman" panose="02020603050405020304" pitchFamily="18" charset="0"/>
              </a:rPr>
              <a:t> variants associated with disease</a:t>
            </a:r>
            <a:endParaRPr lang="en-US" sz="24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9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922"/>
            <a:ext cx="9875520" cy="1785765"/>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Homozygous </a:t>
            </a:r>
            <a:r>
              <a:rPr lang="el-GR" sz="5400" b="1" i="1" dirty="0" smtClean="0">
                <a:solidFill>
                  <a:srgbClr val="15039B"/>
                </a:solidFill>
                <a:latin typeface="Times New Roman" panose="02020603050405020304" pitchFamily="18" charset="0"/>
                <a:cs typeface="Times New Roman" panose="02020603050405020304" pitchFamily="18" charset="0"/>
              </a:rPr>
              <a:t>β</a:t>
            </a:r>
            <a:r>
              <a:rPr lang="en-US" sz="5400" b="1" dirty="0" smtClean="0">
                <a:solidFill>
                  <a:srgbClr val="15039B"/>
                </a:solidFill>
                <a:latin typeface="Times New Roman" panose="02020603050405020304" pitchFamily="18" charset="0"/>
                <a:cs typeface="Times New Roman" panose="02020603050405020304" pitchFamily="18" charset="0"/>
              </a:rPr>
              <a:t>-Thalassemia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2630004"/>
            <a:ext cx="9784080" cy="3365847"/>
          </a:xfrm>
        </p:spPr>
        <p:txBody>
          <a:bodyPr>
            <a:noAutofit/>
          </a:bodyPr>
          <a:lstStyle/>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Defects of </a:t>
            </a:r>
            <a:r>
              <a:rPr lang="el-GR" sz="4000" i="1" dirty="0" smtClean="0">
                <a:solidFill>
                  <a:srgbClr val="30450F"/>
                </a:solidFill>
                <a:latin typeface="Times New Roman" panose="02020603050405020304" pitchFamily="18" charset="0"/>
                <a:cs typeface="Times New Roman" panose="02020603050405020304" pitchFamily="18" charset="0"/>
              </a:rPr>
              <a:t>β</a:t>
            </a:r>
            <a:r>
              <a:rPr lang="en-US" sz="4000" dirty="0" smtClean="0">
                <a:solidFill>
                  <a:srgbClr val="30450F"/>
                </a:solidFill>
                <a:latin typeface="Times New Roman" panose="02020603050405020304" pitchFamily="18" charset="0"/>
                <a:cs typeface="Times New Roman" panose="02020603050405020304" pitchFamily="18" charset="0"/>
              </a:rPr>
              <a:t>-globin on both copies of chromosome 11.</a:t>
            </a:r>
          </a:p>
          <a:p>
            <a:pPr algn="just">
              <a:spcBef>
                <a:spcPts val="400"/>
              </a:spcBef>
              <a:buFont typeface="Arial" panose="020B0604020202020204" pitchFamily="34" charset="0"/>
              <a:buChar char="•"/>
            </a:pPr>
            <a:endParaRPr lang="en-US" sz="4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Marked anemia.</a:t>
            </a:r>
          </a:p>
          <a:p>
            <a:pPr algn="just">
              <a:spcBef>
                <a:spcPts val="400"/>
              </a:spcBef>
              <a:buFont typeface="Arial" panose="020B0604020202020204" pitchFamily="34" charset="0"/>
              <a:buChar char="•"/>
            </a:pPr>
            <a:r>
              <a:rPr lang="en-US" sz="4000" dirty="0" smtClean="0">
                <a:solidFill>
                  <a:srgbClr val="30450F"/>
                </a:solidFill>
                <a:latin typeface="Times New Roman" panose="02020603050405020304" pitchFamily="18" charset="0"/>
                <a:cs typeface="Times New Roman" panose="02020603050405020304" pitchFamily="18" charset="0"/>
              </a:rPr>
              <a:t>Transfusion dependent.</a:t>
            </a:r>
          </a:p>
          <a:p>
            <a:pPr algn="just">
              <a:spcBef>
                <a:spcPts val="400"/>
              </a:spcBef>
              <a:buFont typeface="Arial" panose="020B0604020202020204" pitchFamily="34" charset="0"/>
              <a:buChar char="•"/>
            </a:pPr>
            <a:endParaRPr lang="en-US" sz="40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43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60725"/>
            <a:ext cx="9875520" cy="1590497"/>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Clinical classification of the thalassemias</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4949" y="2399136"/>
            <a:ext cx="11247120" cy="3570590"/>
          </a:xfrm>
        </p:spPr>
        <p:txBody>
          <a:bodyPr>
            <a:noAutofit/>
          </a:bodyPr>
          <a:lstStyle/>
          <a:p>
            <a:pPr marL="502920" indent="-457200" algn="just">
              <a:spcBef>
                <a:spcPts val="400"/>
              </a:spcBef>
              <a:buFont typeface="+mj-lt"/>
              <a:buAutoNum type="arabicParenR"/>
            </a:pPr>
            <a:r>
              <a:rPr lang="en-US" sz="2800" b="1" i="1" u="sng" dirty="0" smtClean="0">
                <a:solidFill>
                  <a:srgbClr val="30450F"/>
                </a:solidFill>
                <a:latin typeface="Times New Roman" panose="02020603050405020304" pitchFamily="18" charset="0"/>
                <a:cs typeface="Times New Roman" panose="02020603050405020304" pitchFamily="18" charset="0"/>
              </a:rPr>
              <a:t>Thalassemia minima </a:t>
            </a:r>
            <a:r>
              <a:rPr lang="en-US" sz="2800" dirty="0" smtClean="0">
                <a:solidFill>
                  <a:srgbClr val="30450F"/>
                </a:solidFill>
                <a:latin typeface="Times New Roman" panose="02020603050405020304" pitchFamily="18" charset="0"/>
                <a:cs typeface="Times New Roman" panose="02020603050405020304" pitchFamily="18" charset="0"/>
              </a:rPr>
              <a:t>describes the presence of a thalassemia mutation that is without clinical consequences.</a:t>
            </a:r>
          </a:p>
          <a:p>
            <a:pPr marL="502920" indent="-457200" algn="just">
              <a:spcBef>
                <a:spcPts val="400"/>
              </a:spcBef>
              <a:buFont typeface="+mj-lt"/>
              <a:buAutoNum type="arabicParenR"/>
            </a:pPr>
            <a:endParaRPr lang="en-US" sz="2800"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r>
              <a:rPr lang="en-US" sz="2800" b="1" i="1" u="sng" dirty="0" smtClean="0">
                <a:solidFill>
                  <a:srgbClr val="30450F"/>
                </a:solidFill>
                <a:latin typeface="Times New Roman" panose="02020603050405020304" pitchFamily="18" charset="0"/>
                <a:cs typeface="Times New Roman" panose="02020603050405020304" pitchFamily="18" charset="0"/>
              </a:rPr>
              <a:t>Thalassemia minor</a:t>
            </a:r>
            <a:r>
              <a:rPr lang="en-US" sz="2800" b="1" u="sng" dirty="0" smtClean="0">
                <a:solidFill>
                  <a:srgbClr val="30450F"/>
                </a:solidFill>
                <a:latin typeface="Times New Roman" panose="02020603050405020304" pitchFamily="18" charset="0"/>
                <a:cs typeface="Times New Roman" panose="02020603050405020304" pitchFamily="18" charset="0"/>
              </a:rPr>
              <a:t> </a:t>
            </a:r>
            <a:r>
              <a:rPr lang="en-US" sz="2800" dirty="0" smtClean="0">
                <a:solidFill>
                  <a:srgbClr val="30450F"/>
                </a:solidFill>
                <a:latin typeface="Times New Roman" panose="02020603050405020304" pitchFamily="18" charset="0"/>
                <a:cs typeface="Times New Roman" panose="02020603050405020304" pitchFamily="18" charset="0"/>
              </a:rPr>
              <a:t>describes patients with microcytosis and hypochromic red cells secondary to thalassemia mutations, but with only mild anemia or a normal hemoglobin. Patients who inherit a single affected allele are usually in this category.</a:t>
            </a:r>
          </a:p>
        </p:txBody>
      </p:sp>
    </p:spTree>
    <p:extLst>
      <p:ext uri="{BB962C8B-B14F-4D97-AF65-F5344CB8AC3E}">
        <p14:creationId xmlns:p14="http://schemas.microsoft.com/office/powerpoint/2010/main" val="28969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705730"/>
            <a:ext cx="11103428" cy="4612692"/>
          </a:xfrm>
        </p:spPr>
        <p:txBody>
          <a:bodyPr>
            <a:noAutofit/>
          </a:bodyPr>
          <a:lstStyle/>
          <a:p>
            <a:pPr marL="502920" lvl="0" indent="-457200" algn="just">
              <a:spcBef>
                <a:spcPts val="400"/>
              </a:spcBef>
              <a:buClr>
                <a:srgbClr val="A6B727"/>
              </a:buClr>
              <a:buFont typeface="+mj-lt"/>
              <a:buAutoNum type="arabicParenR" startAt="3"/>
            </a:pPr>
            <a:r>
              <a:rPr lang="en-US" sz="2400" b="1" i="1" u="sng" dirty="0" smtClean="0">
                <a:solidFill>
                  <a:srgbClr val="30450F"/>
                </a:solidFill>
                <a:latin typeface="Times New Roman" panose="02020603050405020304" pitchFamily="18" charset="0"/>
                <a:cs typeface="Times New Roman" panose="02020603050405020304" pitchFamily="18" charset="0"/>
              </a:rPr>
              <a:t>Thalassemia </a:t>
            </a:r>
            <a:r>
              <a:rPr lang="en-US" sz="2400" b="1" i="1" u="sng" dirty="0">
                <a:solidFill>
                  <a:srgbClr val="30450F"/>
                </a:solidFill>
                <a:latin typeface="Times New Roman" panose="02020603050405020304" pitchFamily="18" charset="0"/>
                <a:cs typeface="Times New Roman" panose="02020603050405020304" pitchFamily="18" charset="0"/>
              </a:rPr>
              <a:t>intermedia</a:t>
            </a:r>
            <a:r>
              <a:rPr lang="en-US" sz="2400" b="1" u="sng" dirty="0">
                <a:solidFill>
                  <a:srgbClr val="30450F"/>
                </a:solidFill>
                <a:latin typeface="Times New Roman" panose="02020603050405020304" pitchFamily="18" charset="0"/>
                <a:cs typeface="Times New Roman" panose="02020603050405020304" pitchFamily="18" charset="0"/>
              </a:rPr>
              <a:t> </a:t>
            </a:r>
            <a:r>
              <a:rPr lang="en-US" sz="2400" dirty="0">
                <a:solidFill>
                  <a:srgbClr val="30450F"/>
                </a:solidFill>
                <a:latin typeface="Times New Roman" panose="02020603050405020304" pitchFamily="18" charset="0"/>
                <a:cs typeface="Times New Roman" panose="02020603050405020304" pitchFamily="18" charset="0"/>
              </a:rPr>
              <a:t>patients will also have a microcytic hypochromic </a:t>
            </a:r>
            <a:r>
              <a:rPr lang="en-US" sz="2400" dirty="0" smtClean="0">
                <a:solidFill>
                  <a:srgbClr val="30450F"/>
                </a:solidFill>
                <a:latin typeface="Times New Roman" panose="02020603050405020304" pitchFamily="18" charset="0"/>
                <a:cs typeface="Times New Roman" panose="02020603050405020304" pitchFamily="18" charset="0"/>
              </a:rPr>
              <a:t>anemia</a:t>
            </a:r>
            <a:r>
              <a:rPr lang="en-US" sz="2400" dirty="0">
                <a:solidFill>
                  <a:srgbClr val="30450F"/>
                </a:solidFill>
                <a:latin typeface="Times New Roman" panose="02020603050405020304" pitchFamily="18" charset="0"/>
                <a:cs typeface="Times New Roman" panose="02020603050405020304" pitchFamily="18" charset="0"/>
              </a:rPr>
              <a:t>, increased erythroid drive to maintain their </a:t>
            </a:r>
            <a:r>
              <a:rPr lang="en-US" sz="2400" dirty="0" smtClean="0">
                <a:solidFill>
                  <a:srgbClr val="30450F"/>
                </a:solidFill>
                <a:latin typeface="Times New Roman" panose="02020603050405020304" pitchFamily="18" charset="0"/>
                <a:cs typeface="Times New Roman" panose="02020603050405020304" pitchFamily="18" charset="0"/>
              </a:rPr>
              <a:t>hemoglobin</a:t>
            </a:r>
            <a:r>
              <a:rPr lang="en-US" sz="2400" dirty="0">
                <a:solidFill>
                  <a:srgbClr val="30450F"/>
                </a:solidFill>
                <a:latin typeface="Times New Roman" panose="02020603050405020304" pitchFamily="18" charset="0"/>
                <a:cs typeface="Times New Roman" panose="02020603050405020304" pitchFamily="18" charset="0"/>
              </a:rPr>
              <a:t>, packed bone marrow with a decreased </a:t>
            </a:r>
            <a:r>
              <a:rPr lang="en-US" sz="2400" dirty="0" smtClean="0">
                <a:solidFill>
                  <a:srgbClr val="30450F"/>
                </a:solidFill>
                <a:latin typeface="Times New Roman" panose="02020603050405020304" pitchFamily="18" charset="0"/>
                <a:cs typeface="Times New Roman" panose="02020603050405020304" pitchFamily="18" charset="0"/>
              </a:rPr>
              <a:t>myeloid to erythroid </a:t>
            </a:r>
            <a:r>
              <a:rPr lang="en-US" sz="2400" dirty="0">
                <a:solidFill>
                  <a:srgbClr val="30450F"/>
                </a:solidFill>
                <a:latin typeface="Times New Roman" panose="02020603050405020304" pitchFamily="18" charset="0"/>
                <a:cs typeface="Times New Roman" panose="02020603050405020304" pitchFamily="18" charset="0"/>
              </a:rPr>
              <a:t>ratio, and extramedullary </a:t>
            </a:r>
            <a:r>
              <a:rPr lang="en-US" sz="2400" dirty="0" smtClean="0">
                <a:solidFill>
                  <a:srgbClr val="30450F"/>
                </a:solidFill>
                <a:latin typeface="Times New Roman" panose="02020603050405020304" pitchFamily="18" charset="0"/>
                <a:cs typeface="Times New Roman" panose="02020603050405020304" pitchFamily="18" charset="0"/>
              </a:rPr>
              <a:t>hematopoiesis</a:t>
            </a:r>
            <a:r>
              <a:rPr lang="en-US" sz="2400" dirty="0">
                <a:solidFill>
                  <a:srgbClr val="30450F"/>
                </a:solidFill>
                <a:latin typeface="Times New Roman" panose="02020603050405020304" pitchFamily="18" charset="0"/>
                <a:cs typeface="Times New Roman" panose="02020603050405020304" pitchFamily="18" charset="0"/>
              </a:rPr>
              <a:t>, giving splenomegaly. Transfusion may be required to maintain the </a:t>
            </a:r>
            <a:r>
              <a:rPr lang="en-US" sz="2400" dirty="0" smtClean="0">
                <a:solidFill>
                  <a:srgbClr val="30450F"/>
                </a:solidFill>
                <a:latin typeface="Times New Roman" panose="02020603050405020304" pitchFamily="18" charset="0"/>
                <a:cs typeface="Times New Roman" panose="02020603050405020304" pitchFamily="18" charset="0"/>
              </a:rPr>
              <a:t>hemoglobin </a:t>
            </a:r>
            <a:r>
              <a:rPr lang="en-US" sz="2400" dirty="0">
                <a:solidFill>
                  <a:srgbClr val="30450F"/>
                </a:solidFill>
                <a:latin typeface="Times New Roman" panose="02020603050405020304" pitchFamily="18" charset="0"/>
                <a:cs typeface="Times New Roman" panose="02020603050405020304" pitchFamily="18" charset="0"/>
              </a:rPr>
              <a:t>at times of additional physiological stress</a:t>
            </a:r>
            <a:r>
              <a:rPr lang="en-US" sz="2400" dirty="0" smtClean="0">
                <a:solidFill>
                  <a:srgbClr val="30450F"/>
                </a:solidFill>
                <a:latin typeface="Times New Roman" panose="02020603050405020304" pitchFamily="18" charset="0"/>
                <a:cs typeface="Times New Roman" panose="02020603050405020304" pitchFamily="18" charset="0"/>
              </a:rPr>
              <a:t>.</a:t>
            </a:r>
          </a:p>
          <a:p>
            <a:pPr marL="502920" lvl="0" indent="-457200" algn="just">
              <a:spcBef>
                <a:spcPts val="400"/>
              </a:spcBef>
              <a:buClr>
                <a:srgbClr val="A6B727"/>
              </a:buClr>
              <a:buFont typeface="+mj-lt"/>
              <a:buAutoNum type="arabicParenR" startAt="3"/>
            </a:pPr>
            <a:endParaRPr lang="en-US" sz="2400" dirty="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startAt="4"/>
            </a:pPr>
            <a:r>
              <a:rPr lang="en-US" sz="2800" b="1" i="1" u="sng" dirty="0" smtClean="0">
                <a:solidFill>
                  <a:srgbClr val="30450F"/>
                </a:solidFill>
                <a:latin typeface="Times New Roman" panose="02020603050405020304" pitchFamily="18" charset="0"/>
                <a:cs typeface="Times New Roman" panose="02020603050405020304" pitchFamily="18" charset="0"/>
              </a:rPr>
              <a:t>Thalassemia major </a:t>
            </a:r>
            <a:r>
              <a:rPr lang="en-US" sz="2800" dirty="0" smtClean="0">
                <a:solidFill>
                  <a:srgbClr val="30450F"/>
                </a:solidFill>
                <a:latin typeface="Times New Roman" panose="02020603050405020304" pitchFamily="18" charset="0"/>
                <a:cs typeface="Times New Roman" panose="02020603050405020304" pitchFamily="18" charset="0"/>
              </a:rPr>
              <a:t>have severe anemia and are transfusion dependent. Their increased erythroid drive leads to a packed erythroid marrow and splenomegaly, development of bony abnormalities secondary to unchecked marrow expansion. Patients in this category are those with complete loss of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expression from both copies of Ch11.</a:t>
            </a:r>
            <a:endParaRPr lang="en-US" sz="2800" i="1"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endParaRPr lang="en-US" sz="2800" i="1" dirty="0" smtClean="0">
              <a:solidFill>
                <a:srgbClr val="30450F"/>
              </a:solidFill>
              <a:latin typeface="Times New Roman" panose="02020603050405020304" pitchFamily="18" charset="0"/>
              <a:cs typeface="Times New Roman" panose="02020603050405020304" pitchFamily="18" charset="0"/>
            </a:endParaRPr>
          </a:p>
          <a:p>
            <a:pPr marL="502920" indent="-457200" algn="just">
              <a:spcBef>
                <a:spcPts val="400"/>
              </a:spcBef>
              <a:buFont typeface="+mj-lt"/>
              <a:buAutoNum type="arabicParenR"/>
            </a:pPr>
            <a:endParaRPr lang="en-US" sz="2800" i="1" dirty="0">
              <a:solidFill>
                <a:srgbClr val="30450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57199" y="476533"/>
            <a:ext cx="9875520" cy="910875"/>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200" b="1" i="1" smtClean="0">
                <a:solidFill>
                  <a:srgbClr val="15039B"/>
                </a:solidFill>
                <a:latin typeface="Times New Roman" panose="02020603050405020304" pitchFamily="18" charset="0"/>
                <a:cs typeface="Times New Roman" panose="02020603050405020304" pitchFamily="18" charset="0"/>
              </a:rPr>
              <a:t>cont’d…</a:t>
            </a:r>
            <a:endParaRPr lang="en-US" sz="32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96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61733"/>
            <a:ext cx="9875520" cy="1655392"/>
          </a:xfrm>
          <a:solidFill>
            <a:schemeClr val="accent1">
              <a:lumMod val="20000"/>
              <a:lumOff val="80000"/>
            </a:schemeClr>
          </a:solidFill>
        </p:spPr>
        <p:txBody>
          <a:bodyPr>
            <a:noAutofit/>
          </a:bodyPr>
          <a:lstStyle/>
          <a:p>
            <a:pPr algn="ctr"/>
            <a:r>
              <a:rPr lang="en-US" b="1" dirty="0" smtClean="0">
                <a:solidFill>
                  <a:srgbClr val="15039B"/>
                </a:solidFill>
                <a:latin typeface="Times New Roman" panose="02020603050405020304" pitchFamily="18" charset="0"/>
                <a:cs typeface="Times New Roman" panose="02020603050405020304" pitchFamily="18" charset="0"/>
              </a:rPr>
              <a:t>The clinical course and complications </a:t>
            </a:r>
            <a:br>
              <a:rPr lang="en-US" b="1" dirty="0" smtClean="0">
                <a:solidFill>
                  <a:srgbClr val="15039B"/>
                </a:solidFill>
                <a:latin typeface="Times New Roman" panose="02020603050405020304" pitchFamily="18" charset="0"/>
                <a:cs typeface="Times New Roman" panose="02020603050405020304" pitchFamily="18" charset="0"/>
              </a:rPr>
            </a:br>
            <a:r>
              <a:rPr lang="en-US" b="1" dirty="0" smtClean="0">
                <a:solidFill>
                  <a:srgbClr val="15039B"/>
                </a:solidFill>
                <a:latin typeface="Times New Roman" panose="02020603050405020304" pitchFamily="18" charset="0"/>
                <a:cs typeface="Times New Roman" panose="02020603050405020304" pitchFamily="18" charset="0"/>
              </a:rPr>
              <a:t>of thalassemia major</a:t>
            </a:r>
            <a:endParaRPr lang="en-US"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9634" y="2294655"/>
            <a:ext cx="11416937" cy="4114380"/>
          </a:xfrm>
        </p:spPr>
        <p:txBody>
          <a:bodyPr>
            <a:noAutofit/>
          </a:bodyPr>
          <a:lstStyle/>
          <a:p>
            <a:pPr marL="45720" indent="0" algn="just">
              <a:spcBef>
                <a:spcPts val="400"/>
              </a:spcBef>
              <a:buNone/>
            </a:pPr>
            <a:r>
              <a:rPr lang="en-US" sz="2400" dirty="0" smtClean="0">
                <a:solidFill>
                  <a:srgbClr val="30450F"/>
                </a:solidFill>
                <a:latin typeface="Times New Roman" panose="02020603050405020304" pitchFamily="18" charset="0"/>
                <a:cs typeface="Times New Roman" panose="02020603050405020304" pitchFamily="18" charset="0"/>
              </a:rPr>
              <a:t>Anemia - is the principal feature of thalassemia major, the massive expansion of erythroid activity results in several complications:</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Splenomegaly.</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Bony deformities.</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Growth retardation.</a:t>
            </a:r>
          </a:p>
          <a:p>
            <a:pPr marL="560070" indent="-514350" algn="just">
              <a:spcBef>
                <a:spcPts val="400"/>
              </a:spcBef>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Iron absorption from the gut is increased.</a:t>
            </a:r>
          </a:p>
          <a:p>
            <a:pPr marL="560070" indent="-514350" algn="just">
              <a:spcBef>
                <a:spcPts val="400"/>
              </a:spcBef>
              <a:spcAft>
                <a:spcPts val="600"/>
              </a:spcAft>
              <a:buFont typeface="+mj-lt"/>
              <a:buAutoNum type="alphaLcParenR"/>
            </a:pPr>
            <a:r>
              <a:rPr lang="en-US" sz="2400" dirty="0" smtClean="0">
                <a:solidFill>
                  <a:srgbClr val="30450F"/>
                </a:solidFill>
                <a:latin typeface="Times New Roman" panose="02020603050405020304" pitchFamily="18" charset="0"/>
                <a:cs typeface="Times New Roman" panose="02020603050405020304" pitchFamily="18" charset="0"/>
              </a:rPr>
              <a:t>Marked iron overload.</a:t>
            </a:r>
          </a:p>
          <a:p>
            <a:pPr marL="45720" indent="0" algn="just">
              <a:spcBef>
                <a:spcPts val="400"/>
              </a:spcBef>
              <a:spcAft>
                <a:spcPts val="600"/>
              </a:spcAft>
              <a:buNone/>
            </a:pPr>
            <a:r>
              <a:rPr lang="en-US" sz="2400" dirty="0" smtClean="0">
                <a:solidFill>
                  <a:srgbClr val="30450F"/>
                </a:solidFill>
                <a:latin typeface="Times New Roman" panose="02020603050405020304" pitchFamily="18" charset="0"/>
                <a:cs typeface="Times New Roman" panose="02020603050405020304" pitchFamily="18" charset="0"/>
              </a:rPr>
              <a:t>Iron deposition due to overload occurs in the myocardium, resulting in congestive cardiac failure and potentially fatal arrhythmias; in the liver, leading to cirrhosis; in the pancreas, causing diabetes mellitus; and in other endocrine organs, leading to delayed puberty.</a:t>
            </a:r>
          </a:p>
          <a:p>
            <a:pPr marL="45720" indent="0" algn="just">
              <a:spcBef>
                <a:spcPts val="400"/>
              </a:spcBef>
              <a:buNone/>
            </a:pPr>
            <a:endParaRPr lang="en-US" sz="2400" dirty="0">
              <a:solidFill>
                <a:srgbClr val="30450F"/>
              </a:solidFill>
              <a:latin typeface="Times New Roman" panose="02020603050405020304" pitchFamily="18" charset="0"/>
              <a:cs typeface="Times New Roman" panose="02020603050405020304" pitchFamily="18" charset="0"/>
            </a:endParaRPr>
          </a:p>
          <a:p>
            <a:pPr marL="2531470" lvl="7" indent="-514350" algn="just">
              <a:spcBef>
                <a:spcPts val="400"/>
              </a:spcBef>
              <a:spcAft>
                <a:spcPts val="0"/>
              </a:spcAft>
              <a:buFont typeface="+mj-lt"/>
              <a:buAutoNum type="alphaLcParenR"/>
            </a:pPr>
            <a:endParaRPr lang="en-US" sz="24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97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93678"/>
            <a:ext cx="9875520" cy="1499880"/>
          </a:xfrm>
          <a:solidFill>
            <a:schemeClr val="accent1">
              <a:lumMod val="20000"/>
              <a:lumOff val="80000"/>
            </a:schemeClr>
          </a:solidFill>
        </p:spPr>
        <p:txBody>
          <a:bodyPr>
            <a:no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Treatment of </a:t>
            </a:r>
            <a:r>
              <a:rPr lang="el-GR" sz="4800" b="1" i="1" dirty="0" smtClean="0">
                <a:solidFill>
                  <a:srgbClr val="15039B"/>
                </a:solidFill>
                <a:latin typeface="Times New Roman" panose="02020603050405020304" pitchFamily="18" charset="0"/>
                <a:cs typeface="Times New Roman" panose="02020603050405020304" pitchFamily="18" charset="0"/>
              </a:rPr>
              <a:t>β</a:t>
            </a:r>
            <a:r>
              <a:rPr lang="en-US" sz="4800" b="1" dirty="0" smtClean="0">
                <a:solidFill>
                  <a:srgbClr val="15039B"/>
                </a:solidFill>
                <a:latin typeface="Times New Roman" panose="02020603050405020304" pitchFamily="18" charset="0"/>
                <a:cs typeface="Times New Roman" panose="02020603050405020304" pitchFamily="18" charset="0"/>
              </a:rPr>
              <a:t>-thalassemia major</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891" y="2307430"/>
            <a:ext cx="11116492" cy="3910490"/>
          </a:xfrm>
        </p:spPr>
        <p:txBody>
          <a:bodyPr>
            <a:noAutofit/>
          </a:bodyPr>
          <a:lstStyle/>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Transfusion are planned to maintain the pre-transfusion </a:t>
            </a:r>
            <a:r>
              <a:rPr lang="en-US" sz="3200" dirty="0" err="1" smtClean="0">
                <a:solidFill>
                  <a:srgbClr val="30450F"/>
                </a:solidFill>
                <a:latin typeface="Times New Roman" panose="02020603050405020304" pitchFamily="18" charset="0"/>
                <a:cs typeface="Times New Roman" panose="02020603050405020304" pitchFamily="18" charset="0"/>
              </a:rPr>
              <a:t>Hb</a:t>
            </a:r>
            <a:r>
              <a:rPr lang="en-US" sz="3200" dirty="0" smtClean="0">
                <a:solidFill>
                  <a:srgbClr val="30450F"/>
                </a:solidFill>
                <a:latin typeface="Times New Roman" panose="02020603050405020304" pitchFamily="18" charset="0"/>
                <a:cs typeface="Times New Roman" panose="02020603050405020304" pitchFamily="18" charset="0"/>
              </a:rPr>
              <a:t> concentration at 9-10g/</a:t>
            </a:r>
            <a:r>
              <a:rPr lang="en-US" sz="3200" dirty="0" err="1" smtClean="0">
                <a:solidFill>
                  <a:srgbClr val="30450F"/>
                </a:solidFill>
                <a:latin typeface="Times New Roman" panose="02020603050405020304" pitchFamily="18" charset="0"/>
                <a:cs typeface="Times New Roman" panose="02020603050405020304" pitchFamily="18" charset="0"/>
              </a:rPr>
              <a:t>dL</a:t>
            </a:r>
            <a:r>
              <a:rPr lang="en-US" sz="3200" dirty="0" smtClean="0">
                <a:solidFill>
                  <a:srgbClr val="30450F"/>
                </a:solidFill>
                <a:latin typeface="Times New Roman" panose="02020603050405020304" pitchFamily="18" charset="0"/>
                <a:cs typeface="Times New Roman" panose="02020603050405020304" pitchFamily="18" charset="0"/>
              </a:rPr>
              <a:t> or above.</a:t>
            </a:r>
          </a:p>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Splenectomy can be performed.</a:t>
            </a:r>
          </a:p>
          <a:p>
            <a:pPr marL="502920" indent="-457200" algn="just">
              <a:spcBef>
                <a:spcPts val="400"/>
              </a:spcBef>
              <a:buFont typeface="+mj-lt"/>
              <a:buAutoNum type="arabicParenR"/>
            </a:pPr>
            <a:r>
              <a:rPr lang="en-US" sz="3200" b="1" u="sng" dirty="0" smtClean="0">
                <a:solidFill>
                  <a:srgbClr val="30450F"/>
                </a:solidFill>
                <a:latin typeface="Times New Roman" panose="02020603050405020304" pitchFamily="18" charset="0"/>
                <a:cs typeface="Times New Roman" panose="02020603050405020304" pitchFamily="18" charset="0"/>
              </a:rPr>
              <a:t>Iron chelator</a:t>
            </a:r>
            <a:r>
              <a:rPr lang="en-US" sz="3200" dirty="0" smtClean="0">
                <a:solidFill>
                  <a:srgbClr val="30450F"/>
                </a:solidFill>
                <a:latin typeface="Times New Roman" panose="02020603050405020304" pitchFamily="18" charset="0"/>
                <a:cs typeface="Times New Roman" panose="02020603050405020304" pitchFamily="18" charset="0"/>
              </a:rPr>
              <a:t>, required subcutaneous infusion treatment over several hours on five days of the week.</a:t>
            </a:r>
          </a:p>
          <a:p>
            <a:pPr marL="502920" indent="-457200" algn="just">
              <a:spcBef>
                <a:spcPts val="400"/>
              </a:spcBef>
              <a:buFont typeface="+mj-lt"/>
              <a:buAutoNum type="arabicParenR"/>
            </a:pPr>
            <a:r>
              <a:rPr lang="en-US" sz="3200" dirty="0" smtClean="0">
                <a:solidFill>
                  <a:srgbClr val="30450F"/>
                </a:solidFill>
                <a:latin typeface="Times New Roman" panose="02020603050405020304" pitchFamily="18" charset="0"/>
                <a:cs typeface="Times New Roman" panose="02020603050405020304" pitchFamily="18" charset="0"/>
              </a:rPr>
              <a:t>Hematopoietic stem cell transplantation (HSCT) is curative.</a:t>
            </a:r>
          </a:p>
          <a:p>
            <a:pPr marL="502920" indent="-457200" algn="just">
              <a:spcBef>
                <a:spcPts val="400"/>
              </a:spcBef>
              <a:buFont typeface="+mj-lt"/>
              <a:buAutoNum type="arabicParenR"/>
            </a:pPr>
            <a:r>
              <a:rPr lang="en-US" sz="3200" b="1" u="sng" dirty="0" smtClean="0">
                <a:solidFill>
                  <a:srgbClr val="30450F"/>
                </a:solidFill>
                <a:latin typeface="Times New Roman" panose="02020603050405020304" pitchFamily="18" charset="0"/>
                <a:cs typeface="Times New Roman" panose="02020603050405020304" pitchFamily="18" charset="0"/>
              </a:rPr>
              <a:t>Gene therapy </a:t>
            </a:r>
            <a:r>
              <a:rPr lang="en-US" sz="3200" dirty="0" smtClean="0">
                <a:solidFill>
                  <a:srgbClr val="30450F"/>
                </a:solidFill>
                <a:latin typeface="Times New Roman" panose="02020603050405020304" pitchFamily="18" charset="0"/>
                <a:cs typeface="Times New Roman" panose="02020603050405020304" pitchFamily="18" charset="0"/>
              </a:rPr>
              <a:t>(see the NEJM </a:t>
            </a:r>
            <a:r>
              <a:rPr lang="en-US" sz="3200" dirty="0">
                <a:solidFill>
                  <a:srgbClr val="30450F"/>
                </a:solidFill>
                <a:latin typeface="Times New Roman" panose="02020603050405020304" pitchFamily="18" charset="0"/>
                <a:cs typeface="Times New Roman" panose="02020603050405020304" pitchFamily="18" charset="0"/>
              </a:rPr>
              <a:t>quick tack, </a:t>
            </a:r>
            <a:r>
              <a:rPr lang="en-US" sz="3200" dirty="0">
                <a:solidFill>
                  <a:srgbClr val="30450F"/>
                </a:solidFill>
                <a:latin typeface="Times New Roman" panose="02020603050405020304" pitchFamily="18" charset="0"/>
                <a:cs typeface="Times New Roman" panose="02020603050405020304" pitchFamily="18" charset="0"/>
                <a:hlinkClick r:id="rId2"/>
              </a:rPr>
              <a:t>https://www.nejm.org/do/10.1056/NEJMdo005273/full</a:t>
            </a:r>
            <a:r>
              <a:rPr lang="en-US" sz="3200" dirty="0" smtClean="0">
                <a:solidFill>
                  <a:srgbClr val="30450F"/>
                </a:solidFill>
                <a:latin typeface="Times New Roman" panose="02020603050405020304" pitchFamily="18" charset="0"/>
                <a:cs typeface="Times New Roman" panose="02020603050405020304" pitchFamily="18" charset="0"/>
                <a:hlinkClick r:id="rId2"/>
              </a:rPr>
              <a:t>/</a:t>
            </a:r>
            <a:r>
              <a:rPr lang="en-US" sz="3200" dirty="0" smtClean="0">
                <a:solidFill>
                  <a:srgbClr val="30450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404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445257"/>
            <a:ext cx="9875520" cy="1579486"/>
          </a:xfrm>
          <a:solidFill>
            <a:schemeClr val="accent1">
              <a:lumMod val="20000"/>
              <a:lumOff val="80000"/>
            </a:schemeClr>
          </a:solidFill>
        </p:spPr>
        <p:txBody>
          <a:bodyPr>
            <a:noAutofit/>
          </a:bodyPr>
          <a:lstStyle/>
          <a:p>
            <a:pPr algn="ctr"/>
            <a:r>
              <a:rPr lang="en-US" b="1" dirty="0" smtClean="0">
                <a:solidFill>
                  <a:srgbClr val="15039B"/>
                </a:solidFill>
                <a:latin typeface="Times New Roman" panose="02020603050405020304" pitchFamily="18" charset="0"/>
                <a:cs typeface="Times New Roman" panose="02020603050405020304" pitchFamily="18" charset="0"/>
              </a:rPr>
              <a:t>Genetic counselling and antenatal </a:t>
            </a:r>
            <a:br>
              <a:rPr lang="en-US" b="1" dirty="0" smtClean="0">
                <a:solidFill>
                  <a:srgbClr val="15039B"/>
                </a:solidFill>
                <a:latin typeface="Times New Roman" panose="02020603050405020304" pitchFamily="18" charset="0"/>
                <a:cs typeface="Times New Roman" panose="02020603050405020304" pitchFamily="18" charset="0"/>
              </a:rPr>
            </a:br>
            <a:r>
              <a:rPr lang="en-US" b="1" dirty="0" smtClean="0">
                <a:solidFill>
                  <a:srgbClr val="15039B"/>
                </a:solidFill>
                <a:latin typeface="Times New Roman" panose="02020603050405020304" pitchFamily="18" charset="0"/>
                <a:cs typeface="Times New Roman" panose="02020603050405020304" pitchFamily="18" charset="0"/>
              </a:rPr>
              <a:t>diagnosis of </a:t>
            </a:r>
            <a:r>
              <a:rPr lang="el-GR" b="1" i="1" dirty="0" smtClean="0">
                <a:solidFill>
                  <a:srgbClr val="15039B"/>
                </a:solidFill>
                <a:latin typeface="Times New Roman" panose="02020603050405020304" pitchFamily="18" charset="0"/>
                <a:cs typeface="Times New Roman" panose="02020603050405020304" pitchFamily="18" charset="0"/>
              </a:rPr>
              <a:t>β</a:t>
            </a:r>
            <a:r>
              <a:rPr lang="en-US" b="1" dirty="0" smtClean="0">
                <a:solidFill>
                  <a:srgbClr val="15039B"/>
                </a:solidFill>
                <a:latin typeface="Times New Roman" panose="02020603050405020304" pitchFamily="18" charset="0"/>
                <a:cs typeface="Times New Roman" panose="02020603050405020304" pitchFamily="18" charset="0"/>
              </a:rPr>
              <a:t>-thalassemia major</a:t>
            </a:r>
            <a:endParaRPr lang="en-US"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6490" y="2250410"/>
            <a:ext cx="11416937" cy="3745441"/>
          </a:xfrm>
        </p:spPr>
        <p:txBody>
          <a:bodyPr>
            <a:noAutofit/>
          </a:bodyPr>
          <a:lstStyle/>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Antenatal diagnosis can be made early during pregnancy from an analysis of chorionic villous DNA (at 9-12 weeks) or amniocyte DNA (at 13-16 weeks), or later using DNA from blood obtained from an 18-20-week-old fetus.</a:t>
            </a:r>
          </a:p>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Newer techniques focus on the non-invasive analysis of fetal DNA in the maternal circulation.</a:t>
            </a:r>
          </a:p>
          <a:p>
            <a:pPr algn="just">
              <a:spcBef>
                <a:spcPts val="400"/>
              </a:spcBef>
            </a:pPr>
            <a:endParaRPr lang="en-US" sz="3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pPr>
            <a:r>
              <a:rPr lang="en-US" sz="3000" dirty="0" smtClean="0">
                <a:solidFill>
                  <a:srgbClr val="30450F"/>
                </a:solidFill>
                <a:latin typeface="Times New Roman" panose="02020603050405020304" pitchFamily="18" charset="0"/>
                <a:cs typeface="Times New Roman" panose="02020603050405020304" pitchFamily="18" charset="0"/>
              </a:rPr>
              <a:t>A pre-marital screening, national program, is one of the major intervention leading to reduced incidence of beta </a:t>
            </a:r>
            <a:r>
              <a:rPr lang="en-US" sz="3000" dirty="0" err="1" smtClean="0">
                <a:solidFill>
                  <a:srgbClr val="30450F"/>
                </a:solidFill>
                <a:latin typeface="Times New Roman" panose="02020603050405020304" pitchFamily="18" charset="0"/>
                <a:cs typeface="Times New Roman" panose="02020603050405020304" pitchFamily="18" charset="0"/>
              </a:rPr>
              <a:t>thal</a:t>
            </a:r>
            <a:r>
              <a:rPr lang="en-US" sz="3000" dirty="0" smtClean="0">
                <a:solidFill>
                  <a:srgbClr val="30450F"/>
                </a:solidFill>
                <a:latin typeface="Times New Roman" panose="02020603050405020304" pitchFamily="18" charset="0"/>
                <a:cs typeface="Times New Roman" panose="02020603050405020304" pitchFamily="18" charset="0"/>
              </a:rPr>
              <a:t> major.</a:t>
            </a:r>
            <a:endParaRPr lang="en-US" sz="3000" dirty="0">
              <a:solidFill>
                <a:srgbClr val="30450F"/>
              </a:solidFill>
              <a:latin typeface="Times New Roman" panose="02020603050405020304" pitchFamily="18" charset="0"/>
              <a:cs typeface="Times New Roman" panose="02020603050405020304" pitchFamily="18" charset="0"/>
            </a:endParaRPr>
          </a:p>
          <a:p>
            <a:pPr marL="2531470" lvl="7" indent="-514350" algn="just">
              <a:spcBef>
                <a:spcPts val="400"/>
              </a:spcBef>
              <a:spcAft>
                <a:spcPts val="0"/>
              </a:spcAft>
              <a:buFont typeface="+mj-lt"/>
              <a:buAutoNum type="alphaLcParenR"/>
            </a:pPr>
            <a:endParaRPr lang="en-US" sz="24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07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862" y="738303"/>
            <a:ext cx="10828758" cy="5120640"/>
          </a:xfrm>
        </p:spPr>
      </p:pic>
    </p:spTree>
    <p:extLst>
      <p:ext uri="{BB962C8B-B14F-4D97-AF65-F5344CB8AC3E}">
        <p14:creationId xmlns:p14="http://schemas.microsoft.com/office/powerpoint/2010/main" val="183057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61" y="474262"/>
            <a:ext cx="9875520" cy="1321584"/>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Structural </a:t>
            </a:r>
            <a:r>
              <a:rPr lang="en-US" sz="5400" b="1" dirty="0">
                <a:solidFill>
                  <a:srgbClr val="15039B"/>
                </a:solidFill>
                <a:latin typeface="Times New Roman" panose="02020603050405020304" pitchFamily="18" charset="0"/>
                <a:cs typeface="Times New Roman" panose="02020603050405020304" pitchFamily="18" charset="0"/>
              </a:rPr>
              <a:t>H</a:t>
            </a:r>
            <a:r>
              <a:rPr lang="en-US" sz="5400" b="1" dirty="0" smtClean="0">
                <a:solidFill>
                  <a:srgbClr val="15039B"/>
                </a:solidFill>
                <a:latin typeface="Times New Roman" panose="02020603050405020304" pitchFamily="18" charset="0"/>
                <a:cs typeface="Times New Roman" panose="02020603050405020304" pitchFamily="18" charset="0"/>
              </a:rPr>
              <a:t>emoglobin </a:t>
            </a:r>
            <a:r>
              <a:rPr lang="en-US" sz="5400" b="1" dirty="0">
                <a:solidFill>
                  <a:srgbClr val="15039B"/>
                </a:solidFill>
                <a:latin typeface="Times New Roman" panose="02020603050405020304" pitchFamily="18" charset="0"/>
                <a:cs typeface="Times New Roman" panose="02020603050405020304" pitchFamily="18" charset="0"/>
              </a:rPr>
              <a:t>V</a:t>
            </a:r>
            <a:r>
              <a:rPr lang="en-US" sz="5400" b="1" dirty="0" smtClean="0">
                <a:solidFill>
                  <a:srgbClr val="15039B"/>
                </a:solidFill>
                <a:latin typeface="Times New Roman" panose="02020603050405020304" pitchFamily="18" charset="0"/>
                <a:cs typeface="Times New Roman" panose="02020603050405020304" pitchFamily="18" charset="0"/>
              </a:rPr>
              <a:t>ariants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0891" y="1919576"/>
            <a:ext cx="11090366" cy="4621266"/>
          </a:xfrm>
        </p:spPr>
        <p:txBody>
          <a:bodyPr>
            <a:noAutofit/>
          </a:bodyPr>
          <a:lstStyle/>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Over 1000 abnormal hemoglobin variants have been reported. The majority of structural </a:t>
            </a:r>
            <a:r>
              <a:rPr lang="en-US" sz="2600" dirty="0" err="1" smtClean="0">
                <a:solidFill>
                  <a:srgbClr val="30450F"/>
                </a:solidFill>
                <a:latin typeface="Times New Roman" panose="02020603050405020304" pitchFamily="18" charset="0"/>
                <a:cs typeface="Times New Roman" panose="02020603050405020304" pitchFamily="18" charset="0"/>
              </a:rPr>
              <a:t>Hb</a:t>
            </a:r>
            <a:r>
              <a:rPr lang="en-US" sz="2600" dirty="0" smtClean="0">
                <a:solidFill>
                  <a:srgbClr val="30450F"/>
                </a:solidFill>
                <a:latin typeface="Times New Roman" panose="02020603050405020304" pitchFamily="18" charset="0"/>
                <a:cs typeface="Times New Roman" panose="02020603050405020304" pitchFamily="18" charset="0"/>
              </a:rPr>
              <a:t> variants are the consequence of a single-point mutation with a single amino acid substitution in the affected globin chain (e.g.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 </a:t>
            </a: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and </a:t>
            </a:r>
            <a:r>
              <a:rPr lang="en-US" sz="2600" dirty="0" err="1" smtClean="0">
                <a:solidFill>
                  <a:srgbClr val="30450F"/>
                </a:solidFill>
                <a:latin typeface="Times New Roman" panose="02020603050405020304" pitchFamily="18" charset="0"/>
                <a:cs typeface="Times New Roman" panose="02020603050405020304" pitchFamily="18" charset="0"/>
              </a:rPr>
              <a:t>HbD</a:t>
            </a:r>
            <a:r>
              <a:rPr lang="en-US" sz="26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When the amino acid substitution results in an overall change in the charge of the hemoglobin molecule, its migration in a voltage gradient is altered and this can be demonstrated by standard electrophoretic techniques. The speed of migration is characteristic for each abnormal hemoglobin.</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Abnormal hemoglobin variants are now usually detected by high-performance liquid chromatography (HPLC). The most common structural </a:t>
            </a:r>
            <a:r>
              <a:rPr lang="en-US" sz="2600" dirty="0" err="1" smtClean="0">
                <a:solidFill>
                  <a:srgbClr val="30450F"/>
                </a:solidFill>
                <a:latin typeface="Times New Roman" panose="02020603050405020304" pitchFamily="18" charset="0"/>
                <a:cs typeface="Times New Roman" panose="02020603050405020304" pitchFamily="18" charset="0"/>
              </a:rPr>
              <a:t>Hb</a:t>
            </a:r>
            <a:r>
              <a:rPr lang="en-US" sz="2600" dirty="0" smtClean="0">
                <a:solidFill>
                  <a:srgbClr val="30450F"/>
                </a:solidFill>
                <a:latin typeface="Times New Roman" panose="02020603050405020304" pitchFamily="18" charset="0"/>
                <a:cs typeface="Times New Roman" panose="02020603050405020304" pitchFamily="18" charset="0"/>
              </a:rPr>
              <a:t> variant is hemoglobin S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Arial" panose="020B0604020202020204" pitchFamily="34" charset="0"/>
              <a:buChar char="•"/>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0"/>
              </a:spcBef>
              <a:spcAft>
                <a:spcPts val="600"/>
              </a:spcAft>
              <a:buNone/>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6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6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519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874" y="455122"/>
            <a:ext cx="4433287" cy="6035040"/>
          </a:xfrm>
          <a:prstGeom prst="rect">
            <a:avLst/>
          </a:prstGeom>
        </p:spPr>
      </p:pic>
    </p:spTree>
    <p:extLst>
      <p:ext uri="{BB962C8B-B14F-4D97-AF65-F5344CB8AC3E}">
        <p14:creationId xmlns:p14="http://schemas.microsoft.com/office/powerpoint/2010/main" val="388451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39660"/>
            <a:ext cx="9875520" cy="1187593"/>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Hemoglobin 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3954" y="2024322"/>
            <a:ext cx="10933612" cy="3923402"/>
          </a:xfrm>
        </p:spPr>
        <p:txBody>
          <a:bodyPr>
            <a:noAutofit/>
          </a:bodyPr>
          <a:lstStyle/>
          <a:p>
            <a:pPr algn="just">
              <a:spcBef>
                <a:spcPts val="0"/>
              </a:spcBef>
              <a:spcAft>
                <a:spcPts val="1000"/>
              </a:spcAft>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A mutation in the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gene results in the charged </a:t>
            </a:r>
            <a:r>
              <a:rPr lang="en-US" sz="2800" b="1" dirty="0" smtClean="0">
                <a:solidFill>
                  <a:srgbClr val="30450F"/>
                </a:solidFill>
                <a:latin typeface="Times New Roman" panose="02020603050405020304" pitchFamily="18" charset="0"/>
                <a:cs typeface="Times New Roman" panose="02020603050405020304" pitchFamily="18" charset="0"/>
              </a:rPr>
              <a:t>glutamic acid</a:t>
            </a:r>
            <a:r>
              <a:rPr lang="en-US" sz="2800" dirty="0" smtClean="0">
                <a:solidFill>
                  <a:srgbClr val="30450F"/>
                </a:solidFill>
                <a:latin typeface="Times New Roman" panose="02020603050405020304" pitchFamily="18" charset="0"/>
                <a:cs typeface="Times New Roman" panose="02020603050405020304" pitchFamily="18" charset="0"/>
              </a:rPr>
              <a:t> residue in position 6 of the normal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-chain being replaced  by an uncharged </a:t>
            </a:r>
            <a:r>
              <a:rPr lang="en-US" sz="2800" b="1" dirty="0" smtClean="0">
                <a:solidFill>
                  <a:srgbClr val="30450F"/>
                </a:solidFill>
                <a:latin typeface="Times New Roman" panose="02020603050405020304" pitchFamily="18" charset="0"/>
                <a:cs typeface="Times New Roman" panose="02020603050405020304" pitchFamily="18" charset="0"/>
              </a:rPr>
              <a:t>valine</a:t>
            </a:r>
            <a:r>
              <a:rPr lang="en-US" sz="2800" dirty="0" smtClean="0">
                <a:solidFill>
                  <a:srgbClr val="30450F"/>
                </a:solidFill>
                <a:latin typeface="Times New Roman" panose="02020603050405020304" pitchFamily="18" charset="0"/>
                <a:cs typeface="Times New Roman" panose="02020603050405020304" pitchFamily="18" charset="0"/>
              </a:rPr>
              <a:t> molecule. </a:t>
            </a:r>
            <a:endParaRPr lang="en-US" sz="2800" dirty="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The interaction of sickle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chains with normal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chains forms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t>
            </a:r>
          </a:p>
          <a:p>
            <a:pPr algn="just">
              <a:spcBef>
                <a:spcPts val="0"/>
              </a:spcBef>
              <a:buFont typeface="Wingdings" panose="05000000000000000000" pitchFamily="2" charset="2"/>
              <a:buChar char="§"/>
            </a:pPr>
            <a:r>
              <a:rPr lang="en-US" sz="2800" dirty="0" smtClean="0">
                <a:solidFill>
                  <a:srgbClr val="30450F"/>
                </a:solidFill>
                <a:latin typeface="Times New Roman" panose="02020603050405020304" pitchFamily="18" charset="0"/>
                <a:cs typeface="Times New Roman" panose="02020603050405020304" pitchFamily="18" charset="0"/>
              </a:rPr>
              <a:t>When deoxygenated,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is much less soluble than deoxygenated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 and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molecules polymerize, eventually forming long fibers. These result in the deformation of the cell into the well-recognized </a:t>
            </a:r>
            <a:r>
              <a:rPr lang="en-US" sz="2800" b="1" u="sng" dirty="0" smtClean="0">
                <a:solidFill>
                  <a:srgbClr val="30450F"/>
                </a:solidFill>
                <a:latin typeface="Times New Roman" panose="02020603050405020304" pitchFamily="18" charset="0"/>
                <a:cs typeface="Times New Roman" panose="02020603050405020304" pitchFamily="18" charset="0"/>
              </a:rPr>
              <a:t>sickle shape</a:t>
            </a:r>
            <a:r>
              <a:rPr lang="en-US" sz="2800" dirty="0" smtClean="0">
                <a:solidFill>
                  <a:srgbClr val="30450F"/>
                </a:solidFill>
                <a:latin typeface="Times New Roman" panose="02020603050405020304" pitchFamily="18" charset="0"/>
                <a:cs typeface="Times New Roman" panose="02020603050405020304" pitchFamily="18" charset="0"/>
              </a:rPr>
              <a:t>.</a:t>
            </a:r>
          </a:p>
          <a:p>
            <a:pPr marL="45720" indent="0" algn="just">
              <a:spcBef>
                <a:spcPts val="0"/>
              </a:spcBef>
              <a:spcAft>
                <a:spcPts val="600"/>
              </a:spcAft>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5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97414"/>
            <a:ext cx="10352314" cy="1194492"/>
          </a:xfrm>
          <a:solidFill>
            <a:schemeClr val="accent1">
              <a:lumMod val="20000"/>
              <a:lumOff val="80000"/>
            </a:schemeClr>
          </a:solidFill>
        </p:spPr>
        <p:txBody>
          <a:bodyPr>
            <a:normAutofit/>
          </a:bodyPr>
          <a:lstStyle/>
          <a:p>
            <a:r>
              <a:rPr lang="en-US" sz="4000" b="1" dirty="0" smtClean="0">
                <a:solidFill>
                  <a:srgbClr val="15039B"/>
                </a:solidFill>
                <a:latin typeface="Times New Roman" panose="02020603050405020304" pitchFamily="18" charset="0"/>
                <a:cs typeface="Times New Roman" panose="02020603050405020304" pitchFamily="18" charset="0"/>
              </a:rPr>
              <a:t>Normal Structure and function of </a:t>
            </a:r>
            <a:r>
              <a:rPr lang="en-US" sz="4000" b="1" dirty="0">
                <a:solidFill>
                  <a:srgbClr val="15039B"/>
                </a:solidFill>
                <a:latin typeface="Times New Roman" panose="02020603050405020304" pitchFamily="18" charset="0"/>
                <a:cs typeface="Times New Roman" panose="02020603050405020304" pitchFamily="18" charset="0"/>
              </a:rPr>
              <a:t>H</a:t>
            </a:r>
            <a:r>
              <a:rPr lang="en-US" sz="4000" b="1" dirty="0" smtClean="0">
                <a:solidFill>
                  <a:srgbClr val="15039B"/>
                </a:solidFill>
                <a:latin typeface="Times New Roman" panose="02020603050405020304" pitchFamily="18" charset="0"/>
                <a:cs typeface="Times New Roman" panose="02020603050405020304" pitchFamily="18" charset="0"/>
              </a:rPr>
              <a:t>emoglobin</a:t>
            </a:r>
            <a:endParaRPr lang="en-US" sz="40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02919" y="1837859"/>
            <a:ext cx="10352314" cy="4298505"/>
          </a:xfrm>
        </p:spPr>
        <p:txBody>
          <a:bodyPr>
            <a:noAutofit/>
          </a:bodyPr>
          <a:lstStyle/>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Hemoglobin is critical to the normal function of the red cell, the fundamental role of which is the </a:t>
            </a:r>
            <a:r>
              <a:rPr lang="en-US" sz="2800" b="1" u="sng" dirty="0" smtClean="0">
                <a:solidFill>
                  <a:srgbClr val="30450F"/>
                </a:solidFill>
                <a:latin typeface="Times New Roman" panose="02020603050405020304" pitchFamily="18" charset="0"/>
                <a:cs typeface="Times New Roman" panose="02020603050405020304" pitchFamily="18" charset="0"/>
              </a:rPr>
              <a:t>transport of oxygen </a:t>
            </a:r>
            <a:r>
              <a:rPr lang="en-US" sz="2800" dirty="0" smtClean="0">
                <a:solidFill>
                  <a:srgbClr val="30450F"/>
                </a:solidFill>
                <a:latin typeface="Times New Roman" panose="02020603050405020304" pitchFamily="18" charset="0"/>
                <a:cs typeface="Times New Roman" panose="02020603050405020304" pitchFamily="18" charset="0"/>
              </a:rPr>
              <a:t>from the lungs to the tissues. </a:t>
            </a:r>
          </a:p>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normal tetramer hemoglobin molecule comprises </a:t>
            </a:r>
            <a:r>
              <a:rPr lang="en-US" sz="2800" b="1" u="sng" dirty="0" smtClean="0">
                <a:solidFill>
                  <a:srgbClr val="30450F"/>
                </a:solidFill>
                <a:latin typeface="Times New Roman" panose="02020603050405020304" pitchFamily="18" charset="0"/>
                <a:cs typeface="Times New Roman" panose="02020603050405020304" pitchFamily="18" charset="0"/>
              </a:rPr>
              <a:t>two ‘alpha-like’ </a:t>
            </a:r>
            <a:r>
              <a:rPr lang="en-US" sz="2800" dirty="0" smtClean="0">
                <a:solidFill>
                  <a:srgbClr val="30450F"/>
                </a:solidFill>
                <a:latin typeface="Times New Roman" panose="02020603050405020304" pitchFamily="18" charset="0"/>
                <a:cs typeface="Times New Roman" panose="02020603050405020304" pitchFamily="18" charset="0"/>
              </a:rPr>
              <a:t>globin polypeptide chains and </a:t>
            </a:r>
            <a:r>
              <a:rPr lang="en-US" sz="2800" b="1" u="sng" dirty="0" smtClean="0">
                <a:solidFill>
                  <a:srgbClr val="30450F"/>
                </a:solidFill>
                <a:latin typeface="Times New Roman" panose="02020603050405020304" pitchFamily="18" charset="0"/>
                <a:cs typeface="Times New Roman" panose="02020603050405020304" pitchFamily="18" charset="0"/>
              </a:rPr>
              <a:t>two ‘beta-like’ </a:t>
            </a:r>
            <a:r>
              <a:rPr lang="en-US" sz="2800" dirty="0" smtClean="0">
                <a:solidFill>
                  <a:srgbClr val="30450F"/>
                </a:solidFill>
                <a:latin typeface="Times New Roman" panose="02020603050405020304" pitchFamily="18" charset="0"/>
                <a:cs typeface="Times New Roman" panose="02020603050405020304" pitchFamily="18" charset="0"/>
              </a:rPr>
              <a:t>globin chains; each globin molecule is </a:t>
            </a:r>
            <a:r>
              <a:rPr lang="en-US" sz="2800" b="1" dirty="0" smtClean="0">
                <a:solidFill>
                  <a:srgbClr val="30450F"/>
                </a:solidFill>
                <a:latin typeface="Times New Roman" panose="02020603050405020304" pitchFamily="18" charset="0"/>
                <a:cs typeface="Times New Roman" panose="02020603050405020304" pitchFamily="18" charset="0"/>
              </a:rPr>
              <a:t>associated with a hem group</a:t>
            </a:r>
            <a:r>
              <a:rPr lang="en-US" sz="2800" dirty="0" smtClean="0">
                <a:solidFill>
                  <a:srgbClr val="30450F"/>
                </a:solidFill>
                <a:latin typeface="Times New Roman" panose="02020603050405020304" pitchFamily="18" charset="0"/>
                <a:cs typeface="Times New Roman" panose="02020603050405020304" pitchFamily="18" charset="0"/>
              </a:rPr>
              <a:t>, which comprises a </a:t>
            </a:r>
            <a:r>
              <a:rPr lang="en-US" sz="2800" b="1" dirty="0" smtClean="0">
                <a:solidFill>
                  <a:srgbClr val="30450F"/>
                </a:solidFill>
                <a:latin typeface="Times New Roman" panose="02020603050405020304" pitchFamily="18" charset="0"/>
                <a:cs typeface="Times New Roman" panose="02020603050405020304" pitchFamily="18" charset="0"/>
              </a:rPr>
              <a:t>porphyrin ring with iron </a:t>
            </a:r>
            <a:r>
              <a:rPr lang="en-US" sz="2800" dirty="0" smtClean="0">
                <a:solidFill>
                  <a:srgbClr val="30450F"/>
                </a:solidFill>
                <a:latin typeface="Times New Roman" panose="02020603050405020304" pitchFamily="18" charset="0"/>
                <a:cs typeface="Times New Roman" panose="02020603050405020304" pitchFamily="18" charset="0"/>
              </a:rPr>
              <a:t>in its ferrous form at the center.</a:t>
            </a:r>
          </a:p>
          <a:p>
            <a:pPr algn="just">
              <a:spcBef>
                <a:spcPts val="400"/>
              </a:spcBef>
              <a:spcAft>
                <a:spcPts val="0"/>
              </a:spcAft>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 chains are encoded on chromosome 16.</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The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-like globins are encoded on chromosome 11.</a:t>
            </a:r>
          </a:p>
          <a:p>
            <a:pPr algn="just">
              <a:spcBef>
                <a:spcPts val="400"/>
              </a:spcBef>
              <a:spcAft>
                <a:spcPts val="0"/>
              </a:spcAft>
              <a:buFont typeface="Wingdings" panose="05000000000000000000" pitchFamily="2" charset="2"/>
              <a:buChar char="Ø"/>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441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123" y="600469"/>
            <a:ext cx="6271971" cy="5760720"/>
          </a:xfrm>
          <a:prstGeom prst="rect">
            <a:avLst/>
          </a:prstGeom>
        </p:spPr>
      </p:pic>
    </p:spTree>
    <p:extLst>
      <p:ext uri="{BB962C8B-B14F-4D97-AF65-F5344CB8AC3E}">
        <p14:creationId xmlns:p14="http://schemas.microsoft.com/office/powerpoint/2010/main" val="353796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547898"/>
            <a:ext cx="9875520" cy="1187593"/>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Sickle Cell </a:t>
            </a:r>
            <a:r>
              <a:rPr lang="en-US" sz="5400" b="1" dirty="0">
                <a:solidFill>
                  <a:srgbClr val="15039B"/>
                </a:solidFill>
                <a:latin typeface="Times New Roman" panose="02020603050405020304" pitchFamily="18" charset="0"/>
                <a:cs typeface="Times New Roman" panose="02020603050405020304" pitchFamily="18" charset="0"/>
              </a:rPr>
              <a:t>T</a:t>
            </a:r>
            <a:r>
              <a:rPr lang="en-US" sz="5400" b="1" dirty="0" smtClean="0">
                <a:solidFill>
                  <a:srgbClr val="15039B"/>
                </a:solidFill>
                <a:latin typeface="Times New Roman" panose="02020603050405020304" pitchFamily="18" charset="0"/>
                <a:cs typeface="Times New Roman" panose="02020603050405020304" pitchFamily="18" charset="0"/>
              </a:rPr>
              <a:t>rait</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7829" y="1796937"/>
            <a:ext cx="11103428" cy="4398591"/>
          </a:xfrm>
        </p:spPr>
        <p:txBody>
          <a:bodyPr>
            <a:noAutofit/>
          </a:bodyPr>
          <a:lstStyle/>
          <a:p>
            <a:pPr algn="just">
              <a:spcBef>
                <a:spcPts val="0"/>
              </a:spcBef>
              <a:spcAft>
                <a:spcPts val="600"/>
              </a:spcAft>
              <a:buFont typeface="Courier New" panose="02070309020205020404" pitchFamily="49" charset="0"/>
              <a:buChar char="o"/>
            </a:pPr>
            <a:r>
              <a:rPr lang="en-US" sz="2800" dirty="0" smtClean="0">
                <a:solidFill>
                  <a:srgbClr val="30450F"/>
                </a:solidFill>
                <a:latin typeface="Times New Roman" panose="02020603050405020304" pitchFamily="18" charset="0"/>
                <a:cs typeface="Times New Roman" panose="02020603050405020304" pitchFamily="18" charset="0"/>
              </a:rPr>
              <a:t>Heterozygotes (one gene for normal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and one for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baseline="30000" dirty="0" smtClean="0">
                <a:solidFill>
                  <a:srgbClr val="30450F"/>
                </a:solidFill>
                <a:latin typeface="Times New Roman" panose="02020603050405020304" pitchFamily="18" charset="0"/>
                <a:cs typeface="Times New Roman" panose="02020603050405020304" pitchFamily="18" charset="0"/>
              </a:rPr>
              <a:t>S</a:t>
            </a:r>
            <a:r>
              <a:rPr lang="en-US" sz="2800" dirty="0" smtClean="0">
                <a:solidFill>
                  <a:srgbClr val="30450F"/>
                </a:solidFill>
                <a:latin typeface="Times New Roman" panose="02020603050405020304" pitchFamily="18" charset="0"/>
                <a:cs typeface="Times New Roman" panose="02020603050405020304" pitchFamily="18" charset="0"/>
              </a:rPr>
              <a:t>) are described as having sickle cell trait. Their red cells contain between 20% and 45%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the rest being mainly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Courier New" panose="02070309020205020404" pitchFamily="49" charset="0"/>
              <a:buChar char="o"/>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Courier New" panose="02070309020205020404" pitchFamily="49" charset="0"/>
              <a:buChar char="o"/>
            </a:pPr>
            <a:r>
              <a:rPr lang="en-US" sz="2800" dirty="0" smtClean="0">
                <a:solidFill>
                  <a:srgbClr val="30450F"/>
                </a:solidFill>
                <a:latin typeface="Times New Roman" panose="02020603050405020304" pitchFamily="18" charset="0"/>
                <a:cs typeface="Times New Roman" panose="02020603050405020304" pitchFamily="18" charset="0"/>
              </a:rPr>
              <a:t>Individuals with sickle cell trait are usually asymptomatic. However, </a:t>
            </a:r>
            <a:r>
              <a:rPr lang="en-US" sz="2800" b="1" dirty="0" smtClean="0">
                <a:solidFill>
                  <a:srgbClr val="30450F"/>
                </a:solidFill>
                <a:latin typeface="Times New Roman" panose="02020603050405020304" pitchFamily="18" charset="0"/>
                <a:cs typeface="Times New Roman" panose="02020603050405020304" pitchFamily="18" charset="0"/>
              </a:rPr>
              <a:t>spontaneous hematuria </a:t>
            </a:r>
            <a:r>
              <a:rPr lang="en-US" sz="2800" dirty="0" smtClean="0">
                <a:solidFill>
                  <a:srgbClr val="30450F"/>
                </a:solidFill>
                <a:latin typeface="Times New Roman" panose="02020603050405020304" pitchFamily="18" charset="0"/>
                <a:cs typeface="Times New Roman" panose="02020603050405020304" pitchFamily="18" charset="0"/>
              </a:rPr>
              <a:t>may occur occasionally due to microvascular infarctions in the renal medulla. Renal </a:t>
            </a:r>
            <a:r>
              <a:rPr lang="en-US" sz="2800" b="1" dirty="0" smtClean="0">
                <a:solidFill>
                  <a:srgbClr val="30450F"/>
                </a:solidFill>
                <a:latin typeface="Times New Roman" panose="02020603050405020304" pitchFamily="18" charset="0"/>
                <a:cs typeface="Times New Roman" panose="02020603050405020304" pitchFamily="18" charset="0"/>
              </a:rPr>
              <a:t>papillary necrosis </a:t>
            </a:r>
            <a:r>
              <a:rPr lang="en-US" sz="2800" dirty="0" smtClean="0">
                <a:solidFill>
                  <a:srgbClr val="30450F"/>
                </a:solidFill>
                <a:latin typeface="Times New Roman" panose="02020603050405020304" pitchFamily="18" charset="0"/>
                <a:cs typeface="Times New Roman" panose="02020603050405020304" pitchFamily="18" charset="0"/>
              </a:rPr>
              <a:t>may rarely occur. The red cells </a:t>
            </a:r>
            <a:r>
              <a:rPr lang="en-US" sz="2800" b="1" dirty="0" smtClean="0">
                <a:solidFill>
                  <a:srgbClr val="30450F"/>
                </a:solidFill>
                <a:latin typeface="Times New Roman" panose="02020603050405020304" pitchFamily="18" charset="0"/>
                <a:cs typeface="Times New Roman" panose="02020603050405020304" pitchFamily="18" charset="0"/>
              </a:rPr>
              <a:t>do not sickle </a:t>
            </a:r>
            <a:r>
              <a:rPr lang="en-US" sz="2800" dirty="0" smtClean="0">
                <a:solidFill>
                  <a:srgbClr val="30450F"/>
                </a:solidFill>
                <a:latin typeface="Times New Roman" panose="02020603050405020304" pitchFamily="18" charset="0"/>
                <a:cs typeface="Times New Roman" panose="02020603050405020304" pitchFamily="18" charset="0"/>
              </a:rPr>
              <a:t>until the O</a:t>
            </a:r>
            <a:r>
              <a:rPr lang="en-US" sz="2800" baseline="-25000" dirty="0" smtClean="0">
                <a:solidFill>
                  <a:srgbClr val="30450F"/>
                </a:solidFill>
                <a:latin typeface="Times New Roman" panose="02020603050405020304" pitchFamily="18" charset="0"/>
                <a:cs typeface="Times New Roman" panose="02020603050405020304" pitchFamily="18" charset="0"/>
              </a:rPr>
              <a:t>2</a:t>
            </a:r>
            <a:r>
              <a:rPr lang="en-US" sz="2800" dirty="0" smtClean="0">
                <a:solidFill>
                  <a:srgbClr val="30450F"/>
                </a:solidFill>
                <a:latin typeface="Times New Roman" panose="02020603050405020304" pitchFamily="18" charset="0"/>
                <a:cs typeface="Times New Roman" panose="02020603050405020304" pitchFamily="18" charset="0"/>
              </a:rPr>
              <a:t> saturation falls below 40%.</a:t>
            </a: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12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351956"/>
            <a:ext cx="9875520" cy="980456"/>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Sickle Cell </a:t>
            </a:r>
            <a:r>
              <a:rPr lang="en-US" sz="5400" b="1" dirty="0">
                <a:solidFill>
                  <a:srgbClr val="15039B"/>
                </a:solidFill>
                <a:latin typeface="Times New Roman" panose="02020603050405020304" pitchFamily="18" charset="0"/>
                <a:cs typeface="Times New Roman" panose="02020603050405020304" pitchFamily="18" charset="0"/>
              </a:rPr>
              <a:t>A</a:t>
            </a:r>
            <a:r>
              <a:rPr lang="en-US" sz="5400" b="1" dirty="0" smtClean="0">
                <a:solidFill>
                  <a:srgbClr val="15039B"/>
                </a:solidFill>
                <a:latin typeface="Times New Roman" panose="02020603050405020304" pitchFamily="18" charset="0"/>
                <a:cs typeface="Times New Roman" panose="02020603050405020304" pitchFamily="18" charset="0"/>
              </a:rPr>
              <a:t>nemia</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8823" y="1806268"/>
            <a:ext cx="11338560" cy="4585202"/>
          </a:xfrm>
        </p:spPr>
        <p:txBody>
          <a:bodyPr>
            <a:noAutofit/>
          </a:bodyPr>
          <a:lstStyle/>
          <a:p>
            <a:pPr algn="just">
              <a:spcBef>
                <a:spcPts val="0"/>
              </a:spcBef>
              <a:spcAft>
                <a:spcPts val="600"/>
              </a:spcAft>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It is a descriptive name when patient have at least a copy of beta globin being S and another beta harbor any mutations (beta that/S, S/S, S/D, </a:t>
            </a:r>
            <a:r>
              <a:rPr lang="en-US" sz="2800" dirty="0" err="1" smtClean="0">
                <a:solidFill>
                  <a:srgbClr val="30450F"/>
                </a:solidFill>
                <a:latin typeface="Times New Roman" panose="02020603050405020304" pitchFamily="18" charset="0"/>
                <a:cs typeface="Times New Roman" panose="02020603050405020304" pitchFamily="18" charset="0"/>
              </a:rPr>
              <a:t>ect</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0"/>
              </a:spcBef>
              <a:spcAft>
                <a:spcPts val="600"/>
              </a:spcAft>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Homozygotes for sickle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-globin are described as having sickle-cell anemia. Their red cells contain almost exclusively </a:t>
            </a: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and NO </a:t>
            </a:r>
            <a:r>
              <a:rPr lang="en-US" sz="2800" dirty="0" err="1" smtClean="0">
                <a:solidFill>
                  <a:srgbClr val="30450F"/>
                </a:solidFill>
                <a:latin typeface="Times New Roman" panose="02020603050405020304" pitchFamily="18" charset="0"/>
                <a:cs typeface="Times New Roman" panose="02020603050405020304" pitchFamily="18" charset="0"/>
              </a:rPr>
              <a:t>HbA</a:t>
            </a:r>
            <a:r>
              <a:rPr lang="en-US" sz="2800" dirty="0" smtClean="0">
                <a:solidFill>
                  <a:srgbClr val="30450F"/>
                </a:solidFill>
                <a:latin typeface="Times New Roman" panose="02020603050405020304" pitchFamily="18" charset="0"/>
                <a:cs typeface="Times New Roman" panose="02020603050405020304" pitchFamily="18" charset="0"/>
              </a:rPr>
              <a:t>; there is a small but variable percentage of fetal hemoglobin.</a:t>
            </a: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Sickled red cells then occlude the microvasculature, with poor downstream perfusion and oxygenation. They may be lysed directly in the circulation, where the resulting free hemoglobin scavenges nitric oxide.</a:t>
            </a:r>
          </a:p>
          <a:p>
            <a:pPr algn="just">
              <a:spcBef>
                <a:spcPts val="400"/>
              </a:spcBef>
              <a:buFont typeface="Wingdings" panose="05000000000000000000" pitchFamily="2" charset="2"/>
              <a:buChar char="v"/>
            </a:pPr>
            <a:r>
              <a:rPr lang="en-US" sz="2800" dirty="0" err="1" smtClean="0">
                <a:solidFill>
                  <a:srgbClr val="30450F"/>
                </a:solidFill>
                <a:latin typeface="Times New Roman" panose="02020603050405020304" pitchFamily="18" charset="0"/>
                <a:cs typeface="Times New Roman" panose="02020603050405020304" pitchFamily="18" charset="0"/>
              </a:rPr>
              <a:t>HbS</a:t>
            </a:r>
            <a:r>
              <a:rPr lang="en-US" sz="2800" dirty="0" smtClean="0">
                <a:solidFill>
                  <a:srgbClr val="30450F"/>
                </a:solidFill>
                <a:latin typeface="Times New Roman" panose="02020603050405020304" pitchFamily="18" charset="0"/>
                <a:cs typeface="Times New Roman" panose="02020603050405020304" pitchFamily="18" charset="0"/>
              </a:rPr>
              <a:t> are less deformable than normal red cells and this results in a chronic, extravascular, hemolytic </a:t>
            </a:r>
            <a:r>
              <a:rPr lang="en-US" sz="2800" dirty="0" err="1" smtClean="0">
                <a:solidFill>
                  <a:srgbClr val="30450F"/>
                </a:solidFill>
                <a:latin typeface="Times New Roman" panose="02020603050405020304" pitchFamily="18" charset="0"/>
                <a:cs typeface="Times New Roman" panose="02020603050405020304" pitchFamily="18" charset="0"/>
              </a:rPr>
              <a:t>anaemia</a:t>
            </a:r>
            <a:r>
              <a:rPr lang="en-US" sz="2800" dirty="0" smtClean="0">
                <a:solidFill>
                  <a:srgbClr val="30450F"/>
                </a:solidFill>
                <a:latin typeface="Times New Roman" panose="02020603050405020304" pitchFamily="18" charset="0"/>
                <a:cs typeface="Times New Roman" panose="02020603050405020304" pitchFamily="18" charset="0"/>
              </a:rPr>
              <a:t>. The </a:t>
            </a:r>
            <a:r>
              <a:rPr lang="en-US" sz="2800" dirty="0" err="1" smtClean="0">
                <a:solidFill>
                  <a:srgbClr val="30450F"/>
                </a:solidFill>
                <a:latin typeface="Times New Roman" panose="02020603050405020304" pitchFamily="18" charset="0"/>
                <a:cs typeface="Times New Roman" panose="02020603050405020304" pitchFamily="18" charset="0"/>
              </a:rPr>
              <a:t>Hb</a:t>
            </a:r>
            <a:r>
              <a:rPr lang="en-US" sz="2800" dirty="0" smtClean="0">
                <a:solidFill>
                  <a:srgbClr val="30450F"/>
                </a:solidFill>
                <a:latin typeface="Times New Roman" panose="02020603050405020304" pitchFamily="18" charset="0"/>
                <a:cs typeface="Times New Roman" panose="02020603050405020304" pitchFamily="18" charset="0"/>
              </a:rPr>
              <a:t> usually varies between 6 and 9 g/</a:t>
            </a:r>
            <a:r>
              <a:rPr lang="en-US" sz="2800" dirty="0" err="1" smtClean="0">
                <a:solidFill>
                  <a:srgbClr val="30450F"/>
                </a:solidFill>
                <a:latin typeface="Times New Roman" panose="02020603050405020304" pitchFamily="18" charset="0"/>
                <a:cs typeface="Times New Roman" panose="02020603050405020304" pitchFamily="18" charset="0"/>
              </a:rPr>
              <a:t>dL</a:t>
            </a:r>
            <a:r>
              <a:rPr lang="en-US" sz="2800" dirty="0">
                <a:solidFill>
                  <a:srgbClr val="30450F"/>
                </a:solidFill>
                <a:latin typeface="Times New Roman" panose="02020603050405020304" pitchFamily="18" charset="0"/>
                <a:cs typeface="Times New Roman" panose="02020603050405020304" pitchFamily="18" charset="0"/>
              </a:rPr>
              <a:t>.</a:t>
            </a:r>
            <a:endParaRPr lang="en-US" sz="2800" dirty="0" smtClean="0">
              <a:solidFill>
                <a:srgbClr val="30450F"/>
              </a:solidFill>
              <a:latin typeface="Times New Roman" panose="02020603050405020304" pitchFamily="18" charset="0"/>
              <a:cs typeface="Times New Roman" panose="02020603050405020304" pitchFamily="18" charset="0"/>
            </a:endParaRPr>
          </a:p>
          <a:p>
            <a:pPr marL="45720" indent="0" algn="just">
              <a:spcBef>
                <a:spcPts val="400"/>
              </a:spcBef>
              <a:buNone/>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40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89271"/>
            <a:ext cx="9875520" cy="1187593"/>
          </a:xfrm>
          <a:solidFill>
            <a:schemeClr val="accent1">
              <a:lumMod val="20000"/>
              <a:lumOff val="80000"/>
            </a:schemeClr>
          </a:solidFill>
        </p:spPr>
        <p:txBody>
          <a:bodyPr>
            <a:noAutofit/>
          </a:bodyPr>
          <a:lstStyle/>
          <a:p>
            <a:r>
              <a:rPr lang="en-US" sz="5400" b="1" dirty="0" smtClean="0">
                <a:solidFill>
                  <a:srgbClr val="15039B"/>
                </a:solidFill>
                <a:latin typeface="Times New Roman" panose="02020603050405020304" pitchFamily="18" charset="0"/>
                <a:cs typeface="Times New Roman" panose="02020603050405020304" pitchFamily="18" charset="0"/>
              </a:rPr>
              <a:t>Diagnosis</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1591657"/>
            <a:ext cx="11286309" cy="4977093"/>
          </a:xfrm>
        </p:spPr>
        <p:txBody>
          <a:bodyPr>
            <a:noAutofit/>
          </a:bodyPr>
          <a:lstStyle/>
          <a:p>
            <a:pPr algn="just">
              <a:spcBef>
                <a:spcPts val="0"/>
              </a:spcBef>
              <a:spcAft>
                <a:spcPts val="600"/>
              </a:spcAft>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Sickled cells are invariably present on the blood films of patients with </a:t>
            </a:r>
            <a:r>
              <a:rPr lang="en-US" sz="2400" dirty="0" err="1" smtClean="0">
                <a:solidFill>
                  <a:srgbClr val="30450F"/>
                </a:solidFill>
                <a:latin typeface="Times New Roman" panose="02020603050405020304" pitchFamily="18" charset="0"/>
                <a:cs typeface="Times New Roman" panose="02020603050405020304" pitchFamily="18" charset="0"/>
              </a:rPr>
              <a:t>HbSS</a:t>
            </a:r>
            <a:r>
              <a:rPr lang="en-US" sz="2400" dirty="0" smtClean="0">
                <a:solidFill>
                  <a:srgbClr val="30450F"/>
                </a:solidFill>
                <a:latin typeface="Times New Roman" panose="02020603050405020304" pitchFamily="18" charset="0"/>
                <a:cs typeface="Times New Roman" panose="02020603050405020304" pitchFamily="18" charset="0"/>
              </a:rPr>
              <a:t>. </a:t>
            </a:r>
            <a:r>
              <a:rPr lang="en-US" sz="2400" dirty="0" err="1" smtClean="0">
                <a:solidFill>
                  <a:srgbClr val="30450F"/>
                </a:solidFill>
                <a:latin typeface="Times New Roman" panose="02020603050405020304" pitchFamily="18" charset="0"/>
                <a:cs typeface="Times New Roman" panose="02020603050405020304" pitchFamily="18" charset="0"/>
              </a:rPr>
              <a:t>HbSS</a:t>
            </a:r>
            <a:r>
              <a:rPr lang="en-US" sz="2400" dirty="0" smtClean="0">
                <a:solidFill>
                  <a:srgbClr val="30450F"/>
                </a:solidFill>
                <a:latin typeface="Times New Roman" panose="02020603050405020304" pitchFamily="18" charset="0"/>
                <a:cs typeface="Times New Roman" panose="02020603050405020304" pitchFamily="18" charset="0"/>
              </a:rPr>
              <a:t> is made by finding; </a:t>
            </a:r>
          </a:p>
          <a:p>
            <a:pPr lvl="1" algn="just">
              <a:spcBef>
                <a:spcPts val="0"/>
              </a:spcBef>
              <a:spcAft>
                <a:spcPts val="600"/>
              </a:spcAft>
              <a:buFont typeface="Wingdings" panose="05000000000000000000" pitchFamily="2" charset="2"/>
              <a:buChar char="Ø"/>
            </a:pPr>
            <a:r>
              <a:rPr lang="en-US" sz="2200" dirty="0" smtClean="0">
                <a:solidFill>
                  <a:srgbClr val="30450F"/>
                </a:solidFill>
                <a:latin typeface="Times New Roman" panose="02020603050405020304" pitchFamily="18" charset="0"/>
                <a:cs typeface="Times New Roman" panose="02020603050405020304" pitchFamily="18" charset="0"/>
              </a:rPr>
              <a:t>(</a:t>
            </a:r>
            <a:r>
              <a:rPr lang="en-US" sz="2200" dirty="0" err="1" smtClean="0">
                <a:solidFill>
                  <a:srgbClr val="30450F"/>
                </a:solidFill>
                <a:latin typeface="Times New Roman" panose="02020603050405020304" pitchFamily="18" charset="0"/>
                <a:cs typeface="Times New Roman" panose="02020603050405020304" pitchFamily="18" charset="0"/>
              </a:rPr>
              <a:t>i</a:t>
            </a:r>
            <a:r>
              <a:rPr lang="en-US" sz="2200" dirty="0" smtClean="0">
                <a:solidFill>
                  <a:srgbClr val="30450F"/>
                </a:solidFill>
                <a:latin typeface="Times New Roman" panose="02020603050405020304" pitchFamily="18" charset="0"/>
                <a:cs typeface="Times New Roman" panose="02020603050405020304" pitchFamily="18" charset="0"/>
              </a:rPr>
              <a:t>) a positive result with a screening test for </a:t>
            </a:r>
            <a:r>
              <a:rPr lang="en-US" sz="2200" dirty="0" err="1" smtClean="0">
                <a:solidFill>
                  <a:srgbClr val="30450F"/>
                </a:solidFill>
                <a:latin typeface="Times New Roman" panose="02020603050405020304" pitchFamily="18" charset="0"/>
                <a:cs typeface="Times New Roman" panose="02020603050405020304" pitchFamily="18" charset="0"/>
              </a:rPr>
              <a:t>HbS</a:t>
            </a:r>
            <a:r>
              <a:rPr lang="en-US" sz="2200" dirty="0" smtClean="0">
                <a:solidFill>
                  <a:srgbClr val="30450F"/>
                </a:solidFill>
                <a:latin typeface="Times New Roman" panose="02020603050405020304" pitchFamily="18" charset="0"/>
                <a:cs typeface="Times New Roman" panose="02020603050405020304" pitchFamily="18" charset="0"/>
              </a:rPr>
              <a:t> (</a:t>
            </a:r>
            <a:r>
              <a:rPr lang="en-US" dirty="0">
                <a:solidFill>
                  <a:srgbClr val="30450F"/>
                </a:solidFill>
                <a:latin typeface="Times New Roman" panose="02020603050405020304" pitchFamily="18" charset="0"/>
                <a:cs typeface="Times New Roman" panose="02020603050405020304" pitchFamily="18" charset="0"/>
              </a:rPr>
              <a:t>Sickle solubility </a:t>
            </a:r>
            <a:r>
              <a:rPr lang="en-US" dirty="0" smtClean="0">
                <a:solidFill>
                  <a:srgbClr val="30450F"/>
                </a:solidFill>
                <a:latin typeface="Times New Roman" panose="02020603050405020304" pitchFamily="18" charset="0"/>
                <a:cs typeface="Times New Roman" panose="02020603050405020304" pitchFamily="18" charset="0"/>
              </a:rPr>
              <a:t>test)</a:t>
            </a:r>
            <a:r>
              <a:rPr lang="en-US" sz="2200" dirty="0" smtClean="0">
                <a:solidFill>
                  <a:srgbClr val="30450F"/>
                </a:solidFill>
                <a:latin typeface="Times New Roman" panose="02020603050405020304" pitchFamily="18" charset="0"/>
                <a:cs typeface="Times New Roman" panose="02020603050405020304" pitchFamily="18" charset="0"/>
              </a:rPr>
              <a:t>; and </a:t>
            </a:r>
          </a:p>
          <a:p>
            <a:pPr lvl="1" algn="just">
              <a:spcBef>
                <a:spcPts val="0"/>
              </a:spcBef>
              <a:spcAft>
                <a:spcPts val="600"/>
              </a:spcAft>
              <a:buFont typeface="Wingdings" panose="05000000000000000000" pitchFamily="2" charset="2"/>
              <a:buChar char="Ø"/>
            </a:pPr>
            <a:r>
              <a:rPr lang="en-US" sz="2200" dirty="0" smtClean="0">
                <a:solidFill>
                  <a:srgbClr val="30450F"/>
                </a:solidFill>
                <a:latin typeface="Times New Roman" panose="02020603050405020304" pitchFamily="18" charset="0"/>
                <a:cs typeface="Times New Roman" panose="02020603050405020304" pitchFamily="18" charset="0"/>
              </a:rPr>
              <a:t>(ii) a peak at an appropriate position on an HPLC trace, confirmed by isoelectric focusing or hemoglobin electrophoresis.</a:t>
            </a:r>
          </a:p>
          <a:p>
            <a:pPr algn="just">
              <a:spcBef>
                <a:spcPts val="0"/>
              </a:spcBef>
              <a:spcAft>
                <a:spcPts val="600"/>
              </a:spcAft>
              <a:buFont typeface="Wingdings" panose="05000000000000000000" pitchFamily="2" charset="2"/>
              <a:buChar char="Ø"/>
            </a:pPr>
            <a:endParaRPr lang="en-US" sz="2400" dirty="0" smtClean="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In young children, a classic acute painful presentation is with dactylitis, or the ‘hand-foot syndrome’, in which there is occlusion of the nutrient arteries to the metacarpals and metatarsals (Figure 4.8) and painful swelling of the hands and feet.</a:t>
            </a:r>
          </a:p>
          <a:p>
            <a:pPr algn="just">
              <a:spcBef>
                <a:spcPts val="400"/>
              </a:spcBef>
              <a:buFont typeface="Wingdings" panose="05000000000000000000" pitchFamily="2" charset="2"/>
              <a:buChar char="Ø"/>
            </a:pPr>
            <a:r>
              <a:rPr lang="en-US" sz="2400" dirty="0" smtClean="0">
                <a:solidFill>
                  <a:srgbClr val="30450F"/>
                </a:solidFill>
                <a:latin typeface="Times New Roman" panose="02020603050405020304" pitchFamily="18" charset="0"/>
                <a:cs typeface="Times New Roman" panose="02020603050405020304" pitchFamily="18" charset="0"/>
              </a:rPr>
              <a:t>In the central nervous system, cerebral infarction occurs in approximately 10% of patients under the age of 20, and is a cause of significant morbidity in sickle cell patients. It has been found that children with an increased velocity of blood flow in the major cerebral vessels are at particular risk of stroke.</a:t>
            </a:r>
          </a:p>
        </p:txBody>
      </p:sp>
    </p:spTree>
    <p:extLst>
      <p:ext uri="{BB962C8B-B14F-4D97-AF65-F5344CB8AC3E}">
        <p14:creationId xmlns:p14="http://schemas.microsoft.com/office/powerpoint/2010/main" val="174783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345" y="371100"/>
            <a:ext cx="4525168" cy="6126480"/>
          </a:xfrm>
          <a:prstGeom prst="rect">
            <a:avLst/>
          </a:prstGeom>
        </p:spPr>
      </p:pic>
    </p:spTree>
    <p:extLst>
      <p:ext uri="{BB962C8B-B14F-4D97-AF65-F5344CB8AC3E}">
        <p14:creationId xmlns:p14="http://schemas.microsoft.com/office/powerpoint/2010/main" val="363778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888" y="481208"/>
            <a:ext cx="6310597" cy="5943600"/>
          </a:xfrm>
          <a:prstGeom prst="rect">
            <a:avLst/>
          </a:prstGeom>
        </p:spPr>
      </p:pic>
    </p:spTree>
    <p:extLst>
      <p:ext uri="{BB962C8B-B14F-4D97-AF65-F5344CB8AC3E}">
        <p14:creationId xmlns:p14="http://schemas.microsoft.com/office/powerpoint/2010/main" val="945603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636" y="503812"/>
            <a:ext cx="6805554" cy="5852160"/>
          </a:xfrm>
          <a:prstGeom prst="rect">
            <a:avLst/>
          </a:prstGeom>
        </p:spPr>
      </p:pic>
    </p:spTree>
    <p:extLst>
      <p:ext uri="{BB962C8B-B14F-4D97-AF65-F5344CB8AC3E}">
        <p14:creationId xmlns:p14="http://schemas.microsoft.com/office/powerpoint/2010/main" val="140722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89271"/>
            <a:ext cx="9875520" cy="1187593"/>
          </a:xfrm>
          <a:solidFill>
            <a:schemeClr val="accent1">
              <a:lumMod val="20000"/>
              <a:lumOff val="80000"/>
            </a:schemeClr>
          </a:solidFill>
        </p:spPr>
        <p:txBody>
          <a:bodyPr>
            <a:noAutofit/>
          </a:bodyPr>
          <a:lstStyle/>
          <a:p>
            <a:r>
              <a:rPr lang="en-US" sz="5400" b="1" dirty="0" smtClean="0">
                <a:solidFill>
                  <a:srgbClr val="15039B"/>
                </a:solidFill>
                <a:latin typeface="Times New Roman" panose="02020603050405020304" pitchFamily="18" charset="0"/>
                <a:cs typeface="Times New Roman" panose="02020603050405020304" pitchFamily="18" charset="0"/>
              </a:rPr>
              <a:t>Treatment</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6388" y="1610319"/>
            <a:ext cx="11273245" cy="4921110"/>
          </a:xfrm>
        </p:spPr>
        <p:txBody>
          <a:bodyPr>
            <a:noAutofit/>
          </a:bodyPr>
          <a:lstStyle/>
          <a:p>
            <a:pPr marL="45720" indent="0" algn="just">
              <a:spcBef>
                <a:spcPts val="0"/>
              </a:spcBef>
              <a:spcAft>
                <a:spcPts val="600"/>
              </a:spcAft>
              <a:buNone/>
            </a:pPr>
            <a:r>
              <a:rPr lang="en-US" sz="2600" dirty="0" smtClean="0">
                <a:solidFill>
                  <a:srgbClr val="30450F"/>
                </a:solidFill>
                <a:latin typeface="Times New Roman" panose="02020603050405020304" pitchFamily="18" charset="0"/>
                <a:cs typeface="Times New Roman" panose="02020603050405020304" pitchFamily="18" charset="0"/>
              </a:rPr>
              <a:t>The principles of the management of sickle cell anemia include:</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Management of the increased infection risk by immunization.</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Administration of folic acid daily to prevent secondary folate deficiency.</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Avoidance of factors precipitating painful crises such as dehydration, hypoxia, circulatory stasis.</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Treatment of painful crises with oral or intravenous fluids and analgesics, including opiates when necessary.</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Early detection of the acute chest syndrome (blood gas measurements and chest X-ray). Exchange transfusions are often needed to lower the patient’s </a:t>
            </a:r>
            <a:r>
              <a:rPr lang="en-US" sz="2600" dirty="0" err="1" smtClean="0">
                <a:solidFill>
                  <a:srgbClr val="30450F"/>
                </a:solidFill>
                <a:latin typeface="Times New Roman" panose="02020603050405020304" pitchFamily="18" charset="0"/>
                <a:cs typeface="Times New Roman" panose="02020603050405020304" pitchFamily="18" charset="0"/>
              </a:rPr>
              <a:t>HbS</a:t>
            </a:r>
            <a:r>
              <a:rPr lang="en-US" sz="2600" dirty="0" smtClean="0">
                <a:solidFill>
                  <a:srgbClr val="30450F"/>
                </a:solidFill>
                <a:latin typeface="Times New Roman" panose="02020603050405020304" pitchFamily="18" charset="0"/>
                <a:cs typeface="Times New Roman" panose="02020603050405020304" pitchFamily="18" charset="0"/>
              </a:rPr>
              <a:t> levels and limit ongoing sickling.</a:t>
            </a:r>
          </a:p>
          <a:p>
            <a:pPr marL="502920" indent="-457200" algn="just">
              <a:spcBef>
                <a:spcPts val="0"/>
              </a:spcBef>
              <a:spcAft>
                <a:spcPts val="600"/>
              </a:spcAft>
              <a:buFont typeface="+mj-lt"/>
              <a:buAutoNum type="arabicParenR"/>
            </a:pPr>
            <a:r>
              <a:rPr lang="en-US" sz="2600" dirty="0" smtClean="0">
                <a:solidFill>
                  <a:srgbClr val="30450F"/>
                </a:solidFill>
                <a:latin typeface="Times New Roman" panose="02020603050405020304" pitchFamily="18" charset="0"/>
                <a:cs typeface="Times New Roman" panose="02020603050405020304" pitchFamily="18" charset="0"/>
              </a:rPr>
              <a:t>Blood transfusion when necessary.</a:t>
            </a:r>
          </a:p>
        </p:txBody>
      </p:sp>
    </p:spTree>
    <p:extLst>
      <p:ext uri="{BB962C8B-B14F-4D97-AF65-F5344CB8AC3E}">
        <p14:creationId xmlns:p14="http://schemas.microsoft.com/office/powerpoint/2010/main" val="3592763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99" y="398602"/>
            <a:ext cx="9875520" cy="1066307"/>
          </a:xfrm>
          <a:solidFill>
            <a:schemeClr val="accent1">
              <a:lumMod val="20000"/>
              <a:lumOff val="80000"/>
            </a:schemeClr>
          </a:solidFill>
        </p:spPr>
        <p:txBody>
          <a:bodyPr>
            <a:noAutofit/>
          </a:bodyPr>
          <a:lstStyle/>
          <a:p>
            <a:pPr algn="ctr"/>
            <a:r>
              <a:rPr lang="en-US" sz="5400" b="1" dirty="0" smtClean="0">
                <a:solidFill>
                  <a:srgbClr val="15039B"/>
                </a:solidFill>
                <a:latin typeface="Times New Roman" panose="02020603050405020304" pitchFamily="18" charset="0"/>
                <a:cs typeface="Times New Roman" panose="02020603050405020304" pitchFamily="18" charset="0"/>
              </a:rPr>
              <a:t>Hemoglobin E and C</a:t>
            </a:r>
            <a:endParaRPr lang="en-US" sz="54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6570" y="1489016"/>
            <a:ext cx="11312435" cy="5089065"/>
          </a:xfrm>
        </p:spPr>
        <p:txBody>
          <a:bodyPr>
            <a:noAutofit/>
          </a:bodyPr>
          <a:lstStyle/>
          <a:p>
            <a:pPr marL="45720" indent="0" algn="just">
              <a:spcBef>
                <a:spcPts val="0"/>
              </a:spcBef>
              <a:spcAft>
                <a:spcPts val="600"/>
              </a:spcAft>
              <a:buNone/>
            </a:pPr>
            <a:r>
              <a:rPr lang="en-US" sz="2600" dirty="0" smtClean="0">
                <a:solidFill>
                  <a:srgbClr val="30450F"/>
                </a:solidFill>
                <a:latin typeface="Times New Roman" panose="02020603050405020304" pitchFamily="18" charset="0"/>
                <a:cs typeface="Times New Roman" panose="02020603050405020304" pitchFamily="18" charset="0"/>
              </a:rPr>
              <a:t>Among the commonest are </a:t>
            </a: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and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both of which result from single amino acid substitutions in the </a:t>
            </a:r>
            <a:r>
              <a:rPr lang="el-GR" sz="2600" i="1" dirty="0" smtClean="0">
                <a:solidFill>
                  <a:srgbClr val="30450F"/>
                </a:solidFill>
                <a:latin typeface="Times New Roman" panose="02020603050405020304" pitchFamily="18" charset="0"/>
                <a:cs typeface="Times New Roman" panose="02020603050405020304" pitchFamily="18" charset="0"/>
              </a:rPr>
              <a:t>β</a:t>
            </a:r>
            <a:r>
              <a:rPr lang="en-US" sz="2600" dirty="0" smtClean="0">
                <a:solidFill>
                  <a:srgbClr val="30450F"/>
                </a:solidFill>
                <a:latin typeface="Times New Roman" panose="02020603050405020304" pitchFamily="18" charset="0"/>
                <a:cs typeface="Times New Roman" panose="02020603050405020304" pitchFamily="18" charset="0"/>
              </a:rPr>
              <a:t>-chains.</a:t>
            </a:r>
          </a:p>
          <a:p>
            <a:pPr algn="just">
              <a:spcBef>
                <a:spcPts val="0"/>
              </a:spcBef>
              <a:spcAft>
                <a:spcPts val="600"/>
              </a:spcAft>
              <a:buFont typeface="Arial" panose="020B0604020202020204" pitchFamily="34" charset="0"/>
              <a:buChar char="•"/>
            </a:pPr>
            <a:r>
              <a:rPr lang="en-US" sz="2600" dirty="0" err="1" smtClean="0">
                <a:solidFill>
                  <a:srgbClr val="30450F"/>
                </a:solidFill>
                <a:latin typeface="Times New Roman" panose="02020603050405020304" pitchFamily="18" charset="0"/>
                <a:cs typeface="Times New Roman" panose="02020603050405020304" pitchFamily="18" charset="0"/>
              </a:rPr>
              <a:t>HbE</a:t>
            </a:r>
            <a:r>
              <a:rPr lang="en-US" sz="2600" dirty="0" smtClean="0">
                <a:solidFill>
                  <a:srgbClr val="30450F"/>
                </a:solidFill>
                <a:latin typeface="Times New Roman" panose="02020603050405020304" pitchFamily="18" charset="0"/>
                <a:cs typeface="Times New Roman" panose="02020603050405020304" pitchFamily="18" charset="0"/>
              </a:rPr>
              <a:t> is very common in south-east Asia (being found in about 50% of the population in some parts of Thailand).</a:t>
            </a:r>
          </a:p>
          <a:p>
            <a:pPr algn="just">
              <a:spcBef>
                <a:spcPts val="0"/>
              </a:spcBef>
              <a:spcAft>
                <a:spcPts val="600"/>
              </a:spcAft>
              <a:buFont typeface="Arial" panose="020B0604020202020204" pitchFamily="34" charset="0"/>
              <a:buChar char="•"/>
            </a:pP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the consequence of a glutamine to lysine substitution in the </a:t>
            </a:r>
            <a:r>
              <a:rPr lang="el-GR" sz="2600" i="1" dirty="0" smtClean="0">
                <a:solidFill>
                  <a:srgbClr val="30450F"/>
                </a:solidFill>
                <a:latin typeface="Times New Roman" panose="02020603050405020304" pitchFamily="18" charset="0"/>
                <a:cs typeface="Times New Roman" panose="02020603050405020304" pitchFamily="18" charset="0"/>
              </a:rPr>
              <a:t>β</a:t>
            </a:r>
            <a:r>
              <a:rPr lang="en-US" sz="2600" dirty="0" smtClean="0">
                <a:solidFill>
                  <a:srgbClr val="30450F"/>
                </a:solidFill>
                <a:latin typeface="Times New Roman" panose="02020603050405020304" pitchFamily="18" charset="0"/>
                <a:cs typeface="Times New Roman" panose="02020603050405020304" pitchFamily="18" charset="0"/>
              </a:rPr>
              <a:t>-globin chain.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also seen in homozygosity; here the hemoglobin does not polymerize as with </a:t>
            </a:r>
            <a:r>
              <a:rPr lang="en-US" sz="2600" dirty="0" err="1" smtClean="0">
                <a:solidFill>
                  <a:srgbClr val="30450F"/>
                </a:solidFill>
                <a:latin typeface="Times New Roman" panose="02020603050405020304" pitchFamily="18" charset="0"/>
                <a:cs typeface="Times New Roman" panose="02020603050405020304" pitchFamily="18" charset="0"/>
              </a:rPr>
              <a:t>HbSS</a:t>
            </a:r>
            <a:r>
              <a:rPr lang="en-US" sz="2600" dirty="0" smtClean="0">
                <a:solidFill>
                  <a:srgbClr val="30450F"/>
                </a:solidFill>
                <a:latin typeface="Times New Roman" panose="02020603050405020304" pitchFamily="18" charset="0"/>
                <a:cs typeface="Times New Roman" panose="02020603050405020304" pitchFamily="18" charset="0"/>
              </a:rPr>
              <a:t>, but </a:t>
            </a:r>
            <a:r>
              <a:rPr lang="en-US" sz="2600" b="1" dirty="0" smtClean="0">
                <a:solidFill>
                  <a:srgbClr val="30450F"/>
                </a:solidFill>
                <a:latin typeface="Times New Roman" panose="02020603050405020304" pitchFamily="18" charset="0"/>
                <a:cs typeface="Times New Roman" panose="02020603050405020304" pitchFamily="18" charset="0"/>
              </a:rPr>
              <a:t>can crystallize</a:t>
            </a:r>
            <a:r>
              <a:rPr lang="en-US" sz="2600" dirty="0" smtClean="0">
                <a:solidFill>
                  <a:srgbClr val="30450F"/>
                </a:solidFill>
                <a:latin typeface="Times New Roman" panose="02020603050405020304" pitchFamily="18" charset="0"/>
                <a:cs typeface="Times New Roman" panose="02020603050405020304" pitchFamily="18" charset="0"/>
              </a:rPr>
              <a:t>, with a resulting reduction in the flexibility of the red cell and a reduction in its survival.</a:t>
            </a: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Homozygotes have a mild anemia, low MCV, splenomegaly and many target cells in their blood film. </a:t>
            </a:r>
            <a:r>
              <a:rPr lang="en-US" sz="2600" dirty="0" err="1" smtClean="0">
                <a:solidFill>
                  <a:srgbClr val="30450F"/>
                </a:solidFill>
                <a:latin typeface="Times New Roman" panose="02020603050405020304" pitchFamily="18" charset="0"/>
                <a:cs typeface="Times New Roman" panose="02020603050405020304" pitchFamily="18" charset="0"/>
              </a:rPr>
              <a:t>HbC</a:t>
            </a:r>
            <a:r>
              <a:rPr lang="en-US" sz="2600" dirty="0" smtClean="0">
                <a:solidFill>
                  <a:srgbClr val="30450F"/>
                </a:solidFill>
                <a:latin typeface="Times New Roman" panose="02020603050405020304" pitchFamily="18" charset="0"/>
                <a:cs typeface="Times New Roman" panose="02020603050405020304" pitchFamily="18" charset="0"/>
              </a:rPr>
              <a:t> is found in patients of West African origin.</a:t>
            </a:r>
          </a:p>
          <a:p>
            <a:pPr algn="just">
              <a:spcBef>
                <a:spcPts val="0"/>
              </a:spcBef>
              <a:spcAft>
                <a:spcPts val="600"/>
              </a:spcAft>
              <a:buFont typeface="Arial" panose="020B0604020202020204" pitchFamily="34" charset="0"/>
              <a:buChar char="•"/>
            </a:pPr>
            <a:endParaRPr lang="en-US" sz="2600" dirty="0">
              <a:solidFill>
                <a:srgbClr val="30450F"/>
              </a:solidFill>
              <a:latin typeface="Times New Roman" panose="02020603050405020304" pitchFamily="18" charset="0"/>
              <a:cs typeface="Times New Roman" panose="02020603050405020304" pitchFamily="18" charset="0"/>
            </a:endParaRPr>
          </a:p>
          <a:p>
            <a:pPr algn="just">
              <a:spcBef>
                <a:spcPts val="0"/>
              </a:spcBef>
              <a:spcAft>
                <a:spcPts val="600"/>
              </a:spcAft>
              <a:buFont typeface="Arial" panose="020B0604020202020204" pitchFamily="34" charset="0"/>
              <a:buChar char="•"/>
            </a:pPr>
            <a:r>
              <a:rPr lang="en-US" sz="2600" dirty="0" smtClean="0">
                <a:solidFill>
                  <a:srgbClr val="30450F"/>
                </a:solidFill>
                <a:latin typeface="Times New Roman" panose="02020603050405020304" pitchFamily="18" charset="0"/>
                <a:cs typeface="Times New Roman" panose="02020603050405020304" pitchFamily="18" charset="0"/>
              </a:rPr>
              <a:t>When one allele being S and other being C or E, it is an example of a sickle cell disease (the most benign form is S/E).</a:t>
            </a:r>
          </a:p>
        </p:txBody>
      </p:sp>
    </p:spTree>
    <p:extLst>
      <p:ext uri="{BB962C8B-B14F-4D97-AF65-F5344CB8AC3E}">
        <p14:creationId xmlns:p14="http://schemas.microsoft.com/office/powerpoint/2010/main" val="142692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467" y="626313"/>
            <a:ext cx="7206183" cy="5760720"/>
          </a:xfrm>
          <a:prstGeom prst="rect">
            <a:avLst/>
          </a:prstGeom>
        </p:spPr>
      </p:pic>
    </p:spTree>
    <p:extLst>
      <p:ext uri="{BB962C8B-B14F-4D97-AF65-F5344CB8AC3E}">
        <p14:creationId xmlns:p14="http://schemas.microsoft.com/office/powerpoint/2010/main" val="37708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0342" y="287383"/>
            <a:ext cx="10202091"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931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Q1)</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 following statements is </a:t>
            </a:r>
            <a:r>
              <a:rPr lang="en-US" sz="3200" b="1" dirty="0" smtClean="0">
                <a:solidFill>
                  <a:srgbClr val="FF0000"/>
                </a:solidFill>
              </a:rPr>
              <a:t>TRUE </a:t>
            </a:r>
            <a:r>
              <a:rPr lang="en-US" sz="3200" b="1" dirty="0">
                <a:solidFill>
                  <a:srgbClr val="FF0000"/>
                </a:solidFill>
              </a:rPr>
              <a:t>about sickle cell </a:t>
            </a:r>
            <a:r>
              <a:rPr lang="en-US" sz="3200" b="1" dirty="0" smtClean="0">
                <a:solidFill>
                  <a:srgbClr val="FF0000"/>
                </a:solidFill>
              </a:rPr>
              <a:t>anemia</a:t>
            </a:r>
            <a:r>
              <a:rPr lang="en-US" sz="3200" b="1" dirty="0">
                <a:solidFill>
                  <a:srgbClr val="FF0000"/>
                </a:solidFill>
              </a:rPr>
              <a:t>?</a:t>
            </a:r>
            <a:endParaRPr lang="en-US" sz="3200" dirty="0">
              <a:solidFill>
                <a:srgbClr val="FF0000"/>
              </a:solidFill>
            </a:endParaRPr>
          </a:p>
          <a:p>
            <a:pPr algn="l" rtl="0"/>
            <a:r>
              <a:rPr lang="en-US" sz="2800" dirty="0"/>
              <a:t>A) The oxygen dissociation curve is shifted to the left.</a:t>
            </a:r>
          </a:p>
          <a:p>
            <a:pPr algn="l" rtl="0"/>
            <a:r>
              <a:rPr lang="en-US" sz="2800" dirty="0"/>
              <a:t>B) It may cause ankle ulcers.</a:t>
            </a:r>
          </a:p>
          <a:p>
            <a:pPr algn="l" rtl="0"/>
            <a:r>
              <a:rPr lang="en-US" sz="2800" dirty="0"/>
              <a:t>C) It is </a:t>
            </a:r>
            <a:r>
              <a:rPr lang="en-US" sz="2800" dirty="0" smtClean="0"/>
              <a:t>NOT associated </a:t>
            </a:r>
            <a:r>
              <a:rPr lang="en-US" sz="2800" dirty="0"/>
              <a:t>with stroke.</a:t>
            </a:r>
          </a:p>
          <a:p>
            <a:pPr algn="l" rtl="0"/>
            <a:r>
              <a:rPr lang="en-US" sz="2800" dirty="0"/>
              <a:t>D) It is </a:t>
            </a:r>
            <a:r>
              <a:rPr lang="en-US" sz="2800" dirty="0" smtClean="0"/>
              <a:t>NOT associated </a:t>
            </a:r>
            <a:r>
              <a:rPr lang="en-US" sz="2800" dirty="0"/>
              <a:t>with atrophy of the spleen</a:t>
            </a:r>
            <a:endParaRPr lang="ar-SA" sz="2800" dirty="0"/>
          </a:p>
        </p:txBody>
      </p:sp>
    </p:spTree>
    <p:extLst>
      <p:ext uri="{BB962C8B-B14F-4D97-AF65-F5344CB8AC3E}">
        <p14:creationId xmlns:p14="http://schemas.microsoft.com/office/powerpoint/2010/main" val="1108589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Q2)</a:t>
            </a:r>
            <a:endParaRPr lang="ar-SA" dirty="0"/>
          </a:p>
        </p:txBody>
      </p:sp>
      <p:sp>
        <p:nvSpPr>
          <p:cNvPr id="3" name="عنصر نائب للمحتوى 2"/>
          <p:cNvSpPr>
            <a:spLocks noGrp="1"/>
          </p:cNvSpPr>
          <p:nvPr>
            <p:ph idx="1"/>
          </p:nvPr>
        </p:nvSpPr>
        <p:spPr>
          <a:xfrm>
            <a:off x="925521" y="1874520"/>
            <a:ext cx="10310477" cy="4038600"/>
          </a:xfrm>
        </p:spPr>
        <p:txBody>
          <a:bodyPr>
            <a:normAutofit/>
          </a:bodyPr>
          <a:lstStyle/>
          <a:p>
            <a:pPr marL="45720" indent="0" algn="l" rtl="0">
              <a:buNone/>
            </a:pPr>
            <a:r>
              <a:rPr lang="en-US" sz="3200" b="1" dirty="0">
                <a:solidFill>
                  <a:srgbClr val="FF0000"/>
                </a:solidFill>
              </a:rPr>
              <a:t>Which ONE of the following statements is TRUE about </a:t>
            </a:r>
            <a:r>
              <a:rPr lang="en-US" sz="3200" b="1" dirty="0" smtClean="0">
                <a:solidFill>
                  <a:srgbClr val="FF0000"/>
                </a:solidFill>
              </a:rPr>
              <a:t>β-thalassemia </a:t>
            </a:r>
            <a:r>
              <a:rPr lang="en-US" sz="3200" b="1" dirty="0">
                <a:solidFill>
                  <a:srgbClr val="FF0000"/>
                </a:solidFill>
              </a:rPr>
              <a:t>trait?</a:t>
            </a:r>
          </a:p>
          <a:p>
            <a:pPr algn="l" rtl="0"/>
            <a:r>
              <a:rPr lang="en-US" sz="2800" dirty="0"/>
              <a:t>A) It is associated with a raised </a:t>
            </a:r>
            <a:r>
              <a:rPr lang="en-US" sz="2800" dirty="0" smtClean="0"/>
              <a:t>hemoglobin </a:t>
            </a:r>
            <a:r>
              <a:rPr lang="en-US" sz="2800" dirty="0"/>
              <a:t>A</a:t>
            </a:r>
            <a:r>
              <a:rPr lang="en-US" sz="2800" baseline="-25000" dirty="0"/>
              <a:t>2</a:t>
            </a:r>
            <a:r>
              <a:rPr lang="en-US" sz="2800" dirty="0"/>
              <a:t> level with normal CBC indices.</a:t>
            </a:r>
          </a:p>
          <a:p>
            <a:pPr algn="l" rtl="0"/>
            <a:r>
              <a:rPr lang="en-US" sz="2800" dirty="0"/>
              <a:t>B) It is associated with iron overload.</a:t>
            </a:r>
          </a:p>
          <a:p>
            <a:pPr algn="l" rtl="0"/>
            <a:r>
              <a:rPr lang="en-US" sz="2800" dirty="0"/>
              <a:t>C) It is associated with a normal reticulocyte index.</a:t>
            </a:r>
          </a:p>
          <a:p>
            <a:pPr algn="l" rtl="0"/>
            <a:r>
              <a:rPr lang="en-US" sz="2800" dirty="0"/>
              <a:t>D) It is associated with splenomegaly. </a:t>
            </a:r>
          </a:p>
        </p:txBody>
      </p:sp>
    </p:spTree>
    <p:extLst>
      <p:ext uri="{BB962C8B-B14F-4D97-AF65-F5344CB8AC3E}">
        <p14:creationId xmlns:p14="http://schemas.microsoft.com/office/powerpoint/2010/main" val="4030724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Q3)</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 following statements is </a:t>
            </a:r>
            <a:r>
              <a:rPr lang="en-US" sz="3200" b="1" dirty="0" smtClean="0">
                <a:solidFill>
                  <a:srgbClr val="FF0000"/>
                </a:solidFill>
              </a:rPr>
              <a:t>TRUE </a:t>
            </a:r>
            <a:r>
              <a:rPr lang="en-US" sz="3200" b="1" dirty="0">
                <a:solidFill>
                  <a:srgbClr val="FF0000"/>
                </a:solidFill>
              </a:rPr>
              <a:t>about </a:t>
            </a:r>
            <a:r>
              <a:rPr lang="en-US" sz="3200" b="1" dirty="0" smtClean="0">
                <a:solidFill>
                  <a:srgbClr val="FF0000"/>
                </a:solidFill>
              </a:rPr>
              <a:t>beta-thalassemia</a:t>
            </a:r>
            <a:r>
              <a:rPr lang="en-US" sz="3200" b="1" dirty="0">
                <a:solidFill>
                  <a:srgbClr val="FF0000"/>
                </a:solidFill>
              </a:rPr>
              <a:t>?</a:t>
            </a:r>
          </a:p>
          <a:p>
            <a:pPr algn="l" rtl="0"/>
            <a:r>
              <a:rPr lang="en-US" sz="2800" dirty="0"/>
              <a:t>A) It may cause </a:t>
            </a:r>
            <a:r>
              <a:rPr lang="en-US" sz="2800" dirty="0" smtClean="0"/>
              <a:t>hemoglobin </a:t>
            </a:r>
            <a:r>
              <a:rPr lang="en-US" sz="2800" dirty="0"/>
              <a:t>H disease.</a:t>
            </a:r>
          </a:p>
          <a:p>
            <a:pPr algn="l" rtl="0"/>
            <a:r>
              <a:rPr lang="en-US" sz="2800" dirty="0"/>
              <a:t>B) It causes a microcytic hypochromic blood picture.</a:t>
            </a:r>
          </a:p>
          <a:p>
            <a:pPr algn="l" rtl="0"/>
            <a:r>
              <a:rPr lang="en-US" sz="2800" dirty="0"/>
              <a:t>C) It is frequently cause a hydrops fetalis.</a:t>
            </a:r>
          </a:p>
          <a:p>
            <a:pPr algn="l" rtl="0"/>
            <a:r>
              <a:rPr lang="en-US" sz="2800" dirty="0"/>
              <a:t>D) It is </a:t>
            </a:r>
            <a:r>
              <a:rPr lang="en-US" sz="2800" dirty="0" smtClean="0"/>
              <a:t>very common </a:t>
            </a:r>
            <a:r>
              <a:rPr lang="en-US" sz="2800" dirty="0"/>
              <a:t>in the Far East.</a:t>
            </a:r>
          </a:p>
          <a:p>
            <a:pPr algn="l" rtl="0"/>
            <a:endParaRPr lang="en-US" dirty="0"/>
          </a:p>
        </p:txBody>
      </p:sp>
    </p:spTree>
    <p:extLst>
      <p:ext uri="{BB962C8B-B14F-4D97-AF65-F5344CB8AC3E}">
        <p14:creationId xmlns:p14="http://schemas.microsoft.com/office/powerpoint/2010/main" val="722214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Q4)</a:t>
            </a:r>
            <a:endParaRPr lang="ar-SA" dirty="0"/>
          </a:p>
        </p:txBody>
      </p:sp>
      <p:sp>
        <p:nvSpPr>
          <p:cNvPr id="3" name="عنصر نائب للمحتوى 2"/>
          <p:cNvSpPr>
            <a:spLocks noGrp="1"/>
          </p:cNvSpPr>
          <p:nvPr>
            <p:ph idx="1"/>
          </p:nvPr>
        </p:nvSpPr>
        <p:spPr/>
        <p:txBody>
          <a:bodyPr>
            <a:normAutofit/>
          </a:bodyPr>
          <a:lstStyle/>
          <a:p>
            <a:pPr marL="45720" indent="0" algn="l" rtl="0">
              <a:buNone/>
            </a:pPr>
            <a:r>
              <a:rPr lang="en-US" sz="3200" b="1" dirty="0">
                <a:solidFill>
                  <a:srgbClr val="FF0000"/>
                </a:solidFill>
              </a:rPr>
              <a:t>Which ONE of these statements is TRUE about </a:t>
            </a:r>
            <a:r>
              <a:rPr lang="en-US" sz="3200" b="1" dirty="0" smtClean="0">
                <a:solidFill>
                  <a:srgbClr val="FF0000"/>
                </a:solidFill>
              </a:rPr>
              <a:t>β-thalassemia </a:t>
            </a:r>
            <a:r>
              <a:rPr lang="en-US" sz="3200" b="1" dirty="0">
                <a:solidFill>
                  <a:srgbClr val="FF0000"/>
                </a:solidFill>
              </a:rPr>
              <a:t>major?</a:t>
            </a:r>
          </a:p>
          <a:p>
            <a:pPr algn="l" rtl="0"/>
            <a:r>
              <a:rPr lang="en-US" sz="2800" dirty="0"/>
              <a:t>A) It presents at birth.</a:t>
            </a:r>
          </a:p>
          <a:p>
            <a:pPr algn="l" rtl="0"/>
            <a:r>
              <a:rPr lang="en-US" sz="2800" dirty="0"/>
              <a:t>B) It is usually caused by deletion of β globin genes.</a:t>
            </a:r>
          </a:p>
          <a:p>
            <a:pPr algn="l" rtl="0"/>
            <a:r>
              <a:rPr lang="en-US" sz="2800" dirty="0"/>
              <a:t>C) It is associated with an increased risk of bone infarction.</a:t>
            </a:r>
          </a:p>
          <a:p>
            <a:pPr algn="l" rtl="0"/>
            <a:r>
              <a:rPr lang="en-US" sz="2800" dirty="0"/>
              <a:t>D) It is associated with stunted growth.</a:t>
            </a:r>
          </a:p>
          <a:p>
            <a:pPr marL="0" indent="0" algn="l" rtl="0">
              <a:buNone/>
            </a:pPr>
            <a:endParaRPr lang="en-US" b="1" dirty="0">
              <a:solidFill>
                <a:srgbClr val="FF0000"/>
              </a:solidFill>
            </a:endParaRPr>
          </a:p>
        </p:txBody>
      </p:sp>
    </p:spTree>
    <p:extLst>
      <p:ext uri="{BB962C8B-B14F-4D97-AF65-F5344CB8AC3E}">
        <p14:creationId xmlns:p14="http://schemas.microsoft.com/office/powerpoint/2010/main" val="3139213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Q5)</a:t>
            </a:r>
            <a:endParaRPr lang="ar-SA" dirty="0"/>
          </a:p>
        </p:txBody>
      </p:sp>
      <p:sp>
        <p:nvSpPr>
          <p:cNvPr id="3" name="عنصر نائب للمحتوى 2"/>
          <p:cNvSpPr>
            <a:spLocks noGrp="1"/>
          </p:cNvSpPr>
          <p:nvPr>
            <p:ph idx="1"/>
          </p:nvPr>
        </p:nvSpPr>
        <p:spPr>
          <a:xfrm>
            <a:off x="496389" y="1828800"/>
            <a:ext cx="11129553" cy="4267200"/>
          </a:xfrm>
        </p:spPr>
        <p:txBody>
          <a:bodyPr>
            <a:normAutofit/>
          </a:bodyPr>
          <a:lstStyle/>
          <a:p>
            <a:pPr marL="45720" indent="0" algn="l" rtl="0">
              <a:buNone/>
            </a:pPr>
            <a:r>
              <a:rPr lang="en-US" sz="3200" b="1" dirty="0">
                <a:solidFill>
                  <a:srgbClr val="FF0000"/>
                </a:solidFill>
              </a:rPr>
              <a:t>Which ONE of the following is NOT a feature of </a:t>
            </a:r>
            <a:r>
              <a:rPr lang="en-US" sz="3200" b="1" dirty="0" smtClean="0">
                <a:solidFill>
                  <a:srgbClr val="FF0000"/>
                </a:solidFill>
              </a:rPr>
              <a:t>thalassemia </a:t>
            </a:r>
            <a:r>
              <a:rPr lang="en-US" sz="3200" b="1" dirty="0">
                <a:solidFill>
                  <a:srgbClr val="FF0000"/>
                </a:solidFill>
              </a:rPr>
              <a:t>intermedia?</a:t>
            </a:r>
          </a:p>
          <a:p>
            <a:r>
              <a:rPr lang="en-US" sz="2800" dirty="0"/>
              <a:t>A) It may be due to homozygous βo </a:t>
            </a:r>
            <a:r>
              <a:rPr lang="en-US" sz="2800" dirty="0" smtClean="0"/>
              <a:t>thalassemia </a:t>
            </a:r>
            <a:r>
              <a:rPr lang="en-US" sz="2800" dirty="0"/>
              <a:t>without coinheritance  alpha </a:t>
            </a:r>
            <a:r>
              <a:rPr lang="en-US" sz="2800" dirty="0" smtClean="0"/>
              <a:t>thalassemia</a:t>
            </a:r>
            <a:r>
              <a:rPr lang="en-US" sz="2800" dirty="0"/>
              <a:t>.</a:t>
            </a:r>
          </a:p>
          <a:p>
            <a:pPr algn="l" rtl="0"/>
            <a:r>
              <a:rPr lang="en-US" sz="2800" dirty="0"/>
              <a:t>B) It may be associated with extramedullary </a:t>
            </a:r>
            <a:r>
              <a:rPr lang="en-US" sz="2800" dirty="0" smtClean="0"/>
              <a:t>hemopoiesis</a:t>
            </a:r>
            <a:r>
              <a:rPr lang="en-US" sz="2800" dirty="0"/>
              <a:t>.</a:t>
            </a:r>
          </a:p>
          <a:p>
            <a:pPr algn="l" rtl="0"/>
            <a:r>
              <a:rPr lang="en-US" sz="2800" dirty="0"/>
              <a:t>C) It is usually associated with splenomegaly.</a:t>
            </a:r>
          </a:p>
          <a:p>
            <a:pPr algn="l" rtl="0"/>
            <a:r>
              <a:rPr lang="en-US" sz="2800" dirty="0"/>
              <a:t>D) It may </a:t>
            </a:r>
            <a:r>
              <a:rPr lang="en-US" sz="2800" dirty="0" smtClean="0"/>
              <a:t>cause </a:t>
            </a:r>
            <a:r>
              <a:rPr lang="en-US" sz="2800" dirty="0"/>
              <a:t>iron overload</a:t>
            </a:r>
            <a:r>
              <a:rPr lang="en-US" sz="2800" dirty="0" smtClean="0"/>
              <a:t>.</a:t>
            </a:r>
          </a:p>
          <a:p>
            <a:pPr marL="45720" indent="0" algn="l" rtl="0">
              <a:buNone/>
            </a:pPr>
            <a:endParaRPr lang="en-US" dirty="0"/>
          </a:p>
        </p:txBody>
      </p:sp>
    </p:spTree>
    <p:extLst>
      <p:ext uri="{BB962C8B-B14F-4D97-AF65-F5344CB8AC3E}">
        <p14:creationId xmlns:p14="http://schemas.microsoft.com/office/powerpoint/2010/main" val="3752843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Q6)</a:t>
            </a:r>
            <a:endParaRPr lang="ar-SA" dirty="0"/>
          </a:p>
        </p:txBody>
      </p:sp>
      <p:sp>
        <p:nvSpPr>
          <p:cNvPr id="3" name="عنصر نائب للمحتوى 2"/>
          <p:cNvSpPr>
            <a:spLocks noGrp="1"/>
          </p:cNvSpPr>
          <p:nvPr>
            <p:ph idx="1"/>
          </p:nvPr>
        </p:nvSpPr>
        <p:spPr>
          <a:xfrm>
            <a:off x="496389" y="1828800"/>
            <a:ext cx="11129553" cy="3814354"/>
          </a:xfrm>
        </p:spPr>
        <p:txBody>
          <a:bodyPr>
            <a:normAutofit/>
          </a:bodyPr>
          <a:lstStyle/>
          <a:p>
            <a:pPr marL="45720" indent="0">
              <a:buNone/>
            </a:pPr>
            <a:r>
              <a:rPr lang="en-US" sz="3200" b="1" dirty="0">
                <a:solidFill>
                  <a:srgbClr val="FF0000"/>
                </a:solidFill>
              </a:rPr>
              <a:t>Which ONE of these statements is TRUE concerning sickle cell </a:t>
            </a:r>
            <a:r>
              <a:rPr lang="en-US" sz="3200" b="1" dirty="0" smtClean="0">
                <a:solidFill>
                  <a:srgbClr val="FF0000"/>
                </a:solidFill>
              </a:rPr>
              <a:t>trait? </a:t>
            </a:r>
            <a:endParaRPr lang="en-US" sz="3200" b="1" dirty="0">
              <a:solidFill>
                <a:srgbClr val="FF0000"/>
              </a:solidFill>
            </a:endParaRPr>
          </a:p>
          <a:p>
            <a:pPr marL="45720" indent="0">
              <a:buNone/>
            </a:pPr>
            <a:r>
              <a:rPr lang="en-US" sz="2800" dirty="0" smtClean="0"/>
              <a:t>A) It </a:t>
            </a:r>
            <a:r>
              <a:rPr lang="en-US" sz="2800" dirty="0"/>
              <a:t>is a cause of anemia </a:t>
            </a:r>
            <a:endParaRPr lang="en-US" sz="2800" dirty="0" smtClean="0"/>
          </a:p>
          <a:p>
            <a:pPr marL="45720" indent="0">
              <a:buNone/>
            </a:pPr>
            <a:r>
              <a:rPr lang="en-US" sz="2800" dirty="0" smtClean="0"/>
              <a:t>B</a:t>
            </a:r>
            <a:r>
              <a:rPr lang="en-US" sz="2800" dirty="0"/>
              <a:t>) It protects against </a:t>
            </a:r>
            <a:r>
              <a:rPr lang="en-US" sz="2800" dirty="0" smtClean="0"/>
              <a:t>malaria.</a:t>
            </a:r>
          </a:p>
          <a:p>
            <a:pPr marL="45720" indent="0">
              <a:buNone/>
            </a:pPr>
            <a:r>
              <a:rPr lang="en-US" sz="2800" dirty="0" smtClean="0"/>
              <a:t>C</a:t>
            </a:r>
            <a:r>
              <a:rPr lang="en-US" sz="2800" dirty="0"/>
              <a:t>) It is usually associated with splenomegaly.</a:t>
            </a:r>
          </a:p>
          <a:p>
            <a:pPr marL="45720" indent="0" algn="l" rtl="0">
              <a:buNone/>
            </a:pPr>
            <a:r>
              <a:rPr lang="en-US" sz="2800" dirty="0"/>
              <a:t>D) </a:t>
            </a:r>
            <a:r>
              <a:rPr lang="en-US" sz="2800" dirty="0" smtClean="0"/>
              <a:t>It </a:t>
            </a:r>
            <a:r>
              <a:rPr lang="en-US" sz="2800" dirty="0"/>
              <a:t>is a cause of frequent sickle cells in the peripheral blood</a:t>
            </a:r>
            <a:endParaRPr lang="en-US" sz="2800" dirty="0" smtClean="0"/>
          </a:p>
          <a:p>
            <a:pPr marL="45720" indent="0" algn="l" rtl="0">
              <a:buNone/>
            </a:pPr>
            <a:endParaRPr lang="en-US" dirty="0"/>
          </a:p>
        </p:txBody>
      </p:sp>
    </p:spTree>
    <p:extLst>
      <p:ext uri="{BB962C8B-B14F-4D97-AF65-F5344CB8AC3E}">
        <p14:creationId xmlns:p14="http://schemas.microsoft.com/office/powerpoint/2010/main" val="3391538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0269" y="2766915"/>
            <a:ext cx="10972800" cy="1143000"/>
          </a:xfrm>
          <a:solidFill>
            <a:srgbClr val="002060"/>
          </a:solidFill>
        </p:spPr>
        <p:txBody>
          <a:bodyPr/>
          <a:lstStyle/>
          <a:p>
            <a:pPr algn="ctr"/>
            <a:r>
              <a:rPr lang="en-US" sz="7200" b="1" i="1" dirty="0" smtClean="0">
                <a:solidFill>
                  <a:srgbClr val="FFFF00"/>
                </a:solidFill>
                <a:latin typeface="Times New Roman" panose="02020603050405020304" pitchFamily="18" charset="0"/>
                <a:cs typeface="Times New Roman" panose="02020603050405020304" pitchFamily="18" charset="0"/>
              </a:rPr>
              <a:t>Thank You!!!</a:t>
            </a:r>
            <a:endParaRPr lang="en-US" sz="72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5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31314"/>
            <a:ext cx="9872871" cy="4672924"/>
          </a:xfrm>
        </p:spPr>
        <p:txBody>
          <a:bodyPr>
            <a:noAutofit/>
          </a:bodyPr>
          <a:lstStyle/>
          <a:p>
            <a:pPr lvl="0" algn="just">
              <a:spcBef>
                <a:spcPts val="400"/>
              </a:spcBef>
              <a:buClr>
                <a:srgbClr val="A6B727"/>
              </a:buClr>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Fetal </a:t>
            </a:r>
            <a:r>
              <a:rPr lang="en-US" sz="2800" dirty="0" err="1">
                <a:solidFill>
                  <a:srgbClr val="30450F"/>
                </a:solidFill>
                <a:latin typeface="Times New Roman" panose="02020603050405020304" pitchFamily="18" charset="0"/>
                <a:cs typeface="Times New Roman" panose="02020603050405020304" pitchFamily="18" charset="0"/>
              </a:rPr>
              <a:t>haemoglobin</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err="1">
                <a:solidFill>
                  <a:srgbClr val="30450F"/>
                </a:solidFill>
                <a:latin typeface="Times New Roman" panose="02020603050405020304" pitchFamily="18" charset="0"/>
                <a:cs typeface="Times New Roman" panose="02020603050405020304" pitchFamily="18" charset="0"/>
              </a:rPr>
              <a:t>HbF</a:t>
            </a:r>
            <a:r>
              <a:rPr lang="en-US" sz="2800" dirty="0">
                <a:solidFill>
                  <a:srgbClr val="30450F"/>
                </a:solidFill>
                <a:latin typeface="Times New Roman" panose="02020603050405020304" pitchFamily="18" charset="0"/>
                <a:cs typeface="Times New Roman" panose="02020603050405020304" pitchFamily="18" charset="0"/>
              </a:rPr>
              <a:t>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γ</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a:solidFill>
                  <a:srgbClr val="30450F"/>
                </a:solidFill>
                <a:latin typeface="Times New Roman" panose="02020603050405020304" pitchFamily="18" charset="0"/>
                <a:cs typeface="Times New Roman" panose="02020603050405020304" pitchFamily="18" charset="0"/>
              </a:rPr>
              <a:t>)</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The major adult </a:t>
            </a:r>
            <a:r>
              <a:rPr lang="en-US" sz="2800" dirty="0" err="1" smtClean="0">
                <a:solidFill>
                  <a:srgbClr val="30450F"/>
                </a:solidFill>
                <a:latin typeface="Times New Roman" panose="02020603050405020304" pitchFamily="18" charset="0"/>
                <a:cs typeface="Times New Roman" panose="02020603050405020304" pitchFamily="18" charset="0"/>
              </a:rPr>
              <a:t>haemoglobin</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a:solidFill>
                  <a:srgbClr val="30450F"/>
                </a:solidFill>
                <a:latin typeface="Times New Roman" panose="02020603050405020304" pitchFamily="18" charset="0"/>
                <a:cs typeface="Times New Roman" panose="02020603050405020304" pitchFamily="18" charset="0"/>
              </a:rPr>
              <a:t>is </a:t>
            </a:r>
            <a:r>
              <a:rPr lang="en-US" sz="2800" dirty="0" err="1">
                <a:solidFill>
                  <a:srgbClr val="30450F"/>
                </a:solidFill>
                <a:latin typeface="Times New Roman" panose="02020603050405020304" pitchFamily="18" charset="0"/>
                <a:cs typeface="Times New Roman" panose="02020603050405020304" pitchFamily="18" charset="0"/>
              </a:rPr>
              <a:t>HbA</a:t>
            </a:r>
            <a:r>
              <a:rPr lang="en-US" sz="2800" dirty="0">
                <a:solidFill>
                  <a:srgbClr val="30450F"/>
                </a:solidFill>
                <a:latin typeface="Times New Roman" panose="02020603050405020304" pitchFamily="18" charset="0"/>
                <a:cs typeface="Times New Roman" panose="02020603050405020304" pitchFamily="18" charset="0"/>
              </a:rPr>
              <a:t>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β</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smtClean="0">
                <a:solidFill>
                  <a:srgbClr val="30450F"/>
                </a:solidFill>
                <a:latin typeface="Times New Roman" panose="02020603050405020304" pitchFamily="18" charset="0"/>
                <a:cs typeface="Times New Roman" panose="02020603050405020304" pitchFamily="18" charset="0"/>
              </a:rPr>
              <a:t>) with a much smaller contribution from HbA2 </a:t>
            </a:r>
            <a:r>
              <a:rPr lang="en-US" sz="2800" dirty="0">
                <a:solidFill>
                  <a:srgbClr val="30450F"/>
                </a:solidFill>
                <a:latin typeface="Times New Roman" panose="02020603050405020304" pitchFamily="18" charset="0"/>
                <a:cs typeface="Times New Roman" panose="02020603050405020304" pitchFamily="18" charset="0"/>
              </a:rPr>
              <a:t>(</a:t>
            </a:r>
            <a:r>
              <a:rPr lang="el-GR" sz="2800" i="1" dirty="0">
                <a:solidFill>
                  <a:srgbClr val="30450F"/>
                </a:solidFill>
                <a:latin typeface="Times New Roman" panose="02020603050405020304" pitchFamily="18" charset="0"/>
                <a:cs typeface="Times New Roman" panose="02020603050405020304" pitchFamily="18" charset="0"/>
              </a:rPr>
              <a:t>α</a:t>
            </a:r>
            <a:r>
              <a:rPr lang="en-US" sz="2800" baseline="-25000" dirty="0">
                <a:solidFill>
                  <a:srgbClr val="30450F"/>
                </a:solidFill>
                <a:latin typeface="Times New Roman" panose="02020603050405020304" pitchFamily="18" charset="0"/>
                <a:cs typeface="Times New Roman" panose="02020603050405020304" pitchFamily="18" charset="0"/>
              </a:rPr>
              <a:t>2</a:t>
            </a:r>
            <a:r>
              <a:rPr lang="el-GR" sz="2800" i="1" dirty="0">
                <a:solidFill>
                  <a:srgbClr val="30450F"/>
                </a:solidFill>
                <a:latin typeface="Times New Roman" panose="02020603050405020304" pitchFamily="18" charset="0"/>
                <a:cs typeface="Times New Roman" panose="02020603050405020304" pitchFamily="18" charset="0"/>
              </a:rPr>
              <a:t>δ</a:t>
            </a:r>
            <a:r>
              <a:rPr lang="en-US" sz="2800" baseline="-25000" dirty="0">
                <a:solidFill>
                  <a:srgbClr val="30450F"/>
                </a:solidFill>
                <a:latin typeface="Times New Roman" panose="02020603050405020304" pitchFamily="18" charset="0"/>
                <a:cs typeface="Times New Roman" panose="02020603050405020304" pitchFamily="18" charset="0"/>
              </a:rPr>
              <a:t>2</a:t>
            </a:r>
            <a:r>
              <a:rPr lang="en-US" sz="2800" dirty="0">
                <a:solidFill>
                  <a:srgbClr val="30450F"/>
                </a:solidFill>
                <a:latin typeface="Times New Roman" panose="02020603050405020304" pitchFamily="18" charset="0"/>
                <a:cs typeface="Times New Roman" panose="02020603050405020304" pitchFamily="18" charset="0"/>
              </a:rPr>
              <a:t> - usually 1.5-3.5% of adult </a:t>
            </a:r>
            <a:r>
              <a:rPr lang="en-US" sz="2800" dirty="0" err="1">
                <a:solidFill>
                  <a:srgbClr val="30450F"/>
                </a:solidFill>
                <a:latin typeface="Times New Roman" panose="02020603050405020304" pitchFamily="18" charset="0"/>
                <a:cs typeface="Times New Roman" panose="02020603050405020304" pitchFamily="18" charset="0"/>
              </a:rPr>
              <a:t>haemoglobins</a:t>
            </a:r>
            <a:r>
              <a:rPr lang="en-US" sz="2800" dirty="0">
                <a:solidFill>
                  <a:srgbClr val="30450F"/>
                </a:solidFill>
                <a:latin typeface="Times New Roman" panose="02020603050405020304" pitchFamily="18" charset="0"/>
                <a:cs typeface="Times New Roman" panose="02020603050405020304" pitchFamily="18" charset="0"/>
              </a:rPr>
              <a:t>). </a:t>
            </a:r>
            <a:endParaRPr lang="en-US" sz="2800" dirty="0" smtClean="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Wingdings" panose="05000000000000000000" pitchFamily="2" charset="2"/>
              <a:buChar char="Ø"/>
            </a:pPr>
            <a:r>
              <a:rPr lang="en-US" sz="2800" dirty="0" smtClean="0">
                <a:solidFill>
                  <a:srgbClr val="30450F"/>
                </a:solidFill>
                <a:latin typeface="Times New Roman" panose="02020603050405020304" pitchFamily="18" charset="0"/>
                <a:cs typeface="Times New Roman" panose="02020603050405020304" pitchFamily="18" charset="0"/>
              </a:rPr>
              <a:t>The </a:t>
            </a:r>
            <a:r>
              <a:rPr lang="en-US" sz="2800" dirty="0">
                <a:solidFill>
                  <a:srgbClr val="30450F"/>
                </a:solidFill>
                <a:latin typeface="Times New Roman" panose="02020603050405020304" pitchFamily="18" charset="0"/>
                <a:cs typeface="Times New Roman" panose="02020603050405020304" pitchFamily="18" charset="0"/>
              </a:rPr>
              <a:t>fetal </a:t>
            </a:r>
            <a:r>
              <a:rPr lang="en-US" sz="2800" dirty="0" err="1">
                <a:solidFill>
                  <a:srgbClr val="30450F"/>
                </a:solidFill>
                <a:latin typeface="Times New Roman" panose="02020603050405020304" pitchFamily="18" charset="0"/>
                <a:cs typeface="Times New Roman" panose="02020603050405020304" pitchFamily="18" charset="0"/>
              </a:rPr>
              <a:t>haemoglobin</a:t>
            </a:r>
            <a:r>
              <a:rPr lang="en-US" sz="2800" dirty="0">
                <a:solidFill>
                  <a:srgbClr val="30450F"/>
                </a:solidFill>
                <a:latin typeface="Times New Roman" panose="02020603050405020304" pitchFamily="18" charset="0"/>
                <a:cs typeface="Times New Roman" panose="02020603050405020304" pitchFamily="18" charset="0"/>
              </a:rPr>
              <a:t> </a:t>
            </a:r>
            <a:r>
              <a:rPr lang="en-US" sz="2800" dirty="0" err="1">
                <a:solidFill>
                  <a:srgbClr val="30450F"/>
                </a:solidFill>
                <a:latin typeface="Times New Roman" panose="02020603050405020304" pitchFamily="18" charset="0"/>
                <a:cs typeface="Times New Roman" panose="02020603050405020304" pitchFamily="18" charset="0"/>
              </a:rPr>
              <a:t>HbF</a:t>
            </a:r>
            <a:r>
              <a:rPr lang="en-US" sz="2800" dirty="0">
                <a:solidFill>
                  <a:srgbClr val="30450F"/>
                </a:solidFill>
                <a:latin typeface="Times New Roman" panose="02020603050405020304" pitchFamily="18" charset="0"/>
                <a:cs typeface="Times New Roman" panose="02020603050405020304" pitchFamily="18" charset="0"/>
              </a:rPr>
              <a:t> has a higher oxygen affinity than the adult </a:t>
            </a:r>
            <a:r>
              <a:rPr lang="en-US" sz="2800" dirty="0" err="1">
                <a:solidFill>
                  <a:srgbClr val="30450F"/>
                </a:solidFill>
                <a:latin typeface="Times New Roman" panose="02020603050405020304" pitchFamily="18" charset="0"/>
                <a:cs typeface="Times New Roman" panose="02020603050405020304" pitchFamily="18" charset="0"/>
              </a:rPr>
              <a:t>haemoglobins</a:t>
            </a:r>
            <a:r>
              <a:rPr lang="en-US" sz="2800" dirty="0">
                <a:solidFill>
                  <a:srgbClr val="30450F"/>
                </a:solidFill>
                <a:latin typeface="Times New Roman" panose="02020603050405020304" pitchFamily="18" charset="0"/>
                <a:cs typeface="Times New Roman" panose="02020603050405020304" pitchFamily="18" charset="0"/>
              </a:rPr>
              <a:t>, facilitating transfer of oxygen from the maternal to the fetal circulation.</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Normally, the synthesis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-like and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-like chains is balanced.</a:t>
            </a:r>
          </a:p>
          <a:p>
            <a:pPr lvl="0" algn="just">
              <a:spcBef>
                <a:spcPts val="400"/>
              </a:spcBef>
              <a:buClr>
                <a:srgbClr val="A6B727"/>
              </a:buClr>
              <a:buFont typeface="Wingdings" panose="05000000000000000000" pitchFamily="2" charset="2"/>
              <a:buChar char="Ø"/>
            </a:pPr>
            <a:r>
              <a:rPr lang="en-US" sz="2800" dirty="0">
                <a:solidFill>
                  <a:srgbClr val="30450F"/>
                </a:solidFill>
                <a:latin typeface="Times New Roman" panose="02020603050405020304" pitchFamily="18" charset="0"/>
                <a:cs typeface="Times New Roman" panose="02020603050405020304" pitchFamily="18" charset="0"/>
              </a:rPr>
              <a:t>An imbalance between the production of </a:t>
            </a:r>
            <a:r>
              <a:rPr lang="el-GR" sz="2800" i="1" dirty="0">
                <a:solidFill>
                  <a:srgbClr val="30450F"/>
                </a:solidFill>
                <a:latin typeface="Times New Roman" panose="02020603050405020304" pitchFamily="18" charset="0"/>
                <a:cs typeface="Times New Roman" panose="02020603050405020304" pitchFamily="18" charset="0"/>
              </a:rPr>
              <a:t>α</a:t>
            </a:r>
            <a:r>
              <a:rPr lang="en-US" sz="2800" dirty="0">
                <a:solidFill>
                  <a:srgbClr val="30450F"/>
                </a:solidFill>
                <a:latin typeface="Times New Roman" panose="02020603050405020304" pitchFamily="18" charset="0"/>
                <a:cs typeface="Times New Roman" panose="02020603050405020304" pitchFamily="18" charset="0"/>
              </a:rPr>
              <a:t> and </a:t>
            </a:r>
            <a:r>
              <a:rPr lang="el-GR" sz="2800" i="1" dirty="0">
                <a:solidFill>
                  <a:srgbClr val="30450F"/>
                </a:solidFill>
                <a:latin typeface="Times New Roman" panose="02020603050405020304" pitchFamily="18" charset="0"/>
                <a:cs typeface="Times New Roman" panose="02020603050405020304" pitchFamily="18" charset="0"/>
              </a:rPr>
              <a:t>β</a:t>
            </a:r>
            <a:r>
              <a:rPr lang="en-US" sz="2800" dirty="0">
                <a:solidFill>
                  <a:srgbClr val="30450F"/>
                </a:solidFill>
                <a:latin typeface="Times New Roman" panose="02020603050405020304" pitchFamily="18" charset="0"/>
                <a:cs typeface="Times New Roman" panose="02020603050405020304" pitchFamily="18" charset="0"/>
              </a:rPr>
              <a:t> chains is the pathophysiological basis of the </a:t>
            </a:r>
            <a:r>
              <a:rPr lang="en-US" sz="2800" dirty="0" smtClean="0">
                <a:solidFill>
                  <a:srgbClr val="30450F"/>
                </a:solidFill>
                <a:latin typeface="Times New Roman" panose="02020603050405020304" pitchFamily="18" charset="0"/>
                <a:cs typeface="Times New Roman" panose="02020603050405020304" pitchFamily="18" charset="0"/>
              </a:rPr>
              <a:t>thalassemias (a </a:t>
            </a:r>
            <a:r>
              <a:rPr lang="en-US" sz="2800" b="1" u="sng" dirty="0" smtClean="0">
                <a:solidFill>
                  <a:srgbClr val="30450F"/>
                </a:solidFill>
                <a:latin typeface="Times New Roman" panose="02020603050405020304" pitchFamily="18" charset="0"/>
                <a:cs typeface="Times New Roman" panose="02020603050405020304" pitchFamily="18" charset="0"/>
              </a:rPr>
              <a:t>quantitative issue</a:t>
            </a:r>
            <a:r>
              <a:rPr lang="en-US" sz="2800" dirty="0" smtClean="0">
                <a:solidFill>
                  <a:srgbClr val="30450F"/>
                </a:solidFill>
                <a:latin typeface="Times New Roman" panose="02020603050405020304" pitchFamily="18" charset="0"/>
                <a:cs typeface="Times New Roman" panose="02020603050405020304" pitchFamily="18" charset="0"/>
              </a:rPr>
              <a:t>).</a:t>
            </a:r>
            <a:endParaRPr lang="en-US" sz="2800" dirty="0">
              <a:solidFill>
                <a:srgbClr val="30450F"/>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143000" y="444846"/>
            <a:ext cx="9875520" cy="626076"/>
          </a:xfrm>
          <a:solidFill>
            <a:schemeClr val="accent1">
              <a:lumMod val="20000"/>
              <a:lumOff val="80000"/>
            </a:schemeClr>
          </a:solidFill>
        </p:spPr>
        <p:txBody>
          <a:bodyPr>
            <a:normAutofit/>
          </a:bodyPr>
          <a:lstStyle/>
          <a:p>
            <a:r>
              <a:rPr lang="en-US" sz="2500" b="1" i="1" dirty="0" smtClean="0">
                <a:solidFill>
                  <a:srgbClr val="15039B"/>
                </a:solidFill>
                <a:latin typeface="Times New Roman" panose="02020603050405020304" pitchFamily="18" charset="0"/>
                <a:cs typeface="Times New Roman" panose="02020603050405020304" pitchFamily="18" charset="0"/>
              </a:rPr>
              <a:t>cont’d…</a:t>
            </a:r>
            <a:endParaRPr lang="en-US" sz="2500" b="1" i="1" dirty="0">
              <a:solidFill>
                <a:srgbClr val="150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27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7217" y="365760"/>
            <a:ext cx="7707086" cy="599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10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1658"/>
            <a:ext cx="9875520" cy="1067310"/>
          </a:xfrm>
          <a:solidFill>
            <a:schemeClr val="accent1">
              <a:lumMod val="20000"/>
              <a:lumOff val="80000"/>
            </a:schemeClr>
          </a:solidFill>
        </p:spPr>
        <p:txBody>
          <a:bodyPr>
            <a:normAutofit/>
          </a:bodyPr>
          <a:lstStyle/>
          <a:p>
            <a:pPr algn="ctr"/>
            <a:r>
              <a:rPr lang="en-US" sz="4800" b="1" dirty="0" smtClean="0">
                <a:solidFill>
                  <a:srgbClr val="15039B"/>
                </a:solidFill>
                <a:latin typeface="Times New Roman" panose="02020603050405020304" pitchFamily="18" charset="0"/>
                <a:cs typeface="Times New Roman" panose="02020603050405020304" pitchFamily="18" charset="0"/>
              </a:rPr>
              <a:t>Thalassemia</a:t>
            </a:r>
            <a:endParaRPr lang="en-US" sz="48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1711235"/>
            <a:ext cx="11155680" cy="4611188"/>
          </a:xfrm>
        </p:spPr>
        <p:txBody>
          <a:bodyPr>
            <a:noAutofit/>
          </a:bodyPr>
          <a:lstStyle/>
          <a:p>
            <a:pPr algn="just">
              <a:spcBef>
                <a:spcPts val="400"/>
              </a:spcBef>
              <a:spcAft>
                <a:spcPts val="0"/>
              </a:spcAft>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The thalassemias are divided into two main groups,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-thalassemias and the </a:t>
            </a:r>
            <a:r>
              <a:rPr lang="el-GR" sz="2800" i="1" dirty="0" smtClean="0">
                <a:solidFill>
                  <a:srgbClr val="30450F"/>
                </a:solidFill>
                <a:latin typeface="Times New Roman" panose="02020603050405020304" pitchFamily="18" charset="0"/>
                <a:cs typeface="Times New Roman" panose="02020603050405020304" pitchFamily="18" charset="0"/>
              </a:rPr>
              <a:t>β</a:t>
            </a:r>
            <a:r>
              <a:rPr lang="en-US" sz="2800" dirty="0" smtClean="0">
                <a:solidFill>
                  <a:srgbClr val="30450F"/>
                </a:solidFill>
                <a:latin typeface="Times New Roman" panose="02020603050405020304" pitchFamily="18" charset="0"/>
                <a:cs typeface="Times New Roman" panose="02020603050405020304" pitchFamily="18" charset="0"/>
              </a:rPr>
              <a:t>-thalassemias, depending on whether the defect lies in the synthesis.</a:t>
            </a:r>
          </a:p>
          <a:p>
            <a:pPr algn="just">
              <a:spcBef>
                <a:spcPts val="400"/>
              </a:spcBef>
              <a:spcAft>
                <a:spcPts val="0"/>
              </a:spcAft>
              <a:buFont typeface="Arial" panose="020B0604020202020204" pitchFamily="34" charset="0"/>
              <a:buChar char="•"/>
            </a:pPr>
            <a:endParaRPr lang="en-US" sz="10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spcAft>
                <a:spcPts val="0"/>
              </a:spcAft>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Its </a:t>
            </a:r>
            <a:r>
              <a:rPr lang="en-US" sz="2800" b="1" dirty="0" smtClean="0">
                <a:solidFill>
                  <a:srgbClr val="30450F"/>
                </a:solidFill>
                <a:latin typeface="Times New Roman" panose="02020603050405020304" pitchFamily="18" charset="0"/>
                <a:cs typeface="Times New Roman" panose="02020603050405020304" pitchFamily="18" charset="0"/>
              </a:rPr>
              <a:t>pathophysiology </a:t>
            </a:r>
            <a:r>
              <a:rPr lang="en-US" sz="2800" dirty="0" smtClean="0">
                <a:solidFill>
                  <a:srgbClr val="30450F"/>
                </a:solidFill>
                <a:latin typeface="Times New Roman" panose="02020603050405020304" pitchFamily="18" charset="0"/>
                <a:cs typeface="Times New Roman" panose="02020603050405020304" pitchFamily="18" charset="0"/>
              </a:rPr>
              <a:t>includes the chains which are present in excess will precipitate in the precursor red cells, leading to their </a:t>
            </a:r>
            <a:r>
              <a:rPr lang="en-US" sz="2800" b="1" dirty="0" smtClean="0">
                <a:solidFill>
                  <a:srgbClr val="30450F"/>
                </a:solidFill>
                <a:latin typeface="Times New Roman" panose="02020603050405020304" pitchFamily="18" charset="0"/>
                <a:cs typeface="Times New Roman" panose="02020603050405020304" pitchFamily="18" charset="0"/>
              </a:rPr>
              <a:t>premature death </a:t>
            </a:r>
            <a:r>
              <a:rPr lang="en-US" sz="2800" dirty="0" smtClean="0">
                <a:solidFill>
                  <a:srgbClr val="30450F"/>
                </a:solidFill>
                <a:latin typeface="Times New Roman" panose="02020603050405020304" pitchFamily="18" charset="0"/>
                <a:cs typeface="Times New Roman" panose="02020603050405020304" pitchFamily="18" charset="0"/>
              </a:rPr>
              <a:t>prior to release from the bone marrow (</a:t>
            </a:r>
            <a:r>
              <a:rPr lang="en-US" sz="2800" b="1" u="sng" dirty="0" smtClean="0">
                <a:solidFill>
                  <a:srgbClr val="30450F"/>
                </a:solidFill>
                <a:latin typeface="Times New Roman" panose="02020603050405020304" pitchFamily="18" charset="0"/>
                <a:cs typeface="Times New Roman" panose="02020603050405020304" pitchFamily="18" charset="0"/>
              </a:rPr>
              <a:t>ineffective erythropoiesis</a:t>
            </a:r>
            <a:r>
              <a:rPr lang="en-US" sz="2800" dirty="0" smtClean="0">
                <a:solidFill>
                  <a:srgbClr val="30450F"/>
                </a:solidFill>
                <a:latin typeface="Times New Roman" panose="02020603050405020304" pitchFamily="18" charset="0"/>
                <a:cs typeface="Times New Roman" panose="02020603050405020304" pitchFamily="18" charset="0"/>
              </a:rPr>
              <a:t>) resulting to </a:t>
            </a:r>
            <a:r>
              <a:rPr lang="en-US" sz="2800" dirty="0">
                <a:solidFill>
                  <a:srgbClr val="30450F"/>
                </a:solidFill>
                <a:latin typeface="Times New Roman" panose="02020603050405020304" pitchFamily="18" charset="0"/>
                <a:cs typeface="Times New Roman" panose="02020603050405020304" pitchFamily="18" charset="0"/>
              </a:rPr>
              <a:t>an increased erythroid </a:t>
            </a:r>
            <a:r>
              <a:rPr lang="en-US" sz="2800" dirty="0" smtClean="0">
                <a:solidFill>
                  <a:srgbClr val="30450F"/>
                </a:solidFill>
                <a:latin typeface="Times New Roman" panose="02020603050405020304" pitchFamily="18" charset="0"/>
                <a:cs typeface="Times New Roman" panose="02020603050405020304" pitchFamily="18" charset="0"/>
              </a:rPr>
              <a:t>drive and further </a:t>
            </a:r>
            <a:r>
              <a:rPr lang="en-US" sz="2800" dirty="0">
                <a:solidFill>
                  <a:srgbClr val="30450F"/>
                </a:solidFill>
                <a:latin typeface="Times New Roman" panose="02020603050405020304" pitchFamily="18" charset="0"/>
                <a:cs typeface="Times New Roman" panose="02020603050405020304" pitchFamily="18" charset="0"/>
              </a:rPr>
              <a:t>expansion of the marrow into bones not typically used for </a:t>
            </a:r>
            <a:r>
              <a:rPr lang="en-US" sz="2800" dirty="0" smtClean="0">
                <a:solidFill>
                  <a:srgbClr val="30450F"/>
                </a:solidFill>
                <a:latin typeface="Times New Roman" panose="02020603050405020304" pitchFamily="18" charset="0"/>
                <a:cs typeface="Times New Roman" panose="02020603050405020304" pitchFamily="18" charset="0"/>
              </a:rPr>
              <a:t>hemopoiesis</a:t>
            </a:r>
            <a:r>
              <a:rPr lang="en-US" sz="2800" dirty="0">
                <a:solidFill>
                  <a:srgbClr val="30450F"/>
                </a:solidFill>
                <a:latin typeface="Times New Roman" panose="02020603050405020304" pitchFamily="18" charset="0"/>
                <a:cs typeface="Times New Roman" panose="02020603050405020304" pitchFamily="18" charset="0"/>
              </a:rPr>
              <a:t>, and into the </a:t>
            </a:r>
            <a:r>
              <a:rPr lang="en-US" sz="2800" b="1" u="sng" dirty="0">
                <a:solidFill>
                  <a:srgbClr val="30450F"/>
                </a:solidFill>
                <a:latin typeface="Times New Roman" panose="02020603050405020304" pitchFamily="18" charset="0"/>
                <a:cs typeface="Times New Roman" panose="02020603050405020304" pitchFamily="18" charset="0"/>
              </a:rPr>
              <a:t>spleen</a:t>
            </a:r>
            <a:r>
              <a:rPr lang="en-US" sz="2800" dirty="0" smtClean="0">
                <a:solidFill>
                  <a:srgbClr val="30450F"/>
                </a:solidFill>
                <a:latin typeface="Times New Roman" panose="02020603050405020304" pitchFamily="18" charset="0"/>
                <a:cs typeface="Times New Roman" panose="02020603050405020304" pitchFamily="18" charset="0"/>
              </a:rPr>
              <a:t>.</a:t>
            </a:r>
          </a:p>
          <a:p>
            <a:pPr algn="just">
              <a:spcBef>
                <a:spcPts val="400"/>
              </a:spcBef>
              <a:spcAft>
                <a:spcPts val="0"/>
              </a:spcAft>
              <a:buFont typeface="Arial" panose="020B0604020202020204" pitchFamily="34" charset="0"/>
              <a:buChar char="•"/>
            </a:pPr>
            <a:endParaRPr lang="en-US" sz="1050" dirty="0">
              <a:solidFill>
                <a:srgbClr val="30450F"/>
              </a:solidFill>
              <a:latin typeface="Times New Roman" panose="02020603050405020304" pitchFamily="18" charset="0"/>
              <a:cs typeface="Times New Roman" panose="02020603050405020304" pitchFamily="18" charset="0"/>
            </a:endParaRPr>
          </a:p>
          <a:p>
            <a:pPr lvl="0" algn="just">
              <a:spcBef>
                <a:spcPts val="400"/>
              </a:spcBef>
              <a:buClr>
                <a:srgbClr val="A6B727"/>
              </a:buClr>
              <a:buFont typeface="Arial" panose="020B0604020202020204" pitchFamily="34" charset="0"/>
              <a:buChar char="•"/>
            </a:pPr>
            <a:r>
              <a:rPr lang="en-US" sz="2800" dirty="0" smtClean="0">
                <a:solidFill>
                  <a:srgbClr val="30450F"/>
                </a:solidFill>
                <a:latin typeface="Times New Roman" panose="02020603050405020304" pitchFamily="18" charset="0"/>
                <a:cs typeface="Times New Roman" panose="02020603050405020304" pitchFamily="18" charset="0"/>
              </a:rPr>
              <a:t>Thus, the </a:t>
            </a:r>
            <a:r>
              <a:rPr lang="en-US" sz="2800" b="1" dirty="0">
                <a:solidFill>
                  <a:srgbClr val="30450F"/>
                </a:solidFill>
                <a:latin typeface="Times New Roman" panose="02020603050405020304" pitchFamily="18" charset="0"/>
                <a:cs typeface="Times New Roman" panose="02020603050405020304" pitchFamily="18" charset="0"/>
              </a:rPr>
              <a:t>long-term consequences </a:t>
            </a:r>
            <a:r>
              <a:rPr lang="en-US" sz="2800" dirty="0">
                <a:solidFill>
                  <a:srgbClr val="30450F"/>
                </a:solidFill>
                <a:latin typeface="Times New Roman" panose="02020603050405020304" pitchFamily="18" charset="0"/>
                <a:cs typeface="Times New Roman" panose="02020603050405020304" pitchFamily="18" charset="0"/>
              </a:rPr>
              <a:t>of </a:t>
            </a:r>
            <a:r>
              <a:rPr lang="en-US" sz="2800" dirty="0" smtClean="0">
                <a:solidFill>
                  <a:srgbClr val="30450F"/>
                </a:solidFill>
                <a:latin typeface="Times New Roman" panose="02020603050405020304" pitchFamily="18" charset="0"/>
                <a:cs typeface="Times New Roman" panose="02020603050405020304" pitchFamily="18" charset="0"/>
              </a:rPr>
              <a:t>thalassemia </a:t>
            </a:r>
            <a:r>
              <a:rPr lang="en-US" sz="2800" dirty="0">
                <a:solidFill>
                  <a:srgbClr val="30450F"/>
                </a:solidFill>
                <a:latin typeface="Times New Roman" panose="02020603050405020304" pitchFamily="18" charset="0"/>
                <a:cs typeface="Times New Roman" panose="02020603050405020304" pitchFamily="18" charset="0"/>
              </a:rPr>
              <a:t>therefore include splenomegaly, bony deformities and iron </a:t>
            </a:r>
            <a:r>
              <a:rPr lang="en-US" sz="2800" dirty="0" smtClean="0">
                <a:solidFill>
                  <a:srgbClr val="30450F"/>
                </a:solidFill>
                <a:latin typeface="Times New Roman" panose="02020603050405020304" pitchFamily="18" charset="0"/>
                <a:cs typeface="Times New Roman" panose="02020603050405020304" pitchFamily="18" charset="0"/>
              </a:rPr>
              <a:t>overload due to transfusion and infective erythropoiesis </a:t>
            </a:r>
            <a:r>
              <a:rPr lang="en-US" sz="2800" dirty="0">
                <a:solidFill>
                  <a:srgbClr val="30450F"/>
                </a:solidFill>
                <a:latin typeface="Times New Roman" panose="02020603050405020304" pitchFamily="18" charset="0"/>
                <a:cs typeface="Times New Roman" panose="02020603050405020304" pitchFamily="18" charset="0"/>
              </a:rPr>
              <a:t>as well as chronic </a:t>
            </a:r>
            <a:r>
              <a:rPr lang="en-US" sz="2800" dirty="0" smtClean="0">
                <a:solidFill>
                  <a:srgbClr val="30450F"/>
                </a:solidFill>
                <a:latin typeface="Times New Roman" panose="02020603050405020304" pitchFamily="18" charset="0"/>
                <a:cs typeface="Times New Roman" panose="02020603050405020304" pitchFamily="18" charset="0"/>
              </a:rPr>
              <a:t>anemia</a:t>
            </a:r>
            <a:r>
              <a:rPr lang="en-US" sz="2800" dirty="0">
                <a:solidFill>
                  <a:srgbClr val="30450F"/>
                </a:solidFill>
                <a:latin typeface="Times New Roman" panose="02020603050405020304" pitchFamily="18" charset="0"/>
                <a:cs typeface="Times New Roman" panose="02020603050405020304" pitchFamily="18" charset="0"/>
              </a:rPr>
              <a:t>.</a:t>
            </a:r>
          </a:p>
          <a:p>
            <a:pPr algn="just">
              <a:spcBef>
                <a:spcPts val="400"/>
              </a:spcBef>
              <a:spcAft>
                <a:spcPts val="0"/>
              </a:spcAft>
              <a:buFont typeface="Arial" panose="020B0604020202020204" pitchFamily="34" charset="0"/>
              <a:buChar char="•"/>
            </a:pPr>
            <a:endParaRPr lang="en-US" sz="2800" dirty="0" smtClean="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71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49" y="556748"/>
            <a:ext cx="6916845" cy="5760720"/>
          </a:xfrm>
          <a:prstGeom prst="rect">
            <a:avLst/>
          </a:prstGeom>
        </p:spPr>
      </p:pic>
    </p:spTree>
    <p:extLst>
      <p:ext uri="{BB962C8B-B14F-4D97-AF65-F5344CB8AC3E}">
        <p14:creationId xmlns:p14="http://schemas.microsoft.com/office/powerpoint/2010/main" val="106443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1740"/>
            <a:ext cx="9875520" cy="1048648"/>
          </a:xfrm>
          <a:solidFill>
            <a:schemeClr val="accent1">
              <a:lumMod val="20000"/>
              <a:lumOff val="80000"/>
            </a:schemeClr>
          </a:solidFill>
        </p:spPr>
        <p:txBody>
          <a:bodyPr>
            <a:normAutofit/>
          </a:bodyPr>
          <a:lstStyle/>
          <a:p>
            <a:r>
              <a:rPr lang="el-GR" sz="5000" b="1" i="1" dirty="0" smtClean="0">
                <a:solidFill>
                  <a:srgbClr val="15039B"/>
                </a:solidFill>
                <a:latin typeface="Times New Roman" panose="02020603050405020304" pitchFamily="18" charset="0"/>
                <a:cs typeface="Times New Roman" panose="02020603050405020304" pitchFamily="18" charset="0"/>
              </a:rPr>
              <a:t>α</a:t>
            </a:r>
            <a:r>
              <a:rPr lang="en-US" sz="5000" b="1" dirty="0" smtClean="0">
                <a:solidFill>
                  <a:srgbClr val="15039B"/>
                </a:solidFill>
                <a:latin typeface="Times New Roman" panose="02020603050405020304" pitchFamily="18" charset="0"/>
                <a:cs typeface="Times New Roman" panose="02020603050405020304" pitchFamily="18" charset="0"/>
              </a:rPr>
              <a:t>-Thalassemia</a:t>
            </a:r>
            <a:endParaRPr lang="en-US" sz="5000" b="1" dirty="0">
              <a:solidFill>
                <a:srgbClr val="15039B"/>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0708" y="1865660"/>
            <a:ext cx="10907485" cy="4143254"/>
          </a:xfrm>
        </p:spPr>
        <p:txBody>
          <a:bodyPr>
            <a:noAutofit/>
          </a:bodyPr>
          <a:lstStyle/>
          <a:p>
            <a:pPr algn="just">
              <a:spcBef>
                <a:spcPts val="400"/>
              </a:spcBef>
              <a:buFont typeface="Wingdings" panose="05000000000000000000" pitchFamily="2" charset="2"/>
              <a:buChar char="v"/>
            </a:pP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 is seen with the greatest frequency in south-east Asia (Thailand, the Malay Peninsula and Indonesia) and west Africa.</a:t>
            </a:r>
          </a:p>
          <a:p>
            <a:pPr algn="just">
              <a:spcBef>
                <a:spcPts val="400"/>
              </a:spcBef>
              <a:buFont typeface="Wingdings" panose="05000000000000000000" pitchFamily="2" charset="2"/>
              <a:buChar char="v"/>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Each chromosome 16 has an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locus consisting of </a:t>
            </a:r>
            <a:r>
              <a:rPr lang="en-US" sz="2800" b="1" dirty="0" smtClean="0">
                <a:solidFill>
                  <a:srgbClr val="30450F"/>
                </a:solidFill>
                <a:latin typeface="Times New Roman" panose="02020603050405020304" pitchFamily="18" charset="0"/>
                <a:cs typeface="Times New Roman" panose="02020603050405020304" pitchFamily="18" charset="0"/>
              </a:rPr>
              <a:t>two </a:t>
            </a:r>
            <a:r>
              <a:rPr lang="el-GR" sz="2800" b="1" i="1" dirty="0" smtClean="0">
                <a:solidFill>
                  <a:srgbClr val="30450F"/>
                </a:solidFill>
                <a:latin typeface="Times New Roman" panose="02020603050405020304" pitchFamily="18" charset="0"/>
                <a:cs typeface="Times New Roman" panose="02020603050405020304" pitchFamily="18" charset="0"/>
              </a:rPr>
              <a:t>α</a:t>
            </a:r>
            <a:r>
              <a:rPr lang="en-US" sz="2800" b="1" dirty="0" smtClean="0">
                <a:solidFill>
                  <a:srgbClr val="30450F"/>
                </a:solidFill>
                <a:latin typeface="Times New Roman" panose="02020603050405020304" pitchFamily="18" charset="0"/>
                <a:cs typeface="Times New Roman" panose="02020603050405020304" pitchFamily="18" charset="0"/>
              </a:rPr>
              <a:t>-globin</a:t>
            </a:r>
            <a:r>
              <a:rPr lang="en-US" sz="2800" dirty="0" smtClean="0">
                <a:solidFill>
                  <a:srgbClr val="30450F"/>
                </a:solidFill>
                <a:latin typeface="Times New Roman" panose="02020603050405020304" pitchFamily="18" charset="0"/>
                <a:cs typeface="Times New Roman" panose="02020603050405020304" pitchFamily="18" charset="0"/>
              </a:rPr>
              <a:t>     (</a:t>
            </a:r>
            <a:r>
              <a:rPr lang="en-US" sz="2800" dirty="0" err="1" smtClean="0">
                <a:solidFill>
                  <a:srgbClr val="30450F"/>
                </a:solidFill>
                <a:latin typeface="Times New Roman" panose="02020603050405020304" pitchFamily="18" charset="0"/>
                <a:cs typeface="Times New Roman" panose="02020603050405020304" pitchFamily="18" charset="0"/>
              </a:rPr>
              <a:t>i.e</a:t>
            </a:r>
            <a:r>
              <a:rPr lang="en-US" sz="2800" dirty="0" smtClean="0">
                <a:solidFill>
                  <a:srgbClr val="30450F"/>
                </a:solidFill>
                <a:latin typeface="Times New Roman" panose="02020603050405020304" pitchFamily="18" charset="0"/>
                <a:cs typeface="Times New Roman" panose="02020603050405020304" pitchFamily="18" charset="0"/>
              </a:rPr>
              <a:t>; 4 genes) genes plus the regulatory sequences essential for their normal expression.</a:t>
            </a:r>
          </a:p>
          <a:p>
            <a:pPr algn="just">
              <a:spcBef>
                <a:spcPts val="400"/>
              </a:spcBef>
              <a:buFont typeface="Wingdings" panose="05000000000000000000" pitchFamily="2" charset="2"/>
              <a:buChar char="v"/>
            </a:pPr>
            <a:endParaRPr lang="en-US" sz="2800" dirty="0" smtClean="0">
              <a:solidFill>
                <a:srgbClr val="30450F"/>
              </a:solidFill>
              <a:latin typeface="Times New Roman" panose="02020603050405020304" pitchFamily="18" charset="0"/>
              <a:cs typeface="Times New Roman" panose="02020603050405020304" pitchFamily="18" charset="0"/>
            </a:endParaRPr>
          </a:p>
          <a:p>
            <a:pPr algn="just">
              <a:spcBef>
                <a:spcPts val="400"/>
              </a:spcBef>
              <a:buFont typeface="Wingdings" panose="05000000000000000000" pitchFamily="2" charset="2"/>
              <a:buChar char="v"/>
            </a:pPr>
            <a:r>
              <a:rPr lang="en-US" sz="2800" dirty="0" smtClean="0">
                <a:solidFill>
                  <a:srgbClr val="30450F"/>
                </a:solidFill>
                <a:latin typeface="Times New Roman" panose="02020603050405020304" pitchFamily="18" charset="0"/>
                <a:cs typeface="Times New Roman" panose="02020603050405020304" pitchFamily="18" charset="0"/>
              </a:rPr>
              <a:t>In most patients with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-thalassemia, there is a </a:t>
            </a:r>
            <a:r>
              <a:rPr lang="en-US" sz="2800" b="1" dirty="0" smtClean="0">
                <a:solidFill>
                  <a:srgbClr val="30450F"/>
                </a:solidFill>
                <a:latin typeface="Times New Roman" panose="02020603050405020304" pitchFamily="18" charset="0"/>
                <a:cs typeface="Times New Roman" panose="02020603050405020304" pitchFamily="18" charset="0"/>
              </a:rPr>
              <a:t>deletion</a:t>
            </a:r>
            <a:r>
              <a:rPr lang="en-US" sz="2800" dirty="0" smtClean="0">
                <a:solidFill>
                  <a:srgbClr val="30450F"/>
                </a:solidFill>
                <a:latin typeface="Times New Roman" panose="02020603050405020304" pitchFamily="18" charset="0"/>
                <a:cs typeface="Times New Roman" panose="02020603050405020304" pitchFamily="18" charset="0"/>
              </a:rPr>
              <a:t> of one or more of the </a:t>
            </a:r>
            <a:r>
              <a:rPr lang="el-GR" sz="2800" i="1" dirty="0" smtClean="0">
                <a:solidFill>
                  <a:srgbClr val="30450F"/>
                </a:solidFill>
                <a:latin typeface="Times New Roman" panose="02020603050405020304" pitchFamily="18" charset="0"/>
                <a:cs typeface="Times New Roman" panose="02020603050405020304" pitchFamily="18" charset="0"/>
              </a:rPr>
              <a:t>α</a:t>
            </a:r>
            <a:r>
              <a:rPr lang="en-US" sz="2800" dirty="0" smtClean="0">
                <a:solidFill>
                  <a:srgbClr val="30450F"/>
                </a:solidFill>
                <a:latin typeface="Times New Roman" panose="02020603050405020304" pitchFamily="18" charset="0"/>
                <a:cs typeface="Times New Roman" panose="02020603050405020304" pitchFamily="18" charset="0"/>
              </a:rPr>
              <a:t>-globin genes; there are occasional cases that are the consequence of non-</a:t>
            </a:r>
            <a:r>
              <a:rPr lang="en-US" sz="2800" dirty="0" err="1" smtClean="0">
                <a:solidFill>
                  <a:srgbClr val="30450F"/>
                </a:solidFill>
                <a:latin typeface="Times New Roman" panose="02020603050405020304" pitchFamily="18" charset="0"/>
                <a:cs typeface="Times New Roman" panose="02020603050405020304" pitchFamily="18" charset="0"/>
              </a:rPr>
              <a:t>deletional</a:t>
            </a:r>
            <a:r>
              <a:rPr lang="en-US" sz="2800" dirty="0" smtClean="0">
                <a:solidFill>
                  <a:srgbClr val="30450F"/>
                </a:solidFill>
                <a:latin typeface="Times New Roman" panose="02020603050405020304" pitchFamily="18" charset="0"/>
                <a:cs typeface="Times New Roman" panose="02020603050405020304" pitchFamily="18" charset="0"/>
              </a:rPr>
              <a:t> defects.</a:t>
            </a:r>
          </a:p>
          <a:p>
            <a:pPr algn="just">
              <a:spcBef>
                <a:spcPts val="400"/>
              </a:spcBef>
              <a:buFont typeface="Wingdings" panose="05000000000000000000" pitchFamily="2" charset="2"/>
              <a:buChar char="v"/>
            </a:pPr>
            <a:endParaRPr lang="en-US" sz="2800" dirty="0">
              <a:solidFill>
                <a:srgbClr val="3045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60459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1771</TotalTime>
  <Words>2713</Words>
  <Application>Microsoft Office PowerPoint</Application>
  <PresentationFormat>Widescreen</PresentationFormat>
  <Paragraphs>186</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Corbel</vt:lpstr>
      <vt:lpstr>Courier New</vt:lpstr>
      <vt:lpstr>Majalla UI</vt:lpstr>
      <vt:lpstr>Tahoma</vt:lpstr>
      <vt:lpstr>Times New Roman</vt:lpstr>
      <vt:lpstr>Wingdings</vt:lpstr>
      <vt:lpstr>Wingdings 2</vt:lpstr>
      <vt:lpstr>Basis</vt:lpstr>
      <vt:lpstr>HAEMOGLOBINOPATHY</vt:lpstr>
      <vt:lpstr>LEARNING OBJECTIVES</vt:lpstr>
      <vt:lpstr>Normal Structure and function of Hemoglobin</vt:lpstr>
      <vt:lpstr>PowerPoint Presentation</vt:lpstr>
      <vt:lpstr>cont’d…</vt:lpstr>
      <vt:lpstr>PowerPoint Presentation</vt:lpstr>
      <vt:lpstr>Thalassemia</vt:lpstr>
      <vt:lpstr>PowerPoint Presentation</vt:lpstr>
      <vt:lpstr>α-Thalassemia</vt:lpstr>
      <vt:lpstr>cont’d…</vt:lpstr>
      <vt:lpstr>α+-Thalassemia trait  (deletion of one α globin gene)</vt:lpstr>
      <vt:lpstr>α0-Thalassaemia trait  (deletion of both α-globin genes in same allele on ch 16)</vt:lpstr>
      <vt:lpstr>Hemoglobin H disease  (deletion of three α-globin genes)</vt:lpstr>
      <vt:lpstr>cont’d…</vt:lpstr>
      <vt:lpstr>PowerPoint Presentation</vt:lpstr>
      <vt:lpstr>PowerPoint Presentation</vt:lpstr>
      <vt:lpstr>Hb Bart’s hydrops fetalis syndrome (deletion of all four α-globin genes)</vt:lpstr>
      <vt:lpstr>β-Thalassemia</vt:lpstr>
      <vt:lpstr>Heterozygous β-thalassemia  (Beta-thalassemia trait)</vt:lpstr>
      <vt:lpstr>Homozygous β-Thalassemia</vt:lpstr>
      <vt:lpstr>Clinical classification of the thalassemias</vt:lpstr>
      <vt:lpstr>PowerPoint Presentation</vt:lpstr>
      <vt:lpstr>The clinical course and complications  of thalassemia major</vt:lpstr>
      <vt:lpstr>Treatment of β-thalassemia major</vt:lpstr>
      <vt:lpstr>Genetic counselling and antenatal  diagnosis of β-thalassemia major</vt:lpstr>
      <vt:lpstr>PowerPoint Presentation</vt:lpstr>
      <vt:lpstr>Structural Hemoglobin Variants</vt:lpstr>
      <vt:lpstr>PowerPoint Presentation</vt:lpstr>
      <vt:lpstr>Hemoglobin S</vt:lpstr>
      <vt:lpstr>PowerPoint Presentation</vt:lpstr>
      <vt:lpstr>Sickle Cell Trait</vt:lpstr>
      <vt:lpstr>Sickle Cell Anemia</vt:lpstr>
      <vt:lpstr>Diagnosis</vt:lpstr>
      <vt:lpstr>PowerPoint Presentation</vt:lpstr>
      <vt:lpstr>PowerPoint Presentation</vt:lpstr>
      <vt:lpstr>PowerPoint Presentation</vt:lpstr>
      <vt:lpstr>Treatment</vt:lpstr>
      <vt:lpstr>Hemoglobin E and C</vt:lpstr>
      <vt:lpstr>PowerPoint Presentation</vt:lpstr>
      <vt:lpstr>Q1)</vt:lpstr>
      <vt:lpstr>Q2)</vt:lpstr>
      <vt:lpstr>Q3)</vt:lpstr>
      <vt:lpstr>Q4)</vt:lpstr>
      <vt:lpstr>Q5)</vt:lpstr>
      <vt:lpstr>Q6)</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GLOBIN SYNTHESIS</dc:title>
  <dc:creator>Chieny O. Genuino</dc:creator>
  <cp:lastModifiedBy>Chieny O. Genuino</cp:lastModifiedBy>
  <cp:revision>79</cp:revision>
  <dcterms:created xsi:type="dcterms:W3CDTF">2016-05-03T07:24:38Z</dcterms:created>
  <dcterms:modified xsi:type="dcterms:W3CDTF">2019-12-16T07:07:39Z</dcterms:modified>
</cp:coreProperties>
</file>