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57" r:id="rId5"/>
    <p:sldId id="285" r:id="rId6"/>
    <p:sldId id="261" r:id="rId7"/>
    <p:sldId id="262" r:id="rId8"/>
    <p:sldId id="258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76" r:id="rId18"/>
    <p:sldId id="277" r:id="rId19"/>
    <p:sldId id="278" r:id="rId20"/>
    <p:sldId id="279" r:id="rId21"/>
    <p:sldId id="284" r:id="rId22"/>
    <p:sldId id="266" r:id="rId23"/>
    <p:sldId id="286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radley Hand ITC" panose="03070402050302030203" pitchFamily="66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4610" y="457200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Myeloproliferative 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36" y="3239526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Predominant </a:t>
            </a:r>
            <a:r>
              <a:rPr lang="en-US" sz="2000" b="1" dirty="0" err="1" smtClean="0">
                <a:solidFill>
                  <a:schemeClr val="tx1"/>
                </a:solidFill>
              </a:rPr>
              <a:t>erythroid</a:t>
            </a:r>
            <a:r>
              <a:rPr lang="en-US" sz="2000" b="1" dirty="0" smtClean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940013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6736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Complication &amp;treatment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4910" y="41601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Primary Myelofibrosis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Clinical  features </a:t>
            </a:r>
            <a:endParaRPr lang="en-US" sz="2400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Primary Myelofibrosis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BM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Fibrotic BM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2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Bone marrow in Myelofibrosis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829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Stages of PMF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Fibrotic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Leukopenia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Extramedullary </a:t>
            </a:r>
            <a:r>
              <a:rPr lang="en-US" b="1" dirty="0" err="1" smtClean="0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86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Prefibrotic</a:t>
            </a:r>
            <a:r>
              <a:rPr lang="en-US" b="1" dirty="0" smtClean="0">
                <a:solidFill>
                  <a:schemeClr val="tx1"/>
                </a:solidFill>
              </a:rPr>
              <a:t> stage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Proliferation of megakaryocytes &amp;Granulocytes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Leukocytosis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Thrombocytosis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8288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1430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764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10668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006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AML transformation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7-10 years survival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4958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≤1</a:t>
            </a:r>
          </a:p>
          <a:p>
            <a:pPr algn="ctr"/>
            <a:r>
              <a:rPr lang="en-US" dirty="0" smtClean="0"/>
              <a:t> year survival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3246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3-7 years survival 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533400" y="6356350"/>
            <a:ext cx="2133600" cy="365125"/>
          </a:xfrm>
        </p:spPr>
        <p:txBody>
          <a:bodyPr/>
          <a:lstStyle/>
          <a:p>
            <a:fld id="{062E32D8-0E13-4E58-9448-A18440A4D4E5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2004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914400" y="381000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Essential Thrombocythemia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Thrombocythemia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007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</a:t>
            </a:r>
            <a:r>
              <a:rPr lang="en-US" sz="2400" b="1" dirty="0" smtClean="0">
                <a:solidFill>
                  <a:schemeClr val="tx1"/>
                </a:solidFill>
              </a:rPr>
              <a:t>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78496" y="3048000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46448" y="3552056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Sustained </a:t>
            </a:r>
            <a:r>
              <a:rPr lang="en-US" sz="2200" b="1" dirty="0">
                <a:solidFill>
                  <a:prstClr val="black"/>
                </a:solidFill>
              </a:rPr>
              <a:t>thrombocytosis ≥</a:t>
            </a:r>
            <a:r>
              <a:rPr lang="en-US" sz="2200" b="1" dirty="0" smtClean="0">
                <a:solidFill>
                  <a:prstClr val="black"/>
                </a:solidFill>
              </a:rPr>
              <a:t>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 smtClean="0">
                <a:solidFill>
                  <a:prstClr val="black"/>
                </a:solidFill>
              </a:rPr>
              <a:t>Myelofibrosis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JAK2 mutation (60%), if negative; 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     reactive thrombocytosis:</a:t>
            </a:r>
          </a:p>
          <a:p>
            <a:pPr algn="l" rtl="0"/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930624" y="5640288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,splenectomy, surgery, infection, 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24136" y="6492875"/>
            <a:ext cx="2133600" cy="365125"/>
          </a:xfrm>
        </p:spPr>
        <p:txBody>
          <a:bodyPr/>
          <a:lstStyle/>
          <a:p>
            <a:fld id="{F6A366E5-32B7-46F3-97F5-46C3930899CC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20136" y="6492875"/>
            <a:ext cx="2133600" cy="365125"/>
          </a:xfrm>
        </p:spPr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9152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splenomegaly)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69208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86634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471010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903058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402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Aspirin ±</a:t>
            </a:r>
            <a:r>
              <a:rPr lang="en-US" sz="2400" b="1" dirty="0" err="1" smtClean="0">
                <a:solidFill>
                  <a:schemeClr val="tx1"/>
                </a:solidFill>
              </a:rPr>
              <a:t>Hydroxyuria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802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Treatment</a:t>
            </a:r>
            <a:endParaRPr lang="en-US" sz="2400" b="1" dirty="0"/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Thrombocythemia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 kinase domains structure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Negative feed back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JAK2 mutation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 smtClean="0">
                <a:solidFill>
                  <a:schemeClr val="tx1"/>
                </a:solidFill>
              </a:rPr>
              <a:t>codon</a:t>
            </a:r>
            <a:r>
              <a:rPr lang="en-US" sz="2000" b="1" dirty="0" smtClean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77066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JAK2 (V617) mutation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chemeClr val="tx1"/>
                </a:solidFill>
              </a:rPr>
              <a:t>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Decreased apoptosis</a:t>
            </a:r>
            <a:r>
              <a:rPr lang="en-US" sz="1600" dirty="0" smtClean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en-US" sz="3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BCR-ABL </a:t>
            </a:r>
            <a:r>
              <a:rPr lang="en-US" sz="2000" b="1" u="sng" dirty="0" smtClean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negative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23334" y="1497228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 Greek “too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many cells in the blood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.”.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Manifests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itself as a raised </a:t>
            </a:r>
            <a:r>
              <a:rPr lang="en-US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73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9906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77992" y="1524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98825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Classification of 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</a:rPr>
              <a:t> 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 </a:t>
            </a:r>
            <a:r>
              <a:rPr lang="en-US" sz="1600" b="1" dirty="0" err="1" smtClean="0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Decreased plasma volume due to severe dehydration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</a:t>
            </a:r>
            <a:r>
              <a:rPr lang="en-US" sz="1600" b="1" dirty="0" err="1" smtClean="0">
                <a:solidFill>
                  <a:prstClr val="black"/>
                </a:solidFill>
              </a:rPr>
              <a:t>secreating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Slide" r:id="rId3" imgW="4570551" imgH="3427315" progId="PowerPoint.Slide.12">
                  <p:embed/>
                </p:oleObj>
              </mc:Choice>
              <mc:Fallback>
                <p:oleObj name="Slide" r:id="rId3" imgW="4570551" imgH="3427315" progId="PowerPoint.Slide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" y="381000"/>
                        <a:ext cx="834139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  <a:endParaRPr lang="en-US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1598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MPN characterized </a:t>
            </a:r>
            <a:r>
              <a:rPr lang="en-US" sz="2400" b="1" dirty="0">
                <a:solidFill>
                  <a:schemeClr val="tx1"/>
                </a:solidFill>
              </a:rPr>
              <a:t>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1398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 Vera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1598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198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Diagnostic Features: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865874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6956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956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956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3-Splenomegaly </a:t>
            </a:r>
            <a:r>
              <a:rPr lang="en-US" sz="2400" b="1" u="sng" dirty="0">
                <a:solidFill>
                  <a:schemeClr val="tx1"/>
                </a:solidFill>
              </a:rPr>
              <a:t>in 70% 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4-Hepatomegaly </a:t>
            </a:r>
            <a:r>
              <a:rPr lang="en-US" sz="2400" b="1" u="sng" dirty="0">
                <a:solidFill>
                  <a:schemeClr val="tx1"/>
                </a:solidFill>
              </a:rPr>
              <a:t>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650</Words>
  <Application>Microsoft Office PowerPoint</Application>
  <PresentationFormat>On-screen Show (4:3)</PresentationFormat>
  <Paragraphs>208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Bradley Hand ITC</vt:lpstr>
      <vt:lpstr>Times New Roman</vt:lpstr>
      <vt:lpstr>Arial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Chieny O. Genuino</cp:lastModifiedBy>
  <cp:revision>119</cp:revision>
  <dcterms:created xsi:type="dcterms:W3CDTF">2013-12-02T11:06:02Z</dcterms:created>
  <dcterms:modified xsi:type="dcterms:W3CDTF">2018-12-12T08:04:57Z</dcterms:modified>
</cp:coreProperties>
</file>