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 horzBarState="maximized">
    <p:restoredLeft autoAdjust="0" sz="16985"/>
    <p:restoredTop autoAdjust="0" sz="86323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116"/>
          <a:sy d="100" n="116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386" y="108"/>
      </p:cViewPr>
      <p:guideLst>
        <p:guide orient="horz" pos="2160"/>
        <p:guide pos="2880"/>
      </p:guideLst>
    </p:cSldViewPr>
  </p:slideViewPr>
  <p:outline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33"/>
        <a:sy d="100" n="33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60"/>
    </p:cViewPr>
  </p:outlin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slides/slide24.xml" Type="http://schemas.openxmlformats.org/officeDocument/2006/relationships/slide"></Relationship><Relationship Id="rId30" Target="slides/slide25.xml" Type="http://schemas.openxmlformats.org/officeDocument/2006/relationships/slide"></Relationship><Relationship Id="rId31" Target="slides/slide26.xml" Type="http://schemas.openxmlformats.org/officeDocument/2006/relationships/slide"></Relationship><Relationship Id="rId32" Target="slides/slide27.xml" Type="http://schemas.openxmlformats.org/officeDocument/2006/relationships/slide"></Relationship><Relationship Id="rId33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2FFC07AA-C42C-4F6C-9A5B-EC4362DCCF02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5C61AD09-8D87-479A-B360-FF16700601D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2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altLang="en-US" lang="ar-SA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1pPr>
            <a:lvl2pPr indent="-285750" marL="742950">
              <a:spcBef>
                <a:spcPct val="30000"/>
              </a:spcBef>
              <a:defRPr sz="1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2pPr>
            <a:lvl3pPr indent="-228600" marL="1143000">
              <a:spcBef>
                <a:spcPct val="30000"/>
              </a:spcBef>
              <a:defRPr sz="1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3pPr>
            <a:lvl4pPr indent="-228600" marL="1600200">
              <a:spcBef>
                <a:spcPct val="30000"/>
              </a:spcBef>
              <a:defRPr sz="1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4pPr>
            <a:lvl5pPr indent="-228600" marL="2057400">
              <a:spcBef>
                <a:spcPct val="30000"/>
              </a:spcBef>
              <a:defRPr sz="1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5pPr>
            <a:lvl6pPr eaLnBrk="0" fontAlgn="base" hangingPunct="0" indent="-228600" marL="25146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6pPr>
            <a:lvl7pPr eaLnBrk="0" fontAlgn="base" hangingPunct="0" indent="-228600" marL="29718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7pPr>
            <a:lvl8pPr eaLnBrk="0" fontAlgn="base" hangingPunct="0" indent="-228600" marL="34290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8pPr>
            <a:lvl9pPr eaLnBrk="0" fontAlgn="base" hangingPunct="0" indent="-228600" marL="38862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9pPr>
          </a:lstStyle>
          <a:p>
            <a:pPr>
              <a:spcBef>
                <a:spcPct val="0"/>
              </a:spcBef>
            </a:pPr>
            <a:fld id="{E751964D-1747-489F-B201-FFB03E075BB6}" type="slidenum">
              <a:rPr altLang="en-US" lang="ar-SA" smtClean="0">
                <a:uFillTx/>
              </a:rPr>
              <a:pPr>
                <a:spcBef>
                  <a:spcPct val="0"/>
                </a:spcBef>
              </a:pPr>
              <a:t>1</a:t>
            </a:fld>
            <a:endParaRPr altLang="en-US"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67AD626-8824-4D74-B50D-52A82DBCE8F3}" type="slidenum">
              <a:rPr lang="ar-SA">
                <a:uFillTx/>
              </a:rPr>
              <a:pPr/>
              <a:t>23</a:t>
            </a:fld>
            <a:endParaRPr lang="en-C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3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131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C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1108397-2A15-4BBA-BBD2-A874B61051BC}" type="slidenum">
              <a:rPr lang="ar-SA">
                <a:uFillTx/>
              </a:rPr>
              <a:pPr/>
              <a:t>25</a:t>
            </a:fld>
            <a:endParaRPr lang="en-C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46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467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C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99A013C8-B396-427C-8A90-E521A6C1D6C7}" type="datetimeFigureOut">
              <a:rPr lang="en-US" smtClean="0">
                <a:uFillTx/>
              </a:rPr>
              <a:pPr/>
              <a:t>12/16/2019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73706A-28F6-4EA7-BE8B-F77C60C45F41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10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7.jpeg" Type="http://schemas.openxmlformats.org/officeDocument/2006/relationships/image"></Relationship><Relationship Id="rId3" Target="../media/image9.jpeg" Type="http://schemas.openxmlformats.org/officeDocument/2006/relationships/image"></Relationship><Relationship Id="rId4" Target="../media/image10.gif" Type="http://schemas.openxmlformats.org/officeDocument/2006/relationships/image"></Relationship><Relationship Id="rId5" Target="../media/image11.jpe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1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2.png" Type="http://schemas.openxmlformats.org/officeDocument/2006/relationships/image"></Relationship><Relationship Id="rId3" Target="http://www.google.com.sa/url?sa=i&amp;rct=j&amp;q=&amp;esrc=s&amp;frm=1&amp;source=images&amp;cd=&amp;cad=rja&amp;uact=8&amp;ved=0CAcQjRw&amp;url=http://www.pathpedia.com/education/eatlas/histopathology/blood_cells/chronic_lymphocytic_leukemia_(cll)_b-cell.aspx&amp;ei=JjWVVOHXCsXiO6u1gYAE&amp;psig=AFQjCNF0TUoQeLMp5ulSwR2491qMk1lRdw&amp;ust=1419150891216351" TargetMode="External" Type="http://schemas.openxmlformats.org/officeDocument/2006/relationships/hyperlink"></Relationship><Relationship Id="rId4" Target="../media/image13.jpe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4.png" Type="http://schemas.openxmlformats.org/officeDocument/2006/relationships/image"></Relationship><Relationship Id="rId3" Target="../media/image15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sa/url?sa=i&amp;rct=j&amp;q=&amp;esrc=s&amp;frm=1&amp;source=images&amp;cd=&amp;cad=rja&amp;uact=8&amp;ved=0CAcQjRw&amp;url=http://www.pathpedia.com/education/eatlas/histopathology/lymph_node/burkitt_lymphoma.aspx&amp;ei=pSeVVOCyL473O5-dgSA&amp;psig=AFQjCNEq8qysp1XmQk0oAHEFDYGPzNQe_Q&amp;ust=1419147359451746" TargetMode="External" Type="http://schemas.openxmlformats.org/officeDocument/2006/relationships/hyperlink"></Relationship><Relationship Id="rId3" Target="../media/image16.jpeg" Type="http://schemas.openxmlformats.org/officeDocument/2006/relationships/image"></Relationship><Relationship Id="rId4" Target="http://en.wikipedia.org/wiki/File:Burkitt_lymphoma,_touch_prep,_Wright_stain.jpg" TargetMode="External" Type="http://schemas.openxmlformats.org/officeDocument/2006/relationships/hyperlink"></Relationship><Relationship Id="rId5" Target="../media/image17.pn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8.gif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9.jpeg" Type="http://schemas.openxmlformats.org/officeDocument/2006/relationships/image"></Relationship><Relationship Id="rId3" Target="../media/image20.jpe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21.jpeg" Type="http://schemas.openxmlformats.org/officeDocument/2006/relationships/image"></Relationship><Relationship Id="rId3" Target="../media/image22.jpeg" Type="http://schemas.openxmlformats.org/officeDocument/2006/relationships/image"></Relationship><Relationship Id="rId4" Target="../media/image23.jpeg" Type="http://schemas.openxmlformats.org/officeDocument/2006/relationships/image"></Relationship><Relationship Id="rId5" Target="http://www.google.com.sa/url?sa=i&amp;rct=j&amp;q=&amp;esrc=s&amp;frm=1&amp;source=images&amp;cd=&amp;cad=rja&amp;uact=8&amp;ved=0CAcQjRw&amp;url=http://www.pathpedia.com/education/eatlas/histopathology/lymph_node/follicular_lymphoma.aspx&amp;ei=6jmVVKfIEo67Pfb1gYAB&amp;psig=AFQjCNGC78Pya56M68e6A4Iv-4Gh1v24gg&amp;ust=1419152177993453" TargetMode="External" Type="http://schemas.openxmlformats.org/officeDocument/2006/relationships/hyperlink"></Relationship><Relationship Id="rId6" Target="../media/image24.jpe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sa/url?sa=i&amp;rct=j&amp;q=&amp;esrc=s&amp;frm=1&amp;source=images&amp;cd=&amp;cad=rja&amp;uact=8&amp;ved=0CAcQjRw&amp;url=http://www.pathpedia.com/education/eatlas/histopathology/lymph_node/follicular_lymphoma.aspx&amp;ei=91CVVPynNYm1OrnPgLAH&amp;psig=AFQjCNF-gJ6h6XZXCMhJ9fjN-wkhlccWFA&amp;ust=1419157885177756" TargetMode="External" Type="http://schemas.openxmlformats.org/officeDocument/2006/relationships/hyperlink"></Relationship><Relationship Id="rId3" Target="../media/image25.jpeg" Type="http://schemas.openxmlformats.org/officeDocument/2006/relationships/image"></Relationship><Relationship Id="rId4" Target="http://www.google.com.sa/url?sa=i&amp;rct=j&amp;q=&amp;esrc=s&amp;frm=1&amp;source=images&amp;cd=&amp;cad=rja&amp;uact=8&amp;ved=0CAcQjRw&amp;url=http://www.pathpedia.com/education/eatlas/histopathology/lymph_node/follicular_lymphoma.aspx&amp;ei=QVGVVMuGGc32O8vlgdAM&amp;psig=AFQjCNF-gJ6h6XZXCMhJ9fjN-wkhlccWFA&amp;ust=1419157885177756" TargetMode="External" Type="http://schemas.openxmlformats.org/officeDocument/2006/relationships/hyperlink"></Relationship><Relationship Id="rId5" Target="../media/image26.jpeg" Type="http://schemas.openxmlformats.org/officeDocument/2006/relationships/image"></Relationship><Relationship Id="rId6" Target="http://www.google.com.sa/url?sa=i&amp;rct=j&amp;q=&amp;esrc=s&amp;frm=1&amp;source=images&amp;cd=&amp;cad=rja&amp;uact=8&amp;ved=0CAcQjRw&amp;url=http://hematologyoutlines.com/atlas_topics/86.html&amp;ei=IlKVVLXaDMqrPLCHgeAN&amp;psig=AFQjCNHtaqjg_9Q8-1esbITrPGofCpBcgA&amp;ust=1419158381653173" TargetMode="External" Type="http://schemas.openxmlformats.org/officeDocument/2006/relationships/hyperlink"></Relationship><Relationship Id="rId7" Target="../media/image27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28.png" Type="http://schemas.openxmlformats.org/officeDocument/2006/relationships/image"></Relationship><Relationship Id="rId3" Target="../media/image29.png" Type="http://schemas.openxmlformats.org/officeDocument/2006/relationships/image"></Relationship><Relationship Id="rId4" Target="../media/image30.png" Type="http://schemas.openxmlformats.org/officeDocument/2006/relationships/image"></Relationship><Relationship Id="rId5" Target="../media/image31.pn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32.pn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33.pn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sa/url?sa=i&amp;rct=j&amp;q=&amp;esrc=s&amp;frm=1&amp;source=images&amp;cd=&amp;cad=rja&amp;uact=8&amp;ved=0CAcQjRw&amp;url=http://www.fpnotebook.com/legacy/HemeOnc/Lab/RdStrnbrgCl.htm&amp;ei=-ZKVVMXnDonKOYz9gHA&amp;psig=AFQjCNFpPhs73vcQrJFcW2assPcOrurUJA&amp;ust=1419174956372058" TargetMode="External" Type="http://schemas.openxmlformats.org/officeDocument/2006/relationships/hyperlink"></Relationship><Relationship Id="rId3" Target="../media/image34.jpeg" Type="http://schemas.openxmlformats.org/officeDocument/2006/relationships/image"></Relationship><Relationship Id="rId4" Target="../media/image35.jpe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36.jpeg" Type="http://schemas.openxmlformats.org/officeDocument/2006/relationships/image"></Relationship><Relationship Id="rId4" Target="../media/image9.jpe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sa/url?sa=i&amp;rct=j&amp;q=&amp;esrc=s&amp;frm=1&amp;source=images&amp;cd=&amp;cad=rja&amp;uact=8&amp;ved=0CAcQjRw&amp;url=http://www.fishersci.com/ecomm/servlet/fsproductdetail_10652_7255559__-1_0&amp;ei=F5WVVPeFBs7MOO75gagG&amp;psig=AFQjCNHonNhKFvycYJH1slZv7B2N1s30Qw&amp;ust=1419175408573502" TargetMode="External" Type="http://schemas.openxmlformats.org/officeDocument/2006/relationships/hyperlink"></Relationship><Relationship Id="rId3" Target="../media/image37.jpeg" Type="http://schemas.openxmlformats.org/officeDocument/2006/relationships/image"></Relationship><Relationship Id="rId4" Target="http://www.google.com.sa/url?sa=i&amp;rct=j&amp;q=&amp;esrc=s&amp;frm=1&amp;source=images&amp;cd=&amp;cad=rja&amp;uact=8&amp;ved=0CAcQjRw&amp;url=http://www.bloodjournal.org/content/96/9/3133&amp;ei=lZWVVMfBJsfJOYeZgdAB&amp;psig=AFQjCNHonNhKFvycYJH1slZv7B2N1s30Qw&amp;ust=1419175408573502" TargetMode="External" Type="http://schemas.openxmlformats.org/officeDocument/2006/relationships/hyperlink"></Relationship><Relationship Id="rId5" Target="../media/image38.jpe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39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../media/image2.jpeg" Type="http://schemas.openxmlformats.org/officeDocument/2006/relationships/image"></Relationship><Relationship Id="rId4" Target="../media/image3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sa/url?sa=i&amp;rct=j&amp;q=&amp;esrc=s&amp;frm=1&amp;source=images&amp;cd=&amp;cad=rja&amp;uact=8&amp;ved=0CAcQjRw&amp;url=http://www.gopixpic.com/664/downey-cells/http:||tulane*edu|som|departments|pathology|images|haycell16a_1*jpg/&amp;ei=3piVVNS7L8S3OOuTgIAP&amp;psig=AFQjCNFHt8ZTrzAKXmMV3iiXu0oayQzMgw&amp;ust=1419176518673957" TargetMode="External" Type="http://schemas.openxmlformats.org/officeDocument/2006/relationships/hyperlink"></Relationship><Relationship Id="rId3" Target="../media/image4.jpeg" Type="http://schemas.openxmlformats.org/officeDocument/2006/relationships/image"></Relationship><Relationship Id="rId4" Target="http://www.google.com.sa/url?sa=i&amp;rct=j&amp;q=&amp;esrc=s&amp;frm=1&amp;source=images&amp;cd=&amp;cad=rja&amp;uact=8&amp;ved=0CAcQjRw&amp;url=http://en.wikipedia.org/wiki/Cervical_lymphadenopathy&amp;ei=fsqVVIm6Ccr3PPiOgOAK&amp;psig=AFQjCNFhFeYdBrSkbY97hSAOgbbkLgkJnA&amp;ust=1419189149587602" TargetMode="External" Type="http://schemas.openxmlformats.org/officeDocument/2006/relationships/hyperlink"></Relationship><Relationship Id="rId5" Target="../media/image5.jpeg" Type="http://schemas.openxmlformats.org/officeDocument/2006/relationships/image"></Relationship><Relationship Id="rId6" Target="http://www.google.com.sa/url?sa=i&amp;rct=j&amp;q=&amp;esrc=s&amp;frm=1&amp;source=images&amp;cd=&amp;cad=rja&amp;uact=8&amp;ved=0CAcQjRw&amp;url=http://bioweb.uwlax.edu/bio203/s2009/weisser_mich/diseasepathology.html&amp;ei=2cqVVJSnG8T0POW1gJAI&amp;psig=AFQjCNFhFeYdBrSkbY97hSAOgbbkLgkJnA&amp;ust=1419189149587602" TargetMode="External" Type="http://schemas.openxmlformats.org/officeDocument/2006/relationships/hyperlink"></Relationship><Relationship Id="rId7" Target="../media/image6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7.jpeg" Type="http://schemas.openxmlformats.org/officeDocument/2006/relationships/image"></Relationship><Relationship Id="rId3" Target="../media/image8.jpeg" Type="http://schemas.openxmlformats.org/officeDocument/2006/relationships/image"></Relationship><Relationship Id="rId4" Target="../media/image9.jpe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9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7.jpeg" Type="http://schemas.openxmlformats.org/officeDocument/2006/relationships/image"></Relationship><Relationship Id="rId3" Target="../media/image9.jpeg" Type="http://schemas.openxmlformats.org/officeDocument/2006/relationships/image"></Relationship><Relationship Id="rId4" Target="../media/image10.gif" Type="http://schemas.openxmlformats.org/officeDocument/2006/relationships/image"></Relationship><Relationship Id="rId5" Target="../media/image11.jpe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8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9876" y="473676"/>
            <a:ext cx="8094306" cy="144779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>
              <a:defRPr>
                <a:uFillTx/>
              </a:defRPr>
            </a:pPr>
            <a:r>
              <a:rPr altLang="en-US" b="1" dirty="0" lang="en-US" smtClean="0" sz="4800">
                <a:solidFill>
                  <a:srgbClr val="C00000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rPr>
              <a:t>LYMPHOPROLIFERATIVE DISORDERS</a:t>
            </a:r>
            <a:endParaRPr altLang="en-US" b="1" dirty="0" lang="ar-SA" sz="4800">
              <a:solidFill>
                <a:srgbClr val="C00000"/>
              </a:solidFill>
              <a:uFillTx/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9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28370" y="2872163"/>
            <a:ext cx="8305800" cy="360483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lIns="0" rIns="1371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charset="0" panose="02020603050405020304" pitchFamily="18" typeface="Times New Roman"/>
                <a:cs charset="0" panose="02020603050405020304" pitchFamily="18" typeface="Times New Roman"/>
              </a:defRPr>
            </a:lvl9pPr>
          </a:lstStyle>
          <a:p>
            <a:pPr algn="ctr" eaLnBrk="1" hangingPunct="1">
              <a:buClr>
                <a:srgbClr val="0BD0D9"/>
              </a:buClr>
              <a:buSzPct val="95000"/>
              <a:buFont charset="2" panose="05020102010507070707" pitchFamily="18" typeface="Wingdings 2"/>
              <a:buNone/>
            </a:pPr>
            <a:r>
              <a:rPr altLang="en-US" dirty="0" lang="en-US">
                <a:solidFill>
                  <a:srgbClr val="FFFF00"/>
                </a:solidFill>
                <a:uFillTx/>
                <a:ea typeface="Majalla UI"/>
                <a:cs typeface="Majalla UI"/>
              </a:rPr>
              <a:t>BY:</a:t>
            </a:r>
          </a:p>
          <a:p>
            <a:pPr algn="ctr" eaLnBrk="1" hangingPunct="1">
              <a:buClr>
                <a:srgbClr val="0BD0D9"/>
              </a:buClr>
              <a:buSzPct val="95000"/>
              <a:buFont charset="2" panose="05020102010507070707" pitchFamily="18" typeface="Wingdings 2"/>
              <a:buNone/>
            </a:pPr>
            <a:endParaRPr altLang="en-US" dirty="0" lang="en-US" sz="1600">
              <a:solidFill>
                <a:srgbClr val="FFFF00"/>
              </a:solidFill>
              <a:uFillTx/>
              <a:ea typeface="Majalla UI"/>
              <a:cs typeface="Majalla UI"/>
            </a:endParaRPr>
          </a:p>
          <a:p>
            <a:pPr algn="ctr" eaLnBrk="1" hangingPunct="1">
              <a:buClr>
                <a:srgbClr val="0BD0D9"/>
              </a:buClr>
              <a:buSzPct val="95000"/>
              <a:buFont charset="2" panose="05020102010507070707" pitchFamily="18" typeface="Wingdings 2"/>
              <a:buNone/>
            </a:pPr>
            <a:r>
              <a:rPr altLang="en-US" b="1" dirty="0" lang="en-US" sz="3600">
                <a:solidFill>
                  <a:srgbClr val="FF0000"/>
                </a:solidFill>
                <a:uFillTx/>
                <a:ea typeface="Majalla UI"/>
                <a:cs typeface="Majalla UI"/>
              </a:rPr>
              <a:t>DR. FATMA </a:t>
            </a:r>
            <a:r>
              <a:rPr altLang="en-US" b="1" dirty="0" lang="en-US" smtClean="0" sz="3600">
                <a:solidFill>
                  <a:srgbClr val="FF0000"/>
                </a:solidFill>
                <a:uFillTx/>
                <a:ea typeface="Majalla UI"/>
                <a:cs typeface="Majalla UI"/>
              </a:rPr>
              <a:t>AL-QAHTANI</a:t>
            </a:r>
          </a:p>
          <a:p>
            <a:pPr algn="ctr" eaLnBrk="1" hangingPunct="1">
              <a:buClr>
                <a:srgbClr val="0BD0D9"/>
              </a:buClr>
              <a:buSzPct val="95000"/>
              <a:buFont charset="2" panose="05020102010507070707" pitchFamily="18" typeface="Wingdings 2"/>
              <a:buNone/>
            </a:pPr>
            <a:r>
              <a:rPr altLang="en-US" b="1" dirty="0" lang="en-US" smtClean="0" sz="2600">
                <a:solidFill>
                  <a:srgbClr val="FFFF00"/>
                </a:solidFill>
                <a:uFillTx/>
                <a:ea typeface="Majalla UI"/>
                <a:cs typeface="Majalla UI"/>
              </a:rPr>
              <a:t>ASSOCIATE PROFESSOR</a:t>
            </a:r>
            <a:endParaRPr altLang="en-US" b="1" dirty="0" lang="en-US" sz="2600">
              <a:solidFill>
                <a:srgbClr val="FFFF00"/>
              </a:solidFill>
              <a:uFillTx/>
              <a:ea typeface="Majalla UI"/>
              <a:cs typeface="Majalla UI"/>
            </a:endParaRPr>
          </a:p>
          <a:p>
            <a:pPr algn="ctr" eaLnBrk="1" hangingPunct="1">
              <a:buClr>
                <a:srgbClr val="0BD0D9"/>
              </a:buClr>
              <a:buSzPct val="95000"/>
              <a:buFont charset="2" panose="05020102010507070707" pitchFamily="18" typeface="Wingdings 2"/>
              <a:buNone/>
            </a:pPr>
            <a:r>
              <a:rPr altLang="en-US" b="1" dirty="0" lang="en-US" sz="2600">
                <a:solidFill>
                  <a:srgbClr val="FFFF00"/>
                </a:solidFill>
                <a:uFillTx/>
                <a:ea typeface="Majalla UI"/>
                <a:cs typeface="Majalla UI"/>
              </a:rPr>
              <a:t>CONSULTANT </a:t>
            </a:r>
            <a:r>
              <a:rPr altLang="en-US" b="1" dirty="0" lang="en-US" smtClean="0" sz="2600">
                <a:solidFill>
                  <a:srgbClr val="FFFF00"/>
                </a:solidFill>
                <a:uFillTx/>
                <a:ea typeface="Majalla UI"/>
                <a:cs typeface="Majalla UI"/>
              </a:rPr>
              <a:t>HAEMATOPATHOLOGIST </a:t>
            </a:r>
            <a:endParaRPr altLang="en-US" b="1" dirty="0" lang="en-US" sz="2600">
              <a:solidFill>
                <a:srgbClr val="FFFF00"/>
              </a:solidFill>
              <a:uFillTx/>
              <a:ea typeface="Majalla UI"/>
              <a:cs typeface="Majalla UI"/>
            </a:endParaRPr>
          </a:p>
          <a:p>
            <a:pPr algn="ctr" eaLnBrk="1" hangingPunct="1">
              <a:buClr>
                <a:srgbClr val="0BD0D9"/>
              </a:buClr>
              <a:buSzPct val="95000"/>
              <a:buFont charset="2" panose="05020102010507070707" pitchFamily="18" typeface="Wingdings 2"/>
              <a:buNone/>
            </a:pPr>
            <a:r>
              <a:rPr altLang="en-US" b="1" dirty="0" lang="en-US" sz="2600">
                <a:solidFill>
                  <a:srgbClr val="FFFF00"/>
                </a:solidFill>
                <a:uFillTx/>
                <a:ea typeface="Majalla UI"/>
                <a:cs typeface="Majalla UI"/>
              </a:rPr>
              <a:t>HEAD OF </a:t>
            </a:r>
            <a:r>
              <a:rPr altLang="en-US" b="1" dirty="0" lang="en-US" smtClean="0" sz="2600">
                <a:solidFill>
                  <a:srgbClr val="FFFF00"/>
                </a:solidFill>
                <a:uFillTx/>
                <a:ea typeface="Majalla UI"/>
                <a:cs typeface="Majalla UI"/>
              </a:rPr>
              <a:t>HAEMATOPATHOLOGY UNIT</a:t>
            </a:r>
            <a:endParaRPr altLang="en-US" b="1" dirty="0" lang="en-US" sz="2600">
              <a:solidFill>
                <a:srgbClr val="FFFF00"/>
              </a:solidFill>
              <a:uFillTx/>
              <a:ea typeface="Majalla UI"/>
              <a:cs typeface="Majalla UI"/>
            </a:endParaRPr>
          </a:p>
          <a:p>
            <a:pPr algn="ctr" eaLnBrk="1" hangingPunct="1">
              <a:buClr>
                <a:srgbClr val="0BD0D9"/>
              </a:buClr>
              <a:buSzPct val="95000"/>
              <a:buFont charset="2" panose="05020102010507070707" pitchFamily="18" typeface="Wingdings 2"/>
              <a:buNone/>
            </a:pPr>
            <a:r>
              <a:rPr altLang="en-US" b="1" dirty="0" lang="en-US" sz="2600">
                <a:solidFill>
                  <a:srgbClr val="FFFF00"/>
                </a:solidFill>
                <a:uFillTx/>
                <a:ea typeface="Majalla UI"/>
                <a:cs typeface="Majalla UI"/>
              </a:rPr>
              <a:t>DEPARTMENT OF PATHOLOGY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83" name="Oval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shade val="46275"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84" name="Freeform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5400000">
            <a:off x="-1119688" y="2886074"/>
            <a:ext cx="5284439" cy="2111376"/>
          </a:xfrm>
          <a:custGeom>
            <a:avLst/>
            <a:gdLst>
              <a:gd fmla="*/ 441 w 2781" name="T0"/>
              <a:gd fmla="*/ 210 h 993" name="T1"/>
              <a:gd fmla="*/ 279 w 2781" name="T2"/>
              <a:gd fmla="*/ 120 h 993" name="T3"/>
              <a:gd fmla="*/ 198 w 2781" name="T4"/>
              <a:gd fmla="*/ 102 h 993" name="T5"/>
              <a:gd fmla="*/ 45 w 2781" name="T6"/>
              <a:gd fmla="*/ 156 h 993" name="T7"/>
              <a:gd fmla="*/ 18 w 2781" name="T8"/>
              <a:gd fmla="*/ 210 h 993" name="T9"/>
              <a:gd fmla="*/ 45 w 2781" name="T10"/>
              <a:gd fmla="*/ 372 h 993" name="T11"/>
              <a:gd fmla="*/ 72 w 2781" name="T12"/>
              <a:gd fmla="*/ 453 h 993" name="T13"/>
              <a:gd fmla="*/ 81 w 2781" name="T14"/>
              <a:gd fmla="*/ 480 h 993" name="T15"/>
              <a:gd fmla="*/ 45 w 2781" name="T16"/>
              <a:gd fmla="*/ 633 h 993" name="T17"/>
              <a:gd fmla="*/ 27 w 2781" name="T18"/>
              <a:gd fmla="*/ 660 h 993" name="T19"/>
              <a:gd fmla="*/ 9 w 2781" name="T20"/>
              <a:gd fmla="*/ 714 h 993" name="T21"/>
              <a:gd fmla="*/ 0 w 2781" name="T22"/>
              <a:gd fmla="*/ 741 h 993" name="T23"/>
              <a:gd fmla="*/ 9 w 2781" name="T24"/>
              <a:gd fmla="*/ 858 h 993" name="T25"/>
              <a:gd fmla="*/ 27 w 2781" name="T26"/>
              <a:gd fmla="*/ 912 h 993" name="T27"/>
              <a:gd fmla="*/ 108 w 2781" name="T28"/>
              <a:gd fmla="*/ 975 h 993" name="T29"/>
              <a:gd fmla="*/ 162 w 2781" name="T30"/>
              <a:gd fmla="*/ 993 h 993" name="T31"/>
              <a:gd fmla="*/ 333 w 2781" name="T32"/>
              <a:gd fmla="*/ 984 h 993" name="T33"/>
              <a:gd fmla="*/ 414 w 2781" name="T34"/>
              <a:gd fmla="*/ 939 h 993" name="T35"/>
              <a:gd fmla="*/ 630 w 2781" name="T36"/>
              <a:gd fmla="*/ 786 h 993" name="T37"/>
              <a:gd fmla="*/ 1125 w 2781" name="T38"/>
              <a:gd fmla="*/ 750 h 993" name="T39"/>
              <a:gd fmla="*/ 1890 w 2781" name="T40"/>
              <a:gd fmla="*/ 768 h 993" name="T41"/>
              <a:gd fmla="*/ 2214 w 2781" name="T42"/>
              <a:gd fmla="*/ 840 h 993" name="T43"/>
              <a:gd fmla="*/ 2493 w 2781" name="T44"/>
              <a:gd fmla="*/ 921 h 993" name="T45"/>
              <a:gd fmla="*/ 2682 w 2781" name="T46"/>
              <a:gd fmla="*/ 912 h 993" name="T47"/>
              <a:gd fmla="*/ 2781 w 2781" name="T48"/>
              <a:gd fmla="*/ 786 h 993" name="T49"/>
              <a:gd fmla="*/ 2763 w 2781" name="T50"/>
              <a:gd fmla="*/ 660 h 993" name="T51"/>
              <a:gd fmla="*/ 2655 w 2781" name="T52"/>
              <a:gd fmla="*/ 444 h 993" name="T53"/>
              <a:gd fmla="*/ 2691 w 2781" name="T54"/>
              <a:gd fmla="*/ 282 h 993" name="T55"/>
              <a:gd fmla="*/ 2709 w 2781" name="T56"/>
              <a:gd fmla="*/ 255 h 993" name="T57"/>
              <a:gd fmla="*/ 2736 w 2781" name="T58"/>
              <a:gd fmla="*/ 174 h 993" name="T59"/>
              <a:gd fmla="*/ 2745 w 2781" name="T60"/>
              <a:gd fmla="*/ 147 h 993" name="T61"/>
              <a:gd fmla="*/ 2664 w 2781" name="T62"/>
              <a:gd fmla="*/ 3 h 993" name="T63"/>
              <a:gd fmla="*/ 2439 w 2781" name="T64"/>
              <a:gd fmla="*/ 12 h 993" name="T65"/>
              <a:gd fmla="*/ 2358 w 2781" name="T66"/>
              <a:gd fmla="*/ 57 h 993" name="T67"/>
              <a:gd fmla="*/ 2313 w 2781" name="T68"/>
              <a:gd fmla="*/ 102 h 993" name="T69"/>
              <a:gd fmla="*/ 2178 w 2781" name="T70"/>
              <a:gd fmla="*/ 219 h 993" name="T71"/>
              <a:gd fmla="*/ 1737 w 2781" name="T72"/>
              <a:gd fmla="*/ 282 h 993" name="T73"/>
              <a:gd fmla="*/ 657 w 2781" name="T74"/>
              <a:gd fmla="*/ 237 h 993" name="T75"/>
              <a:gd fmla="*/ 441 w 2781" name="T76"/>
              <a:gd fmla="*/ 210 h 993" name="T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993" w="2781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85" name="Oval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tint val="84314"/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98" name="Line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99" name="Line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V="1" rot="477313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/>
          <a:lstStyle/>
          <a:p>
            <a:endParaRPr lang="ar-SA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Group 2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10" name="Freeform 3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8511" name="Freeform 3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949" y="1192"/>
              <a:ext cx="335" cy="307"/>
            </a:xfrm>
            <a:custGeom>
              <a:avLst/>
              <a:gdLst>
                <a:gd fmla="*/ 230 w 230" name="T0"/>
                <a:gd fmla="*/ 114 h 239" name="T1"/>
                <a:gd fmla="*/ 183 w 230" name="T2"/>
                <a:gd fmla="*/ 16 h 239" name="T3"/>
                <a:gd fmla="*/ 74 w 230" name="T4"/>
                <a:gd fmla="*/ 16 h 239" name="T5"/>
                <a:gd fmla="*/ 32 w 230" name="T6"/>
                <a:gd fmla="*/ 81 h 239" name="T7"/>
                <a:gd fmla="*/ 19 w 230" name="T8"/>
                <a:gd fmla="*/ 152 h 239" name="T9"/>
                <a:gd fmla="*/ 146 w 230" name="T10"/>
                <a:gd fmla="*/ 234 h 239" name="T11"/>
                <a:gd fmla="*/ 230 w 230" name="T12"/>
                <a:gd fmla="*/ 114 h 23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230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12" name="Freeform 3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roup 44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25" name="Freeform 4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150" y="1616"/>
              <a:ext cx="252" cy="232"/>
            </a:xfrm>
            <a:custGeom>
              <a:avLst/>
              <a:gdLst>
                <a:gd fmla="*/ 272 w 290" name="T0"/>
                <a:gd fmla="*/ 106 h 258" name="T1"/>
                <a:gd fmla="*/ 112 w 290" name="T2"/>
                <a:gd fmla="*/ 18 h 258" name="T3"/>
                <a:gd fmla="*/ 14 w 290" name="T4"/>
                <a:gd fmla="*/ 142 h 258" name="T5"/>
                <a:gd fmla="*/ 166 w 290" name="T6"/>
                <a:gd fmla="*/ 255 h 258" name="T7"/>
                <a:gd fmla="*/ 272 w 290" name="T8"/>
                <a:gd fmla="*/ 106 h 258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8" w="290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26" name="Freeform 4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150" y="1616"/>
              <a:ext cx="252" cy="232"/>
            </a:xfrm>
            <a:custGeom>
              <a:avLst/>
              <a:gdLst>
                <a:gd fmla="*/ 272 w 290" name="T0"/>
                <a:gd fmla="*/ 106 h 258" name="T1"/>
                <a:gd fmla="*/ 112 w 290" name="T2"/>
                <a:gd fmla="*/ 18 h 258" name="T3"/>
                <a:gd fmla="*/ 14 w 290" name="T4"/>
                <a:gd fmla="*/ 142 h 258" name="T5"/>
                <a:gd fmla="*/ 166 w 290" name="T6"/>
                <a:gd fmla="*/ 255 h 258" name="T7"/>
                <a:gd fmla="*/ 272 w 290" name="T8"/>
                <a:gd fmla="*/ 106 h 258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8" w="290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27" name="Oval 4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tint val="0"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8528" name="Freeform 4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-4473221">
              <a:off x="4214" y="1689"/>
              <a:ext cx="143" cy="160"/>
            </a:xfrm>
            <a:custGeom>
              <a:avLst/>
              <a:gdLst>
                <a:gd fmla="*/ 96 w 162" name="T0"/>
                <a:gd fmla="*/ 150 h 155" name="T1"/>
                <a:gd fmla="*/ 142 w 162" name="T2"/>
                <a:gd fmla="*/ 54 h 155" name="T3"/>
                <a:gd fmla="*/ 45 w 162" name="T4"/>
                <a:gd fmla="*/ 10 h 155" name="T5"/>
                <a:gd fmla="*/ 11 w 162" name="T6"/>
                <a:gd fmla="*/ 101 h 155" name="T7"/>
                <a:gd fmla="*/ 96 w 162" name="T8"/>
                <a:gd fmla="*/ 150 h 155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62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Group 5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34" name="Freeform 5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45" y="1706"/>
              <a:ext cx="199" cy="188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35" name="Freeform 5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45" y="1706"/>
              <a:ext cx="199" cy="188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8536" name="Freeform 5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66" y="1727"/>
              <a:ext cx="159" cy="15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roup 5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0" name="Freeform 6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8541" name="Freeform 6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949" y="1192"/>
              <a:ext cx="335" cy="307"/>
            </a:xfrm>
            <a:custGeom>
              <a:avLst/>
              <a:gdLst>
                <a:gd fmla="*/ 230 w 230" name="T0"/>
                <a:gd fmla="*/ 114 h 239" name="T1"/>
                <a:gd fmla="*/ 183 w 230" name="T2"/>
                <a:gd fmla="*/ 16 h 239" name="T3"/>
                <a:gd fmla="*/ 74 w 230" name="T4"/>
                <a:gd fmla="*/ 16 h 239" name="T5"/>
                <a:gd fmla="*/ 32 w 230" name="T6"/>
                <a:gd fmla="*/ 81 h 239" name="T7"/>
                <a:gd fmla="*/ 19 w 230" name="T8"/>
                <a:gd fmla="*/ 152 h 239" name="T9"/>
                <a:gd fmla="*/ 146 w 230" name="T10"/>
                <a:gd fmla="*/ 234 h 239" name="T11"/>
                <a:gd fmla="*/ 230 w 230" name="T12"/>
                <a:gd fmla="*/ 114 h 23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230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2" name="Freeform 6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roup 6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4" name="Freeform 6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8545" name="Freeform 6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949" y="1192"/>
              <a:ext cx="335" cy="307"/>
            </a:xfrm>
            <a:custGeom>
              <a:avLst/>
              <a:gdLst>
                <a:gd fmla="*/ 230 w 230" name="T0"/>
                <a:gd fmla="*/ 114 h 239" name="T1"/>
                <a:gd fmla="*/ 183 w 230" name="T2"/>
                <a:gd fmla="*/ 16 h 239" name="T3"/>
                <a:gd fmla="*/ 74 w 230" name="T4"/>
                <a:gd fmla="*/ 16 h 239" name="T5"/>
                <a:gd fmla="*/ 32 w 230" name="T6"/>
                <a:gd fmla="*/ 81 h 239" name="T7"/>
                <a:gd fmla="*/ 19 w 230" name="T8"/>
                <a:gd fmla="*/ 152 h 239" name="T9"/>
                <a:gd fmla="*/ 146 w 230" name="T10"/>
                <a:gd fmla="*/ 234 h 239" name="T11"/>
                <a:gd fmla="*/ 230 w 230" name="T12"/>
                <a:gd fmla="*/ 114 h 23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230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6" name="Freeform 6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Group 67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8" name="Freeform 6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8549" name="Freeform 6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949" y="1192"/>
              <a:ext cx="335" cy="307"/>
            </a:xfrm>
            <a:custGeom>
              <a:avLst/>
              <a:gdLst>
                <a:gd fmla="*/ 230 w 230" name="T0"/>
                <a:gd fmla="*/ 114 h 239" name="T1"/>
                <a:gd fmla="*/ 183 w 230" name="T2"/>
                <a:gd fmla="*/ 16 h 239" name="T3"/>
                <a:gd fmla="*/ 74 w 230" name="T4"/>
                <a:gd fmla="*/ 16 h 239" name="T5"/>
                <a:gd fmla="*/ 32 w 230" name="T6"/>
                <a:gd fmla="*/ 81 h 239" name="T7"/>
                <a:gd fmla="*/ 19 w 230" name="T8"/>
                <a:gd fmla="*/ 152 h 239" name="T9"/>
                <a:gd fmla="*/ 146 w 230" name="T10"/>
                <a:gd fmla="*/ 234 h 239" name="T11"/>
                <a:gd fmla="*/ 230 w 230" name="T12"/>
                <a:gd fmla="*/ 114 h 23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230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50" name="Freeform 7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Oval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rtlCol="1" tIns="45720" vert="horz" wrap="non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b="0" baseline="0" cap="none" i="0" kumimoji="0" lang="ar-SA" normalizeH="0" smtClean="0" strike="noStrike" sz="2400" u="none">
              <a:ln>
                <a:noFill/>
              </a:ln>
              <a:solidFill>
                <a:srgbClr val="FF0000"/>
              </a:solidFill>
              <a:effectLst/>
              <a:uFillTx/>
              <a:latin charset="0" pitchFamily="34" typeface="Arial"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roup 3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Freeform 3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2646009">
              <a:off x="3560" y="1752"/>
              <a:ext cx="286" cy="270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Freeform 3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2646009">
              <a:off x="3560" y="1752"/>
              <a:ext cx="286" cy="270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Freeform 3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595" y="1787"/>
              <a:ext cx="229" cy="222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94" name="Freeform 3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595" y="1787"/>
              <a:ext cx="229" cy="222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algn="tl" flip="none" sx="100000" sy="100000" tx="0" ty="0"/>
            </a:blip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Freeform 3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3672" y="1801"/>
              <a:ext cx="28" cy="2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Freeform 3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3616" y="1896"/>
              <a:ext cx="28" cy="2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" name="Oval 4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Freeform 4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3790" y="1868"/>
              <a:ext cx="28" cy="2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Freeform 4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3737" y="1802"/>
              <a:ext cx="28" cy="2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0" name="Freeform 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612668" y="3102532"/>
            <a:ext cx="864096" cy="882253"/>
          </a:xfrm>
          <a:custGeom>
            <a:avLst/>
            <a:gdLst>
              <a:gd fmla="*/ 193 w 193" name="T0"/>
              <a:gd fmla="*/ 108 h 205" name="T1"/>
              <a:gd fmla="*/ 146 w 193" name="T2"/>
              <a:gd fmla="*/ 19 h 205" name="T3"/>
              <a:gd fmla="*/ 55 w 193" name="T4"/>
              <a:gd fmla="*/ 19 h 205" name="T5"/>
              <a:gd fmla="*/ 10 w 193" name="T6"/>
              <a:gd fmla="*/ 132 h 205" name="T7"/>
              <a:gd fmla="*/ 115 w 193" name="T8"/>
              <a:gd fmla="*/ 201 h 205" name="T9"/>
              <a:gd fmla="*/ 193 w 193" name="T10"/>
              <a:gd fmla="*/ 108 h 205" name="T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05" w="193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tint val="0"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b="50000" l="50000" r="50000" t="50000"/>
            </a:path>
          </a:gradFill>
          <a:ln cmpd="sng" w="3175">
            <a:solidFill>
              <a:srgbClr val="969696"/>
            </a:solidFill>
            <a:round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Group 5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9" name="Freeform 5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45" y="1706"/>
              <a:ext cx="199" cy="188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0" name="Freeform 5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45" y="1706"/>
              <a:ext cx="199" cy="188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11" name="Freeform 5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66" y="1727"/>
              <a:ext cx="159" cy="15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win7\Desktop\wbcs.gif" id="11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 cstate="print"/>
          <a:srcRect b="67521" l="79101" t="290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00600" y="3212976"/>
            <a:ext cx="835103" cy="787916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win7\Desktop\nrc2230-i2.jpg" id="113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 cstate="print"/>
          <a:srcRect b="62264" l="71455" r="19566" t="2414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618247" y="4438111"/>
            <a:ext cx="577334" cy="639405"/>
          </a:xfrm>
          <a:prstGeom prst="rect">
            <a:avLst/>
          </a:prstGeom>
          <a:noFill/>
        </p:spPr>
      </p:pic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traight Arrow Connector 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8" name="Straight Arrow Connector 1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Rectangle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478379" y="2918351"/>
            <a:ext cx="1873254" cy="276972"/>
          </a:xfrm>
          <a:prstGeom prst="rect">
            <a:avLst/>
          </a:prstGeom>
          <a:solidFill>
            <a:schemeClr val="bg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rtlCol="1" tIns="45720" vert="horz" wrap="non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dirty="0" lang="en-US" smtClean="0" sz="1400">
                <a:uFillTx/>
                <a:latin typeface="+mj-lt"/>
              </a:rPr>
              <a:t>CD</a:t>
            </a:r>
            <a:r>
              <a:rPr dirty="0" lang="en-US" smtClean="0" sz="1400">
                <a:solidFill>
                  <a:schemeClr val="tx1"/>
                </a:solidFill>
                <a:uFillTx/>
                <a:latin typeface="+mj-lt"/>
              </a:rPr>
              <a:t>5</a:t>
            </a:r>
            <a:r>
              <a:rPr dirty="0" lang="en-US" smtClean="0" sz="1400">
                <a:uFillTx/>
                <a:latin typeface="+mj-lt"/>
              </a:rPr>
              <a:t> ,</a:t>
            </a:r>
            <a:r>
              <a:rPr baseline="0" cap="none" dirty="0" i="0" kumimoji="0" lang="en-US" normalizeH="0" smtClean="0" strike="noStrike" sz="1400" u="none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</a:rPr>
              <a:t>CD23</a:t>
            </a:r>
            <a:r>
              <a:rPr dirty="0" lang="en-US" sz="1400">
                <a:uFillTx/>
                <a:latin typeface="+mj-lt"/>
              </a:rPr>
              <a:t> </a:t>
            </a:r>
            <a:r>
              <a:rPr dirty="0" lang="en-US" smtClean="0" sz="1400">
                <a:uFillTx/>
                <a:latin typeface="+mj-lt"/>
              </a:rPr>
              <a:t>,</a:t>
            </a:r>
            <a:r>
              <a:rPr dirty="0" err="1" lang="en-US" smtClean="0" sz="1400">
                <a:uFillTx/>
                <a:latin typeface="+mj-lt"/>
              </a:rPr>
              <a:t>IgM</a:t>
            </a:r>
            <a:r>
              <a:rPr dirty="0" lang="en-US" smtClean="0" sz="1400">
                <a:uFillTx/>
                <a:latin typeface="+mj-lt"/>
              </a:rPr>
              <a:t> or </a:t>
            </a:r>
            <a:r>
              <a:rPr dirty="0" err="1" lang="en-US" smtClean="0" sz="1400">
                <a:uFillTx/>
                <a:latin typeface="+mj-lt"/>
              </a:rPr>
              <a:t>IgD</a:t>
            </a:r>
            <a:endParaRPr dirty="0" lang="en-US" smtClean="0" sz="1400">
              <a:uFillTx/>
              <a:latin typeface="+mj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Rectangle 8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4476" y="132989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l" rtl="0"/>
            <a:endParaRPr dirty="0" lang="en-US" smtClean="0">
              <a:solidFill>
                <a:schemeClr val="bg1"/>
              </a:solidFill>
              <a:uFillTx/>
            </a:endParaRPr>
          </a:p>
          <a:p>
            <a:pPr algn="l" rtl="0"/>
            <a:r>
              <a:rPr dirty="0" lang="en-US" smtClean="0">
                <a:solidFill>
                  <a:schemeClr val="tx1"/>
                </a:solidFill>
                <a:uFillTx/>
              </a:rPr>
              <a:t>CD34 &amp;TDT</a:t>
            </a:r>
          </a:p>
          <a:p>
            <a:pPr algn="ctr"/>
            <a:endParaRPr dirty="0" lang="en-US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Rectangle 8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7497" y="428972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CD 19</a:t>
            </a:r>
            <a:endParaRPr dirty="0"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Rectangle 8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717004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CD20</a:t>
            </a:r>
            <a:endParaRPr dirty="0"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Rectangle 8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30920" y="132989"/>
            <a:ext cx="673826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Surface </a:t>
            </a:r>
            <a:r>
              <a:rPr dirty="0" err="1" lang="en-US" smtClean="0">
                <a:solidFill>
                  <a:schemeClr val="tx1"/>
                </a:solidFill>
                <a:uFillTx/>
              </a:rPr>
              <a:t>immunoglobin</a:t>
            </a:r>
            <a:r>
              <a:rPr dirty="0" lang="en-US" smtClean="0">
                <a:solidFill>
                  <a:schemeClr val="tx1"/>
                </a:solidFill>
                <a:uFillTx/>
              </a:rPr>
              <a:t> </a:t>
            </a:r>
            <a:endParaRPr dirty="0"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Rectangle 8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398465" y="5800316"/>
            <a:ext cx="1509723" cy="526368"/>
          </a:xfrm>
          <a:prstGeom prst="rect">
            <a:avLst/>
          </a:prstGeom>
          <a:solidFill>
            <a:schemeClr val="bg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rtlCol="1" tIns="45720" vert="horz" wrap="non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dirty="0" lang="en-US" smtClean="0" sz="1400">
                <a:solidFill>
                  <a:schemeClr val="tx1"/>
                </a:solidFill>
                <a:uFillTx/>
              </a:rPr>
              <a:t>CD38 ,</a:t>
            </a:r>
            <a:r>
              <a:rPr dirty="0" lang="en-US" smtClean="0" sz="1400">
                <a:uFillTx/>
              </a:rPr>
              <a:t>CD138, CD56</a:t>
            </a:r>
          </a:p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dirty="0" err="1" lang="en-US" smtClean="0" sz="1400">
                <a:solidFill>
                  <a:schemeClr val="tx1"/>
                </a:solidFill>
                <a:uFillTx/>
              </a:rPr>
              <a:t>IgG</a:t>
            </a:r>
            <a:r>
              <a:rPr dirty="0" lang="en-US" smtClean="0" sz="1400">
                <a:solidFill>
                  <a:schemeClr val="tx1"/>
                </a:solidFill>
                <a:uFillTx/>
              </a:rPr>
              <a:t> or IgA</a:t>
            </a:r>
            <a:r>
              <a:rPr dirty="0" lang="en-US" sz="1400">
                <a:uFillTx/>
              </a:rPr>
              <a:t> </a:t>
            </a:r>
            <a:r>
              <a:rPr dirty="0" lang="en-US" smtClean="0" sz="1400">
                <a:uFillTx/>
              </a:rPr>
              <a:t>or </a:t>
            </a:r>
            <a:r>
              <a:rPr dirty="0" err="1" lang="en-US" smtClean="0" sz="1400">
                <a:uFillTx/>
              </a:rPr>
              <a:t>IgE</a:t>
            </a:r>
            <a:endParaRPr dirty="0" lang="en-US" smtClean="0" sz="1400">
              <a:solidFill>
                <a:schemeClr val="tx1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Straight Arrow Connector 10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Straight Arrow Connector 10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199545" y="4785445"/>
            <a:ext cx="987918" cy="0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Straight Arrow Connector 2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950666" y="3955842"/>
            <a:ext cx="1" cy="4098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Straight Arrow Connector 10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Rectangle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80212" y="5597043"/>
            <a:ext cx="1053744" cy="39166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400">
                <a:solidFill>
                  <a:srgbClr val="FF0000"/>
                </a:solidFill>
                <a:uFillTx/>
              </a:rPr>
              <a:t>ALL</a:t>
            </a:r>
            <a:endParaRPr b="1" dirty="0" lang="ar-SA" sz="2400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" name="Rectangle 10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65060" y="4000892"/>
            <a:ext cx="763139" cy="4223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z="2400">
                <a:solidFill>
                  <a:srgbClr val="FF0000"/>
                </a:solidFill>
                <a:uFillTx/>
              </a:rPr>
              <a:t>C</a:t>
            </a:r>
            <a:r>
              <a:rPr b="1" dirty="0" lang="en-US" smtClean="0" sz="2400">
                <a:solidFill>
                  <a:srgbClr val="FF0000"/>
                </a:solidFill>
                <a:uFillTx/>
              </a:rPr>
              <a:t>LL</a:t>
            </a:r>
            <a:endParaRPr b="1" dirty="0" lang="ar-SA" sz="2400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Rectangle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25976" y="4058917"/>
            <a:ext cx="866117" cy="456687"/>
          </a:xfrm>
          <a:prstGeom prst="rect">
            <a:avLst/>
          </a:prstGeom>
          <a:solidFill>
            <a:schemeClr val="bg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1400">
                <a:solidFill>
                  <a:schemeClr val="tx1"/>
                </a:solidFill>
                <a:uFillTx/>
              </a:rPr>
              <a:t>t(11;14)</a:t>
            </a:r>
          </a:p>
          <a:p>
            <a:r>
              <a:rPr b="1" dirty="0" err="1" lang="en-US" smtClean="0" sz="1400">
                <a:solidFill>
                  <a:schemeClr val="tx1"/>
                </a:solidFill>
                <a:uFillTx/>
              </a:rPr>
              <a:t>Cyklin</a:t>
            </a:r>
            <a:r>
              <a:rPr b="1" dirty="0" lang="en-US" smtClean="0" sz="1400">
                <a:solidFill>
                  <a:schemeClr val="tx1"/>
                </a:solidFill>
                <a:uFillTx/>
              </a:rPr>
              <a:t> D</a:t>
            </a:r>
            <a:endParaRPr b="1" dirty="0" lang="ar-SA" sz="14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Straight Arrow Connector 2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4191000" y="3782197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" name="Rectangle 10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2564" y="4771896"/>
            <a:ext cx="1616265" cy="4940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1400">
                <a:solidFill>
                  <a:srgbClr val="FF0000"/>
                </a:solidFill>
                <a:uFillTx/>
              </a:rPr>
              <a:t>Mantle lymphoma </a:t>
            </a:r>
            <a:endParaRPr b="1" dirty="0" lang="ar-SA" sz="1400">
              <a:solidFill>
                <a:srgbClr val="FF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6" name="Straight Arrow Connector 10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006055" y="4515604"/>
            <a:ext cx="0" cy="374790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7" name="Rectangle 10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10898" y="1011510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l" rtl="0"/>
            <a:endParaRPr dirty="0" lang="en-US" smtClean="0">
              <a:solidFill>
                <a:schemeClr val="bg1"/>
              </a:solidFill>
              <a:uFillTx/>
            </a:endParaRPr>
          </a:p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CD 5</a:t>
            </a:r>
          </a:p>
          <a:p>
            <a:pPr algn="ctr"/>
            <a:endParaRPr dirty="0" lang="en-US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8" name="Rectangle 10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16840" y="1005036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l" rtl="0"/>
            <a:endParaRPr dirty="0" lang="en-US" smtClean="0">
              <a:solidFill>
                <a:schemeClr val="bg1"/>
              </a:solidFill>
              <a:uFillTx/>
            </a:endParaRPr>
          </a:p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CD10</a:t>
            </a:r>
          </a:p>
          <a:p>
            <a:pPr algn="ctr"/>
            <a:endParaRPr dirty="0" lang="en-US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5" name="Rectangle 1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23357" y="2497422"/>
            <a:ext cx="866117" cy="456687"/>
          </a:xfrm>
          <a:prstGeom prst="rect">
            <a:avLst/>
          </a:prstGeom>
          <a:solidFill>
            <a:schemeClr val="bg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1400">
                <a:solidFill>
                  <a:schemeClr val="tx1"/>
                </a:solidFill>
                <a:uFillTx/>
              </a:rPr>
              <a:t>t(8;14)</a:t>
            </a:r>
          </a:p>
          <a:p>
            <a:r>
              <a:rPr b="1" dirty="0" lang="en-US" smtClean="0" sz="1400">
                <a:solidFill>
                  <a:schemeClr val="tx1"/>
                </a:solidFill>
                <a:uFillTx/>
              </a:rPr>
              <a:t>C-</a:t>
            </a:r>
            <a:r>
              <a:rPr b="1" dirty="0" err="1" lang="en-US" smtClean="0" sz="1400">
                <a:solidFill>
                  <a:schemeClr val="tx1"/>
                </a:solidFill>
                <a:uFillTx/>
              </a:rPr>
              <a:t>myc</a:t>
            </a:r>
            <a:endParaRPr b="1" dirty="0" lang="ar-SA" sz="14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6" name="Straight Arrow Connector 11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218151" y="2954109"/>
            <a:ext cx="0" cy="288675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7" name="Straight Arrow Connector 11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5390862" y="2221748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9" name="Rectangle 1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9200" y="1828800"/>
            <a:ext cx="1616265" cy="3796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err="1" lang="en-US" smtClean="0" sz="1400">
                <a:solidFill>
                  <a:srgbClr val="FF0000"/>
                </a:solidFill>
                <a:uFillTx/>
              </a:rPr>
              <a:t>Burkitt</a:t>
            </a:r>
            <a:r>
              <a:rPr b="1" dirty="0" lang="en-US" smtClean="0" sz="1400">
                <a:solidFill>
                  <a:srgbClr val="FF0000"/>
                </a:solidFill>
                <a:uFillTx/>
              </a:rPr>
              <a:t> lymphoma </a:t>
            </a:r>
            <a:endParaRPr b="1" dirty="0" lang="ar-SA" sz="1400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1" name="Rectangle 1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03863" y="2455968"/>
            <a:ext cx="866117" cy="456687"/>
          </a:xfrm>
          <a:prstGeom prst="rect">
            <a:avLst/>
          </a:prstGeom>
          <a:solidFill>
            <a:schemeClr val="bg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1400">
                <a:solidFill>
                  <a:schemeClr val="tx1"/>
                </a:solidFill>
                <a:uFillTx/>
              </a:rPr>
              <a:t>t(3;14)</a:t>
            </a:r>
          </a:p>
          <a:p>
            <a:r>
              <a:rPr b="1" dirty="0" lang="en-US" smtClean="0" sz="1400">
                <a:solidFill>
                  <a:schemeClr val="tx1"/>
                </a:solidFill>
                <a:uFillTx/>
              </a:rPr>
              <a:t>BCL-6</a:t>
            </a:r>
            <a:endParaRPr b="1" dirty="0" lang="ar-SA" sz="1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" name="Rectangle 1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55994" y="1839343"/>
            <a:ext cx="777028" cy="3824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1400">
                <a:solidFill>
                  <a:srgbClr val="FF0000"/>
                </a:solidFill>
                <a:uFillTx/>
              </a:rPr>
              <a:t>DLBCL</a:t>
            </a:r>
            <a:endParaRPr b="1" dirty="0" lang="ar-SA" sz="1400">
              <a:solidFill>
                <a:srgbClr val="FF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3" name="Straight Arrow Connector 12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7044716" y="2208404"/>
            <a:ext cx="0" cy="275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4" name="Rectangle 1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69272" y="5454007"/>
            <a:ext cx="1803997" cy="2860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1400">
                <a:solidFill>
                  <a:srgbClr val="FF0000"/>
                </a:solidFill>
                <a:uFillTx/>
              </a:rPr>
              <a:t>Follicular lymphoma </a:t>
            </a:r>
            <a:endParaRPr b="1" dirty="0" lang="ar-SA" sz="1400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6" name="Rectangle 1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04273" y="4598561"/>
            <a:ext cx="866117" cy="456687"/>
          </a:xfrm>
          <a:prstGeom prst="rect">
            <a:avLst/>
          </a:prstGeom>
          <a:solidFill>
            <a:schemeClr val="bg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z="1400">
                <a:solidFill>
                  <a:schemeClr val="tx1"/>
                </a:solidFill>
                <a:uFillTx/>
              </a:rPr>
              <a:t>t</a:t>
            </a:r>
            <a:r>
              <a:rPr b="1" dirty="0" lang="en-US" smtClean="0" sz="1400">
                <a:solidFill>
                  <a:schemeClr val="tx1"/>
                </a:solidFill>
                <a:uFillTx/>
              </a:rPr>
              <a:t>(14;18)</a:t>
            </a:r>
          </a:p>
          <a:p>
            <a:r>
              <a:rPr b="1" dirty="0" lang="en-US" smtClean="0" sz="1400">
                <a:solidFill>
                  <a:schemeClr val="tx1"/>
                </a:solidFill>
                <a:uFillTx/>
              </a:rPr>
              <a:t>BCL-2</a:t>
            </a:r>
            <a:endParaRPr b="1" dirty="0" lang="ar-SA" sz="14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7" name="Straight Arrow Connector 12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884321" y="5077516"/>
            <a:ext cx="0" cy="288675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18" name="Straight Arrow Connector 1485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293969" y="4757813"/>
            <a:ext cx="2943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8" name="Rectangle 1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21191" y="5401210"/>
            <a:ext cx="1601792" cy="33886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1400">
                <a:solidFill>
                  <a:srgbClr val="FF0000"/>
                </a:solidFill>
                <a:uFillTx/>
              </a:rPr>
              <a:t>Multiple myeloma </a:t>
            </a:r>
            <a:endParaRPr b="1" dirty="0" lang="ar-SA" sz="1400">
              <a:solidFill>
                <a:srgbClr val="FF0000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9" name="Straight Arrow Connector 12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511552" y="5115681"/>
            <a:ext cx="0" cy="288675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8"/>
      <p:bldP advAuto="4294967295" animBg="1" grpId="0" spid="104"/>
      <p:bldP advAuto="4294967295" animBg="1" grpId="0" spid="20"/>
      <p:bldP advAuto="4294967295" animBg="1" grpId="0" spid="105"/>
      <p:bldP advAuto="4294967295" animBg="1" grpId="0" spid="115"/>
      <p:bldP advAuto="4294967295" animBg="1" grpId="0" spid="119"/>
      <p:bldP advAuto="4294967295" animBg="1" grpId="0" spid="121"/>
      <p:bldP advAuto="4294967295" animBg="1" grpId="0" spid="122"/>
      <p:bldP advAuto="4294967295" animBg="1" grpId="0" spid="124"/>
      <p:bldP advAuto="4294967295" animBg="1" grpId="0" spid="126"/>
      <p:bldP advAuto="4294967295" animBg="1" grpId="0" spid="128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ounded 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81200" y="457200"/>
            <a:ext cx="5486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800">
                <a:solidFill>
                  <a:srgbClr val="003300"/>
                </a:solidFill>
                <a:uFillTx/>
              </a:rPr>
              <a:t>Chronic </a:t>
            </a:r>
            <a:r>
              <a:rPr b="1" lang="en-US" smtClean="0" sz="2800">
                <a:solidFill>
                  <a:srgbClr val="003300"/>
                </a:solidFill>
                <a:uFillTx/>
              </a:rPr>
              <a:t>Lymphocytic Leukemia </a:t>
            </a:r>
            <a:endParaRPr b="1" dirty="0" lang="ar-SA" sz="2800">
              <a:solidFill>
                <a:srgbClr val="0033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295400"/>
            <a:ext cx="8686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indent="-285750" marL="285750">
              <a:buFont charset="0" pitchFamily="34" typeface="Arial"/>
              <a:buChar char="•"/>
            </a:pPr>
            <a:r>
              <a:rPr b="1" dirty="0" lang="en-US" sz="2400">
                <a:solidFill>
                  <a:schemeClr val="tx1"/>
                </a:solidFill>
                <a:uFillTx/>
              </a:rPr>
              <a:t>M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alignant </a:t>
            </a:r>
            <a:r>
              <a:rPr b="1" dirty="0" err="1" lang="en-US" smtClean="0" sz="2400">
                <a:solidFill>
                  <a:schemeClr val="tx1"/>
                </a:solidFill>
                <a:uFillTx/>
              </a:rPr>
              <a:t>neoplasim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 </a:t>
            </a:r>
            <a:r>
              <a:rPr b="1" dirty="0" lang="en-US" sz="2400">
                <a:solidFill>
                  <a:schemeClr val="tx1"/>
                </a:solidFill>
                <a:uFillTx/>
              </a:rPr>
              <a:t>characterized by an increased number of small, 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mature lymphocytes </a:t>
            </a:r>
            <a:r>
              <a:rPr b="1" dirty="0" lang="en-US" sz="2400">
                <a:solidFill>
                  <a:schemeClr val="tx1"/>
                </a:solidFill>
                <a:uFillTx/>
              </a:rPr>
              <a:t>in the blood (&gt;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5,000 ) and bone </a:t>
            </a:r>
            <a:r>
              <a:rPr b="1" dirty="0" lang="en-US" sz="2400">
                <a:solidFill>
                  <a:schemeClr val="tx1"/>
                </a:solidFill>
                <a:uFillTx/>
              </a:rPr>
              <a:t>marrow 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(± spleen and lymph node)</a:t>
            </a:r>
          </a:p>
          <a:p>
            <a:endParaRPr b="1" dirty="0" lang="en-US" smtClean="0" sz="2400">
              <a:solidFill>
                <a:schemeClr val="tx1"/>
              </a:solidFill>
              <a:uFillTx/>
            </a:endParaRPr>
          </a:p>
          <a:p>
            <a:pPr indent="-285750" marL="285750">
              <a:buFont charset="0" pitchFamily="34" typeface="Arial"/>
              <a:buChar char="•"/>
            </a:pPr>
            <a:r>
              <a:rPr b="1" dirty="0" lang="en-US" smtClean="0" sz="2400">
                <a:solidFill>
                  <a:schemeClr val="tx1"/>
                </a:solidFill>
                <a:uFillTx/>
              </a:rPr>
              <a:t>The </a:t>
            </a:r>
            <a:r>
              <a:rPr b="1" dirty="0" lang="en-US" sz="2400">
                <a:solidFill>
                  <a:schemeClr val="tx1"/>
                </a:solidFill>
                <a:uFillTx/>
              </a:rPr>
              <a:t>most common adult 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leukemia (~25% </a:t>
            </a:r>
            <a:r>
              <a:rPr b="1" dirty="0" lang="en-US" sz="2400">
                <a:solidFill>
                  <a:schemeClr val="tx1"/>
                </a:solidFill>
                <a:uFillTx/>
              </a:rPr>
              <a:t>of adult </a:t>
            </a:r>
            <a:r>
              <a:rPr b="1" dirty="0" err="1" lang="en-US" sz="2400">
                <a:solidFill>
                  <a:schemeClr val="tx1"/>
                </a:solidFill>
                <a:uFillTx/>
              </a:rPr>
              <a:t>leukemias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)</a:t>
            </a:r>
          </a:p>
          <a:p>
            <a:endParaRPr b="1" dirty="0" lang="en-US" smtClean="0" sz="2400">
              <a:solidFill>
                <a:schemeClr val="tx1"/>
              </a:solidFill>
              <a:uFillTx/>
            </a:endParaRPr>
          </a:p>
          <a:p>
            <a:pPr indent="-285750" marL="285750">
              <a:buFont charset="0" pitchFamily="34" typeface="Arial"/>
              <a:buChar char="•"/>
            </a:pPr>
            <a:r>
              <a:rPr b="1" dirty="0" lang="en-US" sz="2400">
                <a:solidFill>
                  <a:schemeClr val="tx1"/>
                </a:solidFill>
                <a:uFillTx/>
              </a:rPr>
              <a:t>T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he </a:t>
            </a:r>
            <a:r>
              <a:rPr b="1" dirty="0" lang="en-US" sz="2400">
                <a:solidFill>
                  <a:schemeClr val="tx1"/>
                </a:solidFill>
                <a:uFillTx/>
              </a:rPr>
              <a:t>median 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age  </a:t>
            </a:r>
            <a:r>
              <a:rPr b="1" dirty="0" lang="en-US" sz="2400">
                <a:solidFill>
                  <a:schemeClr val="tx1"/>
                </a:solidFill>
                <a:uFillTx/>
              </a:rPr>
              <a:t>is ~55 to 65 </a:t>
            </a:r>
            <a:r>
              <a:rPr b="1" dirty="0" lang="en-US" smtClean="0" sz="2400">
                <a:solidFill>
                  <a:schemeClr val="tx1"/>
                </a:solidFill>
                <a:uFillTx/>
              </a:rPr>
              <a:t>years. ( rare &lt; 40 years).</a:t>
            </a:r>
          </a:p>
          <a:p>
            <a:endParaRPr b="1" dirty="0" lang="en-US" sz="2400">
              <a:solidFill>
                <a:schemeClr val="tx1"/>
              </a:solidFill>
              <a:uFillTx/>
            </a:endParaRPr>
          </a:p>
          <a:p>
            <a:pPr indent="-285750" marL="285750">
              <a:buFont charset="0" pitchFamily="34" typeface="Arial"/>
              <a:buChar char="•"/>
            </a:pPr>
            <a:r>
              <a:rPr b="1" dirty="0" lang="en-US" smtClean="0" sz="2400">
                <a:solidFill>
                  <a:schemeClr val="tx1"/>
                </a:solidFill>
                <a:uFillTx/>
              </a:rPr>
              <a:t>1.5 </a:t>
            </a:r>
            <a:r>
              <a:rPr b="1" dirty="0" lang="en-US" sz="2400">
                <a:solidFill>
                  <a:schemeClr val="tx1"/>
                </a:solidFill>
                <a:uFillTx/>
              </a:rPr>
              <a:t>to 2 times more common in men than women</a:t>
            </a:r>
            <a:r>
              <a:rPr b="1" dirty="0" lang="en-US">
                <a:solidFill>
                  <a:schemeClr val="tx1"/>
                </a:solidFill>
                <a:uFillTx/>
              </a:rPr>
              <a:t>.</a:t>
            </a:r>
            <a:endParaRPr b="1" dirty="0" lang="ar-SA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ounded 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82462"/>
            <a:ext cx="4419600" cy="5271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Features of CLL</a:t>
            </a:r>
            <a:endParaRPr b="1" dirty="0" lang="ar-SA" sz="28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762000"/>
            <a:ext cx="86868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indent="-285750" marL="285750">
              <a:buFont charset="2" pitchFamily="2" typeface="Wingdings"/>
              <a:buChar char="q"/>
            </a:pPr>
            <a:r>
              <a:rPr dirty="0" lang="en-US" smtClean="0" sz="2400">
                <a:solidFill>
                  <a:srgbClr val="003300"/>
                </a:solidFill>
                <a:uFillTx/>
              </a:rPr>
              <a:t> 40</a:t>
            </a:r>
            <a:r>
              <a:rPr dirty="0" lang="en-US" sz="2400">
                <a:solidFill>
                  <a:srgbClr val="003300"/>
                </a:solidFill>
                <a:uFillTx/>
              </a:rPr>
              <a:t>% of patients are asymptomatic at </a:t>
            </a:r>
            <a:r>
              <a:rPr dirty="0" lang="en-US" smtClean="0" sz="2400">
                <a:solidFill>
                  <a:srgbClr val="003300"/>
                </a:solidFill>
                <a:uFillTx/>
              </a:rPr>
              <a:t>diagnosis.</a:t>
            </a:r>
          </a:p>
          <a:p>
            <a:pPr indent="-342900" marL="342900">
              <a:buFont charset="2" pitchFamily="2" typeface="Wingdings"/>
              <a:buChar char="q"/>
            </a:pPr>
            <a:r>
              <a:rPr dirty="0" lang="en-US" smtClean="0" sz="2400">
                <a:solidFill>
                  <a:srgbClr val="003300"/>
                </a:solidFill>
                <a:uFillTx/>
              </a:rPr>
              <a:t>Moderate </a:t>
            </a:r>
            <a:r>
              <a:rPr dirty="0" lang="en-US" sz="2400">
                <a:solidFill>
                  <a:srgbClr val="003300"/>
                </a:solidFill>
                <a:uFillTx/>
              </a:rPr>
              <a:t>lymphadenopathy and splenomegaly</a:t>
            </a:r>
          </a:p>
          <a:p>
            <a:pPr indent="-342900" marL="342900">
              <a:buFont charset="2" pitchFamily="2" typeface="Wingdings"/>
              <a:buChar char="q"/>
            </a:pPr>
            <a:r>
              <a:rPr dirty="0" lang="en-US" smtClean="0" sz="2400">
                <a:solidFill>
                  <a:srgbClr val="003300"/>
                </a:solidFill>
                <a:uFillTx/>
              </a:rPr>
              <a:t>Lymphocytosis </a:t>
            </a:r>
            <a:r>
              <a:rPr dirty="0" lang="en-US" sz="2400">
                <a:solidFill>
                  <a:srgbClr val="003300"/>
                </a:solidFill>
                <a:uFillTx/>
              </a:rPr>
              <a:t>(&gt;</a:t>
            </a:r>
            <a:r>
              <a:rPr dirty="0" lang="en-US" smtClean="0" sz="2400">
                <a:solidFill>
                  <a:srgbClr val="003300"/>
                </a:solidFill>
                <a:uFillTx/>
              </a:rPr>
              <a:t>5,000</a:t>
            </a:r>
            <a:r>
              <a:rPr dirty="0" lang="en-US" sz="2400">
                <a:solidFill>
                  <a:srgbClr val="003300"/>
                </a:solidFill>
                <a:uFillTx/>
              </a:rPr>
              <a:t>)</a:t>
            </a:r>
            <a:r>
              <a:rPr dirty="0" lang="en-US" smtClean="0" sz="2400">
                <a:solidFill>
                  <a:srgbClr val="003300"/>
                </a:solidFill>
                <a:uFillTx/>
              </a:rPr>
              <a:t>:</a:t>
            </a:r>
            <a:endParaRPr dirty="0" lang="en-US" sz="2400">
              <a:solidFill>
                <a:srgbClr val="003300"/>
              </a:solidFill>
              <a:uFillTx/>
            </a:endParaRPr>
          </a:p>
          <a:p>
            <a:r>
              <a:rPr dirty="0" lang="en-US" sz="2400">
                <a:solidFill>
                  <a:srgbClr val="003300"/>
                </a:solidFill>
                <a:uFillTx/>
              </a:rPr>
              <a:t>• </a:t>
            </a:r>
            <a:r>
              <a:rPr b="1" dirty="0" lang="en-US" sz="2000">
                <a:solidFill>
                  <a:srgbClr val="003300"/>
                </a:solidFill>
                <a:uFillTx/>
              </a:rPr>
              <a:t>Small mature-appearing lymphocytes</a:t>
            </a:r>
          </a:p>
          <a:p>
            <a:r>
              <a:rPr b="1" dirty="0" lang="en-US" sz="2000">
                <a:solidFill>
                  <a:srgbClr val="003300"/>
                </a:solidFill>
                <a:uFillTx/>
              </a:rPr>
              <a:t>• Condensed (“soccer ball”) nuclear chromatin</a:t>
            </a:r>
          </a:p>
          <a:p>
            <a:r>
              <a:rPr b="1" dirty="0" lang="en-US" sz="2000">
                <a:solidFill>
                  <a:srgbClr val="003300"/>
                </a:solidFill>
                <a:uFillTx/>
              </a:rPr>
              <a:t>• Numerous “smudge cells</a:t>
            </a:r>
            <a:r>
              <a:rPr b="1" dirty="0" lang="en-US" smtClean="0" sz="2000">
                <a:solidFill>
                  <a:srgbClr val="003300"/>
                </a:solidFill>
                <a:uFillTx/>
              </a:rPr>
              <a:t>”</a:t>
            </a:r>
          </a:p>
          <a:p>
            <a:pPr indent="-342900" marL="342900">
              <a:buFont charset="2" pitchFamily="2" typeface="Wingdings"/>
              <a:buChar char="q"/>
            </a:pPr>
            <a:r>
              <a:rPr dirty="0" lang="en-US" sz="2400">
                <a:solidFill>
                  <a:srgbClr val="003300"/>
                </a:solidFill>
                <a:uFillTx/>
              </a:rPr>
              <a:t>Predisposition to infection</a:t>
            </a:r>
          </a:p>
          <a:p>
            <a:pPr indent="-342900" marL="342900">
              <a:buFont charset="2" pitchFamily="2" typeface="Wingdings"/>
              <a:buChar char="q"/>
            </a:pPr>
            <a:r>
              <a:rPr dirty="0" lang="en-US" sz="2400">
                <a:solidFill>
                  <a:srgbClr val="003300"/>
                </a:solidFill>
                <a:uFillTx/>
              </a:rPr>
              <a:t>Autoimmune </a:t>
            </a:r>
            <a:r>
              <a:rPr dirty="0" lang="en-US" smtClean="0" sz="2400">
                <a:solidFill>
                  <a:srgbClr val="003300"/>
                </a:solidFill>
                <a:uFillTx/>
              </a:rPr>
              <a:t>phenomena (autoimmune </a:t>
            </a:r>
            <a:r>
              <a:rPr dirty="0" lang="en-US" sz="2400">
                <a:solidFill>
                  <a:srgbClr val="003300"/>
                </a:solidFill>
                <a:uFillTx/>
              </a:rPr>
              <a:t>hemolytic </a:t>
            </a:r>
            <a:r>
              <a:rPr dirty="0" lang="en-US" smtClean="0" sz="2400">
                <a:solidFill>
                  <a:srgbClr val="003300"/>
                </a:solidFill>
                <a:uFillTx/>
              </a:rPr>
              <a:t>anemia)</a:t>
            </a:r>
            <a:endParaRPr dirty="0" lang="en-US" sz="2400">
              <a:solidFill>
                <a:srgbClr val="003300"/>
              </a:solidFill>
              <a:uFillTx/>
            </a:endParaRPr>
          </a:p>
          <a:p>
            <a:pPr indent="-342900" marL="342900">
              <a:buFont charset="2" pitchFamily="2" typeface="Wingdings"/>
              <a:buChar char="q"/>
            </a:pPr>
            <a:r>
              <a:rPr dirty="0" lang="en-US" sz="2400">
                <a:solidFill>
                  <a:srgbClr val="003300"/>
                </a:solidFill>
                <a:uFillTx/>
              </a:rPr>
              <a:t>Transformation to large cell lymphoma (Richter’s syndrome)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 cstate="print"/>
          <a:srcRect b="9840" l="15253" r="20267" t="2064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81000" y="4133088"/>
            <a:ext cx="3886200" cy="2648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pathpedia.com/education/eatlas/histopathology/blood_cells/chronic_lymphocytic_leukemia_(cll)_b-cell/chronic-lymphocytic-leukemia-%5b3-bl021-3%5d.jpeg?Width=600&amp;Height=450&amp;Format=4" id="10" name="Picture 4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 cstate="print"/>
          <a:srcRect b="6805" l="11830" r="20384" t="2605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10800000">
            <a:off x="6352032" y="1694688"/>
            <a:ext cx="2197921" cy="1633728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 cstate="print"/>
          <a:srcRect b="2189" l="4222" t="215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3399" y="1066800"/>
            <a:ext cx="687335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ounded 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05000" y="152400"/>
            <a:ext cx="3745282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CLL Staging</a:t>
            </a:r>
            <a:endParaRPr b="1" dirty="0" lang="ar-SA" sz="2800">
              <a:solidFill>
                <a:schemeClr val="tx1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9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l="260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705600" y="1676400"/>
            <a:ext cx="1905000" cy="4800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9495" y="1066800"/>
            <a:ext cx="8077201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139952"/>
            <a:ext cx="3505201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err="1" lang="en-US" smtClean="0" sz="2400">
                <a:solidFill>
                  <a:srgbClr val="003300"/>
                </a:solidFill>
                <a:uFillTx/>
              </a:rPr>
              <a:t>Rai</a:t>
            </a:r>
            <a:r>
              <a:rPr b="1" dirty="0" lang="en-US" smtClean="0" sz="2400">
                <a:solidFill>
                  <a:srgbClr val="003300"/>
                </a:solidFill>
                <a:uFillTx/>
              </a:rPr>
              <a:t> Staging</a:t>
            </a:r>
            <a:endParaRPr b="1" dirty="0" lang="ar-SA" sz="2400">
              <a:solidFill>
                <a:srgbClr val="0033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1139952"/>
            <a:ext cx="2209800" cy="463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400">
                <a:solidFill>
                  <a:srgbClr val="003300"/>
                </a:solidFill>
                <a:uFillTx/>
              </a:rPr>
              <a:t>Prognosis</a:t>
            </a:r>
            <a:endParaRPr b="1" dirty="0" lang="ar-SA" sz="2400">
              <a:solidFill>
                <a:srgbClr val="0033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81800" y="2286000"/>
            <a:ext cx="1295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000">
                <a:solidFill>
                  <a:srgbClr val="003300"/>
                </a:solidFill>
                <a:uFillTx/>
              </a:rPr>
              <a:t>Watch &amp;wait</a:t>
            </a:r>
            <a:endParaRPr b="1" dirty="0" lang="ar-SA" sz="2000">
              <a:solidFill>
                <a:srgbClr val="0033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81800" y="3962400"/>
            <a:ext cx="1295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ar-SA" smtClean="0" sz="2000">
                <a:solidFill>
                  <a:srgbClr val="003300"/>
                </a:solidFill>
                <a:uFillTx/>
              </a:rPr>
              <a:t>± </a:t>
            </a:r>
            <a:r>
              <a:rPr b="1" dirty="0" lang="en-US" smtClean="0" sz="2000">
                <a:solidFill>
                  <a:srgbClr val="003300"/>
                </a:solidFill>
                <a:uFillTx/>
              </a:rPr>
              <a:t>chemo</a:t>
            </a:r>
            <a:endParaRPr b="1" dirty="0" lang="ar-SA" sz="2000">
              <a:solidFill>
                <a:srgbClr val="0033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0" y="5715000"/>
            <a:ext cx="1219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000">
                <a:solidFill>
                  <a:srgbClr val="003300"/>
                </a:solidFill>
                <a:uFillTx/>
              </a:rPr>
              <a:t>FCR</a:t>
            </a:r>
            <a:endParaRPr b="1" dirty="0" lang="ar-SA" sz="2000">
              <a:solidFill>
                <a:srgbClr val="0033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219200"/>
            <a:ext cx="8686800" cy="510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lang="en-US" smtClean="0" sz="2400">
                <a:solidFill>
                  <a:schemeClr val="tx1"/>
                </a:solidFill>
                <a:uFillTx/>
              </a:rPr>
              <a:t> </a:t>
            </a:r>
            <a:r>
              <a:rPr dirty="0" lang="en-US" sz="2400">
                <a:solidFill>
                  <a:schemeClr val="tx1"/>
                </a:solidFill>
                <a:uFillTx/>
              </a:rPr>
              <a:t>H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igh-grade non-Hodgkin's B-cell </a:t>
            </a:r>
            <a:r>
              <a:rPr dirty="0" lang="en-US" sz="2400">
                <a:solidFill>
                  <a:schemeClr val="tx1"/>
                </a:solidFill>
                <a:uFillTx/>
              </a:rPr>
              <a:t>lymphoma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which </a:t>
            </a:r>
            <a:r>
              <a:rPr dirty="0" lang="en-US" sz="2400">
                <a:solidFill>
                  <a:schemeClr val="tx1"/>
                </a:solidFill>
                <a:uFillTx/>
              </a:rPr>
              <a:t>is rapidly growing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and highly aggressive with </a:t>
            </a:r>
            <a:r>
              <a:rPr dirty="0" lang="en-US" sz="2400">
                <a:solidFill>
                  <a:schemeClr val="tx1"/>
                </a:solidFill>
                <a:uFillTx/>
              </a:rPr>
              <a:t>extremely short doubling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time (24 hrs) </a:t>
            </a:r>
          </a:p>
          <a:p>
            <a:endParaRPr dirty="0" lang="en-US" smtClean="0" sz="2400">
              <a:solidFill>
                <a:schemeClr val="tx1"/>
              </a:solidFill>
              <a:uFillTx/>
            </a:endParaRPr>
          </a:p>
          <a:p>
            <a:r>
              <a:rPr b="1" dirty="0" lang="en-US" smtClean="0" sz="2400" u="sng">
                <a:solidFill>
                  <a:schemeClr val="tx1"/>
                </a:solidFill>
                <a:uFillTx/>
              </a:rPr>
              <a:t>Types </a:t>
            </a:r>
            <a:r>
              <a:rPr b="1" dirty="0" lang="en-US" sz="2400" u="sng">
                <a:solidFill>
                  <a:schemeClr val="tx1"/>
                </a:solidFill>
                <a:uFillTx/>
              </a:rPr>
              <a:t>of Burkitt's </a:t>
            </a:r>
            <a:r>
              <a:rPr b="1" dirty="0" lang="en-US" smtClean="0" sz="2400" u="sng">
                <a:solidFill>
                  <a:schemeClr val="tx1"/>
                </a:solidFill>
                <a:uFillTx/>
              </a:rPr>
              <a:t>lymphoma</a:t>
            </a:r>
          </a:p>
          <a:p>
            <a:endParaRPr b="1" dirty="0" lang="en-US" smtClean="0" sz="2400" u="sng">
              <a:solidFill>
                <a:schemeClr val="tx1"/>
              </a:solidFill>
              <a:uFillTx/>
            </a:endParaRPr>
          </a:p>
          <a:p>
            <a:r>
              <a:rPr b="1" dirty="0" i="1" lang="en-US" smtClean="0" sz="2400">
                <a:solidFill>
                  <a:schemeClr val="tx1"/>
                </a:solidFill>
                <a:uFillTx/>
              </a:rPr>
              <a:t>1-Endemic</a:t>
            </a:r>
            <a:r>
              <a:rPr dirty="0" lang="en-US" sz="2400">
                <a:solidFill>
                  <a:schemeClr val="tx1"/>
                </a:solidFill>
                <a:uFillTx/>
              </a:rPr>
              <a:t>: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associated </a:t>
            </a:r>
            <a:r>
              <a:rPr dirty="0" lang="en-US" sz="2400">
                <a:solidFill>
                  <a:schemeClr val="tx1"/>
                </a:solidFill>
                <a:uFillTx/>
              </a:rPr>
              <a:t>with chronic malaria and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EBV </a:t>
            </a:r>
            <a:r>
              <a:rPr dirty="0" lang="en-US" sz="2400">
                <a:solidFill>
                  <a:schemeClr val="tx1"/>
                </a:solidFill>
                <a:uFillTx/>
              </a:rPr>
              <a:t>In equatorial Africa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. </a:t>
            </a:r>
            <a:r>
              <a:rPr dirty="0" lang="en-US" sz="2400">
                <a:solidFill>
                  <a:schemeClr val="tx1"/>
                </a:solidFill>
                <a:uFillTx/>
              </a:rPr>
              <a:t>It particularly affects the jaw, other facial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bone</a:t>
            </a:r>
            <a:r>
              <a:rPr dirty="0" lang="en-US" sz="2400">
                <a:solidFill>
                  <a:schemeClr val="tx1"/>
                </a:solidFill>
                <a:uFillTx/>
              </a:rPr>
              <a:t>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and </a:t>
            </a:r>
            <a:r>
              <a:rPr dirty="0" lang="en-US" sz="2400">
                <a:solidFill>
                  <a:schemeClr val="tx1"/>
                </a:solidFill>
                <a:uFillTx/>
              </a:rPr>
              <a:t>breast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.</a:t>
            </a:r>
          </a:p>
          <a:p>
            <a:endParaRPr dirty="0" lang="en-US" sz="2400">
              <a:solidFill>
                <a:schemeClr val="tx1"/>
              </a:solidFill>
              <a:uFillTx/>
            </a:endParaRPr>
          </a:p>
          <a:p>
            <a:r>
              <a:rPr b="1" dirty="0" i="1" lang="en-US" smtClean="0" sz="2400" u="sng">
                <a:solidFill>
                  <a:schemeClr val="tx1"/>
                </a:solidFill>
                <a:uFillTx/>
              </a:rPr>
              <a:t>Sporadic</a:t>
            </a:r>
            <a:r>
              <a:rPr dirty="0" lang="en-US" sz="2400">
                <a:solidFill>
                  <a:schemeClr val="tx1"/>
                </a:solidFill>
                <a:uFillTx/>
              </a:rPr>
              <a:t>: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occurs throughout the </a:t>
            </a:r>
            <a:r>
              <a:rPr dirty="0" lang="en-US" sz="2400">
                <a:solidFill>
                  <a:schemeClr val="tx1"/>
                </a:solidFill>
                <a:uFillTx/>
              </a:rPr>
              <a:t>world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and </a:t>
            </a:r>
            <a:r>
              <a:rPr dirty="0" lang="en-US" sz="2400">
                <a:solidFill>
                  <a:schemeClr val="tx1"/>
                </a:solidFill>
                <a:uFillTx/>
              </a:rPr>
              <a:t>affects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GIT.</a:t>
            </a:r>
          </a:p>
          <a:p>
            <a:endParaRPr dirty="0" lang="en-US" sz="2400">
              <a:solidFill>
                <a:schemeClr val="tx1"/>
              </a:solidFill>
              <a:uFillTx/>
            </a:endParaRPr>
          </a:p>
          <a:p>
            <a:r>
              <a:rPr b="1" dirty="0" i="1" lang="en-US" smtClean="0" sz="2400" u="sng">
                <a:solidFill>
                  <a:schemeClr val="tx1"/>
                </a:solidFill>
                <a:uFillTx/>
              </a:rPr>
              <a:t>Immunodeficiency-associated</a:t>
            </a:r>
            <a:r>
              <a:rPr dirty="0" lang="en-US" sz="2400">
                <a:solidFill>
                  <a:schemeClr val="tx1"/>
                </a:solidFill>
                <a:uFillTx/>
              </a:rPr>
              <a:t>: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associated </a:t>
            </a:r>
            <a:r>
              <a:rPr dirty="0" lang="en-US" sz="2400">
                <a:solidFill>
                  <a:schemeClr val="tx1"/>
                </a:solidFill>
                <a:uFillTx/>
              </a:rPr>
              <a:t>with HIV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infection </a:t>
            </a:r>
            <a:r>
              <a:rPr dirty="0" lang="en-US" sz="2400">
                <a:solidFill>
                  <a:schemeClr val="tx1"/>
                </a:solidFill>
                <a:uFillTx/>
              </a:rPr>
              <a:t>or the use of immunosuppressive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drugs</a:t>
            </a:r>
          </a:p>
          <a:p>
            <a:endParaRPr dirty="0" lang="en-US" sz="24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ounded 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67000" y="3048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Burkitt's lymphoma </a:t>
            </a:r>
            <a:endParaRPr b="1"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pathpedia.com/education/eatlas/histopathology/lymph_node/burkitt_lymphoma/burkitt-lymphoma-%5b1-ln071-1%5d.jpeg?Width=600&amp;Height=450&amp;Format=4" id="7170" name="Picture 2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b="10494" l="7760" r="34975" t="2654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431453" y="1143000"/>
            <a:ext cx="4636347" cy="40386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Burkitt lymphoma, touch prep, Wright stain.jpg" id="3" name="Picture 2">
            <a:hlinkClick r:id="rId4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2400" y="1143000"/>
            <a:ext cx="4267200" cy="40386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ounded 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33600" y="228600"/>
            <a:ext cx="45720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Morphology</a:t>
            </a:r>
            <a:endParaRPr b="1" dirty="0" lang="en-US" sz="28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ounded 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400">
                <a:solidFill>
                  <a:schemeClr val="tx1"/>
                </a:solidFill>
                <a:uFillTx/>
              </a:rPr>
              <a:t>BMA</a:t>
            </a:r>
            <a:endParaRPr b="1" dirty="0" lang="en-US" sz="24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ounded 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67600" y="762000"/>
            <a:ext cx="1447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err="1" lang="en-US" smtClean="0" sz="2400">
                <a:solidFill>
                  <a:schemeClr val="tx1"/>
                </a:solidFill>
                <a:uFillTx/>
              </a:rPr>
              <a:t>Biobsy</a:t>
            </a:r>
            <a:endParaRPr b="1" dirty="0" lang="en-US" sz="24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5257800"/>
            <a:ext cx="4114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Homogenous  medium size cells with round nuclei and deeply basophilic and vacuolated cytoplasm </a:t>
            </a:r>
            <a:endParaRPr b="1" dirty="0" lang="en-US" sz="20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0" y="5257800"/>
            <a:ext cx="4343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Diffuse infiltration with "starry sky”</a:t>
            </a:r>
          </a:p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(Macrophages engulfing the apoptotic cells) </a:t>
            </a:r>
            <a:endParaRPr b="1" dirty="0" lang="en-US" sz="20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990600"/>
            <a:ext cx="8077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indent="-342900" marL="342900">
              <a:buFont charset="2" pitchFamily="2" typeface="Wingdings"/>
              <a:buChar char="q"/>
            </a:pPr>
            <a:r>
              <a:rPr dirty="0" lang="en-US" smtClean="0" sz="2400">
                <a:solidFill>
                  <a:schemeClr val="tx1"/>
                </a:solidFill>
                <a:uFillTx/>
              </a:rPr>
              <a:t>Highly </a:t>
            </a:r>
            <a:r>
              <a:rPr dirty="0" lang="en-US" sz="2400">
                <a:solidFill>
                  <a:schemeClr val="tx1"/>
                </a:solidFill>
                <a:uFillTx/>
              </a:rPr>
              <a:t>associated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with t(8;14):</a:t>
            </a:r>
            <a:endParaRPr dirty="0" lang="en-US" sz="2400">
              <a:solidFill>
                <a:schemeClr val="tx1"/>
              </a:solidFill>
              <a:uFillTx/>
            </a:endParaRPr>
          </a:p>
          <a:p>
            <a:r>
              <a:rPr b="1" dirty="0" lang="en-US" sz="2000">
                <a:solidFill>
                  <a:schemeClr val="tx1"/>
                </a:solidFill>
                <a:uFillTx/>
              </a:rPr>
              <a:t>T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ranslocation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of the c-MYC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proto-oncogene at chromosome  8 </a:t>
            </a:r>
          </a:p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to immunoglobulin gene at chromosome 14</a:t>
            </a:r>
            <a:endParaRPr b="1" dirty="0" lang="en-US" sz="2000">
              <a:solidFill>
                <a:schemeClr val="tx1"/>
              </a:solidFill>
              <a:uFillTx/>
            </a:endParaRPr>
          </a:p>
          <a:p>
            <a:pPr indent="-342900" marL="342900">
              <a:buFont charset="2" pitchFamily="2" typeface="Wingdings"/>
              <a:buChar char="q"/>
            </a:pPr>
            <a:r>
              <a:rPr dirty="0" lang="en-US" smtClean="0" sz="2400">
                <a:solidFill>
                  <a:schemeClr val="tx1"/>
                </a:solidFill>
                <a:uFillTx/>
              </a:rPr>
              <a:t>The </a:t>
            </a:r>
            <a:r>
              <a:rPr dirty="0" lang="en-US" sz="2400">
                <a:solidFill>
                  <a:schemeClr val="tx1"/>
                </a:solidFill>
                <a:uFillTx/>
              </a:rPr>
              <a:t>c-MYC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 is nuclear transcription </a:t>
            </a:r>
            <a:r>
              <a:rPr dirty="0" lang="en-US" sz="2400">
                <a:solidFill>
                  <a:schemeClr val="tx1"/>
                </a:solidFill>
                <a:uFillTx/>
              </a:rPr>
              <a:t>factor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.</a:t>
            </a:r>
          </a:p>
          <a:p>
            <a:pPr indent="-342900" marL="342900">
              <a:buFont charset="2" pitchFamily="2" typeface="Wingdings"/>
              <a:buChar char="q"/>
            </a:pPr>
            <a:r>
              <a:rPr dirty="0" lang="en-US" smtClean="0" sz="2400">
                <a:solidFill>
                  <a:schemeClr val="tx1"/>
                </a:solidFill>
                <a:uFillTx/>
              </a:rPr>
              <a:t> </a:t>
            </a:r>
            <a:r>
              <a:rPr dirty="0" lang="en-US" sz="2400">
                <a:solidFill>
                  <a:schemeClr val="tx1"/>
                </a:solidFill>
                <a:uFillTx/>
              </a:rPr>
              <a:t>Burkitt’s lymphoma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is the </a:t>
            </a:r>
            <a:r>
              <a:rPr b="1" dirty="0" lang="en-US" sz="2400" u="sng">
                <a:solidFill>
                  <a:schemeClr val="tx1"/>
                </a:solidFill>
                <a:uFillTx/>
              </a:rPr>
              <a:t>fastest growing tumor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in humans</a:t>
            </a:r>
            <a:r>
              <a:rPr dirty="0" lang="en-US" sz="2400">
                <a:solidFill>
                  <a:schemeClr val="tx1"/>
                </a:solidFill>
                <a:uFillTx/>
              </a:rPr>
              <a:t>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users.rcn.com/jkimball.ma.ultranet/BiologyPages/T/Trans_8_14.gif" id="3379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3124200"/>
            <a:ext cx="7433420" cy="3505200"/>
          </a:xfrm>
          <a:prstGeom prst="rect">
            <a:avLst/>
          </a:prstGeom>
          <a:ln cap="sq" cmpd="thickThin" w="88900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ounded 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228600"/>
            <a:ext cx="4495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Genetics of BL</a:t>
            </a:r>
            <a:endParaRPr b="1" dirty="0" lang="en-US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SC02655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 cstate="print"/>
          <a:srcRect b="847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2400" y="1295400"/>
            <a:ext cx="3429000" cy="4727152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016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l="10449" r="571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562600" y="1447800"/>
            <a:ext cx="3259899" cy="40386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ight Arrow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81400" y="2514600"/>
            <a:ext cx="1997901" cy="1828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lang="en-US" smtClean="0">
                <a:solidFill>
                  <a:schemeClr val="tx1"/>
                </a:solidFill>
                <a:uFillTx/>
              </a:rPr>
              <a:t>After 25 D</a:t>
            </a:r>
          </a:p>
          <a:p>
            <a:r>
              <a:rPr dirty="0" lang="en-US">
                <a:solidFill>
                  <a:schemeClr val="tx1"/>
                </a:solidFill>
                <a:uFillTx/>
              </a:rPr>
              <a:t>o</a:t>
            </a:r>
            <a:r>
              <a:rPr dirty="0" lang="en-US" smtClean="0">
                <a:solidFill>
                  <a:schemeClr val="tx1"/>
                </a:solidFill>
                <a:uFillTx/>
              </a:rPr>
              <a:t>f intensive chemotherapy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ounded 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95600" y="381000"/>
            <a:ext cx="4343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 Clinical Presentation </a:t>
            </a:r>
            <a:endParaRPr b="1" dirty="0" lang="en-US" sz="28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62600" y="5486400"/>
            <a:ext cx="3276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en-US" smtClean="0" sz="2400" u="sng">
                <a:solidFill>
                  <a:schemeClr val="tx1"/>
                </a:solidFill>
                <a:uFillTx/>
              </a:rPr>
              <a:t>Cure rate:</a:t>
            </a:r>
          </a:p>
          <a:p>
            <a:pPr>
              <a:buFont charset="0" pitchFamily="34" typeface="Arial"/>
              <a:buChar char="•"/>
            </a:pPr>
            <a:r>
              <a:rPr b="1" dirty="0" lang="en-US" smtClean="0" sz="2000">
                <a:solidFill>
                  <a:schemeClr val="tx1"/>
                </a:solidFill>
                <a:uFillTx/>
              </a:rPr>
              <a:t>90% at  early phase</a:t>
            </a:r>
          </a:p>
          <a:p>
            <a:pPr>
              <a:buFont charset="0" pitchFamily="34" typeface="Arial"/>
              <a:buChar char="•"/>
            </a:pPr>
            <a:r>
              <a:rPr b="1" dirty="0" lang="en-US" smtClean="0" sz="2000">
                <a:solidFill>
                  <a:schemeClr val="tx1"/>
                </a:solidFill>
                <a:uFillTx/>
              </a:rPr>
              <a:t>70%  at advance disease </a:t>
            </a:r>
            <a:endParaRPr b="1" dirty="0" lang="en-US" sz="20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6"/>
    </p:bld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447800"/>
            <a:ext cx="82296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indent="-285750" marL="285750">
              <a:buFont charset="0" pitchFamily="34" typeface="Arial"/>
              <a:buChar char="•"/>
            </a:pPr>
            <a:r>
              <a:rPr b="1" dirty="0" lang="en-US" sz="2000">
                <a:solidFill>
                  <a:schemeClr val="tx1"/>
                </a:solidFill>
                <a:uFillTx/>
              </a:rPr>
              <a:t>FL is malignant proliferation of germinal center B cells </a:t>
            </a:r>
            <a:r>
              <a:rPr b="1" dirty="0" err="1" lang="en-US" sz="2000">
                <a:solidFill>
                  <a:schemeClr val="tx1"/>
                </a:solidFill>
                <a:uFillTx/>
              </a:rPr>
              <a:t>centrocyte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 which has at least a partially follicular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pattern.</a:t>
            </a:r>
          </a:p>
          <a:p>
            <a:pPr indent="-285750" marL="285750"/>
            <a:endParaRPr b="1" dirty="0" lang="en-US" sz="2000">
              <a:solidFill>
                <a:schemeClr val="tx1"/>
              </a:solidFill>
              <a:uFillTx/>
            </a:endParaRPr>
          </a:p>
          <a:p>
            <a:pPr indent="-285750" marL="285750">
              <a:buFont charset="0" pitchFamily="34" typeface="Arial"/>
              <a:buChar char="•"/>
            </a:pPr>
            <a:r>
              <a:rPr b="1" dirty="0" lang="en-US" sz="2000">
                <a:solidFill>
                  <a:schemeClr val="tx1"/>
                </a:solidFill>
                <a:uFillTx/>
              </a:rPr>
              <a:t>D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ue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to overexpression o f Bcl2 caused by t(14;18)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.</a:t>
            </a:r>
          </a:p>
          <a:p>
            <a:pPr indent="-285750" marL="285750"/>
            <a:r>
              <a:rPr b="1" dirty="0" lang="en-US" smtClean="0" sz="2000">
                <a:solidFill>
                  <a:schemeClr val="tx1"/>
                </a:solidFill>
                <a:uFillTx/>
              </a:rPr>
              <a:t>  </a:t>
            </a:r>
            <a:endParaRPr b="1" dirty="0" lang="en-US" sz="2000">
              <a:solidFill>
                <a:schemeClr val="tx1"/>
              </a:solidFill>
              <a:uFillTx/>
            </a:endParaRPr>
          </a:p>
          <a:p>
            <a:pPr indent="-285750" marL="285750">
              <a:buFont charset="0" pitchFamily="34" typeface="Arial"/>
              <a:buChar char="•"/>
            </a:pPr>
            <a:r>
              <a:rPr b="1" dirty="0" lang="en-US" smtClean="0" sz="2000">
                <a:solidFill>
                  <a:schemeClr val="tx1"/>
                </a:solidFill>
                <a:uFillTx/>
              </a:rPr>
              <a:t>Most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common type of “indolent”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lymphoma (25% ).</a:t>
            </a:r>
          </a:p>
          <a:p>
            <a:pPr indent="-285750" marL="285750"/>
            <a:endParaRPr b="1" dirty="0" lang="en-US" sz="2000">
              <a:solidFill>
                <a:schemeClr val="tx1"/>
              </a:solidFill>
              <a:uFillTx/>
            </a:endParaRPr>
          </a:p>
          <a:p>
            <a:pPr indent="-285750" marL="285750">
              <a:buFont charset="0" pitchFamily="34" typeface="Arial"/>
              <a:buChar char="•"/>
            </a:pPr>
            <a:r>
              <a:rPr b="1" dirty="0" lang="en-US" sz="2000">
                <a:solidFill>
                  <a:schemeClr val="tx1"/>
                </a:solidFill>
                <a:uFillTx/>
              </a:rPr>
              <a:t>Presented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as:</a:t>
            </a:r>
          </a:p>
          <a:p>
            <a:pPr indent="-285750" marL="285750">
              <a:buFont charset="0" pitchFamily="34" typeface="Arial"/>
              <a:buChar char="•"/>
            </a:pPr>
            <a:r>
              <a:rPr dirty="0" lang="en-US" smtClean="0" sz="2000">
                <a:solidFill>
                  <a:schemeClr val="tx1"/>
                </a:solidFill>
                <a:uFillTx/>
              </a:rPr>
              <a:t> Lymphadenopathy (</a:t>
            </a:r>
            <a:r>
              <a:rPr dirty="0" lang="en-US" sz="2000">
                <a:solidFill>
                  <a:schemeClr val="tx1"/>
                </a:solidFill>
                <a:uFillTx/>
              </a:rPr>
              <a:t>100</a:t>
            </a:r>
            <a:r>
              <a:rPr dirty="0" lang="en-US" smtClean="0" sz="2000">
                <a:solidFill>
                  <a:schemeClr val="tx1"/>
                </a:solidFill>
                <a:uFillTx/>
              </a:rPr>
              <a:t>%)</a:t>
            </a:r>
          </a:p>
          <a:p>
            <a:pPr indent="-285750" marL="285750">
              <a:buFont charset="0" pitchFamily="34" typeface="Arial"/>
              <a:buChar char="•"/>
            </a:pPr>
            <a:r>
              <a:rPr dirty="0" lang="en-US" smtClean="0" sz="2000">
                <a:solidFill>
                  <a:schemeClr val="tx1"/>
                </a:solidFill>
                <a:uFillTx/>
              </a:rPr>
              <a:t>splenomegaly </a:t>
            </a:r>
            <a:r>
              <a:rPr dirty="0" lang="en-US" sz="2000">
                <a:solidFill>
                  <a:schemeClr val="tx1"/>
                </a:solidFill>
                <a:uFillTx/>
              </a:rPr>
              <a:t>(80</a:t>
            </a:r>
            <a:r>
              <a:rPr dirty="0" lang="en-US" smtClean="0" sz="2000">
                <a:solidFill>
                  <a:schemeClr val="tx1"/>
                </a:solidFill>
                <a:uFillTx/>
              </a:rPr>
              <a:t>%)</a:t>
            </a:r>
          </a:p>
          <a:p>
            <a:pPr indent="-285750" marL="285750">
              <a:buFont charset="0" pitchFamily="34" typeface="Arial"/>
              <a:buChar char="•"/>
            </a:pPr>
            <a:r>
              <a:rPr dirty="0" lang="en-US" smtClean="0" sz="2000">
                <a:solidFill>
                  <a:schemeClr val="tx1"/>
                </a:solidFill>
                <a:uFillTx/>
              </a:rPr>
              <a:t> BM </a:t>
            </a:r>
            <a:r>
              <a:rPr dirty="0" lang="en-US" sz="2000">
                <a:solidFill>
                  <a:schemeClr val="tx1"/>
                </a:solidFill>
                <a:uFillTx/>
              </a:rPr>
              <a:t>involvement (60</a:t>
            </a:r>
            <a:r>
              <a:rPr dirty="0" lang="en-US" smtClean="0" sz="2000">
                <a:solidFill>
                  <a:schemeClr val="tx1"/>
                </a:solidFill>
                <a:uFillTx/>
              </a:rPr>
              <a:t>%) </a:t>
            </a:r>
            <a:endParaRPr dirty="0" lang="en-US" sz="2000">
              <a:solidFill>
                <a:schemeClr val="tx1"/>
              </a:solidFill>
              <a:uFillTx/>
            </a:endParaRPr>
          </a:p>
          <a:p>
            <a:pPr indent="-285750" marL="285750">
              <a:buFont charset="0" pitchFamily="34" typeface="Arial"/>
              <a:buChar char="•"/>
            </a:pPr>
            <a:r>
              <a:rPr dirty="0" lang="en-US" smtClean="0" sz="2000">
                <a:solidFill>
                  <a:schemeClr val="tx1"/>
                </a:solidFill>
                <a:uFillTx/>
              </a:rPr>
              <a:t>  </a:t>
            </a:r>
            <a:r>
              <a:rPr dirty="0" lang="en-US" sz="2000">
                <a:solidFill>
                  <a:schemeClr val="tx1"/>
                </a:solidFill>
                <a:uFillTx/>
              </a:rPr>
              <a:t>blood involvement (40</a:t>
            </a:r>
            <a:r>
              <a:rPr dirty="0" lang="en-US" smtClean="0" sz="2000">
                <a:solidFill>
                  <a:schemeClr val="tx1"/>
                </a:solidFill>
                <a:uFillTx/>
              </a:rPr>
              <a:t>%).</a:t>
            </a:r>
          </a:p>
          <a:p>
            <a:pPr indent="-285750" marL="285750"/>
            <a:endParaRPr b="1" dirty="0" lang="en-US" sz="2000">
              <a:solidFill>
                <a:schemeClr val="tx1"/>
              </a:solidFill>
              <a:uFillTx/>
            </a:endParaRPr>
          </a:p>
          <a:p>
            <a:pPr indent="-285750" marL="285750">
              <a:buFont charset="0" pitchFamily="34" typeface="Arial"/>
              <a:buChar char="•"/>
            </a:pPr>
            <a:r>
              <a:rPr b="1" dirty="0" lang="en-US" sz="2000">
                <a:solidFill>
                  <a:schemeClr val="tx1"/>
                </a:solidFill>
                <a:uFillTx/>
              </a:rPr>
              <a:t> Indolent but 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incurable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(some exceptions)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ounded 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4600" y="457200"/>
            <a:ext cx="38100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Follicular lymphoma</a:t>
            </a:r>
            <a:endParaRPr dirty="0" lang="en-US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5638800"/>
            <a:ext cx="388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err="1" lang="en-US" smtClean="0" sz="2000">
                <a:solidFill>
                  <a:schemeClr val="tx1"/>
                </a:solidFill>
                <a:uFillTx/>
              </a:rPr>
              <a:t>Immunophenotyping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:</a:t>
            </a:r>
          </a:p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Positive for CD10,CD20 and Bcl2 </a:t>
            </a:r>
          </a:p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Negative for CD5 ( in most cases)</a:t>
            </a:r>
            <a:endParaRPr b="1" dirty="0" lang="ar-SA" sz="2000">
              <a:solidFill>
                <a:schemeClr val="tx1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pathpedia.com/education/eatlas/histology/lymph_node/normal-lymph-node-histology-%5b26-ln01-bcl2%5d.jpeg?Width=600&amp;Height=450&amp;Format=4" id="2969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5128" l="3846" r="15384" t="12821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400800" y="4648200"/>
            <a:ext cx="2600325" cy="19812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pathpedia.com/education/eatlas/histology/lymph_node/normal-lymph-node-histology-%5b24-ln01-cd10%5d.jpeg?Width=600&amp;Height=450&amp;Format=4" id="29700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 b="4000" l="10125" r="19750" t="10750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400800" y="304800"/>
            <a:ext cx="2590800" cy="23622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pathpedia.com/education/eatlas/histopathology/lymph_node/follicular_lymphoma/follicular-lymphoma-%5b13-ln021-bcl2%5djune.jpeg?Width=600&amp;Height=450&amp;Format=4" id="29702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 b="12889" l="6667" r="21334" t="8889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400800" y="2667000"/>
            <a:ext cx="2514600" cy="1967089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pathpedia.com/education/eatlas/histopathology/lymph_node/follicular_lymphoma/image_name_%E2%80%93_follicular-lymphoma-%5b3-ln013-1%5d-3.jpeg?Width=600&amp;Height=450&amp;Format=4" id="7" name="Picture 2">
            <a:hlinkClick r:id="rId5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 cstate="print"/>
          <a:srcRect t="497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81000" y="1040990"/>
            <a:ext cx="6019800" cy="459781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ounded 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7000" y="3048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1600">
                <a:solidFill>
                  <a:schemeClr val="tx1"/>
                </a:solidFill>
                <a:uFillTx/>
              </a:rPr>
              <a:t>CD10</a:t>
            </a:r>
            <a:endParaRPr b="1" dirty="0" lang="en-US" sz="16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ounded 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7000" y="26670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1600">
                <a:solidFill>
                  <a:schemeClr val="tx1"/>
                </a:solidFill>
                <a:uFillTx/>
              </a:rPr>
              <a:t>BCL2</a:t>
            </a:r>
            <a:endParaRPr b="1" dirty="0" lang="en-US" sz="16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ounded 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0" y="6248400"/>
            <a:ext cx="6858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1600">
                <a:solidFill>
                  <a:schemeClr val="tx1"/>
                </a:solidFill>
                <a:uFillTx/>
              </a:rPr>
              <a:t>CD5</a:t>
            </a:r>
            <a:endParaRPr b="1" dirty="0" lang="en-US" sz="16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ounded 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52600" y="152400"/>
            <a:ext cx="3276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Diagnosis</a:t>
            </a:r>
            <a:endParaRPr b="1" dirty="0" lang="en-US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ounded 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066800"/>
            <a:ext cx="4343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en-US" sz="2400">
                <a:solidFill>
                  <a:schemeClr val="tx1"/>
                </a:solidFill>
                <a:uFillTx/>
              </a:rPr>
              <a:t>Lymphoproliferative disorders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752600"/>
            <a:ext cx="8534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en-US" smtClean="0" sz="2000">
                <a:solidFill>
                  <a:schemeClr val="tx1"/>
                </a:solidFill>
                <a:uFillTx/>
                <a:latin typeface="+mj-lt"/>
              </a:rPr>
              <a:t>S</a:t>
            </a:r>
            <a:r>
              <a:rPr b="1" dirty="0" i="0" lang="en-US" smtClean="0" sz="2000">
                <a:solidFill>
                  <a:schemeClr val="tx1"/>
                </a:solidFill>
                <a:uFillTx/>
                <a:latin typeface="+mj-lt"/>
              </a:rPr>
              <a:t>everal clinical  conditions in which </a:t>
            </a:r>
            <a:r>
              <a:rPr b="1" dirty="0" i="0" lang="en-US" smtClean="0" strike="noStrike" sz="2000" u="none">
                <a:solidFill>
                  <a:schemeClr val="tx1"/>
                </a:solidFill>
                <a:uFillTx/>
                <a:latin typeface="+mj-lt"/>
              </a:rPr>
              <a:t>lymphocytes</a:t>
            </a:r>
            <a:r>
              <a:rPr b="1" dirty="0" i="0" lang="en-US" smtClean="0" sz="2000">
                <a:solidFill>
                  <a:schemeClr val="tx1"/>
                </a:solidFill>
                <a:uFillTx/>
                <a:latin typeface="+mj-lt"/>
              </a:rPr>
              <a:t> are produced in excessive quantities ( </a:t>
            </a:r>
            <a:r>
              <a:rPr b="1" dirty="0" err="1" i="0" lang="en-US" smtClean="0" sz="2000">
                <a:solidFill>
                  <a:schemeClr val="tx1"/>
                </a:solidFill>
                <a:uFillTx/>
                <a:latin typeface="+mj-lt"/>
              </a:rPr>
              <a:t>Lymphocytosis</a:t>
            </a:r>
            <a:r>
              <a:rPr b="1" dirty="0" i="0" lang="en-US" smtClean="0" sz="2000">
                <a:solidFill>
                  <a:schemeClr val="tx1"/>
                </a:solidFill>
                <a:uFillTx/>
                <a:latin typeface="+mj-lt"/>
              </a:rPr>
              <a:t>)</a:t>
            </a:r>
            <a:endParaRPr b="1" dirty="0" lang="en-US">
              <a:solidFill>
                <a:schemeClr val="tx1"/>
              </a:solidFill>
              <a:uFillTx/>
              <a:latin typeface="+mj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ounded 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2895600"/>
            <a:ext cx="1752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en-US" smtClean="0" sz="2400">
                <a:solidFill>
                  <a:schemeClr val="tx1"/>
                </a:solidFill>
                <a:uFillTx/>
              </a:rPr>
              <a:t>Lymphoma </a:t>
            </a:r>
            <a:endParaRPr b="1" dirty="0" lang="en-US" sz="24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3429000"/>
            <a:ext cx="853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dirty="0" lang="en-US" smtClean="0" sz="2000">
                <a:solidFill>
                  <a:schemeClr val="tx1"/>
                </a:solidFill>
                <a:uFillTx/>
              </a:rPr>
              <a:t>Malignant  lymphoid mass involving the lymphoid tissues (± other tissues </a:t>
            </a:r>
            <a:r>
              <a:rPr dirty="0" err="1" lang="en-US" smtClean="0" sz="2000">
                <a:solidFill>
                  <a:schemeClr val="tx1"/>
                </a:solidFill>
                <a:uFillTx/>
              </a:rPr>
              <a:t>e.g</a:t>
            </a:r>
            <a:r>
              <a:rPr dirty="0" lang="en-US" smtClean="0" sz="2000">
                <a:solidFill>
                  <a:schemeClr val="tx1"/>
                </a:solidFill>
                <a:uFillTx/>
              </a:rPr>
              <a:t> : skin ,GIT ,CNS …) </a:t>
            </a:r>
            <a:endParaRPr dirty="0" lang="en-US" sz="20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ounded 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4191000"/>
            <a:ext cx="3124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en-US" smtClean="0" sz="2400">
                <a:solidFill>
                  <a:schemeClr val="tx1"/>
                </a:solidFill>
                <a:uFillTx/>
              </a:rPr>
              <a:t>Lymphoid leukemia </a:t>
            </a:r>
            <a:endParaRPr b="1" dirty="0" lang="en-US" sz="24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4800600"/>
            <a:ext cx="8458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dirty="0" lang="en-US" smtClean="0">
                <a:solidFill>
                  <a:schemeClr val="tx1"/>
                </a:solidFill>
                <a:uFillTx/>
              </a:rPr>
              <a:t>Malignant  proliferation of lymphoid cells in Bone marrow and peripheral blood (± other tissues </a:t>
            </a:r>
            <a:r>
              <a:rPr dirty="0" err="1" lang="en-US" smtClean="0">
                <a:solidFill>
                  <a:schemeClr val="tx1"/>
                </a:solidFill>
                <a:uFillTx/>
              </a:rPr>
              <a:t>e.g</a:t>
            </a:r>
            <a:r>
              <a:rPr dirty="0" lang="en-US" smtClean="0">
                <a:solidFill>
                  <a:schemeClr val="tx1"/>
                </a:solidFill>
                <a:uFillTx/>
              </a:rPr>
              <a:t> : lymph nods ,spleen , skin ,GIT ,CNS …)  </a:t>
            </a:r>
            <a:endParaRPr dirty="0"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ounded 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43200" y="304800"/>
            <a:ext cx="3352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Definition </a:t>
            </a:r>
            <a:endParaRPr b="1" dirty="0" lang="en-US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pathpedia.com/education/eatlas/histopathology/lymph_node/follicular_lymphoma/image_name_%E2%80%93_follicular-lymphoma-%5b8-ln069.jpeg?Width=600&amp;Height=450&amp;Format=4" id="9220" name="Picture 4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l="16178" r="4889" t="1605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819400" y="2133600"/>
            <a:ext cx="2667000" cy="24193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pathpedia.com/education/eatlas/histopathology/lymph_node/follicular_lymphoma/follicular-lymphoma-%5b9-ln060-1%5d-9.jpeg?Width=600&amp;Height=450&amp;Format=4" id="9222" name="Picture 6">
            <a:hlinkClick r:id="rId4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 cstate="print"/>
          <a:srcRect b="22128" l="21497" r="5158" t="1188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638800" y="2152650"/>
            <a:ext cx="2889638" cy="24193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hematologyoutlines.com/images/Follicular-lymphoma-high-power.jpg" id="9224" name="Picture 8">
            <a:hlinkClick r:id="rId6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7" cstate="print"/>
          <a:srcRect b="32331" l="1717" r="68884" t="2639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2133600"/>
            <a:ext cx="2514600" cy="243459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066800"/>
            <a:ext cx="8223638" cy="1021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>
              <a:buFont charset="0" pitchFamily="34" typeface="Arial"/>
              <a:buChar char="•"/>
            </a:pPr>
            <a:r>
              <a:rPr b="1" dirty="0" lang="en-US" sz="2000">
                <a:solidFill>
                  <a:schemeClr val="tx1"/>
                </a:solidFill>
                <a:uFillTx/>
              </a:rPr>
              <a:t>Median survival is around 10 years.</a:t>
            </a:r>
          </a:p>
          <a:p>
            <a:pPr>
              <a:buFont charset="0" pitchFamily="34" typeface="Arial"/>
              <a:buChar char="•"/>
            </a:pPr>
            <a:r>
              <a:rPr b="1" dirty="0" lang="en-US" sz="2000">
                <a:solidFill>
                  <a:schemeClr val="tx1"/>
                </a:solidFill>
                <a:uFillTx/>
              </a:rPr>
              <a:t>Transformation to aggressive lymphoma (DLBCL) can occur.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ight Arrow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4249674"/>
            <a:ext cx="8763000" cy="169392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8828" y="4800600"/>
            <a:ext cx="175717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lang="en-US" smtClean="0">
                <a:solidFill>
                  <a:schemeClr val="tx1"/>
                </a:solidFill>
                <a:uFillTx/>
              </a:rPr>
              <a:t>Low grade FL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0" y="4876800"/>
            <a:ext cx="220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lang="en-US" smtClean="0">
                <a:solidFill>
                  <a:schemeClr val="tx1"/>
                </a:solidFill>
                <a:uFillTx/>
              </a:rPr>
              <a:t> FL in transformation 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38800" y="4800600"/>
            <a:ext cx="2438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dirty="0" lang="en-US" smtClean="0">
                <a:solidFill>
                  <a:schemeClr val="tx1"/>
                </a:solidFill>
                <a:uFillTx/>
              </a:rPr>
              <a:t>Aggressive transformation (DLBCL)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6814" y="5602224"/>
            <a:ext cx="1981200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dirty="0" lang="en-US" smtClean="0">
                <a:solidFill>
                  <a:schemeClr val="tx1"/>
                </a:solidFill>
                <a:uFillTx/>
              </a:rPr>
              <a:t>Watch and weight</a:t>
            </a:r>
          </a:p>
          <a:p>
            <a:pPr algn="ctr"/>
            <a:r>
              <a:rPr dirty="0" lang="en-US" smtClean="0">
                <a:solidFill>
                  <a:schemeClr val="tx1"/>
                </a:solidFill>
                <a:uFillTx/>
              </a:rPr>
              <a:t>(most often) 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0" y="5638800"/>
            <a:ext cx="2209800" cy="589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dirty="0" lang="en-US" smtClean="0">
                <a:solidFill>
                  <a:schemeClr val="tx1"/>
                </a:solidFill>
                <a:uFillTx/>
              </a:rPr>
              <a:t>Chemotherapy 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Rectangle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28132" y="5602224"/>
            <a:ext cx="2296668" cy="625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dirty="0" lang="en-US" smtClean="0">
                <a:solidFill>
                  <a:schemeClr val="tx1"/>
                </a:solidFill>
                <a:uFillTx/>
              </a:rPr>
              <a:t> Aggressive Chemotherapy(</a:t>
            </a:r>
            <a:r>
              <a:rPr dirty="0" lang="en-US">
                <a:solidFill>
                  <a:schemeClr val="tx1"/>
                </a:solidFill>
                <a:uFillTx/>
              </a:rPr>
              <a:t>± </a:t>
            </a:r>
            <a:r>
              <a:rPr dirty="0" lang="en-US" smtClean="0">
                <a:solidFill>
                  <a:schemeClr val="tx1"/>
                </a:solidFill>
                <a:uFillTx/>
              </a:rPr>
              <a:t>SCT) 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Rounded Rectangle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67000" y="228600"/>
            <a:ext cx="3962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Management </a:t>
            </a:r>
            <a:endParaRPr b="1" dirty="0" lang="en-US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676400"/>
            <a:ext cx="72390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z="2000">
                <a:solidFill>
                  <a:schemeClr val="tx1"/>
                </a:solidFill>
                <a:uFillTx/>
              </a:rPr>
              <a:t>Malignant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 B  neoplasm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characterized by a triad of abnormalities:</a:t>
            </a:r>
          </a:p>
          <a:p>
            <a:r>
              <a:rPr b="1" dirty="0" lang="en-US" sz="2000">
                <a:solidFill>
                  <a:schemeClr val="tx1"/>
                </a:solidFill>
                <a:uFillTx/>
              </a:rPr>
              <a:t>• Accumulation of plasma cells in the bone marrow</a:t>
            </a:r>
          </a:p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•Lytic 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Bone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lesions</a:t>
            </a:r>
            <a:endParaRPr b="1" dirty="0" lang="en-US" sz="2000">
              <a:solidFill>
                <a:schemeClr val="tx1"/>
              </a:solidFill>
              <a:uFillTx/>
            </a:endParaRPr>
          </a:p>
          <a:p>
            <a:r>
              <a:rPr b="1" dirty="0" lang="en-US" sz="2000">
                <a:solidFill>
                  <a:schemeClr val="tx1"/>
                </a:solidFill>
                <a:uFillTx/>
              </a:rPr>
              <a:t>• Production of a monoclonal immunoglobulin (</a:t>
            </a:r>
            <a:r>
              <a:rPr b="1" dirty="0" err="1" lang="en-US" sz="2000">
                <a:solidFill>
                  <a:schemeClr val="tx1"/>
                </a:solidFill>
                <a:uFillTx/>
              </a:rPr>
              <a:t>Ig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) or </a:t>
            </a:r>
            <a:r>
              <a:rPr b="1" dirty="0" err="1" lang="en-US" sz="2000">
                <a:solidFill>
                  <a:schemeClr val="tx1"/>
                </a:solidFill>
                <a:uFillTx/>
              </a:rPr>
              <a:t>Ig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 fragments</a:t>
            </a:r>
            <a:endParaRPr b="1" dirty="0" lang="ar-SA" sz="2000">
              <a:solidFill>
                <a:schemeClr val="tx1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9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2400" y="3429000"/>
            <a:ext cx="3172408" cy="304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91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352800" y="3429000"/>
            <a:ext cx="3114675" cy="2971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92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267450" y="3505200"/>
            <a:ext cx="2876550" cy="3038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93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96200" y="1219200"/>
            <a:ext cx="1200150" cy="23336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ounded 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52600" y="152400"/>
            <a:ext cx="4724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Multiple Myeloma</a:t>
            </a:r>
            <a:endParaRPr b="1" dirty="0" lang="en-US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6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990600"/>
            <a:ext cx="8610600" cy="5715000"/>
          </a:xfrm>
          <a:prstGeom prst="rect">
            <a:avLst/>
          </a:prstGeom>
          <a:ln cap="sq" cmpd="thickThin" w="88900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Cloud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98868" y="609600"/>
            <a:ext cx="2245132" cy="838200"/>
          </a:xfrm>
          <a:prstGeom prst="cloud">
            <a:avLst/>
          </a:prstGeom>
          <a:solidFill>
            <a:schemeClr val="bg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000">
                <a:solidFill>
                  <a:schemeClr val="tx1"/>
                </a:solidFill>
                <a:uFillTx/>
                <a:latin charset="0" pitchFamily="66" typeface="Bradley Hand ITC"/>
              </a:rPr>
              <a:t>For reading</a:t>
            </a:r>
            <a:endParaRPr b="1" dirty="0" lang="ar-SA" sz="2000">
              <a:solidFill>
                <a:schemeClr val="tx1"/>
              </a:solidFill>
              <a:uFillTx/>
              <a:latin charset="0" pitchFamily="66" typeface="Bradley Hand ITC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ounded 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228600"/>
            <a:ext cx="4191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Pathogenesis of MM</a:t>
            </a:r>
            <a:endParaRPr b="1" dirty="0" lang="en-US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2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381000"/>
            <a:ext cx="7543800" cy="1066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GB">
                <a:uFillTx/>
              </a:rPr>
              <a:t>Hodgkin lymphoma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3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>
            <a:lum bright="10000" contrast="10000"/>
          </a:blip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2000" y="1752600"/>
            <a:ext cx="3870325" cy="4876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</a:ln>
          <a:effectLst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084" name="Text 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19650" y="3200400"/>
            <a:ext cx="3638550" cy="1190625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wrap="none">
            <a:spAutoFit/>
          </a:bodyPr>
          <a:lstStyle/>
          <a:p>
            <a:pPr algn="ctr" eaLnBrk="0" hangingPunct="0"/>
            <a:r>
              <a:rPr dirty="0" lang="en-GB" sz="3600">
                <a:solidFill>
                  <a:schemeClr val="tx1"/>
                </a:solidFill>
                <a:uFillTx/>
              </a:rPr>
              <a:t>Thomas Hodgkin</a:t>
            </a:r>
          </a:p>
          <a:p>
            <a:pPr algn="ctr" eaLnBrk="0" hangingPunct="0"/>
            <a:r>
              <a:rPr dirty="0" lang="en-GB" sz="3600">
                <a:solidFill>
                  <a:schemeClr val="tx1"/>
                </a:solidFill>
                <a:uFillTx/>
              </a:rPr>
              <a:t>(1798-1866)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9508" name="Text 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347902" y="109982"/>
            <a:ext cx="57032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b="1" dirty="0" lang="en-US" sz="3600">
                <a:uFillTx/>
                <a:cs charset="0" pitchFamily="34" typeface="Arial"/>
              </a:rPr>
              <a:t>Classical Hodgkin Lymphoma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914401"/>
            <a:ext cx="8686800" cy="2362199"/>
          </a:xfrm>
          <a:prstGeom prst="rect">
            <a:avLst/>
          </a:prstGeom>
          <a:solidFill>
            <a:schemeClr val="bg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Indolent malignant lymphoma  characterized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by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:</a:t>
            </a:r>
          </a:p>
          <a:p>
            <a:endParaRPr b="1" dirty="0" lang="en-US" smtClean="0" sz="2000">
              <a:solidFill>
                <a:schemeClr val="tx1"/>
              </a:solidFill>
              <a:uFillTx/>
            </a:endParaRPr>
          </a:p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 1- presence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of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few large </a:t>
            </a:r>
            <a:r>
              <a:rPr b="1" dirty="0" err="1" lang="en-US" smtClean="0" sz="2000">
                <a:solidFill>
                  <a:schemeClr val="tx1"/>
                </a:solidFill>
                <a:uFillTx/>
              </a:rPr>
              <a:t>binucleated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cells (Reed-Sternberg ) surrounded by reactive cells (lymphocytes, plasma cells ,</a:t>
            </a:r>
            <a:r>
              <a:rPr b="1" dirty="0" err="1" lang="en-US" smtClean="0" sz="2000">
                <a:solidFill>
                  <a:schemeClr val="tx1"/>
                </a:solidFill>
                <a:uFillTx/>
              </a:rPr>
              <a:t>eosinophils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)</a:t>
            </a:r>
          </a:p>
          <a:p>
            <a:endParaRPr b="1" dirty="0" lang="en-US" smtClean="0" sz="2000">
              <a:solidFill>
                <a:schemeClr val="tx1"/>
              </a:solidFill>
              <a:uFillTx/>
            </a:endParaRPr>
          </a:p>
          <a:p>
            <a:r>
              <a:rPr b="1" dirty="0" lang="en-US" smtClean="0" sz="2000">
                <a:solidFill>
                  <a:schemeClr val="tx1"/>
                </a:solidFill>
                <a:uFillTx/>
              </a:rPr>
              <a:t>2- Involving  cervical lymph nodes in young adults (most often )    </a:t>
            </a:r>
            <a:endParaRPr b="1" dirty="0" lang="ar-SA" sz="2000">
              <a:solidFill>
                <a:schemeClr val="tx1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webpathology.com/slides-13/slides/LymphNode_HodgkinsLymphoma_NS_ReedSternberg2.jpg" id="7" name="Picture 4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2400" y="3124200"/>
            <a:ext cx="4941078" cy="3429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odgold2" id="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 cstate="print"/>
          <a:srcRect b="29592" l="17848" r="12017" t="1685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05400" y="3135351"/>
            <a:ext cx="3657600" cy="3479181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43" name="Group 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3733800"/>
            <a:ext cx="1066800" cy="914400"/>
            <a:chOff x="720" y="2352"/>
            <a:chExt cx="672" cy="576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44" name="Oval 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45" name="Oval 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46" name="AutoShap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24000" y="2971800"/>
            <a:ext cx="762000" cy="6858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47" name="Text 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8600" y="4724400"/>
            <a:ext cx="1739900" cy="1554163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wrap="none">
            <a:spAutoFit/>
          </a:bodyPr>
          <a:lstStyle/>
          <a:p>
            <a:pPr algn="ctr" eaLnBrk="0" hangingPunct="0"/>
            <a:r>
              <a:rPr kumimoji="1" lang="en-GB" sz="3200">
                <a:solidFill>
                  <a:schemeClr val="tx2"/>
                </a:solidFill>
                <a:uFillTx/>
              </a:rPr>
              <a:t>germinal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  <a:uFillTx/>
              </a:rPr>
              <a:t>centre</a:t>
            </a:r>
          </a:p>
          <a:p>
            <a:pPr algn="ctr" eaLnBrk="0" hangingPunct="0"/>
            <a:r>
              <a:rPr kumimoji="1" lang="en-GB" sz="3200">
                <a:solidFill>
                  <a:schemeClr val="tx2"/>
                </a:solidFill>
                <a:uFillTx/>
              </a:rPr>
              <a:t>B cell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48" name="Text 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1905000"/>
            <a:ext cx="2438400" cy="10668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wrap="none">
            <a:spAutoFit/>
          </a:bodyPr>
          <a:lstStyle/>
          <a:p>
            <a:pPr algn="ctr" eaLnBrk="0" hangingPunct="0"/>
            <a:r>
              <a:rPr dirty="0" kumimoji="1" lang="en-GB" sz="3200">
                <a:solidFill>
                  <a:schemeClr val="tx2"/>
                </a:solidFill>
                <a:uFillTx/>
              </a:rPr>
              <a:t>transforming</a:t>
            </a:r>
          </a:p>
          <a:p>
            <a:pPr algn="ctr" eaLnBrk="0" hangingPunct="0"/>
            <a:r>
              <a:rPr dirty="0" kumimoji="1" lang="en-GB" sz="3200">
                <a:solidFill>
                  <a:schemeClr val="tx2"/>
                </a:solidFill>
                <a:uFillTx/>
              </a:rPr>
              <a:t>event(s)</a:t>
            </a: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49" name="Group 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57400" y="3733800"/>
            <a:ext cx="1066800" cy="914400"/>
            <a:chOff x="720" y="2352"/>
            <a:chExt cx="672" cy="576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50" name="Oval 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20" y="2352"/>
              <a:ext cx="672" cy="57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51" name="Oval 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816" y="2400"/>
              <a:ext cx="432" cy="432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52" name="Group 1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3800" y="3352800"/>
            <a:ext cx="1676400" cy="1676400"/>
            <a:chOff x="3936" y="2352"/>
            <a:chExt cx="1056" cy="1056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53" name="Oval 1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936" y="2352"/>
              <a:ext cx="1056" cy="1056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Large confetti" id="61454" name="Oval 1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032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55" name="Oval 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128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Large confetti" id="61456" name="Oval 1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464" y="2592"/>
              <a:ext cx="432" cy="624"/>
            </a:xfrm>
            <a:prstGeom prst="ellipse">
              <a:avLst/>
            </a:prstGeom>
            <a:pattFill prst="lgConfetti">
              <a:fgClr>
                <a:srgbClr val="CC3399"/>
              </a:fgClr>
              <a:bgClr>
                <a:srgbClr val="CC99FF"/>
              </a:bgClr>
            </a:patt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57" name="Oval 1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560" y="2736"/>
              <a:ext cx="240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58" name="Text Box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257800" y="1676400"/>
            <a:ext cx="3206750" cy="5794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wrap="none">
            <a:spAutoFit/>
          </a:bodyPr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  <a:uFillTx/>
              </a:rPr>
              <a:t>loss of apoptosis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59" name="AutoShape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24000" y="4038600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0" name="AutoShape 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200400" y="4038600"/>
            <a:ext cx="457200" cy="22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1" name="Text Box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810000" y="5105400"/>
            <a:ext cx="1471613" cy="5794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wrap="none">
            <a:spAutoFit/>
          </a:bodyPr>
          <a:lstStyle/>
          <a:p>
            <a:pPr eaLnBrk="0" hangingPunct="0"/>
            <a:r>
              <a:rPr b="1" kumimoji="1" lang="en-GB" sz="3200">
                <a:solidFill>
                  <a:srgbClr val="0000FF"/>
                </a:solidFill>
                <a:uFillTx/>
              </a:rPr>
              <a:t>RS </a:t>
            </a:r>
            <a:r>
              <a:rPr kumimoji="1" lang="en-GB" sz="3200">
                <a:solidFill>
                  <a:schemeClr val="tx2"/>
                </a:solidFill>
                <a:uFillTx/>
              </a:rPr>
              <a:t>cell</a:t>
            </a: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2" name="Group 2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43800" y="2971800"/>
            <a:ext cx="533400" cy="457200"/>
            <a:chOff x="4368" y="2208"/>
            <a:chExt cx="384" cy="336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3" name="Oval 2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4" name="Oval 2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5" name="Group 2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67600" y="3733800"/>
            <a:ext cx="685800" cy="762000"/>
            <a:chOff x="4320" y="2736"/>
            <a:chExt cx="432" cy="48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6" name="Oval 2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7" name="Oval 2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8" name="Group 28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795375">
            <a:off x="8191500" y="2933700"/>
            <a:ext cx="457200" cy="533400"/>
            <a:chOff x="4320" y="2736"/>
            <a:chExt cx="432" cy="48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9" name="Oval 2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320" y="2736"/>
              <a:ext cx="432" cy="4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70" name="Oval 3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416" y="2880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2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71" name="Group 3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2214479">
            <a:off x="8305800" y="4114800"/>
            <a:ext cx="609600" cy="533400"/>
            <a:chOff x="4368" y="2208"/>
            <a:chExt cx="384" cy="336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72" name="Oval 3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73" name="Oval 3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74" name="Group 34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5200" y="4572000"/>
            <a:ext cx="1092200" cy="863600"/>
            <a:chOff x="4048" y="3400"/>
            <a:chExt cx="688" cy="544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Bouquet" id="61475" name="Freeform 3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048" y="3400"/>
              <a:ext cx="688" cy="544"/>
            </a:xfrm>
            <a:custGeom>
              <a:avLst/>
              <a:gdLst>
                <a:gd fmla="*/ 320 w 688" name="T0"/>
                <a:gd fmla="*/ 8 h 544" name="T1"/>
                <a:gd fmla="*/ 656 w 688" name="T2"/>
                <a:gd fmla="*/ 152 h 544" name="T3"/>
                <a:gd fmla="*/ 512 w 688" name="T4"/>
                <a:gd fmla="*/ 488 h 544" name="T5"/>
                <a:gd fmla="*/ 320 w 688" name="T6"/>
                <a:gd fmla="*/ 488 h 544" name="T7"/>
                <a:gd fmla="*/ 80 w 688" name="T8"/>
                <a:gd fmla="*/ 392 h 544" name="T9"/>
                <a:gd fmla="*/ 32 w 688" name="T10"/>
                <a:gd fmla="*/ 200 h 544" name="T11"/>
                <a:gd fmla="*/ 272 w 688" name="T12"/>
                <a:gd fmla="*/ 104 h 544" name="T13"/>
                <a:gd fmla="*/ 320 w 688" name="T14"/>
                <a:gd fmla="*/ 8 h 544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44" w="688">
                  <a:moveTo>
                    <a:pt x="320" y="8"/>
                  </a:moveTo>
                  <a:cubicBezTo>
                    <a:pt x="384" y="16"/>
                    <a:pt x="624" y="72"/>
                    <a:pt x="656" y="152"/>
                  </a:cubicBezTo>
                  <a:cubicBezTo>
                    <a:pt x="688" y="232"/>
                    <a:pt x="568" y="432"/>
                    <a:pt x="512" y="488"/>
                  </a:cubicBezTo>
                  <a:cubicBezTo>
                    <a:pt x="456" y="544"/>
                    <a:pt x="392" y="504"/>
                    <a:pt x="320" y="488"/>
                  </a:cubicBezTo>
                  <a:cubicBezTo>
                    <a:pt x="248" y="472"/>
                    <a:pt x="128" y="440"/>
                    <a:pt x="80" y="392"/>
                  </a:cubicBezTo>
                  <a:cubicBezTo>
                    <a:pt x="32" y="344"/>
                    <a:pt x="0" y="248"/>
                    <a:pt x="32" y="200"/>
                  </a:cubicBezTo>
                  <a:cubicBezTo>
                    <a:pt x="64" y="152"/>
                    <a:pt x="216" y="128"/>
                    <a:pt x="272" y="104"/>
                  </a:cubicBezTo>
                  <a:cubicBezTo>
                    <a:pt x="328" y="80"/>
                    <a:pt x="256" y="0"/>
                    <a:pt x="320" y="8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algn="tl" flip="none" sx="100000" sy="100000" tx="0" ty="0"/>
            </a:blipFill>
            <a:ln cap="flat" cmpd="sng" w="9525">
              <a:solidFill>
                <a:schemeClr val="tx1"/>
              </a:solidFill>
              <a:prstDash val="solid"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61476" name="Freeform 3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224" y="3496"/>
              <a:ext cx="392" cy="360"/>
            </a:xfrm>
            <a:custGeom>
              <a:avLst/>
              <a:gdLst>
                <a:gd fmla="*/ 192 w 392" name="T0"/>
                <a:gd fmla="*/ 8 h 360" name="T1"/>
                <a:gd fmla="*/ 48 w 392" name="T2"/>
                <a:gd fmla="*/ 104 h 360" name="T3"/>
                <a:gd fmla="*/ 0 w 392" name="T4"/>
                <a:gd fmla="*/ 248 h 360" name="T5"/>
                <a:gd fmla="*/ 48 w 392" name="T6"/>
                <a:gd fmla="*/ 344 h 360" name="T7"/>
                <a:gd fmla="*/ 288 w 392" name="T8"/>
                <a:gd fmla="*/ 344 h 360" name="T9"/>
                <a:gd fmla="*/ 288 w 392" name="T10"/>
                <a:gd fmla="*/ 248 h 360" name="T11"/>
                <a:gd fmla="*/ 384 w 392" name="T12"/>
                <a:gd fmla="*/ 152 h 360" name="T13"/>
                <a:gd fmla="*/ 336 w 392" name="T14"/>
                <a:gd fmla="*/ 56 h 360" name="T15"/>
                <a:gd fmla="*/ 192 w 392" name="T16"/>
                <a:gd fmla="*/ 8 h 360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0" w="392">
                  <a:moveTo>
                    <a:pt x="192" y="8"/>
                  </a:moveTo>
                  <a:cubicBezTo>
                    <a:pt x="144" y="16"/>
                    <a:pt x="80" y="64"/>
                    <a:pt x="48" y="104"/>
                  </a:cubicBezTo>
                  <a:cubicBezTo>
                    <a:pt x="16" y="144"/>
                    <a:pt x="0" y="208"/>
                    <a:pt x="0" y="248"/>
                  </a:cubicBezTo>
                  <a:cubicBezTo>
                    <a:pt x="0" y="288"/>
                    <a:pt x="0" y="328"/>
                    <a:pt x="48" y="344"/>
                  </a:cubicBezTo>
                  <a:cubicBezTo>
                    <a:pt x="96" y="360"/>
                    <a:pt x="248" y="360"/>
                    <a:pt x="288" y="344"/>
                  </a:cubicBezTo>
                  <a:cubicBezTo>
                    <a:pt x="328" y="328"/>
                    <a:pt x="272" y="280"/>
                    <a:pt x="288" y="248"/>
                  </a:cubicBezTo>
                  <a:cubicBezTo>
                    <a:pt x="304" y="216"/>
                    <a:pt x="376" y="184"/>
                    <a:pt x="384" y="152"/>
                  </a:cubicBezTo>
                  <a:cubicBezTo>
                    <a:pt x="392" y="120"/>
                    <a:pt x="360" y="80"/>
                    <a:pt x="336" y="56"/>
                  </a:cubicBezTo>
                  <a:cubicBezTo>
                    <a:pt x="312" y="32"/>
                    <a:pt x="240" y="0"/>
                    <a:pt x="192" y="8"/>
                  </a:cubicBezTo>
                  <a:close/>
                </a:path>
              </a:pathLst>
            </a:custGeom>
            <a:blipFill dpi="0" rotWithShape="0">
              <a:blip r:embed="rId4" cstate="print"/>
              <a:srcRect/>
              <a:tile algn="tl" flip="none" sx="100000" sy="100000" tx="0" ty="0"/>
            </a:blipFill>
            <a:ln cap="flat" cmpd="sng" w="9525">
              <a:solidFill>
                <a:schemeClr val="tx1"/>
              </a:solidFill>
              <a:prstDash val="solid"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77" name="Group 37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4197285">
            <a:off x="8191500" y="3543300"/>
            <a:ext cx="533400" cy="457200"/>
            <a:chOff x="4368" y="2208"/>
            <a:chExt cx="384" cy="336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78" name="Oval 3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368" y="2208"/>
              <a:ext cx="384" cy="3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79" name="Oval 3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416" y="2256"/>
              <a:ext cx="288" cy="24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80" name="Text Box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637338" y="5486400"/>
            <a:ext cx="2506662" cy="106680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wrap="none">
            <a:spAutoFit/>
          </a:bodyPr>
          <a:lstStyle/>
          <a:p>
            <a:pPr algn="ctr" eaLnBrk="0" hangingPunct="0"/>
            <a:r>
              <a:rPr kumimoji="1" lang="en-GB" sz="3200">
                <a:uFillTx/>
              </a:rPr>
              <a:t>inflammatory</a:t>
            </a:r>
          </a:p>
          <a:p>
            <a:pPr algn="ctr" eaLnBrk="0" hangingPunct="0"/>
            <a:r>
              <a:rPr kumimoji="1" lang="en-GB" sz="3200">
                <a:uFillTx/>
              </a:rPr>
              <a:t>response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81" name="Text Box 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133600" y="2895600"/>
            <a:ext cx="1055688" cy="579438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wrap="none">
            <a:spAutoFit/>
          </a:bodyPr>
          <a:lstStyle/>
          <a:p>
            <a:pPr eaLnBrk="0" hangingPunct="0"/>
            <a:r>
              <a:rPr b="1" kumimoji="1" lang="en-GB" sz="3200">
                <a:solidFill>
                  <a:srgbClr val="A50021"/>
                </a:solidFill>
                <a:uFillTx/>
                <a:latin charset="0" pitchFamily="34" typeface="Arial Narrow"/>
              </a:rPr>
              <a:t>EBV</a:t>
            </a:r>
            <a:r>
              <a:rPr kumimoji="1" lang="en-GB" sz="3200">
                <a:solidFill>
                  <a:schemeClr val="tx2"/>
                </a:solidFill>
                <a:uFillTx/>
                <a:latin charset="0" pitchFamily="34" typeface="Arial Narrow"/>
              </a:rPr>
              <a:t>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82" name="AutoShape 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562600" y="3429000"/>
            <a:ext cx="1752600" cy="1600200"/>
          </a:xfrm>
          <a:prstGeom prst="rightArrow">
            <a:avLst>
              <a:gd fmla="val 61907" name="adj1"/>
              <a:gd fmla="val 38658" name="adj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pPr eaLnBrk="0" hangingPunct="0"/>
            <a:r>
              <a:rPr kumimoji="1" lang="en-GB" sz="3200">
                <a:solidFill>
                  <a:schemeClr val="tx2"/>
                </a:solidFill>
                <a:uFillTx/>
                <a:latin charset="0" pitchFamily="34" typeface="Arial Narrow"/>
              </a:rPr>
              <a:t>cytokines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83" name="AutoShape 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-2310523">
            <a:off x="5105400" y="2514600"/>
            <a:ext cx="1600200" cy="914400"/>
          </a:xfrm>
          <a:prstGeom prst="rightArrow">
            <a:avLst>
              <a:gd fmla="val 50000" name="adj1"/>
              <a:gd fmla="val 43750" name="adj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Rounded Rectangle 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33400"/>
            <a:ext cx="5791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GB" smtClean="0" sz="2800">
                <a:solidFill>
                  <a:schemeClr val="tx1"/>
                </a:solidFill>
                <a:uFillTx/>
              </a:rPr>
              <a:t>A possible model of pathogenesis</a:t>
            </a:r>
            <a:endParaRPr dirty="0" lang="en-US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s://static.fishersci.com/images/F110468~wl.jpg" id="18438" name="Picture 6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9800" y="1763586"/>
            <a:ext cx="4021861" cy="4259262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bloodjournal.org/content/bloodjournal/96/9/3133/F1.large.jpg" id="18440" name="Picture 8">
            <a:hlinkClick r:id="rId4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419600" y="1763587"/>
            <a:ext cx="4043855" cy="4259261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1371600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dirty="0" lang="en-US" smtClean="0" sz="2000">
                <a:solidFill>
                  <a:schemeClr val="tx1"/>
                </a:solidFill>
                <a:uFillTx/>
              </a:rPr>
              <a:t>CD 30</a:t>
            </a:r>
            <a:endParaRPr dirty="0" lang="ar-SA" sz="20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5400" y="1363662"/>
            <a:ext cx="1981200" cy="388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dirty="0" lang="en-US" smtClean="0" sz="2000">
                <a:solidFill>
                  <a:schemeClr val="tx1"/>
                </a:solidFill>
                <a:uFillTx/>
              </a:rPr>
              <a:t>CD 15</a:t>
            </a:r>
            <a:endParaRPr dirty="0" lang="ar-SA" sz="20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ounded 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457200"/>
            <a:ext cx="5943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Diagnosis of Hodgkin Lymphoma</a:t>
            </a:r>
            <a:endParaRPr b="1" dirty="0" lang="ar-SA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5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96426" y="914400"/>
            <a:ext cx="8642774" cy="5486400"/>
          </a:xfrm>
          <a:prstGeom prst="rect">
            <a:avLst/>
          </a:prstGeom>
          <a:ln cap="sq" cmpd="thickThin" w="88900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loud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05600" y="381000"/>
            <a:ext cx="2245132" cy="838200"/>
          </a:xfrm>
          <a:prstGeom prst="cloud">
            <a:avLst/>
          </a:prstGeom>
          <a:solidFill>
            <a:schemeClr val="bg1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000">
                <a:solidFill>
                  <a:schemeClr val="tx1"/>
                </a:solidFill>
                <a:uFillTx/>
                <a:latin charset="0" pitchFamily="66" typeface="Bradley Hand ITC"/>
              </a:rPr>
              <a:t>For reading</a:t>
            </a:r>
            <a:endParaRPr b="1" dirty="0" lang="ar-SA" sz="2000">
              <a:solidFill>
                <a:schemeClr val="tx1"/>
              </a:solidFill>
              <a:uFillTx/>
              <a:latin charset="0" pitchFamily="66" typeface="Bradley Hand ITC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ounded 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371600"/>
            <a:ext cx="8077200" cy="1447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3600">
                <a:solidFill>
                  <a:schemeClr val="bg1"/>
                </a:solidFill>
                <a:uFillTx/>
              </a:rPr>
              <a:t>Lymphoproliferative disorders</a:t>
            </a:r>
            <a:endParaRPr b="1" dirty="0" lang="en-US" sz="3600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Oval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>
                <a:solidFill>
                  <a:schemeClr val="tx1"/>
                </a:solidFill>
                <a:uFillTx/>
              </a:rPr>
              <a:t>Autoimmune </a:t>
            </a:r>
            <a:endParaRPr b="1" dirty="0"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Oval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3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2000">
                <a:solidFill>
                  <a:schemeClr val="tx1"/>
                </a:solidFill>
                <a:uFillTx/>
              </a:rPr>
              <a:t>Infection </a:t>
            </a:r>
            <a:endParaRPr b="1" dirty="0" lang="en-US" sz="20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Oval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00800" y="2819400"/>
            <a:ext cx="2057400" cy="19050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>
                <a:solidFill>
                  <a:schemeClr val="tx1"/>
                </a:solidFill>
                <a:uFillTx/>
              </a:rPr>
              <a:t>Malignant  </a:t>
            </a:r>
            <a:endParaRPr b="1" dirty="0" lang="en-US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 id="18434" name="Auto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 id="18435" name="AutoShap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  <a:latin charset="0" pitchFamily="34"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err="1" lang="en-US" sz="3200">
                <a:solidFill>
                  <a:schemeClr val="tx1"/>
                </a:solidFill>
                <a:uFillTx/>
              </a:rPr>
              <a:t>Lymphocytosis</a:t>
            </a:r>
            <a:endParaRPr b="1" dirty="0" lang="en-US" sz="32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ounded 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371600"/>
            <a:ext cx="5105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mtClean="0" sz="2000">
                <a:solidFill>
                  <a:schemeClr val="tx1"/>
                </a:solidFill>
                <a:uFillTx/>
              </a:rPr>
              <a:t>1-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Viral infection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charset="0" pitchFamily="34" typeface="Arial"/>
              <a:buChar char="•"/>
              <a:defRPr>
                <a:uFillTx/>
              </a:defRPr>
            </a:pPr>
            <a:r>
              <a:rPr b="1" dirty="0" i="1" lang="en-US" sz="2000" u="sng">
                <a:solidFill>
                  <a:schemeClr val="tx1"/>
                </a:solidFill>
                <a:uFillTx/>
              </a:rPr>
              <a:t>Infectious mononucleosis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,cytomegalovirus ,rubella, hepatitis, adenoviruses, varicella</a:t>
            </a:r>
            <a:r>
              <a:rPr dirty="0" lang="en-US" smtClean="0">
                <a:solidFill>
                  <a:schemeClr val="tx1"/>
                </a:solidFill>
                <a:uFillTx/>
              </a:rPr>
              <a:t>….</a:t>
            </a:r>
            <a:endParaRPr dirty="0"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ounded 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2895600"/>
            <a:ext cx="51816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dirty="0" lang="en-US">
              <a:solidFill>
                <a:schemeClr val="tx1"/>
              </a:solidFill>
              <a:uFillTx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z="2000">
                <a:solidFill>
                  <a:schemeClr val="tx1"/>
                </a:solidFill>
                <a:uFillTx/>
              </a:rPr>
              <a:t>2- Some bacterial infection: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z="2000">
                <a:solidFill>
                  <a:schemeClr val="tx1"/>
                </a:solidFill>
                <a:uFillTx/>
              </a:rPr>
              <a:t> (Pertussis ,brucellosis 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…)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z="2000">
                <a:solidFill>
                  <a:schemeClr val="tx1"/>
                </a:solidFill>
                <a:uFillTx/>
              </a:rPr>
              <a:t>3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-Immune : SLE ,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 Allergic drug reactions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z="2000">
                <a:solidFill>
                  <a:schemeClr val="tx1"/>
                </a:solidFill>
                <a:uFillTx/>
              </a:rPr>
              <a:t>4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-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Other conditions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:, </a:t>
            </a:r>
            <a:r>
              <a:rPr b="1" dirty="0" err="1" lang="en-US" sz="2000">
                <a:solidFill>
                  <a:schemeClr val="tx1"/>
                </a:solidFill>
                <a:uFillTx/>
              </a:rPr>
              <a:t>splenectomy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, </a:t>
            </a:r>
            <a:endParaRPr b="1" dirty="0" lang="en-US" smtClean="0" sz="2000">
              <a:solidFill>
                <a:schemeClr val="tx1"/>
              </a:solidFill>
              <a:uFillTx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mtClean="0" sz="2000">
                <a:solidFill>
                  <a:schemeClr val="tx1"/>
                </a:solidFill>
                <a:uFillTx/>
              </a:rPr>
              <a:t>dermatitis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,hyperthyroidism  metastatic carcinoma….)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ounded 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z="2000">
                <a:solidFill>
                  <a:schemeClr val="tx1"/>
                </a:solidFill>
                <a:uFillTx/>
              </a:rPr>
              <a:t>5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-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Chronic lymphocytic leukemia (CLL)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z="2000">
                <a:solidFill>
                  <a:schemeClr val="tx1"/>
                </a:solidFill>
                <a:uFillTx/>
              </a:rPr>
              <a:t>6</a:t>
            </a:r>
            <a:r>
              <a:rPr b="1" dirty="0" lang="en-US" smtClean="0" sz="2000">
                <a:solidFill>
                  <a:schemeClr val="tx1"/>
                </a:solidFill>
                <a:uFillTx/>
              </a:rPr>
              <a:t>-Other </a:t>
            </a:r>
            <a:r>
              <a:rPr b="1" dirty="0" lang="en-US" sz="2000">
                <a:solidFill>
                  <a:schemeClr val="tx1"/>
                </a:solidFill>
                <a:uFillTx/>
              </a:rPr>
              <a:t>lymphomas: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z="2000">
                <a:solidFill>
                  <a:schemeClr val="tx1"/>
                </a:solidFill>
                <a:uFillTx/>
              </a:rPr>
              <a:t>Mantle cell lymphoma ,Hodgkin lymphoma</a:t>
            </a:r>
            <a:r>
              <a:rPr dirty="0" lang="en-US">
                <a:solidFill>
                  <a:schemeClr val="tx1"/>
                </a:solidFill>
                <a:uFillTx/>
              </a:rPr>
              <a:t>…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3.bp.blogspot.com/_jRgGstwXxTo/R-s0hEFd6EI/AAAAAAAAFEA/CCIHiBbJTYw/s400/HEME013.jpg" id="1844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05400" y="12192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imagebank.hematology.org/Content%5C989%5C1234%5C1234_full.JPG" id="18441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05400" y="2895600"/>
            <a:ext cx="3200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ksj.mit.edu/sites/default/files/images/tracker/2011/leuk.jpg" id="18442" name="Picture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05400" y="5181600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1480" y="914400"/>
            <a:ext cx="8382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lang="en-US" smtClean="0" sz="2400">
                <a:solidFill>
                  <a:schemeClr val="tx1"/>
                </a:solidFill>
                <a:uFillTx/>
              </a:rPr>
              <a:t>An </a:t>
            </a:r>
            <a:r>
              <a:rPr dirty="0" lang="en-US" sz="2400">
                <a:solidFill>
                  <a:schemeClr val="tx1"/>
                </a:solidFill>
                <a:uFillTx/>
              </a:rPr>
              <a:t>acute, infectious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disease, </a:t>
            </a:r>
            <a:r>
              <a:rPr dirty="0" lang="en-US" sz="2400">
                <a:solidFill>
                  <a:schemeClr val="tx1"/>
                </a:solidFill>
                <a:uFillTx/>
              </a:rPr>
              <a:t>caused by Epstein-Barr virus and characterized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by</a:t>
            </a:r>
          </a:p>
          <a:p>
            <a:pPr indent="-285750" marL="285750">
              <a:buFont charset="0" pitchFamily="34" typeface="Arial"/>
              <a:buChar char="•"/>
            </a:pPr>
            <a:r>
              <a:rPr dirty="0" lang="en-US" smtClean="0" sz="2400">
                <a:solidFill>
                  <a:schemeClr val="tx1"/>
                </a:solidFill>
                <a:uFillTx/>
              </a:rPr>
              <a:t> fever</a:t>
            </a:r>
          </a:p>
          <a:p>
            <a:pPr indent="-285750" marL="285750">
              <a:buFont charset="0" pitchFamily="34" typeface="Arial"/>
              <a:buChar char="•"/>
            </a:pPr>
            <a:r>
              <a:rPr dirty="0" lang="en-US" smtClean="0" sz="2400">
                <a:solidFill>
                  <a:schemeClr val="tx1"/>
                </a:solidFill>
                <a:uFillTx/>
              </a:rPr>
              <a:t>swollen </a:t>
            </a:r>
            <a:r>
              <a:rPr dirty="0" lang="en-US" sz="2400">
                <a:solidFill>
                  <a:schemeClr val="tx1"/>
                </a:solidFill>
                <a:uFillTx/>
              </a:rPr>
              <a:t>lymph 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nodes (painful)</a:t>
            </a:r>
          </a:p>
          <a:p>
            <a:pPr indent="-285750" marL="285750">
              <a:buFont charset="0" pitchFamily="34" typeface="Arial"/>
              <a:buChar char="•"/>
            </a:pPr>
            <a:r>
              <a:rPr dirty="0" lang="en-US" sz="2400">
                <a:solidFill>
                  <a:schemeClr val="tx1"/>
                </a:solidFill>
                <a:uFillTx/>
              </a:rPr>
              <a:t>S</a:t>
            </a:r>
            <a:r>
              <a:rPr dirty="0" lang="en-US" smtClean="0" sz="2400">
                <a:solidFill>
                  <a:schemeClr val="tx1"/>
                </a:solidFill>
                <a:uFillTx/>
              </a:rPr>
              <a:t>ore </a:t>
            </a:r>
            <a:r>
              <a:rPr dirty="0" lang="en-US" sz="2400">
                <a:solidFill>
                  <a:schemeClr val="tx1"/>
                </a:solidFill>
                <a:uFillTx/>
              </a:rPr>
              <a:t>throat, </a:t>
            </a:r>
          </a:p>
          <a:p>
            <a:pPr indent="-285750" marL="285750">
              <a:buFont charset="0" pitchFamily="34" typeface="Arial"/>
              <a:buChar char="•"/>
            </a:pPr>
            <a:r>
              <a:rPr dirty="0" lang="en-US" smtClean="0" sz="2400">
                <a:solidFill>
                  <a:schemeClr val="tx1"/>
                </a:solidFill>
                <a:uFillTx/>
              </a:rPr>
              <a:t> atypical  lymphocyte</a:t>
            </a:r>
          </a:p>
          <a:p>
            <a:pPr indent="-285750" marL="285750">
              <a:buFont charset="0" pitchFamily="34" typeface="Arial"/>
              <a:buChar char="•"/>
            </a:pPr>
            <a:r>
              <a:rPr dirty="0" lang="en-US" smtClean="0" sz="2400">
                <a:solidFill>
                  <a:schemeClr val="tx1"/>
                </a:solidFill>
                <a:uFillTx/>
              </a:rPr>
              <a:t> Affect young people ( usually)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3.bp.blogspot.com/_jRgGstwXxTo/R-s0hEFd6EI/AAAAAAAAFEA/CCIHiBbJTYw/s400/HEME013.jpg" id="19458" name="Picture 2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029200" y="1295400"/>
            <a:ext cx="3657600" cy="2705482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upload.wikimedia.org/wikipedia/commons/c/cf/Lymphadanopathy.JPG" id="19460" name="Picture 4">
            <a:hlinkClick r:id="rId4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029200" y="3980162"/>
            <a:ext cx="3699477" cy="2801638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bioweb.uwlax.edu/bio203/s2009/weisser_mich/tonsils.JPG" id="19462" name="Picture 6">
            <a:hlinkClick r:id="rId6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7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90600" y="3758765"/>
            <a:ext cx="3771900" cy="2941912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ounded 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7800" y="152400"/>
            <a:ext cx="54102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z="2800">
                <a:solidFill>
                  <a:schemeClr val="tx1"/>
                </a:solidFill>
                <a:uFillTx/>
              </a:rPr>
              <a:t>Infectious mononucleosis </a:t>
            </a:r>
            <a:endParaRPr b="1" dirty="0" lang="ar-SA" sz="2800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ounded 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600200"/>
            <a:ext cx="8077200" cy="2209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en-US" smtClean="0" sz="4000">
                <a:solidFill>
                  <a:schemeClr val="bg1"/>
                </a:solidFill>
                <a:uFillTx/>
              </a:rPr>
              <a:t>Malignant </a:t>
            </a:r>
            <a:r>
              <a:rPr b="1" dirty="0" err="1" lang="en-US" smtClean="0" sz="4000">
                <a:solidFill>
                  <a:schemeClr val="bg1"/>
                </a:solidFill>
                <a:uFillTx/>
              </a:rPr>
              <a:t>Lymphoproliferative</a:t>
            </a:r>
            <a:r>
              <a:rPr b="1" dirty="0" lang="en-US" smtClean="0" sz="4000">
                <a:solidFill>
                  <a:schemeClr val="bg1"/>
                </a:solidFill>
                <a:uFillTx/>
              </a:rPr>
              <a:t> </a:t>
            </a:r>
            <a:r>
              <a:rPr b="1" dirty="0" lang="en-US" sz="4000">
                <a:solidFill>
                  <a:schemeClr val="bg1"/>
                </a:solidFill>
                <a:uFillTx/>
              </a:rPr>
              <a:t>D</a:t>
            </a:r>
            <a:r>
              <a:rPr b="1" dirty="0" lang="en-US" smtClean="0" sz="4000">
                <a:solidFill>
                  <a:schemeClr val="bg1"/>
                </a:solidFill>
                <a:uFillTx/>
              </a:rPr>
              <a:t>isorders</a:t>
            </a:r>
            <a:endParaRPr b="1" dirty="0" lang="en-US" sz="4000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Group 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00338" y="188913"/>
            <a:ext cx="2376487" cy="2376487"/>
            <a:chOff x="1701" y="119"/>
            <a:chExt cx="1497" cy="1497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59" name="Rectangle 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60" name="Rectangle 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FillTx/>
                </a:rPr>
                <a:t>ALL</a:t>
              </a: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Group 20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48263" y="188913"/>
            <a:ext cx="3671887" cy="2376487"/>
            <a:chOff x="3243" y="119"/>
            <a:chExt cx="2313" cy="1497"/>
          </a:xfrm>
        </p:grpSpPr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roup 206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3" name="Rectangle 207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rrowheads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wrap="none"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4" name="Rectangle 208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rrowheads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wrap="none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FillTx/>
                  </a:rPr>
                  <a:t>MM </a:t>
                </a:r>
              </a:p>
            </p:txBody>
          </p:sp>
        </p:grp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Group 209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6" name="Rectangle 210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rrowheads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wrap="none"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7" name="Rectangle 211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rrowheads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 w="9525">
                <a:noFill/>
                <a:miter lim="800000"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wrap="none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FillTx/>
                  </a:rPr>
                  <a:t>CLL</a:t>
                </a:r>
              </a:p>
            </p:txBody>
          </p:sp>
        </p:grp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roup 212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9" name="Rectangle 213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rrowheads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wrap="none"/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uFillTx/>
                  </a:rPr>
                  <a:t>Lymphomas</a:t>
                </a: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70" name="Rectangle 214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rrowheads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wrap="none"/>
              <a:lstStyle/>
              <a:p>
                <a:endParaRPr lang="en-US">
                  <a:uFillTx/>
                </a:endParaRPr>
              </a:p>
            </p:txBody>
          </p:sp>
        </p:grp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71" name="Rectangle 2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72" name="Rectangle 21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US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roup 7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5288" y="2349500"/>
            <a:ext cx="1893887" cy="1382713"/>
            <a:chOff x="249" y="1615"/>
            <a:chExt cx="1193" cy="871"/>
          </a:xfrm>
        </p:grpSpPr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roup 8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465" name="Freeform 9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b="b" l="0" r="r" t="0"/>
                <a:pathLst>
                  <a:path h="262" w="297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algn="tl" flip="none" sx="100000" sy="100000" tx="0" ty="0"/>
              </a:blipFill>
              <a:ln cmpd="sng" w="3175">
                <a:noFill/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66" name="Freeform 10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b="b" l="0" r="r" t="0"/>
                <a:pathLst>
                  <a:path h="205" w="193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cmpd="sng" w="3175">
                <a:solidFill>
                  <a:srgbClr val="666699"/>
                </a:solidFill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</p:grp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Group 11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468" name="Freeform 12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 rot="3645729">
                <a:off x="1256" y="806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b="b" l="0" r="r" t="0"/>
                <a:pathLst>
                  <a:path h="262" w="297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algn="tl" flip="none" sx="100000" sy="100000" tx="0" ty="0"/>
              </a:blipFill>
              <a:ln cmpd="sng" w="3175">
                <a:noFill/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69" name="Freeform 13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1222" y="777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b="b" l="0" r="r" t="0"/>
                <a:pathLst>
                  <a:path h="205" w="193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cmpd="sng" w="3175">
                <a:solidFill>
                  <a:srgbClr val="666699"/>
                </a:solidFill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</p:grp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70" name="Text Box 1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49" y="2160"/>
              <a:ext cx="830" cy="3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uFillTx/>
                </a:rPr>
                <a:t>Hematopoietic</a:t>
              </a:r>
            </a:p>
            <a:p>
              <a:r>
                <a:rPr lang="en-US" sz="1400">
                  <a:solidFill>
                    <a:schemeClr val="tx1"/>
                  </a:solidFill>
                  <a:uFillTx/>
                </a:rPr>
                <a:t>stem cell</a:t>
              </a: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71" name="Line 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len="med" type="triangle" w="med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72" name="AutoShape 1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flipV="1" rot="5400000">
              <a:off x="135" y="1775"/>
              <a:ext cx="545" cy="226"/>
            </a:xfrm>
            <a:prstGeom prst="curvedDownArrow">
              <a:avLst>
                <a:gd fmla="val 21369" name="adj1"/>
                <a:gd fmla="val 69599" name="adj2"/>
                <a:gd fmla="val 33333" name="adj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US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roup 17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39975" y="3068638"/>
            <a:ext cx="4908550" cy="3516312"/>
            <a:chOff x="1474" y="1933"/>
            <a:chExt cx="3092" cy="2215"/>
          </a:xfrm>
        </p:grpSpPr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Group 18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475" name="Freeform 19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 rot="5124292">
                <a:off x="471" y="1051"/>
                <a:ext cx="231" cy="226"/>
              </a:xfrm>
              <a:custGeom>
                <a:avLst/>
                <a:gdLst/>
                <a:ahLst/>
                <a:cxnLst>
                  <a:cxn ang="0">
                    <a:pos x="215" y="28"/>
                  </a:cxn>
                  <a:cxn ang="0">
                    <a:pos x="79" y="16"/>
                  </a:cxn>
                  <a:cxn ang="0">
                    <a:pos x="0" y="128"/>
                  </a:cxn>
                  <a:cxn ang="0">
                    <a:pos x="81" y="251"/>
                  </a:cxn>
                  <a:cxn ang="0">
                    <a:pos x="247" y="194"/>
                  </a:cxn>
                  <a:cxn ang="0">
                    <a:pos x="215" y="28"/>
                  </a:cxn>
                </a:cxnLst>
                <a:rect b="b" l="0" r="r" t="0"/>
                <a:pathLst>
                  <a:path h="262" w="297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algn="tl" flip="none" sx="100000" sy="100000" tx="0" ty="0"/>
              </a:blipFill>
              <a:ln cmpd="sng" w="3175">
                <a:noFill/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76" name="Freeform 20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436" y="1014"/>
                <a:ext cx="286" cy="270"/>
              </a:xfrm>
              <a:custGeom>
                <a:avLst/>
                <a:gdLst/>
                <a:ahLst/>
                <a:cxnLst>
                  <a:cxn ang="0">
                    <a:pos x="193" y="108"/>
                  </a:cxn>
                  <a:cxn ang="0">
                    <a:pos x="146" y="19"/>
                  </a:cxn>
                  <a:cxn ang="0">
                    <a:pos x="55" y="19"/>
                  </a:cxn>
                  <a:cxn ang="0">
                    <a:pos x="10" y="132"/>
                  </a:cxn>
                  <a:cxn ang="0">
                    <a:pos x="115" y="201"/>
                  </a:cxn>
                  <a:cxn ang="0">
                    <a:pos x="193" y="108"/>
                  </a:cxn>
                </a:cxnLst>
                <a:rect b="b" l="0" r="r" t="0"/>
                <a:pathLst>
                  <a:path h="205" w="193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cmpd="sng" w="3175">
                <a:solidFill>
                  <a:srgbClr val="666699"/>
                </a:solidFill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</p:grp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77" name="Line 2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len="med" type="triangle" w="med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78" name="Line 2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len="med" type="triangle" w="med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79" name="Line 2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len="med" type="triangle" w="med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80" name="Line 2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len="med" type="triangle" w="med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81" name="Line 2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len="med" type="triangle" w="med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82" name="Line 2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len="med" type="triangle" w="med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Group 27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2699" y="2024"/>
              <a:ext cx="1867" cy="2124"/>
              <a:chOff x="2699" y="2024"/>
              <a:chExt cx="1867" cy="2124"/>
            </a:xfrm>
          </p:grpSpPr>
          <p:grpSp>
            <p:nvGrp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Group 28"/>
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<p:nvPr/>
            </p:nvGrpSpPr>
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2699" y="2024"/>
                <a:ext cx="1860" cy="310"/>
                <a:chOff x="2699" y="1570"/>
                <a:chExt cx="1860" cy="310"/>
              </a:xfrm>
            </p:grpSpPr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roup 29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486" name="Freeform 3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166" y="454"/>
                    <a:ext cx="230" cy="224"/>
                  </a:xfrm>
                  <a:custGeom>
                    <a:avLst/>
                    <a:gdLst/>
                    <a:ahLst/>
                    <a:cxnLst>
                      <a:cxn ang="0">
                        <a:pos x="230" y="114"/>
                      </a:cxn>
                      <a:cxn ang="0">
                        <a:pos x="183" y="16"/>
                      </a:cxn>
                      <a:cxn ang="0">
                        <a:pos x="74" y="16"/>
                      </a:cxn>
                      <a:cxn ang="0">
                        <a:pos x="32" y="81"/>
                      </a:cxn>
                      <a:cxn ang="0">
                        <a:pos x="19" y="152"/>
                      </a:cxn>
                      <a:cxn ang="0">
                        <a:pos x="146" y="234"/>
                      </a:cxn>
                      <a:cxn ang="0">
                        <a:pos x="230" y="114"/>
                      </a:cxn>
                    </a:cxnLst>
                    <a:rect b="b" l="0" r="r" t="0"/>
                    <a:pathLst>
                      <a:path h="239" w="230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87" name="Freeform 3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8588556">
                    <a:off x="1153" y="432"/>
                    <a:ext cx="280" cy="265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Group 32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89" name="Freeform 3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algn="tl" flip="none" sx="100000" sy="100000" tx="0" ty="0"/>
                  </a:blip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90" name="Freeform 3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4103" y="1943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00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491" name="Freeform 3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4150" y="1979"/>
                    <a:ext cx="206" cy="176"/>
                  </a:xfrm>
                  <a:custGeom>
                    <a:avLst/>
                    <a:gdLst/>
                    <a:ahLst/>
                    <a:cxnLst>
                      <a:cxn ang="0">
                        <a:pos x="129" y="78"/>
                      </a:cxn>
                      <a:cxn ang="0">
                        <a:pos x="159" y="99"/>
                      </a:cxn>
                      <a:cxn ang="0">
                        <a:pos x="191" y="95"/>
                      </a:cxn>
                      <a:cxn ang="0">
                        <a:pos x="204" y="60"/>
                      </a:cxn>
                      <a:cxn ang="0">
                        <a:pos x="180" y="23"/>
                      </a:cxn>
                      <a:cxn ang="0">
                        <a:pos x="156" y="17"/>
                      </a:cxn>
                      <a:cxn ang="0">
                        <a:pos x="122" y="38"/>
                      </a:cxn>
                      <a:cxn ang="0">
                        <a:pos x="108" y="72"/>
                      </a:cxn>
                      <a:cxn ang="0">
                        <a:pos x="105" y="18"/>
                      </a:cxn>
                      <a:cxn ang="0">
                        <a:pos x="71" y="11"/>
                      </a:cxn>
                      <a:cxn ang="0">
                        <a:pos x="45" y="24"/>
                      </a:cxn>
                      <a:cxn ang="0">
                        <a:pos x="29" y="44"/>
                      </a:cxn>
                      <a:cxn ang="0">
                        <a:pos x="89" y="77"/>
                      </a:cxn>
                      <a:cxn ang="0">
                        <a:pos x="33" y="87"/>
                      </a:cxn>
                      <a:cxn ang="0">
                        <a:pos x="3" y="110"/>
                      </a:cxn>
                      <a:cxn ang="0">
                        <a:pos x="29" y="158"/>
                      </a:cxn>
                      <a:cxn ang="0">
                        <a:pos x="65" y="174"/>
                      </a:cxn>
                      <a:cxn ang="0">
                        <a:pos x="84" y="156"/>
                      </a:cxn>
                      <a:cxn ang="0">
                        <a:pos x="80" y="123"/>
                      </a:cxn>
                      <a:cxn ang="0">
                        <a:pos x="71" y="95"/>
                      </a:cxn>
                      <a:cxn ang="0">
                        <a:pos x="110" y="126"/>
                      </a:cxn>
                      <a:cxn ang="0">
                        <a:pos x="131" y="123"/>
                      </a:cxn>
                      <a:cxn ang="0">
                        <a:pos x="137" y="102"/>
                      </a:cxn>
                      <a:cxn ang="0">
                        <a:pos x="129" y="78"/>
                      </a:cxn>
                    </a:cxnLst>
                    <a:rect b="b" l="0" r="r" t="0"/>
                    <a:pathLst>
                      <a:path h="176" w="20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92" name="Line 36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spLocks noChangeShapeType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len="med" type="triangle" w="med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/>
                <a:lstStyle/>
                <a:p>
                  <a:endParaRPr lang="en-US">
                    <a:uFillTx/>
                  </a:endParaRPr>
                </a:p>
              </p:txBody>
            </p: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93" name="Text Box 37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    <a:spLocks noChangeArrowheads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878" y="1616"/>
                  <a:ext cx="68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  <a:uFillTx/>
                    </a:rPr>
                    <a:t>Neutrophils</a:t>
                  </a:r>
                </a:p>
              </p:txBody>
            </p:sp>
          </p:grpSp>
          <p:grpSp>
            <p:nvGrp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Group 38"/>
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<p:nvPr/>
            </p:nvGrpSpPr>
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2699" y="2387"/>
                <a:ext cx="1867" cy="316"/>
                <a:chOff x="2699" y="2024"/>
                <a:chExt cx="1867" cy="316"/>
              </a:xfrm>
            </p:grpSpPr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roup 39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496" name="Freeform 4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b="b" l="0" r="r" t="0"/>
                    <a:pathLst>
                      <a:path h="262" w="297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97" name="Freeform 4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Group 42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99" name="Freeform 4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alphaModFix amt="59000"/>
                    </a:blip>
                    <a:srcRect/>
                    <a:tile algn="tl" flip="none" sx="100000" sy="100000" tx="0" ty="0"/>
                  </a:blip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0" name="Freeform 4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336" y="890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00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1" name="Freeform 4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381" y="935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b="b" l="0" r="r" t="0"/>
                    <a:pathLst>
                      <a:path h="180" w="202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61000"/>
                    </a:blip>
                    <a:srcRect/>
                    <a:tile algn="tl" flip="none" sx="100000" sy="100000" tx="0" ty="0"/>
                  </a:blip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2" name="Freeform 4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2562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3" name="Freeform 4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2517" y="111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4" name="Freeform 4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2517" y="107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5" name="Freeform 49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2472" y="102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6" name="Freeform 5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2426" y="93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000"/>
                    </a:srgbClr>
                  </a:solid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7" name="Oval 5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8" name="Oval 52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09" name="Oval 5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0" name="Oval 5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1" name="Oval 5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2" name="Oval 5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999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3" name="Oval 5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4" name="Freeform 5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2531" y="102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5" name="Oval 59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6" name="Oval 6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7" name="Oval 6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8" name="Freeform 62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2510" y="95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19" name="Oval 6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0" name="Freeform 6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2526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1" name="Oval 6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2" name="Oval 6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3" name="Oval 6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4" name="Oval 6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5" name="Oval 69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6" name="Oval 7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7" name="Oval 7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8" name="Oval 72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29" name="Oval 7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30" name="Freeform 7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2562" y="94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001"/>
                    </a:srgbClr>
                  </a:solid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31" name="Oval 7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32" name="Oval 7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33" name="Oval 7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34" name="Oval 7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2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35" name="Line 79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spLocks noChangeShapeType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len="med" type="triangle" w="med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/>
                <a:lstStyle/>
                <a:p>
                  <a:endParaRPr lang="en-US">
                    <a:uFillTx/>
                  </a:endParaRPr>
                </a:p>
              </p:txBody>
            </p: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36" name="Text Box 80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    <a:spLocks noChangeArrowheads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878" y="2069"/>
                  <a:ext cx="6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  <a:uFillTx/>
                    </a:rPr>
                    <a:t>Eosinophils</a:t>
                  </a:r>
                </a:p>
              </p:txBody>
            </p:sp>
          </p:grpSp>
          <p:grpSp>
            <p:nvGrp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Group 81"/>
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<p:nvPr/>
            </p:nvGrpSpPr>
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2699" y="2750"/>
                <a:ext cx="1780" cy="323"/>
                <a:chOff x="2699" y="2478"/>
                <a:chExt cx="1780" cy="323"/>
              </a:xfrm>
            </p:grpSpPr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Group 82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539" name="Freeform 8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b="b" l="0" r="r" t="0"/>
                    <a:pathLst>
                      <a:path h="262" w="297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40" name="Freeform 8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Group 85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542" name="Freeform 8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algn="tl" flip="none" sx="100000" sy="100000" tx="0" ty="0"/>
                  </a:blip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43" name="Freeform 8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288" y="798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44" name="Freeform 8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34" y="844"/>
                    <a:ext cx="202" cy="180"/>
                  </a:xfrm>
                  <a:custGeom>
                    <a:avLst/>
                    <a:gdLst/>
                    <a:ahLst/>
                    <a:cxnLst>
                      <a:cxn ang="0">
                        <a:pos x="110" y="35"/>
                      </a:cxn>
                      <a:cxn ang="0">
                        <a:pos x="121" y="105"/>
                      </a:cxn>
                      <a:cxn ang="0">
                        <a:pos x="146" y="126"/>
                      </a:cxn>
                      <a:cxn ang="0">
                        <a:pos x="185" y="114"/>
                      </a:cxn>
                      <a:cxn ang="0">
                        <a:pos x="188" y="108"/>
                      </a:cxn>
                      <a:cxn ang="0">
                        <a:pos x="193" y="105"/>
                      </a:cxn>
                      <a:cxn ang="0">
                        <a:pos x="202" y="83"/>
                      </a:cxn>
                      <a:cxn ang="0">
                        <a:pos x="173" y="17"/>
                      </a:cxn>
                      <a:cxn ang="0">
                        <a:pos x="134" y="0"/>
                      </a:cxn>
                      <a:cxn ang="0">
                        <a:pos x="107" y="12"/>
                      </a:cxn>
                      <a:cxn ang="0">
                        <a:pos x="55" y="27"/>
                      </a:cxn>
                      <a:cxn ang="0">
                        <a:pos x="32" y="35"/>
                      </a:cxn>
                      <a:cxn ang="0">
                        <a:pos x="20" y="48"/>
                      </a:cxn>
                      <a:cxn ang="0">
                        <a:pos x="10" y="66"/>
                      </a:cxn>
                      <a:cxn ang="0">
                        <a:pos x="19" y="152"/>
                      </a:cxn>
                      <a:cxn ang="0">
                        <a:pos x="34" y="168"/>
                      </a:cxn>
                      <a:cxn ang="0">
                        <a:pos x="64" y="174"/>
                      </a:cxn>
                      <a:cxn ang="0">
                        <a:pos x="112" y="162"/>
                      </a:cxn>
                      <a:cxn ang="0">
                        <a:pos x="101" y="143"/>
                      </a:cxn>
                      <a:cxn ang="0">
                        <a:pos x="89" y="114"/>
                      </a:cxn>
                      <a:cxn ang="0">
                        <a:pos x="94" y="50"/>
                      </a:cxn>
                      <a:cxn ang="0">
                        <a:pos x="104" y="39"/>
                      </a:cxn>
                      <a:cxn ang="0">
                        <a:pos x="110" y="35"/>
                      </a:cxn>
                    </a:cxnLst>
                    <a:rect b="b" l="0" r="r" t="0"/>
                    <a:pathLst>
                      <a:path h="180" w="202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45" name="Freeform 89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515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46" name="Freeform 9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73" y="10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47" name="Freeform 9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70" y="98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48" name="Freeform 92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369" y="830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49" name="Freeform 9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01" y="827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71000"/>
                    </a:blip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50" name="Freeform 9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31" y="81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51" name="Freeform 9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37" y="10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52" name="Freeform 9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527" y="94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53" name="Oval 9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54" name="Oval 9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55" name="Oval 99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56" name="Oval 10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57" name="Oval 10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58" name="Oval 102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80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59" name="Oval 10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0" name="Oval 10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1" name="Oval 10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2" name="Oval 10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3" name="Oval 10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4" name="Oval 10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5" name="Oval 109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6" name="Oval 11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7" name="Oval 11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8" name="Oval 112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69" name="Oval 11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70" name="Freeform 11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315" y="96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71" name="Freeform 11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47" y="99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72" name="Freeform 11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37" y="961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73" name="Freeform 11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93" y="965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74" name="Oval 11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4000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75" name="Oval 119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76" name="Oval 12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77" name="Freeform 12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307" y="918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78" name="Oval 122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79" name="Oval 12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80" name="Oval 12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81" name="Oval 12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82" name="Freeform 12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11" y="94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83" name="Oval 12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84" name="Oval 12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85" name="Oval 129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86" name="Oval 13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87" name="Freeform 131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387" y="1016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>
                      <a:alphaModFix amt="32000"/>
                    </a:blip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88" name="Oval 132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89" name="Oval 13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1001"/>
                    </a:srgb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90" name="Oval 13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91" name="Oval 13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92" name="Freeform 13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78" y="959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593" name="Freeform 13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spect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4808420">
                    <a:off x="3470" y="822"/>
                    <a:ext cx="28" cy="27"/>
                  </a:xfrm>
                  <a:custGeom>
                    <a:avLst/>
                    <a:gdLst/>
                    <a:ahLst/>
                    <a:cxnLst>
                      <a:cxn ang="0">
                        <a:pos x="229" y="113"/>
                      </a:cxn>
                      <a:cxn ang="0">
                        <a:pos x="182" y="15"/>
                      </a:cxn>
                      <a:cxn ang="0">
                        <a:pos x="93" y="25"/>
                      </a:cxn>
                      <a:cxn ang="0">
                        <a:pos x="31" y="80"/>
                      </a:cxn>
                      <a:cxn ang="0">
                        <a:pos x="18" y="151"/>
                      </a:cxn>
                      <a:cxn ang="0">
                        <a:pos x="138" y="220"/>
                      </a:cxn>
                      <a:cxn ang="0">
                        <a:pos x="229" y="113"/>
                      </a:cxn>
                    </a:cxnLst>
                    <a:rect b="b" l="0" r="r" t="0"/>
                    <a:pathLst>
                      <a:path h="225" w="229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94" name="Oval 13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95" name="Line 139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spLocks noChangeShapeType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len="med" type="triangle" w="med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/>
                <a:lstStyle/>
                <a:p>
                  <a:endParaRPr lang="en-US">
                    <a:uFillTx/>
                  </a:endParaRPr>
                </a:p>
              </p:txBody>
            </p: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596" name="Text Box 140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    <a:spLocks noChangeArrowheads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878" y="2523"/>
                  <a:ext cx="6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  <a:uFillTx/>
                    </a:rPr>
                    <a:t>Basophils</a:t>
                  </a:r>
                </a:p>
              </p:txBody>
            </p:sp>
          </p:grpSp>
          <p:grpSp>
            <p:nvGrp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Group 141"/>
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<p:nvPr/>
            </p:nvGrpSpPr>
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2699" y="3113"/>
                <a:ext cx="1835" cy="315"/>
                <a:chOff x="2699" y="2931"/>
                <a:chExt cx="1835" cy="315"/>
              </a:xfrm>
            </p:grpSpPr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Group 142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599" name="Freeform 143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b="b" l="0" r="r" t="0"/>
                    <a:pathLst>
                      <a:path h="262" w="297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00" name="Freeform 144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Group 145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602" name="Freeform 14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578" y="1144"/>
                    <a:ext cx="203" cy="216"/>
                  </a:xfrm>
                  <a:custGeom>
                    <a:avLst/>
                    <a:gdLst/>
                    <a:ahLst/>
                    <a:cxnLst>
                      <a:cxn ang="0">
                        <a:pos x="183" y="103"/>
                      </a:cxn>
                      <a:cxn ang="0">
                        <a:pos x="140" y="43"/>
                      </a:cxn>
                      <a:cxn ang="0">
                        <a:pos x="111" y="4"/>
                      </a:cxn>
                      <a:cxn ang="0">
                        <a:pos x="30" y="19"/>
                      </a:cxn>
                      <a:cxn ang="0">
                        <a:pos x="6" y="75"/>
                      </a:cxn>
                      <a:cxn ang="0">
                        <a:pos x="39" y="105"/>
                      </a:cxn>
                      <a:cxn ang="0">
                        <a:pos x="44" y="125"/>
                      </a:cxn>
                      <a:cxn ang="0">
                        <a:pos x="29" y="147"/>
                      </a:cxn>
                      <a:cxn ang="0">
                        <a:pos x="8" y="179"/>
                      </a:cxn>
                      <a:cxn ang="0">
                        <a:pos x="75" y="214"/>
                      </a:cxn>
                      <a:cxn ang="0">
                        <a:pos x="185" y="167"/>
                      </a:cxn>
                      <a:cxn ang="0">
                        <a:pos x="183" y="103"/>
                      </a:cxn>
                    </a:cxnLst>
                    <a:rect b="b" l="0" r="r" t="0"/>
                    <a:pathLst>
                      <a:path h="216" w="203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03" name="Freeform 14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506" y="1121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04" name="Oval 148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05" name="Oval 149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99"/>
                    </a:scheme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06" name="Oval 150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 noChangeArrowheads="1"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000"/>
                    </a:schemeClr>
                  </a:solidFill>
                  <a:ln w="952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 anchor="ctr" wrap="none"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07" name="Line 151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spLocks noChangeShapeType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len="med" type="triangle" w="med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/>
                <a:lstStyle/>
                <a:p>
                  <a:endParaRPr lang="en-US">
                    <a:uFillTx/>
                  </a:endParaRPr>
                </a:p>
              </p:txBody>
            </p: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08" name="Text Box 152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    <a:spLocks noChangeArrowheads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878" y="2976"/>
                  <a:ext cx="65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  <a:uFillTx/>
                    </a:rPr>
                    <a:t>Monocytes</a:t>
                  </a:r>
                </a:p>
              </p:txBody>
            </p:sp>
          </p:grpSp>
          <p:grpSp>
            <p:nvGrp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Group 153"/>
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<p:nvPr/>
            </p:nvGrpSpPr>
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2699" y="3475"/>
                <a:ext cx="1724" cy="316"/>
                <a:chOff x="2699" y="3385"/>
                <a:chExt cx="1724" cy="316"/>
              </a:xfrm>
            </p:grpSpPr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Group 154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11" name="Freeform 155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b="b" l="0" r="r" t="0"/>
                    <a:pathLst>
                      <a:path h="262" w="297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12" name="Freeform 15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Group 157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Group 158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15" name="Freeform 159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377" y="845"/>
                      <a:ext cx="154" cy="181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b="b" l="0" r="r" t="0"/>
                      <a:pathLst>
                        <a:path h="179" w="154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7000"/>
                      </a:blip>
                      <a:srcRect/>
                      <a:tile algn="tl" flip="none" sx="100000" sy="100000" tx="0" ty="0"/>
                    </a:blipFill>
                    <a:ln w="9525">
                      <a:noFill/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16" name="Freeform 160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377" y="845"/>
                      <a:ext cx="154" cy="179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3"/>
                        </a:cxn>
                        <a:cxn ang="0">
                          <a:pos x="28" y="33"/>
                        </a:cxn>
                        <a:cxn ang="0">
                          <a:pos x="0" y="93"/>
                        </a:cxn>
                        <a:cxn ang="0">
                          <a:pos x="56" y="171"/>
                        </a:cxn>
                        <a:cxn ang="0">
                          <a:pos x="116" y="161"/>
                        </a:cxn>
                        <a:cxn ang="0">
                          <a:pos x="142" y="99"/>
                        </a:cxn>
                        <a:cxn ang="0">
                          <a:pos x="132" y="39"/>
                        </a:cxn>
                        <a:cxn ang="0">
                          <a:pos x="118" y="27"/>
                        </a:cxn>
                        <a:cxn ang="0">
                          <a:pos x="58" y="3"/>
                        </a:cxn>
                      </a:cxnLst>
                      <a:rect b="b" l="0" r="r" t="0"/>
                      <a:pathLst>
                        <a:path h="179" w="154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Group 161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18" name="Freeform 162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b="b" l="0" r="r" t="0"/>
                      <a:pathLst>
                        <a:path h="139" w="115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19" name="Freeform 163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b="b" l="0" r="r" t="0"/>
                      <a:pathLst>
                        <a:path h="139" w="115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algn="tl" flip="none" sx="100000" sy="100000" tx="0" ty="0"/>
                    </a:blip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Group 164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21" name="Freeform 165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b="b" l="0" r="r" t="0"/>
                      <a:pathLst>
                        <a:path h="139" w="115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algn="tl" flip="none" sx="100000" sy="100000" tx="0" ty="0"/>
                    </a:blip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22" name="Freeform 166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b="b" l="0" r="r" t="0"/>
                      <a:pathLst>
                        <a:path h="139" w="115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Group 167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24" name="Freeform 168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b="b" l="0" r="r" t="0"/>
                      <a:pathLst>
                        <a:path h="55" w="68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25" name="Freeform 169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558" y="1117"/>
                      <a:ext cx="68" cy="5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"/>
                        </a:cxn>
                        <a:cxn ang="0">
                          <a:pos x="2" y="35"/>
                        </a:cxn>
                        <a:cxn ang="0">
                          <a:pos x="22" y="41"/>
                        </a:cxn>
                        <a:cxn ang="0">
                          <a:pos x="38" y="45"/>
                        </a:cxn>
                        <a:cxn ang="0">
                          <a:pos x="64" y="23"/>
                        </a:cxn>
                        <a:cxn ang="0">
                          <a:pos x="68" y="11"/>
                        </a:cxn>
                        <a:cxn ang="0">
                          <a:pos x="64" y="1"/>
                        </a:cxn>
                        <a:cxn ang="0">
                          <a:pos x="46" y="5"/>
                        </a:cxn>
                        <a:cxn ang="0">
                          <a:pos x="0" y="1"/>
                        </a:cxn>
                      </a:cxnLst>
                      <a:rect b="b" l="0" r="r" t="0"/>
                      <a:pathLst>
                        <a:path h="55" w="68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algn="tl" flip="none" sx="100000" sy="100000" tx="0" ty="0"/>
                    </a:blip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17" name="Group 170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27" name="Freeform 171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b="b" l="0" r="r" t="0"/>
                      <a:pathLst>
                        <a:path h="89" w="132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algn="tl" flip="none" sx="100000" sy="100000" tx="0" ty="0"/>
                    </a:blip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28" name="Freeform 172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b="b" l="0" r="r" t="0"/>
                      <a:pathLst>
                        <a:path h="89" w="132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20" name="Group 173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30" name="Freeform 174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b="b" l="0" r="r" t="0"/>
                      <a:pathLst>
                        <a:path h="139" w="115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algn="tl" flip="none" sx="100000" sy="100000" tx="0" ty="0"/>
                    </a:blip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31" name="Freeform 175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921" y="663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b="b" l="0" r="r" t="0"/>
                      <a:pathLst>
                        <a:path h="139" w="115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23" name="Group 176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 rot="1259716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33" name="Freeform 177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b="b" l="0" r="r" t="0"/>
                      <a:pathLst>
                        <a:path h="139" w="115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2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34" name="Freeform 178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604" y="890"/>
                      <a:ext cx="115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78" y="9"/>
                        </a:cxn>
                        <a:cxn ang="0">
                          <a:pos x="0" y="39"/>
                        </a:cxn>
                        <a:cxn ang="0">
                          <a:pos x="18" y="83"/>
                        </a:cxn>
                        <a:cxn ang="0">
                          <a:pos x="24" y="105"/>
                        </a:cxn>
                        <a:cxn ang="0">
                          <a:pos x="26" y="133"/>
                        </a:cxn>
                        <a:cxn ang="0">
                          <a:pos x="52" y="129"/>
                        </a:cxn>
                        <a:cxn ang="0">
                          <a:pos x="96" y="71"/>
                        </a:cxn>
                        <a:cxn ang="0">
                          <a:pos x="112" y="33"/>
                        </a:cxn>
                        <a:cxn ang="0">
                          <a:pos x="102" y="19"/>
                        </a:cxn>
                        <a:cxn ang="0">
                          <a:pos x="90" y="7"/>
                        </a:cxn>
                        <a:cxn ang="0">
                          <a:pos x="78" y="9"/>
                        </a:cxn>
                      </a:cxnLst>
                      <a:rect b="b" l="0" r="r" t="0"/>
                      <a:pathLst>
                        <a:path h="139" w="115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39000"/>
                      </a:blip>
                      <a:srcRect/>
                      <a:tile algn="tl" flip="none" sx="100000" sy="100000" tx="0" ty="0"/>
                    </a:blip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26" name="Group 179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36" name="Freeform 180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b="b" l="0" r="r" t="0"/>
                      <a:pathLst>
                        <a:path h="89" w="132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 cstate="print">
                        <a:alphaModFix amt="48000"/>
                      </a:blip>
                      <a:srcRect/>
                      <a:tile algn="tl" flip="none" sx="100000" sy="100000" tx="0" ty="0"/>
                    </a:blip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37" name="Freeform 181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4604" y="799"/>
                      <a:ext cx="132" cy="8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6"/>
                        </a:cxn>
                        <a:cxn ang="0">
                          <a:pos x="16" y="20"/>
                        </a:cxn>
                        <a:cxn ang="0">
                          <a:pos x="0" y="42"/>
                        </a:cxn>
                        <a:cxn ang="0">
                          <a:pos x="16" y="58"/>
                        </a:cxn>
                        <a:cxn ang="0">
                          <a:pos x="44" y="74"/>
                        </a:cxn>
                        <a:cxn ang="0">
                          <a:pos x="116" y="78"/>
                        </a:cxn>
                        <a:cxn ang="0">
                          <a:pos x="128" y="58"/>
                        </a:cxn>
                        <a:cxn ang="0">
                          <a:pos x="114" y="0"/>
                        </a:cxn>
                        <a:cxn ang="0">
                          <a:pos x="62" y="6"/>
                        </a:cxn>
                      </a:cxnLst>
                      <a:rect b="b" l="0" r="r" t="0"/>
                      <a:pathLst>
                        <a:path h="89" w="132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</p:grp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38" name="Line 182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spLocks noChangeShapeType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len="med" type="triangle" w="med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/>
                <a:lstStyle/>
                <a:p>
                  <a:endParaRPr lang="en-US">
                    <a:uFillTx/>
                  </a:endParaRPr>
                </a:p>
              </p:txBody>
            </p: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39" name="Text Box 183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    <a:spLocks noChangeArrowheads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878" y="3430"/>
                  <a:ext cx="545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  <a:uFillTx/>
                    </a:rPr>
                    <a:t>Platelets</a:t>
                  </a:r>
                </a:p>
              </p:txBody>
            </p:sp>
          </p:grpSp>
          <p:grpSp>
            <p:nvGrp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29" name="Group 184"/>
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<p:nvPr/>
            </p:nvGrpSpPr>
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2699" y="3793"/>
                <a:ext cx="1755" cy="355"/>
                <a:chOff x="2699" y="3793"/>
                <a:chExt cx="1755" cy="355"/>
              </a:xfrm>
            </p:grpSpPr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32" name="Group 185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35" name="Group 186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grpSpLocks noChangeAspect="1"/>
                  </p:cNvGrpSpPr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3" name="Oval 187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 noChangeArrowheads="1" noChangeAspect="1"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 anchor="ctr" wrap="none"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4" name="Oval 188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 noChangeArrowheads="1" noChangeAspect="1"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b="50000" l="50000" r="50000" t="50000"/>
                      </a:path>
                    </a:gradFill>
                    <a:ln w="9525">
                      <a:noFill/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 anchor="ctr" wrap="none"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0" name="Group 189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grpSpLocks noChangeAspect="1"/>
                  </p:cNvGrpSpPr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6" name="Oval 190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 noChangeArrowheads="1" noChangeAspect="1"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 anchor="ctr" wrap="none"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7" name="Oval 191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 noChangeArrowheads="1" noChangeAspect="1"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b="50000" l="50000" r="50000" t="50000"/>
                      </a:path>
                    </a:gradFill>
                    <a:ln w="9525">
                      <a:noFill/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 anchor="ctr" wrap="none"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  <p:grpSp>
                <p:nvGrp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1" name="Group 192"/>
  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grpSpLocks noChangeAspect="1"/>
                  </p:cNvGrpSpPr>
                  <p:nvPr/>
                </p:nvGrpSpPr>
  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9" name="Oval 193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 noChangeArrowheads="1" noChangeAspect="1"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60001"/>
                      </a:srgbClr>
                    </a:solidFill>
                    <a:ln w="9525">
                      <a:noFill/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 anchor="ctr" wrap="none"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  <p:sp>
                  <p:nvSpPr>
  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50" name="Oval 194"/>
  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  <a:spLocks noChangeArrowheads="1" noChangeAspect="1"/>
                    </p:cNvSpPr>
                    <p:nvPr/>
                  </p:nvSpPr>
  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b="50000" l="50000" r="50000" t="50000"/>
                      </a:path>
                    </a:gradFill>
                    <a:ln w="9525">
                      <a:noFill/>
                      <a:round/>
                    </a:ln>
                    <a:effectLst/>
                  </p:spPr>
  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bodyPr anchor="ctr" wrap="none"/>
                    <a:lstStyle/>
                    <a:p>
                      <a:endParaRPr lang="en-US"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2" name="Group 195"/>
    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    <p:nvPr/>
              </p:nvGrpSpPr>
    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52" name="Freeform 196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 rot="3645729">
                    <a:off x="1256" y="806"/>
                    <a:ext cx="231" cy="226"/>
                  </a:xfrm>
                  <a:custGeom>
                    <a:avLst/>
                    <a:gdLst/>
                    <a:ahLst/>
                    <a:cxnLst>
                      <a:cxn ang="0">
                        <a:pos x="215" y="28"/>
                      </a:cxn>
                      <a:cxn ang="0">
                        <a:pos x="79" y="16"/>
                      </a:cxn>
                      <a:cxn ang="0">
                        <a:pos x="0" y="128"/>
                      </a:cxn>
                      <a:cxn ang="0">
                        <a:pos x="81" y="251"/>
                      </a:cxn>
                      <a:cxn ang="0">
                        <a:pos x="247" y="194"/>
                      </a:cxn>
                      <a:cxn ang="0">
                        <a:pos x="215" y="28"/>
                      </a:cxn>
                    </a:cxnLst>
                    <a:rect b="b" l="0" r="r" t="0"/>
                    <a:pathLst>
                      <a:path h="262" w="297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 cstate="print"/>
                    <a:srcRect/>
                    <a:tile algn="tl" flip="none" sx="100000" sy="100000" tx="0" ty="0"/>
                  </a:blipFill>
                  <a:ln cmpd="sng" w="3175">
                    <a:noFill/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  <p:sp>
                <p:nvSpPr>
  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53" name="Freeform 197"/>
  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  <a:spLocks/>
                  </p:cNvSpPr>
                  <p:nvPr/>
                </p:nvSpPr>
  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  <a:xfrm>
                    <a:off x="1222" y="777"/>
                    <a:ext cx="286" cy="270"/>
                  </a:xfrm>
                  <a:custGeom>
                    <a:avLst/>
                    <a:gdLst/>
                    <a:ahLst/>
                    <a:cxnLst>
                      <a:cxn ang="0">
                        <a:pos x="193" y="108"/>
                      </a:cxn>
                      <a:cxn ang="0">
                        <a:pos x="146" y="19"/>
                      </a:cxn>
                      <a:cxn ang="0">
                        <a:pos x="55" y="19"/>
                      </a:cxn>
                      <a:cxn ang="0">
                        <a:pos x="10" y="132"/>
                      </a:cxn>
                      <a:cxn ang="0">
                        <a:pos x="115" y="201"/>
                      </a:cxn>
                      <a:cxn ang="0">
                        <a:pos x="193" y="108"/>
                      </a:cxn>
                    </a:cxnLst>
                    <a:rect b="b" l="0" r="r" t="0"/>
                    <a:pathLst>
                      <a:path h="205" w="193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cmpd="sng" w="3175">
                    <a:solidFill>
                      <a:srgbClr val="666699"/>
                    </a:solidFill>
                    <a:round/>
                  </a:ln>
                  <a:effectLst/>
                </p:spPr>
  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bodyPr/>
                  <a:lstStyle/>
                  <a:p>
                    <a:endParaRPr lang="en-US">
                      <a:uFillTx/>
                    </a:endParaRPr>
                  </a:p>
                </p:txBody>
              </p:sp>
            </p:grp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54" name="Line 198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  <a:spLocks noChangeShapeType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len="med" type="triangle" w="med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/>
                <a:lstStyle/>
                <a:p>
                  <a:endParaRPr lang="en-US">
                    <a:uFillTx/>
                  </a:endParaRPr>
                </a:p>
              </p:txBody>
            </p:sp>
            <p:sp>
              <p:nvSpPr>
  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55" name="Text Box 199"/>
  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    <a:spLocks noChangeArrowheads="1"/>
                </p:cNvSpPr>
                <p:nvPr/>
              </p:nvSpPr>
  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  <a:xfrm>
                  <a:off x="3878" y="3884"/>
                  <a:ext cx="57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chemeClr val="tx1"/>
                      </a:solidFill>
                      <a:uFillTx/>
                    </a:rPr>
                    <a:t>Red cells</a:t>
                  </a:r>
                </a:p>
              </p:txBody>
            </p:sp>
          </p:grpSp>
        </p:grp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56" name="Text Box 20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837" y="2069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uFillTx/>
                </a:rPr>
                <a:t>Myeloid</a:t>
              </a:r>
            </a:p>
            <a:p>
              <a:r>
                <a:rPr lang="en-US" sz="1400">
                  <a:solidFill>
                    <a:schemeClr val="tx1"/>
                  </a:solidFill>
                  <a:uFillTx/>
                </a:rPr>
                <a:t>progenitor</a:t>
              </a: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57" name="Line 20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len="med" type="triangle" w="med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58" name="Line 20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V="1">
            <a:off x="2339975" y="1844675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5" name="Group 28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62" name="Rectangle 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59" name="Rectangle 20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FillTx/>
                </a:rPr>
                <a:t>Myeloproliferative disorders</a:t>
              </a: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48" name="Group 280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00338" y="2708275"/>
            <a:ext cx="2376487" cy="4033838"/>
            <a:chOff x="1701" y="1706"/>
            <a:chExt cx="1497" cy="2541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461" name="Rectangle 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0" name="Rectangle 20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FillTx/>
                </a:rPr>
                <a:t>AML</a:t>
              </a: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74" name="Oval 2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300788" y="765175"/>
            <a:ext cx="1223962" cy="935038"/>
          </a:xfrm>
          <a:prstGeom prst="ellipse">
            <a:avLst/>
          </a:prstGeom>
          <a:gradFill rotWithShape="1">
            <a:gsLst>
              <a:gs pos="0">
                <a:srgbClr val="99FF66">
                  <a:tint val="0"/>
                </a:srgbClr>
              </a:gs>
              <a:gs pos="100000">
                <a:srgbClr val="99FF66">
                  <a:alpha val="60001"/>
                </a:srgbClr>
              </a:gs>
            </a:gsLst>
            <a:path path="shape">
              <a:fillToRect b="50000" l="50000" r="50000" t="50000"/>
            </a:path>
          </a:gradFill>
          <a:ln w="9525">
            <a:noFill/>
            <a:round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en-US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51" name="Group 21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59113" y="1412875"/>
            <a:ext cx="504825" cy="493713"/>
            <a:chOff x="1153" y="432"/>
            <a:chExt cx="280" cy="265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76" name="Freeform 22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166" y="454"/>
              <a:ext cx="230" cy="224"/>
            </a:xfrm>
            <a:custGeom>
              <a:avLst/>
              <a:gdLst/>
              <a:ahLst/>
              <a:cxnLst>
                <a:cxn ang="0">
                  <a:pos x="230" y="114"/>
                </a:cxn>
                <a:cxn ang="0">
                  <a:pos x="183" y="16"/>
                </a:cxn>
                <a:cxn ang="0">
                  <a:pos x="74" y="16"/>
                </a:cxn>
                <a:cxn ang="0">
                  <a:pos x="32" y="81"/>
                </a:cxn>
                <a:cxn ang="0">
                  <a:pos x="19" y="152"/>
                </a:cxn>
                <a:cxn ang="0">
                  <a:pos x="146" y="234"/>
                </a:cxn>
                <a:cxn ang="0">
                  <a:pos x="230" y="114"/>
                </a:cxn>
              </a:cxnLst>
              <a:rect b="b" l="0" r="r" t="0"/>
              <a:pathLst>
                <a:path h="239" w="230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77" name="Freeform 22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1153" y="432"/>
              <a:ext cx="280" cy="265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78" name="Text Box 2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916238" y="1916113"/>
            <a:ext cx="981075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uFillTx/>
              </a:rPr>
              <a:t>Lymphoid</a:t>
            </a:r>
          </a:p>
          <a:p>
            <a:r>
              <a:rPr lang="en-US" sz="1400">
                <a:solidFill>
                  <a:schemeClr val="tx1"/>
                </a:solidFill>
                <a:uFillTx/>
              </a:rPr>
              <a:t>progenitor</a:t>
            </a: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1" name="Group 22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08625" y="981075"/>
            <a:ext cx="298450" cy="315913"/>
            <a:chOff x="2574" y="1487"/>
            <a:chExt cx="188" cy="199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80" name="Freeform 22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2568" y="1493"/>
              <a:ext cx="199" cy="188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681" name="Freeform 22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2585" y="1510"/>
              <a:ext cx="159" cy="15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algn="tl" flip="none" sx="100000" sy="100000" tx="0" ty="0"/>
            </a:blip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2" name="Group 226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84663" y="1773238"/>
            <a:ext cx="504825" cy="501650"/>
            <a:chOff x="1222" y="777"/>
            <a:chExt cx="286" cy="27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83" name="Freeform 22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b="b" l="0" r="r" t="0"/>
              <a:pathLst>
                <a:path h="262" w="297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84" name="Freeform 22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5" name="Group 22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68" name="Group 230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87" name="Freeform 231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300" y="164"/>
                <a:ext cx="238" cy="234"/>
              </a:xfrm>
              <a:custGeom>
                <a:avLst/>
                <a:gdLst/>
                <a:ahLst/>
                <a:cxnLst>
                  <a:cxn ang="0">
                    <a:pos x="223" y="82"/>
                  </a:cxn>
                  <a:cxn ang="0">
                    <a:pos x="40" y="26"/>
                  </a:cxn>
                  <a:cxn ang="0">
                    <a:pos x="20" y="170"/>
                  </a:cxn>
                  <a:cxn ang="0">
                    <a:pos x="135" y="231"/>
                  </a:cxn>
                  <a:cxn ang="0">
                    <a:pos x="223" y="82"/>
                  </a:cxn>
                </a:cxnLst>
                <a:rect b="b" l="0" r="r" t="0"/>
                <a:pathLst>
                  <a:path h="234" w="238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cmpd="sng" w="3175">
                <a:solidFill>
                  <a:srgbClr val="666699"/>
                </a:solidFill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88" name="Oval 232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rrowheads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300" y="172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tint val="0"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b="50000" l="50000" r="50000" t="50000"/>
                </a:path>
              </a:gradFill>
              <a:ln w="3175">
                <a:noFill/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wrap="none"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689" name="Freeform 233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spect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 rot="-4473221">
                <a:off x="3339" y="238"/>
                <a:ext cx="159" cy="152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b="b" l="0" r="r" t="0"/>
                <a:pathLst>
                  <a:path h="155" w="162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algn="tl" flip="none" sx="100000" sy="100000" tx="0" ty="0"/>
              </a:blipFill>
              <a:ln cmpd="sng" w="3175">
                <a:noFill/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</p:grp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73" name="Group 234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91" name="Freeform 235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586" y="142"/>
                <a:ext cx="290" cy="258"/>
              </a:xfrm>
              <a:custGeom>
                <a:avLst/>
                <a:gdLst/>
                <a:ahLst/>
                <a:cxnLst>
                  <a:cxn ang="0">
                    <a:pos x="272" y="106"/>
                  </a:cxn>
                  <a:cxn ang="0">
                    <a:pos x="112" y="18"/>
                  </a:cxn>
                  <a:cxn ang="0">
                    <a:pos x="14" y="142"/>
                  </a:cxn>
                  <a:cxn ang="0">
                    <a:pos x="166" y="255"/>
                  </a:cxn>
                  <a:cxn ang="0">
                    <a:pos x="272" y="106"/>
                  </a:cxn>
                </a:cxnLst>
                <a:rect b="b" l="0" r="r" t="0"/>
                <a:pathLst>
                  <a:path h="258" w="290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cmpd="sng" w="3175">
                <a:solidFill>
                  <a:srgbClr val="666699"/>
                </a:solidFill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92" name="Oval 236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rrowheads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614" y="170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tint val="0"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b="50000" l="50000" r="50000" t="50000"/>
                </a:path>
              </a:gradFill>
              <a:ln w="3175">
                <a:noFill/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wrap="none"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693" name="Freeform 237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spect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 rot="-4473221">
                <a:off x="3662" y="220"/>
                <a:ext cx="159" cy="184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b="b" l="0" r="r" t="0"/>
                <a:pathLst>
                  <a:path h="155" w="162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algn="tl" flip="none" sx="100000" sy="100000" tx="0" ty="0"/>
              </a:blipFill>
              <a:ln cmpd="sng" w="3175">
                <a:noFill/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</p:grp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75" name="Group 238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95" name="Freeform 239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812" y="529"/>
                <a:ext cx="224" cy="209"/>
              </a:xfrm>
              <a:custGeom>
                <a:avLst/>
                <a:gdLst/>
                <a:ahLst/>
                <a:cxnLst>
                  <a:cxn ang="0">
                    <a:pos x="207" y="73"/>
                  </a:cxn>
                  <a:cxn ang="0">
                    <a:pos x="72" y="9"/>
                  </a:cxn>
                  <a:cxn ang="0">
                    <a:pos x="2" y="105"/>
                  </a:cxn>
                  <a:cxn ang="0">
                    <a:pos x="107" y="206"/>
                  </a:cxn>
                  <a:cxn ang="0">
                    <a:pos x="207" y="73"/>
                  </a:cxn>
                </a:cxnLst>
                <a:rect b="b" l="0" r="r" t="0"/>
                <a:pathLst>
                  <a:path h="209" w="224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cmpd="sng" w="3175">
                <a:solidFill>
                  <a:srgbClr val="666699"/>
                </a:solidFill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96" name="Oval 240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rrowheads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>
                <a:off x="3778" y="536"/>
                <a:ext cx="280" cy="186"/>
              </a:xfrm>
              <a:prstGeom prst="ellipse">
                <a:avLst/>
              </a:prstGeom>
              <a:gradFill rotWithShape="1">
                <a:gsLst>
                  <a:gs pos="0">
                    <a:srgbClr val="0000FF">
                      <a:tint val="0"/>
                    </a:srgbClr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b="50000" l="50000" r="50000" t="50000"/>
                </a:path>
              </a:gradFill>
              <a:ln w="3175">
                <a:noFill/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wrap="none"/>
              <a:lstStyle/>
              <a:p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697" name="Freeform 241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 noChangeAspect="1"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  <a:xfrm rot="-4473221">
                <a:off x="3839" y="574"/>
                <a:ext cx="159" cy="166"/>
              </a:xfrm>
              <a:custGeom>
                <a:avLst/>
                <a:gdLst/>
                <a:ahLst/>
                <a:cxnLst>
                  <a:cxn ang="0">
                    <a:pos x="96" y="150"/>
                  </a:cxn>
                  <a:cxn ang="0">
                    <a:pos x="142" y="54"/>
                  </a:cxn>
                  <a:cxn ang="0">
                    <a:pos x="45" y="10"/>
                  </a:cxn>
                  <a:cxn ang="0">
                    <a:pos x="11" y="101"/>
                  </a:cxn>
                  <a:cxn ang="0">
                    <a:pos x="96" y="150"/>
                  </a:cxn>
                </a:cxnLst>
                <a:rect b="b" l="0" r="r" t="0"/>
                <a:pathLst>
                  <a:path h="155" w="162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algn="tl" flip="none" sx="100000" sy="100000" tx="0" ty="0"/>
              </a:blipFill>
              <a:ln cmpd="sng" w="3175">
                <a:noFill/>
                <a:round/>
              </a:ln>
              <a:effectLst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/>
              <a:lstStyle/>
              <a:p>
                <a:endParaRPr lang="en-US">
                  <a:uFillTx/>
                </a:endParaRPr>
              </a:p>
            </p:txBody>
          </p:sp>
        </p:grp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79" name="Group 24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195004">
            <a:off x="4274344" y="918369"/>
            <a:ext cx="512763" cy="492125"/>
            <a:chOff x="1222" y="777"/>
            <a:chExt cx="286" cy="27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699" name="Freeform 24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3645729">
              <a:off x="1256" y="806"/>
              <a:ext cx="231" cy="226"/>
            </a:xfrm>
            <a:custGeom>
              <a:avLst/>
              <a:gdLst/>
              <a:ahLst/>
              <a:cxnLst>
                <a:cxn ang="0">
                  <a:pos x="215" y="28"/>
                </a:cxn>
                <a:cxn ang="0">
                  <a:pos x="79" y="16"/>
                </a:cxn>
                <a:cxn ang="0">
                  <a:pos x="0" y="128"/>
                </a:cxn>
                <a:cxn ang="0">
                  <a:pos x="81" y="251"/>
                </a:cxn>
                <a:cxn ang="0">
                  <a:pos x="247" y="194"/>
                </a:cxn>
                <a:cxn ang="0">
                  <a:pos x="215" y="28"/>
                </a:cxn>
              </a:cxnLst>
              <a:rect b="b" l="0" r="r" t="0"/>
              <a:pathLst>
                <a:path h="262" w="297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00" name="Freeform 24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222" y="777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82" name="Group 24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88125" y="836613"/>
            <a:ext cx="454025" cy="428625"/>
            <a:chOff x="5113" y="628"/>
            <a:chExt cx="286" cy="27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02" name="Freeform 24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03" name="Freeform 24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704" name="Freeform 24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algn="tl" flip="none" sx="100000" sy="100000" tx="0" ty="0"/>
            </a:blip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05" name="Freeform 24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06" name="Freeform 25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07" name="Oval 25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08" name="Freeform 25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09" name="Freeform 25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10" name="Freeform 25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tint val="0"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b="50000" l="50000" r="50000" t="50000"/>
              </a:path>
            </a:grad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85" name="Group 25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3817480">
            <a:off x="6890544" y="1183481"/>
            <a:ext cx="401638" cy="428625"/>
            <a:chOff x="5113" y="628"/>
            <a:chExt cx="286" cy="27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12" name="Freeform 25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2646009">
              <a:off x="5113" y="628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13" name="Freeform 25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7714" name="Freeform 25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algn="tl" flip="none" sx="100000" sy="100000" tx="0" ty="0"/>
            </a:blip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15" name="Freeform 25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5225" y="677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16" name="Freeform 26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5169" y="772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17" name="Oval 26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 w="952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18" name="Freeform 26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5343" y="744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19" name="Freeform 26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5290" y="678"/>
              <a:ext cx="28" cy="27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20" name="Freeform 26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148" y="663"/>
              <a:ext cx="229" cy="222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80">
                    <a:tint val="0"/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b="50000" l="50000" r="50000" t="50000"/>
              </a:path>
            </a:grad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21" name="Line 26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22" name="Line 26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23" name="Line 26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59338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24" name="Line 26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25" name="Line 26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940425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26" name="Line 27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686" name="Group 27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pSpLocks noChangeAspect="1"/>
          </p:cNvGrpSpPr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32588" y="1844675"/>
            <a:ext cx="315912" cy="298450"/>
            <a:chOff x="2854" y="1152"/>
            <a:chExt cx="286" cy="27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28" name="Freeform 27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854" y="1152"/>
              <a:ext cx="286" cy="270"/>
            </a:xfrm>
            <a:custGeom>
              <a:avLst/>
              <a:gdLst/>
              <a:ahLst/>
              <a:cxnLst>
                <a:cxn ang="0">
                  <a:pos x="193" y="108"/>
                </a:cxn>
                <a:cxn ang="0">
                  <a:pos x="146" y="19"/>
                </a:cxn>
                <a:cxn ang="0">
                  <a:pos x="55" y="19"/>
                </a:cxn>
                <a:cxn ang="0">
                  <a:pos x="10" y="132"/>
                </a:cxn>
                <a:cxn ang="0">
                  <a:pos x="115" y="201"/>
                </a:cxn>
                <a:cxn ang="0">
                  <a:pos x="193" y="108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7729" name="Freeform 27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884" y="1182"/>
              <a:ext cx="229" cy="225"/>
            </a:xfrm>
            <a:custGeom>
              <a:avLst/>
              <a:gdLst/>
              <a:ahLst/>
              <a:cxnLst>
                <a:cxn ang="0">
                  <a:pos x="229" y="113"/>
                </a:cxn>
                <a:cxn ang="0">
                  <a:pos x="182" y="15"/>
                </a:cxn>
                <a:cxn ang="0">
                  <a:pos x="93" y="25"/>
                </a:cxn>
                <a:cxn ang="0">
                  <a:pos x="31" y="80"/>
                </a:cxn>
                <a:cxn ang="0">
                  <a:pos x="18" y="151"/>
                </a:cxn>
                <a:cxn ang="0">
                  <a:pos x="138" y="220"/>
                </a:cxn>
                <a:cxn ang="0">
                  <a:pos x="229" y="1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tile algn="tl" flip="none" sx="100000" sy="100000" tx="0" ty="0"/>
            </a:blipFill>
            <a:ln cmpd="sng" w="3175">
              <a:noFill/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30" name="Text Box 27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300788" y="2132013"/>
            <a:ext cx="1336675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uFillTx/>
              </a:rPr>
              <a:t>T-lymphocytes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31" name="Text Box 27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885113" y="1628775"/>
            <a:ext cx="863600" cy="51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uFillTx/>
              </a:rPr>
              <a:t>Plasma</a:t>
            </a:r>
          </a:p>
          <a:p>
            <a:pPr algn="ctr"/>
            <a:r>
              <a:rPr lang="en-US" sz="1400">
                <a:solidFill>
                  <a:schemeClr val="tx1"/>
                </a:solidFill>
                <a:uFillTx/>
              </a:rPr>
              <a:t>cells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33" name="Rectangle 27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34" name="Text Box 27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435600" y="1268413"/>
            <a:ext cx="1347788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uFillTx/>
              </a:rPr>
              <a:t>B-lymphocytes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38" name="Text Box 28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64163" y="692150"/>
            <a:ext cx="576262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 algn="ctr"/>
            <a:r>
              <a:rPr lang="en-US" sz="1400">
                <a:solidFill>
                  <a:srgbClr val="008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34" typeface="Arial Narrow"/>
              </a:rPr>
              <a:t>na</a:t>
            </a:r>
            <a:r>
              <a:rPr lang="en-US" sz="1400">
                <a:solidFill>
                  <a:srgbClr val="008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34" typeface="Arial Narrow"/>
                <a:cs charset="0" typeface="Arial"/>
              </a:rPr>
              <a:t>ï</a:t>
            </a:r>
            <a:r>
              <a:rPr lang="en-US" sz="1400">
                <a:solidFill>
                  <a:srgbClr val="008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uFillTx/>
                <a:latin charset="0" pitchFamily="34" typeface="Arial Narrow"/>
              </a:rPr>
              <a:t>ve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739" name="WordArt 28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ShapeType="1" noTextEdi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443663" y="692150"/>
            <a:ext cx="936625" cy="28575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fromWordArt="1" spcFirstLastPara="1" wrap="none">
            <a:prstTxWarp prst="textArchUp">
              <a:avLst>
                <a:gd fmla="val 11154350" name="adj"/>
              </a:avLst>
            </a:prstTxWarp>
          </a:bodyPr>
          <a:lstStyle/>
          <a:p>
            <a:pPr algn="ctr"/>
            <a:r>
              <a:rPr kern="10" lang="en-US" sz="800">
                <a:ln w="3175">
                  <a:noFill/>
                  <a:round/>
                </a:ln>
                <a:solidFill>
                  <a:srgbClr val="008000"/>
                </a:solidFill>
                <a:uFillTx/>
                <a:latin typeface="Arial Narrow"/>
              </a:rPr>
              <a:t>germinal center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76610" y="152400"/>
            <a:ext cx="6495789" cy="5427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Malignant </a:t>
            </a:r>
            <a:r>
              <a:rPr b="1" dirty="0" err="1" lang="en-US" smtClean="0" sz="2800">
                <a:solidFill>
                  <a:schemeClr val="tx1"/>
                </a:solidFill>
                <a:uFillTx/>
              </a:rPr>
              <a:t>Lymphoproliferative</a:t>
            </a:r>
            <a:r>
              <a:rPr b="1" dirty="0" lang="en-US" smtClean="0" sz="2800">
                <a:solidFill>
                  <a:schemeClr val="tx1"/>
                </a:solidFill>
                <a:uFillTx/>
              </a:rPr>
              <a:t> disorders</a:t>
            </a:r>
            <a:endParaRPr b="1" dirty="0" lang="ar-SA" sz="28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own Arrow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89814" y="695193"/>
            <a:ext cx="114300" cy="5240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ounded 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257820"/>
            <a:ext cx="186089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800">
                <a:solidFill>
                  <a:schemeClr val="tx1"/>
                </a:solidFill>
                <a:uFillTx/>
              </a:rPr>
              <a:t>Immature</a:t>
            </a:r>
            <a:r>
              <a:rPr b="1" dirty="0" lang="en-US" smtClean="0" sz="2400">
                <a:uFillTx/>
              </a:rPr>
              <a:t> </a:t>
            </a:r>
            <a:endParaRPr b="1" dirty="0" lang="ar-SA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Oval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789656"/>
            <a:ext cx="891958" cy="876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000">
                <a:solidFill>
                  <a:schemeClr val="tx1"/>
                </a:solidFill>
                <a:uFillTx/>
              </a:rPr>
              <a:t>ALL</a:t>
            </a:r>
            <a:endParaRPr b="1" dirty="0" lang="ar-SA" sz="20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ounded 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1273480"/>
            <a:ext cx="4648200" cy="518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z="2800">
                <a:solidFill>
                  <a:schemeClr val="tx1"/>
                </a:solidFill>
                <a:uFillTx/>
              </a:rPr>
              <a:t>M</a:t>
            </a:r>
            <a:r>
              <a:rPr b="1" dirty="0" lang="en-US" smtClean="0" sz="2800">
                <a:solidFill>
                  <a:schemeClr val="tx1"/>
                </a:solidFill>
                <a:uFillTx/>
              </a:rPr>
              <a:t>ature</a:t>
            </a:r>
            <a:r>
              <a:rPr b="1" dirty="0" lang="en-US" smtClean="0" sz="2400">
                <a:uFillTx/>
              </a:rPr>
              <a:t> </a:t>
            </a:r>
            <a:endParaRPr b="1" dirty="0" lang="ar-SA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own Arrow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25133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ounded 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49598" y="2362200"/>
            <a:ext cx="2465801" cy="47807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000">
                <a:solidFill>
                  <a:schemeClr val="bg1"/>
                </a:solidFill>
                <a:uFillTx/>
              </a:rPr>
              <a:t>Lymphoid leukemia </a:t>
            </a:r>
            <a:endParaRPr b="1" dirty="0" lang="ar-SA" sz="2000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ounded 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43200" y="2436312"/>
            <a:ext cx="2943225" cy="4953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 sz="2400">
                <a:solidFill>
                  <a:schemeClr val="bg1"/>
                </a:solidFill>
                <a:uFillTx/>
              </a:rPr>
              <a:t>Lymphoma  </a:t>
            </a:r>
            <a:endParaRPr b="1" dirty="0" lang="ar-SA" sz="2400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Down Arrow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9100" y="1792266"/>
            <a:ext cx="76200" cy="5334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Rectangle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40099" y="2819400"/>
            <a:ext cx="2122901" cy="17526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>
                <a:solidFill>
                  <a:schemeClr val="accent2">
                    <a:lumMod val="50000"/>
                  </a:schemeClr>
                </a:solidFill>
                <a:uFillTx/>
              </a:rPr>
              <a:t>CLL</a:t>
            </a:r>
          </a:p>
          <a:p>
            <a:r>
              <a:rPr b="1" dirty="0" lang="en-US" smtClean="0">
                <a:solidFill>
                  <a:schemeClr val="accent2">
                    <a:lumMod val="50000"/>
                  </a:schemeClr>
                </a:solidFill>
                <a:uFillTx/>
              </a:rPr>
              <a:t>Hairy cell leukemia</a:t>
            </a:r>
          </a:p>
          <a:p>
            <a:r>
              <a:rPr b="1" dirty="0" lang="en-US" smtClean="0">
                <a:solidFill>
                  <a:schemeClr val="accent2">
                    <a:lumMod val="50000"/>
                  </a:schemeClr>
                </a:solidFill>
                <a:uFillTx/>
              </a:rPr>
              <a:t> </a:t>
            </a:r>
            <a:r>
              <a:rPr b="1" dirty="0" lang="en-US">
                <a:solidFill>
                  <a:schemeClr val="accent2">
                    <a:lumMod val="50000"/>
                  </a:schemeClr>
                </a:solidFill>
                <a:uFillTx/>
              </a:rPr>
              <a:t>T- </a:t>
            </a:r>
            <a:r>
              <a:rPr b="1" dirty="0" err="1" lang="en-US">
                <a:solidFill>
                  <a:schemeClr val="accent2">
                    <a:lumMod val="50000"/>
                  </a:schemeClr>
                </a:solidFill>
                <a:uFillTx/>
              </a:rPr>
              <a:t>prolymphocytic</a:t>
            </a:r>
            <a:r>
              <a:rPr b="1" dirty="0" lang="en-US">
                <a:solidFill>
                  <a:schemeClr val="accent2">
                    <a:lumMod val="50000"/>
                  </a:schemeClr>
                </a:solidFill>
                <a:uFillTx/>
              </a:rPr>
              <a:t> </a:t>
            </a:r>
            <a:r>
              <a:rPr b="1" dirty="0" lang="en-US" smtClean="0">
                <a:solidFill>
                  <a:schemeClr val="accent2">
                    <a:lumMod val="50000"/>
                  </a:schemeClr>
                </a:solidFill>
                <a:uFillTx/>
              </a:rPr>
              <a:t>leukemia </a:t>
            </a:r>
          </a:p>
          <a:p>
            <a:r>
              <a:rPr b="1" dirty="0" lang="en-US" smtClean="0">
                <a:solidFill>
                  <a:schemeClr val="accent2">
                    <a:lumMod val="50000"/>
                  </a:schemeClr>
                </a:solidFill>
                <a:uFillTx/>
              </a:rPr>
              <a:t>Leukemic phase of lymphoma </a:t>
            </a:r>
            <a:endParaRPr b="1" dirty="0" lang="ar-SA">
              <a:solidFill>
                <a:schemeClr val="accent2">
                  <a:lumMod val="50000"/>
                </a:schemeClr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Rectangle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3305827"/>
            <a:ext cx="230981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2000">
                <a:solidFill>
                  <a:schemeClr val="accent4">
                    <a:lumMod val="50000"/>
                  </a:schemeClr>
                </a:solidFill>
                <a:uFillTx/>
              </a:rPr>
              <a:t>Hodgkin lymphoma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Down Arrow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49599" y="695193"/>
            <a:ext cx="114300" cy="52400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Rectangle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7646" y="3276600"/>
            <a:ext cx="2844452" cy="48486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lang="en-US" smtClean="0">
                <a:solidFill>
                  <a:schemeClr val="tx1"/>
                </a:solidFill>
                <a:uFillTx/>
              </a:rPr>
              <a:t> </a:t>
            </a:r>
            <a:r>
              <a:rPr b="1" dirty="0" lang="en-US" smtClean="0" sz="2000">
                <a:solidFill>
                  <a:schemeClr val="accent4">
                    <a:lumMod val="50000"/>
                  </a:schemeClr>
                </a:solidFill>
                <a:uFillTx/>
              </a:rPr>
              <a:t>Non Hodgkin lymphoma </a:t>
            </a:r>
            <a:endParaRPr b="1" dirty="0" lang="en-US" smtClean="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Rounded Rectangle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03465" y="4193610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 smtClean="0">
                <a:solidFill>
                  <a:schemeClr val="bg1"/>
                </a:solidFill>
                <a:uFillTx/>
              </a:rPr>
              <a:t>T- cell neoplasm</a:t>
            </a:r>
            <a:endParaRPr b="1" dirty="0" lang="ar-SA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Down Arrow 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10311" y="4650810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Rectangle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17099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lang="en-US" smtClean="0">
                <a:solidFill>
                  <a:srgbClr val="003300"/>
                </a:solidFill>
                <a:uFillTx/>
              </a:rPr>
              <a:t>Adult T leukemia lymphoma </a:t>
            </a:r>
          </a:p>
          <a:p>
            <a:r>
              <a:rPr dirty="0" err="1" lang="en-US" smtClean="0">
                <a:solidFill>
                  <a:srgbClr val="003300"/>
                </a:solidFill>
                <a:uFillTx/>
              </a:rPr>
              <a:t>Sezary</a:t>
            </a:r>
            <a:r>
              <a:rPr dirty="0" lang="en-US" smtClean="0">
                <a:solidFill>
                  <a:srgbClr val="003300"/>
                </a:solidFill>
                <a:uFillTx/>
              </a:rPr>
              <a:t> syndrome </a:t>
            </a:r>
          </a:p>
          <a:p>
            <a:r>
              <a:rPr dirty="0" lang="en-US" smtClean="0">
                <a:solidFill>
                  <a:srgbClr val="003300"/>
                </a:solidFill>
                <a:uFillTx/>
              </a:rPr>
              <a:t>Large anaplastic T lymphoma </a:t>
            </a:r>
            <a:endParaRPr dirty="0" lang="ar-SA">
              <a:solidFill>
                <a:srgbClr val="0033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Rounded Rectangle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6251" y="4170123"/>
            <a:ext cx="2022693" cy="457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r>
              <a:rPr b="1" dirty="0" lang="en-US">
                <a:solidFill>
                  <a:schemeClr val="bg1"/>
                </a:solidFill>
                <a:uFillTx/>
              </a:rPr>
              <a:t>B</a:t>
            </a:r>
            <a:r>
              <a:rPr b="1" dirty="0" lang="en-US" smtClean="0">
                <a:solidFill>
                  <a:schemeClr val="bg1"/>
                </a:solidFill>
                <a:uFillTx/>
              </a:rPr>
              <a:t>- cell neoplasm</a:t>
            </a:r>
            <a:endParaRPr b="1" dirty="0" lang="ar-SA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Rectangle 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9915" y="4994231"/>
            <a:ext cx="3293301" cy="13303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err="1" lang="en-US" smtClean="0">
                <a:solidFill>
                  <a:srgbClr val="003300"/>
                </a:solidFill>
                <a:uFillTx/>
              </a:rPr>
              <a:t>Burkitt</a:t>
            </a:r>
            <a:r>
              <a:rPr dirty="0" lang="en-US" smtClean="0">
                <a:solidFill>
                  <a:srgbClr val="003300"/>
                </a:solidFill>
                <a:uFillTx/>
              </a:rPr>
              <a:t> lymphoma  </a:t>
            </a:r>
          </a:p>
          <a:p>
            <a:r>
              <a:rPr dirty="0" lang="en-US" smtClean="0">
                <a:solidFill>
                  <a:srgbClr val="003300"/>
                </a:solidFill>
                <a:uFillTx/>
              </a:rPr>
              <a:t>Diffuse large B lymphoma </a:t>
            </a:r>
          </a:p>
          <a:p>
            <a:r>
              <a:rPr dirty="0" lang="en-US" smtClean="0">
                <a:solidFill>
                  <a:srgbClr val="003300"/>
                </a:solidFill>
                <a:uFillTx/>
              </a:rPr>
              <a:t>Follicular lymphoma </a:t>
            </a:r>
          </a:p>
          <a:p>
            <a:r>
              <a:rPr dirty="0" lang="en-US" smtClean="0">
                <a:solidFill>
                  <a:srgbClr val="003300"/>
                </a:solidFill>
                <a:uFillTx/>
              </a:rPr>
              <a:t>Multiple myeloma  </a:t>
            </a:r>
            <a:r>
              <a:rPr dirty="0" lang="en-US" smtClean="0">
                <a:solidFill>
                  <a:schemeClr val="tx1"/>
                </a:solidFill>
                <a:uFillTx/>
              </a:rPr>
              <a:t> </a:t>
            </a:r>
            <a:endParaRPr dirty="0" lang="ar-SA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Down Arrow 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68048" y="4626279"/>
            <a:ext cx="76200" cy="304800"/>
          </a:xfrm>
          <a:prstGeom prst="down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Oval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9915" y="4134763"/>
            <a:ext cx="737731" cy="55649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1400">
                <a:solidFill>
                  <a:schemeClr val="tx1"/>
                </a:solidFill>
                <a:uFillTx/>
              </a:rPr>
              <a:t>90%</a:t>
            </a:r>
            <a:endParaRPr b="1" dirty="0" lang="ar-SA" sz="14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Oval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1371" y="4134763"/>
            <a:ext cx="737731" cy="574893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b="1" dirty="0" lang="en-US" smtClean="0" sz="1400">
                <a:solidFill>
                  <a:schemeClr val="tx1"/>
                </a:solidFill>
                <a:uFillTx/>
              </a:rPr>
              <a:t>10%</a:t>
            </a:r>
            <a:endParaRPr b="1" dirty="0" lang="ar-SA" sz="14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Down Arrow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63749" y="2933178"/>
            <a:ext cx="11051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own Arrow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38944" y="2933178"/>
            <a:ext cx="109056" cy="344987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Down Arrow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7600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Down Arrow 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3749" y="3763027"/>
            <a:ext cx="124999" cy="37173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pPr algn="ctr"/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83" name="Oval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5400000">
            <a:off x="3755745" y="1506197"/>
            <a:ext cx="4763957" cy="4350648"/>
          </a:xfrm>
          <a:prstGeom prst="ellipse">
            <a:avLst/>
          </a:prstGeom>
          <a:gradFill rotWithShape="1">
            <a:gsLst>
              <a:gs pos="0">
                <a:srgbClr val="99CCFF">
                  <a:shade val="46275"/>
                </a:srgbClr>
              </a:gs>
              <a:gs pos="100000">
                <a:srgbClr val="99CCFF">
                  <a:alpha val="5600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84" name="Freeform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5400000">
            <a:off x="-1119688" y="2886074"/>
            <a:ext cx="5284439" cy="2111376"/>
          </a:xfrm>
          <a:custGeom>
            <a:avLst/>
            <a:gdLst>
              <a:gd fmla="*/ 441 w 2781" name="T0"/>
              <a:gd fmla="*/ 210 h 993" name="T1"/>
              <a:gd fmla="*/ 279 w 2781" name="T2"/>
              <a:gd fmla="*/ 120 h 993" name="T3"/>
              <a:gd fmla="*/ 198 w 2781" name="T4"/>
              <a:gd fmla="*/ 102 h 993" name="T5"/>
              <a:gd fmla="*/ 45 w 2781" name="T6"/>
              <a:gd fmla="*/ 156 h 993" name="T7"/>
              <a:gd fmla="*/ 18 w 2781" name="T8"/>
              <a:gd fmla="*/ 210 h 993" name="T9"/>
              <a:gd fmla="*/ 45 w 2781" name="T10"/>
              <a:gd fmla="*/ 372 h 993" name="T11"/>
              <a:gd fmla="*/ 72 w 2781" name="T12"/>
              <a:gd fmla="*/ 453 h 993" name="T13"/>
              <a:gd fmla="*/ 81 w 2781" name="T14"/>
              <a:gd fmla="*/ 480 h 993" name="T15"/>
              <a:gd fmla="*/ 45 w 2781" name="T16"/>
              <a:gd fmla="*/ 633 h 993" name="T17"/>
              <a:gd fmla="*/ 27 w 2781" name="T18"/>
              <a:gd fmla="*/ 660 h 993" name="T19"/>
              <a:gd fmla="*/ 9 w 2781" name="T20"/>
              <a:gd fmla="*/ 714 h 993" name="T21"/>
              <a:gd fmla="*/ 0 w 2781" name="T22"/>
              <a:gd fmla="*/ 741 h 993" name="T23"/>
              <a:gd fmla="*/ 9 w 2781" name="T24"/>
              <a:gd fmla="*/ 858 h 993" name="T25"/>
              <a:gd fmla="*/ 27 w 2781" name="T26"/>
              <a:gd fmla="*/ 912 h 993" name="T27"/>
              <a:gd fmla="*/ 108 w 2781" name="T28"/>
              <a:gd fmla="*/ 975 h 993" name="T29"/>
              <a:gd fmla="*/ 162 w 2781" name="T30"/>
              <a:gd fmla="*/ 993 h 993" name="T31"/>
              <a:gd fmla="*/ 333 w 2781" name="T32"/>
              <a:gd fmla="*/ 984 h 993" name="T33"/>
              <a:gd fmla="*/ 414 w 2781" name="T34"/>
              <a:gd fmla="*/ 939 h 993" name="T35"/>
              <a:gd fmla="*/ 630 w 2781" name="T36"/>
              <a:gd fmla="*/ 786 h 993" name="T37"/>
              <a:gd fmla="*/ 1125 w 2781" name="T38"/>
              <a:gd fmla="*/ 750 h 993" name="T39"/>
              <a:gd fmla="*/ 1890 w 2781" name="T40"/>
              <a:gd fmla="*/ 768 h 993" name="T41"/>
              <a:gd fmla="*/ 2214 w 2781" name="T42"/>
              <a:gd fmla="*/ 840 h 993" name="T43"/>
              <a:gd fmla="*/ 2493 w 2781" name="T44"/>
              <a:gd fmla="*/ 921 h 993" name="T45"/>
              <a:gd fmla="*/ 2682 w 2781" name="T46"/>
              <a:gd fmla="*/ 912 h 993" name="T47"/>
              <a:gd fmla="*/ 2781 w 2781" name="T48"/>
              <a:gd fmla="*/ 786 h 993" name="T49"/>
              <a:gd fmla="*/ 2763 w 2781" name="T50"/>
              <a:gd fmla="*/ 660 h 993" name="T51"/>
              <a:gd fmla="*/ 2655 w 2781" name="T52"/>
              <a:gd fmla="*/ 444 h 993" name="T53"/>
              <a:gd fmla="*/ 2691 w 2781" name="T54"/>
              <a:gd fmla="*/ 282 h 993" name="T55"/>
              <a:gd fmla="*/ 2709 w 2781" name="T56"/>
              <a:gd fmla="*/ 255 h 993" name="T57"/>
              <a:gd fmla="*/ 2736 w 2781" name="T58"/>
              <a:gd fmla="*/ 174 h 993" name="T59"/>
              <a:gd fmla="*/ 2745 w 2781" name="T60"/>
              <a:gd fmla="*/ 147 h 993" name="T61"/>
              <a:gd fmla="*/ 2664 w 2781" name="T62"/>
              <a:gd fmla="*/ 3 h 993" name="T63"/>
              <a:gd fmla="*/ 2439 w 2781" name="T64"/>
              <a:gd fmla="*/ 12 h 993" name="T65"/>
              <a:gd fmla="*/ 2358 w 2781" name="T66"/>
              <a:gd fmla="*/ 57 h 993" name="T67"/>
              <a:gd fmla="*/ 2313 w 2781" name="T68"/>
              <a:gd fmla="*/ 102 h 993" name="T69"/>
              <a:gd fmla="*/ 2178 w 2781" name="T70"/>
              <a:gd fmla="*/ 219 h 993" name="T71"/>
              <a:gd fmla="*/ 1737 w 2781" name="T72"/>
              <a:gd fmla="*/ 282 h 993" name="T73"/>
              <a:gd fmla="*/ 657 w 2781" name="T74"/>
              <a:gd fmla="*/ 237 h 993" name="T75"/>
              <a:gd fmla="*/ 441 w 2781" name="T76"/>
              <a:gd fmla="*/ 210 h 993" name="T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993" w="2781">
                <a:moveTo>
                  <a:pt x="441" y="210"/>
                </a:moveTo>
                <a:cubicBezTo>
                  <a:pt x="391" y="193"/>
                  <a:pt x="326" y="140"/>
                  <a:pt x="279" y="120"/>
                </a:cubicBezTo>
                <a:cubicBezTo>
                  <a:pt x="268" y="115"/>
                  <a:pt x="206" y="104"/>
                  <a:pt x="198" y="102"/>
                </a:cubicBezTo>
                <a:cubicBezTo>
                  <a:pt x="144" y="116"/>
                  <a:pt x="92" y="125"/>
                  <a:pt x="45" y="156"/>
                </a:cubicBezTo>
                <a:cubicBezTo>
                  <a:pt x="39" y="175"/>
                  <a:pt x="19" y="190"/>
                  <a:pt x="18" y="210"/>
                </a:cubicBezTo>
                <a:cubicBezTo>
                  <a:pt x="13" y="289"/>
                  <a:pt x="24" y="309"/>
                  <a:pt x="45" y="372"/>
                </a:cubicBezTo>
                <a:cubicBezTo>
                  <a:pt x="54" y="399"/>
                  <a:pt x="63" y="426"/>
                  <a:pt x="72" y="453"/>
                </a:cubicBezTo>
                <a:cubicBezTo>
                  <a:pt x="75" y="462"/>
                  <a:pt x="81" y="480"/>
                  <a:pt x="81" y="480"/>
                </a:cubicBezTo>
                <a:cubicBezTo>
                  <a:pt x="74" y="536"/>
                  <a:pt x="63" y="580"/>
                  <a:pt x="45" y="633"/>
                </a:cubicBezTo>
                <a:cubicBezTo>
                  <a:pt x="42" y="643"/>
                  <a:pt x="31" y="650"/>
                  <a:pt x="27" y="660"/>
                </a:cubicBezTo>
                <a:cubicBezTo>
                  <a:pt x="19" y="677"/>
                  <a:pt x="15" y="696"/>
                  <a:pt x="9" y="714"/>
                </a:cubicBezTo>
                <a:cubicBezTo>
                  <a:pt x="6" y="723"/>
                  <a:pt x="0" y="741"/>
                  <a:pt x="0" y="741"/>
                </a:cubicBezTo>
                <a:cubicBezTo>
                  <a:pt x="3" y="780"/>
                  <a:pt x="3" y="819"/>
                  <a:pt x="9" y="858"/>
                </a:cubicBezTo>
                <a:cubicBezTo>
                  <a:pt x="12" y="877"/>
                  <a:pt x="11" y="901"/>
                  <a:pt x="27" y="912"/>
                </a:cubicBezTo>
                <a:cubicBezTo>
                  <a:pt x="55" y="931"/>
                  <a:pt x="77" y="961"/>
                  <a:pt x="108" y="975"/>
                </a:cubicBezTo>
                <a:cubicBezTo>
                  <a:pt x="125" y="983"/>
                  <a:pt x="162" y="993"/>
                  <a:pt x="162" y="993"/>
                </a:cubicBezTo>
                <a:cubicBezTo>
                  <a:pt x="219" y="990"/>
                  <a:pt x="276" y="989"/>
                  <a:pt x="333" y="984"/>
                </a:cubicBezTo>
                <a:cubicBezTo>
                  <a:pt x="361" y="981"/>
                  <a:pt x="398" y="950"/>
                  <a:pt x="414" y="939"/>
                </a:cubicBezTo>
                <a:cubicBezTo>
                  <a:pt x="489" y="889"/>
                  <a:pt x="550" y="826"/>
                  <a:pt x="630" y="786"/>
                </a:cubicBezTo>
                <a:cubicBezTo>
                  <a:pt x="749" y="727"/>
                  <a:pt x="1071" y="751"/>
                  <a:pt x="1125" y="750"/>
                </a:cubicBezTo>
                <a:cubicBezTo>
                  <a:pt x="1371" y="715"/>
                  <a:pt x="1640" y="758"/>
                  <a:pt x="1890" y="768"/>
                </a:cubicBezTo>
                <a:cubicBezTo>
                  <a:pt x="1999" y="786"/>
                  <a:pt x="2108" y="808"/>
                  <a:pt x="2214" y="840"/>
                </a:cubicBezTo>
                <a:cubicBezTo>
                  <a:pt x="2307" y="868"/>
                  <a:pt x="2398" y="902"/>
                  <a:pt x="2493" y="921"/>
                </a:cubicBezTo>
                <a:cubicBezTo>
                  <a:pt x="2556" y="918"/>
                  <a:pt x="2619" y="920"/>
                  <a:pt x="2682" y="912"/>
                </a:cubicBezTo>
                <a:cubicBezTo>
                  <a:pt x="2734" y="905"/>
                  <a:pt x="2757" y="821"/>
                  <a:pt x="2781" y="786"/>
                </a:cubicBezTo>
                <a:cubicBezTo>
                  <a:pt x="2780" y="775"/>
                  <a:pt x="2780" y="690"/>
                  <a:pt x="2763" y="660"/>
                </a:cubicBezTo>
                <a:cubicBezTo>
                  <a:pt x="2711" y="567"/>
                  <a:pt x="2673" y="552"/>
                  <a:pt x="2655" y="444"/>
                </a:cubicBezTo>
                <a:cubicBezTo>
                  <a:pt x="2660" y="397"/>
                  <a:pt x="2662" y="325"/>
                  <a:pt x="2691" y="282"/>
                </a:cubicBezTo>
                <a:cubicBezTo>
                  <a:pt x="2697" y="273"/>
                  <a:pt x="2705" y="265"/>
                  <a:pt x="2709" y="255"/>
                </a:cubicBezTo>
                <a:cubicBezTo>
                  <a:pt x="2709" y="255"/>
                  <a:pt x="2731" y="188"/>
                  <a:pt x="2736" y="174"/>
                </a:cubicBezTo>
                <a:cubicBezTo>
                  <a:pt x="2739" y="165"/>
                  <a:pt x="2745" y="147"/>
                  <a:pt x="2745" y="147"/>
                </a:cubicBezTo>
                <a:cubicBezTo>
                  <a:pt x="2734" y="72"/>
                  <a:pt x="2738" y="28"/>
                  <a:pt x="2664" y="3"/>
                </a:cubicBezTo>
                <a:cubicBezTo>
                  <a:pt x="2589" y="6"/>
                  <a:pt x="2513" y="0"/>
                  <a:pt x="2439" y="12"/>
                </a:cubicBezTo>
                <a:cubicBezTo>
                  <a:pt x="2409" y="17"/>
                  <a:pt x="2387" y="47"/>
                  <a:pt x="2358" y="57"/>
                </a:cubicBezTo>
                <a:cubicBezTo>
                  <a:pt x="2321" y="113"/>
                  <a:pt x="2362" y="58"/>
                  <a:pt x="2313" y="102"/>
                </a:cubicBezTo>
                <a:cubicBezTo>
                  <a:pt x="2274" y="137"/>
                  <a:pt x="2228" y="197"/>
                  <a:pt x="2178" y="219"/>
                </a:cubicBezTo>
                <a:cubicBezTo>
                  <a:pt x="2040" y="280"/>
                  <a:pt x="1884" y="275"/>
                  <a:pt x="1737" y="282"/>
                </a:cubicBezTo>
                <a:cubicBezTo>
                  <a:pt x="1373" y="269"/>
                  <a:pt x="1020" y="264"/>
                  <a:pt x="657" y="237"/>
                </a:cubicBezTo>
                <a:cubicBezTo>
                  <a:pt x="580" y="231"/>
                  <a:pt x="518" y="210"/>
                  <a:pt x="441" y="210"/>
                </a:cubicBezTo>
                <a:close/>
              </a:path>
            </a:pathLst>
          </a:custGeom>
          <a:solidFill>
            <a:srgbClr val="FFFF99"/>
          </a:solidFill>
          <a:ln w="25400">
            <a:solidFill>
              <a:schemeClr val="bg2"/>
            </a:solidFill>
            <a:round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85" name="Oval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033187" y="1640831"/>
            <a:ext cx="846138" cy="4227784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tint val="84314"/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87" name="Text 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200" y="2082225"/>
            <a:ext cx="705414" cy="52322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z="1400">
                <a:solidFill>
                  <a:schemeClr val="tx1"/>
                </a:solidFill>
                <a:uFillTx/>
              </a:rPr>
              <a:t>stem</a:t>
            </a:r>
          </a:p>
          <a:p>
            <a:r>
              <a:rPr dirty="0" lang="en-US" sz="1400">
                <a:solidFill>
                  <a:schemeClr val="tx1"/>
                </a:solidFill>
                <a:uFillTx/>
              </a:rPr>
              <a:t>cell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88" name="Text 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2844225"/>
            <a:ext cx="959237" cy="523220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US" sz="1400">
                <a:solidFill>
                  <a:schemeClr val="tx1"/>
                </a:solidFill>
                <a:uFillTx/>
              </a:rPr>
              <a:t>lymphoid</a:t>
            </a:r>
          </a:p>
          <a:p>
            <a:r>
              <a:rPr dirty="0" lang="en-US" sz="1400">
                <a:solidFill>
                  <a:schemeClr val="tx1"/>
                </a:solidFill>
                <a:uFillTx/>
              </a:rPr>
              <a:t>progenitor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89" name="Text 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3911025"/>
            <a:ext cx="1268163" cy="30777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r>
              <a:rPr dirty="0" lang="en-US" sz="1400">
                <a:solidFill>
                  <a:schemeClr val="tx1"/>
                </a:solidFill>
                <a:uFillTx/>
              </a:rPr>
              <a:t>progenitor-B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90" name="Text 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9583" y="4690646"/>
            <a:ext cx="588238" cy="30777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US" sz="1400">
                <a:solidFill>
                  <a:schemeClr val="tx1"/>
                </a:solidFill>
                <a:uFillTx/>
              </a:rPr>
              <a:t>pre-B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96" name="Text Box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022220" y="5187830"/>
            <a:ext cx="995785" cy="30777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r>
              <a:rPr dirty="0" lang="en-US" sz="1400">
                <a:solidFill>
                  <a:schemeClr val="tx1"/>
                </a:solidFill>
                <a:uFillTx/>
              </a:rPr>
              <a:t>plasma cell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98" name="Line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V="1">
            <a:off x="7164388" y="2492375"/>
            <a:ext cx="527050" cy="439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/>
          <a:lstStyle/>
          <a:p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499" name="Line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V="1" rot="4773131">
            <a:off x="6969125" y="3687763"/>
            <a:ext cx="739775" cy="50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len="med" type="triangl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/>
          <a:lstStyle/>
          <a:p>
            <a:endParaRPr lang="ar-SA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Group 2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2133600"/>
            <a:ext cx="647700" cy="576263"/>
            <a:chOff x="930" y="1162"/>
            <a:chExt cx="408" cy="36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10" name="Freeform 3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8511" name="Freeform 3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949" y="1192"/>
              <a:ext cx="335" cy="307"/>
            </a:xfrm>
            <a:custGeom>
              <a:avLst/>
              <a:gdLst>
                <a:gd fmla="*/ 230 w 230" name="T0"/>
                <a:gd fmla="*/ 114 h 239" name="T1"/>
                <a:gd fmla="*/ 183 w 230" name="T2"/>
                <a:gd fmla="*/ 16 h 239" name="T3"/>
                <a:gd fmla="*/ 74 w 230" name="T4"/>
                <a:gd fmla="*/ 16 h 239" name="T5"/>
                <a:gd fmla="*/ 32 w 230" name="T6"/>
                <a:gd fmla="*/ 81 h 239" name="T7"/>
                <a:gd fmla="*/ 19 w 230" name="T8"/>
                <a:gd fmla="*/ 152 h 239" name="T9"/>
                <a:gd fmla="*/ 146 w 230" name="T10"/>
                <a:gd fmla="*/ 234 h 239" name="T11"/>
                <a:gd fmla="*/ 230 w 230" name="T12"/>
                <a:gd fmla="*/ 114 h 23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230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12" name="Freeform 3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roup 44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87463" y="4438111"/>
            <a:ext cx="720725" cy="719138"/>
            <a:chOff x="4150" y="1616"/>
            <a:chExt cx="252" cy="232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25" name="Freeform 4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150" y="1616"/>
              <a:ext cx="252" cy="232"/>
            </a:xfrm>
            <a:custGeom>
              <a:avLst/>
              <a:gdLst>
                <a:gd fmla="*/ 272 w 290" name="T0"/>
                <a:gd fmla="*/ 106 h 258" name="T1"/>
                <a:gd fmla="*/ 112 w 290" name="T2"/>
                <a:gd fmla="*/ 18 h 258" name="T3"/>
                <a:gd fmla="*/ 14 w 290" name="T4"/>
                <a:gd fmla="*/ 142 h 258" name="T5"/>
                <a:gd fmla="*/ 166 w 290" name="T6"/>
                <a:gd fmla="*/ 255 h 258" name="T7"/>
                <a:gd fmla="*/ 272 w 290" name="T8"/>
                <a:gd fmla="*/ 106 h 258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8" w="290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26" name="Freeform 4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150" y="1616"/>
              <a:ext cx="252" cy="232"/>
            </a:xfrm>
            <a:custGeom>
              <a:avLst/>
              <a:gdLst>
                <a:gd fmla="*/ 272 w 290" name="T0"/>
                <a:gd fmla="*/ 106 h 258" name="T1"/>
                <a:gd fmla="*/ 112 w 290" name="T2"/>
                <a:gd fmla="*/ 18 h 258" name="T3"/>
                <a:gd fmla="*/ 14 w 290" name="T4"/>
                <a:gd fmla="*/ 142 h 258" name="T5"/>
                <a:gd fmla="*/ 166 w 290" name="T6"/>
                <a:gd fmla="*/ 255 h 258" name="T7"/>
                <a:gd fmla="*/ 272 w 290" name="T8"/>
                <a:gd fmla="*/ 106 h 258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8" w="290">
                  <a:moveTo>
                    <a:pt x="272" y="106"/>
                  </a:moveTo>
                  <a:cubicBezTo>
                    <a:pt x="254" y="24"/>
                    <a:pt x="160" y="0"/>
                    <a:pt x="112" y="18"/>
                  </a:cubicBezTo>
                  <a:cubicBezTo>
                    <a:pt x="64" y="36"/>
                    <a:pt x="0" y="90"/>
                    <a:pt x="14" y="142"/>
                  </a:cubicBezTo>
                  <a:cubicBezTo>
                    <a:pt x="28" y="194"/>
                    <a:pt x="98" y="258"/>
                    <a:pt x="166" y="255"/>
                  </a:cubicBezTo>
                  <a:cubicBezTo>
                    <a:pt x="234" y="252"/>
                    <a:pt x="290" y="188"/>
                    <a:pt x="272" y="106"/>
                  </a:cubicBezTo>
                  <a:close/>
                </a:path>
              </a:pathLst>
            </a:custGeom>
            <a:solidFill>
              <a:srgbClr val="0000FF">
                <a:alpha val="5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27" name="Oval 4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174" y="1641"/>
              <a:ext cx="209" cy="189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tint val="0"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8528" name="Freeform 4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-4473221">
              <a:off x="4214" y="1689"/>
              <a:ext cx="143" cy="160"/>
            </a:xfrm>
            <a:custGeom>
              <a:avLst/>
              <a:gdLst>
                <a:gd fmla="*/ 96 w 162" name="T0"/>
                <a:gd fmla="*/ 150 h 155" name="T1"/>
                <a:gd fmla="*/ 142 w 162" name="T2"/>
                <a:gd fmla="*/ 54 h 155" name="T3"/>
                <a:gd fmla="*/ 45 w 162" name="T4"/>
                <a:gd fmla="*/ 10 h 155" name="T5"/>
                <a:gd fmla="*/ 11 w 162" name="T6"/>
                <a:gd fmla="*/ 101 h 155" name="T7"/>
                <a:gd fmla="*/ 96 w 162" name="T8"/>
                <a:gd fmla="*/ 150 h 155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62">
                  <a:moveTo>
                    <a:pt x="96" y="150"/>
                  </a:moveTo>
                  <a:cubicBezTo>
                    <a:pt x="121" y="146"/>
                    <a:pt x="162" y="104"/>
                    <a:pt x="142" y="54"/>
                  </a:cubicBezTo>
                  <a:cubicBezTo>
                    <a:pt x="122" y="4"/>
                    <a:pt x="78" y="0"/>
                    <a:pt x="45" y="10"/>
                  </a:cubicBezTo>
                  <a:cubicBezTo>
                    <a:pt x="12" y="20"/>
                    <a:pt x="0" y="64"/>
                    <a:pt x="11" y="101"/>
                  </a:cubicBezTo>
                  <a:cubicBezTo>
                    <a:pt x="22" y="138"/>
                    <a:pt x="70" y="155"/>
                    <a:pt x="96" y="150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Group 5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3059825">
            <a:off x="2703237" y="3286675"/>
            <a:ext cx="503238" cy="431800"/>
            <a:chOff x="2245" y="1706"/>
            <a:chExt cx="199" cy="18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34" name="Freeform 5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45" y="1706"/>
              <a:ext cx="199" cy="188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35" name="Freeform 5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45" y="1706"/>
              <a:ext cx="199" cy="188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48536" name="Freeform 5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66" y="1727"/>
              <a:ext cx="159" cy="15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38" name="Text Box 5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148471" y="3782197"/>
            <a:ext cx="1596317" cy="30777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l"/>
            <a:r>
              <a:rPr dirty="0" lang="en-US" smtClean="0" sz="1400">
                <a:solidFill>
                  <a:schemeClr val="tx1"/>
                </a:solidFill>
                <a:uFillTx/>
              </a:rPr>
              <a:t>Mature naïve</a:t>
            </a:r>
            <a:r>
              <a:rPr dirty="0" lang="en-US" smtClean="0" sz="1400">
                <a:uFillTx/>
              </a:rPr>
              <a:t> </a:t>
            </a:r>
            <a:r>
              <a:rPr dirty="0" lang="en-US" smtClean="0" sz="1400">
                <a:solidFill>
                  <a:schemeClr val="tx1"/>
                </a:solidFill>
                <a:uFillTx/>
              </a:rPr>
              <a:t>B-cell</a:t>
            </a:r>
            <a:endParaRPr dirty="0" lang="en-US" sz="1100">
              <a:solidFill>
                <a:schemeClr val="tx1"/>
              </a:solidFill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roup 5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8261027">
            <a:off x="1100195" y="2938389"/>
            <a:ext cx="647700" cy="576263"/>
            <a:chOff x="930" y="1162"/>
            <a:chExt cx="408" cy="36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0" name="Freeform 6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8541" name="Freeform 6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949" y="1192"/>
              <a:ext cx="335" cy="307"/>
            </a:xfrm>
            <a:custGeom>
              <a:avLst/>
              <a:gdLst>
                <a:gd fmla="*/ 230 w 230" name="T0"/>
                <a:gd fmla="*/ 114 h 239" name="T1"/>
                <a:gd fmla="*/ 183 w 230" name="T2"/>
                <a:gd fmla="*/ 16 h 239" name="T3"/>
                <a:gd fmla="*/ 74 w 230" name="T4"/>
                <a:gd fmla="*/ 16 h 239" name="T5"/>
                <a:gd fmla="*/ 32 w 230" name="T6"/>
                <a:gd fmla="*/ 81 h 239" name="T7"/>
                <a:gd fmla="*/ 19 w 230" name="T8"/>
                <a:gd fmla="*/ 152 h 239" name="T9"/>
                <a:gd fmla="*/ 146 w 230" name="T10"/>
                <a:gd fmla="*/ 234 h 239" name="T11"/>
                <a:gd fmla="*/ 230 w 230" name="T12"/>
                <a:gd fmla="*/ 114 h 23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230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2" name="Freeform 6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roup 6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232897">
            <a:off x="1198682" y="3770786"/>
            <a:ext cx="647700" cy="576263"/>
            <a:chOff x="930" y="1162"/>
            <a:chExt cx="408" cy="36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4" name="Freeform 6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8545" name="Freeform 6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949" y="1192"/>
              <a:ext cx="335" cy="307"/>
            </a:xfrm>
            <a:custGeom>
              <a:avLst/>
              <a:gdLst>
                <a:gd fmla="*/ 230 w 230" name="T0"/>
                <a:gd fmla="*/ 114 h 239" name="T1"/>
                <a:gd fmla="*/ 183 w 230" name="T2"/>
                <a:gd fmla="*/ 16 h 239" name="T3"/>
                <a:gd fmla="*/ 74 w 230" name="T4"/>
                <a:gd fmla="*/ 16 h 239" name="T5"/>
                <a:gd fmla="*/ 32 w 230" name="T6"/>
                <a:gd fmla="*/ 81 h 239" name="T7"/>
                <a:gd fmla="*/ 19 w 230" name="T8"/>
                <a:gd fmla="*/ 152 h 239" name="T9"/>
                <a:gd fmla="*/ 146 w 230" name="T10"/>
                <a:gd fmla="*/ 234 h 239" name="T11"/>
                <a:gd fmla="*/ 230 w 230" name="T12"/>
                <a:gd fmla="*/ 114 h 23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230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6" name="Freeform 6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Group 67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692142">
            <a:off x="1141342" y="4630308"/>
            <a:ext cx="647700" cy="576262"/>
            <a:chOff x="930" y="1162"/>
            <a:chExt cx="408" cy="36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48" name="Freeform 6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148549" name="Freeform 6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949" y="1192"/>
              <a:ext cx="335" cy="307"/>
            </a:xfrm>
            <a:custGeom>
              <a:avLst/>
              <a:gdLst>
                <a:gd fmla="*/ 230 w 230" name="T0"/>
                <a:gd fmla="*/ 114 h 239" name="T1"/>
                <a:gd fmla="*/ 183 w 230" name="T2"/>
                <a:gd fmla="*/ 16 h 239" name="T3"/>
                <a:gd fmla="*/ 74 w 230" name="T4"/>
                <a:gd fmla="*/ 16 h 239" name="T5"/>
                <a:gd fmla="*/ 32 w 230" name="T6"/>
                <a:gd fmla="*/ 81 h 239" name="T7"/>
                <a:gd fmla="*/ 19 w 230" name="T8"/>
                <a:gd fmla="*/ 152 h 239" name="T9"/>
                <a:gd fmla="*/ 146 w 230" name="T10"/>
                <a:gd fmla="*/ 234 h 239" name="T11"/>
                <a:gd fmla="*/ 230 w 230" name="T12"/>
                <a:gd fmla="*/ 114 h 23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230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550" name="Freeform 7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8588556">
              <a:off x="930" y="1162"/>
              <a:ext cx="408" cy="363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0000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Oval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65576" y="1454479"/>
            <a:ext cx="3456787" cy="4158844"/>
          </a:xfrm>
          <a:prstGeom prst="ellipse">
            <a:avLst/>
          </a:prstGeom>
          <a:solidFill>
            <a:schemeClr val="bg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rtlCol="1" tIns="45720" vert="horz" wrap="non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b="0" baseline="0" cap="none" i="0" kumimoji="0" lang="ar-SA" normalizeH="0" smtClean="0" strike="noStrike" sz="2400" u="none">
              <a:ln>
                <a:noFill/>
              </a:ln>
              <a:solidFill>
                <a:srgbClr val="FF0000"/>
              </a:solidFill>
              <a:effectLst/>
              <a:uFillTx/>
              <a:latin charset="0" pitchFamily="34" typeface="Arial"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roup 3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82724" y="2993563"/>
            <a:ext cx="956156" cy="994980"/>
            <a:chOff x="3560" y="1752"/>
            <a:chExt cx="286" cy="27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Freeform 3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2646009">
              <a:off x="3560" y="1752"/>
              <a:ext cx="286" cy="270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Freeform 3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2646009">
              <a:off x="3560" y="1752"/>
              <a:ext cx="286" cy="270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5001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Freeform 3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595" y="1787"/>
              <a:ext cx="229" cy="222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ranite" id="94" name="Freeform 3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595" y="1787"/>
              <a:ext cx="229" cy="222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 cstate="print">
                <a:alphaModFix amt="51000"/>
              </a:blip>
              <a:srcRect/>
              <a:tile algn="tl" flip="none" sx="100000" sy="100000" tx="0" ty="0"/>
            </a:blipFill>
            <a:ln cmpd="sng" w="3175">
              <a:solidFill>
                <a:srgbClr val="969696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Freeform 3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3672" y="1801"/>
              <a:ext cx="28" cy="2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Freeform 3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3616" y="1896"/>
              <a:ext cx="28" cy="2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" name="Oval 4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731" y="1969"/>
              <a:ext cx="27" cy="27"/>
            </a:xfrm>
            <a:prstGeom prst="ellipse">
              <a:avLst/>
            </a:prstGeom>
            <a:solidFill>
              <a:srgbClr val="32015B">
                <a:alpha val="53000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Freeform 4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3790" y="1868"/>
              <a:ext cx="28" cy="2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Freeform 4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4808420">
              <a:off x="3737" y="1802"/>
              <a:ext cx="28" cy="2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001"/>
              </a:srgbClr>
            </a:solid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0" name="Freeform 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612668" y="3102532"/>
            <a:ext cx="864096" cy="882253"/>
          </a:xfrm>
          <a:custGeom>
            <a:avLst/>
            <a:gdLst>
              <a:gd fmla="*/ 193 w 193" name="T0"/>
              <a:gd fmla="*/ 108 h 205" name="T1"/>
              <a:gd fmla="*/ 146 w 193" name="T2"/>
              <a:gd fmla="*/ 19 h 205" name="T3"/>
              <a:gd fmla="*/ 55 w 193" name="T4"/>
              <a:gd fmla="*/ 19 h 205" name="T5"/>
              <a:gd fmla="*/ 10 w 193" name="T6"/>
              <a:gd fmla="*/ 132 h 205" name="T7"/>
              <a:gd fmla="*/ 115 w 193" name="T8"/>
              <a:gd fmla="*/ 201 h 205" name="T9"/>
              <a:gd fmla="*/ 193 w 193" name="T10"/>
              <a:gd fmla="*/ 108 h 205" name="T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05" w="193">
                <a:moveTo>
                  <a:pt x="193" y="108"/>
                </a:moveTo>
                <a:cubicBezTo>
                  <a:pt x="193" y="78"/>
                  <a:pt x="169" y="34"/>
                  <a:pt x="146" y="19"/>
                </a:cubicBezTo>
                <a:cubicBezTo>
                  <a:pt x="123" y="4"/>
                  <a:pt x="78" y="0"/>
                  <a:pt x="55" y="19"/>
                </a:cubicBezTo>
                <a:cubicBezTo>
                  <a:pt x="32" y="38"/>
                  <a:pt x="0" y="102"/>
                  <a:pt x="10" y="132"/>
                </a:cubicBezTo>
                <a:cubicBezTo>
                  <a:pt x="20" y="162"/>
                  <a:pt x="85" y="205"/>
                  <a:pt x="115" y="201"/>
                </a:cubicBezTo>
                <a:cubicBezTo>
                  <a:pt x="172" y="201"/>
                  <a:pt x="193" y="138"/>
                  <a:pt x="193" y="108"/>
                </a:cubicBezTo>
                <a:close/>
              </a:path>
            </a:pathLst>
          </a:custGeom>
          <a:gradFill rotWithShape="1">
            <a:gsLst>
              <a:gs pos="0">
                <a:srgbClr val="000080">
                  <a:tint val="0"/>
                  <a:alpha val="0"/>
                </a:srgbClr>
              </a:gs>
              <a:gs pos="100000">
                <a:srgbClr val="000080">
                  <a:alpha val="50000"/>
                </a:srgbClr>
              </a:gs>
            </a:gsLst>
            <a:path path="rect">
              <a:fillToRect b="50000" l="50000" r="50000" t="50000"/>
            </a:path>
          </a:gradFill>
          <a:ln cmpd="sng" w="3175">
            <a:solidFill>
              <a:srgbClr val="969696"/>
            </a:solidFill>
            <a:round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Group 5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3059825">
            <a:off x="3933126" y="3274782"/>
            <a:ext cx="632638" cy="513890"/>
            <a:chOff x="2245" y="1706"/>
            <a:chExt cx="199" cy="18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9" name="Freeform 5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45" y="1706"/>
              <a:ext cx="199" cy="188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0" name="Freeform 5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45" y="1706"/>
              <a:ext cx="199" cy="188"/>
            </a:xfrm>
            <a:custGeom>
              <a:avLst/>
              <a:gdLst>
                <a:gd fmla="*/ 193 w 193" name="T0"/>
                <a:gd fmla="*/ 108 h 205" name="T1"/>
                <a:gd fmla="*/ 146 w 193" name="T2"/>
                <a:gd fmla="*/ 19 h 205" name="T3"/>
                <a:gd fmla="*/ 55 w 193" name="T4"/>
                <a:gd fmla="*/ 19 h 205" name="T5"/>
                <a:gd fmla="*/ 10 w 193" name="T6"/>
                <a:gd fmla="*/ 132 h 205" name="T7"/>
                <a:gd fmla="*/ 115 w 193" name="T8"/>
                <a:gd fmla="*/ 201 h 205" name="T9"/>
                <a:gd fmla="*/ 193 w 193" name="T10"/>
                <a:gd fmla="*/ 108 h 20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5" w="193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cmpd="sng" w="3175">
              <a:solidFill>
                <a:srgbClr val="666699"/>
              </a:solidFill>
              <a:round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Purple mesh" id="111" name="Freeform 5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spect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266" y="1727"/>
              <a:ext cx="159" cy="157"/>
            </a:xfrm>
            <a:custGeom>
              <a:avLst/>
              <a:gdLst>
                <a:gd fmla="*/ 229 w 229" name="T0"/>
                <a:gd fmla="*/ 113 h 225" name="T1"/>
                <a:gd fmla="*/ 182 w 229" name="T2"/>
                <a:gd fmla="*/ 15 h 225" name="T3"/>
                <a:gd fmla="*/ 93 w 229" name="T4"/>
                <a:gd fmla="*/ 25 h 225" name="T5"/>
                <a:gd fmla="*/ 31 w 229" name="T6"/>
                <a:gd fmla="*/ 80 h 225" name="T7"/>
                <a:gd fmla="*/ 18 w 229" name="T8"/>
                <a:gd fmla="*/ 151 h 225" name="T9"/>
                <a:gd fmla="*/ 138 w 229" name="T10"/>
                <a:gd fmla="*/ 220 h 225" name="T11"/>
                <a:gd fmla="*/ 229 w 229" name="T12"/>
                <a:gd fmla="*/ 113 h 225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229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78000"/>
              </a:blip>
              <a:srcRect/>
              <a:tile algn="tl" flip="none" sx="100000" sy="100000" tx="0" ty="0"/>
            </a:blipFill>
            <a:ln>
              <a:noFill/>
            </a:ln>
            <a:effectLst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ar-SA">
                <a:uFillTx/>
              </a:endParaRPr>
            </a:p>
          </p:txBody>
        </p:sp>
      </p:grp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win7\Desktop\wbcs.gif" id="11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 cstate="print"/>
          <a:srcRect b="67521" l="79101" t="290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00600" y="3212976"/>
            <a:ext cx="835103" cy="787916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win7\Desktop\nrc2230-i2.jpg" id="113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 cstate="print"/>
          <a:srcRect b="62264" l="71455" r="19566" t="2414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255498" y="4426639"/>
            <a:ext cx="577334" cy="639405"/>
          </a:xfrm>
          <a:prstGeom prst="rect">
            <a:avLst/>
          </a:prstGeom>
          <a:noFill/>
        </p:spPr>
      </p:pic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traight Arrow Connector 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043113" y="3502576"/>
            <a:ext cx="623887" cy="0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8" name="Straight Arrow Connector 1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323388" y="3531727"/>
            <a:ext cx="504504" cy="220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Rectangle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305316" y="2605445"/>
            <a:ext cx="1157677" cy="627563"/>
          </a:xfrm>
          <a:prstGeom prst="rect">
            <a:avLst/>
          </a:prstGeom>
          <a:solidFill>
            <a:schemeClr val="bg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rtlCol="1" tIns="45720" vert="horz" wrap="non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dirty="0" lang="en-US" smtClean="0" sz="1600">
                <a:uFillTx/>
                <a:cs typeface="+mj-cs"/>
              </a:rPr>
              <a:t>CD5,CD23</a:t>
            </a:r>
            <a:endParaRPr baseline="0" cap="none" dirty="0" i="0" kumimoji="0" lang="en-US" normalizeH="0" smtClean="0" strike="noStrike" sz="1600" u="none">
              <a:ln>
                <a:noFill/>
              </a:ln>
              <a:solidFill>
                <a:schemeClr val="tx1"/>
              </a:solidFill>
              <a:effectLst/>
              <a:uFillTx/>
              <a:latin charset="0" pitchFamily="34" typeface="Arial"/>
              <a:cs typeface="+mj-cs"/>
            </a:endParaRPr>
          </a:p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dirty="0" err="1" lang="en-US" smtClean="0" sz="1600">
                <a:uFillTx/>
                <a:latin charset="0" pitchFamily="34" typeface="Arial"/>
                <a:cs typeface="+mj-cs"/>
              </a:rPr>
              <a:t>IgM</a:t>
            </a:r>
            <a:r>
              <a:rPr dirty="0" lang="en-US" smtClean="0" sz="1600">
                <a:uFillTx/>
                <a:latin charset="0" pitchFamily="34" typeface="Arial"/>
                <a:cs typeface="+mj-cs"/>
              </a:rPr>
              <a:t> or </a:t>
            </a:r>
            <a:r>
              <a:rPr dirty="0" err="1" lang="en-US" smtClean="0" sz="1600">
                <a:uFillTx/>
                <a:latin charset="0" pitchFamily="34" typeface="Arial"/>
                <a:cs typeface="+mj-cs"/>
              </a:rPr>
              <a:t>IgD</a:t>
            </a:r>
            <a:endParaRPr dirty="0" lang="en-US" smtClean="0" sz="1600">
              <a:uFillTx/>
              <a:latin charset="0" pitchFamily="34" typeface="Arial"/>
              <a:cs typeface="+mj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Rectangle 8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5576" y="116632"/>
            <a:ext cx="159948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l" rtl="0"/>
            <a:endParaRPr dirty="0" lang="en-US" smtClean="0">
              <a:solidFill>
                <a:schemeClr val="bg1"/>
              </a:solidFill>
              <a:uFillTx/>
            </a:endParaRPr>
          </a:p>
          <a:p>
            <a:pPr algn="l" rtl="0"/>
            <a:r>
              <a:rPr dirty="0" lang="en-US" smtClean="0">
                <a:solidFill>
                  <a:schemeClr val="tx1"/>
                </a:solidFill>
                <a:uFillTx/>
              </a:rPr>
              <a:t>CD34 &amp;TDT</a:t>
            </a:r>
          </a:p>
          <a:p>
            <a:pPr algn="ctr"/>
            <a:endParaRPr dirty="0" lang="en-US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Rectangle 8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5576" y="404664"/>
            <a:ext cx="712879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CD 19</a:t>
            </a:r>
            <a:endParaRPr dirty="0"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Rectangle 8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692696"/>
            <a:ext cx="74168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CD20</a:t>
            </a:r>
            <a:endParaRPr dirty="0"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Rectangle 8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2819" y="116632"/>
            <a:ext cx="655536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Surface </a:t>
            </a:r>
            <a:r>
              <a:rPr dirty="0" err="1" lang="en-US" smtClean="0">
                <a:solidFill>
                  <a:schemeClr val="tx1"/>
                </a:solidFill>
                <a:uFillTx/>
              </a:rPr>
              <a:t>immunoglobin</a:t>
            </a:r>
            <a:r>
              <a:rPr dirty="0" lang="en-US" smtClean="0">
                <a:solidFill>
                  <a:schemeClr val="tx1"/>
                </a:solidFill>
                <a:uFillTx/>
              </a:rPr>
              <a:t> </a:t>
            </a:r>
            <a:endParaRPr dirty="0" lang="en-US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Rectangle 8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768686" y="5529691"/>
            <a:ext cx="1220768" cy="526368"/>
          </a:xfrm>
          <a:prstGeom prst="rect">
            <a:avLst/>
          </a:prstGeom>
          <a:solidFill>
            <a:schemeClr val="bg1"/>
          </a:solidFill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rtlCol="1" tIns="45720" vert="horz" wrap="non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dirty="0" lang="en-US" smtClean="0" sz="1400">
                <a:solidFill>
                  <a:schemeClr val="tx1"/>
                </a:solidFill>
                <a:uFillTx/>
              </a:rPr>
              <a:t>CD38 ,</a:t>
            </a:r>
            <a:r>
              <a:rPr dirty="0" lang="en-US" smtClean="0" sz="1400">
                <a:uFillTx/>
              </a:rPr>
              <a:t>CD138</a:t>
            </a:r>
          </a:p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dirty="0" err="1" lang="en-US" smtClean="0" sz="1400">
                <a:solidFill>
                  <a:schemeClr val="tx1"/>
                </a:solidFill>
                <a:uFillTx/>
              </a:rPr>
              <a:t>IgG</a:t>
            </a:r>
            <a:r>
              <a:rPr dirty="0" lang="en-US" smtClean="0" sz="1400">
                <a:solidFill>
                  <a:schemeClr val="tx1"/>
                </a:solidFill>
                <a:uFillTx/>
              </a:rPr>
              <a:t> or IgA</a:t>
            </a:r>
            <a:r>
              <a:rPr dirty="0" lang="en-US" sz="1400">
                <a:uFillTx/>
              </a:rPr>
              <a:t> </a:t>
            </a:r>
            <a:r>
              <a:rPr dirty="0" lang="en-US" smtClean="0" sz="1400">
                <a:uFillTx/>
              </a:rPr>
              <a:t>,</a:t>
            </a:r>
            <a:r>
              <a:rPr dirty="0" err="1" lang="en-US" smtClean="0" sz="1400">
                <a:uFillTx/>
              </a:rPr>
              <a:t>IgE</a:t>
            </a:r>
            <a:endParaRPr dirty="0" lang="en-US" smtClean="0" sz="14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Right Arrow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6200" y="2057400"/>
            <a:ext cx="1545050" cy="46323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lang="en-US" sz="1400">
                <a:solidFill>
                  <a:schemeClr val="tx1"/>
                </a:solidFill>
                <a:uFillTx/>
              </a:rPr>
              <a:t>Germinal center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Right Arrow 7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17234" y="1676400"/>
            <a:ext cx="1229021" cy="43274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1"/>
          <a:lstStyle/>
          <a:p>
            <a:r>
              <a:rPr dirty="0" lang="en-US" smtClean="0" sz="1400">
                <a:solidFill>
                  <a:schemeClr val="tx1"/>
                </a:solidFill>
                <a:uFillTx/>
              </a:rPr>
              <a:t>Mantle zone</a:t>
            </a:r>
            <a:endParaRPr dirty="0" lang="en-US" sz="14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Text Box 5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46255" y="4010065"/>
            <a:ext cx="833661" cy="30777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l"/>
            <a:r>
              <a:rPr dirty="0" lang="en-US" smtClean="0" sz="1400">
                <a:uFillTx/>
              </a:rPr>
              <a:t>GC blast</a:t>
            </a:r>
            <a:endParaRPr dirty="0" lang="en-US" sz="11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Text Box 5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16489" y="4043802"/>
            <a:ext cx="1023028" cy="30777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l"/>
            <a:r>
              <a:rPr dirty="0" err="1" lang="en-US" smtClean="0" sz="1400">
                <a:uFillTx/>
              </a:rPr>
              <a:t>Centroblast</a:t>
            </a:r>
            <a:endParaRPr dirty="0" lang="en-US" sz="1100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Text Box 5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52670" y="5066044"/>
            <a:ext cx="1023028" cy="307777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l"/>
            <a:r>
              <a:rPr dirty="0" err="1" lang="en-US" smtClean="0" sz="1400">
                <a:uFillTx/>
              </a:rPr>
              <a:t>Centrocyte</a:t>
            </a:r>
            <a:endParaRPr dirty="0" lang="en-US" sz="1100">
              <a:solidFill>
                <a:schemeClr val="tx1"/>
              </a:solidFill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Straight Arrow Connector 10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676305" y="3606934"/>
            <a:ext cx="912010" cy="0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Straight Arrow Connector 10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45364" y="4785445"/>
            <a:ext cx="1342099" cy="0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Straight Arrow Connector 2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6612668" y="3941763"/>
            <a:ext cx="150779" cy="423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Straight Arrow Connector 10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flipV="1">
            <a:off x="4500917" y="3580664"/>
            <a:ext cx="352104" cy="2606"/>
          </a:xfrm>
          <a:prstGeom prst="straightConnector1">
            <a:avLst/>
          </a:prstGeom>
          <a:solidFill>
            <a:schemeClr val="accent1"/>
          </a:solidFill>
          <a:ln algn="ctr" cap="flat" cmpd="sng" w="19050">
            <a:solidFill>
              <a:schemeClr val="tx1"/>
            </a:solidFill>
            <a:prstDash val="solid"/>
            <a:round/>
            <a:headEnd len="med" type="none" w="med"/>
            <a:tailEnd type="arrow"/>
          </a:ln>
          <a:effectLst/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Rectangle 7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05316" y="980728"/>
            <a:ext cx="2588197" cy="281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l" rtl="0"/>
            <a:endParaRPr dirty="0" lang="en-US" smtClean="0">
              <a:solidFill>
                <a:schemeClr val="bg1"/>
              </a:solidFill>
              <a:uFillTx/>
            </a:endParaRPr>
          </a:p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CD 5</a:t>
            </a:r>
          </a:p>
          <a:p>
            <a:pPr algn="ctr"/>
            <a:endParaRPr dirty="0" lang="en-US">
              <a:solidFill>
                <a:schemeClr val="bg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Rectangle 7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76800" y="980728"/>
            <a:ext cx="244176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l" rtl="0"/>
            <a:endParaRPr dirty="0" lang="en-US" smtClean="0">
              <a:solidFill>
                <a:schemeClr val="bg1"/>
              </a:solidFill>
              <a:uFillTx/>
            </a:endParaRPr>
          </a:p>
          <a:p>
            <a:pPr algn="ctr" rtl="0"/>
            <a:r>
              <a:rPr dirty="0" lang="en-US" smtClean="0">
                <a:solidFill>
                  <a:schemeClr val="tx1"/>
                </a:solidFill>
                <a:uFillTx/>
              </a:rPr>
              <a:t>CD10</a:t>
            </a:r>
          </a:p>
          <a:p>
            <a:pPr algn="ctr"/>
            <a:endParaRPr dirty="0" lang="en-US">
              <a:solidFill>
                <a:schemeClr val="bg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934</Words>
  <Application>Microsoft Office PowerPoint</Application>
  <PresentationFormat>On-screen Show (4:3)</PresentationFormat>
  <Paragraphs>257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Bradley Hand ITC</vt:lpstr>
      <vt:lpstr>Calibri</vt:lpstr>
      <vt:lpstr>Majalla UI</vt:lpstr>
      <vt:lpstr>Times New Roman</vt:lpstr>
      <vt:lpstr>Wingdings</vt:lpstr>
      <vt:lpstr>Wingdings 2</vt:lpstr>
      <vt:lpstr>Office Theme</vt:lpstr>
      <vt:lpstr>LYMPHOPROLIFERATIVE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Hodgkin lymphoma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Chieny O. Genuino</cp:lastModifiedBy>
  <cp:revision>409</cp:revision>
  <dcterms:created xsi:type="dcterms:W3CDTF">2014-12-16T08:12:30Z</dcterms:created>
  <dcterms:modified xsi:type="dcterms:W3CDTF">2019-12-16T07:08:58Z</dcterms:modified>
</cp:coreProperties>
</file>