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4" r:id="rId3"/>
    <p:sldMasterId id="2147483696" r:id="rId4"/>
    <p:sldMasterId id="2147483708" r:id="rId5"/>
  </p:sldMasterIdLst>
  <p:notesMasterIdLst>
    <p:notesMasterId r:id="rId51"/>
  </p:notesMasterIdLst>
  <p:handoutMasterIdLst>
    <p:handoutMasterId r:id="rId52"/>
  </p:handoutMasterIdLst>
  <p:sldIdLst>
    <p:sldId id="256" r:id="rId6"/>
    <p:sldId id="258" r:id="rId7"/>
    <p:sldId id="259" r:id="rId8"/>
    <p:sldId id="298" r:id="rId9"/>
    <p:sldId id="281" r:id="rId10"/>
    <p:sldId id="287" r:id="rId11"/>
    <p:sldId id="292" r:id="rId12"/>
    <p:sldId id="262" r:id="rId13"/>
    <p:sldId id="260" r:id="rId14"/>
    <p:sldId id="293" r:id="rId15"/>
    <p:sldId id="263" r:id="rId16"/>
    <p:sldId id="264" r:id="rId17"/>
    <p:sldId id="265" r:id="rId18"/>
    <p:sldId id="266" r:id="rId19"/>
    <p:sldId id="267" r:id="rId20"/>
    <p:sldId id="268" r:id="rId21"/>
    <p:sldId id="311" r:id="rId22"/>
    <p:sldId id="303" r:id="rId23"/>
    <p:sldId id="305" r:id="rId24"/>
    <p:sldId id="269" r:id="rId25"/>
    <p:sldId id="283" r:id="rId26"/>
    <p:sldId id="310" r:id="rId27"/>
    <p:sldId id="270" r:id="rId28"/>
    <p:sldId id="284" r:id="rId29"/>
    <p:sldId id="306" r:id="rId30"/>
    <p:sldId id="307" r:id="rId31"/>
    <p:sldId id="308" r:id="rId32"/>
    <p:sldId id="271" r:id="rId33"/>
    <p:sldId id="272" r:id="rId34"/>
    <p:sldId id="295" r:id="rId35"/>
    <p:sldId id="273" r:id="rId36"/>
    <p:sldId id="286" r:id="rId37"/>
    <p:sldId id="274" r:id="rId38"/>
    <p:sldId id="275" r:id="rId39"/>
    <p:sldId id="276" r:id="rId40"/>
    <p:sldId id="299" r:id="rId41"/>
    <p:sldId id="278" r:id="rId42"/>
    <p:sldId id="315" r:id="rId43"/>
    <p:sldId id="316" r:id="rId44"/>
    <p:sldId id="317" r:id="rId45"/>
    <p:sldId id="318" r:id="rId46"/>
    <p:sldId id="296" r:id="rId47"/>
    <p:sldId id="319" r:id="rId48"/>
    <p:sldId id="279" r:id="rId49"/>
    <p:sldId id="29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87" d="100"/>
          <a:sy n="87"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150CAA-9E5F-4F85-9BF3-B4182DA7B251}" type="datetimeFigureOut">
              <a:rPr lang="en-US" smtClean="0"/>
              <a:pPr/>
              <a:t>12/31/2019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2B4935-219E-4FC7-85A9-2F320B962C6D}" type="slidenum">
              <a:rPr lang="en-US" smtClean="0"/>
              <a:pPr/>
              <a:t>‹#›</a:t>
            </a:fld>
            <a:endParaRPr lang="en-US"/>
          </a:p>
        </p:txBody>
      </p:sp>
    </p:spTree>
    <p:extLst>
      <p:ext uri="{BB962C8B-B14F-4D97-AF65-F5344CB8AC3E}">
        <p14:creationId xmlns:p14="http://schemas.microsoft.com/office/powerpoint/2010/main" val="4246651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C5411F-53FF-49DF-882B-F27A6C7DC572}" type="slidenum">
              <a:rPr lang="en-US"/>
              <a:pPr/>
              <a:t>‹#›</a:t>
            </a:fld>
            <a:endParaRPr lang="en-US"/>
          </a:p>
        </p:txBody>
      </p:sp>
    </p:spTree>
    <p:extLst>
      <p:ext uri="{BB962C8B-B14F-4D97-AF65-F5344CB8AC3E}">
        <p14:creationId xmlns:p14="http://schemas.microsoft.com/office/powerpoint/2010/main" val="554421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0C5411F-53FF-49DF-882B-F27A6C7DC572}" type="slidenum">
              <a:rPr lang="en-US" smtClean="0"/>
              <a:pPr/>
              <a:t>5</a:t>
            </a:fld>
            <a:endParaRPr lang="en-US"/>
          </a:p>
        </p:txBody>
      </p:sp>
    </p:spTree>
    <p:extLst>
      <p:ext uri="{BB962C8B-B14F-4D97-AF65-F5344CB8AC3E}">
        <p14:creationId xmlns:p14="http://schemas.microsoft.com/office/powerpoint/2010/main" val="3337002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CB88FFC6-531C-40DC-A863-4EAB67865F5C}" type="slidenum">
              <a:rPr lang="en-US"/>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843AA1-5D31-42FB-9BBF-EF1BF1211362}" type="slidenum">
              <a:rPr lang="en-US"/>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8CC102-8E8B-43BB-9D2F-6DED6C93C1FB}" type="slidenum">
              <a:rPr lang="en-US"/>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A9F97ED2-A607-4368-BAE1-59B4E05886E6}" type="slidenum">
              <a:rPr lang="en-US"/>
              <a:pPr/>
              <a:t>‹#›</a:t>
            </a:fld>
            <a:endParaRPr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BC311-AB7F-4BC5-8B14-6FB84FC3A688}" type="slidenum">
              <a:rPr lang="en-US"/>
              <a:pPr/>
              <a:t>‹#›</a:t>
            </a:fld>
            <a:endParaRPr lang="en-US"/>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192232-FC1E-4FBD-884D-48D2AB83E7DD}" type="slidenum">
              <a:rPr lang="en-US"/>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4906F7-BBB2-4ABA-AF9A-EDA10DDF3DD9}" type="slidenum">
              <a:rPr lang="en-US"/>
              <a:pPr/>
              <a:t>‹#›</a:t>
            </a:fld>
            <a:endParaRPr lang="en-US"/>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ED1C40-15C2-463E-902A-1D849A172D5A}" type="slidenum">
              <a:rPr lang="en-US"/>
              <a:pPr/>
              <a:t>‹#›</a:t>
            </a:fld>
            <a:endParaRPr lang="en-US"/>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3C9D3F-D4D5-453B-95A9-DDB855BD2253}" type="slidenum">
              <a:rPr lang="en-US"/>
              <a:pPr/>
              <a:t>‹#›</a:t>
            </a:fld>
            <a:endParaRPr lang="en-US"/>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C158E3-7484-4859-B999-0304AD3D7C1C}" type="slidenum">
              <a:rPr lang="en-US"/>
              <a:pPr/>
              <a:t>‹#›</a:t>
            </a:fld>
            <a:endParaRPr lang="en-US"/>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618AB-CDB7-4E4E-9DC2-50E64C028277}" type="slidenum">
              <a:rPr lang="en-US"/>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8F745F-E095-4E48-A583-B9E67642CAC1}" type="slidenum">
              <a:rPr lang="en-US"/>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7C4584-703B-4E55-B59D-A632F80715FA}" type="slidenum">
              <a:rPr lang="en-US"/>
              <a:pPr/>
              <a:t>‹#›</a:t>
            </a:fld>
            <a:endParaRPr lang="en-US"/>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CEB70-8415-44CD-87B9-2D7FF99C3093}" type="slidenum">
              <a:rPr lang="en-US"/>
              <a:pPr/>
              <a:t>‹#›</a:t>
            </a:fld>
            <a:endParaRPr lang="en-US"/>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016A5-13EB-4EF0-A245-0B9B2ED3EE9A}" type="slidenum">
              <a:rPr lang="en-US"/>
              <a:pPr/>
              <a:t>‹#›</a:t>
            </a:fld>
            <a:endParaRPr lang="en-US"/>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88FFC6-531C-40DC-A863-4EAB67865F5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F745F-E095-4E48-A583-B9E67642C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94AAC4-E975-45E5-8B6F-3281A72CF7C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284E36-BB0B-48DE-ABEC-DAE11E1DE71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543DC5-6C77-41CD-8EB4-58A8C4319D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B1999-BA23-4175-9CC3-E2959E22630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83EF99-C8A5-460A-B28D-B2D3443A8898}"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4AAC4-E975-45E5-8B6F-3281A72CF7CD}" type="slidenum">
              <a:rPr lang="en-US"/>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327080-96F6-4EDC-BE25-97E81B53E8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63299B-4FCD-4A0A-8F76-1D60F236671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843AA1-5D31-42FB-9BBF-EF1BF1211362}"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8CC102-8E8B-43BB-9D2F-6DED6C93C1F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F97ED2-A607-4368-BAE1-59B4E05886E6}"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7BC311-AB7F-4BC5-8B14-6FB84FC3A68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2192232-FC1E-4FBD-884D-48D2AB83E7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4906F7-BBB2-4ABA-AF9A-EDA10DDF3DD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ED1C40-15C2-463E-902A-1D849A172D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3C9D3F-D4D5-453B-95A9-DDB855BD225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284E36-BB0B-48DE-ABEC-DAE11E1DE713}" type="slidenum">
              <a:rPr lang="en-US"/>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C158E3-7484-4859-B999-0304AD3D7C1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618AB-CDB7-4E4E-9DC2-50E64C0282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7C4584-703B-4E55-B59D-A632F80715F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CEB70-8415-44CD-87B9-2D7FF99C309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D016A5-13EB-4EF0-A245-0B9B2ED3EE9A}"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77334" y="1295400"/>
            <a:ext cx="7789333" cy="1143000"/>
          </a:xfrm>
        </p:spPr>
        <p:txBody>
          <a:bodyPr/>
          <a:lstStyle>
            <a:lvl1pPr>
              <a:defRPr sz="3556">
                <a:solidFill>
                  <a:srgbClr val="FFFF00"/>
                </a:solidFill>
              </a:defRPr>
            </a:lvl1pPr>
          </a:lstStyle>
          <a:p>
            <a:pPr lvl="0"/>
            <a:r>
              <a:rPr lang="en-US" noProof="0" smtClean="0"/>
              <a:t>Click to edit Master title style</a:t>
            </a:r>
          </a:p>
        </p:txBody>
      </p:sp>
      <p:sp>
        <p:nvSpPr>
          <p:cNvPr id="40963" name="Rectangle 3"/>
          <p:cNvSpPr>
            <a:spLocks noGrp="1" noChangeArrowheads="1"/>
          </p:cNvSpPr>
          <p:nvPr>
            <p:ph type="subTitle" idx="1"/>
          </p:nvPr>
        </p:nvSpPr>
        <p:spPr>
          <a:xfrm>
            <a:off x="677334" y="3886200"/>
            <a:ext cx="7789333" cy="1752600"/>
          </a:xfrm>
        </p:spPr>
        <p:txBody>
          <a:bodyPr/>
          <a:lstStyle>
            <a:lvl1pPr marL="0" indent="0" algn="ctr">
              <a:buFont typeface="Marlett" pitchFamily="2" charset="2"/>
              <a:buNone/>
              <a:defRPr>
                <a:solidFill>
                  <a:srgbClr val="FFFFFF"/>
                </a:solidFill>
              </a:defRPr>
            </a:lvl1pPr>
          </a:lstStyle>
          <a:p>
            <a:pPr lvl="0"/>
            <a:r>
              <a:rPr lang="en-US" noProof="0" smtClean="0"/>
              <a:t>Click to edit Master subtitle style</a:t>
            </a:r>
          </a:p>
        </p:txBody>
      </p:sp>
      <p:sp>
        <p:nvSpPr>
          <p:cNvPr id="40964" name="Rectangle 4"/>
          <p:cNvSpPr>
            <a:spLocks noGrp="1" noChangeArrowheads="1"/>
          </p:cNvSpPr>
          <p:nvPr>
            <p:ph type="dt" sz="half" idx="2"/>
          </p:nvPr>
        </p:nvSpPr>
        <p:spPr>
          <a:xfrm>
            <a:off x="677334" y="6248400"/>
            <a:ext cx="1896533" cy="457200"/>
          </a:xfrm>
        </p:spPr>
        <p:txBody>
          <a:bodyPr/>
          <a:lstStyle>
            <a:lvl1pPr>
              <a:defRPr/>
            </a:lvl1pPr>
          </a:lstStyle>
          <a:p>
            <a:endParaRPr lang="en-US">
              <a:solidFill>
                <a:srgbClr val="FFFF00"/>
              </a:solidFill>
            </a:endParaRPr>
          </a:p>
        </p:txBody>
      </p:sp>
      <p:sp>
        <p:nvSpPr>
          <p:cNvPr id="40965" name="Rectangle 5"/>
          <p:cNvSpPr>
            <a:spLocks noGrp="1" noChangeArrowheads="1"/>
          </p:cNvSpPr>
          <p:nvPr>
            <p:ph type="ftr" sz="quarter" idx="3"/>
          </p:nvPr>
        </p:nvSpPr>
        <p:spPr>
          <a:xfrm>
            <a:off x="3115734" y="6248400"/>
            <a:ext cx="2912533" cy="457200"/>
          </a:xfrm>
        </p:spPr>
        <p:txBody>
          <a:bodyPr/>
          <a:lstStyle>
            <a:lvl1pPr>
              <a:defRPr/>
            </a:lvl1pPr>
          </a:lstStyle>
          <a:p>
            <a:endParaRPr lang="en-US">
              <a:solidFill>
                <a:srgbClr val="FFFF00"/>
              </a:solidFill>
            </a:endParaRPr>
          </a:p>
        </p:txBody>
      </p:sp>
      <p:sp>
        <p:nvSpPr>
          <p:cNvPr id="40966" name="Rectangle 6"/>
          <p:cNvSpPr>
            <a:spLocks noGrp="1" noChangeArrowheads="1"/>
          </p:cNvSpPr>
          <p:nvPr>
            <p:ph type="sldNum" sz="quarter" idx="4"/>
          </p:nvPr>
        </p:nvSpPr>
        <p:spPr>
          <a:xfrm>
            <a:off x="6570134" y="6248400"/>
            <a:ext cx="1896533" cy="457200"/>
          </a:xfrm>
        </p:spPr>
        <p:txBody>
          <a:bodyPr/>
          <a:lstStyle>
            <a:lvl1pPr>
              <a:defRPr/>
            </a:lvl1pPr>
          </a:lstStyle>
          <a:p>
            <a:fld id="{EB7A4199-C111-4BE2-8BBE-E12B9570C2CC}" type="slidenum">
              <a:rPr lang="en-US">
                <a:solidFill>
                  <a:srgbClr val="FFFF00"/>
                </a:solidFill>
              </a:rPr>
              <a:pPr/>
              <a:t>‹#›</a:t>
            </a:fld>
            <a:endParaRPr lang="en-US">
              <a:solidFill>
                <a:srgbClr val="FFFF00"/>
              </a:solidFill>
            </a:endParaRPr>
          </a:p>
        </p:txBody>
      </p:sp>
      <p:sp>
        <p:nvSpPr>
          <p:cNvPr id="40970" name="Line 10"/>
          <p:cNvSpPr>
            <a:spLocks noChangeShapeType="1"/>
          </p:cNvSpPr>
          <p:nvPr/>
        </p:nvSpPr>
        <p:spPr bwMode="auto">
          <a:xfrm>
            <a:off x="0" y="6248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40981" name="AutoShape 21"/>
          <p:cNvSpPr>
            <a:spLocks noChangeArrowheads="1"/>
          </p:cNvSpPr>
          <p:nvPr/>
        </p:nvSpPr>
        <p:spPr bwMode="auto">
          <a:xfrm>
            <a:off x="2898422" y="585788"/>
            <a:ext cx="5662789" cy="119062"/>
          </a:xfrm>
          <a:prstGeom prst="flowChartAlternateProcess">
            <a:avLst/>
          </a:prstGeom>
          <a:gradFill rotWithShape="0">
            <a:gsLst>
              <a:gs pos="0">
                <a:srgbClr val="00FF00"/>
              </a:gs>
              <a:gs pos="100000">
                <a:srgbClr val="FF272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40982" name="AutoShape 22"/>
          <p:cNvSpPr>
            <a:spLocks noChangeArrowheads="1"/>
          </p:cNvSpPr>
          <p:nvPr/>
        </p:nvSpPr>
        <p:spPr bwMode="auto">
          <a:xfrm>
            <a:off x="609600" y="585788"/>
            <a:ext cx="1219200" cy="119062"/>
          </a:xfrm>
          <a:prstGeom prst="flowChartAlternateProcess">
            <a:avLst/>
          </a:prstGeom>
          <a:gradFill rotWithShape="0">
            <a:gsLst>
              <a:gs pos="0">
                <a:srgbClr val="003399"/>
              </a:gs>
              <a:gs pos="100000">
                <a:srgbClr val="00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40983" name="AutoShape 23"/>
          <p:cNvSpPr>
            <a:spLocks noChangeArrowheads="1"/>
          </p:cNvSpPr>
          <p:nvPr/>
        </p:nvSpPr>
        <p:spPr bwMode="auto">
          <a:xfrm>
            <a:off x="1794934" y="585788"/>
            <a:ext cx="1137356" cy="119062"/>
          </a:xfrm>
          <a:prstGeom prst="flowChartAlternateProcess">
            <a:avLst/>
          </a:prstGeom>
          <a:gradFill rotWithShape="0">
            <a:gsLst>
              <a:gs pos="0">
                <a:srgbClr val="00FF99"/>
              </a:gs>
              <a:gs pos="100000">
                <a:srgbClr val="00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40984" name="AutoShape 24"/>
          <p:cNvSpPr>
            <a:spLocks noChangeArrowheads="1"/>
          </p:cNvSpPr>
          <p:nvPr/>
        </p:nvSpPr>
        <p:spPr bwMode="auto">
          <a:xfrm rot="10800000">
            <a:off x="612422" y="5976938"/>
            <a:ext cx="5662789" cy="119062"/>
          </a:xfrm>
          <a:prstGeom prst="flowChartAlternateProcess">
            <a:avLst/>
          </a:prstGeom>
          <a:gradFill rotWithShape="0">
            <a:gsLst>
              <a:gs pos="0">
                <a:srgbClr val="FF2727"/>
              </a:gs>
              <a:gs pos="100000">
                <a:srgbClr val="00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endParaRPr lang="ar-SA" sz="1778" b="1" smtClean="0">
              <a:solidFill>
                <a:srgbClr val="FFFF00"/>
              </a:solidFill>
              <a:latin typeface="Times New Roman" panose="02020603050405020304" pitchFamily="18" charset="0"/>
            </a:endParaRPr>
          </a:p>
        </p:txBody>
      </p:sp>
      <p:sp>
        <p:nvSpPr>
          <p:cNvPr id="40985" name="AutoShape 25"/>
          <p:cNvSpPr>
            <a:spLocks noChangeArrowheads="1"/>
          </p:cNvSpPr>
          <p:nvPr/>
        </p:nvSpPr>
        <p:spPr bwMode="auto">
          <a:xfrm>
            <a:off x="7349067" y="5976938"/>
            <a:ext cx="1219200" cy="119062"/>
          </a:xfrm>
          <a:prstGeom prst="flowChartAlternateProcess">
            <a:avLst/>
          </a:prstGeom>
          <a:gradFill rotWithShape="0">
            <a:gsLst>
              <a:gs pos="0">
                <a:srgbClr val="00FF99"/>
              </a:gs>
              <a:gs pos="100000">
                <a:srgbClr val="0033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40986" name="AutoShape 26"/>
          <p:cNvSpPr>
            <a:spLocks noChangeArrowheads="1"/>
          </p:cNvSpPr>
          <p:nvPr/>
        </p:nvSpPr>
        <p:spPr bwMode="auto">
          <a:xfrm>
            <a:off x="6248400" y="5976938"/>
            <a:ext cx="1137356" cy="119062"/>
          </a:xfrm>
          <a:prstGeom prst="flowChartAlternateProcess">
            <a:avLst/>
          </a:prstGeom>
          <a:gradFill rotWithShape="0">
            <a:gsLst>
              <a:gs pos="0">
                <a:srgbClr val="00FF00"/>
              </a:gs>
              <a:gs pos="100000">
                <a:srgbClr val="00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92411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AB8B12FB-4FB6-4273-A7FF-90D1F0C17903}"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374073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711" y="1709739"/>
            <a:ext cx="7886700" cy="2852737"/>
          </a:xfrm>
        </p:spPr>
        <p:txBody>
          <a:bodyPr anchor="b"/>
          <a:lstStyle>
            <a:lvl1pPr>
              <a:defRPr sz="5333"/>
            </a:lvl1pPr>
          </a:lstStyle>
          <a:p>
            <a:r>
              <a:rPr lang="en-US" smtClean="0"/>
              <a:t>Click to edit Master title style</a:t>
            </a:r>
            <a:endParaRPr lang="ar-SA"/>
          </a:p>
        </p:txBody>
      </p:sp>
      <p:sp>
        <p:nvSpPr>
          <p:cNvPr id="3" name="Text Placeholder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CB33F1A0-197F-435F-A523-78483F97B42E}"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655792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3973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C0DE0CDC-F67C-4197-8443-3FF2D3675C18}"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9738389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356" y="365126"/>
            <a:ext cx="78867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356" y="2505075"/>
            <a:ext cx="38692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856" y="2505075"/>
            <a:ext cx="388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4D27E665-B419-4696-9D1A-B47F7149C55F}"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81155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543DC5-6C77-41CD-8EB4-58A8C4319D91}" type="slidenum">
              <a:rPr lang="en-US"/>
              <a:pPr/>
              <a:t>‹#›</a:t>
            </a:fld>
            <a:endParaRPr lang="en-US"/>
          </a:p>
        </p:txBody>
      </p:sp>
    </p:spTree>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59245C5E-8415-4B63-88C1-D53FC8A5B127}"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749110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8438924A-A1D5-4175-8409-1A15C9A7A3F3}"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25779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ar-SA"/>
          </a:p>
        </p:txBody>
      </p:sp>
      <p:sp>
        <p:nvSpPr>
          <p:cNvPr id="3" name="Content Placeholder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D84E321-1405-46A9-8CAC-BC3BB1C8481D}"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807665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ar-SA"/>
          </a:p>
        </p:txBody>
      </p:sp>
      <p:sp>
        <p:nvSpPr>
          <p:cNvPr id="3" name="Picture Placeholder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ar-SA"/>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1A9BBE4D-4E4E-4D21-8FDF-FEDE58448D11}"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578718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2B85AE13-38B4-4C43-A718-551A9DC5B5D6}"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556244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323850"/>
            <a:ext cx="1943100" cy="57721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685800" y="323850"/>
            <a:ext cx="5693834" cy="577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E407DB92-3161-4391-955A-91FA6A60584E}"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415354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23850"/>
            <a:ext cx="7772400" cy="1143000"/>
          </a:xfrm>
        </p:spPr>
        <p:txBody>
          <a:bodyPr/>
          <a:lstStyle/>
          <a:p>
            <a:r>
              <a:rPr lang="en-US" smtClean="0"/>
              <a:t>Click to edit Master title style</a:t>
            </a:r>
            <a:endParaRPr lang="ar-SA"/>
          </a:p>
        </p:txBody>
      </p:sp>
      <p:sp>
        <p:nvSpPr>
          <p:cNvPr id="3" name="Chart Placeholder 2"/>
          <p:cNvSpPr>
            <a:spLocks noGrp="1"/>
          </p:cNvSpPr>
          <p:nvPr>
            <p:ph type="chart" idx="1"/>
          </p:nvPr>
        </p:nvSpPr>
        <p:spPr>
          <a:xfrm>
            <a:off x="685800" y="1981200"/>
            <a:ext cx="7772400" cy="4114800"/>
          </a:xfrm>
        </p:spPr>
        <p:txBody>
          <a:bodyPr/>
          <a:lstStyle/>
          <a:p>
            <a:endParaRPr lang="ar-S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a:xfrm>
            <a:off x="685800" y="5791200"/>
            <a:ext cx="5715000" cy="457200"/>
          </a:xfrm>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9BD28BE-0F7A-442B-93B5-CB02950D0125}"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9338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AB1999-BA23-4175-9CC3-E2959E226309}" type="slidenum">
              <a:rPr lang="en-US"/>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83EF99-C8A5-460A-B28D-B2D3443A8898}" type="slidenum">
              <a:rPr lang="en-US"/>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327080-96F6-4EDC-BE25-97E81B53E8E8}" type="slidenum">
              <a:rPr lang="en-US"/>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63299B-4FCD-4A0A-8F76-1D60F2366715}" type="slidenum">
              <a:rPr lang="en-US"/>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oleObject" Target="../embeddings/oleObject1.bin"/><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4FD74-DF65-4DFD-B90B-93A301C32A2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circle/>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5EA36B-F4FE-4293-AE6A-31A220ECF7D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238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b="0"/>
            </a:lvl1pPr>
          </a:lstStyle>
          <a:p>
            <a:pPr eaLnBrk="0" hangingPunct="0"/>
            <a:endParaRPr lang="en-US" smtClean="0">
              <a:solidFill>
                <a:srgbClr val="FFFF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685800" y="57912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b="0"/>
            </a:lvl1pPr>
          </a:lstStyle>
          <a:p>
            <a:pPr eaLnBrk="0" hangingPunct="0"/>
            <a:endParaRPr lang="en-US" smtClean="0">
              <a:solidFill>
                <a:srgbClr val="FFFF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44" b="0"/>
            </a:lvl1pPr>
          </a:lstStyle>
          <a:p>
            <a:pPr eaLnBrk="0" hangingPunct="0"/>
            <a:fld id="{DE4DE5B3-71A7-42B0-A79A-F1A4E3B64699}" type="slidenum">
              <a:rPr lang="en-US" smtClean="0">
                <a:solidFill>
                  <a:srgbClr val="FFFF00"/>
                </a:solidFill>
                <a:latin typeface="Times New Roman" panose="02020603050405020304" pitchFamily="18" charset="0"/>
              </a:rPr>
              <a:pPr eaLnBrk="0" hangingPunct="0"/>
              <a:t>‹#›</a:t>
            </a:fld>
            <a:endParaRPr lang="en-US" smtClean="0">
              <a:solidFill>
                <a:srgbClr val="FFFF00"/>
              </a:solidFill>
              <a:latin typeface="Times New Roman" panose="02020603050405020304" pitchFamily="18" charset="0"/>
            </a:endParaRPr>
          </a:p>
        </p:txBody>
      </p:sp>
      <p:sp>
        <p:nvSpPr>
          <p:cNvPr id="1042" name="AutoShape 18"/>
          <p:cNvSpPr>
            <a:spLocks noChangeArrowheads="1"/>
          </p:cNvSpPr>
          <p:nvPr userDrawn="1"/>
        </p:nvSpPr>
        <p:spPr bwMode="auto">
          <a:xfrm>
            <a:off x="2898422" y="1500188"/>
            <a:ext cx="5662789" cy="100012"/>
          </a:xfrm>
          <a:prstGeom prst="flowChartAlternateProcess">
            <a:avLst/>
          </a:prstGeom>
          <a:gradFill rotWithShape="0">
            <a:gsLst>
              <a:gs pos="0">
                <a:srgbClr val="00FF00"/>
              </a:gs>
              <a:gs pos="100000">
                <a:srgbClr val="FF272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1043" name="AutoShape 19"/>
          <p:cNvSpPr>
            <a:spLocks noChangeArrowheads="1"/>
          </p:cNvSpPr>
          <p:nvPr userDrawn="1"/>
        </p:nvSpPr>
        <p:spPr bwMode="auto">
          <a:xfrm>
            <a:off x="609600" y="1500188"/>
            <a:ext cx="1219200" cy="100012"/>
          </a:xfrm>
          <a:prstGeom prst="flowChartAlternateProcess">
            <a:avLst/>
          </a:prstGeom>
          <a:gradFill rotWithShape="0">
            <a:gsLst>
              <a:gs pos="0">
                <a:srgbClr val="003399"/>
              </a:gs>
              <a:gs pos="100000">
                <a:srgbClr val="00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sp>
        <p:nvSpPr>
          <p:cNvPr id="1044" name="AutoShape 20"/>
          <p:cNvSpPr>
            <a:spLocks noChangeArrowheads="1"/>
          </p:cNvSpPr>
          <p:nvPr userDrawn="1"/>
        </p:nvSpPr>
        <p:spPr bwMode="auto">
          <a:xfrm>
            <a:off x="1761067" y="1500188"/>
            <a:ext cx="1137356" cy="100012"/>
          </a:xfrm>
          <a:prstGeom prst="flowChartAlternateProcess">
            <a:avLst/>
          </a:prstGeom>
          <a:gradFill rotWithShape="0">
            <a:gsLst>
              <a:gs pos="0">
                <a:srgbClr val="00FF99"/>
              </a:gs>
              <a:gs pos="100000">
                <a:srgbClr val="00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ar-SA" sz="1778" b="1" smtClean="0">
              <a:solidFill>
                <a:srgbClr val="FFFF00"/>
              </a:solidFill>
              <a:latin typeface="Times New Roman" panose="02020603050405020304" pitchFamily="18" charset="0"/>
            </a:endParaRPr>
          </a:p>
        </p:txBody>
      </p:sp>
      <p:graphicFrame>
        <p:nvGraphicFramePr>
          <p:cNvPr id="1058" name="Object 34"/>
          <p:cNvGraphicFramePr>
            <a:graphicFrameLocks noChangeAspect="1"/>
          </p:cNvGraphicFramePr>
          <p:nvPr userDrawn="1"/>
        </p:nvGraphicFramePr>
        <p:xfrm>
          <a:off x="7768167" y="6072189"/>
          <a:ext cx="732366" cy="496887"/>
        </p:xfrm>
        <a:graphic>
          <a:graphicData uri="http://schemas.openxmlformats.org/presentationml/2006/ole">
            <mc:AlternateContent xmlns:mc="http://schemas.openxmlformats.org/markup-compatibility/2006">
              <mc:Choice xmlns:v="urn:schemas-microsoft-com:vml" Requires="v">
                <p:oleObj spid="_x0000_s1043" name="Photo Editor Photo" r:id="rId15" imgW="1914286" imgH="1152381" progId="MSPhotoEd.3">
                  <p:embed/>
                </p:oleObj>
              </mc:Choice>
              <mc:Fallback>
                <p:oleObj name="Photo Editor Photo" r:id="rId15" imgW="1914286" imgH="1152381" progId="MSPhotoEd.3">
                  <p:embed/>
                  <p:pic>
                    <p:nvPicPr>
                      <p:cNvPr id="0" name=""/>
                      <p:cNvPicPr>
                        <a:picLocks noChangeAspect="1" noChangeArrowheads="1"/>
                      </p:cNvPicPr>
                      <p:nvPr/>
                    </p:nvPicPr>
                    <p:blipFill>
                      <a:blip r:embed="rId16">
                        <a:lum bright="-6000"/>
                        <a:extLst>
                          <a:ext uri="{28A0092B-C50C-407E-A947-70E740481C1C}">
                            <a14:useLocalDpi xmlns:a14="http://schemas.microsoft.com/office/drawing/2010/main" val="0"/>
                          </a:ext>
                        </a:extLst>
                      </a:blip>
                      <a:srcRect/>
                      <a:stretch>
                        <a:fillRect/>
                      </a:stretch>
                    </p:blipFill>
                    <p:spPr bwMode="auto">
                      <a:xfrm>
                        <a:off x="7768167" y="6072189"/>
                        <a:ext cx="732366" cy="49688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4131707"/>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3200" b="1" kern="1200">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Times New Roman" panose="02020603050405020304" pitchFamily="18" charset="0"/>
        </a:defRPr>
      </a:lvl2pPr>
      <a:lvl3pPr algn="ctr" rtl="0" eaLnBrk="0" fontAlgn="base" hangingPunct="0">
        <a:spcBef>
          <a:spcPct val="0"/>
        </a:spcBef>
        <a:spcAft>
          <a:spcPct val="0"/>
        </a:spcAft>
        <a:defRPr sz="3200" b="1">
          <a:solidFill>
            <a:schemeClr val="tx1"/>
          </a:solidFill>
          <a:latin typeface="Times New Roman" panose="02020603050405020304" pitchFamily="18" charset="0"/>
        </a:defRPr>
      </a:lvl3pPr>
      <a:lvl4pPr algn="ctr" rtl="0" eaLnBrk="0" fontAlgn="base" hangingPunct="0">
        <a:spcBef>
          <a:spcPct val="0"/>
        </a:spcBef>
        <a:spcAft>
          <a:spcPct val="0"/>
        </a:spcAft>
        <a:defRPr sz="3200" b="1">
          <a:solidFill>
            <a:schemeClr val="tx1"/>
          </a:solidFill>
          <a:latin typeface="Times New Roman" panose="02020603050405020304" pitchFamily="18" charset="0"/>
        </a:defRPr>
      </a:lvl4pPr>
      <a:lvl5pPr algn="ctr" rtl="0" eaLnBrk="0" fontAlgn="base" hangingPunct="0">
        <a:spcBef>
          <a:spcPct val="0"/>
        </a:spcBef>
        <a:spcAft>
          <a:spcPct val="0"/>
        </a:spcAft>
        <a:defRPr sz="3200" b="1">
          <a:solidFill>
            <a:schemeClr val="tx1"/>
          </a:solidFill>
          <a:latin typeface="Times New Roman" panose="02020603050405020304" pitchFamily="18" charset="0"/>
        </a:defRPr>
      </a:lvl5pPr>
      <a:lvl6pPr marL="406405" algn="ctr" rtl="0" eaLnBrk="0" fontAlgn="base" hangingPunct="0">
        <a:spcBef>
          <a:spcPct val="0"/>
        </a:spcBef>
        <a:spcAft>
          <a:spcPct val="0"/>
        </a:spcAft>
        <a:defRPr sz="3200" b="1">
          <a:solidFill>
            <a:schemeClr val="tx1"/>
          </a:solidFill>
          <a:latin typeface="Times New Roman" panose="02020603050405020304" pitchFamily="18" charset="0"/>
        </a:defRPr>
      </a:lvl6pPr>
      <a:lvl7pPr marL="812810" algn="ctr" rtl="0" eaLnBrk="0" fontAlgn="base" hangingPunct="0">
        <a:spcBef>
          <a:spcPct val="0"/>
        </a:spcBef>
        <a:spcAft>
          <a:spcPct val="0"/>
        </a:spcAft>
        <a:defRPr sz="3200" b="1">
          <a:solidFill>
            <a:schemeClr val="tx1"/>
          </a:solidFill>
          <a:latin typeface="Times New Roman" panose="02020603050405020304" pitchFamily="18" charset="0"/>
        </a:defRPr>
      </a:lvl7pPr>
      <a:lvl8pPr marL="1219215" algn="ctr" rtl="0" eaLnBrk="0" fontAlgn="base" hangingPunct="0">
        <a:spcBef>
          <a:spcPct val="0"/>
        </a:spcBef>
        <a:spcAft>
          <a:spcPct val="0"/>
        </a:spcAft>
        <a:defRPr sz="3200" b="1">
          <a:solidFill>
            <a:schemeClr val="tx1"/>
          </a:solidFill>
          <a:latin typeface="Times New Roman" panose="02020603050405020304" pitchFamily="18" charset="0"/>
        </a:defRPr>
      </a:lvl8pPr>
      <a:lvl9pPr marL="1625620" algn="ctr" rtl="0" eaLnBrk="0" fontAlgn="base" hangingPunct="0">
        <a:spcBef>
          <a:spcPct val="0"/>
        </a:spcBef>
        <a:spcAft>
          <a:spcPct val="0"/>
        </a:spcAft>
        <a:defRPr sz="3200" b="1">
          <a:solidFill>
            <a:schemeClr val="tx1"/>
          </a:solidFill>
          <a:latin typeface="Times New Roman" panose="02020603050405020304" pitchFamily="18" charset="0"/>
        </a:defRPr>
      </a:lvl9pPr>
    </p:titleStyle>
    <p:bodyStyle>
      <a:lvl1pPr marL="304804" indent="-304804" algn="l" rtl="0" eaLnBrk="0" fontAlgn="base" hangingPunct="0">
        <a:spcBef>
          <a:spcPct val="20000"/>
        </a:spcBef>
        <a:spcAft>
          <a:spcPct val="0"/>
        </a:spcAft>
        <a:buClr>
          <a:srgbClr val="CC0000"/>
        </a:buClr>
        <a:buSzPct val="50000"/>
        <a:buFont typeface="Marlett" pitchFamily="2" charset="2"/>
        <a:buChar char="n"/>
        <a:defRPr sz="2844" b="1" kern="1200">
          <a:solidFill>
            <a:srgbClr val="FFFF66"/>
          </a:solidFill>
          <a:latin typeface="+mn-lt"/>
          <a:ea typeface="+mn-ea"/>
          <a:cs typeface="+mn-cs"/>
        </a:defRPr>
      </a:lvl1pPr>
      <a:lvl2pPr marL="660408" indent="-254003" algn="l" rtl="0" eaLnBrk="0" fontAlgn="base" hangingPunct="0">
        <a:spcBef>
          <a:spcPct val="20000"/>
        </a:spcBef>
        <a:spcAft>
          <a:spcPct val="0"/>
        </a:spcAft>
        <a:buClr>
          <a:srgbClr val="FF9933"/>
        </a:buClr>
        <a:buChar char="–"/>
        <a:defRPr sz="2489" b="1" kern="1200">
          <a:solidFill>
            <a:srgbClr val="FFFFFF"/>
          </a:solidFill>
          <a:latin typeface="+mn-lt"/>
          <a:ea typeface="+mn-ea"/>
          <a:cs typeface="+mn-cs"/>
        </a:defRPr>
      </a:lvl2pPr>
      <a:lvl3pPr marL="1016013" indent="-203203" algn="l" rtl="0" eaLnBrk="0" fontAlgn="base" hangingPunct="0">
        <a:spcBef>
          <a:spcPct val="20000"/>
        </a:spcBef>
        <a:spcAft>
          <a:spcPct val="0"/>
        </a:spcAft>
        <a:buClr>
          <a:srgbClr val="FF9900"/>
        </a:buClr>
        <a:buChar char="•"/>
        <a:defRPr sz="2133" b="1" kern="1200">
          <a:solidFill>
            <a:srgbClr val="FFFFFF"/>
          </a:solidFill>
          <a:latin typeface="+mn-lt"/>
          <a:ea typeface="+mn-ea"/>
          <a:cs typeface="+mn-cs"/>
        </a:defRPr>
      </a:lvl3pPr>
      <a:lvl4pPr marL="1422418" indent="-203203" algn="l" rtl="0" eaLnBrk="0" fontAlgn="base" hangingPunct="0">
        <a:spcBef>
          <a:spcPct val="20000"/>
        </a:spcBef>
        <a:spcAft>
          <a:spcPct val="0"/>
        </a:spcAft>
        <a:buChar char="–"/>
        <a:defRPr sz="1778" b="1" kern="1200">
          <a:solidFill>
            <a:srgbClr val="FFFF66"/>
          </a:solidFill>
          <a:latin typeface="+mn-lt"/>
          <a:ea typeface="+mn-ea"/>
          <a:cs typeface="+mn-cs"/>
        </a:defRPr>
      </a:lvl4pPr>
      <a:lvl5pPr marL="1828823" indent="-203203" algn="l" rtl="0" eaLnBrk="0" fontAlgn="base" hangingPunct="0">
        <a:spcBef>
          <a:spcPct val="20000"/>
        </a:spcBef>
        <a:spcAft>
          <a:spcPct val="0"/>
        </a:spcAft>
        <a:buChar char="»"/>
        <a:defRPr sz="1778" b="1" kern="1200">
          <a:solidFill>
            <a:srgbClr val="FFFF66"/>
          </a:solidFill>
          <a:latin typeface="+mn-lt"/>
          <a:ea typeface="+mn-ea"/>
          <a:cs typeface="+mn-cs"/>
        </a:defRPr>
      </a:lvl5pPr>
      <a:lvl6pPr marL="2235228" indent="-203203" algn="r" defTabSz="812810" rtl="1"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r" defTabSz="812810" rtl="1"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r" defTabSz="812810" rtl="1"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r" defTabSz="812810" rtl="1"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ar-SA"/>
      </a:defPPr>
      <a:lvl1pPr marL="0" algn="r" defTabSz="812810" rtl="1" eaLnBrk="1" latinLnBrk="0" hangingPunct="1">
        <a:defRPr sz="1600" kern="1200">
          <a:solidFill>
            <a:schemeClr val="tx1"/>
          </a:solidFill>
          <a:latin typeface="+mn-lt"/>
          <a:ea typeface="+mn-ea"/>
          <a:cs typeface="+mn-cs"/>
        </a:defRPr>
      </a:lvl1pPr>
      <a:lvl2pPr marL="406405" algn="r" defTabSz="812810" rtl="1" eaLnBrk="1" latinLnBrk="0" hangingPunct="1">
        <a:defRPr sz="1600" kern="1200">
          <a:solidFill>
            <a:schemeClr val="tx1"/>
          </a:solidFill>
          <a:latin typeface="+mn-lt"/>
          <a:ea typeface="+mn-ea"/>
          <a:cs typeface="+mn-cs"/>
        </a:defRPr>
      </a:lvl2pPr>
      <a:lvl3pPr marL="812810" algn="r" defTabSz="812810" rtl="1" eaLnBrk="1" latinLnBrk="0" hangingPunct="1">
        <a:defRPr sz="1600" kern="1200">
          <a:solidFill>
            <a:schemeClr val="tx1"/>
          </a:solidFill>
          <a:latin typeface="+mn-lt"/>
          <a:ea typeface="+mn-ea"/>
          <a:cs typeface="+mn-cs"/>
        </a:defRPr>
      </a:lvl3pPr>
      <a:lvl4pPr marL="1219215" algn="r" defTabSz="812810" rtl="1" eaLnBrk="1" latinLnBrk="0" hangingPunct="1">
        <a:defRPr sz="1600" kern="1200">
          <a:solidFill>
            <a:schemeClr val="tx1"/>
          </a:solidFill>
          <a:latin typeface="+mn-lt"/>
          <a:ea typeface="+mn-ea"/>
          <a:cs typeface="+mn-cs"/>
        </a:defRPr>
      </a:lvl4pPr>
      <a:lvl5pPr marL="1625620" algn="r" defTabSz="812810" rtl="1" eaLnBrk="1" latinLnBrk="0" hangingPunct="1">
        <a:defRPr sz="1600" kern="1200">
          <a:solidFill>
            <a:schemeClr val="tx1"/>
          </a:solidFill>
          <a:latin typeface="+mn-lt"/>
          <a:ea typeface="+mn-ea"/>
          <a:cs typeface="+mn-cs"/>
        </a:defRPr>
      </a:lvl5pPr>
      <a:lvl6pPr marL="2032025" algn="r" defTabSz="812810" rtl="1" eaLnBrk="1" latinLnBrk="0" hangingPunct="1">
        <a:defRPr sz="1600" kern="1200">
          <a:solidFill>
            <a:schemeClr val="tx1"/>
          </a:solidFill>
          <a:latin typeface="+mn-lt"/>
          <a:ea typeface="+mn-ea"/>
          <a:cs typeface="+mn-cs"/>
        </a:defRPr>
      </a:lvl6pPr>
      <a:lvl7pPr marL="2438430" algn="r" defTabSz="812810" rtl="1" eaLnBrk="1" latinLnBrk="0" hangingPunct="1">
        <a:defRPr sz="1600" kern="1200">
          <a:solidFill>
            <a:schemeClr val="tx1"/>
          </a:solidFill>
          <a:latin typeface="+mn-lt"/>
          <a:ea typeface="+mn-ea"/>
          <a:cs typeface="+mn-cs"/>
        </a:defRPr>
      </a:lvl7pPr>
      <a:lvl8pPr marL="2844836" algn="r" defTabSz="812810" rtl="1" eaLnBrk="1" latinLnBrk="0" hangingPunct="1">
        <a:defRPr sz="1600" kern="1200">
          <a:solidFill>
            <a:schemeClr val="tx1"/>
          </a:solidFill>
          <a:latin typeface="+mn-lt"/>
          <a:ea typeface="+mn-ea"/>
          <a:cs typeface="+mn-cs"/>
        </a:defRPr>
      </a:lvl8pPr>
      <a:lvl9pPr marL="3251241" algn="r" defTabSz="812810" rtl="1"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19431" y="2134521"/>
            <a:ext cx="8170607" cy="1470025"/>
          </a:xfrm>
        </p:spPr>
        <p:txBody>
          <a:bodyPr>
            <a:normAutofit fontScale="90000"/>
          </a:bodyPr>
          <a:lstStyle/>
          <a:p>
            <a:pPr algn="ctr"/>
            <a:r>
              <a:rPr lang="en-US" sz="8000" dirty="0">
                <a:solidFill>
                  <a:srgbClr val="FF0000"/>
                </a:solidFill>
                <a:latin typeface="Forte" pitchFamily="66" charset="0"/>
              </a:rPr>
              <a:t>MICROBIOLOGY</a:t>
            </a:r>
            <a:br>
              <a:rPr lang="en-US" sz="8000" dirty="0">
                <a:solidFill>
                  <a:srgbClr val="FF0000"/>
                </a:solidFill>
                <a:latin typeface="Forte" pitchFamily="66" charset="0"/>
              </a:rPr>
            </a:br>
            <a:r>
              <a:rPr lang="en-US" sz="8000" dirty="0">
                <a:solidFill>
                  <a:srgbClr val="FF0000"/>
                </a:solidFill>
                <a:latin typeface="Forte" pitchFamily="66" charset="0"/>
              </a:rPr>
              <a:t>PRACTICAL </a:t>
            </a:r>
          </a:p>
        </p:txBody>
      </p:sp>
      <p:sp>
        <p:nvSpPr>
          <p:cNvPr id="52227" name="Rectangle 3"/>
          <p:cNvSpPr>
            <a:spLocks noGrp="1" noChangeArrowheads="1"/>
          </p:cNvSpPr>
          <p:nvPr>
            <p:ph type="subTitle" idx="1"/>
          </p:nvPr>
        </p:nvSpPr>
        <p:spPr>
          <a:xfrm>
            <a:off x="2025446" y="3941096"/>
            <a:ext cx="6400800" cy="2307304"/>
          </a:xfrm>
        </p:spPr>
        <p:txBody>
          <a:bodyPr>
            <a:normAutofit/>
          </a:bodyPr>
          <a:lstStyle/>
          <a:p>
            <a:pPr algn="ctr"/>
            <a:endParaRPr lang="en-US" b="1" dirty="0" smtClean="0">
              <a:solidFill>
                <a:schemeClr val="accent2">
                  <a:lumMod val="50000"/>
                </a:schemeClr>
              </a:solidFill>
              <a:latin typeface="Cooper Black" pitchFamily="18" charset="0"/>
            </a:endParaRPr>
          </a:p>
          <a:p>
            <a:pPr algn="ctr"/>
            <a:r>
              <a:rPr lang="en-US" sz="2400" dirty="0" smtClean="0">
                <a:solidFill>
                  <a:schemeClr val="tx1"/>
                </a:solidFill>
                <a:latin typeface="Cooper Black" pitchFamily="18" charset="0"/>
              </a:rPr>
              <a:t>GI  BLOCK; 2019</a:t>
            </a:r>
            <a:endParaRPr lang="en-US" sz="2400" dirty="0">
              <a:solidFill>
                <a:schemeClr val="tx1"/>
              </a:solidFill>
              <a:latin typeface="Cooper Black" pitchFamily="18" charset="0"/>
            </a:endParaRPr>
          </a:p>
          <a:p>
            <a:pPr algn="ctr"/>
            <a:endParaRPr lang="en-US" dirty="0">
              <a:solidFill>
                <a:schemeClr val="accent6">
                  <a:lumMod val="60000"/>
                  <a:lumOff val="40000"/>
                </a:schemeClr>
              </a:solidFill>
              <a:latin typeface="Cooper Black" pitchFamily="18" charset="0"/>
            </a:endParaRPr>
          </a:p>
        </p:txBody>
      </p:sp>
      <p:pic>
        <p:nvPicPr>
          <p:cNvPr id="6" name="Picture 5"/>
          <p:cNvPicPr/>
          <p:nvPr/>
        </p:nvPicPr>
        <p:blipFill>
          <a:blip r:embed="rId2" cstate="print"/>
          <a:srcRect/>
          <a:stretch>
            <a:fillRect/>
          </a:stretch>
        </p:blipFill>
        <p:spPr bwMode="auto">
          <a:xfrm>
            <a:off x="0" y="0"/>
            <a:ext cx="1283110" cy="128311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195916"/>
          </a:xfrm>
        </p:spPr>
        <p:txBody>
          <a:bodyPr/>
          <a:lstStyle/>
          <a:p>
            <a:pPr>
              <a:buNone/>
            </a:pPr>
            <a:endParaRPr lang="en-US" sz="2800" b="1" dirty="0" smtClean="0">
              <a:solidFill>
                <a:schemeClr val="accent5">
                  <a:lumMod val="75000"/>
                </a:schemeClr>
              </a:solidFill>
              <a:latin typeface="Footlight MT Light" pitchFamily="18" charset="0"/>
            </a:endParaRPr>
          </a:p>
          <a:p>
            <a:pPr>
              <a:buNone/>
            </a:pPr>
            <a:r>
              <a:rPr lang="en-US" sz="2800" b="1" dirty="0" smtClean="0">
                <a:solidFill>
                  <a:schemeClr val="accent5">
                    <a:lumMod val="75000"/>
                  </a:schemeClr>
                </a:solidFill>
                <a:latin typeface="Footlight MT Light" pitchFamily="18" charset="0"/>
              </a:rPr>
              <a:t>5. </a:t>
            </a:r>
            <a:r>
              <a:rPr lang="en-US" sz="3600" b="1" dirty="0" smtClean="0">
                <a:solidFill>
                  <a:srgbClr val="C00000"/>
                </a:solidFill>
                <a:latin typeface="Footlight MT Light" pitchFamily="18" charset="0"/>
              </a:rPr>
              <a:t>The </a:t>
            </a:r>
            <a:r>
              <a:rPr lang="en-US" sz="3600" b="1" dirty="0">
                <a:solidFill>
                  <a:srgbClr val="C00000"/>
                </a:solidFill>
                <a:latin typeface="Footlight MT Light" pitchFamily="18" charset="0"/>
              </a:rPr>
              <a:t>serologic results were as follows:</a:t>
            </a:r>
            <a:endParaRPr lang="en-US" sz="3600" dirty="0">
              <a:solidFill>
                <a:srgbClr val="C00000"/>
              </a:solidFill>
              <a:latin typeface="Footlight MT Light" pitchFamily="18" charset="0"/>
            </a:endParaRPr>
          </a:p>
          <a:p>
            <a:pPr>
              <a:buNone/>
            </a:pPr>
            <a:endParaRPr lang="en-US" dirty="0">
              <a:latin typeface="Footlight MT Light" pitchFamily="18" charset="0"/>
            </a:endParaRPr>
          </a:p>
        </p:txBody>
      </p:sp>
      <p:sp>
        <p:nvSpPr>
          <p:cNvPr id="5" name="Rectangle 4"/>
          <p:cNvSpPr/>
          <p:nvPr/>
        </p:nvSpPr>
        <p:spPr>
          <a:xfrm>
            <a:off x="2286000" y="5268724"/>
            <a:ext cx="7213600" cy="1692771"/>
          </a:xfrm>
          <a:prstGeom prst="rect">
            <a:avLst/>
          </a:prstGeom>
        </p:spPr>
        <p:txBody>
          <a:bodyPr wrap="square">
            <a:spAutoFit/>
          </a:bodyPr>
          <a:lstStyle/>
          <a:p>
            <a:pPr lvl="0">
              <a:buNone/>
            </a:pPr>
            <a:r>
              <a:rPr lang="en-US" sz="3200" b="1" dirty="0" smtClean="0">
                <a:latin typeface="Footlight MT Light" pitchFamily="18" charset="0"/>
              </a:rPr>
              <a:t>6. </a:t>
            </a:r>
            <a:r>
              <a:rPr lang="en-US" sz="3600" b="1" dirty="0" smtClean="0">
                <a:solidFill>
                  <a:srgbClr val="C00000"/>
                </a:solidFill>
                <a:latin typeface="Footlight MT Light" pitchFamily="18" charset="0"/>
              </a:rPr>
              <a:t>Based on the serologic results, </a:t>
            </a:r>
          </a:p>
          <a:p>
            <a:pPr lvl="0">
              <a:buNone/>
            </a:pPr>
            <a:r>
              <a:rPr lang="en-US" sz="3600" b="1" dirty="0" smtClean="0">
                <a:solidFill>
                  <a:srgbClr val="C00000"/>
                </a:solidFill>
                <a:latin typeface="Footlight MT Light" pitchFamily="18" charset="0"/>
              </a:rPr>
              <a:t>            what is the diagnosis?</a:t>
            </a:r>
            <a:endParaRPr lang="en-US" sz="3600" dirty="0" smtClean="0">
              <a:solidFill>
                <a:srgbClr val="C00000"/>
              </a:solidFill>
              <a:latin typeface="Footlight MT Light" pitchFamily="18" charset="0"/>
            </a:endParaRPr>
          </a:p>
          <a:p>
            <a:pPr>
              <a:buNone/>
            </a:pPr>
            <a:r>
              <a:rPr lang="en-US" sz="3200" dirty="0" smtClean="0">
                <a:latin typeface="Footlight MT Light" pitchFamily="18" charset="0"/>
              </a:rPr>
              <a:t>     </a:t>
            </a:r>
            <a:endParaRPr lang="en-US" sz="3200" dirty="0">
              <a:latin typeface="Footlight MT Light" pitchFamily="18" charset="0"/>
            </a:endParaRPr>
          </a:p>
        </p:txBody>
      </p:sp>
      <p:graphicFrame>
        <p:nvGraphicFramePr>
          <p:cNvPr id="6" name="Table 5"/>
          <p:cNvGraphicFramePr>
            <a:graphicFrameLocks noGrp="1"/>
          </p:cNvGraphicFramePr>
          <p:nvPr/>
        </p:nvGraphicFramePr>
        <p:xfrm>
          <a:off x="990597" y="1524000"/>
          <a:ext cx="7188202" cy="3657600"/>
        </p:xfrm>
        <a:graphic>
          <a:graphicData uri="http://schemas.openxmlformats.org/drawingml/2006/table">
            <a:tbl>
              <a:tblPr/>
              <a:tblGrid>
                <a:gridCol w="3624169"/>
                <a:gridCol w="265917"/>
                <a:gridCol w="3298116"/>
              </a:tblGrid>
              <a:tr h="510540">
                <a:tc>
                  <a:txBody>
                    <a:bodyPr/>
                    <a:lstStyle/>
                    <a:p>
                      <a:pPr marL="0" marR="0" algn="ctr">
                        <a:lnSpc>
                          <a:spcPct val="150000"/>
                        </a:lnSpc>
                        <a:spcBef>
                          <a:spcPts val="0"/>
                        </a:spcBef>
                        <a:spcAft>
                          <a:spcPts val="0"/>
                        </a:spcAft>
                      </a:pPr>
                      <a:r>
                        <a:rPr lang="en-US" sz="3200" b="1" dirty="0">
                          <a:solidFill>
                            <a:srgbClr val="FFFFFF"/>
                          </a:solidFill>
                          <a:latin typeface="Footlight MT Light"/>
                          <a:ea typeface="Calibri"/>
                          <a:cs typeface="Arial"/>
                        </a:rPr>
                        <a:t>TEST</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endParaRPr lang="en-US" sz="3200">
                        <a:solidFill>
                          <a:srgbClr val="FFFFFF"/>
                        </a:solidFill>
                        <a:latin typeface="Footlight MT Light"/>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r>
                        <a:rPr lang="en-US" sz="3200" b="1">
                          <a:solidFill>
                            <a:srgbClr val="FFFFFF"/>
                          </a:solidFill>
                          <a:latin typeface="Footlight MT Light"/>
                          <a:ea typeface="Calibri"/>
                          <a:cs typeface="Arial"/>
                        </a:rPr>
                        <a:t>        RESULT</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Anti-HAV-IgM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Positive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dirty="0">
                          <a:latin typeface="Footlight MT Light"/>
                          <a:ea typeface="Calibri"/>
                          <a:cs typeface="Arial"/>
                        </a:rPr>
                        <a:t>HBsAg</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Anti-HCV</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dirty="0">
                          <a:latin typeface="Footlight MT Light"/>
                          <a:ea typeface="Calibri"/>
                          <a:cs typeface="Arial"/>
                        </a:rPr>
                        <a:t>Anti-HEV 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dirty="0">
                          <a:latin typeface="Footlight MT Light"/>
                          <a:ea typeface="Calibri"/>
                          <a:cs typeface="Arial"/>
                        </a:rPr>
                        <a:t>         Negative</a:t>
                      </a:r>
                      <a:endParaRPr lang="en-US" sz="3200" dirty="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74" y="494071"/>
            <a:ext cx="8408168" cy="4525963"/>
          </a:xfrm>
        </p:spPr>
        <p:txBody>
          <a:bodyPr>
            <a:normAutofit/>
          </a:bodyPr>
          <a:lstStyle/>
          <a:p>
            <a:pPr>
              <a:buNone/>
            </a:pPr>
            <a:endParaRPr lang="en-US" sz="3200" dirty="0">
              <a:solidFill>
                <a:schemeClr val="tx1"/>
              </a:solidFill>
              <a:latin typeface="Footlight MT Light" pitchFamily="18" charset="0"/>
            </a:endParaRPr>
          </a:p>
          <a:p>
            <a:pPr marL="514350" lvl="0" indent="-514350">
              <a:buAutoNum type="arabicPeriod" startAt="7"/>
            </a:pPr>
            <a:r>
              <a:rPr lang="en-US" sz="3600" b="1" dirty="0" smtClean="0">
                <a:solidFill>
                  <a:srgbClr val="C00000"/>
                </a:solidFill>
                <a:latin typeface="Footlight MT Light" pitchFamily="18" charset="0"/>
              </a:rPr>
              <a:t>Briefly </a:t>
            </a:r>
            <a:r>
              <a:rPr lang="en-US" sz="3600" b="1" dirty="0">
                <a:solidFill>
                  <a:srgbClr val="C00000"/>
                </a:solidFill>
                <a:latin typeface="Footlight MT Light" pitchFamily="18" charset="0"/>
              </a:rPr>
              <a:t>outline the management of this </a:t>
            </a:r>
            <a:r>
              <a:rPr lang="en-US" sz="3600" b="1" dirty="0" smtClean="0">
                <a:solidFill>
                  <a:srgbClr val="C00000"/>
                </a:solidFill>
                <a:latin typeface="Footlight MT Light" pitchFamily="18" charset="0"/>
              </a:rPr>
              <a:t>   </a:t>
            </a:r>
          </a:p>
          <a:p>
            <a:pPr marL="514350" lvl="0" indent="-514350">
              <a:buNone/>
            </a:pPr>
            <a:r>
              <a:rPr lang="en-US" sz="3600" b="1" dirty="0">
                <a:solidFill>
                  <a:srgbClr val="C00000"/>
                </a:solidFill>
                <a:latin typeface="Footlight MT Light" pitchFamily="18" charset="0"/>
              </a:rPr>
              <a:t> </a:t>
            </a:r>
            <a:r>
              <a:rPr lang="en-US" sz="3600" b="1" dirty="0" smtClean="0">
                <a:solidFill>
                  <a:srgbClr val="C00000"/>
                </a:solidFill>
                <a:latin typeface="Footlight MT Light" pitchFamily="18" charset="0"/>
              </a:rPr>
              <a:t>    patient</a:t>
            </a:r>
            <a:r>
              <a:rPr lang="en-US" sz="3600" b="1" dirty="0">
                <a:solidFill>
                  <a:srgbClr val="C00000"/>
                </a:solidFill>
                <a:latin typeface="Footlight MT Light" pitchFamily="18" charset="0"/>
              </a:rPr>
              <a:t>.</a:t>
            </a:r>
            <a:endParaRPr lang="en-US" sz="3600" dirty="0">
              <a:solidFill>
                <a:srgbClr val="C00000"/>
              </a:solidFill>
              <a:latin typeface="Footlight MT Light" pitchFamily="18" charset="0"/>
            </a:endParaRPr>
          </a:p>
          <a:p>
            <a:pPr>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864" y="1177413"/>
            <a:ext cx="8226425" cy="4525963"/>
          </a:xfrm>
        </p:spPr>
        <p:txBody>
          <a:bodyPr>
            <a:normAutofit fontScale="92500" lnSpcReduction="10000"/>
          </a:bodyPr>
          <a:lstStyle/>
          <a:p>
            <a:pPr marL="0" indent="0" algn="just">
              <a:buNone/>
            </a:pPr>
            <a:r>
              <a:rPr lang="en-US" sz="3200" b="1" dirty="0" smtClean="0">
                <a:latin typeface="Footlight MT Light" pitchFamily="18" charset="0"/>
              </a:rPr>
              <a:t>Mohammed Abdullah is a 34 year old married Saudi male who has donated two units of blood at KKUH for a relative undergoing an operation. Two days later, the Blood Bank called him because of abnormal blood test results and advised him to see his physician. </a:t>
            </a:r>
          </a:p>
          <a:p>
            <a:pPr algn="just"/>
            <a:endParaRPr lang="en-US" sz="3200" b="1" dirty="0" smtClean="0">
              <a:latin typeface="Footlight MT Light" pitchFamily="18" charset="0"/>
            </a:endParaRPr>
          </a:p>
          <a:p>
            <a:pPr marL="0" indent="0" algn="just">
              <a:buNone/>
            </a:pPr>
            <a:r>
              <a:rPr lang="en-US" sz="3200" b="1" dirty="0" smtClean="0">
                <a:latin typeface="Footlight MT Light" pitchFamily="18" charset="0"/>
              </a:rPr>
              <a:t>On arrival to the blood bank, the doctor informed him that his blood is not suitable for transfusion because of the presence of infection. </a:t>
            </a:r>
          </a:p>
          <a:p>
            <a:pPr marL="0" indent="0" algn="just">
              <a:buNone/>
            </a:pPr>
            <a:endParaRPr lang="en-US" sz="3200" dirty="0">
              <a:solidFill>
                <a:schemeClr val="tx1"/>
              </a:solidFill>
              <a:latin typeface="Footlight MT Light" pitchFamily="18" charset="0"/>
            </a:endParaRPr>
          </a:p>
          <a:p>
            <a:pPr algn="just">
              <a:buNone/>
            </a:pPr>
            <a:endParaRPr lang="en-US" sz="3200" dirty="0">
              <a:latin typeface="Footlight MT Light" pitchFamily="18" charset="0"/>
            </a:endParaRPr>
          </a:p>
        </p:txBody>
      </p:sp>
      <p:sp>
        <p:nvSpPr>
          <p:cNvPr id="2" name="Title 1"/>
          <p:cNvSpPr>
            <a:spLocks noGrp="1"/>
          </p:cNvSpPr>
          <p:nvPr>
            <p:ph type="title"/>
          </p:nvPr>
        </p:nvSpPr>
        <p:spPr>
          <a:xfrm>
            <a:off x="436769" y="440145"/>
            <a:ext cx="8226425" cy="626655"/>
          </a:xfrm>
        </p:spPr>
        <p:txBody>
          <a:bodyPr>
            <a:normAutofit fontScale="90000"/>
          </a:bodyPr>
          <a:lstStyle/>
          <a:p>
            <a:r>
              <a:rPr lang="en-US" sz="6000" b="1" u="sng" dirty="0">
                <a:solidFill>
                  <a:schemeClr val="accent2"/>
                </a:solidFill>
                <a:latin typeface="Forte" pitchFamily="66" charset="0"/>
              </a:rPr>
              <a:t>Case 2</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64" y="1775543"/>
            <a:ext cx="8226425" cy="3482258"/>
          </a:xfrm>
        </p:spPr>
        <p:txBody>
          <a:bodyPr>
            <a:normAutofit/>
          </a:bodyPr>
          <a:lstStyle/>
          <a:p>
            <a:pPr marL="457200" lvl="0" indent="-457200">
              <a:buAutoNum type="arabicPeriod"/>
            </a:pPr>
            <a:r>
              <a:rPr lang="en-US" sz="3600" dirty="0" smtClean="0">
                <a:latin typeface="Footlight MT Light" pitchFamily="18" charset="0"/>
              </a:rPr>
              <a:t>What </a:t>
            </a:r>
            <a:r>
              <a:rPr lang="en-US" sz="3600" dirty="0">
                <a:latin typeface="Footlight MT Light" pitchFamily="18" charset="0"/>
              </a:rPr>
              <a:t>type of infectious agents can be transmitted through blood transfusion? (List 4 infections</a:t>
            </a:r>
            <a:r>
              <a:rPr lang="en-US" sz="3600" dirty="0" smtClean="0">
                <a:latin typeface="Footlight MT Light" pitchFamily="18" charset="0"/>
              </a:rPr>
              <a:t>).</a:t>
            </a:r>
          </a:p>
          <a:p>
            <a:pPr marL="457200" lvl="0" indent="-457200">
              <a:buNone/>
            </a:pPr>
            <a:endParaRPr lang="en-US" sz="3600" dirty="0">
              <a:solidFill>
                <a:schemeClr val="tx1"/>
              </a:solidFill>
              <a:latin typeface="Footlight MT Light" pitchFamily="18" charset="0"/>
            </a:endParaRPr>
          </a:p>
          <a:p>
            <a:pPr>
              <a:buNone/>
            </a:pPr>
            <a:endParaRPr lang="en-US" sz="3600" dirty="0">
              <a:latin typeface="Footlight MT Light" pitchFamily="18" charset="0"/>
            </a:endParaRPr>
          </a:p>
        </p:txBody>
      </p:sp>
      <p:sp>
        <p:nvSpPr>
          <p:cNvPr id="2" name="Title 1"/>
          <p:cNvSpPr>
            <a:spLocks noGrp="1"/>
          </p:cNvSpPr>
          <p:nvPr>
            <p:ph type="title"/>
          </p:nvPr>
        </p:nvSpPr>
        <p:spPr>
          <a:xfrm>
            <a:off x="455613" y="761322"/>
            <a:ext cx="8226425" cy="864278"/>
          </a:xfrm>
        </p:spPr>
        <p:txBody>
          <a:bodyPr>
            <a:normAutofit fontScale="90000"/>
          </a:bodyPr>
          <a:lstStyle/>
          <a:p>
            <a:r>
              <a:rPr lang="en-US" sz="6000" u="sng" dirty="0">
                <a:solidFill>
                  <a:schemeClr val="accent2"/>
                </a:solidFill>
                <a:latin typeface="Forte" pitchFamily="66" charset="0"/>
              </a:rPr>
              <a:t>QUESTIONS</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16" y="0"/>
            <a:ext cx="8336884" cy="6858000"/>
          </a:xfrm>
        </p:spPr>
        <p:txBody>
          <a:bodyPr>
            <a:normAutofit fontScale="92500" lnSpcReduction="20000"/>
          </a:bodyPr>
          <a:lstStyle/>
          <a:p>
            <a:pPr lvl="0">
              <a:buNone/>
            </a:pPr>
            <a:r>
              <a:rPr lang="en-US" dirty="0" smtClean="0">
                <a:latin typeface="Footlight MT Light" pitchFamily="18" charset="0"/>
              </a:rPr>
              <a:t>.  </a:t>
            </a:r>
            <a:r>
              <a:rPr lang="en-US" sz="4000" b="1" dirty="0" smtClean="0">
                <a:solidFill>
                  <a:schemeClr val="accent2">
                    <a:lumMod val="50000"/>
                  </a:schemeClr>
                </a:solidFill>
                <a:latin typeface="Footlight MT Light" pitchFamily="18" charset="0"/>
              </a:rPr>
              <a:t>The </a:t>
            </a:r>
            <a:r>
              <a:rPr lang="en-US" sz="4000" b="1" dirty="0">
                <a:solidFill>
                  <a:schemeClr val="accent2">
                    <a:lumMod val="50000"/>
                  </a:schemeClr>
                </a:solidFill>
                <a:latin typeface="Footlight MT Light" pitchFamily="18" charset="0"/>
              </a:rPr>
              <a:t>next day Mohammed came  to see his general practitioner with a letter from the Blood Bank. The letter revealed the result shown below. </a:t>
            </a:r>
            <a:endParaRPr lang="en-US" b="1" dirty="0">
              <a:solidFill>
                <a:schemeClr val="accent2">
                  <a:lumMod val="50000"/>
                </a:schemeClr>
              </a:solidFill>
              <a:latin typeface="Footlight MT Light" pitchFamily="18" charset="0"/>
            </a:endParaRPr>
          </a:p>
          <a:p>
            <a:pPr>
              <a:buNone/>
            </a:pPr>
            <a:r>
              <a:rPr lang="en-US" dirty="0" smtClean="0">
                <a:solidFill>
                  <a:srgbClr val="FFC000"/>
                </a:solidFill>
                <a:latin typeface="Footlight MT Light" pitchFamily="18" charset="0"/>
              </a:rPr>
              <a:t>    </a:t>
            </a:r>
            <a:r>
              <a:rPr lang="en-US" sz="3600" dirty="0" smtClean="0">
                <a:solidFill>
                  <a:srgbClr val="FF0000"/>
                </a:solidFill>
                <a:latin typeface="Cooper Black" pitchFamily="18" charset="0"/>
              </a:rPr>
              <a:t>What </a:t>
            </a:r>
            <a:r>
              <a:rPr lang="en-US" sz="3600" dirty="0">
                <a:solidFill>
                  <a:srgbClr val="FF0000"/>
                </a:solidFill>
                <a:latin typeface="Cooper Black" pitchFamily="18" charset="0"/>
              </a:rPr>
              <a:t>is your interpretation? </a:t>
            </a:r>
            <a:endParaRPr lang="en-US" dirty="0" smtClean="0">
              <a:solidFill>
                <a:srgbClr val="FF0000"/>
              </a:solidFill>
              <a:latin typeface="Cooper Black"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endParaRPr lang="en-US" dirty="0" smtClean="0">
              <a:latin typeface="Footlight MT Light" pitchFamily="18" charset="0"/>
            </a:endParaRPr>
          </a:p>
          <a:p>
            <a:pPr>
              <a:buNone/>
            </a:pPr>
            <a:endParaRPr lang="en-US" dirty="0" smtClean="0">
              <a:latin typeface="Footlight MT Light" pitchFamily="18" charset="0"/>
            </a:endParaRPr>
          </a:p>
          <a:p>
            <a:pPr>
              <a:buNone/>
            </a:pPr>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r>
              <a:rPr lang="en-US" dirty="0" smtClean="0">
                <a:solidFill>
                  <a:schemeClr val="tx1"/>
                </a:solidFill>
                <a:latin typeface="Footlight MT Light" pitchFamily="18" charset="0"/>
              </a:rPr>
              <a:t>                                               </a:t>
            </a:r>
          </a:p>
          <a:p>
            <a:pPr>
              <a:buNone/>
            </a:pPr>
            <a:r>
              <a:rPr lang="en-US" dirty="0" smtClean="0">
                <a:solidFill>
                  <a:srgbClr val="FF0000"/>
                </a:solidFill>
                <a:latin typeface="Footlight MT Light" pitchFamily="18" charset="0"/>
              </a:rPr>
              <a:t>                                                     </a:t>
            </a:r>
            <a:r>
              <a:rPr lang="en-US" dirty="0" smtClean="0">
                <a:solidFill>
                  <a:srgbClr val="FF0000"/>
                </a:solidFill>
                <a:latin typeface="Cooper Black" pitchFamily="18" charset="0"/>
              </a:rPr>
              <a:t>What </a:t>
            </a:r>
            <a:r>
              <a:rPr lang="en-US" dirty="0">
                <a:solidFill>
                  <a:srgbClr val="FF0000"/>
                </a:solidFill>
                <a:latin typeface="Cooper Black" pitchFamily="18" charset="0"/>
              </a:rPr>
              <a:t>do you do next?</a:t>
            </a:r>
          </a:p>
          <a:p>
            <a:pPr>
              <a:buNone/>
            </a:pPr>
            <a:endParaRPr lang="en-US" dirty="0">
              <a:solidFill>
                <a:schemeClr val="tx1"/>
              </a:solidFill>
              <a:latin typeface="Footlight MT Light" pitchFamily="18" charset="0"/>
            </a:endParaRPr>
          </a:p>
          <a:p>
            <a:pPr>
              <a:buNone/>
            </a:pPr>
            <a:endParaRPr lang="en-US" dirty="0">
              <a:latin typeface="Footlight MT Light" pitchFamily="18" charset="0"/>
            </a:endParaRPr>
          </a:p>
        </p:txBody>
      </p:sp>
      <p:graphicFrame>
        <p:nvGraphicFramePr>
          <p:cNvPr id="4" name="Table 3"/>
          <p:cNvGraphicFramePr>
            <a:graphicFrameLocks noGrp="1"/>
          </p:cNvGraphicFramePr>
          <p:nvPr/>
        </p:nvGraphicFramePr>
        <p:xfrm>
          <a:off x="901291" y="2524760"/>
          <a:ext cx="7595418" cy="3291840"/>
        </p:xfrm>
        <a:graphic>
          <a:graphicData uri="http://schemas.openxmlformats.org/drawingml/2006/table">
            <a:tbl>
              <a:tblPr/>
              <a:tblGrid>
                <a:gridCol w="3643815"/>
                <a:gridCol w="287931"/>
                <a:gridCol w="3663672"/>
              </a:tblGrid>
              <a:tr h="493240">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Test</a:t>
                      </a:r>
                      <a:endParaRPr lang="en-US" sz="2400" dirty="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Result</a:t>
                      </a:r>
                      <a:endParaRPr lang="en-US" sz="2400" dirty="0">
                        <a:solidFill>
                          <a:srgbClr val="7030A0"/>
                        </a:solidFill>
                        <a:latin typeface="Calibri"/>
                        <a:ea typeface="Calibri"/>
                        <a:cs typeface="Arial"/>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3180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HBsAg</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3240">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Anti-HBc</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Anti-HCV</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Positive</a:t>
                      </a:r>
                      <a:endParaRPr lang="en-US" sz="2400" dirty="0">
                        <a:solidFill>
                          <a:schemeClr val="tx2"/>
                        </a:solidFill>
                        <a:latin typeface="Calibri"/>
                        <a:ea typeface="Calibri"/>
                        <a:cs typeface="Arial"/>
                      </a:endParaRPr>
                    </a:p>
                  </a:txBody>
                  <a:tcPr marL="68580" marR="68580" marT="0" marB="0">
                    <a:lnL>
                      <a:noFill/>
                    </a:lnL>
                    <a:lnR>
                      <a:noFill/>
                    </a:lnR>
                    <a:lnT>
                      <a:noFill/>
                    </a:lnT>
                    <a:lnB>
                      <a:noFill/>
                    </a:lnB>
                  </a:tcPr>
                </a:tc>
              </a:tr>
              <a:tr h="442261">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HIV-Ag/Ab</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dirty="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Anti-HTLV</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213" y="0"/>
            <a:ext cx="8226425" cy="898015"/>
          </a:xfrm>
        </p:spPr>
        <p:txBody>
          <a:bodyPr>
            <a:normAutofit lnSpcReduction="10000"/>
          </a:bodyPr>
          <a:lstStyle/>
          <a:p>
            <a:pPr lvl="0">
              <a:buNone/>
            </a:pPr>
            <a:r>
              <a:rPr lang="en-US" sz="2800" b="1" dirty="0" smtClean="0">
                <a:solidFill>
                  <a:srgbClr val="FF0000"/>
                </a:solidFill>
                <a:latin typeface="Footlight MT Light" pitchFamily="18" charset="0"/>
              </a:rPr>
              <a:t>How </a:t>
            </a:r>
            <a:r>
              <a:rPr lang="en-US" sz="2800" b="1" dirty="0">
                <a:solidFill>
                  <a:srgbClr val="FF0000"/>
                </a:solidFill>
                <a:latin typeface="Footlight MT Light" pitchFamily="18" charset="0"/>
              </a:rPr>
              <a:t>would you interpret </a:t>
            </a:r>
            <a:r>
              <a:rPr lang="en-US" sz="2800" b="1" dirty="0" smtClean="0">
                <a:solidFill>
                  <a:srgbClr val="FF0000"/>
                </a:solidFill>
                <a:latin typeface="Footlight MT Light" pitchFamily="18" charset="0"/>
              </a:rPr>
              <a:t>the results ordered by the GP?</a:t>
            </a:r>
            <a:endParaRPr lang="en-US" sz="2800" b="1" dirty="0">
              <a:solidFill>
                <a:srgbClr val="FF0000"/>
              </a:solidFill>
              <a:latin typeface="Footlight MT Light" pitchFamily="18" charset="0"/>
            </a:endParaRPr>
          </a:p>
          <a:p>
            <a:pPr>
              <a:buNone/>
            </a:pPr>
            <a:endParaRPr lang="en-US" dirty="0"/>
          </a:p>
        </p:txBody>
      </p:sp>
      <p:graphicFrame>
        <p:nvGraphicFramePr>
          <p:cNvPr id="4" name="Table 3"/>
          <p:cNvGraphicFramePr>
            <a:graphicFrameLocks noGrp="1"/>
          </p:cNvGraphicFramePr>
          <p:nvPr/>
        </p:nvGraphicFramePr>
        <p:xfrm>
          <a:off x="718575" y="791874"/>
          <a:ext cx="7472515" cy="5731452"/>
        </p:xfrm>
        <a:graphic>
          <a:graphicData uri="http://schemas.openxmlformats.org/drawingml/2006/table">
            <a:tbl>
              <a:tblPr rtl="1"/>
              <a:tblGrid>
                <a:gridCol w="2297156"/>
                <a:gridCol w="2896219"/>
                <a:gridCol w="2279140"/>
              </a:tblGrid>
              <a:tr h="357652">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Normal Range</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Patient Result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Lab. Test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20-65 IU</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49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ALT</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smtClean="0">
                          <a:solidFill>
                            <a:schemeClr val="tx1"/>
                          </a:solidFill>
                          <a:latin typeface="Footlight MT Light"/>
                          <a:ea typeface="Calibri"/>
                          <a:cs typeface="Arial"/>
                        </a:rPr>
                        <a:t>12-37 </a:t>
                      </a:r>
                      <a:r>
                        <a:rPr lang="en-US" sz="2400" dirty="0">
                          <a:solidFill>
                            <a:schemeClr val="tx1"/>
                          </a:solidFill>
                          <a:latin typeface="Footlight MT Light"/>
                          <a:ea typeface="Calibri"/>
                          <a:cs typeface="Arial"/>
                        </a:rPr>
                        <a:t>IU</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AST</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3-17 mol/L</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4</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Bilirubin</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HIV-Ag/</a:t>
                      </a:r>
                      <a:r>
                        <a:rPr lang="en-US" sz="2400" dirty="0" err="1">
                          <a:solidFill>
                            <a:schemeClr val="tx1"/>
                          </a:solidFill>
                          <a:latin typeface="Footlight MT Light"/>
                          <a:ea typeface="Calibri"/>
                          <a:cs typeface="Arial"/>
                        </a:rPr>
                        <a:t>Ab</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Positive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dirty="0" smtClean="0">
                          <a:solidFill>
                            <a:schemeClr val="tx1"/>
                          </a:solidFill>
                          <a:latin typeface="Footlight MT Light"/>
                          <a:ea typeface="Calibri"/>
                          <a:cs typeface="Arial"/>
                        </a:rPr>
                        <a:t>Anti-HCV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HBsAg</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Anti-HBc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Negative</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Anti-HBs</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2317"/>
            <a:ext cx="9144000" cy="2484284"/>
          </a:xfrm>
        </p:spPr>
        <p:txBody>
          <a:bodyPr>
            <a:normAutofit/>
          </a:bodyPr>
          <a:lstStyle/>
          <a:p>
            <a:pPr marL="514350" lvl="0" indent="-514350">
              <a:buAutoNum type="arabicPeriod" startAt="4"/>
            </a:pPr>
            <a:r>
              <a:rPr lang="en-US" sz="4000" b="1" dirty="0" smtClean="0">
                <a:solidFill>
                  <a:srgbClr val="FF0000"/>
                </a:solidFill>
                <a:latin typeface="Footlight MT Light" pitchFamily="18" charset="0"/>
              </a:rPr>
              <a:t>How </a:t>
            </a:r>
            <a:r>
              <a:rPr lang="en-US" sz="4000" b="1" dirty="0">
                <a:solidFill>
                  <a:srgbClr val="FF0000"/>
                </a:solidFill>
                <a:latin typeface="Footlight MT Light" pitchFamily="18" charset="0"/>
              </a:rPr>
              <a:t>do you diagnose HCV infection</a:t>
            </a:r>
            <a:r>
              <a:rPr lang="en-US" sz="4000" b="1" dirty="0" smtClean="0">
                <a:solidFill>
                  <a:srgbClr val="FF0000"/>
                </a:solidFill>
                <a:latin typeface="Footlight MT Light" pitchFamily="18" charset="0"/>
              </a:rPr>
              <a:t>?</a:t>
            </a:r>
          </a:p>
          <a:p>
            <a:pPr marL="1250950" lvl="1" indent="-457200">
              <a:buNone/>
            </a:pPr>
            <a:endParaRPr lang="en-US" sz="4400" dirty="0" smtClean="0">
              <a:solidFill>
                <a:schemeClr val="tx1"/>
              </a:solidFill>
              <a:latin typeface="Footlight MT Light" pitchFamily="18" charset="0"/>
            </a:endParaRPr>
          </a:p>
          <a:p>
            <a:pPr lvl="1">
              <a:buNone/>
            </a:pP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
        <p:nvSpPr>
          <p:cNvPr id="4" name="Rectangle 3"/>
          <p:cNvSpPr/>
          <p:nvPr/>
        </p:nvSpPr>
        <p:spPr>
          <a:xfrm>
            <a:off x="-188258" y="1746915"/>
            <a:ext cx="9332258" cy="4093428"/>
          </a:xfrm>
          <a:prstGeom prst="rect">
            <a:avLst/>
          </a:prstGeom>
        </p:spPr>
        <p:txBody>
          <a:bodyPr wrap="square">
            <a:spAutoFit/>
          </a:bodyPr>
          <a:lstStyle/>
          <a:p>
            <a:pPr marL="514350" indent="31750">
              <a:buNone/>
            </a:pPr>
            <a:r>
              <a:rPr lang="en-US" sz="4000" dirty="0" smtClean="0">
                <a:solidFill>
                  <a:srgbClr val="7030A0"/>
                </a:solidFill>
                <a:latin typeface="Bodoni MT Black" pitchFamily="18" charset="0"/>
              </a:rPr>
              <a:t>Serological assay</a:t>
            </a:r>
          </a:p>
          <a:p>
            <a:pPr marL="1250950" lvl="1" indent="-457200">
              <a:buBlip>
                <a:blip r:embed="rId2"/>
              </a:buBlip>
            </a:pPr>
            <a:r>
              <a:rPr lang="en-US" sz="3200" dirty="0" smtClean="0">
                <a:latin typeface="Footlight MT Light" pitchFamily="18" charset="0"/>
              </a:rPr>
              <a:t>Screening for (Anti-HCV) by ELISA</a:t>
            </a:r>
          </a:p>
          <a:p>
            <a:pPr marL="1250950" lvl="1" indent="-457200">
              <a:buBlip>
                <a:blip r:embed="rId2"/>
              </a:buBlip>
            </a:pPr>
            <a:r>
              <a:rPr lang="en-US" sz="3200" dirty="0" smtClean="0">
                <a:latin typeface="Footlight MT Light" pitchFamily="18" charset="0"/>
              </a:rPr>
              <a:t>Confirmatory test by </a:t>
            </a:r>
          </a:p>
          <a:p>
            <a:pPr marL="793750" lvl="1"/>
            <a:r>
              <a:rPr lang="en-US" b="1" dirty="0" smtClean="0">
                <a:latin typeface="David" panose="020E0502060401010101" pitchFamily="34" charset="-79"/>
                <a:cs typeface="David" panose="020E0502060401010101" pitchFamily="34" charset="-79"/>
              </a:rPr>
              <a:t>         recombinant </a:t>
            </a:r>
            <a:r>
              <a:rPr lang="en-US" b="1" dirty="0" err="1" smtClean="0">
                <a:latin typeface="David" panose="020E0502060401010101" pitchFamily="34" charset="-79"/>
                <a:cs typeface="David" panose="020E0502060401010101" pitchFamily="34" charset="-79"/>
              </a:rPr>
              <a:t>immunoblot</a:t>
            </a:r>
            <a:r>
              <a:rPr lang="en-US" b="1" dirty="0" smtClean="0">
                <a:latin typeface="David" panose="020E0502060401010101" pitchFamily="34" charset="-79"/>
                <a:cs typeface="David" panose="020E0502060401010101" pitchFamily="34" charset="-79"/>
              </a:rPr>
              <a:t> assay (RIBA)</a:t>
            </a:r>
            <a:endParaRPr lang="en-US" b="1" dirty="0" smtClean="0">
              <a:solidFill>
                <a:srgbClr val="7030A0"/>
              </a:solidFill>
              <a:latin typeface="David" panose="020E0502060401010101" pitchFamily="34" charset="-79"/>
              <a:cs typeface="David" panose="020E0502060401010101" pitchFamily="34" charset="-79"/>
            </a:endParaRPr>
          </a:p>
          <a:p>
            <a:r>
              <a:rPr lang="en-US" b="1" dirty="0" smtClean="0">
                <a:solidFill>
                  <a:srgbClr val="7030A0"/>
                </a:solidFill>
                <a:latin typeface="David" panose="020E0502060401010101" pitchFamily="34" charset="-79"/>
                <a:cs typeface="David" panose="020E0502060401010101" pitchFamily="34" charset="-79"/>
              </a:rPr>
              <a:t>                          Or </a:t>
            </a:r>
            <a:r>
              <a:rPr lang="en-US" b="1" dirty="0">
                <a:solidFill>
                  <a:srgbClr val="000000"/>
                </a:solidFill>
                <a:latin typeface="David" panose="020E0502060401010101" pitchFamily="34" charset="-79"/>
                <a:cs typeface="David" panose="020E0502060401010101" pitchFamily="34" charset="-79"/>
              </a:rPr>
              <a:t>Line Immunoassay INNO-LIA HCV</a:t>
            </a:r>
          </a:p>
          <a:p>
            <a:pPr marL="514350" indent="31750">
              <a:buNone/>
            </a:pPr>
            <a:endParaRPr lang="en-US" sz="4000" dirty="0">
              <a:solidFill>
                <a:srgbClr val="7030A0"/>
              </a:solidFill>
              <a:latin typeface="Bodoni MT Black" pitchFamily="18" charset="0"/>
            </a:endParaRPr>
          </a:p>
          <a:p>
            <a:pPr marL="514350" indent="31750">
              <a:buNone/>
            </a:pPr>
            <a:endParaRPr lang="en-US" sz="4000" dirty="0" smtClean="0">
              <a:solidFill>
                <a:srgbClr val="7030A0"/>
              </a:solidFill>
              <a:latin typeface="Bodoni MT Black" pitchFamily="18" charset="0"/>
            </a:endParaRPr>
          </a:p>
          <a:p>
            <a:pPr marL="514350" indent="31750">
              <a:buNone/>
            </a:pPr>
            <a:r>
              <a:rPr lang="en-US" sz="4000" dirty="0" smtClean="0">
                <a:solidFill>
                  <a:srgbClr val="7030A0"/>
                </a:solidFill>
                <a:latin typeface="Bodoni MT Black" pitchFamily="18" charset="0"/>
              </a:rPr>
              <a:t>Molecular assay </a:t>
            </a:r>
          </a:p>
        </p:txBody>
      </p:sp>
      <p:pic>
        <p:nvPicPr>
          <p:cNvPr id="5" name="Picture 4"/>
          <p:cNvPicPr>
            <a:picLocks noChangeAspect="1"/>
          </p:cNvPicPr>
          <p:nvPr/>
        </p:nvPicPr>
        <p:blipFill>
          <a:blip r:embed="rId3"/>
          <a:stretch>
            <a:fillRect/>
          </a:stretch>
        </p:blipFill>
        <p:spPr>
          <a:xfrm>
            <a:off x="5351930" y="2930240"/>
            <a:ext cx="3295650" cy="139065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ars.els-cdn.com/content/image/1-s2.0-S1198743X14630925-gr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 name="Picture 5"/>
          <p:cNvPicPr>
            <a:picLocks noChangeAspect="1"/>
          </p:cNvPicPr>
          <p:nvPr/>
        </p:nvPicPr>
        <p:blipFill>
          <a:blip r:embed="rId2"/>
          <a:stretch>
            <a:fillRect/>
          </a:stretch>
        </p:blipFill>
        <p:spPr>
          <a:xfrm>
            <a:off x="1165412" y="1434539"/>
            <a:ext cx="5880847" cy="4740455"/>
          </a:xfrm>
          <a:prstGeom prst="rect">
            <a:avLst/>
          </a:prstGeom>
        </p:spPr>
      </p:pic>
    </p:spTree>
    <p:extLst>
      <p:ext uri="{BB962C8B-B14F-4D97-AF65-F5344CB8AC3E}">
        <p14:creationId xmlns:p14="http://schemas.microsoft.com/office/powerpoint/2010/main" val="577342611"/>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8371" name="Content Placeholder 3" descr="hepatitis C pcr.bmp"/>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0419" name="Content Placeholder 3" descr="Hepatitis C.bmp"/>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idx="1"/>
          </p:nvPr>
        </p:nvSpPr>
        <p:spPr>
          <a:xfrm>
            <a:off x="457200" y="685800"/>
            <a:ext cx="8229600" cy="5626291"/>
          </a:xfrm>
        </p:spPr>
        <p:txBody>
          <a:bodyPr>
            <a:normAutofit fontScale="92500" lnSpcReduction="20000"/>
          </a:bodyPr>
          <a:lstStyle/>
          <a:p>
            <a:pPr algn="just">
              <a:buNone/>
            </a:pPr>
            <a:r>
              <a:rPr lang="en-US" sz="4800" b="1" dirty="0" smtClean="0">
                <a:solidFill>
                  <a:schemeClr val="bg1">
                    <a:lumMod val="50000"/>
                    <a:lumOff val="50000"/>
                  </a:schemeClr>
                </a:solidFill>
                <a:latin typeface="Footlight MT Light" pitchFamily="18" charset="0"/>
              </a:rPr>
              <a:t> </a:t>
            </a:r>
            <a:endParaRPr lang="en-US" sz="4800" dirty="0">
              <a:solidFill>
                <a:schemeClr val="bg1">
                  <a:lumMod val="50000"/>
                  <a:lumOff val="50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Understand </a:t>
            </a:r>
            <a:r>
              <a:rPr lang="en-US" sz="4500" b="1" dirty="0">
                <a:solidFill>
                  <a:schemeClr val="tx1">
                    <a:lumMod val="95000"/>
                  </a:schemeClr>
                </a:solidFill>
                <a:latin typeface="Footlight MT Light" pitchFamily="18" charset="0"/>
              </a:rPr>
              <a:t>the use of viral serological studies for the diagnosis of hepatitis A , B &amp; C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measures to prevent hepatitis A &amp; B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the viral serological tests used to screen blood donors.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Risk </a:t>
            </a:r>
            <a:r>
              <a:rPr lang="en-US" sz="4500" b="1" dirty="0">
                <a:solidFill>
                  <a:schemeClr val="tx1">
                    <a:lumMod val="95000"/>
                  </a:schemeClr>
                </a:solidFill>
                <a:latin typeface="Footlight MT Light" pitchFamily="18" charset="0"/>
              </a:rPr>
              <a:t>of transmission of HBV </a:t>
            </a:r>
            <a:endParaRPr lang="en-US" sz="4500" dirty="0">
              <a:solidFill>
                <a:schemeClr val="tx1">
                  <a:lumMod val="95000"/>
                </a:schemeClr>
              </a:solidFill>
              <a:latin typeface="Footlight MT Light" pitchFamily="18" charset="0"/>
            </a:endParaRPr>
          </a:p>
          <a:p>
            <a:pPr algn="just"/>
            <a:endParaRPr lang="en-US" sz="3600" dirty="0">
              <a:solidFill>
                <a:schemeClr val="tx1">
                  <a:lumMod val="95000"/>
                </a:schemeClr>
              </a:solidFill>
              <a:latin typeface="Footlight MT Light" pitchFamily="18" charset="0"/>
            </a:endParaRPr>
          </a:p>
        </p:txBody>
      </p:sp>
      <p:sp>
        <p:nvSpPr>
          <p:cNvPr id="4" name="Rectangle 3"/>
          <p:cNvSpPr/>
          <p:nvPr/>
        </p:nvSpPr>
        <p:spPr>
          <a:xfrm>
            <a:off x="2133601" y="203200"/>
            <a:ext cx="5435600" cy="830997"/>
          </a:xfrm>
          <a:prstGeom prst="rect">
            <a:avLst/>
          </a:prstGeom>
        </p:spPr>
        <p:txBody>
          <a:bodyPr wrap="square">
            <a:spAutoFit/>
          </a:bodyPr>
          <a:lstStyle/>
          <a:p>
            <a:pPr algn="ctr"/>
            <a:r>
              <a:rPr lang="en-US" sz="4800" b="1" dirty="0" smtClean="0">
                <a:solidFill>
                  <a:srgbClr val="C00000"/>
                </a:solidFill>
                <a:latin typeface="Footlight MT Light" pitchFamily="18" charset="0"/>
              </a:rPr>
              <a:t>Objectives:</a:t>
            </a: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3" y="567812"/>
            <a:ext cx="8764587" cy="5578988"/>
          </a:xfrm>
        </p:spPr>
        <p:txBody>
          <a:bodyPr>
            <a:normAutofit/>
          </a:bodyPr>
          <a:lstStyle/>
          <a:p>
            <a:pPr marL="0" indent="0">
              <a:buNone/>
            </a:pPr>
            <a:r>
              <a:rPr lang="en-US" sz="3600" b="1" dirty="0">
                <a:solidFill>
                  <a:schemeClr val="tx1"/>
                </a:solidFill>
                <a:latin typeface="Times New Roman" pitchFamily="18" charset="0"/>
                <a:cs typeface="Times New Roman" pitchFamily="18" charset="0"/>
              </a:rPr>
              <a:t>The General practitioner arrange for him to see </a:t>
            </a:r>
            <a:r>
              <a:rPr lang="en-US" sz="3600" b="1" dirty="0" err="1">
                <a:solidFill>
                  <a:schemeClr val="tx1"/>
                </a:solidFill>
                <a:latin typeface="Times New Roman" pitchFamily="18" charset="0"/>
                <a:cs typeface="Times New Roman" pitchFamily="18" charset="0"/>
              </a:rPr>
              <a:t>hepatologist</a:t>
            </a:r>
            <a:r>
              <a:rPr lang="en-US" sz="3600" b="1" dirty="0">
                <a:solidFill>
                  <a:schemeClr val="tx1"/>
                </a:solidFill>
                <a:latin typeface="Times New Roman" pitchFamily="18" charset="0"/>
                <a:cs typeface="Times New Roman" pitchFamily="18" charset="0"/>
              </a:rPr>
              <a:t> who examine him and review his results. He further added PCR with genotype for Hepatitis C</a:t>
            </a:r>
            <a:r>
              <a:rPr lang="en-US" sz="3600" b="1" dirty="0" smtClean="0">
                <a:solidFill>
                  <a:schemeClr val="tx1"/>
                </a:solidFill>
                <a:latin typeface="Times New Roman" pitchFamily="18" charset="0"/>
                <a:cs typeface="Times New Roman" pitchFamily="18" charset="0"/>
              </a:rPr>
              <a:t>.</a:t>
            </a:r>
          </a:p>
          <a:p>
            <a:pPr marL="0" indent="0">
              <a:buNone/>
            </a:pPr>
            <a:r>
              <a:rPr lang="en-US" sz="3600" b="1" dirty="0" smtClean="0">
                <a:solidFill>
                  <a:srgbClr val="C00000"/>
                </a:solidFill>
                <a:latin typeface="Times New Roman" pitchFamily="18" charset="0"/>
                <a:cs typeface="Times New Roman" pitchFamily="18" charset="0"/>
              </a:rPr>
              <a:t> </a:t>
            </a:r>
          </a:p>
          <a:p>
            <a:pPr marL="0" indent="0">
              <a:buNone/>
            </a:pPr>
            <a:r>
              <a:rPr lang="en-US" sz="3600" b="1" dirty="0" smtClean="0">
                <a:solidFill>
                  <a:srgbClr val="C00000"/>
                </a:solidFill>
                <a:latin typeface="Times New Roman" pitchFamily="18" charset="0"/>
                <a:cs typeface="Times New Roman" pitchFamily="18" charset="0"/>
              </a:rPr>
              <a:t>What </a:t>
            </a:r>
            <a:r>
              <a:rPr lang="en-US" sz="3600" b="1" dirty="0">
                <a:solidFill>
                  <a:srgbClr val="C00000"/>
                </a:solidFill>
                <a:latin typeface="Times New Roman" pitchFamily="18" charset="0"/>
                <a:cs typeface="Times New Roman" pitchFamily="18" charset="0"/>
              </a:rPr>
              <a:t>is the significance of these tests </a:t>
            </a:r>
            <a:r>
              <a:rPr lang="en-US" sz="3600" b="1" dirty="0" smtClean="0">
                <a:solidFill>
                  <a:srgbClr val="C00000"/>
                </a:solidFill>
                <a:latin typeface="Times New Roman" pitchFamily="18" charset="0"/>
                <a:cs typeface="Times New Roman" pitchFamily="18" charset="0"/>
              </a:rPr>
              <a:t>&amp; how </a:t>
            </a:r>
            <a:r>
              <a:rPr lang="en-US" sz="3600" b="1" dirty="0">
                <a:solidFill>
                  <a:srgbClr val="C00000"/>
                </a:solidFill>
                <a:latin typeface="Times New Roman" pitchFamily="18" charset="0"/>
                <a:cs typeface="Times New Roman" pitchFamily="18" charset="0"/>
              </a:rPr>
              <a:t>they can help in the management: </a:t>
            </a:r>
          </a:p>
          <a:p>
            <a:pPr>
              <a:buNone/>
            </a:pPr>
            <a:endParaRPr lang="en-US" b="1"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9144000" cy="4648200"/>
        </p:xfrm>
        <a:graphic>
          <a:graphicData uri="http://schemas.openxmlformats.org/drawingml/2006/table">
            <a:tbl>
              <a:tblPr rtl="1"/>
              <a:tblGrid>
                <a:gridCol w="3489047"/>
                <a:gridCol w="3792442"/>
                <a:gridCol w="1862511"/>
              </a:tblGrid>
              <a:tr h="1023988">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How it can help?</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Significance</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Test</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1879381">
                <a:tc>
                  <a:txBody>
                    <a:bodyPr/>
                    <a:lstStyle/>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Confirm the </a:t>
                      </a:r>
                      <a:r>
                        <a:rPr lang="en-US" sz="2400" b="1" dirty="0" err="1" smtClean="0">
                          <a:solidFill>
                            <a:schemeClr val="tx1"/>
                          </a:solidFill>
                          <a:latin typeface="Footlight MT Light"/>
                          <a:ea typeface="Calibri"/>
                          <a:cs typeface="Arial"/>
                        </a:rPr>
                        <a:t>Dx</a:t>
                      </a:r>
                      <a:endParaRPr lang="en-US" sz="2400" b="1" dirty="0" smtClean="0">
                        <a:solidFill>
                          <a:schemeClr val="tx1"/>
                        </a:solidFill>
                        <a:latin typeface="Footlight MT Light"/>
                        <a:ea typeface="Calibri"/>
                        <a:cs typeface="Arial"/>
                      </a:endParaRPr>
                    </a:p>
                    <a:p>
                      <a:pPr marL="342900" marR="0" lvl="0" indent="-342900" algn="just" rtl="0">
                        <a:lnSpc>
                          <a:spcPct val="150000"/>
                        </a:lnSpc>
                        <a:spcBef>
                          <a:spcPts val="0"/>
                        </a:spcBef>
                        <a:spcAft>
                          <a:spcPts val="0"/>
                        </a:spcAft>
                        <a:buFont typeface="+mj-lt"/>
                        <a:buAutoNum type="arabicPeriod"/>
                      </a:pPr>
                      <a:endParaRPr lang="en-US" sz="2400" b="1" dirty="0">
                        <a:solidFill>
                          <a:schemeClr val="tx1"/>
                        </a:solidFill>
                        <a:latin typeface="Calibri"/>
                        <a:ea typeface="Calibri"/>
                        <a:cs typeface="Arial"/>
                      </a:endParaRPr>
                    </a:p>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Monitor response to Rx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1-Qualitative: - or + </a:t>
                      </a:r>
                      <a:endParaRPr lang="en-US" sz="2400" b="1" dirty="0" smtClean="0">
                        <a:solidFill>
                          <a:schemeClr val="tx1"/>
                        </a:solidFill>
                        <a:latin typeface="Footlight MT Light"/>
                        <a:ea typeface="Calibri"/>
                        <a:cs typeface="Arial"/>
                      </a:endParaRPr>
                    </a:p>
                    <a:p>
                      <a:pPr marL="22860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HCV-RNA)</a:t>
                      </a:r>
                      <a:endParaRPr lang="en-US" sz="2400" b="1" dirty="0">
                        <a:solidFill>
                          <a:schemeClr val="tx1"/>
                        </a:solidFill>
                        <a:latin typeface="Calibri"/>
                        <a:ea typeface="Calibri"/>
                        <a:cs typeface="Arial"/>
                      </a:endParaRPr>
                    </a:p>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2-Quantitative: viral load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b="1">
                          <a:solidFill>
                            <a:schemeClr val="tx1"/>
                          </a:solidFill>
                          <a:latin typeface="Footlight MT Light"/>
                          <a:ea typeface="Calibri"/>
                          <a:cs typeface="Arial"/>
                        </a:rPr>
                        <a:t>1. PCR</a:t>
                      </a:r>
                      <a:r>
                        <a:rPr lang="en-US" sz="2400" b="1">
                          <a:solidFill>
                            <a:schemeClr val="tx1"/>
                          </a:solidFill>
                          <a:latin typeface="Arial"/>
                          <a:ea typeface="Calibri"/>
                          <a:cs typeface="Arial"/>
                        </a:rPr>
                        <a:t> </a:t>
                      </a:r>
                      <a:endParaRPr lang="en-US" sz="2400" b="1">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1744831">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Guide</a:t>
                      </a:r>
                      <a:r>
                        <a:rPr lang="en-US" sz="2400" b="1" baseline="0" dirty="0" smtClean="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the </a:t>
                      </a:r>
                      <a:r>
                        <a:rPr lang="en-US" sz="2400" b="1" dirty="0">
                          <a:solidFill>
                            <a:schemeClr val="tx1"/>
                          </a:solidFill>
                          <a:latin typeface="Footlight MT Light"/>
                          <a:ea typeface="Calibri"/>
                          <a:cs typeface="Arial"/>
                        </a:rPr>
                        <a:t>choice &amp; duration of   </a:t>
                      </a:r>
                      <a:r>
                        <a:rPr lang="en-US" sz="2400" b="1" dirty="0" smtClean="0">
                          <a:solidFill>
                            <a:schemeClr val="tx1"/>
                          </a:solidFill>
                          <a:latin typeface="Footlight MT Light"/>
                          <a:ea typeface="Calibri"/>
                          <a:cs typeface="Arial"/>
                        </a:rPr>
                        <a:t>therapy.</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Identify the genotype </a:t>
                      </a:r>
                      <a:endParaRPr lang="en-US" sz="2400" b="1" dirty="0" smtClean="0">
                        <a:solidFill>
                          <a:schemeClr val="tx1"/>
                        </a:solidFill>
                        <a:latin typeface="Footlight MT Light"/>
                        <a:ea typeface="Calibri"/>
                        <a:cs typeface="Arial"/>
                      </a:endParaRPr>
                    </a:p>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of </a:t>
                      </a:r>
                      <a:r>
                        <a:rPr lang="en-US" sz="2400" b="1" dirty="0">
                          <a:solidFill>
                            <a:schemeClr val="tx1"/>
                          </a:solidFill>
                          <a:latin typeface="Footlight MT Light"/>
                          <a:ea typeface="Calibri"/>
                          <a:cs typeface="Arial"/>
                        </a:rPr>
                        <a:t>HCV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2. Genotype</a:t>
                      </a:r>
                      <a:r>
                        <a:rPr lang="en-US" sz="2400" b="1" dirty="0">
                          <a:solidFill>
                            <a:schemeClr val="tx1"/>
                          </a:solidFill>
                          <a:latin typeface="Arial"/>
                          <a:ea typeface="Calibri"/>
                          <a:cs typeface="Arial"/>
                        </a:rPr>
                        <a:t>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571500" y="618067"/>
            <a:ext cx="7772400" cy="982133"/>
          </a:xfrm>
        </p:spPr>
        <p:txBody>
          <a:bodyPr/>
          <a:lstStyle/>
          <a:p>
            <a:pPr>
              <a:lnSpc>
                <a:spcPct val="90000"/>
              </a:lnSpc>
            </a:pPr>
            <a:r>
              <a:rPr lang="en-US" sz="2844">
                <a:solidFill>
                  <a:srgbClr val="FFFF00"/>
                </a:solidFill>
                <a:effectLst>
                  <a:outerShdw blurRad="38100" dist="38100" dir="2700000" algn="tl">
                    <a:srgbClr val="000000"/>
                  </a:outerShdw>
                </a:effectLst>
              </a:rPr>
              <a:t>HCV Infection Testing Algorithm</a:t>
            </a:r>
            <a:br>
              <a:rPr lang="en-US" sz="2844">
                <a:solidFill>
                  <a:srgbClr val="FFFF00"/>
                </a:solidFill>
                <a:effectLst>
                  <a:outerShdw blurRad="38100" dist="38100" dir="2700000" algn="tl">
                    <a:srgbClr val="000000"/>
                  </a:outerShdw>
                </a:effectLst>
              </a:rPr>
            </a:br>
            <a:r>
              <a:rPr lang="en-US" sz="2844">
                <a:solidFill>
                  <a:srgbClr val="FFFF00"/>
                </a:solidFill>
                <a:effectLst>
                  <a:outerShdw blurRad="38100" dist="38100" dir="2700000" algn="tl">
                    <a:srgbClr val="000000"/>
                  </a:outerShdw>
                </a:effectLst>
              </a:rPr>
              <a:t>for Diagnosis of Asymptomatic Persons</a:t>
            </a:r>
            <a:endParaRPr lang="en-US" sz="2489">
              <a:solidFill>
                <a:srgbClr val="FFFF00"/>
              </a:solidFill>
            </a:endParaRPr>
          </a:p>
        </p:txBody>
      </p:sp>
      <p:sp>
        <p:nvSpPr>
          <p:cNvPr id="567299" name="Text Box 3"/>
          <p:cNvSpPr txBox="1">
            <a:spLocks noChangeArrowheads="1"/>
          </p:cNvSpPr>
          <p:nvPr/>
        </p:nvSpPr>
        <p:spPr bwMode="auto">
          <a:xfrm>
            <a:off x="2789767" y="1841500"/>
            <a:ext cx="3365500" cy="421922"/>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778" b="1">
                <a:solidFill>
                  <a:srgbClr val="FFFFFF"/>
                </a:solidFill>
                <a:effectLst>
                  <a:outerShdw blurRad="38100" dist="38100" dir="2700000" algn="tl">
                    <a:srgbClr val="000000"/>
                  </a:outerShdw>
                </a:effectLst>
                <a:latin typeface="Times New Roman" panose="02020603050405020304" pitchFamily="18" charset="0"/>
              </a:rPr>
              <a:t>Screening Test  for Anti-HCV</a:t>
            </a:r>
            <a:endParaRPr lang="en-US" smtClean="0">
              <a:solidFill>
                <a:srgbClr val="FFFFFF"/>
              </a:solidFill>
              <a:effectLst>
                <a:outerShdw blurRad="38100" dist="38100" dir="2700000" algn="tl">
                  <a:srgbClr val="000000"/>
                </a:outerShdw>
              </a:effectLst>
              <a:latin typeface="Times New Roman" panose="02020603050405020304" pitchFamily="18" charset="0"/>
            </a:endParaRPr>
          </a:p>
        </p:txBody>
      </p:sp>
      <p:sp>
        <p:nvSpPr>
          <p:cNvPr id="567300" name="Line 4"/>
          <p:cNvSpPr>
            <a:spLocks noChangeShapeType="1"/>
          </p:cNvSpPr>
          <p:nvPr/>
        </p:nvSpPr>
        <p:spPr bwMode="auto">
          <a:xfrm>
            <a:off x="6231467" y="2037644"/>
            <a:ext cx="1632656" cy="0"/>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1" name="Text Box 5"/>
          <p:cNvSpPr txBox="1">
            <a:spLocks noChangeArrowheads="1"/>
          </p:cNvSpPr>
          <p:nvPr/>
        </p:nvSpPr>
        <p:spPr bwMode="auto">
          <a:xfrm>
            <a:off x="6096001" y="1744821"/>
            <a:ext cx="1799167" cy="2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65000"/>
              </a:lnSpc>
            </a:pPr>
            <a:r>
              <a:rPr lang="en-US" b="1" i="1" smtClean="0">
                <a:solidFill>
                  <a:srgbClr val="FFFFFF"/>
                </a:solidFill>
                <a:latin typeface="Times New Roman" panose="02020603050405020304" pitchFamily="18" charset="0"/>
              </a:rPr>
              <a:t>Negative </a:t>
            </a:r>
          </a:p>
        </p:txBody>
      </p:sp>
      <p:sp>
        <p:nvSpPr>
          <p:cNvPr id="567302" name="Oval 6"/>
          <p:cNvSpPr>
            <a:spLocks noChangeArrowheads="1"/>
          </p:cNvSpPr>
          <p:nvPr/>
        </p:nvSpPr>
        <p:spPr bwMode="auto">
          <a:xfrm>
            <a:off x="7924800" y="1744134"/>
            <a:ext cx="633589" cy="601133"/>
          </a:xfrm>
          <a:prstGeom prst="ellipse">
            <a:avLst/>
          </a:prstGeom>
          <a:solidFill>
            <a:srgbClr val="FFFFFF"/>
          </a:soli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smtClean="0">
                <a:solidFill>
                  <a:srgbClr val="FF0000"/>
                </a:solidFill>
                <a:latin typeface="Times New Roman" panose="02020603050405020304" pitchFamily="18" charset="0"/>
              </a:rPr>
              <a:t>STOP</a:t>
            </a:r>
            <a:endParaRPr lang="en-US" smtClean="0">
              <a:solidFill>
                <a:srgbClr val="FF0000"/>
              </a:solidFill>
              <a:latin typeface="Times New Roman" panose="02020603050405020304" pitchFamily="18" charset="0"/>
            </a:endParaRPr>
          </a:p>
        </p:txBody>
      </p:sp>
      <p:sp>
        <p:nvSpPr>
          <p:cNvPr id="567303" name="Line 7"/>
          <p:cNvSpPr>
            <a:spLocks noChangeShapeType="1"/>
          </p:cNvSpPr>
          <p:nvPr/>
        </p:nvSpPr>
        <p:spPr bwMode="auto">
          <a:xfrm>
            <a:off x="4605867" y="2345267"/>
            <a:ext cx="0" cy="373945"/>
          </a:xfrm>
          <a:prstGeom prst="line">
            <a:avLst/>
          </a:prstGeom>
          <a:noFill/>
          <a:ln w="28575">
            <a:solidFill>
              <a:srgbClr val="FFFF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4" name="Text Box 8"/>
          <p:cNvSpPr txBox="1">
            <a:spLocks noChangeArrowheads="1"/>
          </p:cNvSpPr>
          <p:nvPr/>
        </p:nvSpPr>
        <p:spPr bwMode="auto">
          <a:xfrm>
            <a:off x="3492103" y="2357967"/>
            <a:ext cx="956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1" i="1" dirty="0" smtClean="0">
                <a:solidFill>
                  <a:srgbClr val="FFFFFF"/>
                </a:solidFill>
                <a:latin typeface="Times New Roman" panose="02020603050405020304" pitchFamily="18" charset="0"/>
              </a:rPr>
              <a:t>Positive</a:t>
            </a:r>
          </a:p>
        </p:txBody>
      </p:sp>
      <p:sp>
        <p:nvSpPr>
          <p:cNvPr id="567305" name="Line 9"/>
          <p:cNvSpPr>
            <a:spLocks noChangeShapeType="1"/>
          </p:cNvSpPr>
          <p:nvPr/>
        </p:nvSpPr>
        <p:spPr bwMode="auto">
          <a:xfrm flipH="1" flipV="1">
            <a:off x="2370667" y="2882900"/>
            <a:ext cx="1968500" cy="0"/>
          </a:xfrm>
          <a:prstGeom prst="line">
            <a:avLst/>
          </a:prstGeom>
          <a:noFill/>
          <a:ln w="28575">
            <a:solidFill>
              <a:srgbClr val="FFFF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6" name="Line 10"/>
          <p:cNvSpPr>
            <a:spLocks noChangeShapeType="1"/>
          </p:cNvSpPr>
          <p:nvPr/>
        </p:nvSpPr>
        <p:spPr bwMode="auto">
          <a:xfrm flipH="1">
            <a:off x="2379133" y="2894189"/>
            <a:ext cx="0" cy="382411"/>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7" name="Text Box 11"/>
          <p:cNvSpPr txBox="1">
            <a:spLocks noChangeArrowheads="1"/>
          </p:cNvSpPr>
          <p:nvPr/>
        </p:nvSpPr>
        <p:spPr bwMode="auto">
          <a:xfrm>
            <a:off x="4237567" y="2683933"/>
            <a:ext cx="774700"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778" b="1">
                <a:solidFill>
                  <a:srgbClr val="FFFFFF"/>
                </a:solidFill>
                <a:latin typeface="Times New Roman" panose="02020603050405020304" pitchFamily="18" charset="0"/>
              </a:rPr>
              <a:t>OR</a:t>
            </a:r>
            <a:endParaRPr lang="en-US" sz="1778">
              <a:solidFill>
                <a:srgbClr val="FFFF00"/>
              </a:solidFill>
              <a:latin typeface="Times New Roman" panose="02020603050405020304" pitchFamily="18" charset="0"/>
            </a:endParaRPr>
          </a:p>
        </p:txBody>
      </p:sp>
      <p:sp>
        <p:nvSpPr>
          <p:cNvPr id="567308" name="Line 12"/>
          <p:cNvSpPr>
            <a:spLocks noChangeShapeType="1"/>
          </p:cNvSpPr>
          <p:nvPr/>
        </p:nvSpPr>
        <p:spPr bwMode="auto">
          <a:xfrm flipH="1" flipV="1">
            <a:off x="4872567" y="2871612"/>
            <a:ext cx="1968500" cy="0"/>
          </a:xfrm>
          <a:prstGeom prst="line">
            <a:avLst/>
          </a:prstGeom>
          <a:noFill/>
          <a:ln w="28575">
            <a:solidFill>
              <a:srgbClr val="FFFF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09" name="Line 13"/>
          <p:cNvSpPr>
            <a:spLocks noChangeShapeType="1"/>
          </p:cNvSpPr>
          <p:nvPr/>
        </p:nvSpPr>
        <p:spPr bwMode="auto">
          <a:xfrm>
            <a:off x="6841067" y="2887133"/>
            <a:ext cx="0" cy="383822"/>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10" name="Text Box 14"/>
          <p:cNvSpPr txBox="1">
            <a:spLocks noChangeArrowheads="1"/>
          </p:cNvSpPr>
          <p:nvPr/>
        </p:nvSpPr>
        <p:spPr bwMode="auto">
          <a:xfrm>
            <a:off x="1054819" y="3337089"/>
            <a:ext cx="2600678" cy="423333"/>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pPr>
            <a:r>
              <a:rPr lang="en-US" sz="1778" b="1">
                <a:solidFill>
                  <a:srgbClr val="FFFFFF"/>
                </a:solidFill>
                <a:effectLst>
                  <a:outerShdw blurRad="38100" dist="38100" dir="2700000" algn="tl">
                    <a:srgbClr val="000000"/>
                  </a:outerShdw>
                </a:effectLst>
                <a:latin typeface="Times New Roman" panose="02020603050405020304" pitchFamily="18" charset="0"/>
              </a:rPr>
              <a:t>RIBA for Anti-HCV</a:t>
            </a:r>
            <a:endParaRPr lang="en-US" b="1" smtClean="0">
              <a:solidFill>
                <a:srgbClr val="FFFFFF"/>
              </a:solidFill>
              <a:effectLst>
                <a:outerShdw blurRad="38100" dist="38100" dir="2700000" algn="tl">
                  <a:srgbClr val="000000"/>
                </a:outerShdw>
              </a:effectLst>
              <a:latin typeface="Times New Roman" panose="02020603050405020304" pitchFamily="18" charset="0"/>
            </a:endParaRPr>
          </a:p>
        </p:txBody>
      </p:sp>
      <p:sp>
        <p:nvSpPr>
          <p:cNvPr id="567311" name="Text Box 15"/>
          <p:cNvSpPr txBox="1">
            <a:spLocks noChangeArrowheads="1"/>
          </p:cNvSpPr>
          <p:nvPr/>
        </p:nvSpPr>
        <p:spPr bwMode="auto">
          <a:xfrm>
            <a:off x="5554134" y="3359856"/>
            <a:ext cx="2600678" cy="421922"/>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hangingPunct="0"/>
            <a:r>
              <a:rPr lang="en-US" sz="1778" b="1">
                <a:solidFill>
                  <a:srgbClr val="FFFFFF"/>
                </a:solidFill>
                <a:latin typeface="Times New Roman" panose="02020603050405020304" pitchFamily="18" charset="0"/>
              </a:rPr>
              <a:t>NAT for HCV RNA</a:t>
            </a:r>
          </a:p>
        </p:txBody>
      </p:sp>
      <p:sp>
        <p:nvSpPr>
          <p:cNvPr id="567312" name="Line 16"/>
          <p:cNvSpPr>
            <a:spLocks noChangeShapeType="1"/>
          </p:cNvSpPr>
          <p:nvPr/>
        </p:nvSpPr>
        <p:spPr bwMode="auto">
          <a:xfrm flipH="1">
            <a:off x="3860800" y="3571523"/>
            <a:ext cx="1535289" cy="0"/>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13" name="Text Box 17"/>
          <p:cNvSpPr txBox="1">
            <a:spLocks noChangeArrowheads="1"/>
          </p:cNvSpPr>
          <p:nvPr/>
        </p:nvSpPr>
        <p:spPr bwMode="auto">
          <a:xfrm>
            <a:off x="4064000" y="3225801"/>
            <a:ext cx="11260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i="1" smtClean="0">
                <a:solidFill>
                  <a:srgbClr val="FFFFFF"/>
                </a:solidFill>
                <a:latin typeface="Times New Roman" panose="02020603050405020304" pitchFamily="18" charset="0"/>
              </a:rPr>
              <a:t>Negative</a:t>
            </a:r>
            <a:endParaRPr lang="en-US" i="1" smtClean="0">
              <a:solidFill>
                <a:srgbClr val="FFFFFF"/>
              </a:solidFill>
              <a:latin typeface="Times New Roman" panose="02020603050405020304" pitchFamily="18" charset="0"/>
            </a:endParaRPr>
          </a:p>
        </p:txBody>
      </p:sp>
      <p:sp>
        <p:nvSpPr>
          <p:cNvPr id="567314" name="Line 18"/>
          <p:cNvSpPr>
            <a:spLocks noChangeShapeType="1"/>
          </p:cNvSpPr>
          <p:nvPr/>
        </p:nvSpPr>
        <p:spPr bwMode="auto">
          <a:xfrm flipV="1">
            <a:off x="1210733" y="4106333"/>
            <a:ext cx="3945467" cy="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15" name="Oval 19"/>
          <p:cNvSpPr>
            <a:spLocks noChangeArrowheads="1"/>
          </p:cNvSpPr>
          <p:nvPr/>
        </p:nvSpPr>
        <p:spPr bwMode="auto">
          <a:xfrm>
            <a:off x="897467" y="4586112"/>
            <a:ext cx="633589" cy="601133"/>
          </a:xfrm>
          <a:prstGeom prst="ellipse">
            <a:avLst/>
          </a:prstGeom>
          <a:solidFill>
            <a:srgbClr val="FFFFFF"/>
          </a:solidFill>
          <a:ln w="1905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smtClean="0">
                <a:solidFill>
                  <a:srgbClr val="FF0000"/>
                </a:solidFill>
                <a:latin typeface="Times New Roman" panose="02020603050405020304" pitchFamily="18" charset="0"/>
              </a:rPr>
              <a:t>STOP</a:t>
            </a:r>
            <a:endParaRPr lang="en-US" sz="1778">
              <a:solidFill>
                <a:srgbClr val="FF0000"/>
              </a:solidFill>
              <a:latin typeface="Times New Roman" panose="02020603050405020304" pitchFamily="18" charset="0"/>
            </a:endParaRPr>
          </a:p>
        </p:txBody>
      </p:sp>
      <p:sp>
        <p:nvSpPr>
          <p:cNvPr id="567316" name="Text Box 20"/>
          <p:cNvSpPr txBox="1">
            <a:spLocks noChangeArrowheads="1"/>
          </p:cNvSpPr>
          <p:nvPr/>
        </p:nvSpPr>
        <p:spPr bwMode="auto">
          <a:xfrm>
            <a:off x="1761067" y="4594578"/>
            <a:ext cx="2476500" cy="533400"/>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pPr>
            <a:r>
              <a:rPr lang="en-US" sz="1422" b="1">
                <a:solidFill>
                  <a:srgbClr val="FFFFFF"/>
                </a:solidFill>
                <a:effectLst>
                  <a:outerShdw blurRad="38100" dist="38100" dir="2700000" algn="tl">
                    <a:srgbClr val="000000"/>
                  </a:outerShdw>
                </a:effectLst>
                <a:latin typeface="Times New Roman" panose="02020603050405020304" pitchFamily="18" charset="0"/>
              </a:rPr>
              <a:t>Additional Laboratory Evaluation (e.g. PCR, ALT)</a:t>
            </a:r>
          </a:p>
        </p:txBody>
      </p:sp>
      <p:sp>
        <p:nvSpPr>
          <p:cNvPr id="567317" name="Text Box 21"/>
          <p:cNvSpPr txBox="1">
            <a:spLocks noChangeArrowheads="1"/>
          </p:cNvSpPr>
          <p:nvPr/>
        </p:nvSpPr>
        <p:spPr bwMode="auto">
          <a:xfrm>
            <a:off x="1251656" y="4100689"/>
            <a:ext cx="1206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i="1" smtClean="0">
                <a:solidFill>
                  <a:srgbClr val="FFFFFF"/>
                </a:solidFill>
                <a:latin typeface="Times New Roman" panose="02020603050405020304" pitchFamily="18" charset="0"/>
              </a:rPr>
              <a:t>Negative</a:t>
            </a:r>
            <a:endParaRPr lang="en-US" b="1" i="1" smtClean="0">
              <a:solidFill>
                <a:srgbClr val="FFFF00"/>
              </a:solidFill>
              <a:latin typeface="Times New Roman" panose="02020603050405020304" pitchFamily="18" charset="0"/>
            </a:endParaRPr>
          </a:p>
        </p:txBody>
      </p:sp>
      <p:sp>
        <p:nvSpPr>
          <p:cNvPr id="567318" name="Text Box 22"/>
          <p:cNvSpPr txBox="1">
            <a:spLocks noChangeArrowheads="1"/>
          </p:cNvSpPr>
          <p:nvPr/>
        </p:nvSpPr>
        <p:spPr bwMode="auto">
          <a:xfrm>
            <a:off x="4974168" y="4100689"/>
            <a:ext cx="1143000" cy="2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pPr>
            <a:r>
              <a:rPr lang="en-US" b="1" i="1" smtClean="0">
                <a:solidFill>
                  <a:srgbClr val="FFFFFF"/>
                </a:solidFill>
                <a:latin typeface="Times New Roman" panose="02020603050405020304" pitchFamily="18" charset="0"/>
              </a:rPr>
              <a:t>Positive</a:t>
            </a:r>
          </a:p>
        </p:txBody>
      </p:sp>
      <p:sp>
        <p:nvSpPr>
          <p:cNvPr id="567319" name="Text Box 23"/>
          <p:cNvSpPr txBox="1">
            <a:spLocks noChangeArrowheads="1"/>
          </p:cNvSpPr>
          <p:nvPr/>
        </p:nvSpPr>
        <p:spPr bwMode="auto">
          <a:xfrm>
            <a:off x="3073399" y="4106334"/>
            <a:ext cx="1820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1" i="1" dirty="0" smtClean="0">
                <a:solidFill>
                  <a:srgbClr val="FFFFFF"/>
                </a:solidFill>
                <a:latin typeface="Times New Roman" panose="02020603050405020304" pitchFamily="18" charset="0"/>
              </a:rPr>
              <a:t>Indeterminate</a:t>
            </a:r>
            <a:endParaRPr lang="en-US" i="1" dirty="0" smtClean="0">
              <a:solidFill>
                <a:srgbClr val="FFFFFF"/>
              </a:solidFill>
              <a:latin typeface="Times New Roman" panose="02020603050405020304" pitchFamily="18" charset="0"/>
            </a:endParaRPr>
          </a:p>
        </p:txBody>
      </p:sp>
      <p:sp>
        <p:nvSpPr>
          <p:cNvPr id="567320" name="Line 24"/>
          <p:cNvSpPr>
            <a:spLocks noChangeShapeType="1"/>
          </p:cNvSpPr>
          <p:nvPr/>
        </p:nvSpPr>
        <p:spPr bwMode="auto">
          <a:xfrm flipH="1">
            <a:off x="2394656" y="3835400"/>
            <a:ext cx="0" cy="20320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1" name="Line 25"/>
          <p:cNvSpPr>
            <a:spLocks noChangeShapeType="1"/>
          </p:cNvSpPr>
          <p:nvPr/>
        </p:nvSpPr>
        <p:spPr bwMode="auto">
          <a:xfrm flipH="1">
            <a:off x="5147733" y="4111978"/>
            <a:ext cx="0" cy="414867"/>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2" name="Text Box 26"/>
          <p:cNvSpPr txBox="1">
            <a:spLocks noChangeArrowheads="1"/>
          </p:cNvSpPr>
          <p:nvPr/>
        </p:nvSpPr>
        <p:spPr bwMode="auto">
          <a:xfrm>
            <a:off x="4449234" y="4594578"/>
            <a:ext cx="1346200" cy="530017"/>
          </a:xfrm>
          <a:prstGeom prst="rect">
            <a:avLst/>
          </a:prstGeom>
          <a:solidFill>
            <a:srgbClr val="CC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22" b="1">
                <a:solidFill>
                  <a:srgbClr val="FFFFFF"/>
                </a:solidFill>
                <a:effectLst>
                  <a:outerShdw blurRad="38100" dist="38100" dir="2700000" algn="tl">
                    <a:srgbClr val="000000"/>
                  </a:outerShdw>
                </a:effectLst>
                <a:latin typeface="Times New Roman" panose="02020603050405020304" pitchFamily="18" charset="0"/>
              </a:rPr>
              <a:t>Medical Evaluation</a:t>
            </a:r>
          </a:p>
        </p:txBody>
      </p:sp>
      <p:sp>
        <p:nvSpPr>
          <p:cNvPr id="567323" name="Line 27"/>
          <p:cNvSpPr>
            <a:spLocks noChangeShapeType="1"/>
          </p:cNvSpPr>
          <p:nvPr/>
        </p:nvSpPr>
        <p:spPr bwMode="auto">
          <a:xfrm>
            <a:off x="6849534" y="3841045"/>
            <a:ext cx="4234" cy="1072444"/>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4" name="Line 28"/>
          <p:cNvSpPr>
            <a:spLocks noChangeShapeType="1"/>
          </p:cNvSpPr>
          <p:nvPr/>
        </p:nvSpPr>
        <p:spPr bwMode="auto">
          <a:xfrm flipH="1">
            <a:off x="5892800" y="4919133"/>
            <a:ext cx="958145" cy="0"/>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5" name="Text Box 29"/>
          <p:cNvSpPr txBox="1">
            <a:spLocks noChangeArrowheads="1"/>
          </p:cNvSpPr>
          <p:nvPr/>
        </p:nvSpPr>
        <p:spPr bwMode="auto">
          <a:xfrm>
            <a:off x="6773334" y="4100689"/>
            <a:ext cx="10075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eaLnBrk="0" hangingPunct="0">
              <a:spcBef>
                <a:spcPct val="50000"/>
              </a:spcBef>
            </a:pPr>
            <a:r>
              <a:rPr lang="en-US" b="1" i="1" smtClean="0">
                <a:solidFill>
                  <a:srgbClr val="FFFFFF"/>
                </a:solidFill>
                <a:latin typeface="Times New Roman" panose="02020603050405020304" pitchFamily="18" charset="0"/>
              </a:rPr>
              <a:t>Positive</a:t>
            </a:r>
            <a:endParaRPr lang="en-US" i="1" smtClean="0">
              <a:solidFill>
                <a:srgbClr val="FFFFFF"/>
              </a:solidFill>
              <a:latin typeface="Times New Roman" panose="02020603050405020304" pitchFamily="18" charset="0"/>
            </a:endParaRPr>
          </a:p>
        </p:txBody>
      </p:sp>
      <p:sp>
        <p:nvSpPr>
          <p:cNvPr id="567326" name="Line 30"/>
          <p:cNvSpPr>
            <a:spLocks noChangeShapeType="1"/>
          </p:cNvSpPr>
          <p:nvPr/>
        </p:nvSpPr>
        <p:spPr bwMode="auto">
          <a:xfrm>
            <a:off x="2997200" y="5190067"/>
            <a:ext cx="0" cy="512234"/>
          </a:xfrm>
          <a:prstGeom prst="line">
            <a:avLst/>
          </a:prstGeom>
          <a:noFill/>
          <a:ln w="28575">
            <a:solidFill>
              <a:srgbClr val="FFFF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27" name="Text Box 31"/>
          <p:cNvSpPr txBox="1">
            <a:spLocks noChangeArrowheads="1"/>
          </p:cNvSpPr>
          <p:nvPr/>
        </p:nvSpPr>
        <p:spPr bwMode="auto">
          <a:xfrm>
            <a:off x="1562100" y="5223934"/>
            <a:ext cx="1511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lnSpc>
                <a:spcPct val="75000"/>
              </a:lnSpc>
              <a:spcBef>
                <a:spcPct val="50000"/>
              </a:spcBef>
            </a:pPr>
            <a:r>
              <a:rPr lang="en-US" sz="1422" b="1" i="1">
                <a:solidFill>
                  <a:srgbClr val="FFFFFF"/>
                </a:solidFill>
                <a:latin typeface="Times New Roman" panose="02020603050405020304" pitchFamily="18" charset="0"/>
              </a:rPr>
              <a:t>Negative PCR,  </a:t>
            </a:r>
          </a:p>
          <a:p>
            <a:pPr algn="ctr" eaLnBrk="0" hangingPunct="0">
              <a:lnSpc>
                <a:spcPct val="55000"/>
              </a:lnSpc>
              <a:spcBef>
                <a:spcPct val="35000"/>
              </a:spcBef>
            </a:pPr>
            <a:r>
              <a:rPr lang="en-US" sz="1422" b="1" i="1">
                <a:solidFill>
                  <a:srgbClr val="FFFFFF"/>
                </a:solidFill>
                <a:latin typeface="Times New Roman" panose="02020603050405020304" pitchFamily="18" charset="0"/>
              </a:rPr>
              <a:t>Normal ALT</a:t>
            </a:r>
          </a:p>
        </p:txBody>
      </p:sp>
      <p:sp>
        <p:nvSpPr>
          <p:cNvPr id="567328" name="Text Box 32"/>
          <p:cNvSpPr txBox="1">
            <a:spLocks noChangeArrowheads="1"/>
          </p:cNvSpPr>
          <p:nvPr/>
        </p:nvSpPr>
        <p:spPr bwMode="auto">
          <a:xfrm>
            <a:off x="3009900" y="5238044"/>
            <a:ext cx="1460500" cy="40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lnSpc>
                <a:spcPct val="65000"/>
              </a:lnSpc>
            </a:pPr>
            <a:r>
              <a:rPr lang="en-US" sz="1422" b="1" i="1">
                <a:solidFill>
                  <a:srgbClr val="FFFFFF"/>
                </a:solidFill>
                <a:latin typeface="Times New Roman" panose="02020603050405020304" pitchFamily="18" charset="0"/>
              </a:rPr>
              <a:t>Positive PCR, </a:t>
            </a:r>
          </a:p>
          <a:p>
            <a:pPr algn="ctr" eaLnBrk="0" hangingPunct="0">
              <a:lnSpc>
                <a:spcPct val="55000"/>
              </a:lnSpc>
              <a:spcBef>
                <a:spcPct val="35000"/>
              </a:spcBef>
            </a:pPr>
            <a:r>
              <a:rPr lang="en-US" sz="1422" b="1" i="1">
                <a:solidFill>
                  <a:srgbClr val="FFFFFF"/>
                </a:solidFill>
                <a:latin typeface="Times New Roman" panose="02020603050405020304" pitchFamily="18" charset="0"/>
              </a:rPr>
              <a:t>Abnormal ALT</a:t>
            </a:r>
            <a:endParaRPr lang="en-US" sz="1244" b="1" i="1">
              <a:solidFill>
                <a:srgbClr val="FFFF00"/>
              </a:solidFill>
              <a:latin typeface="Times New Roman" panose="02020603050405020304" pitchFamily="18" charset="0"/>
            </a:endParaRPr>
          </a:p>
        </p:txBody>
      </p:sp>
      <p:sp>
        <p:nvSpPr>
          <p:cNvPr id="567329" name="Line 33"/>
          <p:cNvSpPr>
            <a:spLocks noChangeShapeType="1"/>
          </p:cNvSpPr>
          <p:nvPr/>
        </p:nvSpPr>
        <p:spPr bwMode="auto">
          <a:xfrm>
            <a:off x="1219200" y="4111978"/>
            <a:ext cx="0" cy="414867"/>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0" name="Line 34"/>
          <p:cNvSpPr>
            <a:spLocks noChangeShapeType="1"/>
          </p:cNvSpPr>
          <p:nvPr/>
        </p:nvSpPr>
        <p:spPr bwMode="auto">
          <a:xfrm>
            <a:off x="3014133" y="4111978"/>
            <a:ext cx="0" cy="414867"/>
          </a:xfrm>
          <a:prstGeom prst="line">
            <a:avLst/>
          </a:prstGeom>
          <a:noFill/>
          <a:ln w="28575">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1" name="Line 35"/>
          <p:cNvSpPr>
            <a:spLocks noChangeShapeType="1"/>
          </p:cNvSpPr>
          <p:nvPr/>
        </p:nvSpPr>
        <p:spPr bwMode="auto">
          <a:xfrm flipH="1">
            <a:off x="1185333" y="5715000"/>
            <a:ext cx="1811867"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2" name="Line 36"/>
          <p:cNvSpPr>
            <a:spLocks noChangeShapeType="1"/>
          </p:cNvSpPr>
          <p:nvPr/>
        </p:nvSpPr>
        <p:spPr bwMode="auto">
          <a:xfrm flipV="1">
            <a:off x="1185333" y="5219700"/>
            <a:ext cx="0" cy="51223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3" name="Line 37"/>
          <p:cNvSpPr>
            <a:spLocks noChangeShapeType="1"/>
          </p:cNvSpPr>
          <p:nvPr/>
        </p:nvSpPr>
        <p:spPr bwMode="auto">
          <a:xfrm flipH="1">
            <a:off x="2980267" y="5715000"/>
            <a:ext cx="2112434"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4" name="Line 38"/>
          <p:cNvSpPr>
            <a:spLocks noChangeShapeType="1"/>
          </p:cNvSpPr>
          <p:nvPr/>
        </p:nvSpPr>
        <p:spPr bwMode="auto">
          <a:xfrm>
            <a:off x="5080000" y="5219700"/>
            <a:ext cx="0" cy="512233"/>
          </a:xfrm>
          <a:prstGeom prst="line">
            <a:avLst/>
          </a:prstGeom>
          <a:noFill/>
          <a:ln w="28575">
            <a:solidFill>
              <a:srgbClr val="FF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ar-SA" b="1" smtClean="0">
              <a:solidFill>
                <a:srgbClr val="FFFF00"/>
              </a:solidFill>
              <a:latin typeface="Times New Roman" panose="02020603050405020304" pitchFamily="18" charset="0"/>
            </a:endParaRPr>
          </a:p>
        </p:txBody>
      </p:sp>
      <p:sp>
        <p:nvSpPr>
          <p:cNvPr id="567335" name="Rectangle 39"/>
          <p:cNvSpPr>
            <a:spLocks noChangeArrowheads="1"/>
          </p:cNvSpPr>
          <p:nvPr/>
        </p:nvSpPr>
        <p:spPr bwMode="auto">
          <a:xfrm>
            <a:off x="1562100" y="6610611"/>
            <a:ext cx="1672806" cy="311175"/>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sz="1422" b="1" dirty="0">
                <a:solidFill>
                  <a:srgbClr val="FFFF00"/>
                </a:solidFill>
                <a:latin typeface="Times New Roman" panose="02020603050405020304" pitchFamily="18" charset="0"/>
              </a:rPr>
              <a:t>Source: </a:t>
            </a:r>
            <a:r>
              <a:rPr lang="en-US" sz="1422" b="1" dirty="0" smtClean="0">
                <a:solidFill>
                  <a:srgbClr val="FFFF00"/>
                </a:solidFill>
                <a:latin typeface="Times New Roman" panose="02020603050405020304" pitchFamily="18" charset="0"/>
              </a:rPr>
              <a:t>MMWR</a:t>
            </a:r>
            <a:endParaRPr lang="en-US" sz="1422"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404167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68" y="1692787"/>
            <a:ext cx="8226425" cy="4525963"/>
          </a:xfrm>
        </p:spPr>
        <p:txBody>
          <a:bodyPr/>
          <a:lstStyle/>
          <a:p>
            <a:pPr marL="0" indent="0" algn="just">
              <a:buNone/>
            </a:pPr>
            <a:r>
              <a:rPr lang="en-US" sz="3600" dirty="0">
                <a:solidFill>
                  <a:schemeClr val="tx1"/>
                </a:solidFill>
                <a:latin typeface="Footlight MT Light" pitchFamily="18" charset="0"/>
              </a:rPr>
              <a:t>A 15-weeks pregnant Saudi woman was seen for the first time at the antenatal clinic at KKUH. As part of the antenatal screening, the doctor arranged for blood screening for viral serology.  </a:t>
            </a:r>
          </a:p>
          <a:p>
            <a:pPr>
              <a:buNone/>
            </a:pPr>
            <a:endParaRPr lang="en-US" dirty="0"/>
          </a:p>
        </p:txBody>
      </p:sp>
      <p:sp>
        <p:nvSpPr>
          <p:cNvPr id="2" name="Title 1"/>
          <p:cNvSpPr>
            <a:spLocks noGrp="1"/>
          </p:cNvSpPr>
          <p:nvPr>
            <p:ph type="title"/>
          </p:nvPr>
        </p:nvSpPr>
        <p:spPr>
          <a:xfrm>
            <a:off x="411368" y="896374"/>
            <a:ext cx="8226425" cy="576826"/>
          </a:xfrm>
        </p:spPr>
        <p:txBody>
          <a:bodyPr>
            <a:normAutofit fontScale="90000"/>
          </a:bodyPr>
          <a:lstStyle/>
          <a:p>
            <a:r>
              <a:rPr lang="en-US" sz="6000" b="1" u="sng" dirty="0">
                <a:solidFill>
                  <a:srgbClr val="FF0000"/>
                </a:solidFill>
                <a:latin typeface="Forte" pitchFamily="66" charset="0"/>
              </a:rPr>
              <a:t>Case 3</a:t>
            </a:r>
            <a:r>
              <a:rPr lang="en-US" dirty="0">
                <a:solidFill>
                  <a:srgbClr val="FFFF00"/>
                </a:solidFill>
                <a:latin typeface="Forte" pitchFamily="66" charset="0"/>
              </a:rPr>
              <a:t/>
            </a:r>
            <a:br>
              <a:rPr lang="en-US" dirty="0">
                <a:solidFill>
                  <a:srgbClr val="FFFF00"/>
                </a:solidFill>
                <a:latin typeface="Forte" pitchFamily="66" charset="0"/>
              </a:rPr>
            </a:br>
            <a:endParaRPr lang="en-US"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9324" y="1320803"/>
          <a:ext cx="8106676" cy="5120640"/>
        </p:xfrm>
        <a:graphic>
          <a:graphicData uri="http://schemas.openxmlformats.org/drawingml/2006/table">
            <a:tbl>
              <a:tblPr/>
              <a:tblGrid>
                <a:gridCol w="3936297"/>
                <a:gridCol w="4170379"/>
              </a:tblGrid>
              <a:tr h="560971">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Test</a:t>
                      </a:r>
                      <a:endParaRPr lang="en-US" sz="2800" dirty="0">
                        <a:solidFill>
                          <a:schemeClr val="accent6">
                            <a:lumMod val="50000"/>
                          </a:schemeClr>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Result</a:t>
                      </a:r>
                      <a:endParaRPr lang="en-US" sz="28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60971">
                <a:tc>
                  <a:txBody>
                    <a:bodyPr/>
                    <a:lstStyle/>
                    <a:p>
                      <a:pPr marL="0" marR="0" algn="just">
                        <a:lnSpc>
                          <a:spcPct val="150000"/>
                        </a:lnSpc>
                        <a:spcBef>
                          <a:spcPts val="0"/>
                        </a:spcBef>
                        <a:spcAft>
                          <a:spcPts val="0"/>
                        </a:spcAft>
                      </a:pPr>
                      <a:r>
                        <a:rPr lang="en-US" sz="2800" b="1" dirty="0">
                          <a:solidFill>
                            <a:srgbClr val="FF0000"/>
                          </a:solidFill>
                          <a:latin typeface="Footlight MT Light"/>
                          <a:ea typeface="Calibri"/>
                          <a:cs typeface="Arial"/>
                        </a:rPr>
                        <a:t>     </a:t>
                      </a:r>
                      <a:r>
                        <a:rPr lang="en-US" sz="2800" b="1" dirty="0" smtClean="0">
                          <a:solidFill>
                            <a:srgbClr val="FF0000"/>
                          </a:solidFill>
                          <a:latin typeface="Footlight MT Light"/>
                          <a:ea typeface="Calibri"/>
                          <a:cs typeface="Arial"/>
                        </a:rPr>
                        <a:t> </a:t>
                      </a:r>
                      <a:r>
                        <a:rPr lang="en-US" sz="2800" b="1" dirty="0">
                          <a:solidFill>
                            <a:srgbClr val="FF0000"/>
                          </a:solidFill>
                          <a:latin typeface="Footlight MT Light"/>
                          <a:ea typeface="Calibri"/>
                          <a:cs typeface="Arial"/>
                        </a:rPr>
                        <a:t>HBsAg</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dirty="0">
                          <a:latin typeface="Footlight MT Light"/>
                          <a:ea typeface="Calibri"/>
                          <a:cs typeface="Arial"/>
                        </a:rPr>
                        <a:t> </a:t>
                      </a:r>
                      <a:r>
                        <a:rPr lang="en-US" sz="2800" b="1" dirty="0" err="1">
                          <a:latin typeface="Footlight MT Light"/>
                          <a:ea typeface="Calibri"/>
                          <a:cs typeface="Arial"/>
                        </a:rPr>
                        <a:t>HBeAg</a:t>
                      </a:r>
                      <a:r>
                        <a:rPr lang="en-US" sz="2800" b="1" dirty="0">
                          <a:latin typeface="Footlight MT Light"/>
                          <a:ea typeface="Calibri"/>
                          <a:cs typeface="Arial"/>
                        </a:rPr>
                        <a:t> </a:t>
                      </a:r>
                      <a:endParaRPr lang="en-US" sz="28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dirty="0">
                          <a:solidFill>
                            <a:srgbClr val="FF0000"/>
                          </a:solidFill>
                          <a:latin typeface="Footlight MT Light"/>
                          <a:ea typeface="Calibri"/>
                          <a:cs typeface="Arial"/>
                        </a:rPr>
                        <a:t>Anti-</a:t>
                      </a:r>
                      <a:r>
                        <a:rPr lang="en-US" sz="2800" b="1" dirty="0" err="1">
                          <a:solidFill>
                            <a:srgbClr val="FF0000"/>
                          </a:solidFill>
                          <a:latin typeface="Footlight MT Light"/>
                          <a:ea typeface="Calibri"/>
                          <a:cs typeface="Arial"/>
                        </a:rPr>
                        <a:t>HBe</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 </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dirty="0">
                          <a:latin typeface="Footlight MT Light"/>
                          <a:ea typeface="Calibri"/>
                          <a:cs typeface="Arial"/>
                        </a:rPr>
                        <a:t>Anti-</a:t>
                      </a:r>
                      <a:r>
                        <a:rPr lang="en-US" sz="2800" b="1" dirty="0" err="1">
                          <a:latin typeface="Footlight MT Light"/>
                          <a:ea typeface="Calibri"/>
                          <a:cs typeface="Arial"/>
                        </a:rPr>
                        <a:t>HBc</a:t>
                      </a:r>
                      <a:r>
                        <a:rPr lang="en-US" sz="2800" b="1" dirty="0">
                          <a:latin typeface="Footlight MT Light"/>
                          <a:ea typeface="Calibri"/>
                          <a:cs typeface="Arial"/>
                        </a:rPr>
                        <a:t> </a:t>
                      </a:r>
                      <a:r>
                        <a:rPr lang="en-US" sz="2800" b="1" dirty="0" err="1">
                          <a:latin typeface="Footlight MT Light"/>
                          <a:ea typeface="Calibri"/>
                          <a:cs typeface="Arial"/>
                        </a:rPr>
                        <a:t>IgM</a:t>
                      </a:r>
                      <a:r>
                        <a:rPr lang="en-US" sz="2800" b="1" dirty="0">
                          <a:latin typeface="Footlight MT Light"/>
                          <a:ea typeface="Calibri"/>
                          <a:cs typeface="Arial"/>
                        </a:rPr>
                        <a:t> </a:t>
                      </a:r>
                      <a:endParaRPr lang="en-US" sz="28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dirty="0">
                          <a:solidFill>
                            <a:srgbClr val="FF0000"/>
                          </a:solidFill>
                          <a:latin typeface="Footlight MT Light"/>
                          <a:ea typeface="Calibri"/>
                          <a:cs typeface="Arial"/>
                        </a:rPr>
                        <a:t>Total Anti-</a:t>
                      </a:r>
                      <a:r>
                        <a:rPr lang="en-US" sz="2800" b="1" dirty="0" err="1">
                          <a:solidFill>
                            <a:srgbClr val="FF0000"/>
                          </a:solidFill>
                          <a:latin typeface="Footlight MT Light"/>
                          <a:ea typeface="Calibri"/>
                          <a:cs typeface="Arial"/>
                        </a:rPr>
                        <a:t>HBc</a:t>
                      </a:r>
                      <a:r>
                        <a:rPr lang="en-US" sz="2800" b="1" dirty="0">
                          <a:solidFill>
                            <a:srgbClr val="FF0000"/>
                          </a:solidFill>
                          <a:latin typeface="Footlight MT Light"/>
                          <a:ea typeface="Calibri"/>
                          <a:cs typeface="Arial"/>
                        </a:rPr>
                        <a:t> </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dirty="0">
                          <a:latin typeface="Footlight MT Light"/>
                          <a:ea typeface="Calibri"/>
                          <a:cs typeface="Arial"/>
                        </a:rPr>
                        <a:t>HIV Ag/Ab </a:t>
                      </a:r>
                      <a:endParaRPr lang="en-US" sz="28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dirty="0">
                          <a:solidFill>
                            <a:srgbClr val="FF0000"/>
                          </a:solidFill>
                          <a:latin typeface="Footlight MT Light"/>
                          <a:ea typeface="Calibri"/>
                          <a:cs typeface="Arial"/>
                        </a:rPr>
                        <a:t>Anti-HCV </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negative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
        <p:nvSpPr>
          <p:cNvPr id="3" name="TextBox 2"/>
          <p:cNvSpPr txBox="1"/>
          <p:nvPr/>
        </p:nvSpPr>
        <p:spPr>
          <a:xfrm>
            <a:off x="558800" y="355600"/>
            <a:ext cx="8051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The results were as follows :</a:t>
            </a:r>
            <a:endParaRPr lang="en-US" sz="40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Documents and Settings\Toshiba\My Documents\My Pictures\w.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Toshiba\My Documents\My Pictures\a.bmp"/>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C:\Documents and Settings\Toshiba\My Documents\My Pictures\g.bmp"/>
          <p:cNvPicPr>
            <a:picLocks noChangeAspect="1" noChangeArrowheads="1"/>
          </p:cNvPicPr>
          <p:nvPr/>
        </p:nvPicPr>
        <p:blipFill>
          <a:blip r:embed="rId2" cstate="print"/>
          <a:srcRect/>
          <a:stretch>
            <a:fillRect/>
          </a:stretch>
        </p:blipFill>
        <p:spPr bwMode="auto">
          <a:xfrm>
            <a:off x="0" y="-214313"/>
            <a:ext cx="9144000" cy="73580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68710"/>
            <a:ext cx="8688387" cy="5757453"/>
          </a:xfrm>
        </p:spPr>
        <p:txBody>
          <a:bodyPr>
            <a:normAutofit lnSpcReduction="10000"/>
          </a:bodyPr>
          <a:lstStyle/>
          <a:p>
            <a:pPr marL="457200" lvl="0" indent="-457200">
              <a:buAutoNum type="arabicPeriod"/>
            </a:pPr>
            <a:r>
              <a:rPr lang="en-US" sz="4000" b="1" dirty="0" smtClean="0">
                <a:solidFill>
                  <a:srgbClr val="C00000"/>
                </a:solidFill>
                <a:latin typeface="Footlight MT Light" pitchFamily="18" charset="0"/>
              </a:rPr>
              <a:t>How </a:t>
            </a:r>
            <a:r>
              <a:rPr lang="en-US" sz="4000" b="1" dirty="0">
                <a:solidFill>
                  <a:srgbClr val="C00000"/>
                </a:solidFill>
                <a:latin typeface="Footlight MT Light" pitchFamily="18" charset="0"/>
              </a:rPr>
              <a:t>would you interpret these results</a:t>
            </a:r>
            <a:r>
              <a:rPr lang="en-US" sz="4000" b="1" dirty="0" smtClean="0">
                <a:solidFill>
                  <a:srgbClr val="C00000"/>
                </a:solidFill>
                <a:latin typeface="Footlight MT Light" pitchFamily="18" charset="0"/>
              </a:rPr>
              <a:t>?</a:t>
            </a:r>
          </a:p>
          <a:p>
            <a:pPr>
              <a:buNone/>
            </a:pPr>
            <a:r>
              <a:rPr lang="en-US" sz="4000" b="1" dirty="0" smtClean="0">
                <a:solidFill>
                  <a:srgbClr val="FF0000"/>
                </a:solidFill>
                <a:latin typeface="Footlight MT Light" pitchFamily="18" charset="0"/>
              </a:rPr>
              <a:t>      </a:t>
            </a:r>
          </a:p>
          <a:p>
            <a:pPr>
              <a:buNone/>
            </a:pPr>
            <a:endParaRPr lang="en-US" sz="3200" b="1" dirty="0">
              <a:solidFill>
                <a:srgbClr val="FF0000"/>
              </a:solidFill>
              <a:latin typeface="Footlight MT Light" pitchFamily="18" charset="0"/>
            </a:endParaRPr>
          </a:p>
          <a:p>
            <a:pPr>
              <a:buNone/>
            </a:pPr>
            <a:endParaRPr lang="en-US" sz="4000" b="1" dirty="0">
              <a:solidFill>
                <a:srgbClr val="FF0000"/>
              </a:solidFill>
              <a:latin typeface="Footlight MT Light" pitchFamily="18" charset="0"/>
            </a:endParaRPr>
          </a:p>
          <a:p>
            <a:pPr marL="457200" lvl="0" indent="-457200">
              <a:buAutoNum type="arabicPeriod" startAt="2"/>
            </a:pPr>
            <a:r>
              <a:rPr lang="en-US" sz="4000" b="1" dirty="0" smtClean="0">
                <a:solidFill>
                  <a:srgbClr val="C00000"/>
                </a:solidFill>
                <a:latin typeface="Footlight MT Light" pitchFamily="18" charset="0"/>
              </a:rPr>
              <a:t>On </a:t>
            </a:r>
            <a:r>
              <a:rPr lang="en-US" sz="4000" b="1" dirty="0">
                <a:solidFill>
                  <a:srgbClr val="C00000"/>
                </a:solidFill>
                <a:latin typeface="Footlight MT Light" pitchFamily="18" charset="0"/>
              </a:rPr>
              <a:t>the lights of these Laboratory results how would you </a:t>
            </a:r>
            <a:r>
              <a:rPr lang="en-US" sz="4000" b="1" dirty="0" smtClean="0">
                <a:solidFill>
                  <a:srgbClr val="C00000"/>
                </a:solidFill>
                <a:latin typeface="Footlight MT Light" pitchFamily="18" charset="0"/>
              </a:rPr>
              <a:t> manage </a:t>
            </a:r>
            <a:r>
              <a:rPr lang="en-US" sz="4000" b="1" dirty="0">
                <a:solidFill>
                  <a:srgbClr val="C00000"/>
                </a:solidFill>
                <a:latin typeface="Footlight MT Light" pitchFamily="18" charset="0"/>
              </a:rPr>
              <a:t>the newborn</a:t>
            </a:r>
            <a:r>
              <a:rPr lang="en-US" sz="4000" b="1" dirty="0" smtClean="0">
                <a:solidFill>
                  <a:srgbClr val="C00000"/>
                </a:solidFill>
                <a:latin typeface="Footlight MT Light" pitchFamily="18" charset="0"/>
              </a:rPr>
              <a:t>?</a:t>
            </a:r>
          </a:p>
          <a:p>
            <a:pPr marL="457200" lvl="0" indent="-457200">
              <a:buNone/>
            </a:pPr>
            <a:endParaRPr lang="en-US" sz="3200" dirty="0">
              <a:solidFill>
                <a:schemeClr val="tx1"/>
              </a:solidFill>
              <a:latin typeface="Footlight MT Light" pitchFamily="18" charset="0"/>
            </a:endParaRPr>
          </a:p>
          <a:p>
            <a:pPr>
              <a:buNone/>
            </a:pPr>
            <a:r>
              <a:rPr lang="en-US" sz="3200" dirty="0" smtClean="0">
                <a:solidFill>
                  <a:schemeClr val="tx1"/>
                </a:solidFill>
                <a:latin typeface="Cooper Black" pitchFamily="18" charset="0"/>
              </a:rPr>
              <a:t>     </a:t>
            </a: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Is </a:t>
            </a:r>
            <a:r>
              <a:rPr lang="en-US" sz="4000" b="1" dirty="0">
                <a:solidFill>
                  <a:srgbClr val="C00000"/>
                </a:solidFill>
                <a:latin typeface="Times New Roman" pitchFamily="18" charset="0"/>
                <a:cs typeface="Times New Roman" pitchFamily="18" charset="0"/>
              </a:rPr>
              <a:t>there a risk of transmission of </a:t>
            </a:r>
            <a:r>
              <a:rPr lang="en-US" sz="4000" b="1" dirty="0" smtClean="0">
                <a:solidFill>
                  <a:srgbClr val="C00000"/>
                </a:solidFill>
                <a:latin typeface="Times New Roman" pitchFamily="18" charset="0"/>
                <a:cs typeface="Times New Roman" pitchFamily="18" charset="0"/>
              </a:rPr>
              <a:t>  HBV </a:t>
            </a:r>
            <a:r>
              <a:rPr lang="en-US" sz="4000" b="1" dirty="0">
                <a:solidFill>
                  <a:srgbClr val="C00000"/>
                </a:solidFill>
                <a:latin typeface="Times New Roman" pitchFamily="18" charset="0"/>
                <a:cs typeface="Times New Roman" pitchFamily="18" charset="0"/>
              </a:rPr>
              <a:t>to the </a:t>
            </a:r>
            <a:r>
              <a:rPr lang="en-US" sz="4000" b="1" dirty="0" smtClean="0">
                <a:solidFill>
                  <a:srgbClr val="C00000"/>
                </a:solidFill>
                <a:latin typeface="Times New Roman" pitchFamily="18" charset="0"/>
                <a:cs typeface="Times New Roman" pitchFamily="18" charset="0"/>
              </a:rPr>
              <a:t>  newborn</a:t>
            </a:r>
            <a:r>
              <a:rPr lang="en-US" sz="40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algn="just">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repeated vomiting, abdominal pain and fever. On examination, his temperature was 38°C, his pulse rate 110/min and BP 120/80mmHg, he was jaundiced and had tenderness in the right upper quadrant 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Is </a:t>
            </a:r>
            <a:r>
              <a:rPr lang="en-US" sz="3600" b="1" dirty="0">
                <a:solidFill>
                  <a:srgbClr val="C00000"/>
                </a:solidFill>
                <a:latin typeface="Times New Roman" pitchFamily="18" charset="0"/>
                <a:cs typeface="Times New Roman" pitchFamily="18" charset="0"/>
              </a:rPr>
              <a:t>there a risk of transmission of HBV to the </a:t>
            </a:r>
            <a:r>
              <a:rPr lang="en-US" sz="3600" b="1" dirty="0" smtClean="0">
                <a:solidFill>
                  <a:srgbClr val="C00000"/>
                </a:solidFill>
                <a:latin typeface="Times New Roman" pitchFamily="18" charset="0"/>
                <a:cs typeface="Times New Roman" pitchFamily="18" charset="0"/>
              </a:rPr>
              <a:t>  newborn</a:t>
            </a:r>
            <a:r>
              <a:rPr lang="en-US" sz="36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marL="354013" indent="-354013" algn="just">
              <a:buNone/>
            </a:pPr>
            <a:r>
              <a:rPr lang="en-US" sz="3200" dirty="0" smtClean="0">
                <a:solidFill>
                  <a:schemeClr val="tx1"/>
                </a:solidFill>
                <a:latin typeface="Footlight MT Light" pitchFamily="18" charset="0"/>
              </a:rPr>
              <a:t>HBsAg (+)  mother                           10-20%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marL="354013" indent="-354013" algn="just">
              <a:buNone/>
            </a:pPr>
            <a:endParaRPr lang="en-US" sz="3200" dirty="0" smtClean="0">
              <a:latin typeface="Footlight MT Light" pitchFamily="18" charset="0"/>
            </a:endParaRPr>
          </a:p>
          <a:p>
            <a:pPr marL="354013" indent="-354013" algn="just">
              <a:buNone/>
            </a:pPr>
            <a:endParaRPr lang="en-US" sz="3200" dirty="0" smtClean="0">
              <a:latin typeface="Footlight MT Light" pitchFamily="18" charset="0"/>
            </a:endParaRPr>
          </a:p>
          <a:p>
            <a:pPr marL="354013" indent="-354013" algn="just">
              <a:buNone/>
            </a:pPr>
            <a:r>
              <a:rPr lang="en-US" sz="3200" dirty="0" smtClean="0">
                <a:latin typeface="Footlight MT Light" pitchFamily="18" charset="0"/>
              </a:rPr>
              <a:t>HBsAg (+)  mother                             90%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algn="just">
              <a:buNone/>
            </a:pPr>
            <a:endParaRPr lang="en-US" sz="3200" dirty="0">
              <a:latin typeface="Footlight MT Light" pitchFamily="18" charset="0"/>
            </a:endParaRPr>
          </a:p>
        </p:txBody>
      </p:sp>
      <p:sp>
        <p:nvSpPr>
          <p:cNvPr id="4" name="Right Arrow 3"/>
          <p:cNvSpPr/>
          <p:nvPr/>
        </p:nvSpPr>
        <p:spPr>
          <a:xfrm>
            <a:off x="4013200" y="22606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089400" y="42672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839200" cy="3225800"/>
          </a:xfrm>
        </p:spPr>
        <p:txBody>
          <a:bodyPr>
            <a:normAutofit/>
          </a:bodyPr>
          <a:lstStyle/>
          <a:p>
            <a:pPr lvl="0"/>
            <a:r>
              <a:rPr lang="en-US" sz="2800" dirty="0" smtClean="0">
                <a:solidFill>
                  <a:schemeClr val="accent4"/>
                </a:solidFill>
                <a:latin typeface="Footlight MT Light" pitchFamily="18" charset="0"/>
              </a:rPr>
              <a:t>4</a:t>
            </a:r>
            <a:r>
              <a:rPr lang="en-US" sz="4000" dirty="0" smtClean="0">
                <a:solidFill>
                  <a:schemeClr val="accent4"/>
                </a:solidFill>
                <a:effectLst/>
                <a:latin typeface="Times New Roman" pitchFamily="18" charset="0"/>
                <a:cs typeface="Times New Roman" pitchFamily="18" charset="0"/>
              </a:rPr>
              <a:t>.  </a:t>
            </a:r>
            <a:r>
              <a:rPr lang="en-US" sz="4000" dirty="0" smtClean="0">
                <a:solidFill>
                  <a:srgbClr val="FF0000"/>
                </a:solidFill>
                <a:effectLst/>
                <a:latin typeface="Times New Roman" pitchFamily="18" charset="0"/>
                <a:cs typeface="Times New Roman" pitchFamily="18" charset="0"/>
              </a:rPr>
              <a:t>What </a:t>
            </a:r>
            <a:r>
              <a:rPr lang="en-US" sz="4000" dirty="0">
                <a:solidFill>
                  <a:srgbClr val="FF0000"/>
                </a:solidFill>
                <a:effectLst/>
                <a:latin typeface="Times New Roman" pitchFamily="18" charset="0"/>
                <a:cs typeface="Times New Roman" pitchFamily="18" charset="0"/>
              </a:rPr>
              <a:t>further management would </a:t>
            </a:r>
            <a:r>
              <a:rPr lang="en-US" sz="4000" dirty="0" smtClean="0">
                <a:solidFill>
                  <a:srgbClr val="FF0000"/>
                </a:solidFill>
                <a:effectLst/>
                <a:latin typeface="Times New Roman" pitchFamily="18" charset="0"/>
                <a:cs typeface="Times New Roman" pitchFamily="18" charset="0"/>
              </a:rPr>
              <a:t>    you </a:t>
            </a:r>
            <a:r>
              <a:rPr lang="en-US" sz="4000" dirty="0">
                <a:solidFill>
                  <a:srgbClr val="FF0000"/>
                </a:solidFill>
                <a:effectLst/>
                <a:latin typeface="Times New Roman" pitchFamily="18" charset="0"/>
                <a:cs typeface="Times New Roman" pitchFamily="18" charset="0"/>
              </a:rPr>
              <a:t>offer to </a:t>
            </a:r>
            <a:r>
              <a:rPr lang="en-US" sz="4000" dirty="0" smtClean="0">
                <a:solidFill>
                  <a:srgbClr val="FF0000"/>
                </a:solidFill>
                <a:effectLst/>
                <a:latin typeface="Times New Roman" pitchFamily="18" charset="0"/>
                <a:cs typeface="Times New Roman" pitchFamily="18" charset="0"/>
              </a:rPr>
              <a:t>the </a:t>
            </a:r>
            <a:r>
              <a:rPr lang="en-US" sz="4000" dirty="0">
                <a:solidFill>
                  <a:srgbClr val="FF0000"/>
                </a:solidFill>
                <a:effectLst/>
                <a:latin typeface="Times New Roman" pitchFamily="18" charset="0"/>
                <a:cs typeface="Times New Roman" pitchFamily="18" charset="0"/>
              </a:rPr>
              <a:t>mother? </a:t>
            </a:r>
            <a:r>
              <a:rPr lang="en-US" sz="4000" dirty="0">
                <a:solidFill>
                  <a:schemeClr val="tx1"/>
                </a:solidFill>
                <a:effectLst/>
                <a:latin typeface="Times New Roman" pitchFamily="18" charset="0"/>
                <a:cs typeface="Times New Roman" pitchFamily="18" charset="0"/>
              </a:rPr>
              <a:t/>
            </a:r>
            <a:br>
              <a:rPr lang="en-US" sz="4000" dirty="0">
                <a:solidFill>
                  <a:schemeClr val="tx1"/>
                </a:solidFill>
                <a:effectLst/>
                <a:latin typeface="Times New Roman" pitchFamily="18" charset="0"/>
                <a:cs typeface="Times New Roman" pitchFamily="18" charset="0"/>
              </a:rPr>
            </a:br>
            <a:endParaRPr lang="en-US" sz="4000" dirty="0">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84200"/>
            <a:ext cx="8839200" cy="5613400"/>
          </a:xfrm>
        </p:spPr>
        <p:txBody>
          <a:bodyPr>
            <a:noAutofit/>
          </a:bodyPr>
          <a:lstStyle/>
          <a:p>
            <a:pPr>
              <a:buFont typeface="Wingdings" panose="05000000000000000000" pitchFamily="2" charset="2"/>
              <a:buChar char="Ø"/>
            </a:pPr>
            <a:r>
              <a:rPr lang="en-US" sz="3200" b="1" dirty="0" smtClean="0">
                <a:solidFill>
                  <a:schemeClr val="bg2">
                    <a:lumMod val="25000"/>
                  </a:schemeClr>
                </a:solidFill>
                <a:latin typeface="Footlight MT Light" pitchFamily="18" charset="0"/>
              </a:rPr>
              <a:t>Pregnant Hepatitis B carriers should be  </a:t>
            </a:r>
            <a:br>
              <a:rPr lang="en-US" sz="3200" b="1" dirty="0" smtClean="0">
                <a:solidFill>
                  <a:schemeClr val="bg2">
                    <a:lumMod val="25000"/>
                  </a:schemeClr>
                </a:solidFill>
                <a:latin typeface="Footlight MT Light" pitchFamily="18" charset="0"/>
              </a:rPr>
            </a:br>
            <a:r>
              <a:rPr lang="en-US" sz="3200" b="1" dirty="0" smtClean="0">
                <a:solidFill>
                  <a:schemeClr val="bg2">
                    <a:lumMod val="25000"/>
                  </a:schemeClr>
                </a:solidFill>
                <a:latin typeface="Footlight MT Light" pitchFamily="18" charset="0"/>
              </a:rPr>
              <a:t>      advised to</a:t>
            </a:r>
            <a:r>
              <a:rPr lang="en-US" sz="2800" dirty="0" smtClean="0">
                <a:latin typeface="Footlight MT Light" pitchFamily="18" charset="0"/>
              </a:rPr>
              <a:t/>
            </a:r>
            <a:br>
              <a:rPr lang="en-US" sz="2800" dirty="0" smtClean="0">
                <a:latin typeface="Footlight MT Light" pitchFamily="18" charset="0"/>
              </a:rPr>
            </a:br>
            <a:r>
              <a:rPr lang="en-US" sz="2800" dirty="0" smtClean="0">
                <a:latin typeface="Footlight MT Light" pitchFamily="18" charset="0"/>
              </a:rPr>
              <a:t>      </a:t>
            </a:r>
            <a:r>
              <a:rPr lang="en-US" sz="3200" dirty="0" smtClean="0">
                <a:solidFill>
                  <a:schemeClr val="tx1">
                    <a:lumMod val="95000"/>
                    <a:lumOff val="5000"/>
                  </a:schemeClr>
                </a:solidFill>
                <a:latin typeface="Footlight MT Light" pitchFamily="18" charset="0"/>
              </a:rPr>
              <a:t>-</a:t>
            </a:r>
            <a:r>
              <a:rPr lang="en-US" sz="2800" dirty="0">
                <a:solidFill>
                  <a:prstClr val="black">
                    <a:lumMod val="95000"/>
                    <a:lumOff val="5000"/>
                  </a:prstClr>
                </a:solidFill>
                <a:latin typeface="Footlight MT Light" pitchFamily="18" charset="0"/>
              </a:rPr>
              <a:t> Be seen at least annually  by their regular </a:t>
            </a:r>
            <a:br>
              <a:rPr lang="en-US" sz="2800" dirty="0">
                <a:solidFill>
                  <a:prstClr val="black">
                    <a:lumMod val="95000"/>
                    <a:lumOff val="5000"/>
                  </a:prstClr>
                </a:solidFill>
                <a:latin typeface="Footlight MT Light" pitchFamily="18" charset="0"/>
              </a:rPr>
            </a:br>
            <a:r>
              <a:rPr lang="en-US" sz="2800" dirty="0">
                <a:solidFill>
                  <a:prstClr val="black">
                    <a:lumMod val="95000"/>
                    <a:lumOff val="5000"/>
                  </a:prstClr>
                </a:solidFill>
                <a:latin typeface="Footlight MT Light" pitchFamily="18" charset="0"/>
              </a:rPr>
              <a:t>         medical </a:t>
            </a:r>
            <a:r>
              <a:rPr lang="en-US" sz="2800" dirty="0" smtClean="0">
                <a:solidFill>
                  <a:prstClr val="black">
                    <a:lumMod val="95000"/>
                    <a:lumOff val="5000"/>
                  </a:prstClr>
                </a:solidFill>
                <a:latin typeface="Footlight MT Light" pitchFamily="18" charset="0"/>
              </a:rPr>
              <a:t>doctor.</a:t>
            </a:r>
            <a:r>
              <a:rPr lang="en-US" sz="2800" dirty="0" smtClean="0">
                <a:solidFill>
                  <a:schemeClr val="tx1">
                    <a:lumMod val="95000"/>
                    <a:lumOff val="5000"/>
                  </a:schemeClr>
                </a:solidFill>
                <a:latin typeface="Footlight MT Light" pitchFamily="18" charset="0"/>
              </a:rP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Obtain vaccination against hepatitis viruses A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as indicated.</a:t>
            </a:r>
            <a:endParaRPr lang="en-US" sz="2800" dirty="0" smtClean="0">
              <a:latin typeface="Footlight MT Light" pitchFamily="18" charset="0"/>
            </a:endParaRPr>
          </a:p>
          <a:p>
            <a:pPr lvl="3">
              <a:buFont typeface="Wingdings" panose="05000000000000000000" pitchFamily="2" charset="2"/>
              <a:buChar char="Ø"/>
            </a:pPr>
            <a:r>
              <a:rPr lang="en-US" sz="2800" dirty="0">
                <a:solidFill>
                  <a:prstClr val="black">
                    <a:lumMod val="95000"/>
                    <a:lumOff val="5000"/>
                  </a:prstClr>
                </a:solidFill>
                <a:latin typeface="Footlight MT Light" pitchFamily="18" charset="0"/>
              </a:rPr>
              <a:t> Discuss the risk for transmission with their </a:t>
            </a:r>
            <a:br>
              <a:rPr lang="en-US" sz="2800" dirty="0">
                <a:solidFill>
                  <a:prstClr val="black">
                    <a:lumMod val="95000"/>
                    <a:lumOff val="5000"/>
                  </a:prstClr>
                </a:solidFill>
                <a:latin typeface="Footlight MT Light" pitchFamily="18" charset="0"/>
              </a:rPr>
            </a:br>
            <a:r>
              <a:rPr lang="en-US" sz="2800" dirty="0">
                <a:solidFill>
                  <a:prstClr val="black">
                    <a:lumMod val="95000"/>
                    <a:lumOff val="5000"/>
                  </a:prstClr>
                </a:solidFill>
                <a:latin typeface="Footlight MT Light" pitchFamily="18" charset="0"/>
              </a:rPr>
              <a:t>         partner and need for </a:t>
            </a:r>
            <a:r>
              <a:rPr lang="en-US" sz="2800" dirty="0" smtClean="0">
                <a:solidFill>
                  <a:prstClr val="black">
                    <a:lumMod val="95000"/>
                    <a:lumOff val="5000"/>
                  </a:prstClr>
                </a:solidFill>
                <a:latin typeface="Footlight MT Light" pitchFamily="18" charset="0"/>
              </a:rPr>
              <a:t>testing.</a:t>
            </a:r>
          </a:p>
          <a:p>
            <a:pPr lvl="3">
              <a:buFont typeface="Wingdings" panose="05000000000000000000" pitchFamily="2" charset="2"/>
              <a:buChar char="Ø"/>
            </a:pPr>
            <a:r>
              <a:rPr lang="en-US" sz="2000" dirty="0" smtClean="0">
                <a:solidFill>
                  <a:prstClr val="black">
                    <a:lumMod val="95000"/>
                    <a:lumOff val="5000"/>
                  </a:prstClr>
                </a:solidFill>
                <a:latin typeface="Footlight MT Light" pitchFamily="18" charset="0"/>
              </a:rPr>
              <a:t> </a:t>
            </a:r>
            <a:r>
              <a:rPr lang="en-US" sz="2800" dirty="0" smtClean="0">
                <a:solidFill>
                  <a:prstClr val="black">
                    <a:lumMod val="95000"/>
                    <a:lumOff val="5000"/>
                  </a:prstClr>
                </a:solidFill>
                <a:latin typeface="Footlight MT Light" pitchFamily="18" charset="0"/>
              </a:rPr>
              <a:t>Not donate blood, body organs, other tissue.</a:t>
            </a:r>
          </a:p>
          <a:p>
            <a:pPr lvl="3">
              <a:buFont typeface="Wingdings" panose="05000000000000000000" pitchFamily="2" charset="2"/>
              <a:buChar char="Ø"/>
            </a:pPr>
            <a:r>
              <a:rPr lang="en-US" sz="2800" dirty="0" smtClean="0">
                <a:solidFill>
                  <a:prstClr val="black">
                    <a:lumMod val="95000"/>
                    <a:lumOff val="5000"/>
                  </a:prstClr>
                </a:solidFill>
                <a:latin typeface="Footlight MT Light" pitchFamily="18" charset="0"/>
              </a:rPr>
              <a:t>Not </a:t>
            </a:r>
            <a:r>
              <a:rPr lang="en-US" sz="2800" dirty="0">
                <a:solidFill>
                  <a:prstClr val="black">
                    <a:lumMod val="95000"/>
                    <a:lumOff val="5000"/>
                  </a:prstClr>
                </a:solidFill>
                <a:latin typeface="Footlight MT Light" pitchFamily="18" charset="0"/>
              </a:rPr>
              <a:t>share any personal items that may have </a:t>
            </a:r>
            <a:br>
              <a:rPr lang="en-US" sz="2800" dirty="0">
                <a:solidFill>
                  <a:prstClr val="black">
                    <a:lumMod val="95000"/>
                    <a:lumOff val="5000"/>
                  </a:prstClr>
                </a:solidFill>
                <a:latin typeface="Footlight MT Light" pitchFamily="18" charset="0"/>
              </a:rPr>
            </a:br>
            <a:r>
              <a:rPr lang="en-US" sz="2800" dirty="0">
                <a:solidFill>
                  <a:prstClr val="black">
                    <a:lumMod val="95000"/>
                    <a:lumOff val="5000"/>
                  </a:prstClr>
                </a:solidFill>
                <a:latin typeface="Footlight MT Light" pitchFamily="18" charset="0"/>
              </a:rPr>
              <a:t>        blood on them (e.g., toothbrushes ).</a:t>
            </a:r>
            <a:endParaRPr lang="en-US" sz="2800" dirty="0"/>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678426"/>
            <a:ext cx="8584870" cy="5241260"/>
          </a:xfrm>
        </p:spPr>
        <p:txBody>
          <a:bodyPr/>
          <a:lstStyle/>
          <a:p>
            <a:pPr lvl="0">
              <a:buClr>
                <a:srgbClr val="2DA2BF"/>
              </a:buClr>
              <a:buNone/>
            </a:pPr>
            <a:r>
              <a:rPr lang="en-US" sz="3600" dirty="0" smtClean="0">
                <a:latin typeface="Footlight MT Light" pitchFamily="18" charset="0"/>
              </a:rPr>
              <a:t>Today the mother </a:t>
            </a:r>
            <a:r>
              <a:rPr lang="en-US" sz="3600" dirty="0" smtClean="0">
                <a:latin typeface="Footlight MT Light" pitchFamily="18" charset="0"/>
              </a:rPr>
              <a:t>was admitted </a:t>
            </a:r>
            <a:r>
              <a:rPr lang="en-US" sz="3600" dirty="0" smtClean="0">
                <a:latin typeface="Footlight MT Light" pitchFamily="18" charset="0"/>
              </a:rPr>
              <a:t>in </a:t>
            </a:r>
            <a:r>
              <a:rPr lang="en-US" sz="3600" dirty="0" err="1" smtClean="0">
                <a:latin typeface="Footlight MT Light" pitchFamily="18" charset="0"/>
              </a:rPr>
              <a:t>labour</a:t>
            </a:r>
            <a:r>
              <a:rPr lang="en-US" sz="3600" dirty="0" smtClean="0">
                <a:latin typeface="Footlight MT Light" pitchFamily="18" charset="0"/>
              </a:rPr>
              <a:t> and you were among the staff involved in the delivery. </a:t>
            </a:r>
          </a:p>
          <a:p>
            <a:pPr lvl="0">
              <a:buClr>
                <a:srgbClr val="2DA2BF"/>
              </a:buClr>
              <a:buNone/>
            </a:pPr>
            <a:r>
              <a:rPr lang="en-US" sz="3600" dirty="0" smtClean="0">
                <a:latin typeface="Footlight MT Light" pitchFamily="18" charset="0"/>
              </a:rPr>
              <a:t>During a repair of the episiotomy, you accidentally prick your finger with a needle stained by the patient blood.</a:t>
            </a:r>
          </a:p>
          <a:p>
            <a:pPr lvl="0">
              <a:buClr>
                <a:srgbClr val="2DA2BF"/>
              </a:buClr>
              <a:buNone/>
            </a:pPr>
            <a:r>
              <a:rPr lang="en-US" sz="3600" dirty="0" smtClean="0">
                <a:latin typeface="Footlight MT Light" pitchFamily="18" charset="0"/>
              </a:rPr>
              <a:t> </a:t>
            </a:r>
            <a:r>
              <a:rPr lang="en-US" sz="4400" b="1" dirty="0">
                <a:solidFill>
                  <a:srgbClr val="C00000"/>
                </a:solidFill>
                <a:latin typeface="Footlight MT Light" pitchFamily="18" charset="0"/>
              </a:rPr>
              <a:t>What should you do?</a:t>
            </a:r>
            <a:endParaRPr lang="en-US" sz="4400" dirty="0">
              <a:solidFill>
                <a:srgbClr val="C00000"/>
              </a:solidFill>
              <a:latin typeface="Footlight MT Light" pitchFamily="18" charset="0"/>
            </a:endParaRPr>
          </a:p>
          <a:p>
            <a:pPr marL="0" indent="0" algn="just">
              <a:buNone/>
            </a:pPr>
            <a:endParaRPr lang="en-US" sz="3600" dirty="0" smtClean="0">
              <a:latin typeface="Footlight MT Light" pitchFamily="18" charset="0"/>
            </a:endParaRPr>
          </a:p>
          <a:p>
            <a:pPr marL="0" indent="0" algn="just">
              <a:buNone/>
            </a:pPr>
            <a:endParaRPr lang="en-US" sz="36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32" y="523568"/>
            <a:ext cx="8226425" cy="5972123"/>
          </a:xfrm>
        </p:spPr>
        <p:txBody>
          <a:bodyPr>
            <a:normAutofit/>
          </a:bodyPr>
          <a:lstStyle/>
          <a:p>
            <a:pPr lvl="0">
              <a:buNone/>
            </a:pPr>
            <a:r>
              <a:rPr lang="en-US" sz="4400" b="1" dirty="0" smtClean="0">
                <a:solidFill>
                  <a:srgbClr val="C00000"/>
                </a:solidFill>
                <a:latin typeface="Footlight MT Light" pitchFamily="18" charset="0"/>
              </a:rPr>
              <a:t>1.   What </a:t>
            </a:r>
            <a:r>
              <a:rPr lang="en-US" sz="4400" b="1" dirty="0">
                <a:solidFill>
                  <a:srgbClr val="C00000"/>
                </a:solidFill>
                <a:latin typeface="Footlight MT Light" pitchFamily="18" charset="0"/>
              </a:rPr>
              <a:t>should you do?</a:t>
            </a:r>
            <a:endParaRPr lang="en-US" sz="4400" dirty="0">
              <a:solidFill>
                <a:srgbClr val="C00000"/>
              </a:solidFill>
              <a:latin typeface="Footlight MT Light" pitchFamily="18" charset="0"/>
            </a:endParaRPr>
          </a:p>
          <a:p>
            <a:pPr lvl="1">
              <a:buNone/>
            </a:pPr>
            <a:r>
              <a:rPr lang="en-US" sz="4000" dirty="0" smtClean="0">
                <a:solidFill>
                  <a:schemeClr val="tx1"/>
                </a:solidFill>
                <a:latin typeface="Footlight MT Light" pitchFamily="18" charset="0"/>
              </a:rPr>
              <a:t>-  Report </a:t>
            </a:r>
            <a:r>
              <a:rPr lang="en-US" sz="4000" dirty="0">
                <a:solidFill>
                  <a:schemeClr val="tx1"/>
                </a:solidFill>
                <a:latin typeface="Footlight MT Light" pitchFamily="18" charset="0"/>
              </a:rPr>
              <a:t>occupational exposures </a:t>
            </a:r>
            <a:r>
              <a:rPr lang="en-US" sz="4000" dirty="0" smtClean="0">
                <a:solidFill>
                  <a:schemeClr val="tx1"/>
                </a:solidFill>
                <a:latin typeface="Footlight MT Light" pitchFamily="18" charset="0"/>
              </a:rPr>
              <a:t>immediately.</a:t>
            </a:r>
            <a:endParaRPr lang="en-US" sz="4000" dirty="0">
              <a:solidFill>
                <a:schemeClr val="tx1"/>
              </a:solidFill>
              <a:latin typeface="Footlight MT Light" pitchFamily="18" charset="0"/>
            </a:endParaRPr>
          </a:p>
          <a:p>
            <a:pPr lvl="1">
              <a:buFontTx/>
              <a:buChar char="-"/>
            </a:pPr>
            <a:r>
              <a:rPr lang="en-US" sz="4000" dirty="0" smtClean="0">
                <a:solidFill>
                  <a:schemeClr val="tx1"/>
                </a:solidFill>
                <a:latin typeface="Footlight MT Light" pitchFamily="18" charset="0"/>
              </a:rPr>
              <a:t>The </a:t>
            </a:r>
            <a:r>
              <a:rPr lang="en-US" sz="4000" dirty="0">
                <a:solidFill>
                  <a:schemeClr val="tx1"/>
                </a:solidFill>
                <a:latin typeface="Footlight MT Light" pitchFamily="18" charset="0"/>
              </a:rPr>
              <a:t>hepatitis B vaccination status and the vaccine-response </a:t>
            </a:r>
            <a:r>
              <a:rPr lang="en-US" sz="4000" dirty="0" smtClean="0">
                <a:solidFill>
                  <a:schemeClr val="tx1"/>
                </a:solidFill>
                <a:latin typeface="Footlight MT Light" pitchFamily="18" charset="0"/>
              </a:rPr>
              <a:t>status</a:t>
            </a:r>
          </a:p>
          <a:p>
            <a:pPr lvl="1">
              <a:buNone/>
            </a:pPr>
            <a:r>
              <a:rPr lang="en-US" sz="4000" dirty="0" smtClean="0">
                <a:latin typeface="Footlight MT Light" pitchFamily="18" charset="0"/>
              </a:rPr>
              <a:t>  </a:t>
            </a:r>
            <a:r>
              <a:rPr lang="en-US" sz="4000" dirty="0" smtClean="0">
                <a:solidFill>
                  <a:schemeClr val="tx1"/>
                </a:solidFill>
                <a:latin typeface="Footlight MT Light" pitchFamily="18" charset="0"/>
              </a:rPr>
              <a:t> </a:t>
            </a:r>
            <a:r>
              <a:rPr lang="en-US" sz="4000" dirty="0">
                <a:solidFill>
                  <a:schemeClr val="tx1"/>
                </a:solidFill>
                <a:latin typeface="Footlight MT Light" pitchFamily="18" charset="0"/>
              </a:rPr>
              <a:t>(if known)  should be </a:t>
            </a:r>
            <a:r>
              <a:rPr lang="en-US" sz="4000" dirty="0" smtClean="0">
                <a:solidFill>
                  <a:schemeClr val="tx1"/>
                </a:solidFill>
                <a:latin typeface="Footlight MT Light" pitchFamily="18" charset="0"/>
              </a:rPr>
              <a:t>reviewed.</a:t>
            </a:r>
          </a:p>
          <a:p>
            <a:pPr marL="950976" lvl="2" indent="-457200" algn="just">
              <a:buClr>
                <a:srgbClr val="2DA2BF"/>
              </a:buClr>
              <a:buFont typeface="Wingdings" panose="05000000000000000000" pitchFamily="2" charset="2"/>
              <a:buChar char="Ø"/>
            </a:pPr>
            <a:r>
              <a:rPr lang="en-US" sz="3200" dirty="0" smtClean="0">
                <a:solidFill>
                  <a:srgbClr val="DA1F28">
                    <a:lumMod val="50000"/>
                  </a:srgbClr>
                </a:solidFill>
                <a:latin typeface="Footlight MT Light" pitchFamily="18" charset="0"/>
              </a:rPr>
              <a:t>HBsAg </a:t>
            </a:r>
          </a:p>
          <a:p>
            <a:pPr marL="950976" lvl="2" indent="-457200" algn="just">
              <a:buClr>
                <a:srgbClr val="2DA2BF"/>
              </a:buClr>
              <a:buFont typeface="Wingdings" panose="05000000000000000000" pitchFamily="2" charset="2"/>
              <a:buChar char="Ø"/>
            </a:pPr>
            <a:r>
              <a:rPr lang="en-US" sz="3200" dirty="0" smtClean="0">
                <a:solidFill>
                  <a:srgbClr val="DA1F28">
                    <a:lumMod val="50000"/>
                  </a:srgbClr>
                </a:solidFill>
                <a:latin typeface="Footlight MT Light" pitchFamily="18" charset="0"/>
              </a:rPr>
              <a:t>Anti-</a:t>
            </a:r>
            <a:r>
              <a:rPr lang="en-US" sz="3200" dirty="0" err="1" smtClean="0">
                <a:solidFill>
                  <a:srgbClr val="DA1F28">
                    <a:lumMod val="50000"/>
                  </a:srgbClr>
                </a:solidFill>
                <a:latin typeface="Footlight MT Light" pitchFamily="18" charset="0"/>
              </a:rPr>
              <a:t>HBc</a:t>
            </a:r>
            <a:r>
              <a:rPr lang="en-US" sz="3200" dirty="0" smtClean="0">
                <a:solidFill>
                  <a:srgbClr val="DA1F28">
                    <a:lumMod val="50000"/>
                  </a:srgbClr>
                </a:solidFill>
                <a:latin typeface="Footlight MT Light" pitchFamily="18" charset="0"/>
              </a:rPr>
              <a:t> </a:t>
            </a:r>
          </a:p>
          <a:p>
            <a:pPr marL="950976" lvl="2" indent="-457200" algn="just">
              <a:buClr>
                <a:srgbClr val="2DA2BF"/>
              </a:buClr>
              <a:buFont typeface="Wingdings" panose="05000000000000000000" pitchFamily="2" charset="2"/>
              <a:buChar char="Ø"/>
            </a:pPr>
            <a:r>
              <a:rPr lang="en-US" sz="3200" dirty="0" smtClean="0">
                <a:solidFill>
                  <a:srgbClr val="DA1F28">
                    <a:lumMod val="50000"/>
                  </a:srgbClr>
                </a:solidFill>
                <a:latin typeface="Footlight MT Light" pitchFamily="18" charset="0"/>
              </a:rPr>
              <a:t>Anti-HBs</a:t>
            </a:r>
            <a:endParaRPr lang="en-US" sz="3200" dirty="0">
              <a:solidFill>
                <a:srgbClr val="DA1F28">
                  <a:lumMod val="50000"/>
                </a:srgbClr>
              </a:solidFill>
              <a:latin typeface="Footlight MT Light" pitchFamily="18" charset="0"/>
            </a:endParaRPr>
          </a:p>
          <a:p>
            <a:pPr marL="354013" lvl="0" indent="-354013" algn="just">
              <a:buClr>
                <a:srgbClr val="2DA2BF"/>
              </a:buClr>
              <a:buNone/>
            </a:pPr>
            <a:endParaRPr lang="en-US" sz="2800" dirty="0">
              <a:solidFill>
                <a:srgbClr val="DA1F28">
                  <a:lumMod val="50000"/>
                </a:srgbClr>
              </a:solidFill>
              <a:latin typeface="Footlight MT Light" pitchFamily="18" charset="0"/>
            </a:endParaRPr>
          </a:p>
          <a:p>
            <a:pPr lvl="1">
              <a:buNone/>
            </a:pP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Documents and Settings\Dr.Fauzia\My Documents\My Pictures\r011a1t3.gif"/>
          <p:cNvPicPr/>
          <p:nvPr/>
        </p:nvPicPr>
        <p:blipFill>
          <a:blip r:embed="rId2" cstate="print"/>
          <a:srcRect/>
          <a:stretch>
            <a:fillRect/>
          </a:stretch>
        </p:blipFill>
        <p:spPr bwMode="auto">
          <a:xfrm>
            <a:off x="324466" y="0"/>
            <a:ext cx="8819534"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lstStyle/>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HBsAg</a:t>
            </a: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37-62%</a:t>
            </a:r>
          </a:p>
          <a:p>
            <a:pPr marL="354013" indent="-354013" algn="just">
              <a:buNone/>
            </a:pPr>
            <a:endParaRPr lang="en-US" sz="2800" dirty="0" smtClean="0">
              <a:latin typeface="Footlight MT Light" pitchFamily="18" charset="0"/>
            </a:endParaRPr>
          </a:p>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HBsAg</a:t>
            </a: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23-37%</a:t>
            </a:r>
          </a:p>
          <a:p>
            <a:endParaRPr lang="en-US" dirty="0"/>
          </a:p>
        </p:txBody>
      </p:sp>
      <p:sp>
        <p:nvSpPr>
          <p:cNvPr id="3" name="Title 2"/>
          <p:cNvSpPr>
            <a:spLocks noGrp="1"/>
          </p:cNvSpPr>
          <p:nvPr>
            <p:ph type="title"/>
          </p:nvPr>
        </p:nvSpPr>
        <p:spPr/>
        <p:txBody>
          <a:bodyPr>
            <a:normAutofit fontScale="90000"/>
          </a:bodyPr>
          <a:lstStyle/>
          <a:p>
            <a:pPr lvl="0"/>
            <a:r>
              <a:rPr lang="en-US" sz="4400" dirty="0" smtClean="0">
                <a:solidFill>
                  <a:srgbClr val="C00000"/>
                </a:solidFill>
                <a:latin typeface="Footlight MT Light" pitchFamily="18" charset="0"/>
              </a:rPr>
              <a:t>2. What is the risk of infection to you?</a:t>
            </a:r>
            <a:br>
              <a:rPr lang="en-US" sz="4400" dirty="0" smtClean="0">
                <a:solidFill>
                  <a:srgbClr val="C00000"/>
                </a:solidFill>
                <a:latin typeface="Footlight MT Light" pitchFamily="18" charset="0"/>
              </a:rPr>
            </a:br>
            <a:endParaRPr lang="en-US" dirty="0">
              <a:solidFill>
                <a:srgbClr val="C00000"/>
              </a:solidFill>
            </a:endParaRPr>
          </a:p>
        </p:txBody>
      </p:sp>
      <p:sp>
        <p:nvSpPr>
          <p:cNvPr id="4" name="Right Arrow 3"/>
          <p:cNvSpPr/>
          <p:nvPr/>
        </p:nvSpPr>
        <p:spPr>
          <a:xfrm>
            <a:off x="4419600" y="31242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521200" y="5486400"/>
            <a:ext cx="1117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9149909"/>
              </p:ext>
            </p:extLst>
          </p:nvPr>
        </p:nvGraphicFramePr>
        <p:xfrm>
          <a:off x="406400" y="2"/>
          <a:ext cx="8509000" cy="6453766"/>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5903892"/>
              </p:ext>
            </p:extLst>
          </p:nvPr>
        </p:nvGraphicFramePr>
        <p:xfrm>
          <a:off x="406400" y="2"/>
          <a:ext cx="8509000" cy="6453766"/>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9229953"/>
      </p:ext>
    </p:extLst>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5076815"/>
              </p:ext>
            </p:extLst>
          </p:nvPr>
        </p:nvGraphicFramePr>
        <p:xfrm>
          <a:off x="406400" y="2"/>
          <a:ext cx="8509000" cy="6584830"/>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647125"/>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a:t>
            </a:r>
            <a:r>
              <a:rPr lang="en-US" sz="3200" b="1" dirty="0" smtClean="0">
                <a:solidFill>
                  <a:schemeClr val="accent2">
                    <a:lumMod val="75000"/>
                  </a:schemeClr>
                </a:solidFill>
                <a:latin typeface="Footlight MT Light" pitchFamily="18" charset="0"/>
              </a:rPr>
              <a:t>repeated vomiting, abdominal pain and fever. </a:t>
            </a:r>
            <a:r>
              <a:rPr lang="en-US" sz="3200" b="1" dirty="0" smtClean="0">
                <a:latin typeface="Footlight MT Light" pitchFamily="18" charset="0"/>
              </a:rPr>
              <a:t>On examination, his temperature was </a:t>
            </a:r>
            <a:r>
              <a:rPr lang="en-US" sz="3200" b="1" dirty="0" smtClean="0">
                <a:solidFill>
                  <a:schemeClr val="accent2">
                    <a:lumMod val="75000"/>
                  </a:schemeClr>
                </a:solidFill>
                <a:latin typeface="Footlight MT Light" pitchFamily="18" charset="0"/>
              </a:rPr>
              <a:t>38°C</a:t>
            </a:r>
            <a:r>
              <a:rPr lang="en-US" sz="3200" b="1" dirty="0" smtClean="0">
                <a:latin typeface="Footlight MT Light" pitchFamily="18" charset="0"/>
              </a:rPr>
              <a:t>, his pulse rate 110/min and BP 120/80mmHg, he was </a:t>
            </a:r>
            <a:r>
              <a:rPr lang="en-US" sz="3200" b="1" dirty="0" smtClean="0">
                <a:solidFill>
                  <a:schemeClr val="accent2">
                    <a:lumMod val="75000"/>
                  </a:schemeClr>
                </a:solidFill>
                <a:latin typeface="Footlight MT Light" pitchFamily="18" charset="0"/>
              </a:rPr>
              <a:t>jaundiced</a:t>
            </a:r>
            <a:r>
              <a:rPr lang="en-US" sz="3200" b="1" dirty="0" smtClean="0">
                <a:latin typeface="Footlight MT Light" pitchFamily="18" charset="0"/>
              </a:rPr>
              <a:t> and had </a:t>
            </a:r>
            <a:r>
              <a:rPr lang="en-US" sz="3200" b="1" dirty="0" smtClean="0">
                <a:solidFill>
                  <a:schemeClr val="accent2">
                    <a:lumMod val="75000"/>
                  </a:schemeClr>
                </a:solidFill>
                <a:latin typeface="Footlight MT Light" pitchFamily="18" charset="0"/>
              </a:rPr>
              <a:t>tenderness in the right upper quadrant </a:t>
            </a:r>
            <a:r>
              <a:rPr lang="en-US" sz="3200" b="1" dirty="0" smtClean="0">
                <a:latin typeface="Footlight MT Light" pitchFamily="18" charset="0"/>
              </a:rPr>
              <a:t>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1953593"/>
              </p:ext>
            </p:extLst>
          </p:nvPr>
        </p:nvGraphicFramePr>
        <p:xfrm>
          <a:off x="406400" y="2"/>
          <a:ext cx="8509000" cy="6584830"/>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immune due to hepatitis B vaccination</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9119762"/>
      </p:ext>
    </p:extLst>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2162884"/>
              </p:ext>
            </p:extLst>
          </p:nvPr>
        </p:nvGraphicFramePr>
        <p:xfrm>
          <a:off x="406400" y="2"/>
          <a:ext cx="8509000" cy="6584830"/>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immune due to hepatitis B vaccination</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kumimoji="0" lang="en-US" sz="1600" b="1" i="0" u="none" strike="noStrike" kern="1200" cap="none" spc="0" normalizeH="0" baseline="0" noProof="0" dirty="0" smtClean="0">
                          <a:ln>
                            <a:noFill/>
                          </a:ln>
                          <a:solidFill>
                            <a:srgbClr val="FF0000"/>
                          </a:solidFill>
                          <a:effectLst/>
                          <a:uLnTx/>
                          <a:uFillTx/>
                          <a:latin typeface="Perpetua Titling MT" pitchFamily="18" charset="0"/>
                          <a:ea typeface="Times New Roman"/>
                          <a:cs typeface="Arial"/>
                        </a:rPr>
                        <a:t>acute </a:t>
                      </a:r>
                      <a:r>
                        <a:rPr kumimoji="0" lang="en-US" sz="1600" b="1" i="0" u="none" strike="noStrike" kern="1200" cap="none" spc="0" normalizeH="0" baseline="0" noProof="0" dirty="0" err="1" smtClean="0">
                          <a:ln>
                            <a:noFill/>
                          </a:ln>
                          <a:solidFill>
                            <a:srgbClr val="FF0000"/>
                          </a:solidFill>
                          <a:effectLst/>
                          <a:uLnTx/>
                          <a:uFillTx/>
                          <a:latin typeface="Perpetua Titling MT" pitchFamily="18" charset="0"/>
                          <a:ea typeface="Times New Roman"/>
                          <a:cs typeface="Arial"/>
                        </a:rPr>
                        <a:t>hb</a:t>
                      </a:r>
                      <a:r>
                        <a:rPr kumimoji="0" lang="en-US" sz="1600" b="1" i="0" u="none" strike="noStrike" kern="1200" cap="none" spc="0" normalizeH="0" baseline="0" noProof="0" dirty="0" smtClean="0">
                          <a:ln>
                            <a:noFill/>
                          </a:ln>
                          <a:solidFill>
                            <a:srgbClr val="FF0000"/>
                          </a:solidFill>
                          <a:effectLst/>
                          <a:uLnTx/>
                          <a:uFillTx/>
                          <a:latin typeface="Perpetua Titling MT" pitchFamily="18" charset="0"/>
                          <a:ea typeface="Times New Roman"/>
                          <a:cs typeface="Arial"/>
                        </a:rPr>
                        <a:t/>
                      </a:r>
                      <a:br>
                        <a:rPr kumimoji="0" lang="en-US" sz="1600" b="1" i="0" u="none" strike="noStrike" kern="1200" cap="none" spc="0" normalizeH="0" baseline="0" noProof="0" dirty="0" smtClean="0">
                          <a:ln>
                            <a:noFill/>
                          </a:ln>
                          <a:solidFill>
                            <a:srgbClr val="FF0000"/>
                          </a:solidFill>
                          <a:effectLst/>
                          <a:uLnTx/>
                          <a:uFillTx/>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8104566"/>
      </p:ext>
    </p:extLst>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9350330"/>
              </p:ext>
            </p:extLst>
          </p:nvPr>
        </p:nvGraphicFramePr>
        <p:xfrm>
          <a:off x="406400" y="2"/>
          <a:ext cx="8509000" cy="6559938"/>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smtClean="0">
                          <a:solidFill>
                            <a:schemeClr val="tx1"/>
                          </a:solidFill>
                          <a:latin typeface="Perpetua Titling MT" pitchFamily="18" charset="0"/>
                          <a:ea typeface="Times New Roman"/>
                          <a:cs typeface="Arial"/>
                        </a:rPr>
                        <a:t>anti-</a:t>
                      </a:r>
                      <a:r>
                        <a:rPr lang="en-US" sz="1600" b="1" dirty="0" err="1" smtClean="0">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r>
                        <a:rPr lang="en-US" sz="1600" b="1" dirty="0" smtClean="0">
                          <a:solidFill>
                            <a:srgbClr val="FF0000"/>
                          </a:solidFill>
                          <a:latin typeface="Perpetua Titling MT" pitchFamily="18" charset="0"/>
                          <a:ea typeface="Times New Roman"/>
                          <a:cs typeface="Arial"/>
                        </a:rPr>
                        <a:t>immune to </a:t>
                      </a:r>
                      <a:r>
                        <a:rPr kumimoji="0" lang="en-US" sz="1600" b="1" i="0" u="none" strike="noStrike" kern="1200" cap="none" spc="0" normalizeH="0" baseline="0" noProof="0" dirty="0" smtClean="0">
                          <a:ln>
                            <a:noFill/>
                          </a:ln>
                          <a:solidFill>
                            <a:srgbClr val="FF0000"/>
                          </a:solidFill>
                          <a:effectLst/>
                          <a:uLnTx/>
                          <a:uFillTx/>
                          <a:latin typeface="Perpetua Titling MT" pitchFamily="18" charset="0"/>
                          <a:ea typeface="Times New Roman"/>
                          <a:cs typeface="Arial"/>
                        </a:rPr>
                        <a:t>hbv</a:t>
                      </a:r>
                      <a:r>
                        <a:rPr lang="en-US" sz="1600" b="1" dirty="0" smtClean="0">
                          <a:solidFill>
                            <a:srgbClr val="FF0000"/>
                          </a:solidFill>
                          <a:latin typeface="Perpetua Titling MT" pitchFamily="18" charset="0"/>
                          <a:ea typeface="Times New Roman"/>
                          <a:cs typeface="Arial"/>
                        </a:rPr>
                        <a:t> </a:t>
                      </a:r>
                      <a:r>
                        <a:rPr lang="en-US" sz="1600" b="1" dirty="0">
                          <a:solidFill>
                            <a:srgbClr val="FF0000"/>
                          </a:solidFill>
                          <a:latin typeface="Perpetua Titling MT" pitchFamily="18" charset="0"/>
                          <a:ea typeface="Times New Roman"/>
                          <a:cs typeface="Arial"/>
                        </a:rPr>
                        <a:t>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immune due to hepatitis B vaccination</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smtClean="0">
                          <a:solidFill>
                            <a:srgbClr val="FF0000"/>
                          </a:solidFill>
                          <a:latin typeface="Perpetua Titling MT" pitchFamily="18" charset="0"/>
                          <a:ea typeface="Times New Roman"/>
                          <a:cs typeface="Arial"/>
                        </a:rPr>
                        <a:t>acute </a:t>
                      </a:r>
                      <a:r>
                        <a:rPr lang="en-US" sz="1600" b="1" dirty="0" err="1" smtClean="0">
                          <a:solidFill>
                            <a:srgbClr val="FF0000"/>
                          </a:solidFill>
                          <a:latin typeface="Perpetua Titling MT" pitchFamily="18" charset="0"/>
                          <a:ea typeface="Times New Roman"/>
                          <a:cs typeface="Arial"/>
                        </a:rPr>
                        <a:t>hb</a:t>
                      </a: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smtClean="0">
                          <a:solidFill>
                            <a:srgbClr val="FF0000"/>
                          </a:solidFill>
                          <a:latin typeface="Perpetua Titling MT" pitchFamily="18" charset="0"/>
                          <a:ea typeface="Times New Roman"/>
                          <a:cs typeface="Arial"/>
                        </a:rPr>
                        <a:t>chronic </a:t>
                      </a:r>
                      <a:r>
                        <a:rPr lang="en-US" sz="1600" b="1" dirty="0" err="1" smtClean="0">
                          <a:solidFill>
                            <a:srgbClr val="FF0000"/>
                          </a:solidFill>
                          <a:latin typeface="Perpetua Titling MT" pitchFamily="18" charset="0"/>
                          <a:ea typeface="Times New Roman"/>
                          <a:cs typeface="Arial"/>
                        </a:rPr>
                        <a:t>hb</a:t>
                      </a: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65718703"/>
              </p:ext>
            </p:extLst>
          </p:nvPr>
        </p:nvGraphicFramePr>
        <p:xfrm>
          <a:off x="406400" y="2"/>
          <a:ext cx="8509000" cy="6584830"/>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smtClean="0">
                          <a:solidFill>
                            <a:schemeClr val="tx1"/>
                          </a:solidFill>
                          <a:latin typeface="Perpetua Titling MT" pitchFamily="18" charset="0"/>
                          <a:ea typeface="Times New Roman"/>
                          <a:cs typeface="Arial"/>
                        </a:rPr>
                        <a:t>anti-</a:t>
                      </a:r>
                      <a:r>
                        <a:rPr lang="en-US" sz="1600" b="1" dirty="0" err="1" smtClean="0">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immune due to hepatitis B vaccination</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smtClean="0">
                          <a:solidFill>
                            <a:srgbClr val="FF0000"/>
                          </a:solidFill>
                          <a:latin typeface="Perpetua Titling MT" pitchFamily="18" charset="0"/>
                          <a:ea typeface="Times New Roman"/>
                          <a:cs typeface="Arial"/>
                        </a:rPr>
                        <a:t>acute </a:t>
                      </a:r>
                      <a:r>
                        <a:rPr lang="en-US" sz="1600" b="1" dirty="0" err="1" smtClean="0">
                          <a:solidFill>
                            <a:srgbClr val="FF0000"/>
                          </a:solidFill>
                          <a:latin typeface="Perpetua Titling MT" pitchFamily="18" charset="0"/>
                          <a:ea typeface="Times New Roman"/>
                          <a:cs typeface="Arial"/>
                        </a:rPr>
                        <a:t>hb</a:t>
                      </a: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err="1">
                          <a:solidFill>
                            <a:schemeClr val="tx1"/>
                          </a:solidFill>
                          <a:latin typeface="Perpetua Titling MT" pitchFamily="18" charset="0"/>
                          <a:ea typeface="Times New Roman"/>
                          <a:cs typeface="Arial"/>
                        </a:rPr>
                        <a:t>IgM</a:t>
                      </a:r>
                      <a:r>
                        <a:rPr lang="en-US" sz="1600" b="1" dirty="0">
                          <a:solidFill>
                            <a:schemeClr val="tx1"/>
                          </a:solidFill>
                          <a:latin typeface="Perpetua Titling MT" pitchFamily="18" charset="0"/>
                          <a:ea typeface="Times New Roman"/>
                          <a:cs typeface="Arial"/>
                        </a:rPr>
                        <a:t>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smtClean="0">
                          <a:solidFill>
                            <a:srgbClr val="FF0000"/>
                          </a:solidFill>
                          <a:latin typeface="Perpetua Titling MT" pitchFamily="18" charset="0"/>
                          <a:ea typeface="Times New Roman"/>
                          <a:cs typeface="Arial"/>
                        </a:rPr>
                        <a:t>chronic </a:t>
                      </a:r>
                      <a:r>
                        <a:rPr lang="en-US" sz="1600" b="1" dirty="0" err="1" smtClean="0">
                          <a:solidFill>
                            <a:srgbClr val="FF0000"/>
                          </a:solidFill>
                          <a:latin typeface="Perpetua Titling MT" pitchFamily="18" charset="0"/>
                          <a:ea typeface="Times New Roman"/>
                          <a:cs typeface="Arial"/>
                        </a:rPr>
                        <a:t>hb</a:t>
                      </a: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four</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interpretations</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possible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105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02" y="1025013"/>
            <a:ext cx="8226425" cy="4525963"/>
          </a:xfrm>
        </p:spPr>
        <p:txBody>
          <a:bodyPr>
            <a:normAutofit lnSpcReduction="10000"/>
          </a:bodyPr>
          <a:lstStyle/>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recovering from acute HBV infection</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distantly immune and test not sensitive enough to </a:t>
            </a:r>
            <a:r>
              <a:rPr lang="en-US" sz="3200" b="1" dirty="0" smtClean="0">
                <a:solidFill>
                  <a:schemeClr val="tx1"/>
                </a:solidFill>
                <a:latin typeface="Footlight MT Light" pitchFamily="18" charset="0"/>
              </a:rPr>
              <a:t>detect very low</a:t>
            </a:r>
            <a:r>
              <a:rPr lang="en-US" sz="3200" b="1" dirty="0">
                <a:solidFill>
                  <a:schemeClr val="tx1"/>
                </a:solidFill>
                <a:latin typeface="Footlight MT Light" pitchFamily="18" charset="0"/>
              </a:rPr>
              <a:t> level of anti-HBs in serum</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susceptible with a false positive </a:t>
            </a:r>
            <a:r>
              <a:rPr lang="en-US" sz="3200" b="1" dirty="0" smtClean="0">
                <a:solidFill>
                  <a:schemeClr val="tx1"/>
                </a:solidFill>
                <a:latin typeface="Footlight MT Light" pitchFamily="18" charset="0"/>
              </a:rPr>
              <a:t>anti-</a:t>
            </a:r>
            <a:r>
              <a:rPr lang="en-US" sz="3200" b="1" dirty="0" err="1" smtClean="0">
                <a:solidFill>
                  <a:schemeClr val="tx1"/>
                </a:solidFill>
                <a:latin typeface="Footlight MT Light" pitchFamily="18" charset="0"/>
              </a:rPr>
              <a:t>HBc</a:t>
            </a:r>
            <a:r>
              <a:rPr lang="en-US" sz="3200" b="1" dirty="0" smtClean="0">
                <a:solidFill>
                  <a:schemeClr val="tx1"/>
                </a:solidFill>
                <a:latin typeface="Footlight MT Light" pitchFamily="18" charset="0"/>
              </a:rPr>
              <a:t>.</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undetectable level of HBsAg present in the serum and </a:t>
            </a:r>
            <a:r>
              <a:rPr lang="en-US" sz="3200" b="1" dirty="0" smtClean="0">
                <a:solidFill>
                  <a:schemeClr val="tx1"/>
                </a:solidFill>
                <a:latin typeface="Footlight MT Light" pitchFamily="18" charset="0"/>
              </a:rPr>
              <a:t>the person </a:t>
            </a:r>
            <a:r>
              <a:rPr lang="en-US" sz="3200" b="1" dirty="0">
                <a:solidFill>
                  <a:schemeClr val="tx1"/>
                </a:solidFill>
                <a:latin typeface="Footlight MT Light" pitchFamily="18" charset="0"/>
              </a:rPr>
              <a:t>is actually a carrier.</a:t>
            </a:r>
            <a:endParaRPr lang="en-US" sz="3200" dirty="0">
              <a:solidFill>
                <a:schemeClr val="tx1"/>
              </a:solidFill>
              <a:latin typeface="Footlight MT Light" pitchFamily="18" charset="0"/>
            </a:endParaRPr>
          </a:p>
          <a:p>
            <a:pPr>
              <a:buNone/>
            </a:pPr>
            <a:endParaRPr lang="en-US" sz="3200" dirty="0">
              <a:latin typeface="Footlight MT Light" pitchFamily="18" charset="0"/>
            </a:endParaRPr>
          </a:p>
        </p:txBody>
      </p:sp>
      <p:sp>
        <p:nvSpPr>
          <p:cNvPr id="4" name="Content Placeholder 2"/>
          <p:cNvSpPr txBox="1">
            <a:spLocks/>
          </p:cNvSpPr>
          <p:nvPr/>
        </p:nvSpPr>
        <p:spPr bwMode="auto">
          <a:xfrm>
            <a:off x="549020" y="0"/>
            <a:ext cx="8226425" cy="12413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1"/>
              </a:buClr>
              <a:buSzTx/>
              <a:tabLst/>
              <a:defRPr/>
            </a:pPr>
            <a:r>
              <a:rPr lang="en-US" sz="9600" b="1" kern="0" dirty="0">
                <a:latin typeface="+mn-lt"/>
                <a:cs typeface="+mn-cs"/>
              </a:rPr>
              <a:t>*</a:t>
            </a: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9939" name="Picture 2"/>
          <p:cNvPicPr>
            <a:picLocks noGrp="1" noChangeAspect="1" noChangeArrowheads="1"/>
          </p:cNvPicPr>
          <p:nvPr>
            <p:ph idx="1"/>
          </p:nvPr>
        </p:nvPicPr>
        <p:blipFill>
          <a:blip r:embed="rId2" cstate="print"/>
          <a:srcRect/>
          <a:stretch>
            <a:fillRect/>
          </a:stretch>
        </p:blipFill>
        <p:spPr>
          <a:xfrm>
            <a:off x="0" y="0"/>
            <a:ext cx="9144000" cy="6858000"/>
          </a:xfrm>
          <a:noFill/>
        </p:spPr>
      </p:pic>
      <p:pic>
        <p:nvPicPr>
          <p:cNvPr id="4" name="Picture 2" descr="C:\Users\Public\Pictures\Sample Pictures\Chrysanthemum.jpg"/>
          <p:cNvPicPr>
            <a:picLocks noChangeAspect="1" noChangeArrowheads="1"/>
          </p:cNvPicPr>
          <p:nvPr/>
        </p:nvPicPr>
        <p:blipFill>
          <a:blip r:embed="rId3" cstate="print"/>
          <a:srcRect/>
          <a:stretch>
            <a:fillRect/>
          </a:stretch>
        </p:blipFill>
        <p:spPr bwMode="auto">
          <a:xfrm>
            <a:off x="6400800" y="4394200"/>
            <a:ext cx="2743200" cy="24638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1392903"/>
            <a:ext cx="8226425" cy="4525963"/>
          </a:xfrm>
        </p:spPr>
        <p:txBody>
          <a:bodyPr>
            <a:normAutofit/>
          </a:bodyPr>
          <a:lstStyle/>
          <a:p>
            <a:pPr marL="457200" lvl="0" indent="-457200" algn="just">
              <a:buFont typeface="+mj-lt"/>
              <a:buAutoNum type="arabicPeriod"/>
            </a:pPr>
            <a:r>
              <a:rPr lang="en-US" sz="3600" b="1" dirty="0" smtClean="0">
                <a:latin typeface="Footlight MT Light" pitchFamily="18" charset="0"/>
              </a:rPr>
              <a:t>What </a:t>
            </a:r>
            <a:r>
              <a:rPr lang="en-US" sz="3600" b="1" dirty="0">
                <a:latin typeface="Footlight MT Light" pitchFamily="18" charset="0"/>
              </a:rPr>
              <a:t>are the possible causes for his presentation? </a:t>
            </a:r>
            <a:endParaRPr lang="en-US" sz="3600" dirty="0">
              <a:latin typeface="Footlight MT Light" pitchFamily="18" charset="0"/>
            </a:endParaRPr>
          </a:p>
          <a:p>
            <a:pPr marL="457200" lvl="0" indent="-457200" algn="just">
              <a:buAutoNum type="arabicPeriod" startAt="2"/>
            </a:pPr>
            <a:endParaRPr lang="en-US" sz="3600" b="1" dirty="0" smtClean="0">
              <a:latin typeface="Footlight MT Light" pitchFamily="18" charset="0"/>
            </a:endParaRPr>
          </a:p>
          <a:p>
            <a:pPr marL="457200" lvl="0" indent="-457200" algn="just">
              <a:buAutoNum type="arabicPeriod" startAt="2"/>
            </a:pPr>
            <a:r>
              <a:rPr lang="en-US" sz="3600" b="1" dirty="0" smtClean="0">
                <a:latin typeface="Footlight MT Light" pitchFamily="18" charset="0"/>
              </a:rPr>
              <a:t>What </a:t>
            </a:r>
            <a:r>
              <a:rPr lang="en-US" sz="3600" b="1" dirty="0">
                <a:latin typeface="Footlight MT Light" pitchFamily="18" charset="0"/>
              </a:rPr>
              <a:t>investigations would you like to order for him? Explain how these investigations would help you</a:t>
            </a:r>
            <a:r>
              <a:rPr lang="en-US" sz="3600" b="1" dirty="0" smtClean="0">
                <a:latin typeface="Footlight MT Light" pitchFamily="18" charset="0"/>
              </a:rPr>
              <a:t>.</a:t>
            </a:r>
          </a:p>
          <a:p>
            <a:pPr algn="just">
              <a:buNone/>
            </a:pPr>
            <a:endParaRPr lang="en-US" sz="2200" dirty="0">
              <a:latin typeface="Footlight MT Light" pitchFamily="18" charset="0"/>
            </a:endParaRPr>
          </a:p>
        </p:txBody>
      </p:sp>
      <p:sp>
        <p:nvSpPr>
          <p:cNvPr id="2" name="Title 1"/>
          <p:cNvSpPr>
            <a:spLocks noGrp="1"/>
          </p:cNvSpPr>
          <p:nvPr>
            <p:ph type="title"/>
          </p:nvPr>
        </p:nvSpPr>
        <p:spPr>
          <a:xfrm>
            <a:off x="455613" y="525354"/>
            <a:ext cx="8226425" cy="1143000"/>
          </a:xfrm>
        </p:spPr>
        <p:txBody>
          <a:bodyPr>
            <a:normAutofit fontScale="90000"/>
          </a:bodyPr>
          <a:lstStyle/>
          <a:p>
            <a:r>
              <a:rPr lang="en-US" sz="5400" b="1" u="sng" dirty="0">
                <a:solidFill>
                  <a:srgbClr val="C00000"/>
                </a:solidFill>
                <a:latin typeface="Forte" pitchFamily="66" charset="0"/>
              </a:rPr>
              <a:t>QUESTIONS</a:t>
            </a:r>
            <a:r>
              <a:rPr lang="en-US" sz="5400" dirty="0">
                <a:solidFill>
                  <a:srgbClr val="FFFF00"/>
                </a:solidFill>
                <a:latin typeface="Forte" pitchFamily="66" charset="0"/>
              </a:rPr>
              <a:t/>
            </a:r>
            <a:br>
              <a:rPr lang="en-US" sz="5400" dirty="0">
                <a:solidFill>
                  <a:srgbClr val="FFFF00"/>
                </a:solidFill>
                <a:latin typeface="Forte" pitchFamily="66" charset="0"/>
              </a:rPr>
            </a:br>
            <a:endParaRPr lang="en-US" sz="54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0476319"/>
              </p:ext>
            </p:extLst>
          </p:nvPr>
        </p:nvGraphicFramePr>
        <p:xfrm>
          <a:off x="412955" y="324464"/>
          <a:ext cx="8362335" cy="6129430"/>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a:t>
                      </a:r>
                      <a:r>
                        <a:rPr lang="en-US" sz="2400" dirty="0" smtClean="0">
                          <a:solidFill>
                            <a:schemeClr val="tx1"/>
                          </a:solidFill>
                          <a:latin typeface="Footlight MT Light"/>
                          <a:ea typeface="Calibri"/>
                          <a:cs typeface="Arial"/>
                        </a:rPr>
                        <a:t>Film</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8213927"/>
              </p:ext>
            </p:extLst>
          </p:nvPr>
        </p:nvGraphicFramePr>
        <p:xfrm>
          <a:off x="412955" y="324464"/>
          <a:ext cx="8362335" cy="6330008"/>
        </p:xfrm>
        <a:graphic>
          <a:graphicData uri="http://schemas.openxmlformats.org/drawingml/2006/table">
            <a:tbl>
              <a:tblPr/>
              <a:tblGrid>
                <a:gridCol w="4236163"/>
                <a:gridCol w="4126172"/>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a:t>
                      </a:r>
                      <a:r>
                        <a:rPr lang="en-US" sz="2400" dirty="0" smtClean="0">
                          <a:solidFill>
                            <a:schemeClr val="tx1"/>
                          </a:solidFill>
                          <a:latin typeface="Footlight MT Light"/>
                          <a:ea typeface="Calibri"/>
                          <a:cs typeface="Arial"/>
                        </a:rPr>
                        <a:t>Film</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To exclude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3. Liver function test</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smtClean="0">
                          <a:solidFill>
                            <a:schemeClr val="tx1"/>
                          </a:solidFill>
                          <a:latin typeface="Footlight MT Light"/>
                          <a:ea typeface="Calibri"/>
                          <a:cs typeface="Arial"/>
                        </a:rPr>
                        <a:t>4.</a:t>
                      </a:r>
                      <a:r>
                        <a:rPr lang="en-US" sz="2400" dirty="0" smtClean="0">
                          <a:solidFill>
                            <a:schemeClr val="tx1"/>
                          </a:solidFill>
                          <a:latin typeface="Footlight MT Light" panose="0204060206030A020304" pitchFamily="18" charset="0"/>
                          <a:ea typeface="Calibri"/>
                          <a:cs typeface="Arial"/>
                        </a:rPr>
                        <a:t>Viral Hepatitis Serology Panel</a:t>
                      </a:r>
                      <a:endParaRPr lang="en-US" sz="2400" dirty="0">
                        <a:solidFill>
                          <a:schemeClr val="tx1"/>
                        </a:solidFill>
                        <a:latin typeface="Footlight MT Light" panose="0204060206030A020304" pitchFamily="18" charset="0"/>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smtClean="0">
                          <a:solidFill>
                            <a:schemeClr val="tx1"/>
                          </a:solidFill>
                          <a:latin typeface="Footlight MT Light"/>
                          <a:ea typeface="Calibri"/>
                          <a:cs typeface="Arial"/>
                        </a:rPr>
                        <a:t>To exclude typhoid fever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384"/>
            <a:ext cx="8226425" cy="904416"/>
          </a:xfrm>
        </p:spPr>
        <p:txBody>
          <a:bodyPr>
            <a:normAutofit fontScale="90000"/>
          </a:bodyPr>
          <a:lstStyle/>
          <a:p>
            <a:r>
              <a:rPr lang="en-US" sz="6000" b="1" dirty="0">
                <a:solidFill>
                  <a:schemeClr val="accent2"/>
                </a:solidFill>
                <a:latin typeface="Script MT Bold" pitchFamily="66" charset="0"/>
              </a:rPr>
              <a:t>Investigation</a:t>
            </a:r>
            <a:r>
              <a:rPr lang="en-US" sz="6000" b="1" dirty="0">
                <a:solidFill>
                  <a:srgbClr val="FFFF00"/>
                </a:solidFill>
                <a:latin typeface="Script MT Bold" pitchFamily="66" charset="0"/>
              </a:rPr>
              <a:t> </a:t>
            </a:r>
            <a:r>
              <a:rPr lang="en-US" sz="6000" dirty="0">
                <a:solidFill>
                  <a:srgbClr val="FFFF00"/>
                </a:solidFill>
                <a:latin typeface="Script MT Bold" pitchFamily="66" charset="0"/>
              </a:rPr>
              <a:t/>
            </a:r>
            <a:br>
              <a:rPr lang="en-US" sz="6000" dirty="0">
                <a:solidFill>
                  <a:srgbClr val="FFFF00"/>
                </a:solidFill>
                <a:latin typeface="Script MT Bold" pitchFamily="66" charset="0"/>
              </a:rPr>
            </a:br>
            <a:endParaRPr lang="en-US" sz="6000" dirty="0">
              <a:solidFill>
                <a:srgbClr val="FFFF00"/>
              </a:solidFill>
              <a:latin typeface="Script MT Bold" pitchFamily="66" charset="0"/>
            </a:endParaRPr>
          </a:p>
        </p:txBody>
      </p:sp>
      <p:graphicFrame>
        <p:nvGraphicFramePr>
          <p:cNvPr id="5" name="Table 4"/>
          <p:cNvGraphicFramePr>
            <a:graphicFrameLocks noGrp="1"/>
          </p:cNvGraphicFramePr>
          <p:nvPr/>
        </p:nvGraphicFramePr>
        <p:xfrm>
          <a:off x="0" y="1168400"/>
          <a:ext cx="9169400" cy="4861115"/>
        </p:xfrm>
        <a:graphic>
          <a:graphicData uri="http://schemas.openxmlformats.org/drawingml/2006/table">
            <a:tbl>
              <a:tblPr/>
              <a:tblGrid>
                <a:gridCol w="3937000"/>
                <a:gridCol w="5232400"/>
              </a:tblGrid>
              <a:tr h="433784">
                <a:tc>
                  <a:txBody>
                    <a:bodyPr/>
                    <a:lstStyle/>
                    <a:p>
                      <a:pPr algn="ctr">
                        <a:lnSpc>
                          <a:spcPct val="150000"/>
                        </a:lnSpc>
                        <a:spcAft>
                          <a:spcPts val="0"/>
                        </a:spcAft>
                      </a:pPr>
                      <a:r>
                        <a:rPr lang="en-US" sz="3200" b="1" dirty="0">
                          <a:solidFill>
                            <a:schemeClr val="accent5">
                              <a:lumMod val="75000"/>
                            </a:schemeClr>
                          </a:solidFill>
                          <a:latin typeface="Footlight MT Light"/>
                          <a:ea typeface="Calibri"/>
                          <a:cs typeface="Arial"/>
                        </a:rPr>
                        <a:t>CBC</a:t>
                      </a:r>
                      <a:endParaRPr lang="en-US" sz="32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US" sz="3600" b="1" dirty="0">
                          <a:solidFill>
                            <a:schemeClr val="accent5">
                              <a:lumMod val="75000"/>
                            </a:schemeClr>
                          </a:solidFill>
                          <a:latin typeface="Footlight MT Light"/>
                          <a:ea typeface="Calibri"/>
                          <a:cs typeface="Arial"/>
                        </a:rPr>
                        <a:t>LFTs</a:t>
                      </a:r>
                      <a:endParaRPr lang="en-US" sz="36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38155">
                <a:tc>
                  <a:txBody>
                    <a:bodyPr/>
                    <a:lstStyle/>
                    <a:p>
                      <a:pPr algn="just">
                        <a:lnSpc>
                          <a:spcPct val="150000"/>
                        </a:lnSpc>
                        <a:spcAft>
                          <a:spcPts val="0"/>
                        </a:spcAft>
                      </a:pPr>
                      <a:r>
                        <a:rPr lang="en-US" sz="2800" dirty="0" err="1">
                          <a:solidFill>
                            <a:schemeClr val="tx1"/>
                          </a:solidFill>
                          <a:latin typeface="Times New Roman" pitchFamily="18" charset="0"/>
                          <a:ea typeface="Calibri"/>
                          <a:cs typeface="Times New Roman" pitchFamily="18" charset="0"/>
                        </a:rPr>
                        <a:t>Hb</a:t>
                      </a:r>
                      <a:r>
                        <a:rPr lang="en-US" sz="2800" dirty="0">
                          <a:solidFill>
                            <a:schemeClr val="tx1"/>
                          </a:solidFill>
                          <a:latin typeface="Times New Roman" pitchFamily="18" charset="0"/>
                          <a:ea typeface="Calibri"/>
                          <a:cs typeface="Times New Roman" pitchFamily="18" charset="0"/>
                        </a:rPr>
                        <a:t>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14.2 g/L</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WBCs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6100 mm</a:t>
                      </a:r>
                      <a:r>
                        <a:rPr lang="en-US" sz="2800" baseline="30000" dirty="0">
                          <a:solidFill>
                            <a:schemeClr val="tx1"/>
                          </a:solidFill>
                          <a:latin typeface="Times New Roman" pitchFamily="18" charset="0"/>
                          <a:ea typeface="Calibri"/>
                          <a:cs typeface="Times New Roman" pitchFamily="18" charset="0"/>
                        </a:rPr>
                        <a:t>3</a:t>
                      </a:r>
                      <a:endParaRPr lang="en-US" sz="2800" dirty="0">
                        <a:solidFill>
                          <a:schemeClr val="tx1"/>
                        </a:solidFill>
                        <a:latin typeface="Times New Roman" pitchFamily="18" charset="0"/>
                        <a:ea typeface="Calibri"/>
                        <a:cs typeface="Times New Roman" pitchFamily="18" charset="0"/>
                      </a:endParaRP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Platelet</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271 g/L</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ESR</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4mm/h      </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Malaria Blood </a:t>
                      </a:r>
                      <a:r>
                        <a:rPr lang="en-US" sz="2800" dirty="0">
                          <a:solidFill>
                            <a:schemeClr val="tx1"/>
                          </a:solidFill>
                          <a:latin typeface="Times New Roman" pitchFamily="18" charset="0"/>
                          <a:ea typeface="Calibri"/>
                          <a:cs typeface="Times New Roman" pitchFamily="18" charset="0"/>
                        </a:rPr>
                        <a:t>film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ea typeface="Calibri"/>
                          <a:cs typeface="Times New Roman" pitchFamily="18" charset="0"/>
                        </a:rPr>
                        <a:t>ve</a:t>
                      </a:r>
                      <a:r>
                        <a:rPr lang="en-US" sz="2800" dirty="0">
                          <a:solidFill>
                            <a:schemeClr val="tx1"/>
                          </a:solidFill>
                          <a:latin typeface="Times New Roman" pitchFamily="18" charset="0"/>
                          <a:ea typeface="Calibri"/>
                          <a:cs typeface="Times New Roman" pitchFamily="18" charset="0"/>
                        </a:rPr>
                        <a:t>. </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Blood culture is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solidFill>
                            <a:schemeClr val="tx1"/>
                          </a:solidFill>
                          <a:latin typeface="Footlight MT Light"/>
                          <a:ea typeface="Calibri"/>
                          <a:cs typeface="Arial"/>
                        </a:rPr>
                        <a:t>AST        </a:t>
                      </a:r>
                      <a:r>
                        <a:rPr lang="en-US" sz="2800" baseline="0" dirty="0" smtClean="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1557 IU/L     </a:t>
                      </a:r>
                      <a:r>
                        <a:rPr lang="en-US" sz="2800" dirty="0">
                          <a:solidFill>
                            <a:schemeClr val="tx1"/>
                          </a:solidFill>
                          <a:latin typeface="Footlight MT Light"/>
                          <a:ea typeface="Calibri"/>
                          <a:cs typeface="Arial"/>
                        </a:rPr>
                        <a:t>(12-37)</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ALT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1879 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(20-65)</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ALP        </a:t>
                      </a:r>
                      <a:r>
                        <a:rPr lang="en-US" sz="2800" dirty="0" smtClean="0">
                          <a:solidFill>
                            <a:schemeClr val="tx1"/>
                          </a:solidFill>
                          <a:latin typeface="Footlight MT Light"/>
                          <a:ea typeface="Calibri"/>
                          <a:cs typeface="Arial"/>
                        </a:rPr>
                        <a:t>441  </a:t>
                      </a:r>
                      <a:r>
                        <a:rPr lang="en-US" sz="2800" dirty="0">
                          <a:solidFill>
                            <a:schemeClr val="tx1"/>
                          </a:solidFill>
                          <a:latin typeface="Footlight MT Light"/>
                          <a:ea typeface="Calibri"/>
                          <a:cs typeface="Arial"/>
                        </a:rPr>
                        <a:t>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175-476)</a:t>
                      </a:r>
                      <a:endParaRPr lang="en-US" sz="2800" dirty="0">
                        <a:solidFill>
                          <a:schemeClr val="tx1"/>
                        </a:solidFill>
                        <a:latin typeface="Calibri"/>
                        <a:ea typeface="Calibri"/>
                        <a:cs typeface="Arial"/>
                      </a:endParaRPr>
                    </a:p>
                    <a:p>
                      <a:pPr>
                        <a:lnSpc>
                          <a:spcPct val="150000"/>
                        </a:lnSpc>
                        <a:spcAft>
                          <a:spcPts val="0"/>
                        </a:spcAft>
                      </a:pPr>
                      <a:r>
                        <a:rPr lang="en-US" sz="2800" dirty="0" err="1">
                          <a:solidFill>
                            <a:schemeClr val="tx1"/>
                          </a:solidFill>
                          <a:latin typeface="Footlight MT Light"/>
                          <a:ea typeface="Calibri"/>
                          <a:cs typeface="Arial"/>
                        </a:rPr>
                        <a:t>Albn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 </a:t>
                      </a:r>
                      <a:r>
                        <a:rPr lang="en-US" sz="2800" dirty="0">
                          <a:solidFill>
                            <a:schemeClr val="tx1"/>
                          </a:solidFill>
                          <a:latin typeface="Garamond"/>
                          <a:ea typeface="Calibri"/>
                          <a:cs typeface="Garamond"/>
                        </a:rPr>
                        <a:t>42.3 g/L     </a:t>
                      </a:r>
                      <a:r>
                        <a:rPr lang="en-US" sz="2800" dirty="0" smtClean="0">
                          <a:solidFill>
                            <a:schemeClr val="tx1"/>
                          </a:solidFill>
                          <a:latin typeface="Garamond"/>
                          <a:ea typeface="Calibri"/>
                          <a:cs typeface="Garamond"/>
                        </a:rPr>
                        <a:t>  (</a:t>
                      </a:r>
                      <a:r>
                        <a:rPr lang="en-US" sz="2800" dirty="0">
                          <a:solidFill>
                            <a:schemeClr val="tx1"/>
                          </a:solidFill>
                          <a:latin typeface="Garamond"/>
                          <a:ea typeface="Calibri"/>
                          <a:cs typeface="Garamond"/>
                        </a:rPr>
                        <a:t>30-50)</a:t>
                      </a:r>
                      <a:endParaRPr lang="en-US" sz="2800" dirty="0">
                        <a:solidFill>
                          <a:schemeClr val="tx1"/>
                        </a:solidFill>
                        <a:latin typeface="Calibri"/>
                        <a:ea typeface="Calibri"/>
                        <a:cs typeface="Arial"/>
                      </a:endParaRPr>
                    </a:p>
                    <a:p>
                      <a:pPr algn="just">
                        <a:lnSpc>
                          <a:spcPct val="150000"/>
                        </a:lnSpc>
                        <a:spcAft>
                          <a:spcPts val="0"/>
                        </a:spcAft>
                      </a:pPr>
                      <a:r>
                        <a:rPr lang="en-US" sz="2800" dirty="0" err="1">
                          <a:solidFill>
                            <a:schemeClr val="tx1"/>
                          </a:solidFill>
                          <a:latin typeface="Footlight MT Light"/>
                          <a:ea typeface="Calibri"/>
                          <a:cs typeface="Arial"/>
                        </a:rPr>
                        <a:t>Bilirubin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86 </a:t>
                      </a:r>
                      <a:r>
                        <a:rPr lang="en-US" sz="2800" dirty="0">
                          <a:solidFill>
                            <a:schemeClr val="tx1"/>
                          </a:solidFill>
                          <a:latin typeface="Footlight MT Light"/>
                          <a:ea typeface="Calibri"/>
                          <a:cs typeface="Arial"/>
                        </a:rPr>
                        <a:t>µmol/L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(3-17)</a:t>
                      </a:r>
                      <a:endParaRPr lang="en-US" sz="2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957096"/>
          </a:xfrm>
        </p:spPr>
        <p:txBody>
          <a:bodyPr/>
          <a:lstStyle/>
          <a:p>
            <a:pPr lvl="0">
              <a:buNone/>
            </a:pPr>
            <a:r>
              <a:rPr lang="en-US" sz="2800" b="1" dirty="0" smtClean="0">
                <a:solidFill>
                  <a:schemeClr val="accent5">
                    <a:lumMod val="75000"/>
                  </a:schemeClr>
                </a:solidFill>
                <a:latin typeface="Footlight MT Light" pitchFamily="18" charset="0"/>
              </a:rPr>
              <a:t>3</a:t>
            </a:r>
            <a:r>
              <a:rPr lang="en-US" sz="2800" b="1" dirty="0" smtClean="0">
                <a:solidFill>
                  <a:srgbClr val="C00000"/>
                </a:solidFill>
                <a:latin typeface="Footlight MT Light" pitchFamily="18" charset="0"/>
              </a:rPr>
              <a:t>. </a:t>
            </a:r>
            <a:r>
              <a:rPr lang="en-US" sz="4000" b="1" dirty="0" smtClean="0">
                <a:solidFill>
                  <a:srgbClr val="C00000"/>
                </a:solidFill>
                <a:latin typeface="Footlight MT Light" pitchFamily="18" charset="0"/>
              </a:rPr>
              <a:t>Based </a:t>
            </a:r>
            <a:r>
              <a:rPr lang="en-US" sz="4000" b="1" dirty="0">
                <a:solidFill>
                  <a:srgbClr val="C00000"/>
                </a:solidFill>
                <a:latin typeface="Footlight MT Light" pitchFamily="18" charset="0"/>
              </a:rPr>
              <a:t>on these findings </a:t>
            </a:r>
            <a:endParaRPr lang="en-US" sz="4000" b="1" dirty="0" smtClean="0">
              <a:solidFill>
                <a:srgbClr val="C00000"/>
              </a:solidFill>
              <a:latin typeface="Footlight MT Light" pitchFamily="18" charset="0"/>
            </a:endParaRPr>
          </a:p>
          <a:p>
            <a:pPr lvl="0">
              <a:buNone/>
            </a:pPr>
            <a:r>
              <a:rPr lang="en-US" sz="4000" b="1" dirty="0" smtClean="0">
                <a:solidFill>
                  <a:srgbClr val="C00000"/>
                </a:solidFill>
                <a:latin typeface="Footlight MT Light" pitchFamily="18" charset="0"/>
              </a:rPr>
              <a:t>        what </a:t>
            </a:r>
            <a:r>
              <a:rPr lang="en-US" sz="4000" b="1" dirty="0">
                <a:solidFill>
                  <a:srgbClr val="C00000"/>
                </a:solidFill>
                <a:latin typeface="Footlight MT Light" pitchFamily="18" charset="0"/>
              </a:rPr>
              <a:t>is the most likely diagnosis</a:t>
            </a:r>
            <a:r>
              <a:rPr lang="en-US" sz="4000" b="1" dirty="0" smtClean="0">
                <a:solidFill>
                  <a:srgbClr val="C00000"/>
                </a:solidFill>
                <a:latin typeface="Footlight MT Light" pitchFamily="18" charset="0"/>
              </a:rPr>
              <a:t>?</a:t>
            </a:r>
          </a:p>
          <a:p>
            <a:pPr lvl="0">
              <a:buNone/>
            </a:pPr>
            <a:endParaRPr lang="en-US" sz="3600" b="1" dirty="0" smtClean="0">
              <a:solidFill>
                <a:srgbClr val="C00000"/>
              </a:solidFill>
              <a:latin typeface="Footlight MT Light" pitchFamily="18" charset="0"/>
            </a:endParaRPr>
          </a:p>
          <a:p>
            <a:pPr lvl="0">
              <a:buNone/>
            </a:pPr>
            <a:endParaRPr lang="en-US" sz="3600" b="1" dirty="0" smtClean="0">
              <a:solidFill>
                <a:srgbClr val="C00000"/>
              </a:solidFill>
              <a:latin typeface="Footlight MT Light" pitchFamily="18" charset="0"/>
            </a:endParaRPr>
          </a:p>
          <a:p>
            <a:pPr lvl="0">
              <a:buNone/>
            </a:pPr>
            <a:endParaRPr lang="en-US" sz="2800" b="1" dirty="0" smtClean="0">
              <a:solidFill>
                <a:schemeClr val="accent5">
                  <a:lumMod val="75000"/>
                </a:schemeClr>
              </a:solidFill>
              <a:latin typeface="Footlight MT Light" pitchFamily="18" charset="0"/>
            </a:endParaRPr>
          </a:p>
          <a:p>
            <a:pPr lvl="0">
              <a:buNone/>
            </a:pPr>
            <a:r>
              <a:rPr lang="en-US" sz="2800" b="1" dirty="0" smtClean="0">
                <a:solidFill>
                  <a:schemeClr val="accent5">
                    <a:lumMod val="75000"/>
                  </a:schemeClr>
                </a:solidFill>
                <a:latin typeface="Footlight MT Light" pitchFamily="18" charset="0"/>
              </a:rPr>
              <a:t>4. </a:t>
            </a:r>
            <a:r>
              <a:rPr lang="en-US" sz="4000" b="1" dirty="0" smtClean="0">
                <a:solidFill>
                  <a:srgbClr val="C00000"/>
                </a:solidFill>
                <a:latin typeface="Footlight MT Light" pitchFamily="18" charset="0"/>
              </a:rPr>
              <a:t>What </a:t>
            </a:r>
            <a:r>
              <a:rPr lang="en-US" sz="4000" b="1" dirty="0">
                <a:solidFill>
                  <a:srgbClr val="C00000"/>
                </a:solidFill>
                <a:latin typeface="Footlight MT Light" pitchFamily="18" charset="0"/>
              </a:rPr>
              <a:t>further investigations would you like to order</a:t>
            </a:r>
            <a:r>
              <a:rPr lang="en-US" sz="4000" b="1" dirty="0" smtClean="0">
                <a:solidFill>
                  <a:srgbClr val="C00000"/>
                </a:solidFill>
                <a:latin typeface="Footlight MT Light" pitchFamily="18" charset="0"/>
              </a:rPr>
              <a:t>?</a:t>
            </a:r>
            <a:endParaRPr lang="en-US" sz="4000" dirty="0" smtClean="0">
              <a:solidFill>
                <a:srgbClr val="C00000"/>
              </a:solidFill>
              <a:latin typeface="Footlight MT Light" pitchFamily="18" charset="0"/>
            </a:endParaRPr>
          </a:p>
          <a:p>
            <a:pPr>
              <a:buNone/>
            </a:pPr>
            <a:endParaRPr lang="en-US"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_0242_slide">
  <a:themeElements>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Default Design">
  <a:themeElements>
    <a:clrScheme name="">
      <a:dk1>
        <a:srgbClr val="808080"/>
      </a:dk1>
      <a:lt1>
        <a:srgbClr val="FFFF00"/>
      </a:lt1>
      <a:dk2>
        <a:srgbClr val="000099"/>
      </a:dk2>
      <a:lt2>
        <a:srgbClr val="FFFF00"/>
      </a:lt2>
      <a:accent1>
        <a:srgbClr val="00CC99"/>
      </a:accent1>
      <a:accent2>
        <a:srgbClr val="000099"/>
      </a:accent2>
      <a:accent3>
        <a:srgbClr val="AAAACA"/>
      </a:accent3>
      <a:accent4>
        <a:srgbClr val="DADA00"/>
      </a:accent4>
      <a:accent5>
        <a:srgbClr val="AAE2CA"/>
      </a:accent5>
      <a:accent6>
        <a:srgbClr val="00008A"/>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00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CC00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000066"/>
        </a:dk2>
        <a:lt2>
          <a:srgbClr val="FFFF23"/>
        </a:lt2>
        <a:accent1>
          <a:srgbClr val="00CC99"/>
        </a:accent1>
        <a:accent2>
          <a:srgbClr val="3333CC"/>
        </a:accent2>
        <a:accent3>
          <a:srgbClr val="AAAAB8"/>
        </a:accent3>
        <a:accent4>
          <a:srgbClr val="DADA56"/>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med_0242_slide</Template>
  <TotalTime>1209</TotalTime>
  <Words>1243</Words>
  <Application>Microsoft Office PowerPoint</Application>
  <PresentationFormat>On-screen Show (4:3)</PresentationFormat>
  <Paragraphs>362</Paragraphs>
  <Slides>45</Slides>
  <Notes>1</Notes>
  <HiddenSlides>3</HiddenSlides>
  <MMClips>0</MMClips>
  <ScaleCrop>false</ScaleCrop>
  <HeadingPairs>
    <vt:vector size="8" baseType="variant">
      <vt:variant>
        <vt:lpstr>Fonts Used</vt:lpstr>
      </vt:variant>
      <vt:variant>
        <vt:i4>17</vt:i4>
      </vt:variant>
      <vt:variant>
        <vt:lpstr>Theme</vt:lpstr>
      </vt:variant>
      <vt:variant>
        <vt:i4>5</vt:i4>
      </vt:variant>
      <vt:variant>
        <vt:lpstr>Embedded OLE Servers</vt:lpstr>
      </vt:variant>
      <vt:variant>
        <vt:i4>1</vt:i4>
      </vt:variant>
      <vt:variant>
        <vt:lpstr>Slide Titles</vt:lpstr>
      </vt:variant>
      <vt:variant>
        <vt:i4>45</vt:i4>
      </vt:variant>
    </vt:vector>
  </HeadingPairs>
  <TitlesOfParts>
    <vt:vector size="68" baseType="lpstr">
      <vt:lpstr>Arial</vt:lpstr>
      <vt:lpstr>Bodoni MT Black</vt:lpstr>
      <vt:lpstr>Calibri</vt:lpstr>
      <vt:lpstr>Cooper Black</vt:lpstr>
      <vt:lpstr>David</vt:lpstr>
      <vt:lpstr>Footlight MT Light</vt:lpstr>
      <vt:lpstr>Forte</vt:lpstr>
      <vt:lpstr>Garamond</vt:lpstr>
      <vt:lpstr>Lucida Sans Unicode</vt:lpstr>
      <vt:lpstr>Marlett</vt:lpstr>
      <vt:lpstr>Perpetua Titling MT</vt:lpstr>
      <vt:lpstr>Script MT Bold</vt:lpstr>
      <vt:lpstr>Times New Roman</vt:lpstr>
      <vt:lpstr>Verdana</vt:lpstr>
      <vt:lpstr>Wingdings</vt:lpstr>
      <vt:lpstr>Wingdings 2</vt:lpstr>
      <vt:lpstr>Wingdings 3</vt:lpstr>
      <vt:lpstr>med_0242_slide</vt:lpstr>
      <vt:lpstr>1_Default Design</vt:lpstr>
      <vt:lpstr>Concourse</vt:lpstr>
      <vt:lpstr>1_Concourse</vt:lpstr>
      <vt:lpstr>Default Design</vt:lpstr>
      <vt:lpstr>Photo Editor Photo</vt:lpstr>
      <vt:lpstr>MICROBIOLOGY PRACTICAL </vt:lpstr>
      <vt:lpstr>PowerPoint Presentation</vt:lpstr>
      <vt:lpstr>Case 1 </vt:lpstr>
      <vt:lpstr>Case 1 </vt:lpstr>
      <vt:lpstr>QUESTIONS </vt:lpstr>
      <vt:lpstr>PowerPoint Presentation</vt:lpstr>
      <vt:lpstr>PowerPoint Presentation</vt:lpstr>
      <vt:lpstr>Investigation  </vt:lpstr>
      <vt:lpstr>PowerPoint Presentation</vt:lpstr>
      <vt:lpstr>PowerPoint Presentation</vt:lpstr>
      <vt:lpstr>PowerPoint Presentation</vt:lpstr>
      <vt:lpstr>Case 2 </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HCV Infection Testing Algorithm for Diagnosis of Asymptomatic Persons</vt:lpstr>
      <vt:lpstr>Case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What further management would     you offer to the mother?  </vt:lpstr>
      <vt:lpstr>PowerPoint Presentation</vt:lpstr>
      <vt:lpstr>PowerPoint Presentation</vt:lpstr>
      <vt:lpstr>PowerPoint Presentation</vt:lpstr>
      <vt:lpstr>PowerPoint Presentation</vt:lpstr>
      <vt:lpstr>2. What is the risk of infection to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PRACTICAL</dc:title>
  <dc:creator>Dr.Ali Somily</dc:creator>
  <cp:lastModifiedBy>Malak Mohsen El-Hazmi</cp:lastModifiedBy>
  <cp:revision>53</cp:revision>
  <dcterms:created xsi:type="dcterms:W3CDTF">2011-01-10T06:55:21Z</dcterms:created>
  <dcterms:modified xsi:type="dcterms:W3CDTF">2019-12-31T09:03:49Z</dcterms:modified>
</cp:coreProperties>
</file>