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1" r:id="rId2"/>
    <p:sldId id="332" r:id="rId3"/>
    <p:sldId id="324" r:id="rId4"/>
    <p:sldId id="293" r:id="rId5"/>
    <p:sldId id="269" r:id="rId6"/>
    <p:sldId id="258" r:id="rId7"/>
    <p:sldId id="270" r:id="rId8"/>
    <p:sldId id="299" r:id="rId9"/>
    <p:sldId id="271" r:id="rId10"/>
    <p:sldId id="325" r:id="rId11"/>
    <p:sldId id="264" r:id="rId12"/>
    <p:sldId id="266" r:id="rId13"/>
    <p:sldId id="273" r:id="rId14"/>
    <p:sldId id="276" r:id="rId15"/>
    <p:sldId id="280" r:id="rId16"/>
    <p:sldId id="281" r:id="rId17"/>
    <p:sldId id="311" r:id="rId18"/>
    <p:sldId id="289" r:id="rId19"/>
    <p:sldId id="278" r:id="rId20"/>
    <p:sldId id="283" r:id="rId21"/>
    <p:sldId id="284" r:id="rId22"/>
    <p:sldId id="285" r:id="rId23"/>
    <p:sldId id="286" r:id="rId24"/>
    <p:sldId id="327" r:id="rId25"/>
    <p:sldId id="328" r:id="rId26"/>
    <p:sldId id="329" r:id="rId27"/>
    <p:sldId id="287" r:id="rId28"/>
    <p:sldId id="312" r:id="rId29"/>
    <p:sldId id="260" r:id="rId30"/>
    <p:sldId id="300" r:id="rId31"/>
    <p:sldId id="294" r:id="rId32"/>
    <p:sldId id="330" r:id="rId33"/>
    <p:sldId id="296" r:id="rId34"/>
    <p:sldId id="310" r:id="rId35"/>
    <p:sldId id="301" r:id="rId36"/>
    <p:sldId id="302" r:id="rId37"/>
    <p:sldId id="303" r:id="rId38"/>
    <p:sldId id="304" r:id="rId39"/>
    <p:sldId id="297" r:id="rId40"/>
    <p:sldId id="314" r:id="rId41"/>
    <p:sldId id="315" r:id="rId42"/>
    <p:sldId id="316" r:id="rId43"/>
    <p:sldId id="305" r:id="rId44"/>
    <p:sldId id="322" r:id="rId45"/>
    <p:sldId id="317" r:id="rId46"/>
    <p:sldId id="307" r:id="rId47"/>
    <p:sldId id="319" r:id="rId48"/>
    <p:sldId id="320" r:id="rId49"/>
    <p:sldId id="321" r:id="rId50"/>
    <p:sldId id="318" r:id="rId51"/>
    <p:sldId id="309" r:id="rId52"/>
    <p:sldId id="308" r:id="rId53"/>
    <p:sldId id="326"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4660"/>
  </p:normalViewPr>
  <p:slideViewPr>
    <p:cSldViewPr>
      <p:cViewPr varScale="1">
        <p:scale>
          <a:sx n="75" d="100"/>
          <a:sy n="75" d="100"/>
        </p:scale>
        <p:origin x="78" y="4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676FB31-FAE5-4192-996C-55EEA67761E3}" type="datetimeFigureOut">
              <a:rPr lang="en-US"/>
              <a:pPr>
                <a:defRPr/>
              </a:pPr>
              <a:t>11/28/2019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charset="0"/>
              </a:defRPr>
            </a:lvl1pPr>
          </a:lstStyle>
          <a:p>
            <a:pPr>
              <a:defRPr/>
            </a:pPr>
            <a:fld id="{99FA4ADD-0227-46C6-BC66-15602A921C7D}" type="slidenum">
              <a:rPr lang="ar-SA"/>
              <a:pPr>
                <a:defRPr/>
              </a:pPr>
              <a:t>‹#›</a:t>
            </a:fld>
            <a:endParaRPr lang="en-US"/>
          </a:p>
        </p:txBody>
      </p:sp>
    </p:spTree>
    <p:extLst>
      <p:ext uri="{BB962C8B-B14F-4D97-AF65-F5344CB8AC3E}">
        <p14:creationId xmlns:p14="http://schemas.microsoft.com/office/powerpoint/2010/main" val="37670588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0489E01A-A2A3-480C-A8E1-85D0A067F812}" type="slidenum">
              <a:rPr lang="en-US" smtClean="0"/>
              <a:pPr/>
              <a:t>5</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val="2663642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561B7E0B-8724-463F-A700-ADE8663F8038}" type="slidenum">
              <a:rPr lang="en-US" smtClean="0"/>
              <a:pPr/>
              <a:t>21</a:t>
            </a:fld>
            <a:endParaRPr lang="en-US"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--ulcerations in 2-7%</a:t>
            </a:r>
          </a:p>
        </p:txBody>
      </p:sp>
    </p:spTree>
    <p:extLst>
      <p:ext uri="{BB962C8B-B14F-4D97-AF65-F5344CB8AC3E}">
        <p14:creationId xmlns:p14="http://schemas.microsoft.com/office/powerpoint/2010/main" val="2099281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a:lstStyle/>
          <a:p>
            <a:fld id="{CEA39B8A-5296-462C-B175-9EDE000F122E}" type="slidenum">
              <a:rPr lang="en-US" smtClean="0"/>
              <a:pPr/>
              <a:t>22</a:t>
            </a:fld>
            <a:endParaRPr lang="en-US"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4-20% of patients</a:t>
            </a:r>
          </a:p>
        </p:txBody>
      </p:sp>
    </p:spTree>
    <p:extLst>
      <p:ext uri="{BB962C8B-B14F-4D97-AF65-F5344CB8AC3E}">
        <p14:creationId xmlns:p14="http://schemas.microsoft.com/office/powerpoint/2010/main" val="133713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a:lstStyle/>
          <a:p>
            <a:fld id="{845F4292-DB52-4D95-A9AF-1E1FF76F42AE}" type="slidenum">
              <a:rPr lang="en-US" smtClean="0"/>
              <a:pPr/>
              <a:t>23</a:t>
            </a:fld>
            <a:endParaRPr lang="en-US"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--1950—Norman Barrett</a:t>
            </a:r>
          </a:p>
          <a:p>
            <a:pPr eaLnBrk="1" hangingPunct="1"/>
            <a:r>
              <a:rPr lang="en-US" smtClean="0"/>
              <a:t>--10-15%</a:t>
            </a:r>
          </a:p>
          <a:p>
            <a:pPr eaLnBrk="1" hangingPunct="1"/>
            <a:r>
              <a:rPr lang="en-US" smtClean="0"/>
              <a:t>--black arrow squamo-columnar jxn—Z-line</a:t>
            </a:r>
          </a:p>
          <a:p>
            <a:pPr eaLnBrk="1" hangingPunct="1"/>
            <a:r>
              <a:rPr lang="en-US" smtClean="0"/>
              <a:t>--Z-line has undulating smooth contours</a:t>
            </a:r>
          </a:p>
          <a:p>
            <a:pPr eaLnBrk="1" hangingPunct="1"/>
            <a:r>
              <a:rPr lang="en-US" smtClean="0"/>
              <a:t>--green arrow—gastric columnar epithelium above round black sphincter</a:t>
            </a:r>
          </a:p>
          <a:p>
            <a:pPr eaLnBrk="1" hangingPunct="1"/>
            <a:r>
              <a:rPr lang="en-US" smtClean="0"/>
              <a:t>--red arow—pink white esophageal squamous epithelium</a:t>
            </a:r>
          </a:p>
          <a:p>
            <a:pPr eaLnBrk="1" hangingPunct="1"/>
            <a:r>
              <a:rPr lang="en-US" smtClean="0"/>
              <a:t>--RFs—male, smoker, age, obese</a:t>
            </a:r>
          </a:p>
        </p:txBody>
      </p:sp>
    </p:spTree>
    <p:extLst>
      <p:ext uri="{BB962C8B-B14F-4D97-AF65-F5344CB8AC3E}">
        <p14:creationId xmlns:p14="http://schemas.microsoft.com/office/powerpoint/2010/main" val="349652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864CA9BD-F3C2-47EA-84E6-EAA2B51D3B75}" type="slidenum">
              <a:rPr lang="en-US" smtClean="0"/>
              <a:pPr/>
              <a:t>27</a:t>
            </a:fld>
            <a:endParaRPr lang="en-US"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Adenoca with barretts 0.5%/yr--------without barretts 0.07%/yr</a:t>
            </a:r>
          </a:p>
        </p:txBody>
      </p:sp>
    </p:spTree>
    <p:extLst>
      <p:ext uri="{BB962C8B-B14F-4D97-AF65-F5344CB8AC3E}">
        <p14:creationId xmlns:p14="http://schemas.microsoft.com/office/powerpoint/2010/main" val="79925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a:lstStyle/>
          <a:p>
            <a:fld id="{ED8C8C4D-210F-4A36-A2E2-043BFD460431}" type="slidenum">
              <a:rPr lang="en-US" smtClean="0"/>
              <a:pPr/>
              <a:t>7</a:t>
            </a:fld>
            <a:endParaRPr lang="en-US" smtClean="0"/>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--distinction between normal and GERD is blurred because some degree of reflux is physiologic is all folks</a:t>
            </a:r>
          </a:p>
          <a:p>
            <a:pPr lvl="1" eaLnBrk="1" hangingPunct="1"/>
            <a:r>
              <a:rPr lang="en-US" smtClean="0"/>
              <a:t>Physiologic—postprandially, short lived, asymptomatic, not during sleep</a:t>
            </a:r>
          </a:p>
          <a:p>
            <a:pPr lvl="1" eaLnBrk="1" hangingPunct="1"/>
            <a:r>
              <a:rPr lang="en-US" smtClean="0"/>
              <a:t>Pathologic—symptoms or mucosal injury and often with nocturnal symptoms</a:t>
            </a:r>
          </a:p>
          <a:p>
            <a:pPr eaLnBrk="1" hangingPunct="1"/>
            <a:endParaRPr lang="en-US" smtClean="0"/>
          </a:p>
        </p:txBody>
      </p:sp>
    </p:spTree>
    <p:extLst>
      <p:ext uri="{BB962C8B-B14F-4D97-AF65-F5344CB8AC3E}">
        <p14:creationId xmlns:p14="http://schemas.microsoft.com/office/powerpoint/2010/main" val="207237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AA56F498-F85F-4404-AC46-98D20C6FE69F}" type="slidenum">
              <a:rPr lang="en-US" smtClean="0"/>
              <a:pPr/>
              <a:t>9</a:t>
            </a:fld>
            <a:endParaRPr lang="en-US" smtClean="0"/>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ar-SA" smtClean="0"/>
          </a:p>
        </p:txBody>
      </p:sp>
    </p:spTree>
    <p:extLst>
      <p:ext uri="{BB962C8B-B14F-4D97-AF65-F5344CB8AC3E}">
        <p14:creationId xmlns:p14="http://schemas.microsoft.com/office/powerpoint/2010/main" val="370504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a:lstStyle/>
          <a:p>
            <a:fld id="{630DCEB9-DB26-4256-B79E-3B1FB41D5ADF}" type="slidenum">
              <a:rPr lang="en-US" smtClean="0"/>
              <a:pPr/>
              <a:t>13</a:t>
            </a:fld>
            <a:endParaRPr lang="en-US" smtClean="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--gerd related chest pain may mimic angina—squeezing/burning, substernal, radiates to back, neck, jaw, arms.  Minutes to hours.  After meals, awakens patient from sleep, exacerbated by emotional stress</a:t>
            </a:r>
          </a:p>
          <a:p>
            <a:pPr eaLnBrk="1" hangingPunct="1"/>
            <a:r>
              <a:rPr lang="en-US" smtClean="0"/>
              <a:t>--water brash—hypersalivation—heartburn and regurg of sour fluid or tasteless saliva into mouth</a:t>
            </a:r>
          </a:p>
          <a:p>
            <a:pPr eaLnBrk="1" hangingPunct="1"/>
            <a:r>
              <a:rPr lang="en-US" smtClean="0"/>
              <a:t>--globus—lump in throat irrespective of swallowing</a:t>
            </a:r>
          </a:p>
          <a:p>
            <a:pPr eaLnBrk="1" hangingPunct="1"/>
            <a:r>
              <a:rPr lang="en-US" smtClean="0"/>
              <a:t>--odynophagia—esophageal ulcer</a:t>
            </a:r>
          </a:p>
          <a:p>
            <a:pPr eaLnBrk="1" hangingPunct="1"/>
            <a:r>
              <a:rPr lang="en-US" smtClean="0"/>
              <a:t>--nausea—infrequent</a:t>
            </a:r>
          </a:p>
          <a:p>
            <a:pPr eaLnBrk="1" hangingPunct="1"/>
            <a:r>
              <a:rPr lang="en-US" smtClean="0"/>
              <a:t>--hrt burn 70-85%//regurg 60%//dysphagi 15-20%//angina 33%//asthma 15-20%</a:t>
            </a:r>
          </a:p>
        </p:txBody>
      </p:sp>
    </p:spTree>
    <p:extLst>
      <p:ext uri="{BB962C8B-B14F-4D97-AF65-F5344CB8AC3E}">
        <p14:creationId xmlns:p14="http://schemas.microsoft.com/office/powerpoint/2010/main" val="2115119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a:lstStyle/>
          <a:p>
            <a:fld id="{F531E848-343A-4381-AC78-8A5185D60B28}" type="slidenum">
              <a:rPr lang="en-US" smtClean="0"/>
              <a:pPr/>
              <a:t>14</a:t>
            </a:fld>
            <a:endParaRPr lang="en-US" smtClean="0"/>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--heartburn +/- regurgitation high specificity, low sensitivity</a:t>
            </a:r>
          </a:p>
        </p:txBody>
      </p:sp>
    </p:spTree>
    <p:extLst>
      <p:ext uri="{BB962C8B-B14F-4D97-AF65-F5344CB8AC3E}">
        <p14:creationId xmlns:p14="http://schemas.microsoft.com/office/powerpoint/2010/main" val="253148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a:lstStyle/>
          <a:p>
            <a:fld id="{3E711F44-9EEF-436B-9CD4-5BAB45A0D720}" type="slidenum">
              <a:rPr lang="en-US" smtClean="0"/>
              <a:pPr/>
              <a:t>15</a:t>
            </a:fld>
            <a:endParaRPr lang="en-US" smtClean="0"/>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dirty="0" smtClean="0"/>
              <a:t>--if trial of med did not work or if alarm symptoms or long term 5yrs  need </a:t>
            </a:r>
            <a:r>
              <a:rPr lang="en-US" dirty="0" err="1" smtClean="0"/>
              <a:t>egd</a:t>
            </a:r>
            <a:r>
              <a:rPr lang="en-US" dirty="0" smtClean="0"/>
              <a:t> 1a evidence—</a:t>
            </a:r>
            <a:r>
              <a:rPr lang="en-US" dirty="0" err="1" smtClean="0"/>
              <a:t>dysphagia</a:t>
            </a:r>
            <a:r>
              <a:rPr lang="en-US" dirty="0" smtClean="0"/>
              <a:t>/early satiety/</a:t>
            </a:r>
            <a:r>
              <a:rPr lang="en-US" dirty="0" err="1" smtClean="0"/>
              <a:t>gi</a:t>
            </a:r>
            <a:r>
              <a:rPr lang="en-US" dirty="0" smtClean="0"/>
              <a:t> bleed/</a:t>
            </a:r>
            <a:r>
              <a:rPr lang="en-US" dirty="0" err="1" smtClean="0"/>
              <a:t>odynophagia</a:t>
            </a:r>
            <a:r>
              <a:rPr lang="en-US" dirty="0" smtClean="0"/>
              <a:t>/vomiting/wt loss/anemia</a:t>
            </a:r>
          </a:p>
          <a:p>
            <a:pPr eaLnBrk="1" hangingPunct="1"/>
            <a:r>
              <a:rPr lang="en-US" dirty="0" smtClean="0"/>
              <a:t>--50-70% of patient’s with </a:t>
            </a:r>
            <a:r>
              <a:rPr lang="en-US" dirty="0" err="1" smtClean="0"/>
              <a:t>gerd</a:t>
            </a:r>
            <a:r>
              <a:rPr lang="en-US" dirty="0" smtClean="0"/>
              <a:t> will have a </a:t>
            </a:r>
            <a:r>
              <a:rPr lang="en-US" dirty="0" err="1" smtClean="0"/>
              <a:t>neg</a:t>
            </a:r>
            <a:r>
              <a:rPr lang="en-US" dirty="0" smtClean="0"/>
              <a:t> </a:t>
            </a:r>
            <a:r>
              <a:rPr lang="en-US" dirty="0" err="1" smtClean="0"/>
              <a:t>egd</a:t>
            </a:r>
            <a:r>
              <a:rPr lang="en-US" dirty="0" smtClean="0"/>
              <a:t>.</a:t>
            </a:r>
          </a:p>
        </p:txBody>
      </p:sp>
    </p:spTree>
    <p:extLst>
      <p:ext uri="{BB962C8B-B14F-4D97-AF65-F5344CB8AC3E}">
        <p14:creationId xmlns:p14="http://schemas.microsoft.com/office/powerpoint/2010/main" val="250178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ln>
            <a:miter lim="800000"/>
            <a:headEnd/>
            <a:tailEnd/>
          </a:ln>
        </p:spPr>
        <p:txBody>
          <a:bodyPr/>
          <a:lstStyle/>
          <a:p>
            <a:fld id="{E1E625E0-7FCE-421D-92B6-859F21F89D27}" type="slidenum">
              <a:rPr lang="en-US" smtClean="0"/>
              <a:pPr/>
              <a:t>16</a:t>
            </a:fld>
            <a:endParaRPr lang="en-US"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--Transnasal catheter or a wireless capsule shaped device affixed to distal esophagus</a:t>
            </a:r>
          </a:p>
          <a:p>
            <a:pPr eaLnBrk="1" hangingPunct="1"/>
            <a:r>
              <a:rPr lang="en-US" smtClean="0"/>
              <a:t>--cather positioned 5cm above manometrically defined upper limit of les</a:t>
            </a:r>
          </a:p>
          <a:p>
            <a:pPr eaLnBrk="1" hangingPunct="1"/>
            <a:r>
              <a:rPr lang="en-US" smtClean="0"/>
              <a:t>--capsul attached 6cm proximal to endoscopically defined squamocolumnar jxn</a:t>
            </a:r>
          </a:p>
          <a:p>
            <a:pPr eaLnBrk="1" hangingPunct="1"/>
            <a:r>
              <a:rPr lang="en-US" smtClean="0"/>
              <a:t>--if mucosal changes—have dx and do not need 24hph.</a:t>
            </a:r>
          </a:p>
        </p:txBody>
      </p:sp>
    </p:spTree>
    <p:extLst>
      <p:ext uri="{BB962C8B-B14F-4D97-AF65-F5344CB8AC3E}">
        <p14:creationId xmlns:p14="http://schemas.microsoft.com/office/powerpoint/2010/main" val="335695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FE84A1F1-70E3-47DB-954C-A33E34C92E46}" type="slidenum">
              <a:rPr lang="en-US" smtClean="0"/>
              <a:pPr/>
              <a:t>19</a:t>
            </a:fld>
            <a:endParaRPr lang="en-US"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Once established h&amp;p dx and no alarm symptoms can proceed with dx/therapeutic trial of tx.</a:t>
            </a:r>
          </a:p>
        </p:txBody>
      </p:sp>
    </p:spTree>
    <p:extLst>
      <p:ext uri="{BB962C8B-B14F-4D97-AF65-F5344CB8AC3E}">
        <p14:creationId xmlns:p14="http://schemas.microsoft.com/office/powerpoint/2010/main" val="149248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BA402971-B56F-4CF8-90AC-D42AB1FED785}" type="slidenum">
              <a:rPr lang="en-US" smtClean="0"/>
              <a:pPr/>
              <a:t>20</a:t>
            </a:fld>
            <a:endParaRPr lang="en-US"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--dysphagia, odynophagia, early satiety, gi bleed, anemia, vomit, wt loss</a:t>
            </a:r>
          </a:p>
        </p:txBody>
      </p:sp>
    </p:spTree>
    <p:extLst>
      <p:ext uri="{BB962C8B-B14F-4D97-AF65-F5344CB8AC3E}">
        <p14:creationId xmlns:p14="http://schemas.microsoft.com/office/powerpoint/2010/main" val="53202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27754E-ED61-4767-9780-938E37C395E9}" type="datetimeFigureOut">
              <a:rPr lang="en-US"/>
              <a:pPr>
                <a:defRPr/>
              </a:pPr>
              <a:t>11/28/2019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811EF-2654-477C-9F51-D1A8A8B06CC6}"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98D559-6155-4CB4-8258-88820FCC6487}" type="datetimeFigureOut">
              <a:rPr lang="en-US"/>
              <a:pPr>
                <a:defRPr/>
              </a:pPr>
              <a:t>11/28/2019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25AD0A-CDA8-4813-8FF1-F375A36BB985}"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651547-C133-4E05-B5F0-1C121923C5D5}" type="datetimeFigureOut">
              <a:rPr lang="en-US"/>
              <a:pPr>
                <a:defRPr/>
              </a:pPr>
              <a:t>11/28/2019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26F898-4546-43F1-8530-3F1D65625E8B}"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عنوان، ونص، واثنان من ال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7813"/>
            <a:ext cx="8229600" cy="1139825"/>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600200"/>
            <a:ext cx="4038600" cy="45307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quarter" idx="2"/>
          </p:nvPr>
        </p:nvSpPr>
        <p:spPr>
          <a:xfrm>
            <a:off x="4648200" y="1600200"/>
            <a:ext cx="4038600" cy="2189163"/>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محتوى 4"/>
          <p:cNvSpPr>
            <a:spLocks noGrp="1"/>
          </p:cNvSpPr>
          <p:nvPr>
            <p:ph sz="quarter" idx="3"/>
          </p:nvPr>
        </p:nvSpPr>
        <p:spPr>
          <a:xfrm>
            <a:off x="4648200" y="3941763"/>
            <a:ext cx="4038600" cy="2189162"/>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5"/>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7" name="عنصر نائب للتذييل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عنصر نائب لرقم الشريحة 7"/>
          <p:cNvSpPr>
            <a:spLocks noGrp="1"/>
          </p:cNvSpPr>
          <p:nvPr>
            <p:ph type="sldNum" sz="quarter" idx="12"/>
          </p:nvPr>
        </p:nvSpPr>
        <p:spPr>
          <a:xfrm>
            <a:off x="6553200" y="6243638"/>
            <a:ext cx="2133600" cy="457200"/>
          </a:xfrm>
        </p:spPr>
        <p:txBody>
          <a:bodyPr/>
          <a:lstStyle>
            <a:lvl1pPr>
              <a:defRPr/>
            </a:lvl1pPr>
          </a:lstStyle>
          <a:p>
            <a:pPr>
              <a:defRPr/>
            </a:pPr>
            <a:fld id="{ED51F5EC-4662-4D3B-A412-34B1E030034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ABB071-8489-47B6-9385-F3C7F3CAC0D0}" type="datetimeFigureOut">
              <a:rPr lang="en-US"/>
              <a:pPr>
                <a:defRPr/>
              </a:pPr>
              <a:t>11/28/2019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D9700D-2C6C-4942-90B6-E2F6F3005482}"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B6DBF4-8879-4B2D-9C5F-0DDEA1F75C8C}" type="datetimeFigureOut">
              <a:rPr lang="en-US"/>
              <a:pPr>
                <a:defRPr/>
              </a:pPr>
              <a:t>11/28/2019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A556B7-422C-4268-8351-A2734621A28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15292D5-BC46-4F30-AAB3-2F8293F1D42E}" type="datetimeFigureOut">
              <a:rPr lang="en-US"/>
              <a:pPr>
                <a:defRPr/>
              </a:pPr>
              <a:t>11/28/2019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14CF13-AF99-45D7-B036-AA52A0EE8603}"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AE80754-31F3-45F7-AD6F-8226EFC9D998}" type="datetimeFigureOut">
              <a:rPr lang="en-US"/>
              <a:pPr>
                <a:defRPr/>
              </a:pPr>
              <a:t>11/28/2019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5C6B004-27A4-4081-A9F4-71F2321F10E1}"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0610CE-527D-4EE0-BB45-92AB97BC0478}" type="datetimeFigureOut">
              <a:rPr lang="en-US"/>
              <a:pPr>
                <a:defRPr/>
              </a:pPr>
              <a:t>11/28/2019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49B4336-C9C4-475E-885C-68E9682DAE1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95935-EE5D-4EC6-BBC7-67028BDFC8AF}" type="datetimeFigureOut">
              <a:rPr lang="en-US"/>
              <a:pPr>
                <a:defRPr/>
              </a:pPr>
              <a:t>11/28/2019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A6A6F20-A4E9-4A7B-BC92-9CCDFE0741C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B961C9-2C30-4B1C-82A0-E5B4F2CB3617}" type="datetimeFigureOut">
              <a:rPr lang="en-US"/>
              <a:pPr>
                <a:defRPr/>
              </a:pPr>
              <a:t>11/28/2019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6F2970-90EA-443A-BA8F-E5E47573B55A}"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D71863-1C04-404A-A024-8950F8C3FF71}" type="datetimeFigureOut">
              <a:rPr lang="en-US"/>
              <a:pPr>
                <a:defRPr/>
              </a:pPr>
              <a:t>11/28/2019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5004B8-F287-4781-A340-733749A132C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D5C6722-A9E3-4EFF-B84E-CE487ACAFCDB}" type="datetimeFigureOut">
              <a:rPr lang="en-US"/>
              <a:pPr>
                <a:defRPr/>
              </a:pPr>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charset="0"/>
              </a:defRPr>
            </a:lvl1pPr>
          </a:lstStyle>
          <a:p>
            <a:pPr>
              <a:defRPr/>
            </a:pPr>
            <a:fld id="{F105E8B1-4858-45C8-9F62-F102AEEAFF0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medicine.medscape.com/article/369510-overview"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7.jpeg"/><Relationship Id="rId5" Type="http://schemas.openxmlformats.org/officeDocument/2006/relationships/image" Target="../media/image15.jpe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emf"/></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medicine.medscape.com/article/930029-overview" TargetMode="External"/><Relationship Id="rId2" Type="http://schemas.openxmlformats.org/officeDocument/2006/relationships/hyperlink" Target="http://emedicine.medscape.com/article/368861-overvie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685800" y="1600200"/>
            <a:ext cx="7772400" cy="1470025"/>
          </a:xfrm>
        </p:spPr>
        <p:txBody>
          <a:bodyPr/>
          <a:lstStyle/>
          <a:p>
            <a:r>
              <a:rPr lang="en-US" dirty="0" smtClean="0"/>
              <a:t>Gastrointestinal Diseases</a:t>
            </a:r>
            <a:endParaRPr lang="ar-SA" dirty="0" smtClean="0"/>
          </a:p>
        </p:txBody>
      </p:sp>
      <p:sp>
        <p:nvSpPr>
          <p:cNvPr id="5" name="Subtitle 4"/>
          <p:cNvSpPr>
            <a:spLocks noGrp="1"/>
          </p:cNvSpPr>
          <p:nvPr>
            <p:ph type="subTitle" idx="1"/>
          </p:nvPr>
        </p:nvSpPr>
        <p:spPr>
          <a:xfrm>
            <a:off x="1371600" y="3352800"/>
            <a:ext cx="6400800" cy="1752600"/>
          </a:xfrm>
        </p:spPr>
        <p:txBody>
          <a:bodyPr/>
          <a:lstStyle/>
          <a:p>
            <a:pPr>
              <a:defRPr/>
            </a:pPr>
            <a:r>
              <a:rPr lang="en-US" b="1" dirty="0" smtClean="0"/>
              <a:t>8 LECTURES GIT </a:t>
            </a:r>
          </a:p>
          <a:p>
            <a:pPr>
              <a:defRPr/>
            </a:pPr>
            <a:r>
              <a:rPr lang="en-US" b="1" dirty="0" smtClean="0"/>
              <a:t>+ 5 LECTURES LIVER, PANCREAS, GB</a:t>
            </a:r>
          </a:p>
        </p:txBody>
      </p:sp>
      <p:sp>
        <p:nvSpPr>
          <p:cNvPr id="7" name="TextBox 6"/>
          <p:cNvSpPr txBox="1"/>
          <p:nvPr/>
        </p:nvSpPr>
        <p:spPr>
          <a:xfrm>
            <a:off x="304800" y="457200"/>
            <a:ext cx="3434283" cy="1077218"/>
          </a:xfrm>
          <a:prstGeom prst="rect">
            <a:avLst/>
          </a:prstGeom>
        </p:spPr>
        <p:style>
          <a:lnRef idx="1">
            <a:schemeClr val="accent2"/>
          </a:lnRef>
          <a:fillRef idx="3">
            <a:schemeClr val="accent2"/>
          </a:fillRef>
          <a:effectRef idx="2">
            <a:schemeClr val="accent2"/>
          </a:effectRef>
          <a:fontRef idx="minor">
            <a:schemeClr val="lt1"/>
          </a:fontRef>
        </p:style>
        <p:txBody>
          <a:bodyPr wrap="square" rtlCol="1">
            <a:spAutoFit/>
          </a:bodyPr>
          <a:lstStyle/>
          <a:p>
            <a:pPr algn="ctr">
              <a:defRPr/>
            </a:pPr>
            <a:r>
              <a:rPr lang="en-US" sz="3200" b="1" dirty="0" smtClean="0"/>
              <a:t>GNT BLOCK</a:t>
            </a:r>
          </a:p>
          <a:p>
            <a:pPr algn="ctr">
              <a:defRPr/>
            </a:pPr>
            <a:r>
              <a:rPr lang="en-US" sz="3200" b="1" dirty="0" smtClean="0"/>
              <a:t>Pathology, 2019</a:t>
            </a:r>
            <a:endParaRPr lang="ar-SA" sz="3200" b="1" dirty="0"/>
          </a:p>
        </p:txBody>
      </p:sp>
      <p:sp>
        <p:nvSpPr>
          <p:cNvPr id="6" name="Rectangle 5"/>
          <p:cNvSpPr/>
          <p:nvPr/>
        </p:nvSpPr>
        <p:spPr>
          <a:xfrm>
            <a:off x="3429000" y="5257800"/>
            <a:ext cx="1851917" cy="369332"/>
          </a:xfrm>
          <a:prstGeom prst="rect">
            <a:avLst/>
          </a:prstGeom>
        </p:spPr>
        <p:txBody>
          <a:bodyPr wrap="none">
            <a:spAutoFit/>
          </a:bodyPr>
          <a:lstStyle/>
          <a:p>
            <a:pPr>
              <a:buFont typeface="Arial" pitchFamily="34" charset="0"/>
              <a:buNone/>
              <a:defRPr/>
            </a:pPr>
            <a:r>
              <a:rPr lang="en-US" dirty="0" smtClean="0"/>
              <a:t>Dr. </a:t>
            </a:r>
            <a:r>
              <a:rPr lang="en-US" dirty="0" err="1" smtClean="0"/>
              <a:t>Maha</a:t>
            </a:r>
            <a:r>
              <a:rPr lang="en-US" dirty="0" smtClean="0"/>
              <a:t> </a:t>
            </a:r>
            <a:r>
              <a:rPr lang="en-US" dirty="0" err="1" smtClean="0"/>
              <a:t>Arafah</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cstate="print"/>
          <a:srcRect/>
          <a:stretch>
            <a:fillRect/>
          </a:stretch>
        </p:blipFill>
        <p:spPr bwMode="auto">
          <a:xfrm>
            <a:off x="4953000" y="2362200"/>
            <a:ext cx="3886200" cy="3180828"/>
          </a:xfrm>
          <a:prstGeom prst="rect">
            <a:avLst/>
          </a:prstGeom>
          <a:noFill/>
          <a:ln w="9525">
            <a:noFill/>
            <a:miter lim="800000"/>
            <a:headEnd/>
            <a:tailEnd/>
          </a:ln>
        </p:spPr>
      </p:pic>
      <p:pic>
        <p:nvPicPr>
          <p:cNvPr id="2" name="Picture 1"/>
          <p:cNvPicPr>
            <a:picLocks noChangeAspect="1"/>
          </p:cNvPicPr>
          <p:nvPr/>
        </p:nvPicPr>
        <p:blipFill>
          <a:blip r:embed="rId3" cstate="print"/>
          <a:stretch>
            <a:fillRect/>
          </a:stretch>
        </p:blipFill>
        <p:spPr>
          <a:xfrm>
            <a:off x="3733800" y="5034573"/>
            <a:ext cx="2853460" cy="1576387"/>
          </a:xfrm>
          <a:prstGeom prst="rect">
            <a:avLst/>
          </a:prstGeom>
          <a:ln>
            <a:noFill/>
          </a:ln>
          <a:effectLst>
            <a:outerShdw blurRad="190500" algn="tl" rotWithShape="0">
              <a:srgbClr val="000000">
                <a:alpha val="70000"/>
              </a:srgbClr>
            </a:outerShdw>
          </a:effectLst>
        </p:spPr>
      </p:pic>
      <p:sp>
        <p:nvSpPr>
          <p:cNvPr id="3" name="Content Placeholder 2"/>
          <p:cNvSpPr>
            <a:spLocks noGrp="1"/>
          </p:cNvSpPr>
          <p:nvPr>
            <p:ph idx="1"/>
          </p:nvPr>
        </p:nvSpPr>
        <p:spPr>
          <a:xfrm>
            <a:off x="228600" y="1295400"/>
            <a:ext cx="8229600" cy="4525963"/>
          </a:xfrm>
        </p:spPr>
        <p:txBody>
          <a:bodyPr/>
          <a:lstStyle/>
          <a:p>
            <a:r>
              <a:rPr lang="en-US" sz="2800" dirty="0" smtClean="0"/>
              <a:t>Approximately 80% of pregnant women have GERD.</a:t>
            </a:r>
            <a:endParaRPr lang="en-US" sz="2800" b="1" dirty="0" smtClean="0"/>
          </a:p>
          <a:p>
            <a:r>
              <a:rPr lang="en-US" sz="2800" dirty="0" err="1" smtClean="0"/>
              <a:t>Hiatal</a:t>
            </a:r>
            <a:r>
              <a:rPr lang="en-US" sz="2800" dirty="0" smtClean="0"/>
              <a:t> hernia present in ~70% of people with GERD.</a:t>
            </a:r>
            <a:endParaRPr lang="en-US" sz="2800" b="1" dirty="0" smtClean="0"/>
          </a:p>
          <a:p>
            <a:r>
              <a:rPr lang="en-US" sz="2800" dirty="0" smtClean="0"/>
              <a:t>Risk factors</a:t>
            </a:r>
            <a:endParaRPr lang="en-US" sz="2800" b="1" dirty="0" smtClean="0"/>
          </a:p>
          <a:p>
            <a:pPr lvl="1">
              <a:buFont typeface="Courier New" pitchFamily="49" charset="0"/>
              <a:buChar char="o"/>
            </a:pPr>
            <a:r>
              <a:rPr lang="en-US" sz="2400" dirty="0" smtClean="0"/>
              <a:t>Smoking, alcohol</a:t>
            </a:r>
            <a:endParaRPr lang="en-US" sz="2400" b="1" dirty="0" smtClean="0"/>
          </a:p>
          <a:p>
            <a:pPr lvl="1">
              <a:buFont typeface="Courier New" pitchFamily="49" charset="0"/>
              <a:buChar char="o"/>
            </a:pPr>
            <a:r>
              <a:rPr lang="en-US" sz="2400" dirty="0" smtClean="0"/>
              <a:t>Caffeine, fatty foods, chocolate</a:t>
            </a:r>
            <a:endParaRPr lang="en-US" sz="2400" b="1" dirty="0" smtClean="0"/>
          </a:p>
          <a:p>
            <a:pPr lvl="1">
              <a:buFont typeface="Courier New" pitchFamily="49" charset="0"/>
              <a:buChar char="o"/>
            </a:pPr>
            <a:r>
              <a:rPr lang="en-US" sz="2400" dirty="0" smtClean="0"/>
              <a:t>Pregnancy, obesity</a:t>
            </a:r>
            <a:endParaRPr lang="en-US" sz="2400" b="1" dirty="0" smtClean="0"/>
          </a:p>
          <a:p>
            <a:pPr lvl="1">
              <a:buFont typeface="Courier New" pitchFamily="49" charset="0"/>
              <a:buChar char="o"/>
            </a:pPr>
            <a:r>
              <a:rPr lang="en-US" sz="2400" dirty="0" smtClean="0"/>
              <a:t>Hiatal hernia</a:t>
            </a:r>
          </a:p>
          <a:p>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5" name="Rectangle 2"/>
          <p:cNvSpPr>
            <a:spLocks noGrp="1" noChangeArrowheads="1"/>
          </p:cNvSpPr>
          <p:nvPr>
            <p:ph type="title"/>
          </p:nvPr>
        </p:nvSpPr>
        <p:spPr>
          <a:xfrm>
            <a:off x="533400" y="304800"/>
            <a:ext cx="8229600" cy="1143000"/>
          </a:xfrm>
        </p:spPr>
        <p:txBody>
          <a:bodyPr/>
          <a:lstStyle/>
          <a:p>
            <a:pPr eaLnBrk="1" hangingPunct="1"/>
            <a:r>
              <a:rPr lang="en-US" b="1" dirty="0" smtClean="0">
                <a:solidFill>
                  <a:srgbClr val="FF0000"/>
                </a:solidFill>
              </a:rPr>
              <a:t>Epidemiology of GERD</a:t>
            </a:r>
          </a:p>
        </p:txBody>
      </p:sp>
      <p:sp>
        <p:nvSpPr>
          <p:cNvPr id="7" name="Rectangle 6"/>
          <p:cNvSpPr/>
          <p:nvPr/>
        </p:nvSpPr>
        <p:spPr>
          <a:xfrm>
            <a:off x="515983" y="4711407"/>
            <a:ext cx="37338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Hiatal </a:t>
            </a:r>
            <a:r>
              <a:rPr lang="en-US" dirty="0" smtClean="0"/>
              <a:t>hernia:  Herniation of a portion of the stomach into the lower thorax</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12291" name="Content Placeholder 2"/>
          <p:cNvSpPr>
            <a:spLocks noGrp="1"/>
          </p:cNvSpPr>
          <p:nvPr>
            <p:ph idx="1"/>
          </p:nvPr>
        </p:nvSpPr>
        <p:spPr/>
        <p:txBody>
          <a:bodyPr/>
          <a:lstStyle/>
          <a:p>
            <a:pPr eaLnBrk="1" hangingPunct="1">
              <a:buFont typeface="Arial" charset="0"/>
              <a:buNone/>
            </a:pPr>
            <a:endParaRPr lang="en-US" dirty="0" smtClean="0"/>
          </a:p>
          <a:p>
            <a:pPr eaLnBrk="1" hangingPunct="1"/>
            <a:r>
              <a:rPr lang="en-US" sz="2800" dirty="0" smtClean="0">
                <a:solidFill>
                  <a:srgbClr val="FF0000"/>
                </a:solidFill>
              </a:rPr>
              <a:t>Abnormal lower esophageal sphincter</a:t>
            </a:r>
            <a:endParaRPr lang="en-US" sz="2800" dirty="0" smtClean="0"/>
          </a:p>
          <a:p>
            <a:pPr eaLnBrk="1" hangingPunct="1"/>
            <a:endParaRPr lang="en-US" sz="2800" dirty="0" smtClean="0"/>
          </a:p>
          <a:p>
            <a:pPr eaLnBrk="1" hangingPunct="1"/>
            <a:r>
              <a:rPr lang="en-US" dirty="0" smtClean="0"/>
              <a:t>or </a:t>
            </a:r>
          </a:p>
          <a:p>
            <a:pPr eaLnBrk="1" hangingPunct="1"/>
            <a:endParaRPr lang="en-US" dirty="0" smtClean="0"/>
          </a:p>
          <a:p>
            <a:pPr eaLnBrk="1" hangingPunct="1"/>
            <a:r>
              <a:rPr lang="en-US" sz="2800" dirty="0" smtClean="0">
                <a:solidFill>
                  <a:srgbClr val="FF0066"/>
                </a:solidFill>
              </a:rPr>
              <a:t>Increase  abdominal pressure</a:t>
            </a:r>
          </a:p>
          <a:p>
            <a:pPr eaLnBrk="1" hangingPunct="1"/>
            <a:endParaRPr lang="en-US" sz="2800" dirty="0"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2" cstate="print"/>
          <a:srcRect/>
          <a:stretch>
            <a:fillRect/>
          </a:stretch>
        </p:blipFill>
        <p:spPr bwMode="auto">
          <a:xfrm>
            <a:off x="4267200" y="4267200"/>
            <a:ext cx="3810000" cy="2143125"/>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rPr>
              <a:t>GERD </a:t>
            </a:r>
            <a:r>
              <a:rPr lang="en-US" b="1" dirty="0" smtClean="0"/>
              <a:t/>
            </a:r>
            <a:br>
              <a:rPr lang="en-US" b="1" dirty="0" smtClean="0"/>
            </a:br>
            <a:r>
              <a:rPr lang="en-US" b="1" dirty="0" err="1" smtClean="0"/>
              <a:t>Pathophysiology</a:t>
            </a:r>
            <a:endParaRPr lang="en-US" dirty="0"/>
          </a:p>
        </p:txBody>
      </p:sp>
      <p:sp>
        <p:nvSpPr>
          <p:cNvPr id="3" name="Content Placeholder 2"/>
          <p:cNvSpPr>
            <a:spLocks noGrp="1"/>
          </p:cNvSpPr>
          <p:nvPr>
            <p:ph idx="1"/>
          </p:nvPr>
        </p:nvSpPr>
        <p:spPr>
          <a:xfrm>
            <a:off x="228600" y="1447800"/>
            <a:ext cx="6705600" cy="4525963"/>
          </a:xfrm>
        </p:spPr>
        <p:txBody>
          <a:bodyPr rtlCol="0">
            <a:normAutofit fontScale="77500" lnSpcReduction="20000"/>
          </a:bodyPr>
          <a:lstStyle/>
          <a:p>
            <a:pPr eaLnBrk="1" fontAlgn="auto" hangingPunct="1">
              <a:spcAft>
                <a:spcPts val="0"/>
              </a:spcAft>
              <a:buFont typeface="Arial" pitchFamily="34" charset="0"/>
              <a:buNone/>
              <a:defRPr/>
            </a:pPr>
            <a:endParaRPr lang="en-US" dirty="0" smtClean="0"/>
          </a:p>
          <a:p>
            <a:pPr marL="514350" indent="-514350" eaLnBrk="1" fontAlgn="auto" hangingPunct="1">
              <a:spcAft>
                <a:spcPts val="0"/>
              </a:spcAft>
              <a:buFont typeface="+mj-lt"/>
              <a:buAutoNum type="alphaUcPeriod"/>
              <a:defRPr/>
            </a:pPr>
            <a:r>
              <a:rPr lang="en-US" dirty="0" smtClean="0">
                <a:solidFill>
                  <a:srgbClr val="FF0000"/>
                </a:solidFill>
              </a:rPr>
              <a:t>Abnormal lower esophageal sphincter</a:t>
            </a:r>
          </a:p>
          <a:p>
            <a:pPr marL="514350" indent="-514350" eaLnBrk="1" fontAlgn="auto" hangingPunct="1">
              <a:spcAft>
                <a:spcPts val="0"/>
              </a:spcAft>
              <a:buFont typeface="+mj-lt"/>
              <a:buAutoNum type="arabicPeriod"/>
              <a:defRPr/>
            </a:pPr>
            <a:r>
              <a:rPr lang="en-US" dirty="0" smtClean="0"/>
              <a:t>Functional  (frequent transient LES relaxation) </a:t>
            </a:r>
          </a:p>
          <a:p>
            <a:pPr marL="514350" indent="-514350" eaLnBrk="1" fontAlgn="auto" hangingPunct="1">
              <a:spcAft>
                <a:spcPts val="0"/>
              </a:spcAft>
              <a:buFont typeface="+mj-lt"/>
              <a:buAutoNum type="arabicPeriod"/>
              <a:defRPr/>
            </a:pPr>
            <a:r>
              <a:rPr lang="en-US" dirty="0" smtClean="0"/>
              <a:t>Mechanical  (</a:t>
            </a:r>
            <a:r>
              <a:rPr lang="en-US" dirty="0" err="1" smtClean="0"/>
              <a:t>hypotensive</a:t>
            </a:r>
            <a:r>
              <a:rPr lang="en-US" dirty="0" smtClean="0"/>
              <a:t> LES)</a:t>
            </a:r>
          </a:p>
          <a:p>
            <a:pPr marL="514350" indent="-514350" eaLnBrk="1" fontAlgn="auto" hangingPunct="1">
              <a:spcAft>
                <a:spcPts val="0"/>
              </a:spcAft>
              <a:buFont typeface="+mj-lt"/>
              <a:buAutoNum type="arabicPeriod"/>
              <a:defRPr/>
            </a:pPr>
            <a:r>
              <a:rPr lang="en-US" dirty="0" smtClean="0"/>
              <a:t>Foods  (</a:t>
            </a:r>
            <a:r>
              <a:rPr lang="en-US" dirty="0" err="1" smtClean="0"/>
              <a:t>eg</a:t>
            </a:r>
            <a:r>
              <a:rPr lang="en-US" dirty="0" smtClean="0"/>
              <a:t>, coffee, alcohol, smoking) </a:t>
            </a:r>
          </a:p>
          <a:p>
            <a:pPr marL="514350" indent="-514350" eaLnBrk="1" fontAlgn="auto" hangingPunct="1">
              <a:spcAft>
                <a:spcPts val="0"/>
              </a:spcAft>
              <a:buFont typeface="+mj-lt"/>
              <a:buAutoNum type="arabicPeriod"/>
              <a:defRPr/>
            </a:pPr>
            <a:r>
              <a:rPr lang="en-US" dirty="0" smtClean="0"/>
              <a:t>Medications  (</a:t>
            </a:r>
            <a:r>
              <a:rPr lang="en-US" dirty="0" err="1" smtClean="0"/>
              <a:t>eg</a:t>
            </a:r>
            <a:r>
              <a:rPr lang="en-US" dirty="0" smtClean="0"/>
              <a:t>, calcium channel blockers), </a:t>
            </a:r>
          </a:p>
          <a:p>
            <a:pPr marL="514350" indent="-514350" eaLnBrk="1" fontAlgn="auto" hangingPunct="1">
              <a:spcAft>
                <a:spcPts val="0"/>
              </a:spcAft>
              <a:buFont typeface="+mj-lt"/>
              <a:buAutoNum type="arabicPeriod"/>
              <a:defRPr/>
            </a:pPr>
            <a:r>
              <a:rPr lang="en-US" dirty="0" smtClean="0"/>
              <a:t>Location  ..........        </a:t>
            </a:r>
            <a:r>
              <a:rPr lang="en-US" dirty="0" err="1" smtClean="0">
                <a:hlinkClick r:id="rId3"/>
              </a:rPr>
              <a:t>hiatal</a:t>
            </a:r>
            <a:r>
              <a:rPr lang="en-US" dirty="0" smtClean="0">
                <a:hlinkClick r:id="rId3"/>
              </a:rPr>
              <a:t> hernia</a:t>
            </a:r>
            <a:endParaRPr lang="en-US" dirty="0" smtClean="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or </a:t>
            </a:r>
            <a:endParaRPr lang="en-US" dirty="0"/>
          </a:p>
          <a:p>
            <a:pPr marL="514350" indent="-514350" eaLnBrk="1" fontAlgn="auto" hangingPunct="1">
              <a:spcAft>
                <a:spcPts val="0"/>
              </a:spcAft>
              <a:buFont typeface="Arial" pitchFamily="34" charset="0"/>
              <a:buNone/>
              <a:defRPr/>
            </a:pPr>
            <a:r>
              <a:rPr lang="en-US" dirty="0" smtClean="0">
                <a:solidFill>
                  <a:srgbClr val="FF0000"/>
                </a:solidFill>
              </a:rPr>
              <a:t>B.     Increase  abdominal pressure</a:t>
            </a:r>
          </a:p>
          <a:p>
            <a:pPr eaLnBrk="1" fontAlgn="auto" hangingPunct="1">
              <a:spcAft>
                <a:spcPts val="0"/>
              </a:spcAft>
              <a:buFont typeface="Arial" pitchFamily="34" charset="0"/>
              <a:buChar char="•"/>
              <a:defRPr/>
            </a:pPr>
            <a:endParaRPr lang="en-US" dirty="0"/>
          </a:p>
        </p:txBody>
      </p:sp>
      <p:sp>
        <p:nvSpPr>
          <p:cNvPr id="14340" name="Rectangle 3"/>
          <p:cNvSpPr>
            <a:spLocks noChangeArrowheads="1"/>
          </p:cNvSpPr>
          <p:nvPr/>
        </p:nvSpPr>
        <p:spPr bwMode="auto">
          <a:xfrm>
            <a:off x="7239000" y="2276475"/>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The  most common cause of  (GERD). </a:t>
            </a:r>
          </a:p>
        </p:txBody>
      </p:sp>
      <p:sp>
        <p:nvSpPr>
          <p:cNvPr id="5" name="Right Brace 4"/>
          <p:cNvSpPr/>
          <p:nvPr/>
        </p:nvSpPr>
        <p:spPr>
          <a:xfrm>
            <a:off x="6934200" y="2286000"/>
            <a:ext cx="304800" cy="8382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2" name="Rectangle 5"/>
          <p:cNvSpPr>
            <a:spLocks noChangeArrowheads="1"/>
          </p:cNvSpPr>
          <p:nvPr/>
        </p:nvSpPr>
        <p:spPr bwMode="auto">
          <a:xfrm>
            <a:off x="7239000" y="3276600"/>
            <a:ext cx="1676400" cy="923925"/>
          </a:xfrm>
          <a:prstGeom prst="rect">
            <a:avLst/>
          </a:prstGeom>
          <a:noFill/>
          <a:ln w="9525">
            <a:solidFill>
              <a:srgbClr val="FF0000"/>
            </a:solidFill>
            <a:miter lim="800000"/>
            <a:headEnd/>
            <a:tailEnd/>
          </a:ln>
        </p:spPr>
        <p:txBody>
          <a:bodyPr>
            <a:spAutoFit/>
          </a:bodyPr>
          <a:lstStyle/>
          <a:p>
            <a:r>
              <a:rPr lang="en-US">
                <a:latin typeface="Calibri" pitchFamily="34" charset="0"/>
              </a:rPr>
              <a:t>decrease the pressure of the LES. </a:t>
            </a:r>
          </a:p>
        </p:txBody>
      </p:sp>
      <p:sp>
        <p:nvSpPr>
          <p:cNvPr id="7" name="Right Brace 6"/>
          <p:cNvSpPr/>
          <p:nvPr/>
        </p:nvSpPr>
        <p:spPr>
          <a:xfrm>
            <a:off x="6934200" y="3200400"/>
            <a:ext cx="304800" cy="7620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344" name="Rectangle 7"/>
          <p:cNvSpPr>
            <a:spLocks noChangeArrowheads="1"/>
          </p:cNvSpPr>
          <p:nvPr/>
        </p:nvSpPr>
        <p:spPr bwMode="auto">
          <a:xfrm>
            <a:off x="914400" y="5334000"/>
            <a:ext cx="3200400" cy="1016000"/>
          </a:xfrm>
          <a:prstGeom prst="rect">
            <a:avLst/>
          </a:prstGeom>
          <a:solidFill>
            <a:schemeClr val="bg1"/>
          </a:solidFill>
          <a:ln w="9525">
            <a:solidFill>
              <a:srgbClr val="FF0000"/>
            </a:solidFill>
            <a:miter lim="800000"/>
            <a:headEnd/>
            <a:tailEnd/>
          </a:ln>
        </p:spPr>
        <p:txBody>
          <a:bodyPr>
            <a:spAutoFit/>
          </a:bodyPr>
          <a:lstStyle/>
          <a:p>
            <a:r>
              <a:rPr lang="en-US" sz="2000">
                <a:latin typeface="Calibri" pitchFamily="34" charset="0"/>
              </a:rPr>
              <a:t>Obesity</a:t>
            </a:r>
          </a:p>
          <a:p>
            <a:r>
              <a:rPr lang="en-US" sz="2000">
                <a:latin typeface="Calibri" pitchFamily="34" charset="0"/>
              </a:rPr>
              <a:t>Pregnancy</a:t>
            </a:r>
          </a:p>
          <a:p>
            <a:r>
              <a:rPr lang="en-US" sz="2000">
                <a:latin typeface="Calibri" pitchFamily="34" charset="0"/>
              </a:rPr>
              <a:t>Increased gastric volume</a:t>
            </a:r>
            <a:endParaRPr lang="en-US">
              <a:latin typeface="Calibri" pitchFamily="34" charset="0"/>
            </a:endParaRP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73"/>
                                        </p:tgtEl>
                                        <p:attrNameLst>
                                          <p:attrName>style.visibility</p:attrName>
                                        </p:attrNameLst>
                                      </p:cBhvr>
                                      <p:to>
                                        <p:strVal val="visible"/>
                                      </p:to>
                                    </p:set>
                                    <p:animEffect transition="in" filter="blinds(horizontal)">
                                      <p:cBhvr>
                                        <p:cTn id="7" dur="500"/>
                                        <p:tgtEl>
                                          <p:spTgt spid="1127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1273"/>
                                        </p:tgtEl>
                                      </p:cBhvr>
                                    </p:animEffect>
                                    <p:set>
                                      <p:cBhvr>
                                        <p:cTn id="12" dur="1" fill="hold">
                                          <p:stCondLst>
                                            <p:cond delay="499"/>
                                          </p:stCondLst>
                                        </p:cTn>
                                        <p:tgtEl>
                                          <p:spTgt spid="11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305522"/>
            <a:ext cx="6530182" cy="1139825"/>
          </a:xfrm>
        </p:spPr>
        <p:txBody>
          <a:bodyPr/>
          <a:lstStyle/>
          <a:p>
            <a:pPr eaLnBrk="1" hangingPunct="1"/>
            <a:r>
              <a:rPr lang="en-US" dirty="0" smtClean="0"/>
              <a:t>Clinical </a:t>
            </a:r>
            <a:r>
              <a:rPr lang="en-US" dirty="0" err="1" smtClean="0"/>
              <a:t>Manisfestations</a:t>
            </a:r>
            <a:r>
              <a:rPr lang="en-US" dirty="0" smtClean="0"/>
              <a:t> </a:t>
            </a:r>
          </a:p>
        </p:txBody>
      </p:sp>
      <p:sp>
        <p:nvSpPr>
          <p:cNvPr id="7171" name="Rectangle 3"/>
          <p:cNvSpPr>
            <a:spLocks noGrp="1" noChangeArrowheads="1"/>
          </p:cNvSpPr>
          <p:nvPr>
            <p:ph type="body" sz="half" idx="1"/>
          </p:nvPr>
        </p:nvSpPr>
        <p:spPr>
          <a:xfrm>
            <a:off x="228600" y="1905000"/>
            <a:ext cx="6172200" cy="2362200"/>
          </a:xfrm>
        </p:spPr>
        <p:txBody>
          <a:bodyPr/>
          <a:lstStyle/>
          <a:p>
            <a:pPr eaLnBrk="1" hangingPunct="1">
              <a:lnSpc>
                <a:spcPct val="80000"/>
              </a:lnSpc>
            </a:pPr>
            <a:r>
              <a:rPr lang="en-US" sz="2800" dirty="0" smtClean="0"/>
              <a:t>Most common symptoms</a:t>
            </a:r>
          </a:p>
          <a:p>
            <a:pPr lvl="1" eaLnBrk="1" hangingPunct="1">
              <a:lnSpc>
                <a:spcPct val="80000"/>
              </a:lnSpc>
            </a:pPr>
            <a:r>
              <a:rPr lang="en-US" sz="2400" dirty="0" smtClean="0"/>
              <a:t>Heartburn—retrosternal burning discomfort and chest pain</a:t>
            </a:r>
          </a:p>
          <a:p>
            <a:pPr lvl="1" eaLnBrk="1" hangingPunct="1">
              <a:lnSpc>
                <a:spcPct val="80000"/>
              </a:lnSpc>
            </a:pPr>
            <a:r>
              <a:rPr lang="en-US" sz="2400" dirty="0" smtClean="0"/>
              <a:t>Regurgitation—effortless return of gastric contents into the pharynx without nausea, retching, or abdominal contractions</a:t>
            </a:r>
          </a:p>
        </p:txBody>
      </p:sp>
      <p:sp>
        <p:nvSpPr>
          <p:cNvPr id="15365" name="مستطيل 5"/>
          <p:cNvSpPr>
            <a:spLocks noChangeArrowheads="1"/>
          </p:cNvSpPr>
          <p:nvPr/>
        </p:nvSpPr>
        <p:spPr bwMode="auto">
          <a:xfrm>
            <a:off x="685800" y="4876800"/>
            <a:ext cx="5029200" cy="830997"/>
          </a:xfrm>
          <a:prstGeom prst="rect">
            <a:avLst/>
          </a:prstGeom>
          <a:noFill/>
          <a:ln w="9525">
            <a:noFill/>
            <a:miter lim="800000"/>
            <a:headEnd/>
            <a:tailEnd/>
          </a:ln>
        </p:spPr>
        <p:txBody>
          <a:bodyPr>
            <a:spAutoFit/>
          </a:bodyPr>
          <a:lstStyle/>
          <a:p>
            <a:r>
              <a:rPr lang="en-US" sz="2400" dirty="0"/>
              <a:t>Atypical  symptoms….</a:t>
            </a:r>
            <a:r>
              <a:rPr lang="en-US" sz="2400" dirty="0" smtClean="0"/>
              <a:t>coughing (nocturnal) and wheezing (asthma).</a:t>
            </a:r>
            <a:endParaRPr lang="en-US" sz="2400" dirty="0"/>
          </a:p>
        </p:txBody>
      </p:sp>
      <p:pic>
        <p:nvPicPr>
          <p:cNvPr id="15366" name="Picture 1"/>
          <p:cNvPicPr>
            <a:picLocks noChangeAspect="1" noChangeArrowheads="1"/>
          </p:cNvPicPr>
          <p:nvPr/>
        </p:nvPicPr>
        <p:blipFill>
          <a:blip r:embed="rId3" cstate="print"/>
          <a:srcRect/>
          <a:stretch>
            <a:fillRect/>
          </a:stretch>
        </p:blipFill>
        <p:spPr bwMode="auto">
          <a:xfrm>
            <a:off x="6555158" y="3086100"/>
            <a:ext cx="1219200" cy="1457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pic>
        <p:nvPicPr>
          <p:cNvPr id="10" name="Picture 4" descr="http://annpharmacy.com/blog/wp-content/uploads/2009/11/Gastroesophageal-Reflux-Disease.jpg"/>
          <p:cNvPicPr>
            <a:picLocks noGrp="1" noChangeAspect="1" noChangeArrowheads="1"/>
          </p:cNvPicPr>
          <p:nvPr>
            <p:ph sz="quarter" idx="2"/>
          </p:nvPr>
        </p:nvPicPr>
        <p:blipFill>
          <a:blip r:embed="rId4" cstate="print"/>
          <a:srcRect/>
          <a:stretch>
            <a:fillRect/>
          </a:stretch>
        </p:blipFill>
        <p:spPr bwMode="auto">
          <a:xfrm>
            <a:off x="5715000" y="1109452"/>
            <a:ext cx="2899516" cy="1890989"/>
          </a:xfrm>
          <a:prstGeom prst="rect">
            <a:avLst/>
          </a:prstGeom>
          <a:noFill/>
        </p:spPr>
      </p:pic>
      <p:pic>
        <p:nvPicPr>
          <p:cNvPr id="11" name="Picture 6" descr="http://www.palmspringsdesertsurgeons.com/wp-content/uploads/2013/01/istock_000002897823small.jpg"/>
          <p:cNvPicPr>
            <a:picLocks noChangeAspect="1" noChangeArrowheads="1"/>
          </p:cNvPicPr>
          <p:nvPr/>
        </p:nvPicPr>
        <p:blipFill>
          <a:blip r:embed="rId5" cstate="print"/>
          <a:srcRect/>
          <a:stretch>
            <a:fillRect/>
          </a:stretch>
        </p:blipFill>
        <p:spPr bwMode="auto">
          <a:xfrm>
            <a:off x="6068248" y="4730811"/>
            <a:ext cx="2514600" cy="1590632"/>
          </a:xfrm>
          <a:prstGeom prst="rect">
            <a:avLst/>
          </a:prstGeom>
          <a:noFill/>
        </p:spPr>
      </p:pic>
      <p:sp>
        <p:nvSpPr>
          <p:cNvPr id="3" name="Rectangle 2"/>
          <p:cNvSpPr/>
          <p:nvPr/>
        </p:nvSpPr>
        <p:spPr>
          <a:xfrm>
            <a:off x="711530" y="5791200"/>
            <a:ext cx="4572000" cy="646331"/>
          </a:xfrm>
          <a:prstGeom prst="rect">
            <a:avLst/>
          </a:prstGeom>
        </p:spPr>
        <p:txBody>
          <a:bodyPr>
            <a:spAutoFit/>
          </a:bodyPr>
          <a:lstStyle/>
          <a:p>
            <a:r>
              <a:rPr lang="en-US" dirty="0" smtClean="0">
                <a:solidFill>
                  <a:srgbClr val="000000"/>
                </a:solidFill>
                <a:latin typeface="Meta Serif Office Pro"/>
              </a:rPr>
              <a:t>Age:  older than 40 years </a:t>
            </a:r>
            <a:r>
              <a:rPr lang="en-US" dirty="0">
                <a:solidFill>
                  <a:srgbClr val="000000"/>
                </a:solidFill>
                <a:latin typeface="Meta Serif Office Pro"/>
              </a:rPr>
              <a:t>but also occurs in infants and children.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p:cTn id="7"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 calcmode="lin" valueType="num">
                                      <p:cBhvr>
                                        <p:cTn id="14"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Diagnostic Evaluation</a:t>
            </a:r>
          </a:p>
        </p:txBody>
      </p:sp>
      <p:sp>
        <p:nvSpPr>
          <p:cNvPr id="16387" name="Rectangle 3"/>
          <p:cNvSpPr>
            <a:spLocks noGrp="1" noChangeArrowheads="1"/>
          </p:cNvSpPr>
          <p:nvPr>
            <p:ph type="body" idx="1"/>
          </p:nvPr>
        </p:nvSpPr>
        <p:spPr/>
        <p:txBody>
          <a:bodyPr/>
          <a:lstStyle/>
          <a:p>
            <a:pPr eaLnBrk="1" hangingPunct="1">
              <a:buFont typeface="Wingdings" pitchFamily="2" charset="2"/>
              <a:buNone/>
            </a:pPr>
            <a:endParaRPr lang="en-US" smtClean="0"/>
          </a:p>
          <a:p>
            <a:pPr lvl="1" eaLnBrk="1" hangingPunct="1"/>
            <a:r>
              <a:rPr lang="en-US" smtClean="0"/>
              <a:t>If classic symptoms of heartburn and regurgitation exist, the diagnosis of GERD can be made clinically and treatment can be initiated</a:t>
            </a:r>
          </a:p>
          <a:p>
            <a:pPr lvl="1" eaLnBrk="1" hangingPunct="1">
              <a:buFontTx/>
              <a:buNone/>
            </a:pPr>
            <a:endParaRPr lang="en-US" smtClean="0"/>
          </a:p>
          <a:p>
            <a:pPr lvl="2" eaLnBrk="1" hangingPunct="1"/>
            <a:endParaRPr lang="en-US" smtClean="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5" descr="ei_2578"/>
          <p:cNvPicPr>
            <a:picLocks noChangeAspect="1" noChangeArrowheads="1"/>
          </p:cNvPicPr>
          <p:nvPr/>
        </p:nvPicPr>
        <p:blipFill>
          <a:blip r:embed="rId3" cstate="print"/>
          <a:srcRect/>
          <a:stretch>
            <a:fillRect/>
          </a:stretch>
        </p:blipFill>
        <p:spPr bwMode="auto">
          <a:xfrm>
            <a:off x="4648200" y="1219200"/>
            <a:ext cx="4114800" cy="5048250"/>
          </a:xfrm>
          <a:prstGeom prst="rect">
            <a:avLst/>
          </a:prstGeom>
          <a:noFill/>
          <a:ln w="9525">
            <a:noFill/>
            <a:miter lim="800000"/>
            <a:headEnd/>
            <a:tailEnd/>
          </a:ln>
        </p:spPr>
      </p:pic>
      <p:sp>
        <p:nvSpPr>
          <p:cNvPr id="17410" name="Rectangle 2"/>
          <p:cNvSpPr>
            <a:spLocks noGrp="1" noChangeArrowheads="1"/>
          </p:cNvSpPr>
          <p:nvPr>
            <p:ph type="title"/>
          </p:nvPr>
        </p:nvSpPr>
        <p:spPr/>
        <p:txBody>
          <a:bodyPr/>
          <a:lstStyle/>
          <a:p>
            <a:pPr eaLnBrk="1" hangingPunct="1"/>
            <a:r>
              <a:rPr lang="en-US" smtClean="0"/>
              <a:t>Esophagogastrodudenoscopy</a:t>
            </a:r>
          </a:p>
        </p:txBody>
      </p:sp>
      <p:sp>
        <p:nvSpPr>
          <p:cNvPr id="14339" name="Rectangle 3"/>
          <p:cNvSpPr>
            <a:spLocks noGrp="1" noChangeArrowheads="1"/>
          </p:cNvSpPr>
          <p:nvPr>
            <p:ph type="body" idx="1"/>
          </p:nvPr>
        </p:nvSpPr>
        <p:spPr>
          <a:xfrm>
            <a:off x="304800" y="2143125"/>
            <a:ext cx="5029200" cy="1676400"/>
          </a:xfrm>
        </p:spPr>
        <p:txBody>
          <a:bodyPr/>
          <a:lstStyle/>
          <a:p>
            <a:pPr eaLnBrk="1" hangingPunct="1">
              <a:lnSpc>
                <a:spcPct val="80000"/>
              </a:lnSpc>
            </a:pPr>
            <a:r>
              <a:rPr lang="en-US" sz="2400" dirty="0" smtClean="0"/>
              <a:t>Endoscopy (with biopsy if needed)</a:t>
            </a:r>
          </a:p>
          <a:p>
            <a:pPr lvl="1" eaLnBrk="1" hangingPunct="1">
              <a:lnSpc>
                <a:spcPct val="80000"/>
              </a:lnSpc>
            </a:pPr>
            <a:r>
              <a:rPr lang="en-US" sz="2000" dirty="0" smtClean="0"/>
              <a:t>In patients with  unusual signs/ symptoms</a:t>
            </a:r>
          </a:p>
          <a:p>
            <a:pPr lvl="1" eaLnBrk="1" hangingPunct="1">
              <a:lnSpc>
                <a:spcPct val="80000"/>
              </a:lnSpc>
            </a:pPr>
            <a:r>
              <a:rPr lang="en-US" sz="2000" dirty="0" smtClean="0"/>
              <a:t>Those who fail a medication trial</a:t>
            </a:r>
          </a:p>
          <a:p>
            <a:pPr lvl="1" eaLnBrk="1" hangingPunct="1">
              <a:lnSpc>
                <a:spcPct val="80000"/>
              </a:lnSpc>
            </a:pPr>
            <a:r>
              <a:rPr lang="en-US" sz="2000" dirty="0" smtClean="0"/>
              <a:t>Those who require long-term treatment</a:t>
            </a:r>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2" name="Rectangle 1"/>
          <p:cNvSpPr/>
          <p:nvPr/>
        </p:nvSpPr>
        <p:spPr>
          <a:xfrm>
            <a:off x="3694216" y="89972"/>
            <a:ext cx="2403222" cy="369332"/>
          </a:xfrm>
          <a:prstGeom prst="rect">
            <a:avLst/>
          </a:prstGeom>
        </p:spPr>
        <p:txBody>
          <a:bodyPr wrap="none">
            <a:spAutoFit/>
          </a:bodyPr>
          <a:lstStyle/>
          <a:p>
            <a:r>
              <a:rPr lang="en-US" dirty="0"/>
              <a:t>Diagnostic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1000" fill="hold"/>
                                        <p:tgtEl>
                                          <p:spTgt spid="143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 calcmode="lin" valueType="num">
                                      <p:cBhvr>
                                        <p:cTn id="12"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14339">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 calcmode="lin" valueType="num">
                                      <p:cBhvr>
                                        <p:cTn id="17" dur="1000" fill="hold"/>
                                        <p:tgtEl>
                                          <p:spTgt spid="1433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1433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14339">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 calcmode="lin" valueType="num">
                                      <p:cBhvr>
                                        <p:cTn id="22" dur="1000" fill="hold"/>
                                        <p:tgtEl>
                                          <p:spTgt spid="1433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1433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92513"/>
            <a:ext cx="8229600" cy="1143000"/>
          </a:xfrm>
        </p:spPr>
        <p:txBody>
          <a:bodyPr/>
          <a:lstStyle/>
          <a:p>
            <a:pPr eaLnBrk="1" hangingPunct="1"/>
            <a:r>
              <a:rPr lang="en-US" dirty="0" smtClean="0"/>
              <a:t>pH</a:t>
            </a:r>
          </a:p>
        </p:txBody>
      </p:sp>
      <p:sp>
        <p:nvSpPr>
          <p:cNvPr id="18435" name="Rectangle 3"/>
          <p:cNvSpPr>
            <a:spLocks noGrp="1" noChangeArrowheads="1"/>
          </p:cNvSpPr>
          <p:nvPr>
            <p:ph type="body" idx="1"/>
          </p:nvPr>
        </p:nvSpPr>
        <p:spPr/>
        <p:txBody>
          <a:bodyPr/>
          <a:lstStyle/>
          <a:p>
            <a:pPr eaLnBrk="1" hangingPunct="1"/>
            <a:r>
              <a:rPr lang="en-US" smtClean="0"/>
              <a:t>24-hour pH monitoring</a:t>
            </a:r>
          </a:p>
          <a:p>
            <a:pPr lvl="1" eaLnBrk="1" hangingPunct="1"/>
            <a:r>
              <a:rPr lang="en-US" smtClean="0"/>
              <a:t>Accepted standard for establishing or excluding presence of GERD for those patients who do not have mucosal changes</a:t>
            </a:r>
          </a:p>
          <a:p>
            <a:pPr lvl="1" eaLnBrk="1" hangingPunct="1"/>
            <a:r>
              <a:rPr lang="en-US" smtClean="0"/>
              <a:t>Trans-nasal catheter or a wireless  capsule shaped device</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2" name="Rectangle 1"/>
          <p:cNvSpPr/>
          <p:nvPr/>
        </p:nvSpPr>
        <p:spPr>
          <a:xfrm>
            <a:off x="3657600" y="95139"/>
            <a:ext cx="2403222" cy="369332"/>
          </a:xfrm>
          <a:prstGeom prst="rect">
            <a:avLst/>
          </a:prstGeom>
        </p:spPr>
        <p:txBody>
          <a:bodyPr wrap="none">
            <a:spAutoFit/>
          </a:bodyPr>
          <a:lstStyle/>
          <a:p>
            <a:r>
              <a:rPr lang="en-US" dirty="0"/>
              <a:t>Diagnostic Evaluation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8300" y="514876"/>
            <a:ext cx="8229600" cy="1143000"/>
          </a:xfrm>
        </p:spPr>
        <p:txBody>
          <a:bodyPr/>
          <a:lstStyle/>
          <a:p>
            <a:r>
              <a:rPr lang="en-US" dirty="0" smtClean="0"/>
              <a:t>Morphology</a:t>
            </a:r>
            <a:endParaRPr lang="ar-SA" dirty="0" smtClean="0"/>
          </a:p>
        </p:txBody>
      </p:sp>
      <p:pic>
        <p:nvPicPr>
          <p:cNvPr id="19459" name="Picture 7" descr="7272b"/>
          <p:cNvPicPr>
            <a:picLocks noGrp="1" noChangeAspect="1" noChangeArrowheads="1"/>
          </p:cNvPicPr>
          <p:nvPr>
            <p:ph idx="1"/>
          </p:nvPr>
        </p:nvPicPr>
        <p:blipFill>
          <a:blip r:embed="rId2" cstate="print"/>
          <a:srcRect/>
          <a:stretch>
            <a:fillRect/>
          </a:stretch>
        </p:blipFill>
        <p:spPr>
          <a:xfrm>
            <a:off x="2514600" y="2319338"/>
            <a:ext cx="4114800" cy="3086100"/>
          </a:xfrm>
          <a:noFill/>
        </p:spPr>
      </p:pic>
      <p:sp>
        <p:nvSpPr>
          <p:cNvPr id="19460" name="Rectangle 4"/>
          <p:cNvSpPr>
            <a:spLocks noChangeArrowheads="1"/>
          </p:cNvSpPr>
          <p:nvPr/>
        </p:nvSpPr>
        <p:spPr bwMode="auto">
          <a:xfrm>
            <a:off x="3429000" y="5638800"/>
            <a:ext cx="3070071" cy="369332"/>
          </a:xfrm>
          <a:prstGeom prst="rect">
            <a:avLst/>
          </a:prstGeom>
          <a:noFill/>
          <a:ln w="9525">
            <a:noFill/>
            <a:miter lim="800000"/>
            <a:headEnd/>
            <a:tailEnd/>
          </a:ln>
        </p:spPr>
        <p:txBody>
          <a:bodyPr wrap="none">
            <a:spAutoFit/>
          </a:bodyPr>
          <a:lstStyle/>
          <a:p>
            <a:r>
              <a:rPr lang="en-CA" dirty="0"/>
              <a:t>Simple </a:t>
            </a:r>
            <a:r>
              <a:rPr lang="en-CA" b="1" dirty="0" smtClean="0"/>
              <a:t>hyperemia: </a:t>
            </a:r>
            <a:r>
              <a:rPr lang="en-US" dirty="0"/>
              <a:t>redness</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عنوان 1"/>
          <p:cNvSpPr>
            <a:spLocks noGrp="1"/>
          </p:cNvSpPr>
          <p:nvPr>
            <p:ph type="title"/>
          </p:nvPr>
        </p:nvSpPr>
        <p:spPr/>
        <p:txBody>
          <a:bodyPr/>
          <a:lstStyle/>
          <a:p>
            <a:r>
              <a:rPr lang="en-US" smtClean="0"/>
              <a:t>Morphology of GERD</a:t>
            </a:r>
            <a:endParaRPr lang="en-US" smtClean="0">
              <a:solidFill>
                <a:srgbClr val="FF0000"/>
              </a:solidFill>
            </a:endParaRPr>
          </a:p>
        </p:txBody>
      </p:sp>
      <p:pic>
        <p:nvPicPr>
          <p:cNvPr id="20483" name="Picture 2" descr="http://www.studentconsult.com/content/9781416031215/Kumar_Cases_PBD8/gas1/gas110.jpg"/>
          <p:cNvPicPr>
            <a:picLocks noGrp="1" noChangeAspect="1" noChangeArrowheads="1"/>
          </p:cNvPicPr>
          <p:nvPr>
            <p:ph idx="1"/>
          </p:nvPr>
        </p:nvPicPr>
        <p:blipFill>
          <a:blip r:embed="rId2" cstate="print"/>
          <a:srcRect/>
          <a:stretch>
            <a:fillRect/>
          </a:stretch>
        </p:blipFill>
        <p:spPr>
          <a:xfrm>
            <a:off x="533400" y="1191419"/>
            <a:ext cx="6477000" cy="4627562"/>
          </a:xfrm>
        </p:spPr>
      </p:pic>
      <p:sp>
        <p:nvSpPr>
          <p:cNvPr id="5" name="مستطيل 4"/>
          <p:cNvSpPr/>
          <p:nvPr/>
        </p:nvSpPr>
        <p:spPr>
          <a:xfrm>
            <a:off x="838199" y="5911334"/>
            <a:ext cx="2743200"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dirty="0"/>
              <a:t>basal zone hyperplasia, </a:t>
            </a:r>
          </a:p>
        </p:txBody>
      </p:sp>
      <p:sp>
        <p:nvSpPr>
          <p:cNvPr id="6" name="مستطيل 5"/>
          <p:cNvSpPr/>
          <p:nvPr/>
        </p:nvSpPr>
        <p:spPr>
          <a:xfrm>
            <a:off x="3886200" y="5911334"/>
            <a:ext cx="3954463" cy="369888"/>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dirty="0"/>
              <a:t>Elongation  of lamina </a:t>
            </a:r>
            <a:r>
              <a:rPr lang="en-US" dirty="0" err="1"/>
              <a:t>propria</a:t>
            </a:r>
            <a:r>
              <a:rPr lang="en-US" dirty="0"/>
              <a:t> papillae</a:t>
            </a:r>
          </a:p>
        </p:txBody>
      </p:sp>
      <p:cxnSp>
        <p:nvCxnSpPr>
          <p:cNvPr id="8" name="رابط كسهم مستقيم 7"/>
          <p:cNvCxnSpPr/>
          <p:nvPr/>
        </p:nvCxnSpPr>
        <p:spPr>
          <a:xfrm flipH="1" flipV="1">
            <a:off x="5029199" y="3442855"/>
            <a:ext cx="457201" cy="250074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rot="16200000" flipV="1">
            <a:off x="1600200" y="5181600"/>
            <a:ext cx="1371600" cy="152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488" name="Picture 10" descr="http://www.studentconsult.com/content/9781416031215/Kumar_Cases_PBD8/gas1/gas120.jpg"/>
          <p:cNvPicPr>
            <a:picLocks noChangeAspect="1" noChangeArrowheads="1"/>
          </p:cNvPicPr>
          <p:nvPr/>
        </p:nvPicPr>
        <p:blipFill>
          <a:blip r:embed="rId3" cstate="print"/>
          <a:srcRect/>
          <a:stretch>
            <a:fillRect/>
          </a:stretch>
        </p:blipFill>
        <p:spPr bwMode="auto">
          <a:xfrm>
            <a:off x="6324600" y="1676400"/>
            <a:ext cx="2454275" cy="1752600"/>
          </a:xfrm>
          <a:prstGeom prst="rect">
            <a:avLst/>
          </a:prstGeom>
          <a:noFill/>
          <a:ln w="9525">
            <a:noFill/>
            <a:miter lim="800000"/>
            <a:headEnd/>
            <a:tailEnd/>
          </a:ln>
        </p:spPr>
      </p:pic>
      <p:sp>
        <p:nvSpPr>
          <p:cNvPr id="13" name="مستطيل 12"/>
          <p:cNvSpPr/>
          <p:nvPr/>
        </p:nvSpPr>
        <p:spPr>
          <a:xfrm>
            <a:off x="6360226" y="3197225"/>
            <a:ext cx="2403475" cy="3079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1400" dirty="0" err="1"/>
              <a:t>Eosinophils</a:t>
            </a:r>
            <a:r>
              <a:rPr lang="en-US" sz="1400" dirty="0"/>
              <a:t> and </a:t>
            </a:r>
            <a:r>
              <a:rPr lang="en-US" sz="1400" dirty="0" err="1"/>
              <a:t>neutrophils</a:t>
            </a:r>
            <a:r>
              <a:rPr lang="en-US" sz="1400" dirty="0"/>
              <a:t> </a:t>
            </a:r>
          </a:p>
        </p:txBody>
      </p:sp>
      <p:sp>
        <p:nvSpPr>
          <p:cNvPr id="10" name="Rectangle 9"/>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2" name="Rectangle 1"/>
          <p:cNvSpPr/>
          <p:nvPr/>
        </p:nvSpPr>
        <p:spPr>
          <a:xfrm>
            <a:off x="838199" y="6302514"/>
            <a:ext cx="4416594" cy="369332"/>
          </a:xfrm>
          <a:prstGeom prst="rect">
            <a:avLst/>
          </a:prstGeom>
        </p:spPr>
        <p:txBody>
          <a:bodyPr wrap="none">
            <a:spAutoFit/>
          </a:bodyPr>
          <a:lstStyle/>
          <a:p>
            <a:r>
              <a:rPr lang="en-US" dirty="0" smtClean="0">
                <a:solidFill>
                  <a:srgbClr val="000000"/>
                </a:solidFill>
                <a:latin typeface="Meta Serif Office Pro"/>
              </a:rPr>
              <a:t>- Changes increase </a:t>
            </a:r>
            <a:r>
              <a:rPr lang="en-US" dirty="0">
                <a:solidFill>
                  <a:srgbClr val="000000"/>
                </a:solidFill>
                <a:latin typeface="Meta Serif Office Pro"/>
              </a:rPr>
              <a:t>with disease duration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Treatment </a:t>
            </a:r>
          </a:p>
        </p:txBody>
      </p:sp>
      <p:sp>
        <p:nvSpPr>
          <p:cNvPr id="21507" name="Rectangle 3"/>
          <p:cNvSpPr>
            <a:spLocks noGrp="1" noChangeArrowheads="1"/>
          </p:cNvSpPr>
          <p:nvPr>
            <p:ph type="body" idx="1"/>
          </p:nvPr>
        </p:nvSpPr>
        <p:spPr/>
        <p:txBody>
          <a:bodyPr/>
          <a:lstStyle/>
          <a:p>
            <a:pPr eaLnBrk="1" hangingPunct="1"/>
            <a:r>
              <a:rPr lang="en-US" smtClean="0"/>
              <a:t>H 2 receptor Blockers</a:t>
            </a:r>
          </a:p>
          <a:p>
            <a:pPr eaLnBrk="1" hangingPunct="1"/>
            <a:r>
              <a:rPr lang="en-US" smtClean="0"/>
              <a:t>Proton pump inhibitors  </a:t>
            </a:r>
          </a:p>
          <a:p>
            <a:pPr lvl="1" eaLnBrk="1" hangingPunct="1">
              <a:buFontTx/>
              <a:buNone/>
            </a:pPr>
            <a:endParaRPr lang="en-US" smtClean="0"/>
          </a:p>
          <a:p>
            <a:pPr lvl="1" eaLnBrk="1" hangingPunct="1">
              <a:buFont typeface="Arial" charset="0"/>
              <a:buNone/>
            </a:pPr>
            <a:endParaRPr lang="en-US" smtClean="0"/>
          </a:p>
          <a:p>
            <a:pPr lvl="1" eaLnBrk="1" hangingPunct="1"/>
            <a:endParaRPr lang="en-US" smtClean="0"/>
          </a:p>
        </p:txBody>
      </p:sp>
      <p:sp>
        <p:nvSpPr>
          <p:cNvPr id="21508" name="مستطيل 4"/>
          <p:cNvSpPr>
            <a:spLocks noChangeArrowheads="1"/>
          </p:cNvSpPr>
          <p:nvPr/>
        </p:nvSpPr>
        <p:spPr bwMode="auto">
          <a:xfrm>
            <a:off x="1371600" y="4495800"/>
            <a:ext cx="1979613" cy="369888"/>
          </a:xfrm>
          <a:prstGeom prst="rect">
            <a:avLst/>
          </a:prstGeom>
          <a:noFill/>
          <a:ln w="9525">
            <a:noFill/>
            <a:miter lim="800000"/>
            <a:headEnd/>
            <a:tailEnd/>
          </a:ln>
        </p:spPr>
        <p:txBody>
          <a:bodyPr wrap="none">
            <a:spAutoFit/>
          </a:bodyPr>
          <a:lstStyle/>
          <a:p>
            <a:r>
              <a:rPr lang="en-US"/>
              <a:t>Antireflux surgery</a:t>
            </a:r>
          </a:p>
        </p:txBody>
      </p:sp>
      <p:cxnSp>
        <p:nvCxnSpPr>
          <p:cNvPr id="7" name="رابط كسهم مستقيم 6"/>
          <p:cNvCxnSpPr/>
          <p:nvPr/>
        </p:nvCxnSpPr>
        <p:spPr>
          <a:xfrm rot="5400000">
            <a:off x="1828801" y="3657600"/>
            <a:ext cx="1219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52400" y="1524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5" name="Title 1"/>
          <p:cNvSpPr txBox="1">
            <a:spLocks/>
          </p:cNvSpPr>
          <p:nvPr/>
        </p:nvSpPr>
        <p:spPr bwMode="auto">
          <a:xfrm>
            <a:off x="228600" y="9144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
        <p:nvSpPr>
          <p:cNvPr id="6" name="مستطيل 5"/>
          <p:cNvSpPr/>
          <p:nvPr/>
        </p:nvSpPr>
        <p:spPr>
          <a:xfrm>
            <a:off x="260350" y="31242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disease-1</a:t>
            </a:r>
          </a:p>
        </p:txBody>
      </p:sp>
      <p:sp>
        <p:nvSpPr>
          <p:cNvPr id="7" name="مستطيل 6"/>
          <p:cNvSpPr/>
          <p:nvPr/>
        </p:nvSpPr>
        <p:spPr>
          <a:xfrm>
            <a:off x="228600" y="2362200"/>
            <a:ext cx="2643187"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err="1"/>
              <a:t>Malabsorption</a:t>
            </a:r>
            <a:r>
              <a:rPr lang="en-US" sz="3200" dirty="0"/>
              <a:t>                                         </a:t>
            </a:r>
          </a:p>
        </p:txBody>
      </p:sp>
      <p:sp>
        <p:nvSpPr>
          <p:cNvPr id="8" name="مستطيل 7"/>
          <p:cNvSpPr/>
          <p:nvPr/>
        </p:nvSpPr>
        <p:spPr>
          <a:xfrm>
            <a:off x="228600" y="1676400"/>
            <a:ext cx="2066925" cy="584200"/>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3200" dirty="0"/>
              <a:t>Diarrhea                                                   </a:t>
            </a:r>
            <a:endParaRPr lang="en-US" sz="4000" dirty="0"/>
          </a:p>
        </p:txBody>
      </p:sp>
      <p:sp>
        <p:nvSpPr>
          <p:cNvPr id="9" name="مستطيل 8"/>
          <p:cNvSpPr/>
          <p:nvPr/>
        </p:nvSpPr>
        <p:spPr>
          <a:xfrm>
            <a:off x="239712" y="4724400"/>
            <a:ext cx="5475288"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carcinoma-1</a:t>
            </a:r>
          </a:p>
        </p:txBody>
      </p:sp>
      <p:sp>
        <p:nvSpPr>
          <p:cNvPr id="10" name="مستطيل 9"/>
          <p:cNvSpPr/>
          <p:nvPr/>
        </p:nvSpPr>
        <p:spPr>
          <a:xfrm>
            <a:off x="260350" y="3886200"/>
            <a:ext cx="5226050"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Inflammatory bowel disease-2</a:t>
            </a:r>
          </a:p>
        </p:txBody>
      </p:sp>
      <p:sp>
        <p:nvSpPr>
          <p:cNvPr id="11" name="مستطيل 10"/>
          <p:cNvSpPr/>
          <p:nvPr/>
        </p:nvSpPr>
        <p:spPr>
          <a:xfrm>
            <a:off x="304800" y="5511800"/>
            <a:ext cx="5475287"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Colonic polyps and carcinoma-2</a:t>
            </a:r>
          </a:p>
        </p:txBody>
      </p:sp>
      <p:sp>
        <p:nvSpPr>
          <p:cNvPr id="14" name="Rectangle 13"/>
          <p:cNvSpPr/>
          <p:nvPr/>
        </p:nvSpPr>
        <p:spPr>
          <a:xfrm>
            <a:off x="6248400" y="3846493"/>
            <a:ext cx="2488225"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en-US" sz="2800" b="1" dirty="0" smtClean="0"/>
              <a:t>Gallstones and </a:t>
            </a:r>
            <a:r>
              <a:rPr lang="en-US" sz="2800" b="1" dirty="0" err="1" smtClean="0"/>
              <a:t>cholecystitis</a:t>
            </a:r>
            <a:endParaRPr lang="en-US" sz="2800" b="1" dirty="0"/>
          </a:p>
        </p:txBody>
      </p:sp>
      <p:sp>
        <p:nvSpPr>
          <p:cNvPr id="15" name="Rectangle 14"/>
          <p:cNvSpPr/>
          <p:nvPr/>
        </p:nvSpPr>
        <p:spPr>
          <a:xfrm>
            <a:off x="4191000" y="838200"/>
            <a:ext cx="4708277" cy="52322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eaLnBrk="0" hangingPunct="0">
              <a:defRPr/>
            </a:pPr>
            <a:r>
              <a:rPr lang="en-US" sz="2800" b="1" dirty="0" smtClean="0"/>
              <a:t>Acute and chronic pancreatitis</a:t>
            </a:r>
          </a:p>
        </p:txBody>
      </p:sp>
      <p:sp>
        <p:nvSpPr>
          <p:cNvPr id="18" name="TextBox 17"/>
          <p:cNvSpPr txBox="1"/>
          <p:nvPr/>
        </p:nvSpPr>
        <p:spPr>
          <a:xfrm>
            <a:off x="4191000" y="2057400"/>
            <a:ext cx="4724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Complication of liver cirrhosis</a:t>
            </a:r>
          </a:p>
        </p:txBody>
      </p:sp>
      <p:sp>
        <p:nvSpPr>
          <p:cNvPr id="19" name="TextBox 18"/>
          <p:cNvSpPr txBox="1"/>
          <p:nvPr/>
        </p:nvSpPr>
        <p:spPr>
          <a:xfrm>
            <a:off x="4191000" y="1447800"/>
            <a:ext cx="4724400"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Pathology of liver cirrhosis</a:t>
            </a:r>
          </a:p>
        </p:txBody>
      </p:sp>
      <p:sp>
        <p:nvSpPr>
          <p:cNvPr id="20" name="TextBox 19"/>
          <p:cNvSpPr txBox="1"/>
          <p:nvPr/>
        </p:nvSpPr>
        <p:spPr>
          <a:xfrm>
            <a:off x="6019800" y="2743200"/>
            <a:ext cx="28956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t>Cancer of the liver and pancreas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Complications</a:t>
            </a:r>
          </a:p>
        </p:txBody>
      </p:sp>
      <p:sp>
        <p:nvSpPr>
          <p:cNvPr id="22531" name="Rectangle 3"/>
          <p:cNvSpPr>
            <a:spLocks noGrp="1" noChangeArrowheads="1"/>
          </p:cNvSpPr>
          <p:nvPr>
            <p:ph type="body" idx="1"/>
          </p:nvPr>
        </p:nvSpPr>
        <p:spPr/>
        <p:txBody>
          <a:bodyPr/>
          <a:lstStyle/>
          <a:p>
            <a:pPr eaLnBrk="1" hangingPunct="1"/>
            <a:r>
              <a:rPr lang="en-US" dirty="0" smtClean="0"/>
              <a:t>Erosive esophagitis and ulceration</a:t>
            </a:r>
          </a:p>
          <a:p>
            <a:pPr eaLnBrk="1" hangingPunct="1"/>
            <a:r>
              <a:rPr lang="en-US" dirty="0" smtClean="0"/>
              <a:t>Hematemesis </a:t>
            </a:r>
          </a:p>
          <a:p>
            <a:pPr eaLnBrk="1" hangingPunct="1"/>
            <a:r>
              <a:rPr lang="en-US" dirty="0" smtClean="0"/>
              <a:t>Melena </a:t>
            </a:r>
          </a:p>
          <a:p>
            <a:pPr eaLnBrk="1" hangingPunct="1"/>
            <a:r>
              <a:rPr lang="en-US" dirty="0" smtClean="0"/>
              <a:t>Stricture</a:t>
            </a:r>
          </a:p>
          <a:p>
            <a:pPr eaLnBrk="1" hangingPunct="1"/>
            <a:r>
              <a:rPr lang="en-US" dirty="0" smtClean="0"/>
              <a:t>Barrett’s esophagus</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261610"/>
            <a:ext cx="8229600" cy="1143000"/>
          </a:xfrm>
        </p:spPr>
        <p:txBody>
          <a:bodyPr/>
          <a:lstStyle/>
          <a:p>
            <a:pPr eaLnBrk="1" hangingPunct="1"/>
            <a:r>
              <a:rPr lang="en-US" dirty="0" smtClean="0"/>
              <a:t>Complications</a:t>
            </a:r>
          </a:p>
        </p:txBody>
      </p:sp>
      <p:sp>
        <p:nvSpPr>
          <p:cNvPr id="23555" name="Rectangle 3"/>
          <p:cNvSpPr>
            <a:spLocks noGrp="1" noChangeArrowheads="1"/>
          </p:cNvSpPr>
          <p:nvPr>
            <p:ph type="body" idx="1"/>
          </p:nvPr>
        </p:nvSpPr>
        <p:spPr>
          <a:xfrm>
            <a:off x="152400" y="1066800"/>
            <a:ext cx="8229600" cy="4525963"/>
          </a:xfrm>
        </p:spPr>
        <p:txBody>
          <a:bodyPr/>
          <a:lstStyle/>
          <a:p>
            <a:pPr eaLnBrk="1" hangingPunct="1"/>
            <a:r>
              <a:rPr lang="en-US" dirty="0" smtClean="0"/>
              <a:t>Erosive esophagitis</a:t>
            </a:r>
          </a:p>
          <a:p>
            <a:pPr lvl="1" eaLnBrk="1" hangingPunct="1"/>
            <a:r>
              <a:rPr lang="en-US" dirty="0" smtClean="0"/>
              <a:t>Responsible for 40-60% of GERD symptoms</a:t>
            </a:r>
          </a:p>
          <a:p>
            <a:pPr lvl="1" eaLnBrk="1" hangingPunct="1"/>
            <a:r>
              <a:rPr lang="en-US" dirty="0" smtClean="0"/>
              <a:t>Severity of symptoms often fail to match severity of erosive esophagitis</a:t>
            </a:r>
          </a:p>
          <a:p>
            <a:pPr lvl="1" eaLnBrk="1" hangingPunct="1"/>
            <a:r>
              <a:rPr lang="en-US" dirty="0" smtClean="0"/>
              <a:t>Red mucosa with erosions and ulceration in sever cases with hematemesis and </a:t>
            </a:r>
            <a:r>
              <a:rPr lang="en-US" dirty="0"/>
              <a:t>melena</a:t>
            </a:r>
            <a:endParaRPr lang="en-US" dirty="0" smtClean="0"/>
          </a:p>
        </p:txBody>
      </p:sp>
      <p:pic>
        <p:nvPicPr>
          <p:cNvPr id="23556" name="Picture 5" descr="fig1_erosive_eso"/>
          <p:cNvPicPr>
            <a:picLocks noChangeAspect="1" noChangeArrowheads="1"/>
          </p:cNvPicPr>
          <p:nvPr/>
        </p:nvPicPr>
        <p:blipFill>
          <a:blip r:embed="rId3" cstate="print"/>
          <a:srcRect/>
          <a:stretch>
            <a:fillRect/>
          </a:stretch>
        </p:blipFill>
        <p:spPr bwMode="auto">
          <a:xfrm>
            <a:off x="2971800" y="3962400"/>
            <a:ext cx="3155950" cy="2819400"/>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5" descr="getImage"/>
          <p:cNvPicPr>
            <a:picLocks noChangeAspect="1" noChangeArrowheads="1"/>
          </p:cNvPicPr>
          <p:nvPr/>
        </p:nvPicPr>
        <p:blipFill>
          <a:blip r:embed="rId3" cstate="print"/>
          <a:srcRect/>
          <a:stretch>
            <a:fillRect/>
          </a:stretch>
        </p:blipFill>
        <p:spPr bwMode="auto">
          <a:xfrm>
            <a:off x="3429000" y="2667000"/>
            <a:ext cx="5257800" cy="3505200"/>
          </a:xfrm>
          <a:prstGeom prst="rect">
            <a:avLst/>
          </a:prstGeom>
          <a:noFill/>
          <a:ln w="9525">
            <a:noFill/>
            <a:miter lim="800000"/>
            <a:headEnd/>
            <a:tailEnd/>
          </a:ln>
        </p:spPr>
      </p:pic>
      <p:sp>
        <p:nvSpPr>
          <p:cNvPr id="24578" name="Rectangle 2"/>
          <p:cNvSpPr>
            <a:spLocks noGrp="1" noChangeArrowheads="1"/>
          </p:cNvSpPr>
          <p:nvPr>
            <p:ph type="title"/>
          </p:nvPr>
        </p:nvSpPr>
        <p:spPr/>
        <p:txBody>
          <a:bodyPr/>
          <a:lstStyle/>
          <a:p>
            <a:pPr eaLnBrk="1" hangingPunct="1"/>
            <a:r>
              <a:rPr lang="en-US" smtClean="0"/>
              <a:t>Complications</a:t>
            </a:r>
          </a:p>
        </p:txBody>
      </p:sp>
      <p:sp>
        <p:nvSpPr>
          <p:cNvPr id="24579" name="Rectangle 3"/>
          <p:cNvSpPr>
            <a:spLocks noGrp="1" noChangeArrowheads="1"/>
          </p:cNvSpPr>
          <p:nvPr>
            <p:ph type="body" idx="1"/>
          </p:nvPr>
        </p:nvSpPr>
        <p:spPr>
          <a:xfrm>
            <a:off x="0" y="1600200"/>
            <a:ext cx="3962400" cy="5257800"/>
          </a:xfrm>
        </p:spPr>
        <p:txBody>
          <a:bodyPr/>
          <a:lstStyle/>
          <a:p>
            <a:pPr eaLnBrk="1" hangingPunct="1"/>
            <a:r>
              <a:rPr lang="en-US" smtClean="0"/>
              <a:t>Esophageal stricture</a:t>
            </a:r>
          </a:p>
          <a:p>
            <a:pPr lvl="1" eaLnBrk="1" hangingPunct="1"/>
            <a:r>
              <a:rPr lang="en-US" smtClean="0"/>
              <a:t>Result of healing of erosive esophagitis</a:t>
            </a:r>
          </a:p>
          <a:p>
            <a:pPr lvl="1" eaLnBrk="1" hangingPunct="1"/>
            <a:r>
              <a:rPr lang="en-US" smtClean="0"/>
              <a:t>May need dilation</a:t>
            </a:r>
          </a:p>
          <a:p>
            <a:pPr lvl="1" eaLnBrk="1" hangingPunct="1"/>
            <a:endParaRPr lang="en-US"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Complications</a:t>
            </a:r>
          </a:p>
        </p:txBody>
      </p:sp>
      <p:sp>
        <p:nvSpPr>
          <p:cNvPr id="25603" name="Rectangle 3"/>
          <p:cNvSpPr>
            <a:spLocks noGrp="1" noChangeArrowheads="1"/>
          </p:cNvSpPr>
          <p:nvPr>
            <p:ph type="body" idx="1"/>
          </p:nvPr>
        </p:nvSpPr>
        <p:spPr>
          <a:xfrm>
            <a:off x="4800600" y="2057400"/>
            <a:ext cx="4343400" cy="3048000"/>
          </a:xfrm>
        </p:spPr>
        <p:txBody>
          <a:bodyPr/>
          <a:lstStyle/>
          <a:p>
            <a:pPr eaLnBrk="1" hangingPunct="1">
              <a:lnSpc>
                <a:spcPct val="90000"/>
              </a:lnSpc>
            </a:pPr>
            <a:r>
              <a:rPr lang="en-US" dirty="0" smtClean="0"/>
              <a:t>Barrett’s Esophagus</a:t>
            </a:r>
          </a:p>
          <a:p>
            <a:pPr eaLnBrk="1" hangingPunct="1">
              <a:lnSpc>
                <a:spcPct val="90000"/>
              </a:lnSpc>
            </a:pPr>
            <a:r>
              <a:rPr lang="en-US" dirty="0" smtClean="0"/>
              <a:t>Definition:</a:t>
            </a:r>
          </a:p>
          <a:p>
            <a:pPr lvl="1" eaLnBrk="1" hangingPunct="1">
              <a:lnSpc>
                <a:spcPct val="90000"/>
              </a:lnSpc>
            </a:pPr>
            <a:r>
              <a:rPr lang="en-US" dirty="0" smtClean="0"/>
              <a:t>Intestinal </a:t>
            </a:r>
            <a:r>
              <a:rPr lang="en-US" dirty="0" err="1" smtClean="0"/>
              <a:t>metaplasia</a:t>
            </a:r>
            <a:r>
              <a:rPr lang="en-US" dirty="0" smtClean="0"/>
              <a:t> of the esophagus</a:t>
            </a:r>
          </a:p>
        </p:txBody>
      </p:sp>
      <p:pic>
        <p:nvPicPr>
          <p:cNvPr id="25604" name="Picture 7" descr="2113_f2"/>
          <p:cNvPicPr>
            <a:picLocks noChangeAspect="1" noChangeArrowheads="1"/>
          </p:cNvPicPr>
          <p:nvPr/>
        </p:nvPicPr>
        <p:blipFill>
          <a:blip r:embed="rId3" cstate="print"/>
          <a:srcRect/>
          <a:stretch>
            <a:fillRect/>
          </a:stretch>
        </p:blipFill>
        <p:spPr bwMode="auto">
          <a:xfrm>
            <a:off x="457200" y="2590800"/>
            <a:ext cx="4419600" cy="2819400"/>
          </a:xfrm>
          <a:prstGeom prst="rect">
            <a:avLst/>
          </a:prstGeom>
          <a:noFill/>
          <a:ln w="9525">
            <a:noFill/>
            <a:miter lim="800000"/>
            <a:headEnd/>
            <a:tailEnd/>
          </a:ln>
        </p:spPr>
      </p:pic>
      <p:sp>
        <p:nvSpPr>
          <p:cNvPr id="6" name="مستطيل 5"/>
          <p:cNvSpPr/>
          <p:nvPr/>
        </p:nvSpPr>
        <p:spPr>
          <a:xfrm>
            <a:off x="5791200" y="1600200"/>
            <a:ext cx="915988" cy="369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en-US" dirty="0"/>
              <a:t>8-15% </a:t>
            </a:r>
          </a:p>
        </p:txBody>
      </p:sp>
      <p:sp>
        <p:nvSpPr>
          <p:cNvPr id="7" name="Rectangle 6"/>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stretch>
            <a:fillRect/>
          </a:stretch>
        </p:blipFill>
        <p:spPr>
          <a:xfrm>
            <a:off x="1219200" y="1433616"/>
            <a:ext cx="6959870" cy="5043384"/>
          </a:xfrm>
          <a:prstGeom prst="rect">
            <a:avLst/>
          </a:prstGeom>
        </p:spPr>
      </p:pic>
    </p:spTree>
    <p:extLst>
      <p:ext uri="{BB962C8B-B14F-4D97-AF65-F5344CB8AC3E}">
        <p14:creationId xmlns:p14="http://schemas.microsoft.com/office/powerpoint/2010/main" val="133815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CA" b="1" dirty="0"/>
              <a:t>Barrett esophagus</a:t>
            </a:r>
            <a:r>
              <a:rPr lang="en-US" dirty="0"/>
              <a:t/>
            </a:r>
            <a:br>
              <a:rPr lang="en-US" dirty="0"/>
            </a:br>
            <a:endParaRPr lang="en-US" dirty="0"/>
          </a:p>
        </p:txBody>
      </p:sp>
      <p:sp>
        <p:nvSpPr>
          <p:cNvPr id="5" name="Subtitle 4"/>
          <p:cNvSpPr>
            <a:spLocks noGrp="1"/>
          </p:cNvSpPr>
          <p:nvPr>
            <p:ph type="subTitle" idx="1"/>
          </p:nvPr>
        </p:nvSpPr>
        <p:spPr>
          <a:xfrm>
            <a:off x="533400" y="3352800"/>
            <a:ext cx="7239000" cy="1524000"/>
          </a:xfrm>
        </p:spPr>
        <p:style>
          <a:lnRef idx="1">
            <a:schemeClr val="accent5"/>
          </a:lnRef>
          <a:fillRef idx="2">
            <a:schemeClr val="accent5"/>
          </a:fillRef>
          <a:effectRef idx="1">
            <a:schemeClr val="accent5"/>
          </a:effectRef>
          <a:fontRef idx="minor">
            <a:schemeClr val="dk1"/>
          </a:fontRef>
        </p:style>
        <p:txBody>
          <a:bodyPr/>
          <a:lstStyle/>
          <a:p>
            <a:r>
              <a:rPr lang="en-US" b="1" dirty="0"/>
              <a:t>is a complication of chronic GERD that is characterized by intestinal metaplasia within the esophageal squamous </a:t>
            </a:r>
            <a:r>
              <a:rPr lang="en-US" b="1" dirty="0" smtClean="0"/>
              <a:t>mucosa</a:t>
            </a:r>
            <a:endParaRPr lang="en-US" dirty="0"/>
          </a:p>
        </p:txBody>
      </p:sp>
    </p:spTree>
    <p:extLst>
      <p:ext uri="{BB962C8B-B14F-4D97-AF65-F5344CB8AC3E}">
        <p14:creationId xmlns:p14="http://schemas.microsoft.com/office/powerpoint/2010/main" val="22669111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sz="2800" dirty="0"/>
              <a:t>The incidence of Barrett esophagus is </a:t>
            </a:r>
            <a:r>
              <a:rPr lang="en-US" sz="2800" dirty="0" smtClean="0"/>
              <a:t>rising</a:t>
            </a:r>
          </a:p>
          <a:p>
            <a:r>
              <a:rPr lang="en-US" sz="2800" dirty="0" smtClean="0"/>
              <a:t>Occur in 10</a:t>
            </a:r>
            <a:r>
              <a:rPr lang="en-US" sz="2800" dirty="0"/>
              <a:t>% of individuals with symptomatic </a:t>
            </a:r>
            <a:r>
              <a:rPr lang="en-US" sz="2800" dirty="0" smtClean="0"/>
              <a:t>GERD</a:t>
            </a:r>
          </a:p>
          <a:p>
            <a:r>
              <a:rPr lang="en-US" sz="2800" dirty="0"/>
              <a:t>M</a:t>
            </a:r>
            <a:r>
              <a:rPr lang="en-US" sz="2800" dirty="0" smtClean="0"/>
              <a:t>ost </a:t>
            </a:r>
            <a:r>
              <a:rPr lang="en-US" sz="2800" dirty="0"/>
              <a:t>common in white males and typically presents between 40 and 60 </a:t>
            </a:r>
            <a:r>
              <a:rPr lang="en-US" sz="2800" dirty="0" smtClean="0"/>
              <a:t>years </a:t>
            </a:r>
          </a:p>
          <a:p>
            <a:r>
              <a:rPr lang="en-US" sz="2800" dirty="0"/>
              <a:t>Barrett esophagus can only be identified thorough endoscopy and biopsy, </a:t>
            </a:r>
            <a:r>
              <a:rPr lang="en-US" sz="2800" dirty="0" smtClean="0"/>
              <a:t>due to GERD </a:t>
            </a:r>
            <a:r>
              <a:rPr lang="en-US" sz="2800" dirty="0"/>
              <a:t>symptoms</a:t>
            </a:r>
          </a:p>
        </p:txBody>
      </p:sp>
      <p:sp>
        <p:nvSpPr>
          <p:cNvPr id="4" name="Rectangle 3"/>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Tree>
    <p:extLst>
      <p:ext uri="{BB962C8B-B14F-4D97-AF65-F5344CB8AC3E}">
        <p14:creationId xmlns:p14="http://schemas.microsoft.com/office/powerpoint/2010/main" val="1262776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lvl="1" algn="l" eaLnBrk="1" hangingPunct="1"/>
            <a:r>
              <a:rPr lang="en-CA" dirty="0" smtClean="0"/>
              <a:t>Main cause (</a:t>
            </a:r>
            <a:r>
              <a:rPr lang="en-CA" dirty="0" err="1" smtClean="0"/>
              <a:t>Pathopysiology</a:t>
            </a:r>
            <a:r>
              <a:rPr lang="en-CA" dirty="0" smtClean="0"/>
              <a:t>)</a:t>
            </a:r>
            <a:endParaRPr lang="en-US" dirty="0" smtClean="0"/>
          </a:p>
        </p:txBody>
      </p:sp>
      <p:sp>
        <p:nvSpPr>
          <p:cNvPr id="39939" name="Rectangle 3"/>
          <p:cNvSpPr>
            <a:spLocks noGrp="1" noChangeArrowheads="1"/>
          </p:cNvSpPr>
          <p:nvPr>
            <p:ph type="body" sz="half" idx="1"/>
          </p:nvPr>
        </p:nvSpPr>
        <p:spPr>
          <a:xfrm>
            <a:off x="152400" y="1401742"/>
            <a:ext cx="4343400" cy="4530725"/>
          </a:xfrm>
        </p:spPr>
        <p:txBody>
          <a:bodyPr/>
          <a:lstStyle/>
          <a:p>
            <a:pPr lvl="1" eaLnBrk="1" hangingPunct="1">
              <a:lnSpc>
                <a:spcPct val="90000"/>
              </a:lnSpc>
            </a:pPr>
            <a:r>
              <a:rPr lang="en-US" sz="2200" dirty="0" smtClean="0"/>
              <a:t>Acid damages lining of esophagus and causes chronic esophagitis</a:t>
            </a:r>
          </a:p>
          <a:p>
            <a:pPr lvl="1" eaLnBrk="1" hangingPunct="1">
              <a:lnSpc>
                <a:spcPct val="90000"/>
              </a:lnSpc>
            </a:pPr>
            <a:r>
              <a:rPr lang="en-US" sz="2200" dirty="0" smtClean="0"/>
              <a:t>Damaged area heals in a </a:t>
            </a:r>
            <a:r>
              <a:rPr lang="en-US" sz="2200" dirty="0" err="1" smtClean="0"/>
              <a:t>metaplastic</a:t>
            </a:r>
            <a:r>
              <a:rPr lang="en-US" sz="2200" dirty="0" smtClean="0"/>
              <a:t> process and abnormal columnar cells replace </a:t>
            </a:r>
            <a:r>
              <a:rPr lang="en-US" sz="2200" dirty="0" err="1" smtClean="0"/>
              <a:t>squamous</a:t>
            </a:r>
            <a:r>
              <a:rPr lang="en-US" sz="2200" dirty="0" smtClean="0"/>
              <a:t> cells</a:t>
            </a:r>
          </a:p>
          <a:p>
            <a:pPr lvl="1" eaLnBrk="1" hangingPunct="1">
              <a:lnSpc>
                <a:spcPct val="90000"/>
              </a:lnSpc>
            </a:pPr>
            <a:r>
              <a:rPr lang="en-US" sz="2200" dirty="0" smtClean="0"/>
              <a:t>Associated with the development of dysplasia and </a:t>
            </a:r>
            <a:r>
              <a:rPr lang="en-US" sz="2200" dirty="0"/>
              <a:t>adenocarcinoma (Barrett esophagus </a:t>
            </a:r>
            <a:r>
              <a:rPr lang="en-US" sz="2200" dirty="0" smtClean="0"/>
              <a:t>is a precursor </a:t>
            </a:r>
            <a:r>
              <a:rPr lang="en-US" sz="2200" dirty="0"/>
              <a:t>lesion to cancer</a:t>
            </a:r>
            <a:r>
              <a:rPr lang="en-US" sz="2200" dirty="0" smtClean="0"/>
              <a:t>)</a:t>
            </a:r>
          </a:p>
        </p:txBody>
      </p:sp>
      <p:pic>
        <p:nvPicPr>
          <p:cNvPr id="39940" name="Picture 4" descr="fig1_erosive_eso"/>
          <p:cNvPicPr>
            <a:picLocks noGrp="1" noChangeAspect="1" noChangeArrowheads="1"/>
          </p:cNvPicPr>
          <p:nvPr>
            <p:ph sz="quarter" idx="2"/>
          </p:nvPr>
        </p:nvPicPr>
        <p:blipFill>
          <a:blip r:embed="rId3" cstate="print"/>
          <a:srcRect/>
          <a:stretch>
            <a:fillRect/>
          </a:stretch>
        </p:blipFill>
        <p:spPr>
          <a:xfrm>
            <a:off x="7239000" y="914400"/>
            <a:ext cx="1905000" cy="1905000"/>
          </a:xfrm>
          <a:noFill/>
        </p:spPr>
      </p:pic>
      <p:pic>
        <p:nvPicPr>
          <p:cNvPr id="39942" name="Picture 6" descr="7272b"/>
          <p:cNvPicPr>
            <a:picLocks noGrp="1" noChangeAspect="1" noChangeArrowheads="1"/>
          </p:cNvPicPr>
          <p:nvPr>
            <p:ph sz="quarter" idx="3"/>
          </p:nvPr>
        </p:nvPicPr>
        <p:blipFill>
          <a:blip r:embed="rId4" cstate="print"/>
          <a:srcRect/>
          <a:stretch>
            <a:fillRect/>
          </a:stretch>
        </p:blipFill>
        <p:spPr>
          <a:xfrm>
            <a:off x="4495800" y="1219200"/>
            <a:ext cx="1905000" cy="1885950"/>
          </a:xfrm>
          <a:noFill/>
        </p:spPr>
      </p:pic>
      <p:pic>
        <p:nvPicPr>
          <p:cNvPr id="39944" name="Picture 8" descr="2113_f2"/>
          <p:cNvPicPr>
            <a:picLocks noChangeAspect="1" noChangeArrowheads="1"/>
          </p:cNvPicPr>
          <p:nvPr/>
        </p:nvPicPr>
        <p:blipFill>
          <a:blip r:embed="rId5" cstate="print"/>
          <a:srcRect/>
          <a:stretch>
            <a:fillRect/>
          </a:stretch>
        </p:blipFill>
        <p:spPr bwMode="auto">
          <a:xfrm>
            <a:off x="7239000" y="3581400"/>
            <a:ext cx="1905000" cy="1905000"/>
          </a:xfrm>
          <a:prstGeom prst="rect">
            <a:avLst/>
          </a:prstGeom>
          <a:noFill/>
          <a:ln w="9525">
            <a:noFill/>
            <a:miter lim="800000"/>
            <a:headEnd/>
            <a:tailEnd/>
          </a:ln>
        </p:spPr>
      </p:pic>
      <p:pic>
        <p:nvPicPr>
          <p:cNvPr id="39946" name="Picture 10" descr="Esophageal_adenoca"/>
          <p:cNvPicPr>
            <a:picLocks noChangeAspect="1" noChangeArrowheads="1"/>
          </p:cNvPicPr>
          <p:nvPr/>
        </p:nvPicPr>
        <p:blipFill>
          <a:blip r:embed="rId6" cstate="print"/>
          <a:srcRect/>
          <a:stretch>
            <a:fillRect/>
          </a:stretch>
        </p:blipFill>
        <p:spPr bwMode="auto">
          <a:xfrm>
            <a:off x="4495800" y="3429000"/>
            <a:ext cx="1905000" cy="1905000"/>
          </a:xfrm>
          <a:prstGeom prst="rect">
            <a:avLst/>
          </a:prstGeom>
          <a:noFill/>
          <a:ln w="9525">
            <a:noFill/>
            <a:miter lim="800000"/>
            <a:headEnd/>
            <a:tailEnd/>
          </a:ln>
        </p:spPr>
      </p:pic>
      <p:sp>
        <p:nvSpPr>
          <p:cNvPr id="39947" name="AutoShape 11"/>
          <p:cNvSpPr>
            <a:spLocks noChangeArrowheads="1"/>
          </p:cNvSpPr>
          <p:nvPr/>
        </p:nvSpPr>
        <p:spPr bwMode="auto">
          <a:xfrm>
            <a:off x="6477000" y="1905000"/>
            <a:ext cx="685800" cy="485775"/>
          </a:xfrm>
          <a:prstGeom prst="righ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39948" name="AutoShape 12"/>
          <p:cNvSpPr>
            <a:spLocks noChangeArrowheads="1"/>
          </p:cNvSpPr>
          <p:nvPr/>
        </p:nvSpPr>
        <p:spPr bwMode="auto">
          <a:xfrm>
            <a:off x="8077200" y="2819400"/>
            <a:ext cx="485775" cy="762000"/>
          </a:xfrm>
          <a:prstGeom prst="downArrow">
            <a:avLst>
              <a:gd name="adj1" fmla="val 50000"/>
              <a:gd name="adj2" fmla="val 39216"/>
            </a:avLst>
          </a:prstGeom>
          <a:solidFill>
            <a:schemeClr val="accent1"/>
          </a:solidFill>
          <a:ln w="9525">
            <a:solidFill>
              <a:schemeClr val="tx1"/>
            </a:solidFill>
            <a:miter lim="800000"/>
            <a:headEnd/>
            <a:tailEnd/>
          </a:ln>
        </p:spPr>
        <p:txBody>
          <a:bodyPr vert="eaVert" wrap="none" anchor="ctr"/>
          <a:lstStyle/>
          <a:p>
            <a:endParaRPr lang="ar-SA"/>
          </a:p>
        </p:txBody>
      </p:sp>
      <p:sp>
        <p:nvSpPr>
          <p:cNvPr id="39949" name="AutoShape 13"/>
          <p:cNvSpPr>
            <a:spLocks noChangeArrowheads="1"/>
          </p:cNvSpPr>
          <p:nvPr/>
        </p:nvSpPr>
        <p:spPr bwMode="auto">
          <a:xfrm>
            <a:off x="6477000" y="4648200"/>
            <a:ext cx="685800" cy="485775"/>
          </a:xfrm>
          <a:prstGeom prst="leftArrow">
            <a:avLst>
              <a:gd name="adj1" fmla="val 50000"/>
              <a:gd name="adj2" fmla="val 35294"/>
            </a:avLst>
          </a:prstGeom>
          <a:solidFill>
            <a:schemeClr val="accent1"/>
          </a:solidFill>
          <a:ln w="9525">
            <a:solidFill>
              <a:schemeClr val="tx1"/>
            </a:solidFill>
            <a:miter lim="800000"/>
            <a:headEnd/>
            <a:tailEnd/>
          </a:ln>
        </p:spPr>
        <p:txBody>
          <a:bodyPr wrap="none" anchor="ctr"/>
          <a:lstStyle/>
          <a:p>
            <a:endParaRPr lang="ar-SA"/>
          </a:p>
        </p:txBody>
      </p:sp>
      <p:sp>
        <p:nvSpPr>
          <p:cNvPr id="13" name="Rectangle 12"/>
          <p:cNvSpPr/>
          <p:nvPr/>
        </p:nvSpPr>
        <p:spPr>
          <a:xfrm>
            <a:off x="0" y="0"/>
            <a:ext cx="3657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dirty="0"/>
              <a:t>Barrett esophagus</a:t>
            </a:r>
            <a:endParaRPr lang="en-US" dirty="0"/>
          </a:p>
        </p:txBody>
      </p:sp>
      <p:sp>
        <p:nvSpPr>
          <p:cNvPr id="14" name="Rectangle 13"/>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2" name="Rectangle 1"/>
          <p:cNvSpPr/>
          <p:nvPr/>
        </p:nvSpPr>
        <p:spPr>
          <a:xfrm>
            <a:off x="304800" y="5486400"/>
            <a:ext cx="8728364" cy="10064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1" eaLnBrk="1" hangingPunct="1">
              <a:lnSpc>
                <a:spcPct val="90000"/>
              </a:lnSpc>
            </a:pPr>
            <a:r>
              <a:rPr lang="en-US" sz="2200" dirty="0">
                <a:latin typeface="+mn-lt"/>
                <a:cs typeface="+mn-cs"/>
              </a:rPr>
              <a:t>The presence of dysplasia, a </a:t>
            </a:r>
            <a:r>
              <a:rPr lang="en-US" sz="2200" dirty="0" err="1">
                <a:latin typeface="+mn-lt"/>
                <a:cs typeface="+mn-cs"/>
              </a:rPr>
              <a:t>preinvasive</a:t>
            </a:r>
            <a:r>
              <a:rPr lang="en-US" sz="2200" dirty="0">
                <a:latin typeface="+mn-lt"/>
                <a:cs typeface="+mn-cs"/>
              </a:rPr>
              <a:t> change, is associated with prolonged symptoms, longer segment length, increased patient age, and Caucasian race</a:t>
            </a:r>
            <a:r>
              <a:rPr lang="en-US" sz="2200" dirty="0" smtClean="0">
                <a:latin typeface="+mn-lt"/>
                <a:cs typeface="+mn-cs"/>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9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939">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2"/>
                                        </p:tgtEl>
                                        <p:attrNameLst>
                                          <p:attrName>style.visibility</p:attrName>
                                        </p:attrNameLst>
                                      </p:cBhvr>
                                      <p:to>
                                        <p:strVal val="visible"/>
                                      </p:to>
                                    </p:set>
                                    <p:anim calcmode="lin" valueType="num">
                                      <p:cBhvr>
                                        <p:cTn id="12" dur="1000" fill="hold"/>
                                        <p:tgtEl>
                                          <p:spTgt spid="39942"/>
                                        </p:tgtEl>
                                        <p:attrNameLst>
                                          <p:attrName>ppt_w</p:attrName>
                                        </p:attrNameLst>
                                      </p:cBhvr>
                                      <p:tavLst>
                                        <p:tav tm="0">
                                          <p:val>
                                            <p:strVal val="#ppt_w*0.70"/>
                                          </p:val>
                                        </p:tav>
                                        <p:tav tm="100000">
                                          <p:val>
                                            <p:strVal val="#ppt_w"/>
                                          </p:val>
                                        </p:tav>
                                      </p:tavLst>
                                    </p:anim>
                                    <p:anim calcmode="lin" valueType="num">
                                      <p:cBhvr>
                                        <p:cTn id="13" dur="1000" fill="hold"/>
                                        <p:tgtEl>
                                          <p:spTgt spid="39942"/>
                                        </p:tgtEl>
                                        <p:attrNameLst>
                                          <p:attrName>ppt_h</p:attrName>
                                        </p:attrNameLst>
                                      </p:cBhvr>
                                      <p:tavLst>
                                        <p:tav tm="0">
                                          <p:val>
                                            <p:strVal val="#ppt_h"/>
                                          </p:val>
                                        </p:tav>
                                        <p:tav tm="100000">
                                          <p:val>
                                            <p:strVal val="#ppt_h"/>
                                          </p:val>
                                        </p:tav>
                                      </p:tavLst>
                                    </p:anim>
                                    <p:animEffect transition="in" filter="fade">
                                      <p:cBhvr>
                                        <p:cTn id="14" dur="1000"/>
                                        <p:tgtEl>
                                          <p:spTgt spid="3994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947"/>
                                        </p:tgtEl>
                                        <p:attrNameLst>
                                          <p:attrName>style.visibility</p:attrName>
                                        </p:attrNameLst>
                                      </p:cBhvr>
                                      <p:to>
                                        <p:strVal val="visible"/>
                                      </p:to>
                                    </p:set>
                                    <p:anim calcmode="lin" valueType="num">
                                      <p:cBhvr>
                                        <p:cTn id="17" dur="1000" fill="hold"/>
                                        <p:tgtEl>
                                          <p:spTgt spid="39947"/>
                                        </p:tgtEl>
                                        <p:attrNameLst>
                                          <p:attrName>ppt_w</p:attrName>
                                        </p:attrNameLst>
                                      </p:cBhvr>
                                      <p:tavLst>
                                        <p:tav tm="0">
                                          <p:val>
                                            <p:strVal val="#ppt_w*0.70"/>
                                          </p:val>
                                        </p:tav>
                                        <p:tav tm="100000">
                                          <p:val>
                                            <p:strVal val="#ppt_w"/>
                                          </p:val>
                                        </p:tav>
                                      </p:tavLst>
                                    </p:anim>
                                    <p:anim calcmode="lin" valueType="num">
                                      <p:cBhvr>
                                        <p:cTn id="18" dur="1000" fill="hold"/>
                                        <p:tgtEl>
                                          <p:spTgt spid="39947"/>
                                        </p:tgtEl>
                                        <p:attrNameLst>
                                          <p:attrName>ppt_h</p:attrName>
                                        </p:attrNameLst>
                                      </p:cBhvr>
                                      <p:tavLst>
                                        <p:tav tm="0">
                                          <p:val>
                                            <p:strVal val="#ppt_h"/>
                                          </p:val>
                                        </p:tav>
                                        <p:tav tm="100000">
                                          <p:val>
                                            <p:strVal val="#ppt_h"/>
                                          </p:val>
                                        </p:tav>
                                      </p:tavLst>
                                    </p:anim>
                                    <p:animEffect transition="in" filter="fade">
                                      <p:cBhvr>
                                        <p:cTn id="19" dur="1000"/>
                                        <p:tgtEl>
                                          <p:spTgt spid="39947"/>
                                        </p:tgtEl>
                                      </p:cBhvr>
                                    </p:animEffect>
                                  </p:childTnLst>
                                </p:cTn>
                              </p:par>
                              <p:par>
                                <p:cTn id="20" presetID="55" presetClass="entr" presetSubtype="0" fill="hold" nodeType="withEffect">
                                  <p:stCondLst>
                                    <p:cond delay="0"/>
                                  </p:stCondLst>
                                  <p:childTnLst>
                                    <p:set>
                                      <p:cBhvr>
                                        <p:cTn id="21" dur="1" fill="hold">
                                          <p:stCondLst>
                                            <p:cond delay="0"/>
                                          </p:stCondLst>
                                        </p:cTn>
                                        <p:tgtEl>
                                          <p:spTgt spid="39940"/>
                                        </p:tgtEl>
                                        <p:attrNameLst>
                                          <p:attrName>style.visibility</p:attrName>
                                        </p:attrNameLst>
                                      </p:cBhvr>
                                      <p:to>
                                        <p:strVal val="visible"/>
                                      </p:to>
                                    </p:set>
                                    <p:anim calcmode="lin" valueType="num">
                                      <p:cBhvr>
                                        <p:cTn id="22" dur="1000" fill="hold"/>
                                        <p:tgtEl>
                                          <p:spTgt spid="39940"/>
                                        </p:tgtEl>
                                        <p:attrNameLst>
                                          <p:attrName>ppt_w</p:attrName>
                                        </p:attrNameLst>
                                      </p:cBhvr>
                                      <p:tavLst>
                                        <p:tav tm="0">
                                          <p:val>
                                            <p:strVal val="#ppt_w*0.70"/>
                                          </p:val>
                                        </p:tav>
                                        <p:tav tm="100000">
                                          <p:val>
                                            <p:strVal val="#ppt_w"/>
                                          </p:val>
                                        </p:tav>
                                      </p:tavLst>
                                    </p:anim>
                                    <p:anim calcmode="lin" valueType="num">
                                      <p:cBhvr>
                                        <p:cTn id="23" dur="1000" fill="hold"/>
                                        <p:tgtEl>
                                          <p:spTgt spid="39940"/>
                                        </p:tgtEl>
                                        <p:attrNameLst>
                                          <p:attrName>ppt_h</p:attrName>
                                        </p:attrNameLst>
                                      </p:cBhvr>
                                      <p:tavLst>
                                        <p:tav tm="0">
                                          <p:val>
                                            <p:strVal val="#ppt_h"/>
                                          </p:val>
                                        </p:tav>
                                        <p:tav tm="100000">
                                          <p:val>
                                            <p:strVal val="#ppt_h"/>
                                          </p:val>
                                        </p:tav>
                                      </p:tavLst>
                                    </p:anim>
                                    <p:animEffect transition="in" filter="fade">
                                      <p:cBhvr>
                                        <p:cTn id="24" dur="1000"/>
                                        <p:tgtEl>
                                          <p:spTgt spid="39940"/>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39939">
                                            <p:txEl>
                                              <p:pRg st="1" end="1"/>
                                            </p:txEl>
                                          </p:spTgt>
                                        </p:tgtEl>
                                        <p:attrNameLst>
                                          <p:attrName>style.visibility</p:attrName>
                                        </p:attrNameLst>
                                      </p:cBhvr>
                                      <p:to>
                                        <p:strVal val="visible"/>
                                      </p:to>
                                    </p:set>
                                    <p:anim calcmode="lin" valueType="num">
                                      <p:cBhvr>
                                        <p:cTn id="29" dur="1000" fill="hold"/>
                                        <p:tgtEl>
                                          <p:spTgt spid="39939">
                                            <p:txEl>
                                              <p:pRg st="1" end="1"/>
                                            </p:txEl>
                                          </p:spTgt>
                                        </p:tgtEl>
                                        <p:attrNameLst>
                                          <p:attrName>ppt_w</p:attrName>
                                        </p:attrNameLst>
                                      </p:cBhvr>
                                      <p:tavLst>
                                        <p:tav tm="0">
                                          <p:val>
                                            <p:strVal val="#ppt_w*0.70"/>
                                          </p:val>
                                        </p:tav>
                                        <p:tav tm="100000">
                                          <p:val>
                                            <p:strVal val="#ppt_w"/>
                                          </p:val>
                                        </p:tav>
                                      </p:tavLst>
                                    </p:anim>
                                    <p:anim calcmode="lin" valueType="num">
                                      <p:cBhvr>
                                        <p:cTn id="30" dur="1000" fill="hold"/>
                                        <p:tgtEl>
                                          <p:spTgt spid="39939">
                                            <p:txEl>
                                              <p:pRg st="1" end="1"/>
                                            </p:txEl>
                                          </p:spTgt>
                                        </p:tgtEl>
                                        <p:attrNameLst>
                                          <p:attrName>ppt_h</p:attrName>
                                        </p:attrNameLst>
                                      </p:cBhvr>
                                      <p:tavLst>
                                        <p:tav tm="0">
                                          <p:val>
                                            <p:strVal val="#ppt_h"/>
                                          </p:val>
                                        </p:tav>
                                        <p:tav tm="100000">
                                          <p:val>
                                            <p:strVal val="#ppt_h"/>
                                          </p:val>
                                        </p:tav>
                                      </p:tavLst>
                                    </p:anim>
                                    <p:animEffect transition="in" filter="fade">
                                      <p:cBhvr>
                                        <p:cTn id="31" dur="1000"/>
                                        <p:tgtEl>
                                          <p:spTgt spid="39939">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9939">
                                            <p:txEl>
                                              <p:pRg st="2" end="2"/>
                                            </p:txEl>
                                          </p:spTgt>
                                        </p:tgtEl>
                                        <p:attrNameLst>
                                          <p:attrName>style.visibility</p:attrName>
                                        </p:attrNameLst>
                                      </p:cBhvr>
                                      <p:to>
                                        <p:strVal val="visible"/>
                                      </p:to>
                                    </p:set>
                                    <p:anim calcmode="lin" valueType="num">
                                      <p:cBhvr>
                                        <p:cTn id="36" dur="1000" fill="hold"/>
                                        <p:tgtEl>
                                          <p:spTgt spid="39939">
                                            <p:txEl>
                                              <p:pRg st="2" end="2"/>
                                            </p:txEl>
                                          </p:spTgt>
                                        </p:tgtEl>
                                        <p:attrNameLst>
                                          <p:attrName>ppt_w</p:attrName>
                                        </p:attrNameLst>
                                      </p:cBhvr>
                                      <p:tavLst>
                                        <p:tav tm="0">
                                          <p:val>
                                            <p:strVal val="#ppt_w*0.70"/>
                                          </p:val>
                                        </p:tav>
                                        <p:tav tm="100000">
                                          <p:val>
                                            <p:strVal val="#ppt_w"/>
                                          </p:val>
                                        </p:tav>
                                      </p:tavLst>
                                    </p:anim>
                                    <p:anim calcmode="lin" valueType="num">
                                      <p:cBhvr>
                                        <p:cTn id="37" dur="1000" fill="hold"/>
                                        <p:tgtEl>
                                          <p:spTgt spid="39939">
                                            <p:txEl>
                                              <p:pRg st="2" end="2"/>
                                            </p:txEl>
                                          </p:spTgt>
                                        </p:tgtEl>
                                        <p:attrNameLst>
                                          <p:attrName>ppt_h</p:attrName>
                                        </p:attrNameLst>
                                      </p:cBhvr>
                                      <p:tavLst>
                                        <p:tav tm="0">
                                          <p:val>
                                            <p:strVal val="#ppt_h"/>
                                          </p:val>
                                        </p:tav>
                                        <p:tav tm="100000">
                                          <p:val>
                                            <p:strVal val="#ppt_h"/>
                                          </p:val>
                                        </p:tav>
                                      </p:tavLst>
                                    </p:anim>
                                    <p:animEffect transition="in" filter="fade">
                                      <p:cBhvr>
                                        <p:cTn id="38" dur="1000"/>
                                        <p:tgtEl>
                                          <p:spTgt spid="39939">
                                            <p:txEl>
                                              <p:pRg st="2" end="2"/>
                                            </p:txEl>
                                          </p:spTgt>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39948"/>
                                        </p:tgtEl>
                                        <p:attrNameLst>
                                          <p:attrName>style.visibility</p:attrName>
                                        </p:attrNameLst>
                                      </p:cBhvr>
                                      <p:to>
                                        <p:strVal val="visible"/>
                                      </p:to>
                                    </p:set>
                                    <p:anim calcmode="lin" valueType="num">
                                      <p:cBhvr>
                                        <p:cTn id="41" dur="1000" fill="hold"/>
                                        <p:tgtEl>
                                          <p:spTgt spid="39948"/>
                                        </p:tgtEl>
                                        <p:attrNameLst>
                                          <p:attrName>ppt_w</p:attrName>
                                        </p:attrNameLst>
                                      </p:cBhvr>
                                      <p:tavLst>
                                        <p:tav tm="0">
                                          <p:val>
                                            <p:strVal val="#ppt_w*0.70"/>
                                          </p:val>
                                        </p:tav>
                                        <p:tav tm="100000">
                                          <p:val>
                                            <p:strVal val="#ppt_w"/>
                                          </p:val>
                                        </p:tav>
                                      </p:tavLst>
                                    </p:anim>
                                    <p:anim calcmode="lin" valueType="num">
                                      <p:cBhvr>
                                        <p:cTn id="42" dur="1000" fill="hold"/>
                                        <p:tgtEl>
                                          <p:spTgt spid="39948"/>
                                        </p:tgtEl>
                                        <p:attrNameLst>
                                          <p:attrName>ppt_h</p:attrName>
                                        </p:attrNameLst>
                                      </p:cBhvr>
                                      <p:tavLst>
                                        <p:tav tm="0">
                                          <p:val>
                                            <p:strVal val="#ppt_h"/>
                                          </p:val>
                                        </p:tav>
                                        <p:tav tm="100000">
                                          <p:val>
                                            <p:strVal val="#ppt_h"/>
                                          </p:val>
                                        </p:tav>
                                      </p:tavLst>
                                    </p:anim>
                                    <p:animEffect transition="in" filter="fade">
                                      <p:cBhvr>
                                        <p:cTn id="43" dur="1000"/>
                                        <p:tgtEl>
                                          <p:spTgt spid="39948"/>
                                        </p:tgtEl>
                                      </p:cBhvr>
                                    </p:animEffect>
                                  </p:childTnLst>
                                </p:cTn>
                              </p:par>
                              <p:par>
                                <p:cTn id="44" presetID="55" presetClass="entr" presetSubtype="0" fill="hold" nodeType="withEffect">
                                  <p:stCondLst>
                                    <p:cond delay="0"/>
                                  </p:stCondLst>
                                  <p:childTnLst>
                                    <p:set>
                                      <p:cBhvr>
                                        <p:cTn id="45" dur="1" fill="hold">
                                          <p:stCondLst>
                                            <p:cond delay="0"/>
                                          </p:stCondLst>
                                        </p:cTn>
                                        <p:tgtEl>
                                          <p:spTgt spid="39944"/>
                                        </p:tgtEl>
                                        <p:attrNameLst>
                                          <p:attrName>style.visibility</p:attrName>
                                        </p:attrNameLst>
                                      </p:cBhvr>
                                      <p:to>
                                        <p:strVal val="visible"/>
                                      </p:to>
                                    </p:set>
                                    <p:anim calcmode="lin" valueType="num">
                                      <p:cBhvr>
                                        <p:cTn id="46" dur="1000" fill="hold"/>
                                        <p:tgtEl>
                                          <p:spTgt spid="39944"/>
                                        </p:tgtEl>
                                        <p:attrNameLst>
                                          <p:attrName>ppt_w</p:attrName>
                                        </p:attrNameLst>
                                      </p:cBhvr>
                                      <p:tavLst>
                                        <p:tav tm="0">
                                          <p:val>
                                            <p:strVal val="#ppt_w*0.70"/>
                                          </p:val>
                                        </p:tav>
                                        <p:tav tm="100000">
                                          <p:val>
                                            <p:strVal val="#ppt_w"/>
                                          </p:val>
                                        </p:tav>
                                      </p:tavLst>
                                    </p:anim>
                                    <p:anim calcmode="lin" valueType="num">
                                      <p:cBhvr>
                                        <p:cTn id="47" dur="1000" fill="hold"/>
                                        <p:tgtEl>
                                          <p:spTgt spid="39944"/>
                                        </p:tgtEl>
                                        <p:attrNameLst>
                                          <p:attrName>ppt_h</p:attrName>
                                        </p:attrNameLst>
                                      </p:cBhvr>
                                      <p:tavLst>
                                        <p:tav tm="0">
                                          <p:val>
                                            <p:strVal val="#ppt_h"/>
                                          </p:val>
                                        </p:tav>
                                        <p:tav tm="100000">
                                          <p:val>
                                            <p:strVal val="#ppt_h"/>
                                          </p:val>
                                        </p:tav>
                                      </p:tavLst>
                                    </p:anim>
                                    <p:animEffect transition="in" filter="fade">
                                      <p:cBhvr>
                                        <p:cTn id="48" dur="1000"/>
                                        <p:tgtEl>
                                          <p:spTgt spid="39944"/>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39949"/>
                                        </p:tgtEl>
                                        <p:attrNameLst>
                                          <p:attrName>style.visibility</p:attrName>
                                        </p:attrNameLst>
                                      </p:cBhvr>
                                      <p:to>
                                        <p:strVal val="visible"/>
                                      </p:to>
                                    </p:set>
                                    <p:anim calcmode="lin" valueType="num">
                                      <p:cBhvr>
                                        <p:cTn id="51" dur="1000" fill="hold"/>
                                        <p:tgtEl>
                                          <p:spTgt spid="39949"/>
                                        </p:tgtEl>
                                        <p:attrNameLst>
                                          <p:attrName>ppt_w</p:attrName>
                                        </p:attrNameLst>
                                      </p:cBhvr>
                                      <p:tavLst>
                                        <p:tav tm="0">
                                          <p:val>
                                            <p:strVal val="#ppt_w*0.70"/>
                                          </p:val>
                                        </p:tav>
                                        <p:tav tm="100000">
                                          <p:val>
                                            <p:strVal val="#ppt_w"/>
                                          </p:val>
                                        </p:tav>
                                      </p:tavLst>
                                    </p:anim>
                                    <p:anim calcmode="lin" valueType="num">
                                      <p:cBhvr>
                                        <p:cTn id="52" dur="1000" fill="hold"/>
                                        <p:tgtEl>
                                          <p:spTgt spid="39949"/>
                                        </p:tgtEl>
                                        <p:attrNameLst>
                                          <p:attrName>ppt_h</p:attrName>
                                        </p:attrNameLst>
                                      </p:cBhvr>
                                      <p:tavLst>
                                        <p:tav tm="0">
                                          <p:val>
                                            <p:strVal val="#ppt_h"/>
                                          </p:val>
                                        </p:tav>
                                        <p:tav tm="100000">
                                          <p:val>
                                            <p:strVal val="#ppt_h"/>
                                          </p:val>
                                        </p:tav>
                                      </p:tavLst>
                                    </p:anim>
                                    <p:animEffect transition="in" filter="fade">
                                      <p:cBhvr>
                                        <p:cTn id="53" dur="1000"/>
                                        <p:tgtEl>
                                          <p:spTgt spid="39949"/>
                                        </p:tgtEl>
                                      </p:cBhvr>
                                    </p:animEffect>
                                  </p:childTnLst>
                                </p:cTn>
                              </p:par>
                              <p:par>
                                <p:cTn id="54" presetID="55" presetClass="entr" presetSubtype="0" fill="hold" nodeType="withEffect">
                                  <p:stCondLst>
                                    <p:cond delay="0"/>
                                  </p:stCondLst>
                                  <p:childTnLst>
                                    <p:set>
                                      <p:cBhvr>
                                        <p:cTn id="55" dur="1" fill="hold">
                                          <p:stCondLst>
                                            <p:cond delay="0"/>
                                          </p:stCondLst>
                                        </p:cTn>
                                        <p:tgtEl>
                                          <p:spTgt spid="39946"/>
                                        </p:tgtEl>
                                        <p:attrNameLst>
                                          <p:attrName>style.visibility</p:attrName>
                                        </p:attrNameLst>
                                      </p:cBhvr>
                                      <p:to>
                                        <p:strVal val="visible"/>
                                      </p:to>
                                    </p:set>
                                    <p:anim calcmode="lin" valueType="num">
                                      <p:cBhvr>
                                        <p:cTn id="56" dur="1000" fill="hold"/>
                                        <p:tgtEl>
                                          <p:spTgt spid="39946"/>
                                        </p:tgtEl>
                                        <p:attrNameLst>
                                          <p:attrName>ppt_w</p:attrName>
                                        </p:attrNameLst>
                                      </p:cBhvr>
                                      <p:tavLst>
                                        <p:tav tm="0">
                                          <p:val>
                                            <p:strVal val="#ppt_w*0.70"/>
                                          </p:val>
                                        </p:tav>
                                        <p:tav tm="100000">
                                          <p:val>
                                            <p:strVal val="#ppt_w"/>
                                          </p:val>
                                        </p:tav>
                                      </p:tavLst>
                                    </p:anim>
                                    <p:anim calcmode="lin" valueType="num">
                                      <p:cBhvr>
                                        <p:cTn id="57" dur="1000" fill="hold"/>
                                        <p:tgtEl>
                                          <p:spTgt spid="39946"/>
                                        </p:tgtEl>
                                        <p:attrNameLst>
                                          <p:attrName>ppt_h</p:attrName>
                                        </p:attrNameLst>
                                      </p:cBhvr>
                                      <p:tavLst>
                                        <p:tav tm="0">
                                          <p:val>
                                            <p:strVal val="#ppt_h"/>
                                          </p:val>
                                        </p:tav>
                                        <p:tav tm="100000">
                                          <p:val>
                                            <p:strVal val="#ppt_h"/>
                                          </p:val>
                                        </p:tav>
                                      </p:tavLst>
                                    </p:anim>
                                    <p:animEffect transition="in" filter="fade">
                                      <p:cBhvr>
                                        <p:cTn id="58" dur="1000"/>
                                        <p:tgtEl>
                                          <p:spTgt spid="39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7" grpId="0" animBg="1"/>
      <p:bldP spid="39948" grpId="0" animBg="1"/>
      <p:bldP spid="3994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en-US" dirty="0"/>
          </a:p>
        </p:txBody>
      </p:sp>
      <p:sp>
        <p:nvSpPr>
          <p:cNvPr id="3" name="Text Placeholder 2"/>
          <p:cNvSpPr>
            <a:spLocks noGrp="1"/>
          </p:cNvSpPr>
          <p:nvPr>
            <p:ph type="body" sz="half" idx="1"/>
          </p:nvPr>
        </p:nvSpPr>
        <p:spPr>
          <a:xfrm>
            <a:off x="219940" y="4288999"/>
            <a:ext cx="4114800" cy="1787525"/>
          </a:xfrm>
        </p:spPr>
        <p:txBody>
          <a:bodyPr/>
          <a:lstStyle/>
          <a:p>
            <a:r>
              <a:rPr lang="en-US" sz="2800" b="1" dirty="0" smtClean="0"/>
              <a:t>Endoscopic image of Barrett's esophagus: An area of red mucosa</a:t>
            </a:r>
            <a:endParaRPr lang="en-US" sz="2800" b="1" dirty="0"/>
          </a:p>
        </p:txBody>
      </p:sp>
      <p:sp>
        <p:nvSpPr>
          <p:cNvPr id="5" name="Content Placeholder 4"/>
          <p:cNvSpPr>
            <a:spLocks noGrp="1"/>
          </p:cNvSpPr>
          <p:nvPr>
            <p:ph sz="quarter" idx="3"/>
          </p:nvPr>
        </p:nvSpPr>
        <p:spPr>
          <a:xfrm>
            <a:off x="4305299" y="3849785"/>
            <a:ext cx="4724400" cy="2189162"/>
          </a:xfrm>
        </p:spPr>
        <p:txBody>
          <a:bodyPr/>
          <a:lstStyle/>
          <a:p>
            <a:r>
              <a:rPr lang="en-US" sz="2400" b="1" dirty="0" smtClean="0"/>
              <a:t>Barrett's esophagus is marked by the presence of columnar </a:t>
            </a:r>
            <a:r>
              <a:rPr lang="en-US" sz="2400" b="1" dirty="0"/>
              <a:t>epithelia with goblet cells  in th</a:t>
            </a:r>
            <a:r>
              <a:rPr lang="en-US" sz="2400" b="1" dirty="0" smtClean="0"/>
              <a:t>e lower esophagus, replacing the normal squamous epithelium</a:t>
            </a:r>
            <a:endParaRPr lang="en-US" sz="2400" b="1" dirty="0"/>
          </a:p>
        </p:txBody>
      </p:sp>
      <p:sp>
        <p:nvSpPr>
          <p:cNvPr id="6" name="Rectangle 5"/>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pic>
        <p:nvPicPr>
          <p:cNvPr id="7" name="Picture 4" descr="fig1_erosive_eso"/>
          <p:cNvPicPr>
            <a:picLocks noGrp="1" noChangeAspect="1" noChangeArrowheads="1"/>
          </p:cNvPicPr>
          <p:nvPr>
            <p:ph sz="quarter" idx="2"/>
          </p:nvPr>
        </p:nvPicPr>
        <p:blipFill>
          <a:blip r:embed="rId2" cstate="print"/>
          <a:srcRect/>
          <a:stretch>
            <a:fillRect/>
          </a:stretch>
        </p:blipFill>
        <p:spPr>
          <a:xfrm>
            <a:off x="1295400" y="1371600"/>
            <a:ext cx="2895600" cy="2895600"/>
          </a:xfrm>
          <a:noFill/>
        </p:spPr>
      </p:pic>
      <p:pic>
        <p:nvPicPr>
          <p:cNvPr id="8" name="Picture 9"/>
          <p:cNvPicPr>
            <a:picLocks noGrp="1" noChangeAspect="1" noChangeArrowheads="1"/>
          </p:cNvPicPr>
          <p:nvPr>
            <p:ph sz="quarter" idx="2"/>
          </p:nvPr>
        </p:nvPicPr>
        <p:blipFill>
          <a:blip r:embed="rId3" cstate="print"/>
          <a:srcRect/>
          <a:stretch>
            <a:fillRect/>
          </a:stretch>
        </p:blipFill>
        <p:spPr bwMode="auto">
          <a:xfrm>
            <a:off x="4647210" y="1417638"/>
            <a:ext cx="4038600" cy="2157608"/>
          </a:xfrm>
          <a:prstGeom prst="rect">
            <a:avLst/>
          </a:prstGeom>
          <a:noFill/>
          <a:ln w="9525">
            <a:noFill/>
            <a:miter lim="800000"/>
            <a:headEnd/>
            <a:tailEnd/>
          </a:ln>
        </p:spPr>
      </p:pic>
      <p:sp>
        <p:nvSpPr>
          <p:cNvPr id="4" name="Rectangle 3"/>
          <p:cNvSpPr/>
          <p:nvPr/>
        </p:nvSpPr>
        <p:spPr>
          <a:xfrm>
            <a:off x="5273528" y="3467560"/>
            <a:ext cx="2787943"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2C4851"/>
                </a:solidFill>
                <a:latin typeface="Source Sans Pro"/>
              </a:rPr>
              <a:t>intestinal-type metaplasia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Summary </a:t>
            </a:r>
          </a:p>
        </p:txBody>
      </p:sp>
      <p:sp>
        <p:nvSpPr>
          <p:cNvPr id="27651" name="Content Placeholder 2"/>
          <p:cNvSpPr>
            <a:spLocks noGrp="1"/>
          </p:cNvSpPr>
          <p:nvPr>
            <p:ph idx="1"/>
          </p:nvPr>
        </p:nvSpPr>
        <p:spPr/>
        <p:txBody>
          <a:bodyPr/>
          <a:lstStyle/>
          <a:p>
            <a:pPr eaLnBrk="1" hangingPunct="1"/>
            <a:endParaRPr lang="ar-SA" dirty="0" smtClean="0"/>
          </a:p>
        </p:txBody>
      </p:sp>
      <p:pic>
        <p:nvPicPr>
          <p:cNvPr id="27652" name="Picture 2" descr="Gastroesophageal reflux disease (GERD)/Barrett es..."/>
          <p:cNvPicPr>
            <a:picLocks noChangeAspect="1" noChangeArrowheads="1"/>
          </p:cNvPicPr>
          <p:nvPr/>
        </p:nvPicPr>
        <p:blipFill>
          <a:blip r:embed="rId2" cstate="print"/>
          <a:srcRect/>
          <a:stretch>
            <a:fillRect/>
          </a:stretch>
        </p:blipFill>
        <p:spPr bwMode="auto">
          <a:xfrm>
            <a:off x="381000" y="1345891"/>
            <a:ext cx="6972300" cy="5478462"/>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2" name="Rectangle 1"/>
          <p:cNvSpPr/>
          <p:nvPr/>
        </p:nvSpPr>
        <p:spPr>
          <a:xfrm>
            <a:off x="4953000" y="1828800"/>
            <a:ext cx="3581400" cy="258532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solidFill>
                  <a:srgbClr val="3B414F"/>
                </a:solidFill>
                <a:latin typeface="Source Sans Pro"/>
              </a:rPr>
              <a:t>Low-grade dysplasia: </a:t>
            </a:r>
            <a:r>
              <a:rPr lang="en-US" dirty="0"/>
              <a:t>cytological changes e.g. nuclear stratification, </a:t>
            </a:r>
            <a:r>
              <a:rPr lang="en-US" dirty="0" err="1"/>
              <a:t>hyperchromasia</a:t>
            </a:r>
            <a:r>
              <a:rPr lang="en-US" dirty="0"/>
              <a:t> and increased nuclear-to-cytoplasmic ratio </a:t>
            </a:r>
          </a:p>
          <a:p>
            <a:r>
              <a:rPr lang="en-US" b="1" dirty="0" smtClean="0">
                <a:solidFill>
                  <a:srgbClr val="3B414F"/>
                </a:solidFill>
                <a:latin typeface="Source Sans Pro"/>
              </a:rPr>
              <a:t>High-grade </a:t>
            </a:r>
            <a:r>
              <a:rPr lang="en-US" b="1" dirty="0">
                <a:solidFill>
                  <a:srgbClr val="3B414F"/>
                </a:solidFill>
                <a:latin typeface="Source Sans Pro"/>
              </a:rPr>
              <a:t>dysplasia.</a:t>
            </a:r>
            <a:r>
              <a:rPr lang="en-US" b="1" dirty="0" smtClean="0">
                <a:solidFill>
                  <a:srgbClr val="3B414F"/>
                </a:solidFill>
                <a:latin typeface="Source Sans Pro"/>
              </a:rPr>
              <a:t> </a:t>
            </a:r>
            <a:r>
              <a:rPr lang="en-US" dirty="0"/>
              <a:t>Architectural irregularities, including gland-within-gland, or cribriform pattern in addition to cytological changes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3962400" y="533400"/>
            <a:ext cx="4654550" cy="5149850"/>
          </a:xfrm>
          <a:prstGeom prst="rect">
            <a:avLst/>
          </a:prstGeom>
          <a:noFill/>
          <a:ln w="9525">
            <a:noFill/>
            <a:miter lim="800000"/>
            <a:headEnd/>
            <a:tailEnd/>
          </a:ln>
        </p:spPr>
      </p:pic>
      <p:sp>
        <p:nvSpPr>
          <p:cNvPr id="3" name="Title 2"/>
          <p:cNvSpPr>
            <a:spLocks noGrp="1"/>
          </p:cNvSpPr>
          <p:nvPr>
            <p:ph type="title"/>
          </p:nvPr>
        </p:nvSpPr>
        <p:spPr/>
        <p:txBody>
          <a:bodyPr/>
          <a:lstStyle/>
          <a:p>
            <a:endParaRPr lang="en-US"/>
          </a:p>
        </p:txBody>
      </p:sp>
      <p:sp>
        <p:nvSpPr>
          <p:cNvPr id="4" name="Content Placeholder 3"/>
          <p:cNvSpPr>
            <a:spLocks noGrp="1"/>
          </p:cNvSpPr>
          <p:nvPr>
            <p:ph sz="half" idx="1"/>
          </p:nvPr>
        </p:nvSpPr>
        <p:spPr/>
        <p:txBody>
          <a:bodyPr/>
          <a:lstStyle/>
          <a:p>
            <a:r>
              <a:rPr lang="en-US" dirty="0" smtClean="0"/>
              <a:t>Page 593 -597</a:t>
            </a:r>
            <a:endParaRPr lang="en-US" dirty="0"/>
          </a:p>
        </p:txBody>
      </p:sp>
      <p:sp>
        <p:nvSpPr>
          <p:cNvPr id="5" name="Content Placeholder 4"/>
          <p:cNvSpPr>
            <a:spLocks noGrp="1"/>
          </p:cNvSpPr>
          <p:nvPr>
            <p:ph sz="half" idx="2"/>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ar-SA" smtClean="0"/>
          </a:p>
        </p:txBody>
      </p:sp>
      <p:sp>
        <p:nvSpPr>
          <p:cNvPr id="28675" name="Content Placeholder 2"/>
          <p:cNvSpPr>
            <a:spLocks noGrp="1"/>
          </p:cNvSpPr>
          <p:nvPr>
            <p:ph idx="1"/>
          </p:nvPr>
        </p:nvSpPr>
        <p:spPr/>
        <p:txBody>
          <a:bodyPr/>
          <a:lstStyle/>
          <a:p>
            <a:endParaRPr lang="ar-SA" smtClean="0"/>
          </a:p>
        </p:txBody>
      </p:sp>
      <p:pic>
        <p:nvPicPr>
          <p:cNvPr id="28676" name="Picture 2" descr="G:\Cotran\Images\CH18\F018010.jpg"/>
          <p:cNvPicPr>
            <a:picLocks noChangeAspect="1" noChangeArrowheads="1"/>
          </p:cNvPicPr>
          <p:nvPr/>
        </p:nvPicPr>
        <p:blipFill>
          <a:blip r:embed="rId2" cstate="print"/>
          <a:srcRect/>
          <a:stretch>
            <a:fillRect/>
          </a:stretch>
        </p:blipFill>
        <p:spPr bwMode="auto">
          <a:xfrm>
            <a:off x="819150" y="654050"/>
            <a:ext cx="7500938" cy="5565775"/>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n-CA" sz="2800" b="1" dirty="0" smtClean="0"/>
              <a:t>Barrett esophagus</a:t>
            </a:r>
            <a:endParaRPr lang="en-US" sz="2800" dirty="0"/>
          </a:p>
        </p:txBody>
      </p:sp>
      <p:sp>
        <p:nvSpPr>
          <p:cNvPr id="6" name="Content Placeholder 2"/>
          <p:cNvSpPr txBox="1">
            <a:spLocks/>
          </p:cNvSpPr>
          <p:nvPr/>
        </p:nvSpPr>
        <p:spPr bwMode="auto">
          <a:xfrm>
            <a:off x="228600" y="6248400"/>
            <a:ext cx="8229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Complications: Dysplasia and adenocarcinoma </a:t>
            </a:r>
            <a:endParaRPr kumimoji="0" lang="ar-SA"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 name="Rectangle 1"/>
          <p:cNvSpPr/>
          <p:nvPr/>
        </p:nvSpPr>
        <p:spPr>
          <a:xfrm>
            <a:off x="6553200" y="661472"/>
            <a:ext cx="118494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t>Dysplasia</a:t>
            </a:r>
          </a:p>
        </p:txBody>
      </p:sp>
      <p:sp>
        <p:nvSpPr>
          <p:cNvPr id="3" name="Rectangle 2"/>
          <p:cNvSpPr/>
          <p:nvPr/>
        </p:nvSpPr>
        <p:spPr>
          <a:xfrm>
            <a:off x="6837348" y="5181600"/>
            <a:ext cx="182402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lvl="0" eaLnBrk="0" hangingPunct="0">
              <a:spcBef>
                <a:spcPct val="20000"/>
              </a:spcBef>
              <a:defRPr/>
            </a:pPr>
            <a:r>
              <a:rPr lang="en-US" dirty="0"/>
              <a:t>A</a:t>
            </a:r>
            <a:r>
              <a:rPr lang="en-US" dirty="0" smtClean="0"/>
              <a:t>denocarcinoma </a:t>
            </a:r>
            <a:endParaRPr lang="ar-SA" dirty="0"/>
          </a:p>
        </p:txBody>
      </p:sp>
      <p:sp>
        <p:nvSpPr>
          <p:cNvPr id="9" name="Rectangle 8"/>
          <p:cNvSpPr/>
          <p:nvPr/>
        </p:nvSpPr>
        <p:spPr>
          <a:xfrm>
            <a:off x="59580" y="5203970"/>
            <a:ext cx="1824025" cy="369332"/>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lvl="0" eaLnBrk="0" hangingPunct="0">
              <a:spcBef>
                <a:spcPct val="20000"/>
              </a:spcBef>
              <a:defRPr/>
            </a:pPr>
            <a:r>
              <a:rPr lang="en-US" dirty="0"/>
              <a:t>A</a:t>
            </a:r>
            <a:r>
              <a:rPr lang="en-US" dirty="0" smtClean="0"/>
              <a:t>denocarcinoma </a:t>
            </a:r>
            <a:endParaRPr lang="ar-SA" dirty="0"/>
          </a:p>
        </p:txBody>
      </p:sp>
      <p:cxnSp>
        <p:nvCxnSpPr>
          <p:cNvPr id="7" name="Straight Arrow Connector 6"/>
          <p:cNvCxnSpPr/>
          <p:nvPr/>
        </p:nvCxnSpPr>
        <p:spPr>
          <a:xfrm flipV="1">
            <a:off x="1828800" y="3863181"/>
            <a:ext cx="533400" cy="131841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ar-SA" smtClean="0"/>
          </a:p>
        </p:txBody>
      </p:sp>
      <p:sp>
        <p:nvSpPr>
          <p:cNvPr id="29699" name="Content Placeholder 2"/>
          <p:cNvSpPr>
            <a:spLocks noGrp="1"/>
          </p:cNvSpPr>
          <p:nvPr>
            <p:ph idx="1"/>
          </p:nvPr>
        </p:nvSpPr>
        <p:spPr/>
        <p:txBody>
          <a:bodyPr/>
          <a:lstStyle/>
          <a:p>
            <a:r>
              <a:rPr lang="en-US" b="1" smtClean="0"/>
              <a:t>The most common malignant tumors of the esophagus are squamous carcinomas and adenocarcinomas</a:t>
            </a:r>
          </a:p>
          <a:p>
            <a:endParaRPr lang="en-US" b="1" smtClean="0"/>
          </a:p>
          <a:p>
            <a:r>
              <a:rPr lang="en-US" smtClean="0"/>
              <a:t>The prognosis for both types of carcinoma is poor</a:t>
            </a:r>
            <a:endParaRPr lang="ar-SA" smtClean="0"/>
          </a:p>
          <a:p>
            <a:endParaRPr lang="en-US" b="1"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Adenocarcinoma</a:t>
            </a:r>
            <a:br>
              <a:rPr lang="en-US" b="1" dirty="0"/>
            </a:br>
            <a:endParaRPr lang="en-US" dirty="0"/>
          </a:p>
        </p:txBody>
      </p:sp>
      <p:sp>
        <p:nvSpPr>
          <p:cNvPr id="3" name="Content Placeholder 2"/>
          <p:cNvSpPr>
            <a:spLocks noGrp="1"/>
          </p:cNvSpPr>
          <p:nvPr>
            <p:ph idx="1"/>
          </p:nvPr>
        </p:nvSpPr>
        <p:spPr>
          <a:xfrm>
            <a:off x="457200" y="1390919"/>
            <a:ext cx="8229600" cy="4525963"/>
          </a:xfrm>
        </p:spPr>
        <p:txBody>
          <a:bodyPr/>
          <a:lstStyle/>
          <a:p>
            <a:r>
              <a:rPr lang="en-US" sz="2400" dirty="0"/>
              <a:t>Most esophageal adenocarcinomas arise from Barrett </a:t>
            </a:r>
            <a:r>
              <a:rPr lang="en-US" sz="2400" dirty="0" smtClean="0"/>
              <a:t>esophagus</a:t>
            </a:r>
          </a:p>
          <a:p>
            <a:r>
              <a:rPr lang="en-US" sz="2400" dirty="0" smtClean="0"/>
              <a:t>Other risk factors: tobacco </a:t>
            </a:r>
            <a:r>
              <a:rPr lang="en-US" sz="2400" dirty="0"/>
              <a:t>use and exposure to radiation</a:t>
            </a:r>
            <a:r>
              <a:rPr lang="en-US" sz="2400" dirty="0" smtClean="0"/>
              <a:t>.</a:t>
            </a:r>
          </a:p>
          <a:p>
            <a:r>
              <a:rPr lang="en-US" sz="2400" dirty="0" smtClean="0"/>
              <a:t>The risk is reduced </a:t>
            </a:r>
            <a:r>
              <a:rPr lang="en-US" sz="2400" dirty="0"/>
              <a:t>by diets rich in fresh fruits and </a:t>
            </a:r>
            <a:r>
              <a:rPr lang="en-US" sz="2400" dirty="0" smtClean="0"/>
              <a:t>vegetables</a:t>
            </a:r>
          </a:p>
          <a:p>
            <a:r>
              <a:rPr lang="en-US" sz="2400" dirty="0" smtClean="0"/>
              <a:t>Morphology: Occurs </a:t>
            </a:r>
            <a:r>
              <a:rPr lang="en-US" sz="2400" dirty="0"/>
              <a:t>in the distal third of the esophagus and may invade the adjacent gastric </a:t>
            </a:r>
            <a:r>
              <a:rPr lang="en-US" sz="2400" dirty="0" smtClean="0"/>
              <a:t>cardia</a:t>
            </a:r>
          </a:p>
          <a:p>
            <a:r>
              <a:rPr lang="en-US" sz="2400" dirty="0" smtClean="0"/>
              <a:t>Microscopically: well to poorly differentiated adenocarcinoma</a:t>
            </a:r>
          </a:p>
          <a:p>
            <a:r>
              <a:rPr lang="en-US" sz="2400" dirty="0"/>
              <a:t>P</a:t>
            </a:r>
            <a:r>
              <a:rPr lang="en-US" sz="2400" dirty="0" smtClean="0"/>
              <a:t>resent </a:t>
            </a:r>
            <a:r>
              <a:rPr lang="en-US" sz="2400" dirty="0"/>
              <a:t>with pain or difficulty in swallowing, progressive weight loss, </a:t>
            </a:r>
            <a:r>
              <a:rPr lang="en-US" sz="2400" dirty="0" smtClean="0"/>
              <a:t>hematemesis</a:t>
            </a:r>
            <a:r>
              <a:rPr lang="en-US" sz="2400" dirty="0"/>
              <a:t>, chest pain, or </a:t>
            </a:r>
            <a:r>
              <a:rPr lang="en-US" sz="2400" dirty="0" smtClean="0"/>
              <a:t>vomiting</a:t>
            </a:r>
          </a:p>
          <a:p>
            <a:r>
              <a:rPr lang="en-US" sz="2400" dirty="0" smtClean="0"/>
              <a:t>Prognosis depends on the stage</a:t>
            </a:r>
            <a:endParaRPr lang="en-US" sz="2400" dirty="0"/>
          </a:p>
        </p:txBody>
      </p:sp>
    </p:spTree>
    <p:extLst>
      <p:ext uri="{BB962C8B-B14F-4D97-AF65-F5344CB8AC3E}">
        <p14:creationId xmlns:p14="http://schemas.microsoft.com/office/powerpoint/2010/main" val="2611891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533400" y="457200"/>
            <a:ext cx="8229600" cy="4525963"/>
          </a:xfrm>
        </p:spPr>
        <p:txBody>
          <a:bodyPr/>
          <a:lstStyle/>
          <a:p>
            <a:pPr algn="ctr">
              <a:buNone/>
            </a:pPr>
            <a:r>
              <a:rPr lang="en-US" b="1" dirty="0"/>
              <a:t>Esophageal squamous cell </a:t>
            </a:r>
            <a:r>
              <a:rPr lang="en-US" b="1" dirty="0" smtClean="0"/>
              <a:t>carcinoma</a:t>
            </a:r>
          </a:p>
          <a:p>
            <a:pPr>
              <a:buFontTx/>
              <a:buChar char="-"/>
            </a:pPr>
            <a:r>
              <a:rPr lang="en-US" sz="2800" dirty="0"/>
              <a:t>M</a:t>
            </a:r>
            <a:r>
              <a:rPr lang="en-US" sz="2800" dirty="0" smtClean="0"/>
              <a:t>ost common in the middle and lower esophagus. </a:t>
            </a:r>
          </a:p>
          <a:p>
            <a:pPr>
              <a:buFontTx/>
              <a:buChar char="-"/>
            </a:pPr>
            <a:r>
              <a:rPr lang="en-US" sz="2800" dirty="0" smtClean="0"/>
              <a:t>They mostly develop in men who are heavy alcohol drinkers or heavy smokers, and may be preceded by epithelial dysplastic change.</a:t>
            </a:r>
          </a:p>
          <a:p>
            <a:r>
              <a:rPr lang="en-US" sz="2800" dirty="0" smtClean="0"/>
              <a:t>Not related to GERD</a:t>
            </a:r>
            <a:endParaRPr lang="ar-SA" sz="2800" dirty="0" smtClean="0"/>
          </a:p>
          <a:p>
            <a:endParaRPr lang="ar-SA" dirty="0" smtClean="0"/>
          </a:p>
        </p:txBody>
      </p:sp>
      <p:pic>
        <p:nvPicPr>
          <p:cNvPr id="30723" name="Picture 3" descr="esophagus SCC"/>
          <p:cNvPicPr>
            <a:picLocks noChangeAspect="1" noChangeArrowheads="1"/>
          </p:cNvPicPr>
          <p:nvPr/>
        </p:nvPicPr>
        <p:blipFill>
          <a:blip r:embed="rId2" cstate="print"/>
          <a:srcRect t="22749" b="10899"/>
          <a:stretch>
            <a:fillRect/>
          </a:stretch>
        </p:blipFill>
        <p:spPr bwMode="auto">
          <a:xfrm>
            <a:off x="1600200" y="3733800"/>
            <a:ext cx="60960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ar-SA" smtClean="0"/>
          </a:p>
        </p:txBody>
      </p:sp>
      <p:sp>
        <p:nvSpPr>
          <p:cNvPr id="31747" name="Content Placeholder 2"/>
          <p:cNvSpPr>
            <a:spLocks noGrp="1"/>
          </p:cNvSpPr>
          <p:nvPr>
            <p:ph idx="1"/>
          </p:nvPr>
        </p:nvSpPr>
        <p:spPr/>
        <p:txBody>
          <a:bodyPr/>
          <a:lstStyle/>
          <a:p>
            <a:endParaRPr lang="ar-SA"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792162"/>
          </a:xfrm>
        </p:spPr>
        <p:txBody>
          <a:bodyPr/>
          <a:lstStyle/>
          <a:p>
            <a:r>
              <a:rPr lang="en-US" sz="3200" smtClean="0"/>
              <a:t/>
            </a:r>
            <a:br>
              <a:rPr lang="en-US" sz="3200" smtClean="0"/>
            </a:br>
            <a:r>
              <a:rPr lang="en-US" sz="3200" smtClean="0"/>
              <a:t>Case scenario: A man with retrosternal pain </a:t>
            </a:r>
            <a:br>
              <a:rPr lang="en-US" sz="3200" smtClean="0"/>
            </a:br>
            <a:r>
              <a:rPr lang="en-US" sz="3200" smtClean="0"/>
              <a:t> </a:t>
            </a:r>
            <a:endParaRPr lang="ar-SA" sz="3200" smtClean="0"/>
          </a:p>
        </p:txBody>
      </p:sp>
      <p:sp>
        <p:nvSpPr>
          <p:cNvPr id="32771" name="Content Placeholder 2"/>
          <p:cNvSpPr>
            <a:spLocks noGrp="1"/>
          </p:cNvSpPr>
          <p:nvPr>
            <p:ph idx="1"/>
          </p:nvPr>
        </p:nvSpPr>
        <p:spPr/>
        <p:txBody>
          <a:bodyPr/>
          <a:lstStyle/>
          <a:p>
            <a:r>
              <a:rPr lang="en-US" sz="2000" smtClean="0"/>
              <a:t>A 57-year-old presents with a history of a retrosternal burning sensation, particularly after large meals, and often on retiring to bed at night. Treatment with antacids has had little effect and he has been referred by his GP for endoscopy.</a:t>
            </a:r>
          </a:p>
          <a:p>
            <a:r>
              <a:rPr lang="en-US" sz="2000" smtClean="0"/>
              <a:t> Upper gastrointestinal tract endoscopy reveals reddening of the lower esophageal mucosa from the level of the gastroesophageal junction to a point 32 cm from the incisors. There is no evidence of a hiatus hernia. The proximal border of the reddened area is irregular, and this area is biopsied. The biopsy shows gastric and intestinal-type glandular mucosa.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274638"/>
            <a:ext cx="8534400" cy="1143000"/>
          </a:xfrm>
        </p:spPr>
        <p:txBody>
          <a:bodyPr/>
          <a:lstStyle/>
          <a:p>
            <a:r>
              <a:rPr lang="en-US" sz="2800" dirty="0" smtClean="0"/>
              <a:t> 1. </a:t>
            </a:r>
            <a:r>
              <a:rPr lang="en-US" sz="3600" dirty="0" smtClean="0"/>
              <a:t>What is the likely cause of the symptoms? </a:t>
            </a:r>
            <a:endParaRPr lang="ar-SA" dirty="0" smtClean="0"/>
          </a:p>
        </p:txBody>
      </p:sp>
      <p:sp>
        <p:nvSpPr>
          <p:cNvPr id="32771" name="Content Placeholder 2"/>
          <p:cNvSpPr>
            <a:spLocks noGrp="1"/>
          </p:cNvSpPr>
          <p:nvPr>
            <p:ph idx="1"/>
          </p:nvPr>
        </p:nvSpPr>
        <p:spPr/>
        <p:txBody>
          <a:bodyPr/>
          <a:lstStyle/>
          <a:p>
            <a:r>
              <a:rPr lang="en-US" dirty="0" smtClean="0"/>
              <a:t>The symptoms of ‘heartburn’ are suggestive of </a:t>
            </a:r>
            <a:r>
              <a:rPr lang="en-US" dirty="0" err="1" smtClean="0"/>
              <a:t>gastroesophageal</a:t>
            </a:r>
            <a:r>
              <a:rPr lang="en-US" dirty="0" smtClean="0"/>
              <a:t> reflux disease (GERD), with or without the presence of a hiatus hernia.</a:t>
            </a:r>
          </a:p>
          <a:p>
            <a:r>
              <a:rPr lang="en-US" dirty="0" smtClean="0"/>
              <a:t> Other important causes of </a:t>
            </a:r>
            <a:r>
              <a:rPr lang="en-US" dirty="0" err="1" smtClean="0"/>
              <a:t>retrosternal</a:t>
            </a:r>
            <a:r>
              <a:rPr lang="en-US" dirty="0" smtClean="0"/>
              <a:t> pain should not be overlooked, including cardiovascular causes, especially myocardial </a:t>
            </a:r>
            <a:r>
              <a:rPr lang="en-US" dirty="0" err="1" smtClean="0"/>
              <a:t>ischaemia</a:t>
            </a:r>
            <a:r>
              <a:rPr lang="en-US" dirty="0" smtClean="0"/>
              <a:t>, as well as other rarer causes including </a:t>
            </a:r>
            <a:r>
              <a:rPr lang="en-US" dirty="0" err="1" smtClean="0"/>
              <a:t>pneumothorax</a:t>
            </a:r>
            <a:r>
              <a:rPr lang="en-US" dirty="0" smtClean="0"/>
              <a:t> and musculoskeletal pain. </a:t>
            </a:r>
          </a:p>
          <a:p>
            <a:endParaRPr lang="ar-SA"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2" dur="500"/>
                                        <p:tgtEl>
                                          <p:spTgt spid="327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2. What is the final diagnosis? </a:t>
            </a:r>
            <a:endParaRPr lang="ar-SA" dirty="0" smtClean="0"/>
          </a:p>
        </p:txBody>
      </p:sp>
      <p:sp>
        <p:nvSpPr>
          <p:cNvPr id="33795" name="Content Placeholder 2"/>
          <p:cNvSpPr>
            <a:spLocks noGrp="1"/>
          </p:cNvSpPr>
          <p:nvPr>
            <p:ph idx="1"/>
          </p:nvPr>
        </p:nvSpPr>
        <p:spPr/>
        <p:txBody>
          <a:bodyPr/>
          <a:lstStyle/>
          <a:p>
            <a:r>
              <a:rPr lang="en-US" smtClean="0"/>
              <a:t> The endoscopic and biopsy appearances confirm a Barrett’s oesophagus. This is a metaplastic process which develops as a result of persistent reflux of gastric contents into the esophagus, the normal squamous mucosa being replaced by glandular mucosa of gastric or intestinal type</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7" dur="500"/>
                                        <p:tgtEl>
                                          <p:spTgt spid="337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l"/>
            <a:r>
              <a:rPr lang="en-US" sz="4000" smtClean="0"/>
              <a:t>3. What further information do you require from the biopsy report?</a:t>
            </a:r>
            <a:endParaRPr lang="ar-SA" sz="4000" smtClean="0"/>
          </a:p>
        </p:txBody>
      </p:sp>
      <p:sp>
        <p:nvSpPr>
          <p:cNvPr id="34819" name="Content Placeholder 2"/>
          <p:cNvSpPr>
            <a:spLocks noGrp="1"/>
          </p:cNvSpPr>
          <p:nvPr>
            <p:ph idx="1"/>
          </p:nvPr>
        </p:nvSpPr>
        <p:spPr/>
        <p:txBody>
          <a:bodyPr/>
          <a:lstStyle/>
          <a:p>
            <a:pPr>
              <a:buFont typeface="Arial" charset="0"/>
              <a:buNone/>
            </a:pPr>
            <a:r>
              <a:rPr lang="en-US" smtClean="0"/>
              <a:t> It is important to look for dysplastic change in the biopsy which may herald the development of adenocarcinoma.</a:t>
            </a:r>
            <a:endParaRPr lang="ar-SA"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4. What are the major causes of reflux </a:t>
            </a:r>
            <a:r>
              <a:rPr lang="en-US" dirty="0" err="1" smtClean="0"/>
              <a:t>esophagitis</a:t>
            </a:r>
            <a:r>
              <a:rPr lang="en-US" dirty="0" smtClean="0"/>
              <a:t>?</a:t>
            </a:r>
            <a:endParaRPr lang="ar-SA" dirty="0" smtClean="0"/>
          </a:p>
        </p:txBody>
      </p:sp>
      <p:sp>
        <p:nvSpPr>
          <p:cNvPr id="37891" name="Content Placeholder 2"/>
          <p:cNvSpPr>
            <a:spLocks noGrp="1"/>
          </p:cNvSpPr>
          <p:nvPr>
            <p:ph idx="1"/>
          </p:nvPr>
        </p:nvSpPr>
        <p:spPr>
          <a:xfrm>
            <a:off x="457200" y="1371600"/>
            <a:ext cx="8229600" cy="4525963"/>
          </a:xfrm>
        </p:spPr>
        <p:txBody>
          <a:bodyPr/>
          <a:lstStyle/>
          <a:p>
            <a:r>
              <a:rPr lang="en-US" sz="2800" dirty="0" smtClean="0"/>
              <a:t>Reflux of gastric contents is the major cause of reflux </a:t>
            </a:r>
            <a:r>
              <a:rPr lang="en-US" sz="2800" dirty="0" err="1" smtClean="0"/>
              <a:t>esophagitis</a:t>
            </a:r>
            <a:r>
              <a:rPr lang="en-US" sz="2800" dirty="0" smtClean="0"/>
              <a:t>. Many factors play a role:</a:t>
            </a:r>
          </a:p>
          <a:p>
            <a:pPr>
              <a:buFont typeface="Arial" charset="0"/>
              <a:buNone/>
            </a:pPr>
            <a:r>
              <a:rPr lang="en-US" sz="2400" dirty="0" smtClean="0"/>
              <a:t> (a) the presence of a sliding </a:t>
            </a:r>
            <a:r>
              <a:rPr lang="en-US" sz="2400" dirty="0" err="1" smtClean="0"/>
              <a:t>hiatal</a:t>
            </a:r>
            <a:r>
              <a:rPr lang="en-US" sz="2400" dirty="0" smtClean="0"/>
              <a:t> hernia is the most common</a:t>
            </a:r>
          </a:p>
          <a:p>
            <a:pPr>
              <a:buFont typeface="Arial" charset="0"/>
              <a:buNone/>
            </a:pPr>
            <a:r>
              <a:rPr lang="en-US" sz="2400" dirty="0" smtClean="0"/>
              <a:t> (b) heavy alcohol use</a:t>
            </a:r>
          </a:p>
          <a:p>
            <a:pPr>
              <a:buFont typeface="Arial" charset="0"/>
              <a:buNone/>
            </a:pPr>
            <a:r>
              <a:rPr lang="en-US" sz="2400" dirty="0" smtClean="0"/>
              <a:t>(c) heavy tobacco use</a:t>
            </a:r>
          </a:p>
          <a:p>
            <a:pPr>
              <a:buFont typeface="Arial" charset="0"/>
              <a:buNone/>
            </a:pPr>
            <a:r>
              <a:rPr lang="en-US" sz="2400" dirty="0" smtClean="0"/>
              <a:t> (d) increased gastric volume</a:t>
            </a:r>
          </a:p>
          <a:p>
            <a:pPr>
              <a:buFont typeface="Arial" charset="0"/>
              <a:buNone/>
            </a:pPr>
            <a:r>
              <a:rPr lang="en-US" sz="2400" dirty="0" smtClean="0"/>
              <a:t> (e) decreased efficacy of LES</a:t>
            </a:r>
          </a:p>
          <a:p>
            <a:pPr>
              <a:buFont typeface="Arial" charset="0"/>
              <a:buNone/>
            </a:pPr>
            <a:r>
              <a:rPr lang="en-US" sz="2400" dirty="0" smtClean="0"/>
              <a:t> (f) pregnancy</a:t>
            </a:r>
          </a:p>
          <a:p>
            <a:pPr>
              <a:buFont typeface="Arial" charset="0"/>
              <a:buNone/>
            </a:pPr>
            <a:r>
              <a:rPr lang="en-US" sz="2400" dirty="0" smtClean="0"/>
              <a:t>(g) CNS depressants</a:t>
            </a:r>
          </a:p>
          <a:p>
            <a:pPr>
              <a:buFont typeface="Arial" charset="0"/>
              <a:buNone/>
            </a:pPr>
            <a:r>
              <a:rPr lang="en-US" sz="2400" dirty="0" smtClean="0"/>
              <a:t>(h) hypothyroidism</a:t>
            </a:r>
            <a:endParaRPr lang="ar-SA" sz="2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3"/>
          <p:cNvSpPr/>
          <p:nvPr/>
        </p:nvSpPr>
        <p:spPr>
          <a:xfrm>
            <a:off x="1600200" y="152400"/>
            <a:ext cx="5681663" cy="584200"/>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sz="3200" dirty="0"/>
              <a:t>Gastro-esophageal reflux disease</a:t>
            </a:r>
          </a:p>
        </p:txBody>
      </p:sp>
      <p:sp>
        <p:nvSpPr>
          <p:cNvPr id="6147" name="Content Placeholder 3"/>
          <p:cNvSpPr>
            <a:spLocks noGrp="1"/>
          </p:cNvSpPr>
          <p:nvPr>
            <p:ph idx="1"/>
          </p:nvPr>
        </p:nvSpPr>
        <p:spPr>
          <a:xfrm>
            <a:off x="381000" y="1219200"/>
            <a:ext cx="8534400" cy="5410200"/>
          </a:xfrm>
        </p:spPr>
        <p:style>
          <a:lnRef idx="1">
            <a:schemeClr val="accent2"/>
          </a:lnRef>
          <a:fillRef idx="2">
            <a:schemeClr val="accent2"/>
          </a:fillRef>
          <a:effectRef idx="1">
            <a:schemeClr val="accent2"/>
          </a:effectRef>
          <a:fontRef idx="minor">
            <a:schemeClr val="dk1"/>
          </a:fontRef>
        </p:style>
        <p:txBody>
          <a:bodyPr/>
          <a:lstStyle/>
          <a:p>
            <a:r>
              <a:rPr lang="en-CA" sz="2800" b="1" dirty="0" smtClean="0"/>
              <a:t>Describe the following aspects of reflux </a:t>
            </a:r>
            <a:r>
              <a:rPr lang="en-CA" sz="2800" b="1" dirty="0" err="1" smtClean="0"/>
              <a:t>esophagitis</a:t>
            </a:r>
            <a:r>
              <a:rPr lang="en-CA" sz="2800" b="1" dirty="0" smtClean="0"/>
              <a:t>:</a:t>
            </a:r>
          </a:p>
          <a:p>
            <a:pPr marL="914400" lvl="1" indent="-514350">
              <a:buFont typeface="Arial" charset="0"/>
              <a:buAutoNum type="arabicParenR"/>
            </a:pPr>
            <a:r>
              <a:rPr lang="en-CA" sz="2400" dirty="0" smtClean="0"/>
              <a:t>Definition</a:t>
            </a:r>
          </a:p>
          <a:p>
            <a:pPr marL="914400" lvl="1" indent="-514350">
              <a:buFont typeface="Arial" charset="0"/>
              <a:buAutoNum type="arabicParenR"/>
            </a:pPr>
            <a:r>
              <a:rPr lang="en-CA" sz="2400" dirty="0" smtClean="0"/>
              <a:t>Pathogenesis</a:t>
            </a:r>
          </a:p>
          <a:p>
            <a:pPr marL="914400" lvl="1" indent="-514350">
              <a:buFont typeface="Arial" charset="0"/>
              <a:buAutoNum type="arabicParenR"/>
            </a:pPr>
            <a:r>
              <a:rPr lang="en-CA" sz="2400" dirty="0" smtClean="0"/>
              <a:t>Clinical features</a:t>
            </a:r>
          </a:p>
          <a:p>
            <a:pPr marL="914400" lvl="1" indent="-514350">
              <a:buFont typeface="Arial" charset="0"/>
              <a:buAutoNum type="arabicParenR"/>
            </a:pPr>
            <a:r>
              <a:rPr lang="en-CA" sz="2400" dirty="0" smtClean="0"/>
              <a:t>Pathology (gross and microscopic features)</a:t>
            </a:r>
          </a:p>
          <a:p>
            <a:pPr marL="914400" lvl="1" indent="-514350">
              <a:buFont typeface="Arial" charset="0"/>
              <a:buAutoNum type="arabicParenR"/>
            </a:pPr>
            <a:r>
              <a:rPr lang="en-CA" sz="2400" dirty="0" smtClean="0"/>
              <a:t>Complications</a:t>
            </a:r>
          </a:p>
          <a:p>
            <a:r>
              <a:rPr lang="en-CA" sz="2800" b="1" dirty="0" smtClean="0"/>
              <a:t> Describe the following aspects of Barrett esophagus:</a:t>
            </a:r>
          </a:p>
          <a:p>
            <a:pPr marL="914400" lvl="1" indent="-514350">
              <a:buFont typeface="+mj-lt"/>
              <a:buAutoNum type="arabicParenR"/>
            </a:pPr>
            <a:r>
              <a:rPr lang="en-CA" dirty="0" smtClean="0"/>
              <a:t>Definition</a:t>
            </a:r>
          </a:p>
          <a:p>
            <a:pPr marL="914400" lvl="1" indent="-514350">
              <a:buFont typeface="+mj-lt"/>
              <a:buAutoNum type="arabicParenR"/>
            </a:pPr>
            <a:r>
              <a:rPr lang="en-CA" dirty="0" smtClean="0"/>
              <a:t>Main cause</a:t>
            </a:r>
          </a:p>
          <a:p>
            <a:pPr marL="914400" lvl="1" indent="-514350">
              <a:buFont typeface="+mj-lt"/>
              <a:buAutoNum type="arabicParenR"/>
            </a:pPr>
            <a:r>
              <a:rPr lang="en-CA" dirty="0" smtClean="0"/>
              <a:t>Pathology (gross and microscopic features)</a:t>
            </a:r>
          </a:p>
          <a:p>
            <a:pPr marL="914400" lvl="1" indent="-514350">
              <a:buFont typeface="+mj-lt"/>
              <a:buAutoNum type="arabicParenR"/>
            </a:pPr>
            <a:r>
              <a:rPr lang="en-CA" dirty="0" smtClean="0"/>
              <a:t>Complications (dysplasia and </a:t>
            </a:r>
            <a:r>
              <a:rPr lang="en-CA" dirty="0" err="1" smtClean="0"/>
              <a:t>adenocarcinoma</a:t>
            </a:r>
            <a:r>
              <a:rPr lang="en-CA" dirty="0" smtClean="0"/>
              <a:t>)</a:t>
            </a:r>
          </a:p>
          <a:p>
            <a:pPr lvl="1"/>
            <a:endParaRPr lang="ar-SA" sz="2400" dirty="0" smtClean="0"/>
          </a:p>
        </p:txBody>
      </p:sp>
      <p:sp>
        <p:nvSpPr>
          <p:cNvPr id="5" name="TextBox 4"/>
          <p:cNvSpPr txBox="1"/>
          <p:nvPr/>
        </p:nvSpPr>
        <p:spPr>
          <a:xfrm>
            <a:off x="3657600" y="762000"/>
            <a:ext cx="1655902" cy="461665"/>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pPr>
              <a:defRPr/>
            </a:pPr>
            <a:r>
              <a:rPr lang="en-US" sz="2400" dirty="0"/>
              <a:t>OBJECTIVES</a:t>
            </a:r>
            <a:endParaRPr lang="ar-SA"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www.sanantoniosurgery.com/images/gerd-2.jpg"/>
          <p:cNvPicPr>
            <a:picLocks noChangeAspect="1" noChangeArrowheads="1"/>
          </p:cNvPicPr>
          <p:nvPr/>
        </p:nvPicPr>
        <p:blipFill>
          <a:blip r:embed="rId2" cstate="print"/>
          <a:srcRect/>
          <a:stretch>
            <a:fillRect/>
          </a:stretch>
        </p:blipFill>
        <p:spPr bwMode="auto">
          <a:xfrm>
            <a:off x="1066800" y="0"/>
            <a:ext cx="6248400" cy="698511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radipedia.com/WikiMedia/images/7/71/HiatalHerniaPA.jpg"/>
          <p:cNvPicPr>
            <a:picLocks noChangeAspect="1" noChangeArrowheads="1"/>
          </p:cNvPicPr>
          <p:nvPr/>
        </p:nvPicPr>
        <p:blipFill>
          <a:blip r:embed="rId2" cstate="print"/>
          <a:srcRect t="14655" b="12931"/>
          <a:stretch>
            <a:fillRect/>
          </a:stretch>
        </p:blipFill>
        <p:spPr bwMode="auto">
          <a:xfrm>
            <a:off x="914400" y="152400"/>
            <a:ext cx="6882910" cy="6400800"/>
          </a:xfrm>
          <a:prstGeom prst="rect">
            <a:avLst/>
          </a:prstGeom>
          <a:noFill/>
        </p:spPr>
      </p:pic>
      <p:sp>
        <p:nvSpPr>
          <p:cNvPr id="3" name="Rectangle 2"/>
          <p:cNvSpPr/>
          <p:nvPr/>
        </p:nvSpPr>
        <p:spPr>
          <a:xfrm>
            <a:off x="2057400" y="5486400"/>
            <a:ext cx="4572000" cy="830997"/>
          </a:xfrm>
          <a:prstGeom prst="rect">
            <a:avLst/>
          </a:prstGeom>
        </p:spPr>
        <p:style>
          <a:lnRef idx="3">
            <a:schemeClr val="lt1"/>
          </a:lnRef>
          <a:fillRef idx="1">
            <a:schemeClr val="accent1"/>
          </a:fillRef>
          <a:effectRef idx="1">
            <a:schemeClr val="accent1"/>
          </a:effectRef>
          <a:fontRef idx="minor">
            <a:schemeClr val="lt1"/>
          </a:fontRef>
        </p:style>
        <p:txBody>
          <a:bodyPr>
            <a:spAutoFit/>
          </a:bodyPr>
          <a:lstStyle/>
          <a:p>
            <a:r>
              <a:rPr lang="en-US" sz="2400" b="1" dirty="0" smtClean="0"/>
              <a:t>An X-ray film of the chest shows a </a:t>
            </a:r>
            <a:r>
              <a:rPr lang="en-US" sz="2400" b="1" dirty="0" err="1" smtClean="0"/>
              <a:t>retrocardiac</a:t>
            </a:r>
            <a:r>
              <a:rPr lang="en-US" sz="2400" b="1" dirty="0" smtClean="0"/>
              <a:t>, gas-filled structure.</a:t>
            </a:r>
            <a:endParaRPr lang="ar-SA" sz="2400" b="1" dirty="0"/>
          </a:p>
        </p:txBody>
      </p:sp>
      <p:sp>
        <p:nvSpPr>
          <p:cNvPr id="4" name="Rectangle 3"/>
          <p:cNvSpPr/>
          <p:nvPr/>
        </p:nvSpPr>
        <p:spPr>
          <a:xfrm>
            <a:off x="3886200" y="228600"/>
            <a:ext cx="141205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CA" dirty="0" smtClean="0"/>
              <a:t>hiatus hernia</a:t>
            </a:r>
            <a:endParaRPr lang="ar-S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s://ee_ce_img.s3.amazonaws.com/cache/ce_img/media/remote/ce_img/https_ee_channel_images.s3.amazonaws.com/article-figures/13420/article-g01_400_324.jpg"/>
          <p:cNvPicPr>
            <a:picLocks noChangeAspect="1" noChangeArrowheads="1"/>
          </p:cNvPicPr>
          <p:nvPr/>
        </p:nvPicPr>
        <p:blipFill>
          <a:blip r:embed="rId2" cstate="print"/>
          <a:srcRect/>
          <a:stretch>
            <a:fillRect/>
          </a:stretch>
        </p:blipFill>
        <p:spPr bwMode="auto">
          <a:xfrm>
            <a:off x="2743200" y="304800"/>
            <a:ext cx="3810000" cy="3086101"/>
          </a:xfrm>
          <a:prstGeom prst="rect">
            <a:avLst/>
          </a:prstGeom>
          <a:noFill/>
        </p:spPr>
      </p:pic>
      <p:sp>
        <p:nvSpPr>
          <p:cNvPr id="3" name="Rectangle 2"/>
          <p:cNvSpPr/>
          <p:nvPr/>
        </p:nvSpPr>
        <p:spPr>
          <a:xfrm>
            <a:off x="1600200" y="3886200"/>
            <a:ext cx="6096000" cy="1477328"/>
          </a:xfrm>
          <a:prstGeom prst="rect">
            <a:avLst/>
          </a:prstGeom>
        </p:spPr>
        <p:txBody>
          <a:bodyPr wrap="square">
            <a:spAutoFit/>
          </a:bodyPr>
          <a:lstStyle/>
          <a:p>
            <a:r>
              <a:rPr lang="en-US" dirty="0" smtClean="0"/>
              <a:t> </a:t>
            </a:r>
            <a:r>
              <a:rPr lang="en-US" dirty="0" smtClean="0"/>
              <a:t>X ray of the chest and </a:t>
            </a:r>
            <a:r>
              <a:rPr lang="en-US" dirty="0" smtClean="0"/>
              <a:t>abdomen </a:t>
            </a:r>
            <a:r>
              <a:rPr lang="en-US" dirty="0" smtClean="0"/>
              <a:t>with </a:t>
            </a:r>
            <a:r>
              <a:rPr lang="en-US" dirty="0" smtClean="0"/>
              <a:t>contrast was done which showed marked distention and distortion of the stomach with herniation of a portion of the stomach into the lower thorax, representing </a:t>
            </a:r>
            <a:r>
              <a:rPr lang="en-US" dirty="0" smtClean="0"/>
              <a:t>hernia </a:t>
            </a:r>
            <a:r>
              <a:rPr lang="en-US" dirty="0" smtClean="0"/>
              <a:t>through the esophageal hiatus hernia</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ar-SA" smtClean="0"/>
          </a:p>
        </p:txBody>
      </p:sp>
      <p:sp>
        <p:nvSpPr>
          <p:cNvPr id="38915" name="Content Placeholder 2"/>
          <p:cNvSpPr>
            <a:spLocks noGrp="1"/>
          </p:cNvSpPr>
          <p:nvPr>
            <p:ph idx="1"/>
          </p:nvPr>
        </p:nvSpPr>
        <p:spPr/>
        <p:txBody>
          <a:bodyPr/>
          <a:lstStyle/>
          <a:p>
            <a:pPr>
              <a:buNone/>
            </a:pPr>
            <a:r>
              <a:rPr lang="en-CA" b="1" dirty="0" smtClean="0"/>
              <a:t>5. What are other causes of </a:t>
            </a:r>
            <a:r>
              <a:rPr lang="en-CA" b="1" dirty="0" err="1" smtClean="0"/>
              <a:t>esophagitis</a:t>
            </a:r>
            <a:r>
              <a:rPr lang="en-CA" b="1" dirty="0" smtClean="0"/>
              <a:t>? </a:t>
            </a:r>
            <a:br>
              <a:rPr lang="en-CA" b="1" dirty="0" smtClean="0"/>
            </a:br>
            <a:r>
              <a:rPr lang="en-CA" dirty="0" smtClean="0"/>
              <a:t>Ingestion of irritants (</a:t>
            </a:r>
            <a:r>
              <a:rPr lang="en-CA" dirty="0" err="1" smtClean="0"/>
              <a:t>eg</a:t>
            </a:r>
            <a:r>
              <a:rPr lang="en-CA" dirty="0" smtClean="0"/>
              <a:t>, alcohol, corrosive acids); infections in </a:t>
            </a:r>
            <a:r>
              <a:rPr lang="en-CA" dirty="0" err="1" smtClean="0"/>
              <a:t>immunosuppressed</a:t>
            </a:r>
            <a:r>
              <a:rPr lang="en-CA" dirty="0" smtClean="0"/>
              <a:t> hosts by fungi (</a:t>
            </a:r>
            <a:r>
              <a:rPr lang="en-CA" dirty="0" err="1" smtClean="0"/>
              <a:t>eg</a:t>
            </a:r>
            <a:r>
              <a:rPr lang="en-CA" dirty="0" smtClean="0"/>
              <a:t>, Candida) or viruses (</a:t>
            </a:r>
            <a:r>
              <a:rPr lang="en-CA" dirty="0" err="1" smtClean="0"/>
              <a:t>eg</a:t>
            </a:r>
            <a:r>
              <a:rPr lang="en-CA" dirty="0" smtClean="0"/>
              <a:t>, CMV, herpes); uremia; radiation therapy; graft-versus-host disease; and </a:t>
            </a:r>
            <a:r>
              <a:rPr lang="en-CA" dirty="0" err="1" smtClean="0"/>
              <a:t>cytotoxic</a:t>
            </a:r>
            <a:r>
              <a:rPr lang="en-CA" dirty="0" smtClean="0"/>
              <a:t> anticancer therapy.</a:t>
            </a:r>
            <a:endParaRPr lang="ar-SA"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914400" lvl="1" indent="-514350">
              <a:buNone/>
            </a:pPr>
            <a:r>
              <a:rPr lang="en-US" dirty="0" smtClean="0"/>
              <a:t>6. </a:t>
            </a:r>
            <a:r>
              <a:rPr lang="en-US" sz="3200" b="1" dirty="0" smtClean="0"/>
              <a:t>What are the</a:t>
            </a:r>
            <a:r>
              <a:rPr lang="en-CA" sz="3200" b="1" dirty="0" smtClean="0"/>
              <a:t> gross and microscopic features of reflux </a:t>
            </a:r>
            <a:r>
              <a:rPr lang="en-CA" sz="3200" b="1" dirty="0" err="1" smtClean="0"/>
              <a:t>esophagitis</a:t>
            </a:r>
            <a:r>
              <a:rPr lang="en-CA" sz="3200" b="1" dirty="0" smtClean="0"/>
              <a:t>?</a:t>
            </a:r>
            <a:endParaRPr lang="en-CA" sz="2400" b="1"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www.nature.com/gimo/contents/pt1/images/gimo44-f1.jpg"/>
          <p:cNvPicPr>
            <a:picLocks noChangeAspect="1" noChangeArrowheads="1"/>
          </p:cNvPicPr>
          <p:nvPr/>
        </p:nvPicPr>
        <p:blipFill>
          <a:blip r:embed="rId2" cstate="print"/>
          <a:srcRect/>
          <a:stretch>
            <a:fillRect/>
          </a:stretch>
        </p:blipFill>
        <p:spPr bwMode="auto">
          <a:xfrm>
            <a:off x="2680610" y="457200"/>
            <a:ext cx="6463390" cy="5791200"/>
          </a:xfrm>
          <a:prstGeom prst="rect">
            <a:avLst/>
          </a:prstGeom>
          <a:noFill/>
        </p:spPr>
      </p:pic>
      <p:sp>
        <p:nvSpPr>
          <p:cNvPr id="3" name="Rectangle 2"/>
          <p:cNvSpPr/>
          <p:nvPr/>
        </p:nvSpPr>
        <p:spPr>
          <a:xfrm>
            <a:off x="304801" y="914400"/>
            <a:ext cx="2362200" cy="2862322"/>
          </a:xfrm>
          <a:prstGeom prst="rect">
            <a:avLst/>
          </a:prstGeom>
        </p:spPr>
        <p:txBody>
          <a:bodyPr wrap="square">
            <a:spAutoFit/>
          </a:bodyPr>
          <a:lstStyle/>
          <a:p>
            <a:r>
              <a:rPr lang="en-CA" b="1" dirty="0" smtClean="0"/>
              <a:t>Gross </a:t>
            </a:r>
            <a:r>
              <a:rPr lang="en-CA" b="1" dirty="0" err="1" smtClean="0"/>
              <a:t>featurs</a:t>
            </a:r>
            <a:r>
              <a:rPr lang="en-CA" b="1" dirty="0" smtClean="0"/>
              <a:t>:</a:t>
            </a:r>
          </a:p>
          <a:p>
            <a:pPr>
              <a:buFontTx/>
              <a:buChar char="-"/>
            </a:pPr>
            <a:r>
              <a:rPr lang="en-CA" dirty="0" smtClean="0"/>
              <a:t> Simple </a:t>
            </a:r>
            <a:r>
              <a:rPr lang="en-CA" b="1" dirty="0" smtClean="0"/>
              <a:t>hyperemia</a:t>
            </a:r>
          </a:p>
          <a:p>
            <a:pPr>
              <a:buFontTx/>
              <a:buChar char="-"/>
            </a:pPr>
            <a:r>
              <a:rPr lang="en-US" dirty="0" smtClean="0"/>
              <a:t> Erosion</a:t>
            </a:r>
          </a:p>
          <a:p>
            <a:pPr>
              <a:buFontTx/>
              <a:buChar char="-"/>
            </a:pPr>
            <a:r>
              <a:rPr lang="en-US" dirty="0" smtClean="0"/>
              <a:t> Ulceration</a:t>
            </a:r>
          </a:p>
          <a:p>
            <a:pPr>
              <a:buFontTx/>
              <a:buChar char="-"/>
            </a:pPr>
            <a:r>
              <a:rPr lang="en-US" dirty="0" smtClean="0"/>
              <a:t> Stricture</a:t>
            </a:r>
          </a:p>
          <a:p>
            <a:pPr>
              <a:buFontTx/>
              <a:buChar char="-"/>
            </a:pPr>
            <a:r>
              <a:rPr lang="en-US" dirty="0" smtClean="0"/>
              <a:t> Development of Barrett esophagus </a:t>
            </a:r>
          </a:p>
          <a:p>
            <a:pPr>
              <a:buFontTx/>
              <a:buChar char="-"/>
            </a:pPr>
            <a:r>
              <a:rPr lang="en-US" dirty="0" smtClean="0"/>
              <a:t> Development of mass: </a:t>
            </a:r>
            <a:r>
              <a:rPr lang="en-US" dirty="0" err="1" smtClean="0"/>
              <a:t>adenocarcinoma</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4"/>
          <p:cNvPicPr>
            <a:picLocks noChangeAspect="1" noChangeArrowheads="1"/>
          </p:cNvPicPr>
          <p:nvPr/>
        </p:nvPicPr>
        <p:blipFill>
          <a:blip r:embed="rId2" cstate="print"/>
          <a:srcRect/>
          <a:stretch>
            <a:fillRect/>
          </a:stretch>
        </p:blipFill>
        <p:spPr bwMode="auto">
          <a:xfrm>
            <a:off x="3352800" y="2133600"/>
            <a:ext cx="3218448" cy="2286000"/>
          </a:xfrm>
          <a:prstGeom prst="rect">
            <a:avLst/>
          </a:prstGeom>
          <a:noFill/>
          <a:ln w="9525">
            <a:noFill/>
            <a:miter lim="800000"/>
            <a:headEnd/>
            <a:tailEnd/>
          </a:ln>
        </p:spPr>
      </p:pic>
      <p:sp>
        <p:nvSpPr>
          <p:cNvPr id="8" name="Rectangle 7"/>
          <p:cNvSpPr/>
          <p:nvPr/>
        </p:nvSpPr>
        <p:spPr>
          <a:xfrm>
            <a:off x="2057400" y="1371600"/>
            <a:ext cx="2929007" cy="369332"/>
          </a:xfrm>
          <a:prstGeom prst="rect">
            <a:avLst/>
          </a:prstGeom>
        </p:spPr>
        <p:txBody>
          <a:bodyPr wrap="none">
            <a:spAutoFit/>
          </a:bodyPr>
          <a:lstStyle/>
          <a:p>
            <a:pPr>
              <a:defRPr/>
            </a:pPr>
            <a:r>
              <a:rPr lang="en-US" dirty="0" smtClean="0"/>
              <a:t>1. basal zone hyperplasia, </a:t>
            </a:r>
            <a:endParaRPr lang="en-US" dirty="0"/>
          </a:p>
        </p:txBody>
      </p:sp>
      <p:sp>
        <p:nvSpPr>
          <p:cNvPr id="9" name="Rectangle 8"/>
          <p:cNvSpPr/>
          <p:nvPr/>
        </p:nvSpPr>
        <p:spPr>
          <a:xfrm>
            <a:off x="0" y="2590800"/>
            <a:ext cx="3326552" cy="369332"/>
          </a:xfrm>
          <a:prstGeom prst="rect">
            <a:avLst/>
          </a:prstGeom>
        </p:spPr>
        <p:txBody>
          <a:bodyPr wrap="none">
            <a:spAutoFit/>
          </a:bodyPr>
          <a:lstStyle/>
          <a:p>
            <a:pPr>
              <a:defRPr/>
            </a:pPr>
            <a:r>
              <a:rPr lang="en-US" dirty="0" smtClean="0"/>
              <a:t>2. </a:t>
            </a:r>
            <a:r>
              <a:rPr lang="en-US" dirty="0" err="1" smtClean="0"/>
              <a:t>Eosinophils</a:t>
            </a:r>
            <a:r>
              <a:rPr lang="en-US" dirty="0" smtClean="0"/>
              <a:t> and </a:t>
            </a:r>
            <a:r>
              <a:rPr lang="en-US" dirty="0" err="1" smtClean="0"/>
              <a:t>neutrophils</a:t>
            </a:r>
            <a:r>
              <a:rPr lang="en-US" dirty="0" smtClean="0"/>
              <a:t> </a:t>
            </a:r>
            <a:endParaRPr lang="en-US" dirty="0"/>
          </a:p>
        </p:txBody>
      </p:sp>
      <p:sp>
        <p:nvSpPr>
          <p:cNvPr id="10" name="Rectangle 9"/>
          <p:cNvSpPr/>
          <p:nvPr/>
        </p:nvSpPr>
        <p:spPr>
          <a:xfrm>
            <a:off x="1066800" y="5638800"/>
            <a:ext cx="4237057" cy="369332"/>
          </a:xfrm>
          <a:prstGeom prst="rect">
            <a:avLst/>
          </a:prstGeom>
        </p:spPr>
        <p:txBody>
          <a:bodyPr wrap="none">
            <a:spAutoFit/>
          </a:bodyPr>
          <a:lstStyle/>
          <a:p>
            <a:pPr>
              <a:defRPr/>
            </a:pPr>
            <a:r>
              <a:rPr lang="en-US" dirty="0" smtClean="0"/>
              <a:t>3. Elongation  of lamina </a:t>
            </a:r>
            <a:r>
              <a:rPr lang="en-US" dirty="0" err="1" smtClean="0"/>
              <a:t>propria</a:t>
            </a:r>
            <a:r>
              <a:rPr lang="en-US" dirty="0" smtClean="0"/>
              <a:t> papillae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5410200" y="4461919"/>
            <a:ext cx="3200400" cy="2396081"/>
          </a:xfrm>
          <a:prstGeom prst="rect">
            <a:avLst/>
          </a:prstGeom>
          <a:noFill/>
          <a:ln w="9525">
            <a:noFill/>
            <a:miter lim="800000"/>
            <a:headEnd/>
            <a:tailEnd/>
          </a:ln>
        </p:spPr>
      </p:pic>
      <p:sp>
        <p:nvSpPr>
          <p:cNvPr id="13" name="Rectangle 12"/>
          <p:cNvSpPr/>
          <p:nvPr/>
        </p:nvSpPr>
        <p:spPr>
          <a:xfrm>
            <a:off x="381000" y="228600"/>
            <a:ext cx="4572000" cy="830997"/>
          </a:xfrm>
          <a:prstGeom prst="rect">
            <a:avLst/>
          </a:prstGeom>
        </p:spPr>
        <p:txBody>
          <a:bodyPr>
            <a:spAutoFit/>
          </a:bodyPr>
          <a:lstStyle/>
          <a:p>
            <a:r>
              <a:rPr lang="en-CA" sz="2400" b="1" dirty="0" smtClean="0"/>
              <a:t>Microscopic features of reflux </a:t>
            </a:r>
            <a:r>
              <a:rPr lang="en-CA" sz="2400" b="1" dirty="0" err="1" smtClean="0"/>
              <a:t>esophagitis</a:t>
            </a:r>
            <a:endParaRPr lang="en-US" sz="2400" dirty="0"/>
          </a:p>
        </p:txBody>
      </p:sp>
      <p:pic>
        <p:nvPicPr>
          <p:cNvPr id="1027" name="Picture 3"/>
          <p:cNvPicPr>
            <a:picLocks noChangeAspect="1" noChangeArrowheads="1"/>
          </p:cNvPicPr>
          <p:nvPr/>
        </p:nvPicPr>
        <p:blipFill>
          <a:blip r:embed="rId4" cstate="print"/>
          <a:srcRect/>
          <a:stretch>
            <a:fillRect/>
          </a:stretch>
        </p:blipFill>
        <p:spPr bwMode="auto">
          <a:xfrm>
            <a:off x="5715000" y="152400"/>
            <a:ext cx="3048000"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sp>
        <p:nvSpPr>
          <p:cNvPr id="5" name="Rectangle 4"/>
          <p:cNvSpPr/>
          <p:nvPr/>
        </p:nvSpPr>
        <p:spPr>
          <a:xfrm>
            <a:off x="3276600" y="6248400"/>
            <a:ext cx="3645550" cy="646331"/>
          </a:xfrm>
          <a:prstGeom prst="rect">
            <a:avLst/>
          </a:prstGeom>
        </p:spPr>
        <p:txBody>
          <a:bodyPr wrap="none">
            <a:spAutoFit/>
          </a:bodyPr>
          <a:lstStyle/>
          <a:p>
            <a:pPr lvl="0"/>
            <a:r>
              <a:rPr lang="en-US" dirty="0" smtClean="0"/>
              <a:t>Barrett esophagus without dysplasia</a:t>
            </a:r>
          </a:p>
          <a:p>
            <a:endParaRPr lang="ar-SA" dirty="0"/>
          </a:p>
        </p:txBody>
      </p:sp>
      <p:pic>
        <p:nvPicPr>
          <p:cNvPr id="2052" name="Picture 4" descr="http://atlasgeneticsoncology.org/Tumors/Images/BarrettsEsophagFig1.png"/>
          <p:cNvPicPr>
            <a:picLocks noChangeAspect="1" noChangeArrowheads="1"/>
          </p:cNvPicPr>
          <p:nvPr/>
        </p:nvPicPr>
        <p:blipFill>
          <a:blip r:embed="rId2" cstate="print"/>
          <a:srcRect/>
          <a:stretch>
            <a:fillRect/>
          </a:stretch>
        </p:blipFill>
        <p:spPr bwMode="auto">
          <a:xfrm>
            <a:off x="2743200" y="228600"/>
            <a:ext cx="3838575" cy="579120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
        <p:nvSpPr>
          <p:cNvPr id="5" name="Rectangle 4"/>
          <p:cNvSpPr/>
          <p:nvPr/>
        </p:nvSpPr>
        <p:spPr>
          <a:xfrm>
            <a:off x="2438400" y="6096000"/>
            <a:ext cx="3393878" cy="369332"/>
          </a:xfrm>
          <a:prstGeom prst="rect">
            <a:avLst/>
          </a:prstGeom>
        </p:spPr>
        <p:txBody>
          <a:bodyPr wrap="none">
            <a:spAutoFit/>
          </a:bodyPr>
          <a:lstStyle/>
          <a:p>
            <a:pPr lvl="0"/>
            <a:r>
              <a:rPr lang="en-US" dirty="0" smtClean="0"/>
              <a:t>Barrett esophagus with dysplasia</a:t>
            </a:r>
            <a:endParaRPr lang="en-US" dirty="0"/>
          </a:p>
        </p:txBody>
      </p:sp>
      <p:pic>
        <p:nvPicPr>
          <p:cNvPr id="72708" name="Picture 4" descr="http://www.nature.com/nrgastro/journal/v6/n8/images/nrgastro.2009.103-f6.jpg"/>
          <p:cNvPicPr>
            <a:picLocks noChangeAspect="1" noChangeArrowheads="1"/>
          </p:cNvPicPr>
          <p:nvPr/>
        </p:nvPicPr>
        <p:blipFill>
          <a:blip r:embed="rId2" cstate="print"/>
          <a:srcRect/>
          <a:stretch>
            <a:fillRect/>
          </a:stretch>
        </p:blipFill>
        <p:spPr bwMode="auto">
          <a:xfrm>
            <a:off x="228600" y="76200"/>
            <a:ext cx="8662737" cy="5486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dirty="0"/>
          </a:p>
        </p:txBody>
      </p:sp>
      <p:pic>
        <p:nvPicPr>
          <p:cNvPr id="1026" name="Picture 2"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28" name="Picture 4"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sp>
        <p:nvSpPr>
          <p:cNvPr id="6" name="Rectangle 5"/>
          <p:cNvSpPr/>
          <p:nvPr/>
        </p:nvSpPr>
        <p:spPr>
          <a:xfrm>
            <a:off x="2286000" y="5943600"/>
            <a:ext cx="3823226" cy="369332"/>
          </a:xfrm>
          <a:prstGeom prst="rect">
            <a:avLst/>
          </a:prstGeom>
        </p:spPr>
        <p:txBody>
          <a:bodyPr wrap="none">
            <a:spAutoFit/>
          </a:bodyPr>
          <a:lstStyle/>
          <a:p>
            <a:pPr fontAlgn="base"/>
            <a:r>
              <a:rPr lang="en-CA" b="1" dirty="0" err="1" smtClean="0"/>
              <a:t>Adenocarcinoma</a:t>
            </a:r>
            <a:r>
              <a:rPr lang="en-CA" b="1" dirty="0" smtClean="0"/>
              <a:t> in Barrett Esophagus</a:t>
            </a:r>
            <a:endParaRPr lang="en-CA" b="1" dirty="0"/>
          </a:p>
        </p:txBody>
      </p:sp>
      <p:pic>
        <p:nvPicPr>
          <p:cNvPr id="1030" name="Picture 6"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2" name="Picture 8"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4" name="Picture 10" descr="http://www.webpathology.com/images/noimage.gif"/>
          <p:cNvPicPr>
            <a:picLocks noChangeAspect="1" noChangeArrowheads="1"/>
          </p:cNvPicPr>
          <p:nvPr/>
        </p:nvPicPr>
        <p:blipFill>
          <a:blip r:embed="rId2"/>
          <a:srcRect/>
          <a:stretch>
            <a:fillRect/>
          </a:stretch>
        </p:blipFill>
        <p:spPr bwMode="auto">
          <a:xfrm>
            <a:off x="8975725" y="-136525"/>
            <a:ext cx="9525" cy="76200"/>
          </a:xfrm>
          <a:prstGeom prst="rect">
            <a:avLst/>
          </a:prstGeom>
          <a:noFill/>
        </p:spPr>
      </p:pic>
      <p:pic>
        <p:nvPicPr>
          <p:cNvPr id="1035" name="Picture 11"/>
          <p:cNvPicPr>
            <a:picLocks noChangeAspect="1" noChangeArrowheads="1"/>
          </p:cNvPicPr>
          <p:nvPr/>
        </p:nvPicPr>
        <p:blipFill>
          <a:blip r:embed="rId3" cstate="print"/>
          <a:srcRect l="14056" t="18750" r="40263" b="21875"/>
          <a:stretch>
            <a:fillRect/>
          </a:stretch>
        </p:blipFill>
        <p:spPr bwMode="auto">
          <a:xfrm>
            <a:off x="685800" y="304800"/>
            <a:ext cx="7696200" cy="56241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Definition</a:t>
            </a:r>
          </a:p>
        </p:txBody>
      </p:sp>
      <p:sp>
        <p:nvSpPr>
          <p:cNvPr id="3075" name="Rectangle 3"/>
          <p:cNvSpPr>
            <a:spLocks noGrp="1" noChangeArrowheads="1"/>
          </p:cNvSpPr>
          <p:nvPr>
            <p:ph type="body" idx="1"/>
          </p:nvPr>
        </p:nvSpPr>
        <p:spPr>
          <a:xfrm>
            <a:off x="0" y="1219200"/>
            <a:ext cx="6019800" cy="5638800"/>
          </a:xfrm>
        </p:spPr>
        <p:txBody>
          <a:bodyPr/>
          <a:lstStyle/>
          <a:p>
            <a:pPr eaLnBrk="1" hangingPunct="1"/>
            <a:r>
              <a:rPr lang="en-US" sz="2800" dirty="0" smtClean="0"/>
              <a:t>American College of Gastroenterology (ACG)</a:t>
            </a:r>
          </a:p>
          <a:p>
            <a:pPr lvl="1" eaLnBrk="1" hangingPunct="1"/>
            <a:r>
              <a:rPr lang="en-US" dirty="0" smtClean="0"/>
              <a:t>Symptoms OR mucosal damage produced by the abnormal reflux of gastric contents into the esophagus</a:t>
            </a:r>
          </a:p>
          <a:p>
            <a:pPr lvl="1" eaLnBrk="1" hangingPunct="1"/>
            <a:r>
              <a:rPr lang="en-US" dirty="0" smtClean="0"/>
              <a:t>Often chronic and relapsing</a:t>
            </a:r>
          </a:p>
          <a:p>
            <a:pPr lvl="1" eaLnBrk="1" hangingPunct="1"/>
            <a:r>
              <a:rPr lang="en-US" dirty="0" smtClean="0"/>
              <a:t>May see complications of GERD    in patients who lack typical symptoms</a:t>
            </a:r>
          </a:p>
        </p:txBody>
      </p:sp>
      <p:pic>
        <p:nvPicPr>
          <p:cNvPr id="7172" name="Picture 7" descr="gastroesophageal_reflux"/>
          <p:cNvPicPr>
            <a:picLocks noChangeAspect="1" noChangeArrowheads="1"/>
          </p:cNvPicPr>
          <p:nvPr/>
        </p:nvPicPr>
        <p:blipFill>
          <a:blip r:embed="rId3" cstate="print"/>
          <a:srcRect/>
          <a:stretch>
            <a:fillRect/>
          </a:stretch>
        </p:blipFill>
        <p:spPr bwMode="auto">
          <a:xfrm>
            <a:off x="5638800" y="1810657"/>
            <a:ext cx="3505200" cy="3713843"/>
          </a:xfrm>
          <a:prstGeom prst="rect">
            <a:avLst/>
          </a:prstGeom>
          <a:noFill/>
          <a:ln w="9525">
            <a:noFill/>
            <a:miter lim="800000"/>
            <a:headEnd/>
            <a:tailEnd/>
          </a:ln>
        </p:spPr>
      </p:pic>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 calcmode="lin" valueType="num">
                                      <p:cBhvr>
                                        <p:cTn id="12"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07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p:cTn id="19"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07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5">
                                            <p:txEl>
                                              <p:pRg st="3" end="3"/>
                                            </p:txEl>
                                          </p:spTgt>
                                        </p:tgtEl>
                                        <p:attrNameLst>
                                          <p:attrName>style.visibility</p:attrName>
                                        </p:attrNameLst>
                                      </p:cBhvr>
                                      <p:to>
                                        <p:strVal val="visible"/>
                                      </p:to>
                                    </p:set>
                                    <p:anim calcmode="lin" valueType="num">
                                      <p:cBhvr>
                                        <p:cTn id="26"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0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s://encrypted-tbn0.gstatic.com/images?q=tbn:ANd9GcRYCP0iclFbG6PcM88jvKlMMZHuV1TjMLTCBYJ71KarS6tsUH2G"/>
          <p:cNvPicPr>
            <a:picLocks noChangeAspect="1" noChangeArrowheads="1"/>
          </p:cNvPicPr>
          <p:nvPr/>
        </p:nvPicPr>
        <p:blipFill>
          <a:blip r:embed="rId2" cstate="print"/>
          <a:srcRect/>
          <a:stretch>
            <a:fillRect/>
          </a:stretch>
        </p:blipFill>
        <p:spPr bwMode="auto">
          <a:xfrm>
            <a:off x="1066800" y="0"/>
            <a:ext cx="6781800" cy="6781800"/>
          </a:xfrm>
          <a:prstGeom prst="rect">
            <a:avLst/>
          </a:prstGeom>
          <a:noFill/>
        </p:spPr>
      </p:pic>
      <p:sp>
        <p:nvSpPr>
          <p:cNvPr id="3" name="Rectangle 2"/>
          <p:cNvSpPr/>
          <p:nvPr/>
        </p:nvSpPr>
        <p:spPr>
          <a:xfrm>
            <a:off x="152400" y="5257800"/>
            <a:ext cx="2559675" cy="830997"/>
          </a:xfrm>
          <a:prstGeom prst="rect">
            <a:avLst/>
          </a:prstGeom>
        </p:spPr>
        <p:style>
          <a:lnRef idx="1">
            <a:schemeClr val="dk1"/>
          </a:lnRef>
          <a:fillRef idx="3">
            <a:schemeClr val="dk1"/>
          </a:fillRef>
          <a:effectRef idx="2">
            <a:schemeClr val="dk1"/>
          </a:effectRef>
          <a:fontRef idx="minor">
            <a:schemeClr val="lt1"/>
          </a:fontRef>
        </p:style>
        <p:txBody>
          <a:bodyPr wrap="none">
            <a:spAutoFit/>
          </a:bodyPr>
          <a:lstStyle/>
          <a:p>
            <a:r>
              <a:rPr lang="en-US" sz="2400" dirty="0" smtClean="0"/>
              <a:t>Mass , need biopsy</a:t>
            </a:r>
          </a:p>
          <a:p>
            <a:r>
              <a:rPr lang="en-US" sz="2400" dirty="0" smtClean="0"/>
              <a:t> </a:t>
            </a:r>
            <a:r>
              <a:rPr lang="en-US" sz="2400" dirty="0" err="1" smtClean="0"/>
              <a:t>adenocarcinoma</a:t>
            </a:r>
            <a:endParaRPr lang="en-US" sz="24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ar-SA" smtClean="0"/>
          </a:p>
        </p:txBody>
      </p:sp>
      <p:sp>
        <p:nvSpPr>
          <p:cNvPr id="39939" name="Content Placeholder 2"/>
          <p:cNvSpPr>
            <a:spLocks noGrp="1"/>
          </p:cNvSpPr>
          <p:nvPr>
            <p:ph idx="1"/>
          </p:nvPr>
        </p:nvSpPr>
        <p:spPr/>
        <p:txBody>
          <a:bodyPr/>
          <a:lstStyle/>
          <a:p>
            <a:pPr>
              <a:buNone/>
            </a:pPr>
            <a:r>
              <a:rPr lang="en-US" b="1" dirty="0" smtClean="0"/>
              <a:t>7. What are the major complications of reflux </a:t>
            </a:r>
            <a:r>
              <a:rPr lang="en-US" b="1" dirty="0" err="1" smtClean="0"/>
              <a:t>esophagitis</a:t>
            </a:r>
            <a:r>
              <a:rPr lang="en-US" b="1" dirty="0" smtClean="0"/>
              <a:t>? </a:t>
            </a:r>
            <a:br>
              <a:rPr lang="en-US" b="1" dirty="0" smtClean="0"/>
            </a:br>
            <a:r>
              <a:rPr lang="en-US" dirty="0" smtClean="0"/>
              <a:t>The potential complications of severe reflux </a:t>
            </a:r>
            <a:r>
              <a:rPr lang="en-US" dirty="0" err="1" smtClean="0"/>
              <a:t>esophagitis</a:t>
            </a:r>
            <a:r>
              <a:rPr lang="en-US" dirty="0" smtClean="0"/>
              <a:t> are (a) ulcer; (b) bleeding; (c) development of stricture; (d) development of Barrett esophagus and </a:t>
            </a:r>
            <a:r>
              <a:rPr lang="en-US" dirty="0" err="1" smtClean="0"/>
              <a:t>adenocarcinoma</a:t>
            </a:r>
            <a:r>
              <a:rPr lang="en-US" dirty="0" smtClean="0"/>
              <a:t>.</a:t>
            </a:r>
            <a:endParaRPr lang="ar-SA"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304800" y="381000"/>
            <a:ext cx="8610600" cy="609600"/>
          </a:xfrm>
        </p:spPr>
        <p:txBody>
          <a:bodyPr/>
          <a:lstStyle/>
          <a:p>
            <a:pPr algn="l"/>
            <a:r>
              <a:rPr lang="en-US" sz="3200" dirty="0" smtClean="0"/>
              <a:t> -</a:t>
            </a:r>
            <a:r>
              <a:rPr lang="en-US" sz="2800" dirty="0" smtClean="0"/>
              <a:t>development of Barrett esophagus and </a:t>
            </a:r>
            <a:r>
              <a:rPr lang="en-US" sz="2800" dirty="0" err="1" smtClean="0"/>
              <a:t>adenocarcinoma</a:t>
            </a:r>
            <a:endParaRPr lang="ar-SA" sz="3200" dirty="0" smtClean="0"/>
          </a:p>
        </p:txBody>
      </p:sp>
      <p:pic>
        <p:nvPicPr>
          <p:cNvPr id="41987" name="Picture 2"/>
          <p:cNvPicPr>
            <a:picLocks noChangeAspect="1" noChangeArrowheads="1"/>
          </p:cNvPicPr>
          <p:nvPr/>
        </p:nvPicPr>
        <p:blipFill>
          <a:blip r:embed="rId2" cstate="print"/>
          <a:srcRect/>
          <a:stretch>
            <a:fillRect/>
          </a:stretch>
        </p:blipFill>
        <p:spPr bwMode="auto">
          <a:xfrm>
            <a:off x="457200" y="914400"/>
            <a:ext cx="4077699" cy="2895600"/>
          </a:xfrm>
          <a:prstGeom prst="rect">
            <a:avLst/>
          </a:prstGeom>
          <a:noFill/>
          <a:ln w="9525">
            <a:noFill/>
            <a:miter lim="800000"/>
            <a:headEnd/>
            <a:tailEnd/>
          </a:ln>
        </p:spPr>
      </p:pic>
      <p:pic>
        <p:nvPicPr>
          <p:cNvPr id="41988" name="Picture 3"/>
          <p:cNvPicPr>
            <a:picLocks noChangeAspect="1" noChangeArrowheads="1"/>
          </p:cNvPicPr>
          <p:nvPr/>
        </p:nvPicPr>
        <p:blipFill>
          <a:blip r:embed="rId3" cstate="print"/>
          <a:srcRect/>
          <a:stretch>
            <a:fillRect/>
          </a:stretch>
        </p:blipFill>
        <p:spPr bwMode="auto">
          <a:xfrm>
            <a:off x="4724399" y="990600"/>
            <a:ext cx="4002741" cy="2895600"/>
          </a:xfrm>
          <a:prstGeom prst="rect">
            <a:avLst/>
          </a:prstGeom>
          <a:noFill/>
          <a:ln w="9525">
            <a:noFill/>
            <a:miter lim="800000"/>
            <a:headEnd/>
            <a:tailEnd/>
          </a:ln>
        </p:spPr>
      </p:pic>
      <p:pic>
        <p:nvPicPr>
          <p:cNvPr id="41989" name="Picture 4"/>
          <p:cNvPicPr>
            <a:picLocks noGrp="1" noChangeAspect="1" noChangeArrowheads="1"/>
          </p:cNvPicPr>
          <p:nvPr>
            <p:ph idx="1"/>
          </p:nvPr>
        </p:nvPicPr>
        <p:blipFill>
          <a:blip r:embed="rId4" cstate="print"/>
          <a:srcRect/>
          <a:stretch>
            <a:fillRect/>
          </a:stretch>
        </p:blipFill>
        <p:spPr>
          <a:xfrm>
            <a:off x="533400" y="3886200"/>
            <a:ext cx="4205288" cy="2971800"/>
          </a:xfrm>
          <a:noFill/>
        </p:spPr>
      </p:pic>
      <p:pic>
        <p:nvPicPr>
          <p:cNvPr id="41990" name="Picture 5"/>
          <p:cNvPicPr>
            <a:picLocks noChangeAspect="1" noChangeArrowheads="1"/>
          </p:cNvPicPr>
          <p:nvPr/>
        </p:nvPicPr>
        <p:blipFill>
          <a:blip r:embed="rId5" cstate="print"/>
          <a:srcRect/>
          <a:stretch>
            <a:fillRect/>
          </a:stretch>
        </p:blipFill>
        <p:spPr bwMode="auto">
          <a:xfrm>
            <a:off x="4648200" y="3810000"/>
            <a:ext cx="4376738" cy="3048000"/>
          </a:xfrm>
          <a:prstGeom prst="rect">
            <a:avLst/>
          </a:prstGeom>
          <a:noFill/>
          <a:ln w="9525">
            <a:noFill/>
            <a:miter lim="800000"/>
            <a:headEnd/>
            <a:tailEnd/>
          </a:ln>
        </p:spPr>
      </p:pic>
      <p:sp>
        <p:nvSpPr>
          <p:cNvPr id="7" name="Rectangle 6"/>
          <p:cNvSpPr/>
          <p:nvPr/>
        </p:nvSpPr>
        <p:spPr>
          <a:xfrm>
            <a:off x="0" y="0"/>
            <a:ext cx="5408853" cy="461665"/>
          </a:xfrm>
          <a:prstGeom prst="rect">
            <a:avLst/>
          </a:prstGeom>
        </p:spPr>
        <p:txBody>
          <a:bodyPr wrap="none">
            <a:spAutoFit/>
          </a:bodyPr>
          <a:lstStyle/>
          <a:p>
            <a:r>
              <a:rPr lang="en-US" sz="2400" b="1" dirty="0" smtClean="0"/>
              <a:t>complications of reflux </a:t>
            </a:r>
            <a:r>
              <a:rPr lang="en-US" sz="2400" b="1" dirty="0" err="1" smtClean="0"/>
              <a:t>esophagitis</a:t>
            </a:r>
            <a:r>
              <a:rPr lang="en-US" b="1" dirty="0" smtClean="0"/>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1524000"/>
            <a:ext cx="3429000" cy="4525963"/>
          </a:xfrm>
        </p:spPr>
        <p:txBody>
          <a:bodyPr/>
          <a:lstStyle/>
          <a:p>
            <a:r>
              <a:rPr lang="en-US" sz="2400" dirty="0" smtClean="0"/>
              <a:t>linear-oriented dilated and tortuous veins (arrows) in the </a:t>
            </a:r>
            <a:r>
              <a:rPr lang="en-US" sz="2400" dirty="0" err="1" smtClean="0"/>
              <a:t>submucosa</a:t>
            </a:r>
            <a:r>
              <a:rPr lang="en-US" sz="2400" dirty="0" smtClean="0"/>
              <a:t> of the distal esophagus</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3505200" y="457200"/>
            <a:ext cx="5334000" cy="5943600"/>
          </a:xfrm>
          <a:prstGeom prst="rect">
            <a:avLst/>
          </a:prstGeom>
          <a:noFill/>
          <a:ln w="9525">
            <a:noFill/>
            <a:miter lim="800000"/>
            <a:headEnd/>
            <a:tailEnd/>
          </a:ln>
        </p:spPr>
      </p:pic>
      <p:sp>
        <p:nvSpPr>
          <p:cNvPr id="5" name="TextBox 4"/>
          <p:cNvSpPr txBox="1"/>
          <p:nvPr/>
        </p:nvSpPr>
        <p:spPr>
          <a:xfrm>
            <a:off x="762000" y="4572000"/>
            <a:ext cx="2985626" cy="52322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800" b="1" dirty="0" smtClean="0"/>
              <a:t>Esophageal </a:t>
            </a:r>
            <a:r>
              <a:rPr lang="en-US" sz="2800" b="1" dirty="0" err="1" smtClean="0"/>
              <a:t>varices</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z="3600" b="1" dirty="0" err="1" smtClean="0">
                <a:solidFill>
                  <a:srgbClr val="FF0000"/>
                </a:solidFill>
              </a:rPr>
              <a:t>Gastroesophageal</a:t>
            </a:r>
            <a:r>
              <a:rPr lang="en-US" sz="3600" b="1" dirty="0" smtClean="0">
                <a:solidFill>
                  <a:srgbClr val="FF0000"/>
                </a:solidFill>
              </a:rPr>
              <a:t> Reflux Disease (GERD)</a:t>
            </a:r>
            <a:endParaRPr lang="en-US" sz="3600" dirty="0" smtClean="0">
              <a:solidFill>
                <a:srgbClr val="FF0000"/>
              </a:solidFill>
            </a:endParaRP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err="1" smtClean="0">
                <a:hlinkClick r:id="rId2"/>
              </a:rPr>
              <a:t>Gastroesophageal</a:t>
            </a:r>
            <a:r>
              <a:rPr lang="en-US" dirty="0" smtClean="0">
                <a:hlinkClick r:id="rId2"/>
              </a:rPr>
              <a:t> reflux</a:t>
            </a:r>
            <a:r>
              <a:rPr lang="en-US" dirty="0" smtClean="0"/>
              <a:t> is a normal physiologic phenomenon experienced intermittently by most people, particularly after a meal. </a:t>
            </a:r>
          </a:p>
          <a:p>
            <a:pPr eaLnBrk="1" fontAlgn="auto" hangingPunct="1">
              <a:spcAft>
                <a:spcPts val="0"/>
              </a:spcAft>
              <a:buFont typeface="Arial" pitchFamily="34" charset="0"/>
              <a:buChar char="•"/>
              <a:defRPr/>
            </a:pPr>
            <a:r>
              <a:rPr lang="en-US" dirty="0" err="1" smtClean="0">
                <a:hlinkClick r:id="rId3"/>
              </a:rPr>
              <a:t>Gastroesophageal</a:t>
            </a:r>
            <a:r>
              <a:rPr lang="en-US" dirty="0" smtClean="0">
                <a:hlinkClick r:id="rId3"/>
              </a:rPr>
              <a:t> reflux disease (GERD)</a:t>
            </a:r>
            <a:r>
              <a:rPr lang="en-US" dirty="0" smtClean="0"/>
              <a:t> occurs when the amount of gastric juice that refluxes into the esophagus exceeds the normal limit, causing symptoms with or without associated esophageal mucosal injury.</a:t>
            </a:r>
          </a:p>
          <a:p>
            <a:pPr eaLnBrk="1" fontAlgn="auto" hangingPunct="1">
              <a:spcAft>
                <a:spcPts val="0"/>
              </a:spcAft>
              <a:buFont typeface="Arial" pitchFamily="34" charset="0"/>
              <a:buChar char="•"/>
              <a:defRPr/>
            </a:pPr>
            <a:endParaRPr lang="en-US" dirty="0"/>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Physiologic vs Pathologic</a:t>
            </a:r>
          </a:p>
        </p:txBody>
      </p:sp>
      <p:sp>
        <p:nvSpPr>
          <p:cNvPr id="8195" name="Rectangle 5"/>
          <p:cNvSpPr>
            <a:spLocks noGrp="1" noChangeArrowheads="1"/>
          </p:cNvSpPr>
          <p:nvPr>
            <p:ph sz="half" idx="1"/>
          </p:nvPr>
        </p:nvSpPr>
        <p:spPr>
          <a:xfrm>
            <a:off x="914400" y="1600200"/>
            <a:ext cx="3048000" cy="3352800"/>
          </a:xfrm>
          <a:solidFill>
            <a:schemeClr val="accent1">
              <a:lumMod val="20000"/>
              <a:lumOff val="80000"/>
            </a:schemeClr>
          </a:solidFill>
          <a:ln>
            <a:solidFill>
              <a:schemeClr val="tx1"/>
            </a:solidFill>
          </a:ln>
        </p:spPr>
        <p:txBody>
          <a:bodyPr/>
          <a:lstStyle/>
          <a:p>
            <a:pPr eaLnBrk="1" hangingPunct="1">
              <a:buFont typeface="Arial" pitchFamily="34" charset="0"/>
              <a:buChar char="•"/>
              <a:defRPr/>
            </a:pPr>
            <a:r>
              <a:rPr lang="en-US" dirty="0" smtClean="0"/>
              <a:t>Physiologic GERD</a:t>
            </a:r>
          </a:p>
          <a:p>
            <a:pPr lvl="1" eaLnBrk="1" hangingPunct="1">
              <a:buFont typeface="Arial" pitchFamily="34" charset="0"/>
              <a:buChar char="–"/>
              <a:defRPr/>
            </a:pPr>
            <a:r>
              <a:rPr lang="en-US" dirty="0" smtClean="0"/>
              <a:t>Postprandial</a:t>
            </a:r>
          </a:p>
          <a:p>
            <a:pPr lvl="1" eaLnBrk="1" hangingPunct="1">
              <a:buFont typeface="Arial" pitchFamily="34" charset="0"/>
              <a:buChar char="–"/>
              <a:defRPr/>
            </a:pPr>
            <a:r>
              <a:rPr lang="en-US" dirty="0" smtClean="0"/>
              <a:t>Short lived</a:t>
            </a:r>
          </a:p>
          <a:p>
            <a:pPr lvl="1" eaLnBrk="1" hangingPunct="1">
              <a:buFont typeface="Arial" pitchFamily="34" charset="0"/>
              <a:buChar char="–"/>
              <a:defRPr/>
            </a:pPr>
            <a:r>
              <a:rPr lang="en-US" dirty="0" smtClean="0"/>
              <a:t>Asymptomatic</a:t>
            </a:r>
          </a:p>
          <a:p>
            <a:pPr lvl="1" eaLnBrk="1" hangingPunct="1">
              <a:buFont typeface="Arial" pitchFamily="34" charset="0"/>
              <a:buChar char="–"/>
              <a:defRPr/>
            </a:pPr>
            <a:r>
              <a:rPr lang="en-US" dirty="0" smtClean="0"/>
              <a:t>No nocturnal </a:t>
            </a:r>
            <a:r>
              <a:rPr lang="en-US" dirty="0" err="1" smtClean="0"/>
              <a:t>symptomes</a:t>
            </a:r>
            <a:endParaRPr lang="en-US" dirty="0" smtClean="0"/>
          </a:p>
        </p:txBody>
      </p:sp>
      <p:sp>
        <p:nvSpPr>
          <p:cNvPr id="8196" name="Rectangle 6"/>
          <p:cNvSpPr>
            <a:spLocks noGrp="1" noChangeArrowheads="1"/>
          </p:cNvSpPr>
          <p:nvPr>
            <p:ph sz="half" idx="2"/>
          </p:nvPr>
        </p:nvSpPr>
        <p:spPr>
          <a:xfrm>
            <a:off x="4648200" y="1600200"/>
            <a:ext cx="3048000" cy="3352800"/>
          </a:xfrm>
          <a:solidFill>
            <a:schemeClr val="accent1">
              <a:lumMod val="20000"/>
              <a:lumOff val="80000"/>
            </a:schemeClr>
          </a:solidFill>
          <a:ln w="3175">
            <a:solidFill>
              <a:schemeClr val="tx1"/>
            </a:solidFill>
          </a:ln>
        </p:spPr>
        <p:txBody>
          <a:bodyPr/>
          <a:lstStyle/>
          <a:p>
            <a:pPr eaLnBrk="1" hangingPunct="1">
              <a:buFont typeface="Arial" pitchFamily="34" charset="0"/>
              <a:buChar char="•"/>
              <a:defRPr/>
            </a:pPr>
            <a:r>
              <a:rPr lang="en-US" dirty="0" smtClean="0"/>
              <a:t>Pathologic GERD</a:t>
            </a:r>
          </a:p>
          <a:p>
            <a:pPr lvl="1" eaLnBrk="1" hangingPunct="1">
              <a:buFont typeface="Arial" pitchFamily="34" charset="0"/>
              <a:buChar char="–"/>
              <a:defRPr/>
            </a:pPr>
            <a:r>
              <a:rPr lang="en-US" dirty="0" smtClean="0"/>
              <a:t>Symptoms</a:t>
            </a:r>
          </a:p>
          <a:p>
            <a:pPr lvl="1" eaLnBrk="1" hangingPunct="1">
              <a:buFont typeface="Arial" pitchFamily="34" charset="0"/>
              <a:buChar char="–"/>
              <a:defRPr/>
            </a:pPr>
            <a:r>
              <a:rPr lang="en-US" dirty="0" smtClean="0"/>
              <a:t>Mucosal injury</a:t>
            </a:r>
          </a:p>
          <a:p>
            <a:pPr lvl="1" eaLnBrk="1" hangingPunct="1">
              <a:buFont typeface="Arial" pitchFamily="34" charset="0"/>
              <a:buChar char="–"/>
              <a:defRPr/>
            </a:pPr>
            <a:r>
              <a:rPr lang="en-US" dirty="0" smtClean="0"/>
              <a:t>Nocturnal </a:t>
            </a:r>
            <a:r>
              <a:rPr lang="en-US" dirty="0" err="1" smtClean="0"/>
              <a:t>symptomes</a:t>
            </a:r>
            <a:endParaRPr lang="en-US" dirty="0" smtClean="0"/>
          </a:p>
          <a:p>
            <a:pPr lvl="1" eaLnBrk="1" hangingPunct="1">
              <a:buFont typeface="Arial" pitchFamily="34" charset="0"/>
              <a:buChar char="–"/>
              <a:defRPr/>
            </a:pPr>
            <a:endParaRPr lang="en-US" dirty="0" smtClean="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a:xfrm>
            <a:off x="381000" y="457200"/>
            <a:ext cx="8229600" cy="1981200"/>
          </a:xfrm>
        </p:spPr>
        <p:txBody>
          <a:bodyPr/>
          <a:lstStyle/>
          <a:p>
            <a:r>
              <a:rPr lang="en-US" b="1" dirty="0" err="1" smtClean="0"/>
              <a:t>Esophagitis</a:t>
            </a:r>
            <a:r>
              <a:rPr lang="en-US" b="1" dirty="0" smtClean="0"/>
              <a:t> is rarely caused by agents other than reflux</a:t>
            </a:r>
          </a:p>
          <a:p>
            <a:r>
              <a:rPr lang="en-US" sz="2800" dirty="0" smtClean="0"/>
              <a:t>Acute </a:t>
            </a:r>
            <a:r>
              <a:rPr lang="en-US" sz="2800" dirty="0" err="1" smtClean="0"/>
              <a:t>esophagitis</a:t>
            </a:r>
            <a:r>
              <a:rPr lang="en-US" sz="2800" dirty="0" smtClean="0"/>
              <a:t> may be caused by: </a:t>
            </a:r>
            <a:endParaRPr lang="ar-SA" sz="2800" dirty="0" smtClean="0"/>
          </a:p>
        </p:txBody>
      </p:sp>
      <p:sp>
        <p:nvSpPr>
          <p:cNvPr id="7" name="TextBox 6"/>
          <p:cNvSpPr txBox="1"/>
          <p:nvPr/>
        </p:nvSpPr>
        <p:spPr>
          <a:xfrm>
            <a:off x="920750" y="5562600"/>
            <a:ext cx="6623050" cy="954088"/>
          </a:xfrm>
          <a:prstGeom prst="rect">
            <a:avLst/>
          </a:prstGeom>
        </p:spPr>
        <p:style>
          <a:lnRef idx="3">
            <a:schemeClr val="lt1"/>
          </a:lnRef>
          <a:fillRef idx="1">
            <a:schemeClr val="accent4"/>
          </a:fillRef>
          <a:effectRef idx="1">
            <a:schemeClr val="accent4"/>
          </a:effectRef>
          <a:fontRef idx="minor">
            <a:schemeClr val="lt1"/>
          </a:fontRef>
        </p:style>
        <p:txBody>
          <a:bodyPr wrap="none" rtlCol="1">
            <a:spAutoFit/>
          </a:bodyPr>
          <a:lstStyle/>
          <a:p>
            <a:pPr>
              <a:defRPr/>
            </a:pPr>
            <a:r>
              <a:rPr lang="en-US" sz="2800" dirty="0"/>
              <a:t>P</a:t>
            </a:r>
            <a:r>
              <a:rPr lang="en-US" sz="2800" dirty="0" smtClean="0"/>
              <a:t>hysical </a:t>
            </a:r>
            <a:r>
              <a:rPr lang="en-US" sz="2800" dirty="0"/>
              <a:t>agents</a:t>
            </a:r>
            <a:r>
              <a:rPr lang="en-US" dirty="0"/>
              <a:t>:</a:t>
            </a:r>
          </a:p>
          <a:p>
            <a:pPr>
              <a:defRPr/>
            </a:pPr>
            <a:r>
              <a:rPr lang="en-US" sz="2800" dirty="0"/>
              <a:t> irradiation and by ingestion of caustic agent</a:t>
            </a:r>
            <a:endParaRPr lang="ar-SA" sz="2800" dirty="0"/>
          </a:p>
        </p:txBody>
      </p:sp>
      <p:sp>
        <p:nvSpPr>
          <p:cNvPr id="8" name="TextBox 7"/>
          <p:cNvSpPr txBox="1"/>
          <p:nvPr/>
        </p:nvSpPr>
        <p:spPr>
          <a:xfrm>
            <a:off x="533400" y="2057400"/>
            <a:ext cx="7315200" cy="3108325"/>
          </a:xfrm>
          <a:prstGeom prst="rect">
            <a:avLst/>
          </a:prstGeom>
        </p:spPr>
        <p:style>
          <a:lnRef idx="3">
            <a:schemeClr val="lt1"/>
          </a:lnRef>
          <a:fillRef idx="1">
            <a:schemeClr val="accent4"/>
          </a:fillRef>
          <a:effectRef idx="1">
            <a:schemeClr val="accent4"/>
          </a:effectRef>
          <a:fontRef idx="minor">
            <a:schemeClr val="lt1"/>
          </a:fontRef>
        </p:style>
        <p:txBody>
          <a:bodyPr rtlCol="1">
            <a:spAutoFit/>
          </a:bodyPr>
          <a:lstStyle/>
          <a:p>
            <a:pPr lvl="1">
              <a:defRPr/>
            </a:pPr>
            <a:r>
              <a:rPr lang="en-US" sz="2800" dirty="0"/>
              <a:t>I</a:t>
            </a:r>
            <a:r>
              <a:rPr lang="en-US" sz="2800" dirty="0" smtClean="0"/>
              <a:t>nfective </a:t>
            </a:r>
            <a:r>
              <a:rPr lang="en-US" sz="2800" dirty="0"/>
              <a:t>agents:</a:t>
            </a:r>
          </a:p>
          <a:p>
            <a:pPr lvl="1">
              <a:buFont typeface="Arial" pitchFamily="34" charset="0"/>
              <a:buChar char="•"/>
              <a:defRPr/>
            </a:pPr>
            <a:r>
              <a:rPr lang="en-US" sz="2800" dirty="0"/>
              <a:t> Bacterial infection is very rare, but fungal infection (mainly by Candida </a:t>
            </a:r>
            <a:r>
              <a:rPr lang="en-US" sz="2800" dirty="0" err="1"/>
              <a:t>albicans</a:t>
            </a:r>
            <a:r>
              <a:rPr lang="en-US" sz="2800" dirty="0"/>
              <a:t>) is common</a:t>
            </a:r>
          </a:p>
          <a:p>
            <a:pPr lvl="1">
              <a:buFont typeface="Arial" pitchFamily="34" charset="0"/>
              <a:buChar char="•"/>
              <a:defRPr/>
            </a:pPr>
            <a:r>
              <a:rPr lang="en-US" sz="2800" dirty="0"/>
              <a:t> Viral infections of the esophagus (particularly by herpes simplex and cytomegalovirus) are seen in AIDS patient</a:t>
            </a:r>
            <a:endParaRPr lang="ar-SA" dirty="0"/>
          </a:p>
        </p:txBody>
      </p:sp>
      <p:sp>
        <p:nvSpPr>
          <p:cNvPr id="5" name="Rectangle 4"/>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
        <p:nvSpPr>
          <p:cNvPr id="6" name="Rectangle 5"/>
          <p:cNvSpPr/>
          <p:nvPr/>
        </p:nvSpPr>
        <p:spPr>
          <a:xfrm>
            <a:off x="990600" y="5105400"/>
            <a:ext cx="505267" cy="523220"/>
          </a:xfrm>
          <a:prstGeom prst="rect">
            <a:avLst/>
          </a:prstGeom>
        </p:spPr>
        <p:txBody>
          <a:bodyPr wrap="square">
            <a:spAutoFit/>
          </a:bodyPr>
          <a:lstStyle/>
          <a:p>
            <a:r>
              <a:rPr lang="en-US" sz="2800" dirty="0" smtClean="0"/>
              <a:t>or</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dirty="0" smtClean="0">
                <a:solidFill>
                  <a:srgbClr val="FF0000"/>
                </a:solidFill>
              </a:rPr>
              <a:t>Epidemiology of GERD</a:t>
            </a:r>
          </a:p>
        </p:txBody>
      </p:sp>
      <p:sp>
        <p:nvSpPr>
          <p:cNvPr id="11267" name="Rectangle 3"/>
          <p:cNvSpPr>
            <a:spLocks noGrp="1" noChangeArrowheads="1"/>
          </p:cNvSpPr>
          <p:nvPr>
            <p:ph type="body" idx="1"/>
          </p:nvPr>
        </p:nvSpPr>
        <p:spPr/>
        <p:txBody>
          <a:bodyPr/>
          <a:lstStyle/>
          <a:p>
            <a:pPr eaLnBrk="1" hangingPunct="1"/>
            <a:r>
              <a:rPr lang="en-US" dirty="0" smtClean="0"/>
              <a:t>About 44% of the US adult population have heartburn at least once a month</a:t>
            </a:r>
          </a:p>
          <a:p>
            <a:pPr eaLnBrk="1" hangingPunct="1"/>
            <a:r>
              <a:rPr lang="en-US" dirty="0" smtClean="0"/>
              <a:t>14% of Americans have symptoms weekly</a:t>
            </a:r>
          </a:p>
          <a:p>
            <a:pPr eaLnBrk="1" hangingPunct="1"/>
            <a:r>
              <a:rPr lang="en-US" dirty="0" smtClean="0"/>
              <a:t>7% have symptoms daily</a:t>
            </a:r>
          </a:p>
        </p:txBody>
      </p:sp>
      <p:sp>
        <p:nvSpPr>
          <p:cNvPr id="4" name="Rectangle 3"/>
          <p:cNvSpPr/>
          <p:nvPr/>
        </p:nvSpPr>
        <p:spPr>
          <a:xfrm>
            <a:off x="0" y="0"/>
            <a:ext cx="3657600" cy="523220"/>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lang="en-CA" sz="2800" b="1" dirty="0"/>
              <a:t>R</a:t>
            </a:r>
            <a:r>
              <a:rPr lang="en-CA" sz="2800" b="1" dirty="0" smtClean="0"/>
              <a:t>eflux </a:t>
            </a:r>
            <a:r>
              <a:rPr lang="en-CA" sz="2800" b="1" dirty="0" err="1"/>
              <a:t>E</a:t>
            </a:r>
            <a:r>
              <a:rPr lang="en-CA" sz="2800" b="1" dirty="0" err="1" smtClean="0"/>
              <a:t>sophagitis</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3806</TotalTime>
  <Words>1878</Words>
  <Application>Microsoft Office PowerPoint</Application>
  <PresentationFormat>On-screen Show (4:3)</PresentationFormat>
  <Paragraphs>301</Paragraphs>
  <Slides>53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Arial</vt:lpstr>
      <vt:lpstr>Calibri</vt:lpstr>
      <vt:lpstr>Courier New</vt:lpstr>
      <vt:lpstr>Meta Serif Office Pro</vt:lpstr>
      <vt:lpstr>Source Sans Pro</vt:lpstr>
      <vt:lpstr>Times New Roman</vt:lpstr>
      <vt:lpstr>Wingdings</vt:lpstr>
      <vt:lpstr>Office Theme</vt:lpstr>
      <vt:lpstr>Gastrointestinal Diseases</vt:lpstr>
      <vt:lpstr>PowerPoint Presentation</vt:lpstr>
      <vt:lpstr>PowerPoint Presentation</vt:lpstr>
      <vt:lpstr>PowerPoint Presentation</vt:lpstr>
      <vt:lpstr>Definition</vt:lpstr>
      <vt:lpstr>Gastroesophageal Reflux Disease (GERD)</vt:lpstr>
      <vt:lpstr>Physiologic vs Pathologic</vt:lpstr>
      <vt:lpstr>PowerPoint Presentation</vt:lpstr>
      <vt:lpstr>Epidemiology of GERD</vt:lpstr>
      <vt:lpstr>Epidemiology of GERD</vt:lpstr>
      <vt:lpstr>GERD  Pathophysiology</vt:lpstr>
      <vt:lpstr>GERD  Pathophysiology</vt:lpstr>
      <vt:lpstr>Clinical Manisfestations </vt:lpstr>
      <vt:lpstr>Diagnostic Evaluation</vt:lpstr>
      <vt:lpstr>Esophagogastrodudenoscopy</vt:lpstr>
      <vt:lpstr>pH</vt:lpstr>
      <vt:lpstr>Morphology</vt:lpstr>
      <vt:lpstr>Morphology of GERD</vt:lpstr>
      <vt:lpstr>Treatment </vt:lpstr>
      <vt:lpstr>Complications</vt:lpstr>
      <vt:lpstr>Complications</vt:lpstr>
      <vt:lpstr>Complications</vt:lpstr>
      <vt:lpstr>Complications</vt:lpstr>
      <vt:lpstr>PowerPoint Presentation</vt:lpstr>
      <vt:lpstr>Barrett esophagus </vt:lpstr>
      <vt:lpstr>PowerPoint Presentation</vt:lpstr>
      <vt:lpstr>Main cause (Pathopysiology)</vt:lpstr>
      <vt:lpstr>Morphology</vt:lpstr>
      <vt:lpstr>Summary </vt:lpstr>
      <vt:lpstr>PowerPoint Presentation</vt:lpstr>
      <vt:lpstr>PowerPoint Presentation</vt:lpstr>
      <vt:lpstr>Adenocarcinoma </vt:lpstr>
      <vt:lpstr>PowerPoint Presentation</vt:lpstr>
      <vt:lpstr>PowerPoint Presentation</vt:lpstr>
      <vt:lpstr> Case scenario: A man with retrosternal pain   </vt:lpstr>
      <vt:lpstr> 1. What is the likely cause of the symptoms? </vt:lpstr>
      <vt:lpstr>2. What is the final diagnosis? </vt:lpstr>
      <vt:lpstr>3. What further information do you require from the biopsy report?</vt:lpstr>
      <vt:lpstr>4. What are the major causes of reflux esophagitis?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-development of Barrett esophagus and adenocarcinoma</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Mohmad Arafah</cp:lastModifiedBy>
  <cp:revision>76</cp:revision>
  <dcterms:created xsi:type="dcterms:W3CDTF">2010-07-11T11:34:53Z</dcterms:created>
  <dcterms:modified xsi:type="dcterms:W3CDTF">2019-11-28T06:24:56Z</dcterms:modified>
</cp:coreProperties>
</file>