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6" r:id="rId3"/>
    <p:sldId id="287" r:id="rId4"/>
    <p:sldId id="284" r:id="rId5"/>
    <p:sldId id="291" r:id="rId6"/>
    <p:sldId id="290" r:id="rId7"/>
    <p:sldId id="258" r:id="rId8"/>
    <p:sldId id="259" r:id="rId9"/>
    <p:sldId id="261" r:id="rId10"/>
    <p:sldId id="262" r:id="rId11"/>
    <p:sldId id="263" r:id="rId12"/>
    <p:sldId id="264" r:id="rId13"/>
    <p:sldId id="265" r:id="rId14"/>
    <p:sldId id="266" r:id="rId15"/>
    <p:sldId id="267" r:id="rId16"/>
    <p:sldId id="293" r:id="rId17"/>
    <p:sldId id="288" r:id="rId18"/>
    <p:sldId id="268" r:id="rId19"/>
    <p:sldId id="269" r:id="rId20"/>
    <p:sldId id="270" r:id="rId21"/>
    <p:sldId id="271" r:id="rId22"/>
    <p:sldId id="272" r:id="rId23"/>
    <p:sldId id="273" r:id="rId24"/>
    <p:sldId id="274" r:id="rId25"/>
    <p:sldId id="275" r:id="rId26"/>
    <p:sldId id="289" r:id="rId27"/>
    <p:sldId id="276" r:id="rId28"/>
    <p:sldId id="277" r:id="rId29"/>
    <p:sldId id="278" r:id="rId30"/>
    <p:sldId id="280" r:id="rId31"/>
    <p:sldId id="279" r:id="rId32"/>
    <p:sldId id="292"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2" autoAdjust="0"/>
  </p:normalViewPr>
  <p:slideViewPr>
    <p:cSldViewPr>
      <p:cViewPr varScale="1">
        <p:scale>
          <a:sx n="83" d="100"/>
          <a:sy n="83" d="100"/>
        </p:scale>
        <p:origin x="4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12</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13</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23</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30</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12/23/2019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12/23/2019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a:xfrm>
            <a:off x="457200" y="304800"/>
            <a:ext cx="7772400" cy="1143000"/>
          </a:xfrm>
        </p:spPr>
        <p:txBody>
          <a:bodyPr/>
          <a:lstStyle/>
          <a:p>
            <a:pPr eaLnBrk="1" hangingPunct="1">
              <a:defRPr/>
            </a:pPr>
            <a:r>
              <a:rPr lang="en-GB" b="0" dirty="0" smtClean="0"/>
              <a:t>Morphology</a:t>
            </a:r>
          </a:p>
        </p:txBody>
      </p:sp>
      <p:sp>
        <p:nvSpPr>
          <p:cNvPr id="152579" name="Rectangle 3"/>
          <p:cNvSpPr>
            <a:spLocks noGrp="1" noChangeArrowheads="1"/>
          </p:cNvSpPr>
          <p:nvPr>
            <p:ph sz="quarter" idx="1"/>
          </p:nvPr>
        </p:nvSpPr>
        <p:spPr>
          <a:xfrm>
            <a:off x="685800" y="1600200"/>
            <a:ext cx="7772400" cy="4572000"/>
          </a:xfrm>
        </p:spPr>
        <p:txBody>
          <a:bodyPr/>
          <a:lstStyle/>
          <a:p>
            <a:pPr eaLnBrk="1" hangingPunct="1">
              <a:lnSpc>
                <a:spcPct val="80000"/>
              </a:lnSpc>
              <a:defRPr/>
            </a:pPr>
            <a:r>
              <a:rPr lang="en-GB" sz="2800" b="1" dirty="0" smtClean="0"/>
              <a:t>Cholesterol stones</a:t>
            </a:r>
            <a:r>
              <a:rPr lang="en-GB" sz="2800" dirty="0" smtClean="0"/>
              <a:t> arise exclusively in the gallbladder and are composed of cholesterol ranging from 100% pure (which is rare) down to around 50%. </a:t>
            </a:r>
          </a:p>
          <a:p>
            <a:pPr eaLnBrk="1" hangingPunct="1">
              <a:lnSpc>
                <a:spcPct val="80000"/>
              </a:lnSpc>
              <a:defRPr/>
            </a:pPr>
            <a:r>
              <a:rPr lang="en-GB" sz="2800" dirty="0" smtClean="0"/>
              <a:t>pale yellow, round to ovoid to faceted, and have a finely granular, hard external surface.</a:t>
            </a:r>
          </a:p>
          <a:p>
            <a:pPr eaLnBrk="1" hangingPunct="1">
              <a:lnSpc>
                <a:spcPct val="80000"/>
              </a:lnSpc>
              <a:defRPr/>
            </a:pPr>
            <a:r>
              <a:rPr lang="en-GB" sz="2800" b="1" dirty="0" smtClean="0"/>
              <a:t>Stones composed largely of cholesterol are radiolucent; only 10% to 20% of cholesterol stones are radio-opaque.</a:t>
            </a:r>
          </a:p>
          <a:p>
            <a:pPr eaLnBrk="1" hangingPunct="1">
              <a:lnSpc>
                <a:spcPct val="80000"/>
              </a:lnSpc>
              <a:defRPr/>
            </a:pPr>
            <a:endParaRPr lang="en-GB"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normAutofit/>
          </a:bodyPr>
          <a:lstStyle/>
          <a:p>
            <a:pPr eaLnBrk="1" hangingPunct="1">
              <a:lnSpc>
                <a:spcPct val="80000"/>
              </a:lnSpc>
              <a:defRPr/>
            </a:pPr>
            <a:r>
              <a:rPr lang="en-GB" sz="2800" b="1" dirty="0" smtClean="0"/>
              <a:t>Pigment gallstones</a:t>
            </a:r>
            <a:r>
              <a:rPr lang="en-GB" sz="2800" dirty="0" smtClean="0"/>
              <a:t> are black and brown.  </a:t>
            </a:r>
          </a:p>
          <a:p>
            <a:pPr eaLnBrk="1" hangingPunct="1">
              <a:lnSpc>
                <a:spcPct val="80000"/>
              </a:lnSpc>
              <a:defRPr/>
            </a:pPr>
            <a:r>
              <a:rPr lang="en-GB" sz="2800" dirty="0" smtClean="0"/>
              <a:t>"Black" pigment stones are found in sterile gallbladder. </a:t>
            </a:r>
          </a:p>
          <a:p>
            <a:pPr eaLnBrk="1" hangingPunct="1">
              <a:lnSpc>
                <a:spcPct val="80000"/>
              </a:lnSpc>
              <a:defRPr/>
            </a:pPr>
            <a:r>
              <a:rPr lang="en-GB" sz="2800" dirty="0" smtClean="0"/>
              <a:t>"Brown" pigment stones are found in infected intrahepatic or </a:t>
            </a:r>
            <a:r>
              <a:rPr lang="en-GB" sz="2800" dirty="0" err="1" smtClean="0"/>
              <a:t>extrahepatic</a:t>
            </a:r>
            <a:r>
              <a:rPr lang="en-GB" sz="2800" dirty="0" smtClean="0"/>
              <a:t> bile ducts. </a:t>
            </a:r>
          </a:p>
          <a:p>
            <a:pPr eaLnBrk="1" hangingPunct="1">
              <a:lnSpc>
                <a:spcPct val="80000"/>
              </a:lnSpc>
              <a:defRPr/>
            </a:pPr>
            <a:r>
              <a:rPr lang="en-GB" sz="2800" dirty="0" smtClean="0"/>
              <a:t>Both are soft and usually multiple. </a:t>
            </a:r>
          </a:p>
          <a:p>
            <a:pPr eaLnBrk="1" hangingPunct="1">
              <a:lnSpc>
                <a:spcPct val="80000"/>
              </a:lnSpc>
              <a:defRPr/>
            </a:pPr>
            <a:r>
              <a:rPr lang="en-GB" sz="2800" dirty="0" smtClean="0"/>
              <a:t>Brown stone are greasy. </a:t>
            </a:r>
          </a:p>
          <a:p>
            <a:pPr eaLnBrk="1" hangingPunct="1">
              <a:lnSpc>
                <a:spcPct val="80000"/>
              </a:lnSpc>
              <a:defRPr/>
            </a:pPr>
            <a:r>
              <a:rPr lang="en-GB" sz="2800" dirty="0" smtClean="0"/>
              <a:t>Because of calcium carbonates and phosphates, </a:t>
            </a:r>
            <a:r>
              <a:rPr lang="en-GB" sz="2800" b="1" dirty="0" smtClean="0"/>
              <a:t>approximately 50% to 75% of black stones are radio-opaque.</a:t>
            </a:r>
            <a:r>
              <a:rPr lang="en-GB" sz="2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rotWithShape="1">
          <a:blip r:embed="rId3" cstate="print"/>
          <a:srcRect b="6796"/>
          <a:stretch/>
        </p:blipFill>
        <p:spPr bwMode="auto">
          <a:xfrm>
            <a:off x="389506" y="695324"/>
            <a:ext cx="8261342" cy="532447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rotWithShape="1">
          <a:blip r:embed="rId3" cstate="print"/>
          <a:srcRect b="6492"/>
          <a:stretch/>
        </p:blipFill>
        <p:spPr bwMode="auto">
          <a:xfrm>
            <a:off x="990600" y="685799"/>
            <a:ext cx="7315200" cy="5410201"/>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a:xfrm>
            <a:off x="685800" y="304800"/>
            <a:ext cx="7772400" cy="1143000"/>
          </a:xfrm>
        </p:spPr>
        <p:txBody>
          <a:bodyPr/>
          <a:lstStyle/>
          <a:p>
            <a:pPr eaLnBrk="1" hangingPunct="1">
              <a:defRPr/>
            </a:pPr>
            <a:r>
              <a:rPr lang="en-GB" b="0" dirty="0" err="1" smtClean="0"/>
              <a:t>Cholesterolosis</a:t>
            </a:r>
            <a:endParaRPr lang="en-GB" b="0" dirty="0" smtClean="0"/>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a:xfrm>
            <a:off x="899375" y="152400"/>
            <a:ext cx="7772400" cy="1066800"/>
          </a:xfrm>
        </p:spPr>
        <p:txBody>
          <a:bodyPr/>
          <a:lstStyle/>
          <a:p>
            <a:pPr>
              <a:defRPr/>
            </a:pPr>
            <a:r>
              <a:rPr lang="en-GB" b="0" dirty="0" smtClean="0"/>
              <a:t>Clinical Features </a:t>
            </a:r>
            <a:r>
              <a:rPr lang="en-GB" dirty="0"/>
              <a:t>of </a:t>
            </a:r>
            <a:r>
              <a:rPr lang="en-GB" dirty="0" smtClean="0"/>
              <a:t>Gallstones </a:t>
            </a:r>
            <a:endParaRPr lang="en-GB" b="0" dirty="0" smtClean="0"/>
          </a:p>
        </p:txBody>
      </p:sp>
      <p:sp>
        <p:nvSpPr>
          <p:cNvPr id="154627" name="Rectangle 3"/>
          <p:cNvSpPr>
            <a:spLocks noGrp="1" noChangeArrowheads="1"/>
          </p:cNvSpPr>
          <p:nvPr>
            <p:ph sz="quarter" idx="1"/>
          </p:nvPr>
        </p:nvSpPr>
        <p:spPr>
          <a:xfrm>
            <a:off x="762000" y="1600200"/>
            <a:ext cx="7772400" cy="5029200"/>
          </a:xfrm>
        </p:spPr>
        <p:txBody>
          <a:bodyPr>
            <a:normAutofit/>
          </a:bodyPr>
          <a:lstStyle/>
          <a:p>
            <a:pPr eaLnBrk="1" hangingPunct="1">
              <a:lnSpc>
                <a:spcPct val="80000"/>
              </a:lnSpc>
              <a:defRPr/>
            </a:pPr>
            <a:r>
              <a:rPr lang="en-GB" sz="2400" dirty="0" smtClean="0"/>
              <a:t>70% to 80% of patients remain asymptomatic </a:t>
            </a:r>
          </a:p>
          <a:p>
            <a:pPr eaLnBrk="1" hangingPunct="1">
              <a:lnSpc>
                <a:spcPct val="80000"/>
              </a:lnSpc>
              <a:defRPr/>
            </a:pPr>
            <a:r>
              <a:rPr lang="en-GB" sz="2800" dirty="0" smtClean="0"/>
              <a:t>Symptoms: </a:t>
            </a:r>
          </a:p>
          <a:p>
            <a:pPr lvl="1">
              <a:lnSpc>
                <a:spcPct val="80000"/>
              </a:lnSpc>
              <a:defRPr/>
            </a:pPr>
            <a:r>
              <a:rPr lang="en-GB" dirty="0" smtClean="0"/>
              <a:t>spasmodic or "colicky" right upper quadrant pain, which tends to be excruciating. It is usually due to obstruction of bile ducts by passing stones.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a:xfrm>
            <a:off x="899375" y="152400"/>
            <a:ext cx="7772400" cy="1066800"/>
          </a:xfrm>
        </p:spPr>
        <p:txBody>
          <a:bodyPr>
            <a:normAutofit/>
          </a:bodyPr>
          <a:lstStyle/>
          <a:p>
            <a:pPr>
              <a:defRPr/>
            </a:pPr>
            <a:r>
              <a:rPr lang="en-GB" dirty="0" smtClean="0">
                <a:solidFill>
                  <a:srgbClr val="FF0000"/>
                </a:solidFill>
              </a:rPr>
              <a:t>Complications of Gallstones </a:t>
            </a:r>
            <a:endParaRPr lang="en-GB" b="0" dirty="0" smtClean="0">
              <a:solidFill>
                <a:srgbClr val="FF0000"/>
              </a:solidFill>
            </a:endParaRPr>
          </a:p>
        </p:txBody>
      </p:sp>
      <p:sp>
        <p:nvSpPr>
          <p:cNvPr id="154627" name="Rectangle 3"/>
          <p:cNvSpPr>
            <a:spLocks noGrp="1" noChangeArrowheads="1"/>
          </p:cNvSpPr>
          <p:nvPr>
            <p:ph sz="quarter" idx="1"/>
          </p:nvPr>
        </p:nvSpPr>
        <p:spPr>
          <a:xfrm>
            <a:off x="762000" y="1219200"/>
            <a:ext cx="7772400" cy="5029200"/>
          </a:xfrm>
        </p:spPr>
        <p:txBody>
          <a:bodyPr>
            <a:noAutofit/>
          </a:bodyPr>
          <a:lstStyle/>
          <a:p>
            <a:pPr eaLnBrk="1" hangingPunct="1">
              <a:lnSpc>
                <a:spcPct val="80000"/>
              </a:lnSpc>
              <a:defRPr/>
            </a:pPr>
            <a:r>
              <a:rPr lang="en-GB" sz="2400" b="1" dirty="0" err="1" smtClean="0"/>
              <a:t>Empyema</a:t>
            </a:r>
            <a:endParaRPr lang="en-GB" sz="2400" b="1" dirty="0" smtClean="0"/>
          </a:p>
          <a:p>
            <a:pPr eaLnBrk="1" hangingPunct="1">
              <a:lnSpc>
                <a:spcPct val="80000"/>
              </a:lnSpc>
              <a:defRPr/>
            </a:pPr>
            <a:r>
              <a:rPr lang="en-GB" sz="2400" b="1" dirty="0" smtClean="0"/>
              <a:t>Perforation</a:t>
            </a:r>
          </a:p>
          <a:p>
            <a:pPr eaLnBrk="1" hangingPunct="1">
              <a:lnSpc>
                <a:spcPct val="80000"/>
              </a:lnSpc>
              <a:defRPr/>
            </a:pPr>
            <a:r>
              <a:rPr lang="en-GB" sz="2400" b="1" dirty="0" smtClean="0"/>
              <a:t>Fistula</a:t>
            </a:r>
          </a:p>
          <a:p>
            <a:pPr eaLnBrk="1" hangingPunct="1">
              <a:lnSpc>
                <a:spcPct val="80000"/>
              </a:lnSpc>
              <a:defRPr/>
            </a:pPr>
            <a:r>
              <a:rPr lang="en-GB" sz="2400" b="1" dirty="0" smtClean="0"/>
              <a:t>Inflammation of the biliary tree (</a:t>
            </a:r>
            <a:r>
              <a:rPr lang="en-GB" sz="2400" b="1" dirty="0" err="1" smtClean="0"/>
              <a:t>cholangitis</a:t>
            </a:r>
            <a:r>
              <a:rPr lang="en-GB" sz="2400" b="1" dirty="0" smtClean="0"/>
              <a:t>) </a:t>
            </a:r>
          </a:p>
          <a:p>
            <a:pPr eaLnBrk="1" hangingPunct="1">
              <a:lnSpc>
                <a:spcPct val="80000"/>
              </a:lnSpc>
              <a:defRPr/>
            </a:pPr>
            <a:r>
              <a:rPr lang="en-GB" sz="2400" b="1" dirty="0" smtClean="0"/>
              <a:t>Pancreatitis</a:t>
            </a:r>
          </a:p>
          <a:p>
            <a:pPr eaLnBrk="1" hangingPunct="1">
              <a:lnSpc>
                <a:spcPct val="80000"/>
              </a:lnSpc>
              <a:defRPr/>
            </a:pPr>
            <a:r>
              <a:rPr lang="en-GB" sz="2400" b="1" dirty="0" smtClean="0"/>
              <a:t>Obstructive </a:t>
            </a:r>
            <a:r>
              <a:rPr lang="en-GB" sz="2400" b="1" dirty="0" err="1" smtClean="0"/>
              <a:t>cholestasis</a:t>
            </a:r>
            <a:r>
              <a:rPr lang="en-GB" sz="2400" b="1" dirty="0" smtClean="0"/>
              <a:t> </a:t>
            </a:r>
          </a:p>
          <a:p>
            <a:pPr lvl="2">
              <a:lnSpc>
                <a:spcPct val="80000"/>
              </a:lnSpc>
              <a:defRPr/>
            </a:pPr>
            <a:r>
              <a:rPr lang="en-GB" b="1" dirty="0" smtClean="0"/>
              <a:t>The larger the calculi, the less likely they are to enter the cystic or common ducts to produce obstruction; it is the very small stones, or "gravel," that are the more dangerous.</a:t>
            </a:r>
          </a:p>
          <a:p>
            <a:pPr lvl="2">
              <a:lnSpc>
                <a:spcPct val="80000"/>
              </a:lnSpc>
              <a:defRPr/>
            </a:pPr>
            <a:r>
              <a:rPr lang="en-GB" b="1" dirty="0" smtClean="0"/>
              <a:t>Occasionally, a large stone may erode directly into an adjacent loop of small bowel, generating intestinal obstruction ("gallstone </a:t>
            </a:r>
            <a:r>
              <a:rPr lang="en-GB" b="1" dirty="0" err="1" smtClean="0"/>
              <a:t>ileus</a:t>
            </a:r>
            <a:r>
              <a:rPr lang="en-GB" b="1" dirty="0" smtClean="0"/>
              <a:t>")</a:t>
            </a:r>
          </a:p>
          <a:p>
            <a:pPr lvl="1">
              <a:lnSpc>
                <a:spcPct val="80000"/>
              </a:lnSpc>
              <a:buNone/>
              <a:defRPr/>
            </a:pPr>
            <a:endParaRPr lang="en-GB" b="1" dirty="0" smtClean="0"/>
          </a:p>
          <a:p>
            <a:pPr eaLnBrk="1" hangingPunct="1">
              <a:lnSpc>
                <a:spcPct val="80000"/>
              </a:lnSpc>
              <a:defRPr/>
            </a:pPr>
            <a:r>
              <a:rPr lang="en-US" sz="2400" b="1" dirty="0" smtClean="0"/>
              <a:t>Gallbladder </a:t>
            </a:r>
            <a:r>
              <a:rPr lang="en-US" sz="2400" b="1" dirty="0"/>
              <a:t>carcinoma </a:t>
            </a:r>
            <a:endParaRPr lang="en-GB" sz="2400" b="1" dirty="0" smtClean="0"/>
          </a:p>
          <a:p>
            <a:pPr lvl="2">
              <a:lnSpc>
                <a:spcPct val="80000"/>
              </a:lnSpc>
              <a:defRPr/>
            </a:pPr>
            <a:r>
              <a:rPr lang="en-US" b="1" dirty="0" smtClean="0"/>
              <a:t>The </a:t>
            </a:r>
            <a:r>
              <a:rPr lang="en-US" b="1" dirty="0"/>
              <a:t>most important risk factor associated with gallbladder carcinoma is gallstones (</a:t>
            </a:r>
            <a:r>
              <a:rPr lang="en-US" b="1" dirty="0" err="1"/>
              <a:t>cholelithiasis</a:t>
            </a:r>
            <a:r>
              <a:rPr lang="en-US" b="1" dirty="0"/>
              <a:t>), which are present </a:t>
            </a:r>
            <a:r>
              <a:rPr lang="en-US" sz="1800" b="1" dirty="0"/>
              <a:t>in 95% of cases</a:t>
            </a:r>
            <a:r>
              <a:rPr lang="en-GB" sz="1800" b="1"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CHOLECYSTITIS</a:t>
            </a:r>
            <a:endParaRPr lang="ar-SA" dirty="0"/>
          </a:p>
        </p:txBody>
      </p:sp>
    </p:spTree>
    <p:extLst>
      <p:ext uri="{BB962C8B-B14F-4D97-AF65-F5344CB8AC3E}">
        <p14:creationId xmlns:p14="http://schemas.microsoft.com/office/powerpoint/2010/main" val="333069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dirty="0"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a:xfrm>
            <a:off x="304800" y="274638"/>
            <a:ext cx="8686800" cy="1143000"/>
          </a:xfrm>
        </p:spPr>
        <p:txBody>
          <a:bodyPr>
            <a:normAutofit fontScale="90000"/>
          </a:bodyPr>
          <a:lstStyle/>
          <a:p>
            <a:pPr>
              <a:defRPr/>
            </a:pPr>
            <a:r>
              <a:rPr lang="en-GB" b="1" dirty="0" smtClean="0">
                <a:solidFill>
                  <a:srgbClr val="FF0000"/>
                </a:solidFill>
              </a:rPr>
              <a:t>Acute </a:t>
            </a:r>
            <a:r>
              <a:rPr lang="en-GB" b="1" dirty="0" err="1" smtClean="0">
                <a:solidFill>
                  <a:srgbClr val="FF0000"/>
                </a:solidFill>
              </a:rPr>
              <a:t>Cholecystitis</a:t>
            </a:r>
            <a:r>
              <a:rPr lang="en-GB" b="1" dirty="0" smtClean="0">
                <a:solidFill>
                  <a:srgbClr val="FF0000"/>
                </a:solidFill>
              </a:rPr>
              <a:t>: </a:t>
            </a:r>
            <a:r>
              <a:rPr lang="en-GB" i="1" dirty="0" smtClean="0"/>
              <a:t>Two types</a:t>
            </a:r>
            <a:br>
              <a:rPr lang="en-GB" i="1" dirty="0" smtClean="0"/>
            </a:br>
            <a:r>
              <a:rPr lang="en-GB" sz="3100" i="1" dirty="0" smtClean="0"/>
              <a:t> </a:t>
            </a:r>
            <a:r>
              <a:rPr lang="en-GB" sz="2700" i="1" dirty="0" smtClean="0"/>
              <a:t>Acute </a:t>
            </a:r>
            <a:r>
              <a:rPr lang="en-GB" sz="2700" i="1" dirty="0" err="1" smtClean="0"/>
              <a:t>calculous</a:t>
            </a:r>
            <a:r>
              <a:rPr lang="en-GB" sz="2700" i="1" dirty="0" smtClean="0"/>
              <a:t> </a:t>
            </a:r>
            <a:r>
              <a:rPr lang="en-GB" sz="2700" i="1" dirty="0" err="1" smtClean="0"/>
              <a:t>cholecystitis</a:t>
            </a:r>
            <a:r>
              <a:rPr lang="en-GB" sz="2700" i="1" dirty="0" smtClean="0"/>
              <a:t> &amp; Acute </a:t>
            </a:r>
            <a:r>
              <a:rPr lang="en-GB" sz="2700" i="1" dirty="0" err="1" smtClean="0"/>
              <a:t>acalculous</a:t>
            </a:r>
            <a:r>
              <a:rPr lang="en-GB" sz="2700" i="1" dirty="0" smtClean="0"/>
              <a:t> </a:t>
            </a:r>
            <a:r>
              <a:rPr lang="en-GB" sz="2700" i="1" dirty="0" err="1" smtClean="0"/>
              <a:t>cholecystitis</a:t>
            </a:r>
            <a:r>
              <a:rPr lang="en-GB" sz="2700" i="1" dirty="0" smtClean="0"/>
              <a:t> </a:t>
            </a:r>
            <a:endParaRPr lang="en-US" sz="3100" i="1" dirty="0" smtClean="0"/>
          </a:p>
        </p:txBody>
      </p:sp>
      <p:sp>
        <p:nvSpPr>
          <p:cNvPr id="443395" name="Rectangle 3"/>
          <p:cNvSpPr>
            <a:spLocks noGrp="1" noChangeArrowheads="1"/>
          </p:cNvSpPr>
          <p:nvPr>
            <p:ph sz="quarter" idx="1"/>
          </p:nvPr>
        </p:nvSpPr>
        <p:spPr/>
        <p:txBody>
          <a:bodyPr>
            <a:normAutofit fontScale="92500" lnSpcReduction="10000"/>
          </a:bodyPr>
          <a:lstStyle/>
          <a:p>
            <a:pPr eaLnBrk="1" hangingPunct="1">
              <a:lnSpc>
                <a:spcPct val="90000"/>
              </a:lnSpc>
              <a:defRPr/>
            </a:pPr>
            <a:r>
              <a:rPr lang="en-GB" sz="2400" dirty="0" smtClean="0">
                <a:solidFill>
                  <a:srgbClr val="FF0000"/>
                </a:solidFill>
              </a:rPr>
              <a:t>Acute calculous </a:t>
            </a:r>
            <a:r>
              <a:rPr lang="en-GB" sz="2400" dirty="0" err="1" smtClean="0">
                <a:solidFill>
                  <a:srgbClr val="FF0000"/>
                </a:solidFill>
              </a:rPr>
              <a:t>cholecystitis</a:t>
            </a:r>
            <a:r>
              <a:rPr lang="en-GB" sz="2400" dirty="0" smtClean="0">
                <a:solidFill>
                  <a:srgbClr val="FF0000"/>
                </a:solidFill>
              </a:rPr>
              <a:t> </a:t>
            </a:r>
            <a:r>
              <a:rPr lang="en-GB" sz="2400" i="1" dirty="0" smtClean="0"/>
              <a:t>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solidFill>
                  <a:srgbClr val="FF0000"/>
                </a:solidFill>
              </a:rPr>
              <a:t>Acute </a:t>
            </a:r>
            <a:r>
              <a:rPr lang="en-GB" sz="2400" dirty="0" err="1" smtClean="0">
                <a:solidFill>
                  <a:srgbClr val="FF0000"/>
                </a:solidFill>
              </a:rPr>
              <a:t>acalculous</a:t>
            </a:r>
            <a:r>
              <a:rPr lang="en-GB" sz="2400" dirty="0" smtClean="0">
                <a:solidFill>
                  <a:srgbClr val="FF0000"/>
                </a:solidFill>
              </a:rPr>
              <a:t> </a:t>
            </a:r>
            <a:r>
              <a:rPr lang="en-GB" sz="2400" dirty="0" err="1" smtClean="0">
                <a:solidFill>
                  <a:srgbClr val="FF0000"/>
                </a:solidFill>
              </a:rPr>
              <a:t>cholecystitis</a:t>
            </a:r>
            <a:r>
              <a:rPr lang="en-GB" sz="2400" dirty="0" smtClean="0">
                <a:solidFill>
                  <a:srgbClr val="FF0000"/>
                </a:solidFill>
              </a:rPr>
              <a:t> </a:t>
            </a:r>
            <a:r>
              <a:rPr lang="en-GB" sz="2400" dirty="0" smtClean="0"/>
              <a:t>occurs in the absence of gallstones, generally in severely ill patient. </a:t>
            </a:r>
          </a:p>
          <a:p>
            <a:pPr lvl="1">
              <a:lnSpc>
                <a:spcPct val="90000"/>
              </a:lnSpc>
              <a:defRPr/>
            </a:pPr>
            <a:r>
              <a:rPr lang="en-GB" sz="2200" dirty="0" smtClean="0"/>
              <a:t>Most cases of occur in the following circumstances: </a:t>
            </a:r>
          </a:p>
          <a:p>
            <a:pPr marL="320040" lvl="1" indent="0">
              <a:lnSpc>
                <a:spcPct val="90000"/>
              </a:lnSpc>
              <a:buNone/>
              <a:defRPr/>
            </a:pPr>
            <a:r>
              <a:rPr lang="en-GB" sz="2200" dirty="0" smtClean="0"/>
              <a:t>(1) the postoperative state after major, </a:t>
            </a:r>
            <a:r>
              <a:rPr lang="en-GB" sz="2200" dirty="0" err="1" smtClean="0"/>
              <a:t>nonbiliary</a:t>
            </a:r>
            <a:r>
              <a:rPr lang="en-GB" sz="2200" dirty="0" smtClean="0"/>
              <a:t> surgery</a:t>
            </a:r>
          </a:p>
          <a:p>
            <a:pPr marL="320040" lvl="1" indent="0">
              <a:lnSpc>
                <a:spcPct val="90000"/>
              </a:lnSpc>
              <a:buNone/>
              <a:defRPr/>
            </a:pPr>
            <a:r>
              <a:rPr lang="en-GB" sz="2200" dirty="0" smtClean="0"/>
              <a:t>(2) severe trauma (motor vehicle accidents, war injuries)</a:t>
            </a:r>
          </a:p>
          <a:p>
            <a:pPr marL="320040" lvl="1" indent="0">
              <a:lnSpc>
                <a:spcPct val="90000"/>
              </a:lnSpc>
              <a:buNone/>
              <a:defRPr/>
            </a:pPr>
            <a:r>
              <a:rPr lang="en-GB" sz="2200" dirty="0" smtClean="0"/>
              <a:t>(3) severe burns</a:t>
            </a:r>
          </a:p>
          <a:p>
            <a:pPr marL="320040" lvl="1" indent="0">
              <a:lnSpc>
                <a:spcPct val="90000"/>
              </a:lnSpc>
              <a:buNone/>
              <a:defRPr/>
            </a:pPr>
            <a:r>
              <a:rPr lang="en-GB" sz="2200" dirty="0" smtClean="0"/>
              <a:t>(4) multisystem organ failure</a:t>
            </a:r>
            <a:endParaRPr lang="en-GB" sz="2200" dirty="0"/>
          </a:p>
          <a:p>
            <a:pPr marL="320040" lvl="1" indent="0">
              <a:lnSpc>
                <a:spcPct val="90000"/>
              </a:lnSpc>
              <a:buNone/>
              <a:defRPr/>
            </a:pPr>
            <a:r>
              <a:rPr lang="en-GB" sz="2200" dirty="0" smtClean="0"/>
              <a:t>(5) sepsis</a:t>
            </a:r>
            <a:endParaRPr lang="en-GB" sz="2200" dirty="0"/>
          </a:p>
          <a:p>
            <a:pPr marL="320040" lvl="1" indent="0">
              <a:lnSpc>
                <a:spcPct val="90000"/>
              </a:lnSpc>
              <a:buNone/>
              <a:defRPr/>
            </a:pPr>
            <a:r>
              <a:rPr lang="en-GB" sz="2200" dirty="0" smtClean="0"/>
              <a:t>(6) prolonged intravenous </a:t>
            </a:r>
            <a:r>
              <a:rPr lang="en-GB" sz="2200" dirty="0" err="1" smtClean="0"/>
              <a:t>hyperalimentation</a:t>
            </a:r>
            <a:endParaRPr lang="en-GB" sz="2200" dirty="0"/>
          </a:p>
          <a:p>
            <a:pPr marL="320040" lvl="1" indent="0">
              <a:lnSpc>
                <a:spcPct val="90000"/>
              </a:lnSpc>
              <a:buNone/>
              <a:defRPr/>
            </a:pPr>
            <a:r>
              <a:rPr lang="en-GB" sz="2200" dirty="0" smtClean="0"/>
              <a:t>(7) the postpartum state. </a:t>
            </a:r>
            <a:endParaRPr lang="en-US"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dirty="0" err="1" smtClean="0"/>
              <a:t>cholecystitis</a:t>
            </a:r>
            <a:endParaRPr lang="en-US" dirty="0"/>
          </a:p>
        </p:txBody>
      </p:sp>
      <p:sp>
        <p:nvSpPr>
          <p:cNvPr id="3" name="Content Placeholder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lstStyle/>
          <a:p>
            <a:pPr marL="0" lvl="0" indent="0">
              <a:buNone/>
            </a:pPr>
            <a:r>
              <a:rPr lang="en-US" dirty="0" smtClean="0"/>
              <a:t>Objectives:</a:t>
            </a:r>
          </a:p>
          <a:p>
            <a:pPr lvl="0"/>
            <a:r>
              <a:rPr lang="en-US" dirty="0" smtClean="0"/>
              <a:t>Recognize the predisposing factors of gall stones and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a:t>
            </a:r>
            <a:br>
              <a:rPr lang="en-GB" sz="4000" b="0" dirty="0" smtClean="0"/>
            </a:br>
            <a:r>
              <a:rPr lang="en-GB" sz="4000" b="0" dirty="0" smtClean="0"/>
              <a:t>Pathogenesis</a:t>
            </a:r>
            <a:endParaRPr lang="en-US" sz="4000" dirty="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a:t>
            </a:r>
            <a:br>
              <a:rPr lang="en-GB" b="0" dirty="0" smtClean="0"/>
            </a:br>
            <a:r>
              <a:rPr lang="en-GB" b="0" dirty="0" smtClean="0"/>
              <a:t>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a:t>
            </a:r>
            <a:br>
              <a:rPr lang="en-GB" b="0" dirty="0" smtClean="0"/>
            </a:br>
            <a:r>
              <a:rPr lang="en-GB" b="0" dirty="0" smtClean="0"/>
              <a:t>Morphology</a:t>
            </a:r>
            <a:endParaRPr lang="en-US" b="0" dirty="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rotWithShape="1">
          <a:blip r:embed="rId3" cstate="print"/>
          <a:srcRect b="7742"/>
          <a:stretch/>
        </p:blipFill>
        <p:spPr bwMode="auto">
          <a:xfrm>
            <a:off x="596163" y="579091"/>
            <a:ext cx="7990502" cy="4526309"/>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a:t>
            </a:r>
            <a:br>
              <a:rPr lang="en-GB" sz="4000" b="0" dirty="0" smtClean="0"/>
            </a:br>
            <a:r>
              <a:rPr lang="en-GB" sz="4000" b="0" dirty="0" smtClean="0"/>
              <a:t>Clinical Features</a:t>
            </a:r>
          </a:p>
        </p:txBody>
      </p:sp>
      <p:sp>
        <p:nvSpPr>
          <p:cNvPr id="158723" name="Rectangle 3"/>
          <p:cNvSpPr>
            <a:spLocks noGrp="1" noChangeArrowheads="1"/>
          </p:cNvSpPr>
          <p:nvPr>
            <p:ph sz="quarter" idx="1"/>
          </p:nvPr>
        </p:nvSpPr>
        <p:spPr/>
        <p:txBody>
          <a:bodyPr>
            <a:normAutofit lnSpcReduction="10000"/>
          </a:bodyPr>
          <a:lstStyle/>
          <a:p>
            <a:pPr eaLnBrk="1" hangingPunct="1">
              <a:defRPr/>
            </a:pPr>
            <a:r>
              <a:rPr lang="en-GB" sz="2800" dirty="0" smtClean="0"/>
              <a:t>Progressive right upper quadrant or </a:t>
            </a:r>
            <a:r>
              <a:rPr lang="en-GB" sz="2800" dirty="0" err="1" smtClean="0"/>
              <a:t>epigastric</a:t>
            </a:r>
            <a:r>
              <a:rPr lang="en-GB" sz="2800" dirty="0" smtClean="0"/>
              <a:t> pain, frequently associated with mild fever, anorexia, tachycardia, sweating, and nausea and vomiting. The upper abdomen is tender. Most patients are free of jaundice</a:t>
            </a:r>
          </a:p>
          <a:p>
            <a:pPr>
              <a:defRPr/>
            </a:pPr>
            <a:r>
              <a:rPr lang="en-GB" sz="2800" dirty="0" smtClean="0"/>
              <a:t> when the cystic duct is </a:t>
            </a:r>
            <a:r>
              <a:rPr lang="en-US" sz="2800" dirty="0" smtClean="0"/>
              <a:t>obstructed  in acute </a:t>
            </a:r>
            <a:r>
              <a:rPr lang="en-GB" sz="2800" dirty="0" err="1" smtClean="0"/>
              <a:t>calculous</a:t>
            </a:r>
            <a:r>
              <a:rPr lang="en-GB" sz="2800" dirty="0" smtClean="0"/>
              <a:t> </a:t>
            </a:r>
            <a:r>
              <a:rPr lang="en-GB" sz="2800" dirty="0" err="1" smtClean="0"/>
              <a:t>cholecystitis</a:t>
            </a:r>
            <a:r>
              <a:rPr lang="en-GB" sz="2800" dirty="0" smtClean="0"/>
              <a:t>, patient present with remarkable sudden</a:t>
            </a:r>
            <a:r>
              <a:rPr lang="en-US" sz="2800" dirty="0" smtClean="0"/>
              <a:t> severe upper abdominal pain radiating to right shoulder. This</a:t>
            </a:r>
            <a:r>
              <a:rPr lang="en-GB" sz="2800" dirty="0" smtClean="0"/>
              <a:t> constitute an acute surgical emergency </a:t>
            </a:r>
          </a:p>
          <a:p>
            <a:pPr>
              <a:defRPr/>
            </a:pPr>
            <a:r>
              <a:rPr lang="en-GB" sz="2800" dirty="0" smtClean="0"/>
              <a:t>it may present with mild symptoms that resolve without medical intervention.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Chronic </a:t>
            </a:r>
            <a:r>
              <a:rPr lang="en-GB" dirty="0" err="1"/>
              <a:t>cholecystitis</a:t>
            </a:r>
            <a:endParaRPr lang="ar-SA" dirty="0"/>
          </a:p>
        </p:txBody>
      </p:sp>
    </p:spTree>
    <p:extLst>
      <p:ext uri="{BB962C8B-B14F-4D97-AF65-F5344CB8AC3E}">
        <p14:creationId xmlns:p14="http://schemas.microsoft.com/office/powerpoint/2010/main" val="1773421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dirty="0" smtClean="0"/>
              <a:t>Chronic </a:t>
            </a:r>
            <a:r>
              <a:rPr lang="en-GB" dirty="0" err="1" smtClean="0"/>
              <a:t>cholecystitis</a:t>
            </a:r>
            <a:endParaRPr lang="en-GB" dirty="0" smtClean="0"/>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dirty="0" smtClean="0"/>
              <a:t>Morphology: Gross</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Disorders of the Gallbladder </a:t>
            </a:r>
            <a:r>
              <a:rPr lang="en-GB" i="1" dirty="0"/>
              <a:t>CHOLELITHIASIS (GALLSTONES)</a:t>
            </a:r>
            <a:r>
              <a:rPr lang="en-GB" dirty="0"/>
              <a:t> </a:t>
            </a:r>
            <a:endParaRPr lang="ar-SA" dirty="0"/>
          </a:p>
        </p:txBody>
      </p:sp>
    </p:spTree>
    <p:extLst>
      <p:ext uri="{BB962C8B-B14F-4D97-AF65-F5344CB8AC3E}">
        <p14:creationId xmlns:p14="http://schemas.microsoft.com/office/powerpoint/2010/main" val="3037742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rotWithShape="1">
          <a:blip r:embed="rId3" cstate="print"/>
          <a:srcRect b="8152"/>
          <a:stretch/>
        </p:blipFill>
        <p:spPr bwMode="auto">
          <a:xfrm>
            <a:off x="990600" y="990600"/>
            <a:ext cx="7779658" cy="5105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a:defRPr/>
            </a:pPr>
            <a:r>
              <a:rPr lang="en-GB" b="0" dirty="0" smtClean="0"/>
              <a:t>Morphology: </a:t>
            </a:r>
            <a:r>
              <a:rPr lang="en-GB" dirty="0"/>
              <a:t>H</a:t>
            </a:r>
            <a:r>
              <a:rPr lang="en-GB" dirty="0" smtClean="0"/>
              <a:t>istology</a:t>
            </a:r>
            <a:endParaRPr lang="en-GB" b="0" dirty="0" smtClean="0"/>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dirty="0" smtClean="0"/>
              <a:t>The degree of inflammation is variable.  </a:t>
            </a:r>
            <a:r>
              <a:rPr lang="en-GB" sz="2400" dirty="0" err="1" smtClean="0"/>
              <a:t>Outpouchings</a:t>
            </a:r>
            <a:r>
              <a:rPr lang="en-GB" sz="2400" dirty="0" smtClean="0"/>
              <a:t> of the mucosal epithelium through the wall (</a:t>
            </a:r>
            <a:r>
              <a:rPr lang="en-GB" sz="2400" b="1" dirty="0" err="1" smtClean="0"/>
              <a:t>Rokitansky-Aschoff</a:t>
            </a:r>
            <a:r>
              <a:rPr lang="en-GB" sz="2400" b="1" dirty="0" smtClean="0"/>
              <a:t> sinuses</a:t>
            </a:r>
            <a:r>
              <a:rPr lang="en-GB" sz="2400" dirty="0" smtClean="0"/>
              <a:t>) may be quite prominent. </a:t>
            </a:r>
          </a:p>
          <a:p>
            <a:pPr eaLnBrk="1" hangingPunct="1">
              <a:lnSpc>
                <a:spcPct val="90000"/>
              </a:lnSpc>
              <a:defRPr/>
            </a:pPr>
            <a:r>
              <a:rPr lang="en-GB" sz="2400" b="1" dirty="0"/>
              <a:t>E</a:t>
            </a:r>
            <a:r>
              <a:rPr lang="en-GB" sz="2400" b="1" dirty="0" smtClean="0"/>
              <a:t>xtensive dystrophic calcification </a:t>
            </a:r>
            <a:r>
              <a:rPr lang="en-GB" sz="2400" dirty="0" smtClean="0"/>
              <a:t>within the gallbladder wall may yield a </a:t>
            </a:r>
            <a:r>
              <a:rPr lang="en-GB" sz="2400" b="1" dirty="0" smtClean="0"/>
              <a:t>porcelain gallbladder</a:t>
            </a:r>
            <a:r>
              <a:rPr lang="en-GB" sz="2400" dirty="0" smtClean="0"/>
              <a:t>, occur </a:t>
            </a:r>
            <a:r>
              <a:rPr lang="en-GB" sz="2400" dirty="0" err="1" smtClean="0"/>
              <a:t>rarly</a:t>
            </a:r>
            <a:r>
              <a:rPr lang="en-GB" sz="2400" dirty="0" smtClean="0"/>
              <a:t>, notable for a markedly increased incidence of associated cancer. </a:t>
            </a:r>
          </a:p>
          <a:p>
            <a:pPr eaLnBrk="1" hangingPunct="1">
              <a:lnSpc>
                <a:spcPct val="90000"/>
              </a:lnSpc>
              <a:defRPr/>
            </a:pPr>
            <a:r>
              <a:rPr lang="en-GB" sz="2400" b="1" dirty="0" err="1" smtClean="0"/>
              <a:t>Xanthogranulomatous</a:t>
            </a:r>
            <a:r>
              <a:rPr lang="en-GB" sz="2400" b="1" dirty="0" smtClean="0"/>
              <a:t> </a:t>
            </a:r>
            <a:r>
              <a:rPr lang="en-GB" sz="2400" b="1" dirty="0" err="1" smtClean="0"/>
              <a:t>cholecystitis</a:t>
            </a:r>
            <a:r>
              <a:rPr lang="en-GB" sz="2400" dirty="0" smtClean="0"/>
              <a:t> is also a rare condition in which the gallbladder is shrunken, nodular, </a:t>
            </a:r>
            <a:r>
              <a:rPr lang="en-GB" sz="2400" dirty="0" err="1" smtClean="0"/>
              <a:t>fibrosed</a:t>
            </a:r>
            <a:r>
              <a:rPr lang="en-GB" sz="2400" dirty="0" smtClean="0"/>
              <a:t> and chronically inflamed with abundant lipid filled macrophages. </a:t>
            </a:r>
          </a:p>
          <a:p>
            <a:pPr>
              <a:lnSpc>
                <a:spcPct val="90000"/>
              </a:lnSpc>
              <a:defRPr/>
            </a:pPr>
            <a:r>
              <a:rPr lang="en-GB" sz="2400" b="1" dirty="0" err="1" smtClean="0"/>
              <a:t>Hydrops</a:t>
            </a:r>
            <a:r>
              <a:rPr lang="en-GB" sz="2400" b="1" dirty="0" smtClean="0"/>
              <a:t> </a:t>
            </a:r>
            <a:r>
              <a:rPr lang="en-GB" sz="2400" b="1" dirty="0"/>
              <a:t>of the gallbladder </a:t>
            </a:r>
            <a:r>
              <a:rPr lang="en-GB" sz="2400" dirty="0" smtClean="0"/>
              <a:t>an atrophic, chronically obstructed gallbladder may contain only clear secretions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Rokitansky-Aschoff sinus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838200"/>
            <a:ext cx="7046948"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551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dirty="0" smtClean="0"/>
              <a:t>Complications: Acute and chronic </a:t>
            </a:r>
            <a:r>
              <a:rPr lang="en-GB" sz="3200" dirty="0" err="1" smtClean="0"/>
              <a:t>cholecystitis</a:t>
            </a:r>
            <a:endParaRPr lang="en-GB" sz="3200" dirty="0" smtClean="0"/>
          </a:p>
        </p:txBody>
      </p:sp>
      <p:sp>
        <p:nvSpPr>
          <p:cNvPr id="578563" name="Rectangle 3"/>
          <p:cNvSpPr>
            <a:spLocks noGrp="1" noChangeArrowheads="1"/>
          </p:cNvSpPr>
          <p:nvPr>
            <p:ph sz="quarter" idx="1"/>
          </p:nvPr>
        </p:nvSpPr>
        <p:spPr/>
        <p:txBody>
          <a:bodyPr/>
          <a:lstStyle/>
          <a:p>
            <a:pPr eaLnBrk="1" hangingPunct="1">
              <a:defRPr/>
            </a:pPr>
            <a:r>
              <a:rPr lang="en-GB" sz="2800" dirty="0" smtClean="0"/>
              <a:t>Bacterial superinfection with cholangitis or sepsis </a:t>
            </a:r>
          </a:p>
          <a:p>
            <a:pPr eaLnBrk="1" hangingPunct="1">
              <a:defRPr/>
            </a:pPr>
            <a:r>
              <a:rPr lang="en-GB" sz="2800" dirty="0" smtClean="0"/>
              <a:t>GB perforation &amp; local abscess formation </a:t>
            </a:r>
          </a:p>
          <a:p>
            <a:pPr eaLnBrk="1" hangingPunct="1">
              <a:defRPr/>
            </a:pPr>
            <a:r>
              <a:rPr lang="en-GB" sz="2800" dirty="0" smtClean="0"/>
              <a:t>GB rupture with diffuse peritonitis </a:t>
            </a:r>
          </a:p>
          <a:p>
            <a:pPr eaLnBrk="1" hangingPunct="1">
              <a:defRPr/>
            </a:pPr>
            <a:r>
              <a:rPr lang="en-GB" sz="2800" dirty="0" smtClean="0"/>
              <a:t>Biliary enteric (</a:t>
            </a:r>
            <a:r>
              <a:rPr lang="en-GB" sz="2800" dirty="0" err="1" smtClean="0"/>
              <a:t>cholecystenteric</a:t>
            </a:r>
            <a:r>
              <a:rPr lang="en-GB" sz="2800" dirty="0" smtClean="0"/>
              <a:t>) fistula with drainage of bile into adjacent organs, and potentially gallstone-induced intestinal obstruction (ileus) </a:t>
            </a:r>
          </a:p>
          <a:p>
            <a:pPr eaLnBrk="1" hangingPunct="1">
              <a:defRPr/>
            </a:pPr>
            <a:r>
              <a:rPr lang="en-GB" sz="2800" dirty="0" smtClean="0"/>
              <a:t>Aggravation of pre-existing medical illness, with cardiac, pulmonary, renal, or liver decompensation </a:t>
            </a:r>
          </a:p>
          <a:p>
            <a:pPr eaLnBrk="1" hangingPunct="1">
              <a:defRPr/>
            </a:pP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dirty="0" smtClean="0"/>
              <a:t>Disorders of the Gallbladder </a:t>
            </a:r>
            <a:r>
              <a:rPr lang="en-GB" sz="4000" b="0" i="1" dirty="0" smtClean="0"/>
              <a:t>CHOLELITHIASIS (GALLSTONES)</a:t>
            </a:r>
            <a:r>
              <a:rPr lang="en-GB" sz="4000" dirty="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dirty="0" smtClean="0"/>
          </a:p>
          <a:p>
            <a:pPr eaLnBrk="1" hangingPunct="1">
              <a:lnSpc>
                <a:spcPct val="90000"/>
              </a:lnSpc>
              <a:defRPr/>
            </a:pPr>
            <a:r>
              <a:rPr lang="en-GB" dirty="0" smtClean="0"/>
              <a:t>Majority of gallstones (&gt;80%) are "silent," and most individuals remain free of biliary pain or stone complications for decades. </a:t>
            </a:r>
          </a:p>
          <a:p>
            <a:pPr eaLnBrk="1" hangingPunct="1">
              <a:lnSpc>
                <a:spcPct val="90000"/>
              </a:lnSpc>
              <a:defRPr/>
            </a:pPr>
            <a:r>
              <a:rPr lang="en-GB" dirty="0" smtClean="0"/>
              <a:t>There are two main types of gallstones:</a:t>
            </a:r>
          </a:p>
          <a:p>
            <a:pPr marL="777240" lvl="1" indent="-457200">
              <a:lnSpc>
                <a:spcPct val="90000"/>
              </a:lnSpc>
              <a:buFont typeface="+mj-lt"/>
              <a:buAutoNum type="arabicPeriod"/>
              <a:defRPr/>
            </a:pPr>
            <a:r>
              <a:rPr lang="en-US" b="1" i="1" dirty="0">
                <a:effectLst>
                  <a:outerShdw blurRad="38100" dist="38100" dir="2700000" algn="tl" rotWithShape="0">
                    <a:srgbClr val="C0C0C0"/>
                  </a:outerShdw>
                </a:effectLst>
              </a:rPr>
              <a:t>Cholesterol </a:t>
            </a:r>
            <a:r>
              <a:rPr lang="en-US" b="1" i="1" dirty="0" smtClean="0">
                <a:effectLst>
                  <a:outerShdw blurRad="38100" dist="38100" dir="2700000" algn="tl" rotWithShape="0">
                    <a:srgbClr val="C0C0C0"/>
                  </a:outerShdw>
                </a:effectLst>
              </a:rPr>
              <a:t>Stones</a:t>
            </a:r>
            <a:r>
              <a:rPr lang="en-US" dirty="0" smtClean="0"/>
              <a:t>: </a:t>
            </a:r>
          </a:p>
          <a:p>
            <a:pPr lvl="2">
              <a:lnSpc>
                <a:spcPct val="90000"/>
              </a:lnSpc>
              <a:buFont typeface="Wingdings" panose="05000000000000000000" pitchFamily="2" charset="2"/>
              <a:buChar char="§"/>
              <a:defRPr/>
            </a:pPr>
            <a:r>
              <a:rPr lang="en-GB" sz="2400" dirty="0" smtClean="0"/>
              <a:t>about 80% are cholesterol stones</a:t>
            </a:r>
          </a:p>
          <a:p>
            <a:pPr lvl="2">
              <a:lnSpc>
                <a:spcPct val="90000"/>
              </a:lnSpc>
              <a:buFont typeface="Wingdings" panose="05000000000000000000" pitchFamily="2" charset="2"/>
              <a:buChar char="§"/>
              <a:defRPr/>
            </a:pPr>
            <a:r>
              <a:rPr lang="en-GB" sz="2400" dirty="0" smtClean="0"/>
              <a:t>containing more than 50% of crystalline cholesterol monohydrate </a:t>
            </a:r>
          </a:p>
          <a:p>
            <a:pPr marL="777240" lvl="1" indent="-457200">
              <a:lnSpc>
                <a:spcPct val="90000"/>
              </a:lnSpc>
              <a:buFont typeface="+mj-lt"/>
              <a:buAutoNum type="arabicPeriod"/>
              <a:defRPr/>
            </a:pPr>
            <a:r>
              <a:rPr lang="en-US" b="1" i="1" dirty="0">
                <a:effectLst>
                  <a:outerShdw blurRad="38100" dist="38100" dir="2700000" algn="tl" rotWithShape="0">
                    <a:srgbClr val="C0C0C0"/>
                  </a:outerShdw>
                </a:effectLst>
              </a:rPr>
              <a:t>Pigment </a:t>
            </a:r>
            <a:r>
              <a:rPr lang="en-US" b="1" i="1" dirty="0" smtClean="0">
                <a:effectLst>
                  <a:outerShdw blurRad="38100" dist="38100" dir="2700000" algn="tl" rotWithShape="0">
                    <a:srgbClr val="C0C0C0"/>
                  </a:outerShdw>
                </a:effectLst>
              </a:rPr>
              <a:t>Stones</a:t>
            </a:r>
            <a:endParaRPr lang="en-US" dirty="0" smtClean="0"/>
          </a:p>
          <a:p>
            <a:pPr lvl="2">
              <a:lnSpc>
                <a:spcPct val="90000"/>
              </a:lnSpc>
              <a:buFont typeface="Arial" panose="020B0604020202020204" pitchFamily="34" charset="0"/>
              <a:buChar char="•"/>
              <a:defRPr/>
            </a:pPr>
            <a:r>
              <a:rPr lang="en-GB" sz="2400" i="1" dirty="0" smtClean="0"/>
              <a:t>composed predominantly of bilirubin calcium salts</a:t>
            </a:r>
            <a:endParaRPr lang="en-GB" sz="2400"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39762"/>
          </a:xfrm>
        </p:spPr>
        <p:txBody>
          <a:bodyPr/>
          <a:lstStyle/>
          <a:p>
            <a:r>
              <a:rPr lang="en-US" sz="2900" dirty="0">
                <a:solidFill>
                  <a:srgbClr val="696464"/>
                </a:solidFill>
              </a:rPr>
              <a:t>Prevalence and Risk Factors of gallstones</a:t>
            </a:r>
            <a:endParaRPr lang="ar-SA" dirty="0"/>
          </a:p>
        </p:txBody>
      </p:sp>
      <p:sp>
        <p:nvSpPr>
          <p:cNvPr id="3" name="Content Placeholder 2"/>
          <p:cNvSpPr>
            <a:spLocks noGrp="1"/>
          </p:cNvSpPr>
          <p:nvPr>
            <p:ph sz="quarter" idx="1"/>
          </p:nvPr>
        </p:nvSpPr>
        <p:spPr>
          <a:xfrm>
            <a:off x="609600" y="762000"/>
            <a:ext cx="7772400" cy="6096000"/>
          </a:xfrm>
        </p:spPr>
        <p:txBody>
          <a:bodyPr>
            <a:normAutofit fontScale="85000" lnSpcReduction="10000"/>
          </a:bodyPr>
          <a:lstStyle/>
          <a:p>
            <a:pPr fontAlgn="base"/>
            <a:r>
              <a:rPr lang="en-US" sz="2900" b="1" i="1" dirty="0"/>
              <a:t>Age and </a:t>
            </a:r>
            <a:r>
              <a:rPr lang="en-US" sz="2900" b="1" i="1" dirty="0" smtClean="0"/>
              <a:t>gender:</a:t>
            </a:r>
            <a:r>
              <a:rPr lang="en-US" sz="2900" b="1" dirty="0"/>
              <a:t> </a:t>
            </a:r>
            <a:endParaRPr lang="en-US" sz="2900" b="1" dirty="0" smtClean="0"/>
          </a:p>
          <a:p>
            <a:pPr lvl="1" fontAlgn="base"/>
            <a:r>
              <a:rPr lang="en-US" dirty="0" smtClean="0"/>
              <a:t>The </a:t>
            </a:r>
            <a:r>
              <a:rPr lang="en-US" dirty="0"/>
              <a:t>prevalence of gallstones increases throughout life. </a:t>
            </a:r>
            <a:endParaRPr lang="en-US" dirty="0" smtClean="0"/>
          </a:p>
          <a:p>
            <a:pPr lvl="1" fontAlgn="base"/>
            <a:r>
              <a:rPr lang="en-US" dirty="0" smtClean="0"/>
              <a:t>The </a:t>
            </a:r>
            <a:r>
              <a:rPr lang="en-US" dirty="0"/>
              <a:t>prevalence in women of all ages is about twice as high as in men</a:t>
            </a:r>
            <a:r>
              <a:rPr lang="en-US" dirty="0" smtClean="0"/>
              <a:t>.</a:t>
            </a:r>
            <a:endParaRPr lang="en-US" b="1" dirty="0"/>
          </a:p>
          <a:p>
            <a:pPr fontAlgn="base"/>
            <a:r>
              <a:rPr lang="en-US" b="1" i="1" dirty="0"/>
              <a:t>Ethnic and </a:t>
            </a:r>
            <a:r>
              <a:rPr lang="en-US" b="1" i="1" dirty="0" smtClean="0"/>
              <a:t>geographic:</a:t>
            </a:r>
          </a:p>
          <a:p>
            <a:pPr lvl="1" fontAlgn="base"/>
            <a:r>
              <a:rPr lang="en-US" dirty="0"/>
              <a:t> Cholesterol gallstone prevalence approaches 50% to 75% in certain Native American populations (Pima, Hopi, and Navajo), </a:t>
            </a:r>
            <a:r>
              <a:rPr lang="en-US" dirty="0" smtClean="0"/>
              <a:t>seems </a:t>
            </a:r>
            <a:r>
              <a:rPr lang="en-US" dirty="0"/>
              <a:t>to be related to biliary cholesterol </a:t>
            </a:r>
            <a:r>
              <a:rPr lang="en-US" dirty="0" err="1"/>
              <a:t>hypersecretion</a:t>
            </a:r>
            <a:r>
              <a:rPr lang="en-US" dirty="0" smtClean="0"/>
              <a:t>.</a:t>
            </a:r>
            <a:endParaRPr lang="en-US" b="1" dirty="0"/>
          </a:p>
          <a:p>
            <a:pPr fontAlgn="base"/>
            <a:r>
              <a:rPr lang="en-US" b="1" i="1" dirty="0"/>
              <a:t>Heredity: </a:t>
            </a:r>
          </a:p>
          <a:p>
            <a:pPr lvl="1" fontAlgn="base"/>
            <a:r>
              <a:rPr lang="en-US" dirty="0" smtClean="0"/>
              <a:t>A </a:t>
            </a:r>
            <a:r>
              <a:rPr lang="en-US" dirty="0"/>
              <a:t>positive family history imparts increased </a:t>
            </a:r>
            <a:r>
              <a:rPr lang="en-US" dirty="0" smtClean="0"/>
              <a:t>risk,  </a:t>
            </a:r>
            <a:r>
              <a:rPr lang="en-US" dirty="0"/>
              <a:t>associated with impaired bile salt synthesis and secretion</a:t>
            </a:r>
            <a:r>
              <a:rPr lang="en-US" dirty="0" smtClean="0"/>
              <a:t>.</a:t>
            </a:r>
            <a:endParaRPr lang="en-US" b="1" dirty="0"/>
          </a:p>
          <a:p>
            <a:pPr fontAlgn="base"/>
            <a:r>
              <a:rPr lang="en-US" b="1" i="1" dirty="0" smtClean="0"/>
              <a:t>Environment</a:t>
            </a:r>
            <a:r>
              <a:rPr lang="en-US" b="1" i="1" dirty="0"/>
              <a:t>:</a:t>
            </a:r>
            <a:endParaRPr lang="en-US" dirty="0" smtClean="0"/>
          </a:p>
          <a:p>
            <a:pPr lvl="1" fontAlgn="base"/>
            <a:r>
              <a:rPr lang="en-US" dirty="0" smtClean="0"/>
              <a:t>Estrogens </a:t>
            </a:r>
            <a:r>
              <a:rPr lang="en-US" dirty="0"/>
              <a:t>increase hepatic cholesterol uptake and synthesis, leading to excess biliary secretion of cholesterol. </a:t>
            </a:r>
            <a:r>
              <a:rPr lang="en-US" dirty="0" smtClean="0"/>
              <a:t>(oral </a:t>
            </a:r>
            <a:r>
              <a:rPr lang="en-US" dirty="0"/>
              <a:t>contraceptive use and with </a:t>
            </a:r>
            <a:r>
              <a:rPr lang="en-US" dirty="0" smtClean="0"/>
              <a:t>pregnancy). </a:t>
            </a:r>
          </a:p>
          <a:p>
            <a:pPr lvl="1" fontAlgn="base"/>
            <a:r>
              <a:rPr lang="en-US" dirty="0" smtClean="0"/>
              <a:t>Obesity</a:t>
            </a:r>
            <a:r>
              <a:rPr lang="en-US" dirty="0"/>
              <a:t>, rapid weight loss, and treatment with the </a:t>
            </a:r>
            <a:r>
              <a:rPr lang="en-US" dirty="0" err="1"/>
              <a:t>hypocholesterolemic</a:t>
            </a:r>
            <a:r>
              <a:rPr lang="en-US" dirty="0"/>
              <a:t> agent </a:t>
            </a:r>
            <a:r>
              <a:rPr lang="en-US" dirty="0" smtClean="0"/>
              <a:t>are </a:t>
            </a:r>
            <a:r>
              <a:rPr lang="en-US" dirty="0"/>
              <a:t>strongly associated with increased </a:t>
            </a:r>
            <a:r>
              <a:rPr lang="en-US" dirty="0" smtClean="0"/>
              <a:t>biliary cholesterol secretion</a:t>
            </a:r>
            <a:endParaRPr lang="en-US" b="1" dirty="0" smtClean="0"/>
          </a:p>
          <a:p>
            <a:pPr fontAlgn="base"/>
            <a:r>
              <a:rPr lang="en-US" b="1" i="1" dirty="0" smtClean="0"/>
              <a:t>Acquired disorders</a:t>
            </a:r>
            <a:r>
              <a:rPr lang="en-US" i="1" dirty="0" smtClean="0"/>
              <a:t>:</a:t>
            </a:r>
          </a:p>
          <a:p>
            <a:pPr lvl="1" fontAlgn="base"/>
            <a:r>
              <a:rPr lang="en-US" dirty="0" smtClean="0"/>
              <a:t> Any condition in which gallbladder motility is reduced predisposes to gallstones, such as pregnancy, rapid weight loss, and spinal cord injury. </a:t>
            </a:r>
            <a:endParaRPr lang="ar-SA" dirty="0"/>
          </a:p>
        </p:txBody>
      </p:sp>
    </p:spTree>
    <p:extLst>
      <p:ext uri="{BB962C8B-B14F-4D97-AF65-F5344CB8AC3E}">
        <p14:creationId xmlns:p14="http://schemas.microsoft.com/office/powerpoint/2010/main" val="49133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022350"/>
          </a:xfrm>
        </p:spPr>
        <p:txBody>
          <a:bodyPr>
            <a:normAutofit fontScale="90000"/>
          </a:bodyPr>
          <a:lstStyle/>
          <a:p>
            <a:r>
              <a:rPr lang="en-US" sz="3200" dirty="0"/>
              <a:t>Prevalence and Risk Factors of gallstones </a:t>
            </a:r>
            <a:r>
              <a:rPr lang="en-US" sz="3200" dirty="0" smtClean="0"/>
              <a:t/>
            </a:r>
            <a:br>
              <a:rPr lang="en-US" sz="3200" dirty="0" smtClean="0"/>
            </a:br>
            <a:endParaRPr lang="ar-SA" sz="3200" dirty="0"/>
          </a:p>
        </p:txBody>
      </p:sp>
      <p:sp>
        <p:nvSpPr>
          <p:cNvPr id="3" name="Text Placeholder 2"/>
          <p:cNvSpPr>
            <a:spLocks noGrp="1"/>
          </p:cNvSpPr>
          <p:nvPr>
            <p:ph type="body" idx="1"/>
          </p:nvPr>
        </p:nvSpPr>
        <p:spPr>
          <a:xfrm>
            <a:off x="1447800" y="887301"/>
            <a:ext cx="2438400" cy="361950"/>
          </a:xfrm>
        </p:spPr>
        <p:txBody>
          <a:bodyPr/>
          <a:lstStyle/>
          <a:p>
            <a:pPr marL="0" lvl="1" indent="0">
              <a:spcBef>
                <a:spcPts val="580"/>
              </a:spcBef>
              <a:buClr>
                <a:schemeClr val="accent1"/>
              </a:buClr>
            </a:pPr>
            <a:r>
              <a:rPr lang="en-US" sz="2400" i="1" dirty="0">
                <a:solidFill>
                  <a:schemeClr val="accent1"/>
                </a:solidFill>
                <a:effectLst>
                  <a:outerShdw blurRad="38100" dist="38100" dir="2700000" algn="tl" rotWithShape="0">
                    <a:srgbClr val="C0C0C0"/>
                  </a:outerShdw>
                </a:effectLst>
              </a:rPr>
              <a:t>Cholesterol </a:t>
            </a:r>
            <a:r>
              <a:rPr lang="en-US" sz="2400" i="1" dirty="0" smtClean="0">
                <a:solidFill>
                  <a:schemeClr val="accent1"/>
                </a:solidFill>
                <a:effectLst>
                  <a:outerShdw blurRad="38100" dist="38100" dir="2700000" algn="tl" rotWithShape="0">
                    <a:srgbClr val="C0C0C0"/>
                  </a:outerShdw>
                </a:effectLst>
              </a:rPr>
              <a:t>Stones</a:t>
            </a:r>
            <a:r>
              <a:rPr lang="en-US" sz="2400" dirty="0" smtClean="0">
                <a:solidFill>
                  <a:schemeClr val="accent1"/>
                </a:solidFill>
              </a:rPr>
              <a:t> </a:t>
            </a:r>
            <a:endParaRPr lang="en-US" sz="2400" dirty="0">
              <a:solidFill>
                <a:schemeClr val="accent1"/>
              </a:solidFill>
            </a:endParaRPr>
          </a:p>
        </p:txBody>
      </p:sp>
      <p:sp>
        <p:nvSpPr>
          <p:cNvPr id="4" name="Content Placeholder 3"/>
          <p:cNvSpPr>
            <a:spLocks noGrp="1"/>
          </p:cNvSpPr>
          <p:nvPr>
            <p:ph sz="half" idx="2"/>
          </p:nvPr>
        </p:nvSpPr>
        <p:spPr>
          <a:xfrm>
            <a:off x="480812" y="1249251"/>
            <a:ext cx="4023574" cy="5257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fontAlgn="base"/>
            <a:r>
              <a:rPr lang="en-US" dirty="0">
                <a:effectLst>
                  <a:outerShdw blurRad="38100" dist="38100" dir="2700000" algn="tl" rotWithShape="0">
                    <a:srgbClr val="C0C0C0"/>
                  </a:outerShdw>
                </a:effectLst>
              </a:rPr>
              <a:t>Demography: </a:t>
            </a:r>
            <a:r>
              <a:rPr lang="en-US" sz="2200" dirty="0">
                <a:effectLst>
                  <a:outerShdw blurRad="38100" dist="38100" dir="2700000" algn="tl" rotWithShape="0">
                    <a:srgbClr val="C0C0C0"/>
                  </a:outerShdw>
                </a:effectLst>
              </a:rPr>
              <a:t>Northern Europe, North and South America, Native Americans, Mexican Americans</a:t>
            </a:r>
            <a:endParaRPr lang="ar-SA" sz="2200" dirty="0"/>
          </a:p>
          <a:p>
            <a:pPr fontAlgn="base"/>
            <a:r>
              <a:rPr lang="en-GB" dirty="0"/>
              <a:t>Advancing age</a:t>
            </a:r>
          </a:p>
          <a:p>
            <a:pPr fontAlgn="base"/>
            <a:r>
              <a:rPr lang="en-GB" dirty="0"/>
              <a:t>Female sex </a:t>
            </a:r>
            <a:r>
              <a:rPr lang="en-GB" dirty="0" smtClean="0"/>
              <a:t>hormones:</a:t>
            </a:r>
            <a:endParaRPr lang="en-GB" dirty="0"/>
          </a:p>
          <a:p>
            <a:pPr lvl="1" fontAlgn="base"/>
            <a:r>
              <a:rPr lang="en-GB" dirty="0"/>
              <a:t>Female gender</a:t>
            </a:r>
          </a:p>
          <a:p>
            <a:pPr lvl="1" fontAlgn="base"/>
            <a:r>
              <a:rPr lang="en-GB" dirty="0"/>
              <a:t>Oral contraceptives</a:t>
            </a:r>
          </a:p>
          <a:p>
            <a:pPr lvl="1" fontAlgn="base"/>
            <a:r>
              <a:rPr lang="en-GB" dirty="0"/>
              <a:t>Pregnancy</a:t>
            </a:r>
          </a:p>
          <a:p>
            <a:pPr fontAlgn="base"/>
            <a:r>
              <a:rPr lang="en-GB" dirty="0"/>
              <a:t>Obesity and insulin resistance</a:t>
            </a:r>
          </a:p>
          <a:p>
            <a:pPr fontAlgn="base"/>
            <a:r>
              <a:rPr lang="en-GB" dirty="0"/>
              <a:t>Rapid weight reduction</a:t>
            </a:r>
          </a:p>
          <a:p>
            <a:pPr fontAlgn="base"/>
            <a:r>
              <a:rPr lang="en-GB" dirty="0"/>
              <a:t>Gallbladder stasis</a:t>
            </a:r>
          </a:p>
          <a:p>
            <a:pPr fontAlgn="base"/>
            <a:r>
              <a:rPr lang="en-GB" dirty="0"/>
              <a:t>Inborn disorders of bile acid metabolism</a:t>
            </a:r>
          </a:p>
          <a:p>
            <a:pPr fontAlgn="base"/>
            <a:r>
              <a:rPr lang="en-GB" dirty="0" err="1"/>
              <a:t>Dyslipidemia</a:t>
            </a:r>
            <a:r>
              <a:rPr lang="en-GB" dirty="0"/>
              <a:t> syndromes</a:t>
            </a:r>
          </a:p>
        </p:txBody>
      </p:sp>
      <p:sp>
        <p:nvSpPr>
          <p:cNvPr id="5" name="Text Placeholder 4"/>
          <p:cNvSpPr>
            <a:spLocks noGrp="1"/>
          </p:cNvSpPr>
          <p:nvPr>
            <p:ph type="body" sz="half" idx="3"/>
          </p:nvPr>
        </p:nvSpPr>
        <p:spPr>
          <a:xfrm>
            <a:off x="4800600" y="1029602"/>
            <a:ext cx="3322749" cy="336997"/>
          </a:xfrm>
        </p:spPr>
        <p:txBody>
          <a:bodyPr/>
          <a:lstStyle/>
          <a:p>
            <a:pPr marL="0" lvl="1" indent="0" algn="ctr">
              <a:spcBef>
                <a:spcPts val="580"/>
              </a:spcBef>
              <a:buClr>
                <a:schemeClr val="accent1"/>
              </a:buClr>
            </a:pPr>
            <a:r>
              <a:rPr lang="en-US" sz="2400" i="1" dirty="0">
                <a:solidFill>
                  <a:schemeClr val="accent1"/>
                </a:solidFill>
                <a:effectLst>
                  <a:outerShdw blurRad="38100" dist="38100" dir="2700000" algn="tl" rotWithShape="0">
                    <a:srgbClr val="C0C0C0"/>
                  </a:outerShdw>
                </a:effectLst>
              </a:rPr>
              <a:t>Pigment </a:t>
            </a:r>
            <a:r>
              <a:rPr lang="en-US" sz="2400" i="1" dirty="0" smtClean="0">
                <a:solidFill>
                  <a:schemeClr val="accent1"/>
                </a:solidFill>
                <a:effectLst>
                  <a:outerShdw blurRad="38100" dist="38100" dir="2700000" algn="tl" rotWithShape="0">
                    <a:srgbClr val="C0C0C0"/>
                  </a:outerShdw>
                </a:effectLst>
              </a:rPr>
              <a:t>Stones</a:t>
            </a:r>
            <a:endParaRPr lang="en-US" sz="2400" dirty="0">
              <a:solidFill>
                <a:schemeClr val="accent1"/>
              </a:solidFill>
            </a:endParaRPr>
          </a:p>
        </p:txBody>
      </p:sp>
      <p:sp>
        <p:nvSpPr>
          <p:cNvPr id="6" name="Content Placeholder 5"/>
          <p:cNvSpPr>
            <a:spLocks noGrp="1"/>
          </p:cNvSpPr>
          <p:nvPr>
            <p:ph sz="half" idx="4"/>
          </p:nvPr>
        </p:nvSpPr>
        <p:spPr>
          <a:xfrm>
            <a:off x="4587025" y="1447800"/>
            <a:ext cx="4114800" cy="4191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fontAlgn="base"/>
            <a:r>
              <a:rPr lang="en-US" dirty="0">
                <a:effectLst>
                  <a:outerShdw blurRad="38100" dist="38100" dir="2700000" algn="tl" rotWithShape="0">
                    <a:srgbClr val="C0C0C0"/>
                  </a:outerShdw>
                </a:effectLst>
              </a:rPr>
              <a:t>Demography:</a:t>
            </a:r>
            <a:r>
              <a:rPr lang="en-US" sz="2200" dirty="0">
                <a:effectLst>
                  <a:outerShdw blurRad="38100" dist="38100" dir="2700000" algn="tl" rotWithShape="0">
                    <a:srgbClr val="C0C0C0"/>
                  </a:outerShdw>
                </a:effectLst>
              </a:rPr>
              <a:t> </a:t>
            </a:r>
            <a:r>
              <a:rPr lang="en-US" sz="2200" dirty="0" smtClean="0">
                <a:effectLst>
                  <a:outerShdw blurRad="38100" dist="38100" dir="2700000" algn="tl" rotWithShape="0">
                    <a:srgbClr val="C0C0C0"/>
                  </a:outerShdw>
                </a:effectLst>
              </a:rPr>
              <a:t>Asian more than Western, rural more than urban</a:t>
            </a:r>
          </a:p>
          <a:p>
            <a:pPr fontAlgn="base"/>
            <a:r>
              <a:rPr lang="en-GB" dirty="0">
                <a:effectLst>
                  <a:outerShdw blurRad="38100" dist="38100" dir="2700000" algn="tl" rotWithShape="0">
                    <a:srgbClr val="C0C0C0"/>
                  </a:outerShdw>
                </a:effectLst>
              </a:rPr>
              <a:t>Chronic </a:t>
            </a:r>
            <a:r>
              <a:rPr lang="en-GB" dirty="0" err="1">
                <a:effectLst>
                  <a:outerShdw blurRad="38100" dist="38100" dir="2700000" algn="tl" rotWithShape="0">
                    <a:srgbClr val="C0C0C0"/>
                  </a:outerShdw>
                </a:effectLst>
              </a:rPr>
              <a:t>hemolysis</a:t>
            </a:r>
            <a:r>
              <a:rPr lang="en-GB" dirty="0">
                <a:effectLst>
                  <a:outerShdw blurRad="38100" dist="38100" dir="2700000" algn="tl" rotWithShape="0">
                    <a:srgbClr val="C0C0C0"/>
                  </a:outerShdw>
                </a:effectLst>
              </a:rPr>
              <a:t> (e.g., sickle cell </a:t>
            </a:r>
            <a:r>
              <a:rPr lang="en-GB" dirty="0" err="1">
                <a:effectLst>
                  <a:outerShdw blurRad="38100" dist="38100" dir="2700000" algn="tl" rotWithShape="0">
                    <a:srgbClr val="C0C0C0"/>
                  </a:outerShdw>
                </a:effectLst>
              </a:rPr>
              <a:t>anemia</a:t>
            </a:r>
            <a:r>
              <a:rPr lang="en-GB" dirty="0">
                <a:effectLst>
                  <a:outerShdw blurRad="38100" dist="38100" dir="2700000" algn="tl" rotWithShape="0">
                    <a:srgbClr val="C0C0C0"/>
                  </a:outerShdw>
                </a:effectLst>
              </a:rPr>
              <a:t>, hereditary spherocytosis)</a:t>
            </a:r>
          </a:p>
          <a:p>
            <a:pPr fontAlgn="base"/>
            <a:r>
              <a:rPr lang="en-US" dirty="0" smtClean="0">
                <a:effectLst>
                  <a:outerShdw blurRad="38100" dist="38100" dir="2700000" algn="tl" rotWithShape="0">
                    <a:srgbClr val="C0C0C0"/>
                  </a:outerShdw>
                </a:effectLst>
              </a:rPr>
              <a:t>Biliary </a:t>
            </a:r>
            <a:r>
              <a:rPr lang="en-US" dirty="0">
                <a:effectLst>
                  <a:outerShdw blurRad="38100" dist="38100" dir="2700000" algn="tl" rotWithShape="0">
                    <a:srgbClr val="C0C0C0"/>
                  </a:outerShdw>
                </a:effectLst>
              </a:rPr>
              <a:t>infection</a:t>
            </a:r>
            <a:endParaRPr lang="ar-SA" dirty="0">
              <a:effectLst>
                <a:outerShdw blurRad="38100" dist="38100" dir="2700000" algn="tl" rotWithShape="0">
                  <a:srgbClr val="C0C0C0"/>
                </a:outerShdw>
              </a:effectLst>
            </a:endParaRPr>
          </a:p>
          <a:p>
            <a:pPr fontAlgn="base"/>
            <a:r>
              <a:rPr lang="en-US" dirty="0">
                <a:effectLst>
                  <a:outerShdw blurRad="38100" dist="38100" dir="2700000" algn="tl" rotWithShape="0">
                    <a:srgbClr val="C0C0C0"/>
                  </a:outerShdw>
                </a:effectLst>
              </a:rPr>
              <a:t>Gastrointestinal disorders: ileal disease (e.g., Crohn disease), ileal resection or bypass, cystic fibrosis with pancreatic insufficiency</a:t>
            </a:r>
            <a:endParaRPr lang="ar-SA" dirty="0"/>
          </a:p>
          <a:p>
            <a:endParaRPr lang="ar-SA" dirty="0"/>
          </a:p>
        </p:txBody>
      </p:sp>
    </p:spTree>
    <p:extLst>
      <p:ext uri="{BB962C8B-B14F-4D97-AF65-F5344CB8AC3E}">
        <p14:creationId xmlns:p14="http://schemas.microsoft.com/office/powerpoint/2010/main" val="361132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a:xfrm>
            <a:off x="685800" y="304800"/>
            <a:ext cx="7772400" cy="1143000"/>
          </a:xfrm>
        </p:spPr>
        <p:txBody>
          <a:bodyPr/>
          <a:lstStyle/>
          <a:p>
            <a:pPr eaLnBrk="1" hangingPunct="1">
              <a:defRPr/>
            </a:pPr>
            <a:r>
              <a:rPr lang="en-GB" b="0" dirty="0" smtClean="0"/>
              <a:t>Pathogenesis of Cholesterol Stones</a:t>
            </a:r>
            <a:endParaRPr lang="en-US" b="0" dirty="0" smtClean="0"/>
          </a:p>
        </p:txBody>
      </p:sp>
      <p:sp>
        <p:nvSpPr>
          <p:cNvPr id="408579" name="Rectangle 3"/>
          <p:cNvSpPr>
            <a:spLocks noGrp="1" noChangeArrowheads="1"/>
          </p:cNvSpPr>
          <p:nvPr>
            <p:ph sz="quarter" idx="1"/>
          </p:nvPr>
        </p:nvSpPr>
        <p:spPr/>
        <p:txBody>
          <a:bodyPr/>
          <a:lstStyle/>
          <a:p>
            <a:pPr eaLnBrk="1" hangingPunct="1">
              <a:defRPr/>
            </a:pPr>
            <a:r>
              <a:rPr lang="en-GB" sz="2800" dirty="0" smtClean="0"/>
              <a:t>Cholesterol is rendered soluble in bile by aggregation with water-soluble bile salts and water-insoluble </a:t>
            </a:r>
            <a:r>
              <a:rPr lang="en-GB" sz="2800" dirty="0" err="1" smtClean="0"/>
              <a:t>lecithins</a:t>
            </a:r>
            <a:r>
              <a:rPr lang="en-GB" sz="2800" dirty="0" smtClean="0"/>
              <a:t>, both of which act as detergents. </a:t>
            </a:r>
          </a:p>
          <a:p>
            <a:pPr eaLnBrk="1" hangingPunct="1">
              <a:defRPr/>
            </a:pPr>
            <a:r>
              <a:rPr lang="en-GB" sz="2800" i="1" dirty="0" smtClean="0"/>
              <a:t>When cholesterol concentrations exceed the solubilizing capacity of bile (</a:t>
            </a:r>
            <a:r>
              <a:rPr lang="en-GB" sz="2800" i="1" dirty="0" err="1" smtClean="0"/>
              <a:t>supersaturation</a:t>
            </a:r>
            <a:r>
              <a:rPr lang="en-GB" sz="2800" i="1" dirty="0" smtClean="0"/>
              <a:t>), cholesterol can no longer remain dispersed and nucleates into solid cholesterol monohydrate crystals.</a:t>
            </a:r>
            <a:r>
              <a:rPr lang="en-GB" sz="2800" dirty="0" smtClean="0"/>
              <a:t> </a:t>
            </a:r>
          </a:p>
          <a:p>
            <a:pPr eaLnBrk="1" hangingPunct="1">
              <a:defRPr/>
            </a:pPr>
            <a:r>
              <a:rPr lang="en-GB" sz="2800" i="1" dirty="0" smtClean="0"/>
              <a:t>Cholesterol gallstone formation involves three simultaneous defects</a:t>
            </a:r>
            <a:r>
              <a:rPr lang="en-GB" sz="2800" dirty="0" smtClean="0"/>
              <a:t>: </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b="1" i="1" dirty="0" err="1" smtClean="0"/>
              <a:t>Supersaturation</a:t>
            </a:r>
            <a:r>
              <a:rPr lang="en-GB" b="1" i="1" dirty="0" smtClean="0"/>
              <a:t> of bile with cholesterol: </a:t>
            </a:r>
            <a:r>
              <a:rPr lang="en-GB" i="1" dirty="0" smtClean="0"/>
              <a:t>the 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b="1" i="1" dirty="0" smtClean="0"/>
              <a:t>Gallbladder </a:t>
            </a:r>
            <a:r>
              <a:rPr lang="en-GB" b="1" i="1" dirty="0" err="1" smtClean="0"/>
              <a:t>hypomotility</a:t>
            </a:r>
            <a:r>
              <a:rPr lang="en-GB" i="1" dirty="0" smtClean="0"/>
              <a:t>.</a:t>
            </a:r>
            <a:r>
              <a:rPr lang="en-GB" dirty="0" smtClean="0"/>
              <a:t> It promotes nucleation typically around a calcium salt crystal </a:t>
            </a:r>
            <a:r>
              <a:rPr lang="en-GB" dirty="0" err="1" smtClean="0"/>
              <a:t>nidus</a:t>
            </a:r>
            <a:r>
              <a:rPr lang="en-GB" dirty="0" smtClean="0"/>
              <a:t>. </a:t>
            </a:r>
          </a:p>
          <a:p>
            <a:pPr marL="609600" indent="-609600">
              <a:buFont typeface="Wingdings" pitchFamily="2" charset="2"/>
              <a:buAutoNum type="arabicParenR"/>
              <a:defRPr/>
            </a:pPr>
            <a:r>
              <a:rPr lang="en-US" b="1" i="1" dirty="0"/>
              <a:t>Mucus </a:t>
            </a:r>
            <a:r>
              <a:rPr lang="en-US" b="1" i="1" dirty="0" err="1"/>
              <a:t>hypersecretion</a:t>
            </a:r>
            <a:r>
              <a:rPr lang="en-US" b="1" i="1" dirty="0"/>
              <a:t> in the </a:t>
            </a:r>
            <a:r>
              <a:rPr lang="en-US" b="1" i="1" dirty="0" smtClean="0"/>
              <a:t>gallbladder: </a:t>
            </a:r>
            <a:r>
              <a:rPr lang="en-US" dirty="0"/>
              <a:t>This 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a:xfrm>
            <a:off x="990600" y="76200"/>
            <a:ext cx="7772400" cy="1143000"/>
          </a:xfrm>
        </p:spPr>
        <p:txBody>
          <a:bodyPr/>
          <a:lstStyle/>
          <a:p>
            <a:pPr eaLnBrk="1" hangingPunct="1">
              <a:defRPr/>
            </a:pPr>
            <a:r>
              <a:rPr lang="en-GB" b="0" dirty="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498</TotalTime>
  <Words>1527</Words>
  <Application>Microsoft Office PowerPoint</Application>
  <PresentationFormat>On-screen Show (4:3)</PresentationFormat>
  <Paragraphs>143</Paragraphs>
  <Slides>33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Franklin Gothic Book</vt:lpstr>
      <vt:lpstr>Perpetua</vt:lpstr>
      <vt:lpstr>Tahoma</vt:lpstr>
      <vt:lpstr>Times New Roman</vt:lpstr>
      <vt:lpstr>Wingdings</vt:lpstr>
      <vt:lpstr>Wingdings 2</vt:lpstr>
      <vt:lpstr>Equity</vt:lpstr>
      <vt:lpstr>PATHOLOGY  AND PATHOGENESIS OF CHOLECYSTITIS </vt:lpstr>
      <vt:lpstr>Pathology and pathogegenesis of cholecystitis</vt:lpstr>
      <vt:lpstr>Disorders of the Gallbladder CHOLELITHIASIS (GALLSTONES) </vt:lpstr>
      <vt:lpstr>Disorders of the Gallbladder CHOLELITHIASIS (GALLSTONES) </vt:lpstr>
      <vt:lpstr>Prevalence and Risk Factors of gallstones</vt:lpstr>
      <vt:lpstr>Prevalence and Risk Factors of gallstones  </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 of Gallstones </vt:lpstr>
      <vt:lpstr>Complications of Gallstones </vt:lpstr>
      <vt:lpstr>CHOLECYSTITIS</vt:lpstr>
      <vt:lpstr>CHOLECYSTITIS</vt:lpstr>
      <vt:lpstr>Acute Cholecystitis: Two types  Acute calculous cholecystitis &amp; Acute acalculous cholecystitis </vt:lpstr>
      <vt:lpstr>Acute Cholecystitis: Pathogenesis</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Chronic cholecystitis</vt:lpstr>
      <vt:lpstr>Morphology: Gross</vt:lpstr>
      <vt:lpstr>PowerPoint Presentation</vt:lpstr>
      <vt:lpstr>Morphology: Histology</vt:lpstr>
      <vt:lpstr>PowerPoint Presentation</vt:lpstr>
      <vt:lpstr>Complications: Acute and chronic cholecystitis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dc:title>
  <dc:creator>Dr.Hala</dc:creator>
  <cp:lastModifiedBy>Maha Mohammead Arfah</cp:lastModifiedBy>
  <cp:revision>22</cp:revision>
  <dcterms:created xsi:type="dcterms:W3CDTF">2010-10-31T12:33:56Z</dcterms:created>
  <dcterms:modified xsi:type="dcterms:W3CDTF">2019-12-23T08:41:15Z</dcterms:modified>
</cp:coreProperties>
</file>