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notesMasterIdLst>
    <p:notesMasterId r:id="rId31"/>
  </p:notesMasterIdLst>
  <p:sldIdLst>
    <p:sldId id="478" r:id="rId2"/>
    <p:sldId id="631" r:id="rId3"/>
    <p:sldId id="501" r:id="rId4"/>
    <p:sldId id="632" r:id="rId5"/>
    <p:sldId id="633" r:id="rId6"/>
    <p:sldId id="502" r:id="rId7"/>
    <p:sldId id="503" r:id="rId8"/>
    <p:sldId id="507" r:id="rId9"/>
    <p:sldId id="623" r:id="rId10"/>
    <p:sldId id="624" r:id="rId11"/>
    <p:sldId id="505" r:id="rId12"/>
    <p:sldId id="508" r:id="rId13"/>
    <p:sldId id="619" r:id="rId14"/>
    <p:sldId id="509" r:id="rId15"/>
    <p:sldId id="622" r:id="rId16"/>
    <p:sldId id="626" r:id="rId17"/>
    <p:sldId id="625" r:id="rId18"/>
    <p:sldId id="510" r:id="rId19"/>
    <p:sldId id="634" r:id="rId20"/>
    <p:sldId id="620" r:id="rId21"/>
    <p:sldId id="511" r:id="rId22"/>
    <p:sldId id="627" r:id="rId23"/>
    <p:sldId id="512" r:id="rId24"/>
    <p:sldId id="628" r:id="rId25"/>
    <p:sldId id="513" r:id="rId26"/>
    <p:sldId id="629" r:id="rId27"/>
    <p:sldId id="635" r:id="rId28"/>
    <p:sldId id="630" r:id="rId29"/>
    <p:sldId id="514"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55" autoAdjust="0"/>
    <p:restoredTop sz="94785" autoAdjust="0"/>
  </p:normalViewPr>
  <p:slideViewPr>
    <p:cSldViewPr>
      <p:cViewPr varScale="1">
        <p:scale>
          <a:sx n="79" d="100"/>
          <a:sy n="79" d="100"/>
        </p:scale>
        <p:origin x="11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cs typeface="+mn-cs"/>
              </a:defRPr>
            </a:lvl1pPr>
          </a:lstStyle>
          <a:p>
            <a:pPr>
              <a:defRPr/>
            </a:pPr>
            <a:endParaRPr lang="en-GB" altLang="en-US"/>
          </a:p>
        </p:txBody>
      </p:sp>
      <p:sp>
        <p:nvSpPr>
          <p:cNvPr id="890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cs typeface="+mn-cs"/>
              </a:defRPr>
            </a:lvl1pPr>
          </a:lstStyle>
          <a:p>
            <a:pPr>
              <a:defRPr/>
            </a:pPr>
            <a:endParaRPr lang="en-GB" alt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90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890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cs typeface="+mn-cs"/>
              </a:defRPr>
            </a:lvl1pPr>
          </a:lstStyle>
          <a:p>
            <a:pPr>
              <a:defRPr/>
            </a:pPr>
            <a:endParaRPr lang="en-GB" altLang="en-US"/>
          </a:p>
        </p:txBody>
      </p:sp>
      <p:sp>
        <p:nvSpPr>
          <p:cNvPr id="890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CFE220E2-4F66-42FE-B081-A2E416AAAFC7}" type="slidenum">
              <a:rPr lang="en-GB" altLang="en-US"/>
              <a:pPr/>
              <a:t>‹#›</a:t>
            </a:fld>
            <a:endParaRPr lang="en-GB" altLang="en-US"/>
          </a:p>
        </p:txBody>
      </p:sp>
    </p:spTree>
    <p:extLst>
      <p:ext uri="{BB962C8B-B14F-4D97-AF65-F5344CB8AC3E}">
        <p14:creationId xmlns:p14="http://schemas.microsoft.com/office/powerpoint/2010/main" val="4055897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220E2-4F66-42FE-B081-A2E416AAAFC7}" type="slidenum">
              <a:rPr lang="en-GB" altLang="en-US" smtClean="0"/>
              <a:pPr/>
              <a:t>7</a:t>
            </a:fld>
            <a:endParaRPr lang="en-GB" altLang="en-US"/>
          </a:p>
        </p:txBody>
      </p:sp>
    </p:spTree>
    <p:extLst>
      <p:ext uri="{BB962C8B-B14F-4D97-AF65-F5344CB8AC3E}">
        <p14:creationId xmlns:p14="http://schemas.microsoft.com/office/powerpoint/2010/main" val="3019339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GB" altLang="en-US"/>
          </a:p>
        </p:txBody>
      </p:sp>
      <p:sp>
        <p:nvSpPr>
          <p:cNvPr id="17" name="Footer Placeholder 16"/>
          <p:cNvSpPr>
            <a:spLocks noGrp="1"/>
          </p:cNvSpPr>
          <p:nvPr>
            <p:ph type="ftr" sz="quarter" idx="11"/>
          </p:nvPr>
        </p:nvSpPr>
        <p:spPr/>
        <p:txBody>
          <a:bodyPr/>
          <a:lstStyle/>
          <a:p>
            <a:pPr>
              <a:defRPr/>
            </a:pPr>
            <a:endParaRPr lang="en-GB" alt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1AF5E54-242E-49B9-8527-5AC0CD843946}" type="slidenum">
              <a:rPr lang="en-GB" altLang="en-US" smtClean="0"/>
              <a:pPr/>
              <a:t>‹#›</a:t>
            </a:fld>
            <a:endParaRPr lang="en-GB" alt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fld id="{312EC7A3-3812-4D08-BFCC-DF551B39F169}" type="slidenum">
              <a:rPr lang="en-GB" altLang="en-US" smtClean="0"/>
              <a:pPr/>
              <a:t>‹#›</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fld id="{96513A62-2301-49A5-89C9-3F4555009854}" type="slidenum">
              <a:rPr lang="en-GB" altLang="en-US" smtClean="0"/>
              <a:pPr/>
              <a:t>‹#›</a:t>
            </a:fld>
            <a:endParaRPr lang="en-GB"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fld id="{5880B5C6-F0F2-423B-9814-4A7200EF3DC1}" type="slidenum">
              <a:rPr lang="en-GB" altLang="en-US" smtClean="0"/>
              <a:pPr/>
              <a:t>‹#›</a:t>
            </a:fld>
            <a:endParaRPr lang="en-GB" alt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a:xfrm>
            <a:off x="800100" y="6172200"/>
            <a:ext cx="4000500" cy="457200"/>
          </a:xfrm>
        </p:spPr>
        <p:txBody>
          <a:bodyPr/>
          <a:lstStyle/>
          <a:p>
            <a:pPr>
              <a:defRPr/>
            </a:pPr>
            <a:endParaRPr lang="en-GB" alt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A247E67-4BC1-4D09-B514-2C7B26D4772F}" type="slidenum">
              <a:rPr lang="en-GB" altLang="en-US" smtClean="0"/>
              <a:pPr/>
              <a:t>‹#›</a:t>
            </a:fld>
            <a:endParaRPr lang="en-GB"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fld id="{24DAC143-EE0C-4609-B9D8-273B3BD40121}" type="slidenum">
              <a:rPr lang="en-GB" altLang="en-US" smtClean="0"/>
              <a:pPr/>
              <a:t>‹#›</a:t>
            </a:fld>
            <a:endParaRPr lang="en-GB" alt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GB" altLang="en-US"/>
          </a:p>
        </p:txBody>
      </p:sp>
      <p:sp>
        <p:nvSpPr>
          <p:cNvPr id="8" name="Footer Placeholder 7"/>
          <p:cNvSpPr>
            <a:spLocks noGrp="1"/>
          </p:cNvSpPr>
          <p:nvPr>
            <p:ph type="ftr" sz="quarter" idx="11"/>
          </p:nvPr>
        </p:nvSpPr>
        <p:spPr/>
        <p:txBody>
          <a:bodyPr/>
          <a:lstStyle/>
          <a:p>
            <a:pPr>
              <a:defRPr/>
            </a:pPr>
            <a:endParaRPr lang="en-GB" altLang="en-US"/>
          </a:p>
        </p:txBody>
      </p:sp>
      <p:sp>
        <p:nvSpPr>
          <p:cNvPr id="9" name="Slide Number Placeholder 8"/>
          <p:cNvSpPr>
            <a:spLocks noGrp="1"/>
          </p:cNvSpPr>
          <p:nvPr>
            <p:ph type="sldNum" sz="quarter" idx="12"/>
          </p:nvPr>
        </p:nvSpPr>
        <p:spPr/>
        <p:txBody>
          <a:bodyPr/>
          <a:lstStyle/>
          <a:p>
            <a:fld id="{8DE0BA1A-4E80-419A-B673-6C53D4F087D2}" type="slidenum">
              <a:rPr lang="en-GB" altLang="en-US" smtClean="0"/>
              <a:pPr/>
              <a:t>‹#›</a:t>
            </a:fld>
            <a:endParaRPr lang="en-GB" alt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GB" altLang="en-US"/>
          </a:p>
        </p:txBody>
      </p:sp>
      <p:sp>
        <p:nvSpPr>
          <p:cNvPr id="4" name="Footer Placeholder 3"/>
          <p:cNvSpPr>
            <a:spLocks noGrp="1"/>
          </p:cNvSpPr>
          <p:nvPr>
            <p:ph type="ftr" sz="quarter" idx="11"/>
          </p:nvPr>
        </p:nvSpPr>
        <p:spPr/>
        <p:txBody>
          <a:bodyPr/>
          <a:lstStyle/>
          <a:p>
            <a:pPr>
              <a:defRPr/>
            </a:pPr>
            <a:endParaRPr lang="en-GB" altLang="en-US"/>
          </a:p>
        </p:txBody>
      </p:sp>
      <p:sp>
        <p:nvSpPr>
          <p:cNvPr id="5" name="Slide Number Placeholder 4"/>
          <p:cNvSpPr>
            <a:spLocks noGrp="1"/>
          </p:cNvSpPr>
          <p:nvPr>
            <p:ph type="sldNum" sz="quarter" idx="12"/>
          </p:nvPr>
        </p:nvSpPr>
        <p:spPr/>
        <p:txBody>
          <a:bodyPr/>
          <a:lstStyle/>
          <a:p>
            <a:fld id="{B8A0DF98-D1AF-4A40-BD7D-FF271DEFFAAB}" type="slidenum">
              <a:rPr lang="en-GB" altLang="en-US" smtClean="0"/>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ltLang="en-US"/>
          </a:p>
        </p:txBody>
      </p:sp>
      <p:sp>
        <p:nvSpPr>
          <p:cNvPr id="3" name="Footer Placeholder 2"/>
          <p:cNvSpPr>
            <a:spLocks noGrp="1"/>
          </p:cNvSpPr>
          <p:nvPr>
            <p:ph type="ftr" sz="quarter" idx="11"/>
          </p:nvPr>
        </p:nvSpPr>
        <p:spPr/>
        <p:txBody>
          <a:bodyPr/>
          <a:lstStyle/>
          <a:p>
            <a:pPr>
              <a:defRPr/>
            </a:pPr>
            <a:endParaRPr lang="en-GB" altLang="en-US"/>
          </a:p>
        </p:txBody>
      </p:sp>
      <p:sp>
        <p:nvSpPr>
          <p:cNvPr id="4" name="Slide Number Placeholder 3"/>
          <p:cNvSpPr>
            <a:spLocks noGrp="1"/>
          </p:cNvSpPr>
          <p:nvPr>
            <p:ph type="sldNum" sz="quarter" idx="12"/>
          </p:nvPr>
        </p:nvSpPr>
        <p:spPr/>
        <p:txBody>
          <a:bodyPr/>
          <a:lstStyle/>
          <a:p>
            <a:fld id="{0BB6D998-BA46-4D92-805A-2CC29E4B3166}" type="slidenum">
              <a:rPr lang="en-GB" altLang="en-US" smtClean="0"/>
              <a:pPr/>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fld id="{7620FAC8-FA3B-494B-9B1E-3B916E6E2FF4}" type="slidenum">
              <a:rPr lang="en-GB" altLang="en-US" smtClean="0"/>
              <a:pPr/>
              <a:t>‹#›</a:t>
            </a:fld>
            <a:endParaRPr lang="en-GB" alt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GB" altLang="en-US"/>
          </a:p>
        </p:txBody>
      </p:sp>
      <p:sp>
        <p:nvSpPr>
          <p:cNvPr id="6" name="Footer Placeholder 5"/>
          <p:cNvSpPr>
            <a:spLocks noGrp="1"/>
          </p:cNvSpPr>
          <p:nvPr>
            <p:ph type="ftr" sz="quarter" idx="11"/>
          </p:nvPr>
        </p:nvSpPr>
        <p:spPr>
          <a:xfrm>
            <a:off x="914400" y="6172200"/>
            <a:ext cx="3886200" cy="457200"/>
          </a:xfrm>
        </p:spPr>
        <p:txBody>
          <a:bodyPr/>
          <a:lstStyle/>
          <a:p>
            <a:pPr>
              <a:defRPr/>
            </a:pPr>
            <a:endParaRPr lang="en-GB" altLang="en-US"/>
          </a:p>
        </p:txBody>
      </p:sp>
      <p:sp>
        <p:nvSpPr>
          <p:cNvPr id="7" name="Slide Number Placeholder 6"/>
          <p:cNvSpPr>
            <a:spLocks noGrp="1"/>
          </p:cNvSpPr>
          <p:nvPr>
            <p:ph type="sldNum" sz="quarter" idx="12"/>
          </p:nvPr>
        </p:nvSpPr>
        <p:spPr>
          <a:xfrm>
            <a:off x="146304" y="6208776"/>
            <a:ext cx="457200" cy="457200"/>
          </a:xfrm>
        </p:spPr>
        <p:txBody>
          <a:bodyPr/>
          <a:lstStyle/>
          <a:p>
            <a:fld id="{44F329E7-600F-40DC-9E78-306E4F8E8A2D}" type="slidenum">
              <a:rPr lang="en-GB" altLang="en-US" smtClean="0"/>
              <a:pPr/>
              <a:t>‹#›</a:t>
            </a:fld>
            <a:endParaRPr lang="en-GB" alt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GB" alt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GB" alt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A0F214D-75FC-4C05-8842-A2B4517C83F9}" type="slidenum">
              <a:rPr lang="en-GB" altLang="en-US" smtClean="0"/>
              <a:pPr/>
              <a:t>‹#›</a:t>
            </a:fld>
            <a:endParaRPr lang="en-GB" altLang="en-US"/>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3" name="Rectangle 5"/>
          <p:cNvSpPr>
            <a:spLocks noGrp="1" noChangeArrowheads="1"/>
          </p:cNvSpPr>
          <p:nvPr>
            <p:ph type="subTitle" idx="1"/>
          </p:nvPr>
        </p:nvSpPr>
        <p:spPr/>
        <p:txBody>
          <a:bodyPr rtlCol="0">
            <a:normAutofit/>
          </a:bodyPr>
          <a:lstStyle/>
          <a:p>
            <a:pPr fontAlgn="auto">
              <a:defRPr/>
            </a:pPr>
            <a:r>
              <a:rPr lang="en-US" b="1" dirty="0" smtClean="0"/>
              <a:t>Definition, epidemiology, pathogenesis, morphology, and clinical findings of acute and chronic pancreatitis</a:t>
            </a:r>
            <a:endParaRPr lang="en-GB" altLang="en-US" b="1" dirty="0" smtClean="0"/>
          </a:p>
        </p:txBody>
      </p:sp>
      <p:sp>
        <p:nvSpPr>
          <p:cNvPr id="447492" name="Rectangle 4"/>
          <p:cNvSpPr>
            <a:spLocks noGrp="1" noChangeArrowheads="1"/>
          </p:cNvSpPr>
          <p:nvPr>
            <p:ph type="ctrTitle"/>
          </p:nvPr>
        </p:nvSpPr>
        <p:spPr/>
        <p:txBody>
          <a:bodyPr>
            <a:normAutofit fontScale="90000"/>
          </a:bodyPr>
          <a:lstStyle/>
          <a:p>
            <a:pPr algn="ctr" fontAlgn="auto">
              <a:spcAft>
                <a:spcPts val="0"/>
              </a:spcAft>
              <a:defRPr/>
            </a:pPr>
            <a:r>
              <a:rPr lang="en-US" sz="4400" dirty="0" smtClean="0"/>
              <a:t>Pathology and pathogenesis of acute and chronic pancreatitis</a:t>
            </a:r>
            <a:endParaRPr lang="en-US" altLang="en-US" sz="4400" dirty="0" smtClean="0"/>
          </a:p>
        </p:txBody>
      </p:sp>
      <p:sp>
        <p:nvSpPr>
          <p:cNvPr id="4" name="TextBox 3"/>
          <p:cNvSpPr txBox="1"/>
          <p:nvPr/>
        </p:nvSpPr>
        <p:spPr>
          <a:xfrm>
            <a:off x="3314700" y="343326"/>
            <a:ext cx="25146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smtClean="0"/>
              <a:t>GNT block </a:t>
            </a:r>
          </a:p>
          <a:p>
            <a:pPr algn="ctr"/>
            <a:r>
              <a:rPr lang="en-US" sz="2400" b="1" dirty="0" smtClean="0"/>
              <a:t>Nov 2019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144" y="238922"/>
            <a:ext cx="7924800" cy="792162"/>
          </a:xfrm>
        </p:spPr>
        <p:txBody>
          <a:bodyPr>
            <a:noAutofit/>
          </a:bodyPr>
          <a:lstStyle/>
          <a:p>
            <a:r>
              <a:rPr lang="en-GB" altLang="en-US" sz="2800" i="1" dirty="0" smtClean="0">
                <a:solidFill>
                  <a:schemeClr val="accent1"/>
                </a:solidFill>
              </a:rPr>
              <a:t>Acute pancreatitis: </a:t>
            </a:r>
            <a:r>
              <a:rPr lang="en-GB" altLang="en-US" sz="2800" dirty="0" smtClean="0">
                <a:solidFill>
                  <a:schemeClr val="accent1"/>
                </a:solidFill>
              </a:rPr>
              <a:t>Morphology</a:t>
            </a:r>
            <a:endParaRPr lang="en-US" sz="2800" dirty="0">
              <a:solidFill>
                <a:schemeClr val="accent1"/>
              </a:solidFill>
            </a:endParaRPr>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3255264" y="1185209"/>
            <a:ext cx="5265360" cy="3097747"/>
          </a:xfrm>
          <a:prstGeom prst="rect">
            <a:avLst/>
          </a:prstGeom>
          <a:noFill/>
          <a:ln w="9525">
            <a:noFill/>
            <a:miter lim="800000"/>
            <a:headEnd/>
            <a:tailEnd/>
          </a:ln>
        </p:spPr>
      </p:pic>
      <p:sp>
        <p:nvSpPr>
          <p:cNvPr id="6" name="Rectangle 5"/>
          <p:cNvSpPr/>
          <p:nvPr/>
        </p:nvSpPr>
        <p:spPr>
          <a:xfrm>
            <a:off x="851916" y="3193888"/>
            <a:ext cx="2362200" cy="646331"/>
          </a:xfrm>
          <a:prstGeom prst="rect">
            <a:avLst/>
          </a:prstGeom>
          <a:ln w="28575">
            <a:solidFill>
              <a:srgbClr val="0070C0"/>
            </a:solidFill>
          </a:ln>
        </p:spPr>
        <p:style>
          <a:lnRef idx="2">
            <a:schemeClr val="accent4"/>
          </a:lnRef>
          <a:fillRef idx="1">
            <a:schemeClr val="lt1"/>
          </a:fillRef>
          <a:effectRef idx="0">
            <a:schemeClr val="accent4"/>
          </a:effectRef>
          <a:fontRef idx="minor">
            <a:schemeClr val="dk1"/>
          </a:fontRef>
        </p:style>
        <p:txBody>
          <a:bodyPr wrap="square">
            <a:spAutoFit/>
          </a:bodyPr>
          <a:lstStyle/>
          <a:p>
            <a:r>
              <a:rPr lang="en-US" dirty="0" smtClean="0">
                <a:solidFill>
                  <a:schemeClr val="tx1"/>
                </a:solidFill>
                <a:latin typeface="Arial" charset="0"/>
                <a:cs typeface="Arial" charset="0"/>
              </a:rPr>
              <a:t>hemorrhage in the head of the pancreas </a:t>
            </a:r>
          </a:p>
        </p:txBody>
      </p:sp>
      <p:cxnSp>
        <p:nvCxnSpPr>
          <p:cNvPr id="8" name="Straight Arrow Connector 7"/>
          <p:cNvCxnSpPr/>
          <p:nvPr/>
        </p:nvCxnSpPr>
        <p:spPr>
          <a:xfrm flipV="1">
            <a:off x="3166080" y="3081914"/>
            <a:ext cx="990600" cy="17076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62000" y="2133600"/>
            <a:ext cx="2133600" cy="646331"/>
          </a:xfrm>
          <a:prstGeom prst="rect">
            <a:avLst/>
          </a:prstGeom>
          <a:ln w="28575">
            <a:solidFill>
              <a:srgbClr val="0070C0"/>
            </a:solidFill>
          </a:ln>
        </p:spPr>
        <p:txBody>
          <a:bodyPr wrap="square">
            <a:spAutoFit/>
          </a:bodyPr>
          <a:lstStyle/>
          <a:p>
            <a:r>
              <a:rPr lang="en-US" dirty="0" smtClean="0"/>
              <a:t>Fat necrosis in the </a:t>
            </a:r>
            <a:r>
              <a:rPr lang="en-US" dirty="0" err="1" smtClean="0"/>
              <a:t>peripancreatic</a:t>
            </a:r>
            <a:r>
              <a:rPr lang="en-US" dirty="0" smtClean="0"/>
              <a:t> fat</a:t>
            </a:r>
            <a:endParaRPr lang="en-US" dirty="0"/>
          </a:p>
        </p:txBody>
      </p:sp>
      <p:cxnSp>
        <p:nvCxnSpPr>
          <p:cNvPr id="12" name="Straight Arrow Connector 11"/>
          <p:cNvCxnSpPr/>
          <p:nvPr/>
        </p:nvCxnSpPr>
        <p:spPr>
          <a:xfrm flipV="1">
            <a:off x="2895600" y="2170799"/>
            <a:ext cx="800100" cy="88971"/>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343400" y="4034995"/>
            <a:ext cx="4038600" cy="369332"/>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r>
              <a:rPr lang="en-US" dirty="0" smtClean="0"/>
              <a:t>Fat necrosis in the </a:t>
            </a:r>
            <a:r>
              <a:rPr lang="en-US" dirty="0" err="1" smtClean="0"/>
              <a:t>peripancreatic</a:t>
            </a:r>
            <a:r>
              <a:rPr lang="en-US" dirty="0" smtClean="0"/>
              <a:t> fat</a:t>
            </a:r>
            <a:endParaRPr lang="en-US" dirty="0"/>
          </a:p>
        </p:txBody>
      </p:sp>
      <p:cxnSp>
        <p:nvCxnSpPr>
          <p:cNvPr id="14" name="Straight Arrow Connector 13"/>
          <p:cNvCxnSpPr/>
          <p:nvPr/>
        </p:nvCxnSpPr>
        <p:spPr>
          <a:xfrm flipH="1" flipV="1">
            <a:off x="5562600" y="3193888"/>
            <a:ext cx="422880" cy="84110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34568" y="4474014"/>
            <a:ext cx="7924800" cy="156966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GB" altLang="en-US" sz="2400" dirty="0" smtClean="0"/>
              <a:t>Fat necrosis results from enzymatic destruction of fat cells. </a:t>
            </a:r>
          </a:p>
          <a:p>
            <a:r>
              <a:rPr lang="en-GB" altLang="en-US" sz="2400" dirty="0" smtClean="0"/>
              <a:t>The released fatty acids combine with calcium to form insoluble salts that precipitate in situ </a:t>
            </a:r>
          </a:p>
          <a:p>
            <a:r>
              <a:rPr lang="en-GB" altLang="en-US" sz="2400" dirty="0" smtClean="0"/>
              <a:t>(appear as </a:t>
            </a:r>
            <a:r>
              <a:rPr lang="en-US" sz="2400" dirty="0" smtClean="0"/>
              <a:t>foci of yellow-white, chalky material)</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Rot="1" noChangeArrowheads="1"/>
          </p:cNvSpPr>
          <p:nvPr>
            <p:ph type="title"/>
          </p:nvPr>
        </p:nvSpPr>
        <p:spPr>
          <a:xfrm>
            <a:off x="381000" y="223838"/>
            <a:ext cx="7772400" cy="914400"/>
          </a:xfrm>
        </p:spPr>
        <p:txBody>
          <a:bodyPr>
            <a:noAutofit/>
          </a:bodyPr>
          <a:lstStyle/>
          <a:p>
            <a:pPr fontAlgn="auto">
              <a:spcAft>
                <a:spcPts val="0"/>
              </a:spcAft>
              <a:defRPr/>
            </a:pPr>
            <a:r>
              <a:rPr lang="en-GB" altLang="en-US" sz="3200" i="1" dirty="0" smtClean="0">
                <a:solidFill>
                  <a:schemeClr val="accent1"/>
                </a:solidFill>
              </a:rPr>
              <a:t>Acute pancreatitis</a:t>
            </a:r>
            <a:br>
              <a:rPr lang="en-GB" altLang="en-US" sz="3200" i="1" dirty="0" smtClean="0">
                <a:solidFill>
                  <a:schemeClr val="accent1"/>
                </a:solidFill>
              </a:rPr>
            </a:br>
            <a:r>
              <a:rPr lang="en-GB" altLang="en-US" sz="3200" dirty="0" smtClean="0">
                <a:solidFill>
                  <a:schemeClr val="accent1"/>
                </a:solidFill>
              </a:rPr>
              <a:t>Morphology</a:t>
            </a:r>
          </a:p>
        </p:txBody>
      </p:sp>
      <p:sp>
        <p:nvSpPr>
          <p:cNvPr id="480259" name="Rectangle 3"/>
          <p:cNvSpPr>
            <a:spLocks noGrp="1" noChangeArrowheads="1"/>
          </p:cNvSpPr>
          <p:nvPr>
            <p:ph sz="quarter" idx="1"/>
          </p:nvPr>
        </p:nvSpPr>
        <p:spPr>
          <a:xfrm>
            <a:off x="533400" y="1140619"/>
            <a:ext cx="8153400" cy="838200"/>
          </a:xfrm>
        </p:spPr>
        <p:style>
          <a:lnRef idx="2">
            <a:schemeClr val="accent1"/>
          </a:lnRef>
          <a:fillRef idx="1">
            <a:schemeClr val="lt1"/>
          </a:fillRef>
          <a:effectRef idx="0">
            <a:schemeClr val="accent1"/>
          </a:effectRef>
          <a:fontRef idx="minor">
            <a:schemeClr val="dk1"/>
          </a:fontRef>
        </p:style>
        <p:txBody>
          <a:bodyPr rtlCol="0">
            <a:normAutofit/>
          </a:bodyPr>
          <a:lstStyle/>
          <a:p>
            <a:pPr marL="91440" indent="-91440" algn="ctr" fontAlgn="auto">
              <a:buNone/>
              <a:defRPr/>
            </a:pPr>
            <a:r>
              <a:rPr lang="en-GB" altLang="en-US" sz="2400" dirty="0" smtClean="0">
                <a:solidFill>
                  <a:schemeClr val="tx1">
                    <a:lumMod val="75000"/>
                    <a:lumOff val="25000"/>
                  </a:schemeClr>
                </a:solidFill>
              </a:rPr>
              <a:t>The morphology of acute pancreatitis ranges from  inflammation and </a:t>
            </a:r>
            <a:r>
              <a:rPr lang="en-GB" altLang="en-US" sz="2400" dirty="0" err="1" smtClean="0">
                <a:solidFill>
                  <a:schemeClr val="tx1">
                    <a:lumMod val="75000"/>
                    <a:lumOff val="25000"/>
                  </a:schemeClr>
                </a:solidFill>
              </a:rPr>
              <a:t>edema</a:t>
            </a:r>
            <a:r>
              <a:rPr lang="en-GB" altLang="en-US" sz="2400" dirty="0" smtClean="0">
                <a:solidFill>
                  <a:schemeClr val="tx1">
                    <a:lumMod val="75000"/>
                    <a:lumOff val="25000"/>
                  </a:schemeClr>
                </a:solidFill>
              </a:rPr>
              <a:t> to severe extensive necrosis and </a:t>
            </a:r>
            <a:r>
              <a:rPr lang="en-GB" altLang="en-US" sz="2400" dirty="0" err="1" smtClean="0">
                <a:solidFill>
                  <a:schemeClr val="tx1">
                    <a:lumMod val="75000"/>
                    <a:lumOff val="25000"/>
                  </a:schemeClr>
                </a:solidFill>
              </a:rPr>
              <a:t>hemorrhage</a:t>
            </a:r>
            <a:r>
              <a:rPr lang="en-GB" altLang="en-US" sz="2400" dirty="0" smtClean="0">
                <a:solidFill>
                  <a:schemeClr val="tx1">
                    <a:lumMod val="75000"/>
                    <a:lumOff val="25000"/>
                  </a:schemeClr>
                </a:solidFill>
              </a:rPr>
              <a:t> </a:t>
            </a:r>
          </a:p>
        </p:txBody>
      </p:sp>
      <p:pic>
        <p:nvPicPr>
          <p:cNvPr id="2050" name="Picture 2"/>
          <p:cNvPicPr>
            <a:picLocks noChangeAspect="1" noChangeArrowheads="1"/>
          </p:cNvPicPr>
          <p:nvPr/>
        </p:nvPicPr>
        <p:blipFill>
          <a:blip r:embed="rId2" cstate="print"/>
          <a:srcRect/>
          <a:stretch>
            <a:fillRect/>
          </a:stretch>
        </p:blipFill>
        <p:spPr bwMode="auto">
          <a:xfrm>
            <a:off x="3661811" y="2133600"/>
            <a:ext cx="5249378" cy="3457576"/>
          </a:xfrm>
          <a:prstGeom prst="rect">
            <a:avLst/>
          </a:prstGeom>
          <a:noFill/>
          <a:ln w="9525">
            <a:noFill/>
            <a:miter lim="800000"/>
            <a:headEnd/>
            <a:tailEnd/>
          </a:ln>
        </p:spPr>
      </p:pic>
      <p:sp>
        <p:nvSpPr>
          <p:cNvPr id="5" name="Rectangle 4"/>
          <p:cNvSpPr/>
          <p:nvPr/>
        </p:nvSpPr>
        <p:spPr>
          <a:xfrm>
            <a:off x="152400" y="1828800"/>
            <a:ext cx="3733800" cy="5078313"/>
          </a:xfrm>
          <a:prstGeom prst="rect">
            <a:avLst/>
          </a:prstGeom>
        </p:spPr>
        <p:txBody>
          <a:bodyPr wrap="square">
            <a:spAutoFit/>
          </a:bodyPr>
          <a:lstStyle/>
          <a:p>
            <a:pPr marL="91440" indent="-91440" fontAlgn="auto">
              <a:lnSpc>
                <a:spcPct val="150000"/>
              </a:lnSpc>
              <a:defRPr/>
            </a:pPr>
            <a:r>
              <a:rPr lang="en-GB" altLang="en-US" dirty="0" smtClean="0">
                <a:solidFill>
                  <a:schemeClr val="tx1">
                    <a:lumMod val="75000"/>
                    <a:lumOff val="25000"/>
                  </a:schemeClr>
                </a:solidFill>
              </a:rPr>
              <a:t>The basic alterations are:</a:t>
            </a:r>
          </a:p>
          <a:p>
            <a:pPr marL="91440" indent="-91440" fontAlgn="auto">
              <a:defRPr/>
            </a:pPr>
            <a:r>
              <a:rPr lang="en-GB" altLang="en-US" dirty="0" smtClean="0">
                <a:solidFill>
                  <a:schemeClr val="tx1">
                    <a:lumMod val="75000"/>
                    <a:lumOff val="25000"/>
                  </a:schemeClr>
                </a:solidFill>
              </a:rPr>
              <a:t> </a:t>
            </a:r>
            <a:r>
              <a:rPr lang="en-GB" altLang="en-US" b="1" dirty="0" smtClean="0">
                <a:solidFill>
                  <a:schemeClr val="tx1">
                    <a:lumMod val="75000"/>
                    <a:lumOff val="25000"/>
                  </a:schemeClr>
                </a:solidFill>
              </a:rPr>
              <a:t>(1) microvascular leakage causing </a:t>
            </a:r>
            <a:r>
              <a:rPr lang="en-GB" altLang="en-US" b="1" dirty="0" err="1" smtClean="0">
                <a:solidFill>
                  <a:schemeClr val="tx1">
                    <a:lumMod val="75000"/>
                    <a:lumOff val="25000"/>
                  </a:schemeClr>
                </a:solidFill>
              </a:rPr>
              <a:t>edema</a:t>
            </a:r>
            <a:endParaRPr lang="en-GB" altLang="en-US" b="1" dirty="0">
              <a:solidFill>
                <a:schemeClr val="tx1">
                  <a:lumMod val="75000"/>
                  <a:lumOff val="25000"/>
                </a:schemeClr>
              </a:solidFill>
            </a:endParaRPr>
          </a:p>
          <a:p>
            <a:pPr marL="91440" indent="-91440" fontAlgn="auto">
              <a:defRPr/>
            </a:pPr>
            <a:endParaRPr lang="en-GB" altLang="en-US" b="1" dirty="0" smtClean="0">
              <a:solidFill>
                <a:schemeClr val="tx1">
                  <a:lumMod val="75000"/>
                  <a:lumOff val="25000"/>
                </a:schemeClr>
              </a:solidFill>
            </a:endParaRPr>
          </a:p>
          <a:p>
            <a:pPr marL="91440" indent="-91440" fontAlgn="auto">
              <a:defRPr/>
            </a:pPr>
            <a:r>
              <a:rPr lang="en-GB" altLang="en-US" b="1" dirty="0" smtClean="0">
                <a:solidFill>
                  <a:schemeClr val="tx1">
                    <a:lumMod val="75000"/>
                    <a:lumOff val="25000"/>
                  </a:schemeClr>
                </a:solidFill>
              </a:rPr>
              <a:t>(2) necrosis of fat by </a:t>
            </a:r>
            <a:r>
              <a:rPr lang="en-GB" altLang="en-US" b="1" dirty="0" err="1" smtClean="0">
                <a:solidFill>
                  <a:schemeClr val="tx1">
                    <a:lumMod val="75000"/>
                    <a:lumOff val="25000"/>
                  </a:schemeClr>
                </a:solidFill>
              </a:rPr>
              <a:t>lipolytic</a:t>
            </a:r>
            <a:r>
              <a:rPr lang="en-GB" altLang="en-US" b="1" dirty="0" smtClean="0">
                <a:solidFill>
                  <a:schemeClr val="tx1">
                    <a:lumMod val="75000"/>
                    <a:lumOff val="25000"/>
                  </a:schemeClr>
                </a:solidFill>
              </a:rPr>
              <a:t> enzymes</a:t>
            </a:r>
          </a:p>
          <a:p>
            <a:pPr marL="91440" indent="-91440" fontAlgn="auto">
              <a:defRPr/>
            </a:pPr>
            <a:endParaRPr lang="en-GB" altLang="en-US" b="1" dirty="0" smtClean="0">
              <a:solidFill>
                <a:schemeClr val="tx1">
                  <a:lumMod val="75000"/>
                  <a:lumOff val="25000"/>
                </a:schemeClr>
              </a:solidFill>
            </a:endParaRPr>
          </a:p>
          <a:p>
            <a:pPr marL="91440" indent="-91440" fontAlgn="auto">
              <a:defRPr/>
            </a:pPr>
            <a:r>
              <a:rPr lang="en-GB" altLang="en-US" b="1" dirty="0" smtClean="0">
                <a:solidFill>
                  <a:schemeClr val="tx1">
                    <a:lumMod val="75000"/>
                    <a:lumOff val="25000"/>
                  </a:schemeClr>
                </a:solidFill>
              </a:rPr>
              <a:t> (3) an acute inflammatory reaction</a:t>
            </a:r>
            <a:endParaRPr lang="en-GB" altLang="en-US" b="1" dirty="0">
              <a:solidFill>
                <a:schemeClr val="tx1">
                  <a:lumMod val="75000"/>
                  <a:lumOff val="25000"/>
                </a:schemeClr>
              </a:solidFill>
            </a:endParaRPr>
          </a:p>
          <a:p>
            <a:pPr marL="91440" indent="-91440" fontAlgn="auto">
              <a:defRPr/>
            </a:pPr>
            <a:endParaRPr lang="en-GB" altLang="en-US" b="1" dirty="0" smtClean="0">
              <a:solidFill>
                <a:schemeClr val="tx1">
                  <a:lumMod val="75000"/>
                  <a:lumOff val="25000"/>
                </a:schemeClr>
              </a:solidFill>
            </a:endParaRPr>
          </a:p>
          <a:p>
            <a:pPr marL="91440" indent="-91440" fontAlgn="auto">
              <a:defRPr/>
            </a:pPr>
            <a:r>
              <a:rPr lang="en-GB" altLang="en-US" b="1" dirty="0" smtClean="0">
                <a:solidFill>
                  <a:schemeClr val="tx1">
                    <a:lumMod val="75000"/>
                    <a:lumOff val="25000"/>
                  </a:schemeClr>
                </a:solidFill>
              </a:rPr>
              <a:t>(4) proteolytic destruction of pancreatic parenchyma</a:t>
            </a:r>
          </a:p>
          <a:p>
            <a:pPr marL="91440" indent="-91440" fontAlgn="auto">
              <a:defRPr/>
            </a:pPr>
            <a:endParaRPr lang="en-GB" altLang="en-US" b="1" dirty="0" smtClean="0">
              <a:solidFill>
                <a:schemeClr val="tx1">
                  <a:lumMod val="75000"/>
                  <a:lumOff val="25000"/>
                </a:schemeClr>
              </a:solidFill>
            </a:endParaRPr>
          </a:p>
          <a:p>
            <a:pPr marL="91440" indent="-91440" fontAlgn="auto">
              <a:defRPr/>
            </a:pPr>
            <a:r>
              <a:rPr lang="en-GB" altLang="en-US" b="1" dirty="0" smtClean="0">
                <a:solidFill>
                  <a:schemeClr val="tx1">
                    <a:lumMod val="75000"/>
                    <a:lumOff val="25000"/>
                  </a:schemeClr>
                </a:solidFill>
              </a:rPr>
              <a:t>(5) destruction of blood vessels with subsequent interstitial </a:t>
            </a:r>
            <a:r>
              <a:rPr lang="en-GB" altLang="en-US" b="1" dirty="0" err="1" smtClean="0">
                <a:solidFill>
                  <a:schemeClr val="tx1">
                    <a:lumMod val="75000"/>
                    <a:lumOff val="25000"/>
                  </a:schemeClr>
                </a:solidFill>
              </a:rPr>
              <a:t>hemorrhage</a:t>
            </a:r>
            <a:r>
              <a:rPr lang="en-GB" altLang="en-US" dirty="0" smtClean="0">
                <a:solidFill>
                  <a:schemeClr val="tx1">
                    <a:lumMod val="75000"/>
                    <a:lumOff val="25000"/>
                  </a:schemeClr>
                </a:solidFill>
              </a:rPr>
              <a:t>. </a:t>
            </a:r>
          </a:p>
          <a:p>
            <a:pPr marL="91440" indent="-91440" fontAlgn="auto">
              <a:lnSpc>
                <a:spcPct val="150000"/>
              </a:lnSpc>
              <a:defRPr/>
            </a:pPr>
            <a:r>
              <a:rPr lang="en-GB" altLang="en-US" dirty="0" smtClean="0">
                <a:solidFill>
                  <a:schemeClr val="tx1">
                    <a:lumMod val="75000"/>
                    <a:lumOff val="25000"/>
                  </a:schemeClr>
                </a:solidFill>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Rot="1" noChangeArrowheads="1"/>
          </p:cNvSpPr>
          <p:nvPr>
            <p:ph type="title"/>
          </p:nvPr>
        </p:nvSpPr>
        <p:spPr>
          <a:xfrm>
            <a:off x="609600" y="289560"/>
            <a:ext cx="7772400" cy="701040"/>
          </a:xfrm>
        </p:spPr>
        <p:txBody>
          <a:bodyPr>
            <a:normAutofit/>
          </a:bodyPr>
          <a:lstStyle/>
          <a:p>
            <a:pPr fontAlgn="auto">
              <a:spcAft>
                <a:spcPts val="0"/>
              </a:spcAft>
              <a:defRPr/>
            </a:pPr>
            <a:r>
              <a:rPr lang="en-GB" altLang="en-US" sz="3200" i="1" dirty="0" smtClean="0">
                <a:solidFill>
                  <a:schemeClr val="accent1"/>
                </a:solidFill>
              </a:rPr>
              <a:t>Acute pancreatitis</a:t>
            </a:r>
            <a:r>
              <a:rPr lang="en-GB" altLang="en-US" sz="3200" dirty="0" smtClean="0">
                <a:solidFill>
                  <a:schemeClr val="accent1"/>
                </a:solidFill>
              </a:rPr>
              <a:t>: Clinical Features</a:t>
            </a:r>
            <a:endParaRPr lang="en-GB" altLang="en-US" sz="3200" dirty="0" smtClean="0">
              <a:solidFill>
                <a:schemeClr val="tx1">
                  <a:lumMod val="75000"/>
                  <a:lumOff val="25000"/>
                </a:schemeClr>
              </a:solidFill>
            </a:endParaRPr>
          </a:p>
        </p:txBody>
      </p:sp>
      <p:sp>
        <p:nvSpPr>
          <p:cNvPr id="17411" name="Rectangle 3"/>
          <p:cNvSpPr>
            <a:spLocks noGrp="1" noChangeArrowheads="1"/>
          </p:cNvSpPr>
          <p:nvPr>
            <p:ph sz="quarter" idx="1"/>
          </p:nvPr>
        </p:nvSpPr>
        <p:spPr>
          <a:xfrm>
            <a:off x="762000" y="990600"/>
            <a:ext cx="7772400" cy="5562600"/>
          </a:xfrm>
        </p:spPr>
        <p:txBody>
          <a:bodyPr>
            <a:normAutofit fontScale="92500" lnSpcReduction="10000"/>
          </a:bodyPr>
          <a:lstStyle/>
          <a:p>
            <a:pPr>
              <a:lnSpc>
                <a:spcPct val="80000"/>
              </a:lnSpc>
            </a:pPr>
            <a:r>
              <a:rPr lang="en-US" dirty="0"/>
              <a:t>Fever, nausea, and vomiting </a:t>
            </a:r>
            <a:endParaRPr lang="en-US" dirty="0" smtClean="0"/>
          </a:p>
          <a:p>
            <a:pPr>
              <a:lnSpc>
                <a:spcPct val="80000"/>
              </a:lnSpc>
            </a:pPr>
            <a:r>
              <a:rPr lang="en-GB" altLang="en-US" dirty="0">
                <a:solidFill>
                  <a:schemeClr val="accent1"/>
                </a:solidFill>
              </a:rPr>
              <a:t>Abdominal pain </a:t>
            </a:r>
            <a:endParaRPr lang="en-GB" altLang="en-US" dirty="0" smtClean="0">
              <a:solidFill>
                <a:schemeClr val="accent1"/>
              </a:solidFill>
            </a:endParaRPr>
          </a:p>
          <a:p>
            <a:pPr lvl="1">
              <a:lnSpc>
                <a:spcPct val="80000"/>
              </a:lnSpc>
              <a:buFont typeface="Wingdings" panose="05000000000000000000" pitchFamily="2" charset="2"/>
              <a:buChar char="Ø"/>
            </a:pPr>
            <a:r>
              <a:rPr lang="en-GB" altLang="en-US" dirty="0" smtClean="0"/>
              <a:t>is </a:t>
            </a:r>
            <a:r>
              <a:rPr lang="en-GB" altLang="en-US" dirty="0"/>
              <a:t>the cardinal manifestation of acute pancreatitis. Its severity varies from mild to severe</a:t>
            </a:r>
            <a:r>
              <a:rPr lang="en-GB" altLang="en-US" dirty="0" smtClean="0"/>
              <a:t>.</a:t>
            </a:r>
            <a:r>
              <a:rPr lang="en-US" dirty="0"/>
              <a:t> </a:t>
            </a:r>
            <a:endParaRPr lang="en-US" dirty="0" smtClean="0"/>
          </a:p>
          <a:p>
            <a:pPr lvl="1">
              <a:lnSpc>
                <a:spcPct val="80000"/>
              </a:lnSpc>
              <a:buFont typeface="Wingdings" panose="05000000000000000000" pitchFamily="2" charset="2"/>
              <a:buChar char="Ø"/>
            </a:pPr>
            <a:r>
              <a:rPr lang="en-US" dirty="0" smtClean="0"/>
              <a:t>Severe</a:t>
            </a:r>
            <a:r>
              <a:rPr lang="en-US" dirty="0"/>
              <a:t>, boring (knife-like) </a:t>
            </a:r>
            <a:r>
              <a:rPr lang="en-US" dirty="0" err="1"/>
              <a:t>midepigastric</a:t>
            </a:r>
            <a:r>
              <a:rPr lang="en-US" dirty="0"/>
              <a:t> pain with radiation into the back</a:t>
            </a:r>
            <a:r>
              <a:rPr lang="en-GB" altLang="en-US" dirty="0" smtClean="0"/>
              <a:t> </a:t>
            </a:r>
            <a:endParaRPr lang="en-GB" altLang="en-US" dirty="0"/>
          </a:p>
          <a:p>
            <a:pPr>
              <a:lnSpc>
                <a:spcPct val="80000"/>
              </a:lnSpc>
            </a:pPr>
            <a:r>
              <a:rPr lang="en-US" dirty="0"/>
              <a:t>Hypovolemic </a:t>
            </a:r>
            <a:r>
              <a:rPr lang="en-US" dirty="0" smtClean="0"/>
              <a:t>shock</a:t>
            </a:r>
          </a:p>
          <a:p>
            <a:pPr lvl="1">
              <a:lnSpc>
                <a:spcPct val="80000"/>
              </a:lnSpc>
              <a:buFont typeface="Wingdings" panose="05000000000000000000" pitchFamily="2" charset="2"/>
              <a:buChar char="Ø"/>
            </a:pPr>
            <a:r>
              <a:rPr lang="en-US" dirty="0" smtClean="0"/>
              <a:t>Due to </a:t>
            </a:r>
            <a:r>
              <a:rPr lang="en-US" dirty="0" err="1" smtClean="0"/>
              <a:t>peripancreatic</a:t>
            </a:r>
            <a:r>
              <a:rPr lang="en-US" dirty="0" smtClean="0"/>
              <a:t> </a:t>
            </a:r>
            <a:r>
              <a:rPr lang="en-US" dirty="0"/>
              <a:t>collection of fluid</a:t>
            </a:r>
            <a:endParaRPr lang="en-US" dirty="0" smtClean="0"/>
          </a:p>
          <a:p>
            <a:pPr fontAlgn="base"/>
            <a:r>
              <a:rPr lang="en-US" dirty="0"/>
              <a:t>Hypoxemia</a:t>
            </a:r>
          </a:p>
          <a:p>
            <a:pPr lvl="1" fontAlgn="base">
              <a:buFont typeface="Wingdings" panose="05000000000000000000" pitchFamily="2" charset="2"/>
              <a:buChar char="Ø"/>
            </a:pPr>
            <a:r>
              <a:rPr lang="en-US" dirty="0"/>
              <a:t>Hypoxemia in acute pancreatitis: circulating phospholipase destroys surfactant</a:t>
            </a:r>
          </a:p>
          <a:p>
            <a:pPr>
              <a:lnSpc>
                <a:spcPct val="80000"/>
              </a:lnSpc>
            </a:pPr>
            <a:r>
              <a:rPr lang="en-US" dirty="0" smtClean="0"/>
              <a:t>Hemorrhage </a:t>
            </a:r>
          </a:p>
          <a:p>
            <a:pPr>
              <a:lnSpc>
                <a:spcPct val="80000"/>
              </a:lnSpc>
            </a:pPr>
            <a:r>
              <a:rPr lang="en-US" dirty="0"/>
              <a:t>Disseminated intravascular </a:t>
            </a:r>
            <a:r>
              <a:rPr lang="en-US" dirty="0" smtClean="0"/>
              <a:t>coagulation</a:t>
            </a:r>
          </a:p>
          <a:p>
            <a:pPr lvl="1">
              <a:lnSpc>
                <a:spcPct val="80000"/>
              </a:lnSpc>
              <a:buFont typeface="Wingdings" panose="05000000000000000000" pitchFamily="2" charset="2"/>
              <a:buChar char="Ø"/>
            </a:pPr>
            <a:r>
              <a:rPr lang="en-US" dirty="0" smtClean="0"/>
              <a:t> </a:t>
            </a:r>
            <a:r>
              <a:rPr lang="en-US" sz="2000" dirty="0" smtClean="0"/>
              <a:t>(</a:t>
            </a:r>
            <a:r>
              <a:rPr lang="en-US" sz="2000" dirty="0"/>
              <a:t>Due to activation of prothrombin by trypsin</a:t>
            </a:r>
            <a:r>
              <a:rPr lang="en-US" sz="2000" dirty="0" smtClean="0"/>
              <a:t>)</a:t>
            </a:r>
            <a:endParaRPr lang="en-US" dirty="0" smtClean="0"/>
          </a:p>
          <a:p>
            <a:pPr>
              <a:lnSpc>
                <a:spcPct val="80000"/>
              </a:lnSpc>
            </a:pPr>
            <a:r>
              <a:rPr lang="en-US" dirty="0" smtClean="0"/>
              <a:t>Tetany</a:t>
            </a:r>
          </a:p>
          <a:p>
            <a:pPr lvl="1">
              <a:lnSpc>
                <a:spcPct val="80000"/>
              </a:lnSpc>
              <a:buFont typeface="Wingdings" panose="05000000000000000000" pitchFamily="2" charset="2"/>
              <a:buChar char="Ø"/>
            </a:pPr>
            <a:r>
              <a:rPr lang="en-US" dirty="0" smtClean="0"/>
              <a:t> </a:t>
            </a:r>
            <a:r>
              <a:rPr lang="en-US" sz="2000" dirty="0" smtClean="0"/>
              <a:t>(</a:t>
            </a:r>
            <a:r>
              <a:rPr lang="en-US" sz="2000" dirty="0"/>
              <a:t>Calcium binds to fatty acids, which decreases ionized </a:t>
            </a:r>
            <a:r>
              <a:rPr lang="en-US" sz="2000" dirty="0" smtClean="0"/>
              <a:t>calcium leading to</a:t>
            </a:r>
            <a:r>
              <a:rPr lang="en-US" sz="2000" dirty="0"/>
              <a:t> </a:t>
            </a:r>
            <a:r>
              <a:rPr lang="en-US" sz="2000" dirty="0" smtClean="0"/>
              <a:t>hypocalcemia). </a:t>
            </a:r>
            <a:r>
              <a:rPr lang="en-US" sz="2000" dirty="0"/>
              <a:t>The worse the inflammation, the lower the calcium level</a:t>
            </a:r>
            <a:r>
              <a:rPr lang="en-US" sz="2000" dirty="0" smtClean="0"/>
              <a:t>. If </a:t>
            </a:r>
            <a:r>
              <a:rPr lang="en-US" sz="2000" dirty="0"/>
              <a:t>persistent, it is a poor prognostic sign.</a:t>
            </a:r>
            <a:endParaRPr lang="en-US" sz="2000" dirty="0" smtClean="0"/>
          </a:p>
          <a:p>
            <a:pPr>
              <a:lnSpc>
                <a:spcPct val="80000"/>
              </a:lnSpc>
            </a:pPr>
            <a:endParaRPr lang="en-US" altLang="en-US" dirty="0"/>
          </a:p>
        </p:txBody>
      </p:sp>
      <p:sp>
        <p:nvSpPr>
          <p:cNvPr id="2" name="Rectangle 1"/>
          <p:cNvSpPr/>
          <p:nvPr/>
        </p:nvSpPr>
        <p:spPr>
          <a:xfrm>
            <a:off x="6705600" y="4343400"/>
            <a:ext cx="2133600" cy="77098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indent="0">
              <a:lnSpc>
                <a:spcPct val="80000"/>
              </a:lnSpc>
              <a:buNone/>
            </a:pPr>
            <a:r>
              <a:rPr lang="en-GB" altLang="en-US" dirty="0">
                <a:solidFill>
                  <a:srgbClr val="FF0000"/>
                </a:solidFill>
              </a:rPr>
              <a:t>Full-blown acute pancreatitis is a medical emergency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Rot="1" noChangeArrowheads="1"/>
          </p:cNvSpPr>
          <p:nvPr>
            <p:ph type="title"/>
          </p:nvPr>
        </p:nvSpPr>
        <p:spPr>
          <a:xfrm>
            <a:off x="609600" y="292608"/>
            <a:ext cx="7772400" cy="545592"/>
          </a:xfrm>
        </p:spPr>
        <p:txBody>
          <a:bodyPr>
            <a:normAutofit fontScale="90000"/>
          </a:bodyPr>
          <a:lstStyle/>
          <a:p>
            <a:pPr fontAlgn="auto">
              <a:spcAft>
                <a:spcPts val="0"/>
              </a:spcAft>
              <a:defRPr/>
            </a:pPr>
            <a:r>
              <a:rPr lang="en-GB" altLang="en-US" sz="3200" i="1" dirty="0" smtClean="0">
                <a:solidFill>
                  <a:schemeClr val="accent1"/>
                </a:solidFill>
              </a:rPr>
              <a:t>Acute pancreatitis: Laboratory findings</a:t>
            </a:r>
          </a:p>
        </p:txBody>
      </p:sp>
      <p:sp>
        <p:nvSpPr>
          <p:cNvPr id="18435" name="Rectangle 3"/>
          <p:cNvSpPr>
            <a:spLocks noGrp="1" noChangeArrowheads="1"/>
          </p:cNvSpPr>
          <p:nvPr>
            <p:ph sz="quarter" idx="1"/>
          </p:nvPr>
        </p:nvSpPr>
        <p:spPr>
          <a:xfrm>
            <a:off x="762000" y="847344"/>
            <a:ext cx="7772400" cy="4572000"/>
          </a:xfrm>
        </p:spPr>
        <p:txBody>
          <a:bodyPr>
            <a:normAutofit/>
          </a:bodyPr>
          <a:lstStyle/>
          <a:p>
            <a:r>
              <a:rPr lang="en-GB" altLang="en-US" sz="2400" dirty="0" smtClean="0">
                <a:latin typeface="Arial" pitchFamily="34" charset="0"/>
                <a:cs typeface="Arial" pitchFamily="34" charset="0"/>
              </a:rPr>
              <a:t>Marked elevation of serum amylase levels during the first 24 hours, followed within 72 to 96 hours by a rising serum lipase level</a:t>
            </a:r>
          </a:p>
          <a:p>
            <a:pPr>
              <a:buFont typeface="Wingdings" pitchFamily="2" charset="2"/>
              <a:buNone/>
            </a:pPr>
            <a:endParaRPr lang="en-GB" altLang="en-US" dirty="0" smtClean="0"/>
          </a:p>
        </p:txBody>
      </p:sp>
      <p:sp>
        <p:nvSpPr>
          <p:cNvPr id="2" name="Rectangle 1"/>
          <p:cNvSpPr/>
          <p:nvPr/>
        </p:nvSpPr>
        <p:spPr>
          <a:xfrm>
            <a:off x="609600" y="2362200"/>
            <a:ext cx="3581400"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a:solidFill>
                  <a:schemeClr val="accent1"/>
                </a:solidFill>
                <a:latin typeface="Meta Serif Office Pro"/>
              </a:rPr>
              <a:t>Amylase in acute pancreatitis</a:t>
            </a:r>
          </a:p>
          <a:p>
            <a:r>
              <a:rPr lang="en-US" dirty="0">
                <a:solidFill>
                  <a:srgbClr val="000000"/>
                </a:solidFill>
                <a:latin typeface="inherit"/>
              </a:rPr>
              <a:t>Not specific for pancreatitis</a:t>
            </a:r>
          </a:p>
          <a:p>
            <a:r>
              <a:rPr lang="en-US" dirty="0" smtClean="0">
                <a:solidFill>
                  <a:srgbClr val="000000"/>
                </a:solidFill>
                <a:latin typeface="inherit"/>
              </a:rPr>
              <a:t>Initial </a:t>
            </a:r>
            <a:r>
              <a:rPr lang="en-US" dirty="0">
                <a:solidFill>
                  <a:srgbClr val="000000"/>
                </a:solidFill>
                <a:latin typeface="inherit"/>
              </a:rPr>
              <a:t>increase occurs at 2 to 12 hours; peaks over 12 to 30 hours</a:t>
            </a:r>
          </a:p>
          <a:p>
            <a:r>
              <a:rPr lang="en-US" dirty="0">
                <a:solidFill>
                  <a:srgbClr val="000000"/>
                </a:solidFill>
                <a:latin typeface="inherit"/>
              </a:rPr>
              <a:t>Returns to normal in 2 to 4 days</a:t>
            </a:r>
          </a:p>
          <a:p>
            <a:r>
              <a:rPr lang="en-US" dirty="0">
                <a:solidFill>
                  <a:srgbClr val="000000"/>
                </a:solidFill>
                <a:latin typeface="inherit"/>
              </a:rPr>
              <a:t>Present in urine for 1 to 14 days</a:t>
            </a:r>
          </a:p>
        </p:txBody>
      </p:sp>
      <p:sp>
        <p:nvSpPr>
          <p:cNvPr id="3" name="Rectangle 2"/>
          <p:cNvSpPr/>
          <p:nvPr/>
        </p:nvSpPr>
        <p:spPr>
          <a:xfrm>
            <a:off x="4343400" y="2362200"/>
            <a:ext cx="4038600"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a:solidFill>
                  <a:schemeClr val="accent1"/>
                </a:solidFill>
                <a:latin typeface="Meta Serif Office Pro"/>
              </a:rPr>
              <a:t>Serum lipase in acute pancreatitis</a:t>
            </a:r>
          </a:p>
          <a:p>
            <a:r>
              <a:rPr lang="en-US" dirty="0" smtClean="0">
                <a:solidFill>
                  <a:srgbClr val="000000"/>
                </a:solidFill>
                <a:latin typeface="inherit"/>
              </a:rPr>
              <a:t>More </a:t>
            </a:r>
            <a:r>
              <a:rPr lang="en-US" dirty="0">
                <a:solidFill>
                  <a:srgbClr val="000000"/>
                </a:solidFill>
                <a:latin typeface="inherit"/>
              </a:rPr>
              <a:t>specific for </a:t>
            </a:r>
            <a:r>
              <a:rPr lang="en-US" dirty="0" smtClean="0">
                <a:solidFill>
                  <a:srgbClr val="000000"/>
                </a:solidFill>
                <a:latin typeface="inherit"/>
              </a:rPr>
              <a:t>pancreatitis</a:t>
            </a:r>
          </a:p>
          <a:p>
            <a:r>
              <a:rPr lang="en-US" dirty="0" smtClean="0">
                <a:solidFill>
                  <a:srgbClr val="000000"/>
                </a:solidFill>
                <a:latin typeface="inherit"/>
              </a:rPr>
              <a:t>Initial </a:t>
            </a:r>
            <a:r>
              <a:rPr lang="en-US" dirty="0">
                <a:solidFill>
                  <a:srgbClr val="000000"/>
                </a:solidFill>
                <a:latin typeface="inherit"/>
              </a:rPr>
              <a:t>increase occurs in 3 to 6 hours; peaks in 12 to 30 hours; returns to normal over 7 to 14 </a:t>
            </a:r>
            <a:r>
              <a:rPr lang="en-US" dirty="0" smtClean="0">
                <a:solidFill>
                  <a:srgbClr val="000000"/>
                </a:solidFill>
                <a:latin typeface="inherit"/>
              </a:rPr>
              <a:t>days</a:t>
            </a:r>
          </a:p>
          <a:p>
            <a:r>
              <a:rPr lang="en-US" dirty="0">
                <a:solidFill>
                  <a:srgbClr val="000000"/>
                </a:solidFill>
                <a:latin typeface="inherit"/>
              </a:rPr>
              <a:t>It is </a:t>
            </a:r>
            <a:r>
              <a:rPr lang="en-US" i="1" dirty="0">
                <a:solidFill>
                  <a:srgbClr val="000000"/>
                </a:solidFill>
                <a:latin typeface="inherit"/>
              </a:rPr>
              <a:t>not</a:t>
            </a:r>
            <a:r>
              <a:rPr lang="en-US" dirty="0">
                <a:solidFill>
                  <a:srgbClr val="000000"/>
                </a:solidFill>
                <a:latin typeface="inherit"/>
              </a:rPr>
              <a:t>  excreted in urine</a:t>
            </a:r>
            <a:r>
              <a:rPr lang="en-US" dirty="0" smtClean="0">
                <a:solidFill>
                  <a:srgbClr val="000000"/>
                </a:solidFill>
                <a:latin typeface="inherit"/>
              </a:rPr>
              <a:t>.</a:t>
            </a:r>
            <a:endParaRPr lang="en-US" dirty="0">
              <a:solidFill>
                <a:srgbClr val="000000"/>
              </a:solidFill>
              <a:latin typeface="inherit"/>
            </a:endParaRPr>
          </a:p>
        </p:txBody>
      </p:sp>
      <p:sp>
        <p:nvSpPr>
          <p:cNvPr id="4" name="Rectangle 3"/>
          <p:cNvSpPr/>
          <p:nvPr/>
        </p:nvSpPr>
        <p:spPr>
          <a:xfrm>
            <a:off x="1504950" y="4419600"/>
            <a:ext cx="5372100"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solidFill>
                  <a:schemeClr val="accent1"/>
                </a:solidFill>
                <a:latin typeface="Meta Serif Office Pro"/>
              </a:rPr>
              <a:t>Serum </a:t>
            </a:r>
            <a:r>
              <a:rPr lang="en-US" dirty="0" err="1">
                <a:solidFill>
                  <a:schemeClr val="accent1"/>
                </a:solidFill>
                <a:latin typeface="Meta Serif Office Pro"/>
              </a:rPr>
              <a:t>immunoreactive</a:t>
            </a:r>
            <a:r>
              <a:rPr lang="en-US" dirty="0">
                <a:solidFill>
                  <a:schemeClr val="accent1"/>
                </a:solidFill>
                <a:latin typeface="Meta Serif Office Pro"/>
              </a:rPr>
              <a:t> trypsin in acute </a:t>
            </a:r>
            <a:r>
              <a:rPr lang="en-US" dirty="0" smtClean="0">
                <a:solidFill>
                  <a:schemeClr val="accent1"/>
                </a:solidFill>
                <a:latin typeface="Meta Serif Office Pro"/>
              </a:rPr>
              <a:t>pancreatitis</a:t>
            </a:r>
          </a:p>
          <a:p>
            <a:r>
              <a:rPr lang="en-US" dirty="0">
                <a:solidFill>
                  <a:srgbClr val="000000"/>
                </a:solidFill>
                <a:latin typeface="inherit"/>
              </a:rPr>
              <a:t>Increases 5 to 10 times normal</a:t>
            </a:r>
          </a:p>
          <a:p>
            <a:r>
              <a:rPr lang="en-US" dirty="0">
                <a:solidFill>
                  <a:srgbClr val="000000"/>
                </a:solidFill>
                <a:latin typeface="inherit"/>
              </a:rPr>
              <a:t>Remains increased for 4 to 5 days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Rot="1" noChangeArrowheads="1"/>
          </p:cNvSpPr>
          <p:nvPr>
            <p:ph type="title"/>
          </p:nvPr>
        </p:nvSpPr>
        <p:spPr/>
        <p:txBody>
          <a:bodyPr>
            <a:normAutofit/>
          </a:bodyPr>
          <a:lstStyle/>
          <a:p>
            <a:pPr fontAlgn="auto">
              <a:spcAft>
                <a:spcPts val="0"/>
              </a:spcAft>
              <a:defRPr/>
            </a:pPr>
            <a:r>
              <a:rPr lang="en-GB" altLang="en-US" sz="3600" dirty="0" smtClean="0">
                <a:solidFill>
                  <a:schemeClr val="accent1"/>
                </a:solidFill>
              </a:rPr>
              <a:t>Acute pancreatitis: </a:t>
            </a:r>
            <a:r>
              <a:rPr lang="en-GB" altLang="en-US" sz="2800" dirty="0" smtClean="0">
                <a:solidFill>
                  <a:schemeClr val="accent1"/>
                </a:solidFill>
                <a:latin typeface="Arial" pitchFamily="34" charset="0"/>
                <a:cs typeface="Arial" pitchFamily="34" charset="0"/>
              </a:rPr>
              <a:t>Management</a:t>
            </a:r>
            <a:endParaRPr lang="en-GB" altLang="en-US" sz="2800" i="1" dirty="0" smtClean="0">
              <a:solidFill>
                <a:schemeClr val="accent1"/>
              </a:solidFill>
            </a:endParaRPr>
          </a:p>
        </p:txBody>
      </p:sp>
      <p:sp>
        <p:nvSpPr>
          <p:cNvPr id="19459" name="Rectangle 3"/>
          <p:cNvSpPr>
            <a:spLocks noGrp="1" noChangeArrowheads="1"/>
          </p:cNvSpPr>
          <p:nvPr>
            <p:ph sz="quarter" idx="1"/>
          </p:nvPr>
        </p:nvSpPr>
        <p:spPr>
          <a:xfrm>
            <a:off x="1219200" y="1905000"/>
            <a:ext cx="6096000" cy="3733800"/>
          </a:xfrm>
        </p:spPr>
        <p:txBody>
          <a:bodyPr/>
          <a:lstStyle/>
          <a:p>
            <a:r>
              <a:rPr lang="en-GB" altLang="en-US" sz="2800" dirty="0" smtClean="0">
                <a:latin typeface="Arial" pitchFamily="34" charset="0"/>
                <a:cs typeface="Arial" pitchFamily="34" charset="0"/>
              </a:rPr>
              <a:t>The key to the management is "resting" the pancreas by total restriction of food and fluids and by supportive therapy.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143000"/>
            <a:ext cx="7772400" cy="4953000"/>
          </a:xfrm>
        </p:spPr>
        <p:txBody>
          <a:bodyPr>
            <a:normAutofit fontScale="92500" lnSpcReduction="20000"/>
          </a:bodyPr>
          <a:lstStyle/>
          <a:p>
            <a:r>
              <a:rPr lang="en-GB" altLang="en-US" sz="2400" dirty="0" smtClean="0">
                <a:latin typeface="Arial" pitchFamily="34" charset="0"/>
                <a:cs typeface="Arial" pitchFamily="34" charset="0"/>
              </a:rPr>
              <a:t>Most patients recover fully</a:t>
            </a:r>
          </a:p>
          <a:p>
            <a:endParaRPr lang="en-GB" altLang="en-US" sz="2400" dirty="0" smtClean="0">
              <a:latin typeface="Arial" pitchFamily="34" charset="0"/>
              <a:cs typeface="Arial" pitchFamily="34" charset="0"/>
            </a:endParaRPr>
          </a:p>
          <a:p>
            <a:r>
              <a:rPr lang="en-GB" altLang="en-US" sz="2400" dirty="0" smtClean="0">
                <a:latin typeface="Arial" pitchFamily="34" charset="0"/>
                <a:cs typeface="Arial" pitchFamily="34" charset="0"/>
              </a:rPr>
              <a:t> About 5% die from shock during the first week of illness. Acute respiratory distress syndrome and acute renal failure are fatal complications. </a:t>
            </a:r>
          </a:p>
          <a:p>
            <a:endParaRPr lang="en-GB" altLang="en-US" sz="2400" dirty="0" smtClean="0">
              <a:latin typeface="Arial" pitchFamily="34" charset="0"/>
              <a:cs typeface="Arial" pitchFamily="34" charset="0"/>
            </a:endParaRPr>
          </a:p>
          <a:p>
            <a:r>
              <a:rPr lang="en-GB" altLang="en-US" sz="2400" dirty="0" smtClean="0">
                <a:latin typeface="Arial" pitchFamily="34" charset="0"/>
                <a:cs typeface="Arial" pitchFamily="34" charset="0"/>
              </a:rPr>
              <a:t>In surviving patients, complications include:</a:t>
            </a:r>
          </a:p>
          <a:p>
            <a:pPr lvl="1">
              <a:buFont typeface="Wingdings" panose="05000000000000000000" pitchFamily="2" charset="2"/>
              <a:buChar char="Ø"/>
            </a:pPr>
            <a:r>
              <a:rPr lang="en-GB" altLang="en-US" dirty="0">
                <a:latin typeface="Arial" pitchFamily="34" charset="0"/>
                <a:cs typeface="Arial" pitchFamily="34" charset="0"/>
              </a:rPr>
              <a:t> sterile pancreatic abscess </a:t>
            </a:r>
          </a:p>
          <a:p>
            <a:pPr lvl="1">
              <a:buFont typeface="Wingdings" panose="05000000000000000000" pitchFamily="2" charset="2"/>
              <a:buChar char="Ø"/>
            </a:pPr>
            <a:r>
              <a:rPr lang="en-GB" altLang="en-US" dirty="0">
                <a:latin typeface="Arial" pitchFamily="34" charset="0"/>
                <a:cs typeface="Arial" pitchFamily="34" charset="0"/>
              </a:rPr>
              <a:t> pancreatic pseudocyst</a:t>
            </a:r>
          </a:p>
          <a:p>
            <a:endParaRPr lang="en-GB" altLang="en-US" sz="2400" dirty="0" smtClean="0">
              <a:latin typeface="Arial" pitchFamily="34" charset="0"/>
              <a:cs typeface="Arial" pitchFamily="34" charset="0"/>
            </a:endParaRPr>
          </a:p>
          <a:p>
            <a:r>
              <a:rPr lang="en-US" sz="2400" dirty="0">
                <a:latin typeface="Arial" pitchFamily="34" charset="0"/>
                <a:cs typeface="Arial" pitchFamily="34" charset="0"/>
              </a:rPr>
              <a:t>Repeated episodes of pancreatitis, development of chronic pancreatitis</a:t>
            </a:r>
            <a:r>
              <a:rPr lang="en-US" sz="2400" dirty="0" smtClean="0">
                <a:latin typeface="Arial" pitchFamily="34" charset="0"/>
                <a:cs typeface="Arial" pitchFamily="34" charset="0"/>
              </a:rPr>
              <a:t>.</a:t>
            </a:r>
          </a:p>
          <a:p>
            <a:endParaRPr lang="en-US" sz="2400" dirty="0" smtClean="0">
              <a:latin typeface="Arial" pitchFamily="34" charset="0"/>
              <a:cs typeface="Arial" pitchFamily="34" charset="0"/>
            </a:endParaRPr>
          </a:p>
          <a:p>
            <a:r>
              <a:rPr lang="en-US" sz="2400" dirty="0">
                <a:latin typeface="Arial" pitchFamily="34" charset="0"/>
                <a:cs typeface="Arial" pitchFamily="34" charset="0"/>
              </a:rPr>
              <a:t>Hereditary pancreatitis have a 40% lifetime risk of developing pancreatic cancer</a:t>
            </a:r>
            <a:endParaRPr lang="en-GB" altLang="en-US" sz="2400" dirty="0">
              <a:latin typeface="Arial" pitchFamily="34" charset="0"/>
              <a:cs typeface="Arial" pitchFamily="34" charset="0"/>
            </a:endParaRPr>
          </a:p>
          <a:p>
            <a:endParaRPr lang="en-US" sz="2400" dirty="0">
              <a:latin typeface="Arial" pitchFamily="34" charset="0"/>
              <a:cs typeface="Arial" pitchFamily="34" charset="0"/>
            </a:endParaRPr>
          </a:p>
        </p:txBody>
      </p:sp>
      <p:sp>
        <p:nvSpPr>
          <p:cNvPr id="4" name="Rectangle 2"/>
          <p:cNvSpPr>
            <a:spLocks noGrp="1" noRot="1" noChangeArrowheads="1"/>
          </p:cNvSpPr>
          <p:nvPr>
            <p:ph type="title"/>
          </p:nvPr>
        </p:nvSpPr>
        <p:spPr>
          <a:xfrm>
            <a:off x="533400" y="304800"/>
            <a:ext cx="7772400" cy="685800"/>
          </a:xfrm>
        </p:spPr>
        <p:txBody>
          <a:bodyPr>
            <a:normAutofit/>
          </a:bodyPr>
          <a:lstStyle/>
          <a:p>
            <a:pPr fontAlgn="auto">
              <a:spcAft>
                <a:spcPts val="0"/>
              </a:spcAft>
              <a:defRPr/>
            </a:pPr>
            <a:r>
              <a:rPr lang="en-GB" altLang="en-US" sz="3200" dirty="0">
                <a:solidFill>
                  <a:schemeClr val="accent1"/>
                </a:solidFill>
                <a:latin typeface="Arial" pitchFamily="34" charset="0"/>
                <a:cs typeface="Arial" pitchFamily="34" charset="0"/>
              </a:rPr>
              <a:t>Acute pancreatitis</a:t>
            </a:r>
            <a:r>
              <a:rPr lang="en-GB" altLang="en-US" sz="3200" i="1" dirty="0" smtClean="0">
                <a:solidFill>
                  <a:schemeClr val="accent1"/>
                </a:solidFill>
              </a:rPr>
              <a:t>: </a:t>
            </a:r>
            <a:r>
              <a:rPr lang="en-GB" altLang="en-US" sz="3200" dirty="0" smtClean="0">
                <a:solidFill>
                  <a:schemeClr val="accent1"/>
                </a:solidFill>
                <a:latin typeface="Arial" pitchFamily="34" charset="0"/>
                <a:cs typeface="Arial" pitchFamily="34" charset="0"/>
              </a:rPr>
              <a:t>Prognosis</a:t>
            </a:r>
            <a:endParaRPr lang="en-GB" altLang="en-US" sz="3200" i="1" dirty="0" smtClean="0">
              <a:solidFill>
                <a:schemeClr val="accent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solidFill>
                  <a:schemeClr val="accent1"/>
                </a:solidFill>
              </a:rPr>
              <a:t>Acute pancreatitis: Summary</a:t>
            </a:r>
            <a:endParaRPr lang="en-US" dirty="0">
              <a:solidFill>
                <a:schemeClr val="accent1"/>
              </a:solidFill>
            </a:endParaRPr>
          </a:p>
        </p:txBody>
      </p:sp>
      <p:sp>
        <p:nvSpPr>
          <p:cNvPr id="3" name="Content Placeholder 2"/>
          <p:cNvSpPr>
            <a:spLocks noGrp="1"/>
          </p:cNvSpPr>
          <p:nvPr>
            <p:ph sz="quarter" idx="1"/>
          </p:nvPr>
        </p:nvSpPr>
        <p:spPr>
          <a:xfrm>
            <a:off x="914400" y="1447800"/>
            <a:ext cx="7772400" cy="5105400"/>
          </a:xfrm>
        </p:spPr>
        <p:txBody>
          <a:bodyPr>
            <a:normAutofit fontScale="85000" lnSpcReduction="20000"/>
          </a:bodyPr>
          <a:lstStyle/>
          <a:p>
            <a:pPr fontAlgn="base"/>
            <a:r>
              <a:rPr lang="en-US" dirty="0" smtClean="0"/>
              <a:t>is a form of </a:t>
            </a:r>
            <a:r>
              <a:rPr lang="en-US" i="1" dirty="0" smtClean="0"/>
              <a:t>reversible</a:t>
            </a:r>
            <a:r>
              <a:rPr lang="en-US" dirty="0" smtClean="0"/>
              <a:t> pancreatic </a:t>
            </a:r>
            <a:r>
              <a:rPr lang="en-US" dirty="0" err="1" smtClean="0"/>
              <a:t>parenchymal</a:t>
            </a:r>
            <a:r>
              <a:rPr lang="en-US" dirty="0" smtClean="0"/>
              <a:t> injury associated with inflammation.</a:t>
            </a:r>
          </a:p>
          <a:p>
            <a:pPr fontAlgn="base"/>
            <a:r>
              <a:rPr lang="en-US" dirty="0" smtClean="0"/>
              <a:t>Acute pancreatitis may be caused by</a:t>
            </a:r>
            <a:endParaRPr lang="en-US" b="1" dirty="0" smtClean="0"/>
          </a:p>
          <a:p>
            <a:pPr lvl="1" fontAlgn="base"/>
            <a:r>
              <a:rPr lang="en-US" dirty="0" smtClean="0"/>
              <a:t>Excessive alcohol intake</a:t>
            </a:r>
            <a:endParaRPr lang="en-US" b="1" dirty="0" smtClean="0"/>
          </a:p>
          <a:p>
            <a:pPr lvl="1" fontAlgn="base"/>
            <a:r>
              <a:rPr lang="en-US" dirty="0" smtClean="0"/>
              <a:t>Pancreatic duct obstruction (e.g., gallstones)</a:t>
            </a:r>
            <a:endParaRPr lang="en-US" b="1" dirty="0" smtClean="0"/>
          </a:p>
          <a:p>
            <a:pPr lvl="1" fontAlgn="base"/>
            <a:r>
              <a:rPr lang="en-US" dirty="0" smtClean="0"/>
              <a:t>Genetic </a:t>
            </a:r>
            <a:r>
              <a:rPr lang="en-US" dirty="0"/>
              <a:t> </a:t>
            </a:r>
            <a:r>
              <a:rPr lang="en-US" dirty="0" smtClean="0"/>
              <a:t>defects factors (</a:t>
            </a:r>
            <a:r>
              <a:rPr lang="en-US" dirty="0" smtClean="0"/>
              <a:t>e.g. </a:t>
            </a:r>
            <a:r>
              <a:rPr lang="en-US" i="1" dirty="0" smtClean="0"/>
              <a:t>PRSS1</a:t>
            </a:r>
            <a:r>
              <a:rPr lang="en-US" dirty="0" smtClean="0"/>
              <a:t>, </a:t>
            </a:r>
            <a:r>
              <a:rPr lang="en-US" i="1" dirty="0" smtClean="0"/>
              <a:t>SPINK1</a:t>
            </a:r>
            <a:r>
              <a:rPr lang="en-US" dirty="0" smtClean="0"/>
              <a:t>)</a:t>
            </a:r>
            <a:endParaRPr lang="en-US" b="1" dirty="0" smtClean="0"/>
          </a:p>
          <a:p>
            <a:pPr lvl="1" fontAlgn="base"/>
            <a:r>
              <a:rPr lang="en-US" dirty="0" smtClean="0"/>
              <a:t>Traumatic injuries</a:t>
            </a:r>
            <a:endParaRPr lang="en-US" b="1" dirty="0" smtClean="0"/>
          </a:p>
          <a:p>
            <a:pPr lvl="1" fontAlgn="base"/>
            <a:r>
              <a:rPr lang="en-US" dirty="0" smtClean="0"/>
              <a:t>Medications</a:t>
            </a:r>
            <a:endParaRPr lang="en-US" b="1" dirty="0" smtClean="0"/>
          </a:p>
          <a:p>
            <a:pPr lvl="1" fontAlgn="base"/>
            <a:r>
              <a:rPr lang="en-US" dirty="0" smtClean="0"/>
              <a:t>Infections (e.g., mumps)</a:t>
            </a:r>
            <a:endParaRPr lang="en-US" b="1" dirty="0" smtClean="0"/>
          </a:p>
          <a:p>
            <a:pPr lvl="1" fontAlgn="base"/>
            <a:r>
              <a:rPr lang="en-US" dirty="0" smtClean="0"/>
              <a:t>Metabolic disorders leading to </a:t>
            </a:r>
            <a:r>
              <a:rPr lang="en-US" dirty="0" err="1" smtClean="0"/>
              <a:t>hypercalcemia</a:t>
            </a:r>
            <a:endParaRPr lang="en-US" b="1" dirty="0" smtClean="0"/>
          </a:p>
          <a:p>
            <a:pPr lvl="1" fontAlgn="base"/>
            <a:r>
              <a:rPr lang="en-US" dirty="0" smtClean="0"/>
              <a:t>Ischemia</a:t>
            </a:r>
            <a:endParaRPr lang="en-US" b="1" dirty="0" smtClean="0"/>
          </a:p>
          <a:p>
            <a:pPr fontAlgn="base"/>
            <a:r>
              <a:rPr lang="en-US" dirty="0" smtClean="0"/>
              <a:t>The key feature of all of these causes is that they promote the inappropriate activation of digestive enzymes within the substance of the pancreas</a:t>
            </a:r>
            <a:endParaRPr lang="en-US" b="1" dirty="0" smtClean="0"/>
          </a:p>
          <a:p>
            <a:pPr fontAlgn="base"/>
            <a:r>
              <a:rPr lang="en-US" dirty="0" smtClean="0"/>
              <a:t>Clinical features include acute abdominal pain, systemic inflammatory response syndrome, and elevated serum lipase and amylase levels</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819400" y="3505200"/>
            <a:ext cx="3505200" cy="1981200"/>
          </a:xfrm>
        </p:spPr>
        <p:style>
          <a:lnRef idx="1">
            <a:schemeClr val="accent3"/>
          </a:lnRef>
          <a:fillRef idx="2">
            <a:schemeClr val="accent3"/>
          </a:fillRef>
          <a:effectRef idx="1">
            <a:schemeClr val="accent3"/>
          </a:effectRef>
          <a:fontRef idx="minor">
            <a:schemeClr val="dk1"/>
          </a:fontRef>
        </p:style>
        <p:txBody>
          <a:bodyPr>
            <a:noAutofit/>
          </a:bodyPr>
          <a:lstStyle/>
          <a:p>
            <a:r>
              <a:rPr lang="en-US" sz="2000" b="1" dirty="0" smtClean="0"/>
              <a:t>Definition </a:t>
            </a:r>
          </a:p>
          <a:p>
            <a:r>
              <a:rPr lang="en-US" sz="2000" b="1" dirty="0" smtClean="0"/>
              <a:t> Epidemiology </a:t>
            </a:r>
          </a:p>
          <a:p>
            <a:r>
              <a:rPr lang="en-US" sz="2000" b="1" dirty="0" smtClean="0"/>
              <a:t> Pathogenesis</a:t>
            </a:r>
          </a:p>
          <a:p>
            <a:r>
              <a:rPr lang="en-US" sz="2000" b="1" dirty="0" smtClean="0"/>
              <a:t> Morphology</a:t>
            </a:r>
          </a:p>
          <a:p>
            <a:r>
              <a:rPr lang="en-US" sz="2000" b="1" dirty="0" smtClean="0"/>
              <a:t>Clinical findings</a:t>
            </a:r>
            <a:endParaRPr lang="en-US" sz="2000" dirty="0"/>
          </a:p>
        </p:txBody>
      </p:sp>
      <p:sp>
        <p:nvSpPr>
          <p:cNvPr id="4" name="Title 3"/>
          <p:cNvSpPr>
            <a:spLocks noGrp="1"/>
          </p:cNvSpPr>
          <p:nvPr>
            <p:ph type="ctrTitle"/>
          </p:nvPr>
        </p:nvSpPr>
        <p:spPr/>
        <p:txBody>
          <a:bodyPr/>
          <a:lstStyle/>
          <a:p>
            <a:r>
              <a:rPr lang="en-GB" altLang="en-US" dirty="0" smtClean="0">
                <a:solidFill>
                  <a:schemeClr val="bg1"/>
                </a:solidFill>
              </a:rPr>
              <a:t>Chronic pancreatitis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Rot="1" noChangeArrowheads="1"/>
          </p:cNvSpPr>
          <p:nvPr>
            <p:ph type="title"/>
          </p:nvPr>
        </p:nvSpPr>
        <p:spPr>
          <a:xfrm>
            <a:off x="685800" y="228600"/>
            <a:ext cx="7772400" cy="1143000"/>
          </a:xfrm>
        </p:spPr>
        <p:txBody>
          <a:bodyPr>
            <a:normAutofit fontScale="90000"/>
          </a:bodyPr>
          <a:lstStyle/>
          <a:p>
            <a:pPr>
              <a:defRPr/>
            </a:pPr>
            <a:r>
              <a:rPr lang="en-GB" altLang="en-US" dirty="0" smtClean="0">
                <a:solidFill>
                  <a:schemeClr val="accent1"/>
                </a:solidFill>
              </a:rPr>
              <a:t>Chronic pancreatitis</a:t>
            </a:r>
            <a:br>
              <a:rPr lang="en-GB" altLang="en-US" dirty="0" smtClean="0">
                <a:solidFill>
                  <a:schemeClr val="accent1"/>
                </a:solidFill>
              </a:rPr>
            </a:br>
            <a:r>
              <a:rPr lang="en-US" b="1" dirty="0">
                <a:solidFill>
                  <a:schemeClr val="accent1"/>
                </a:solidFill>
              </a:rPr>
              <a:t>Definition</a:t>
            </a:r>
            <a:r>
              <a:rPr lang="en-US" b="1" dirty="0"/>
              <a:t> </a:t>
            </a:r>
            <a:endParaRPr lang="en-GB" altLang="en-US" dirty="0" smtClean="0">
              <a:solidFill>
                <a:schemeClr val="accent1"/>
              </a:solidFill>
            </a:endParaRPr>
          </a:p>
        </p:txBody>
      </p:sp>
      <p:sp>
        <p:nvSpPr>
          <p:cNvPr id="20483" name="Rectangle 3"/>
          <p:cNvSpPr>
            <a:spLocks noGrp="1" noChangeArrowheads="1"/>
          </p:cNvSpPr>
          <p:nvPr>
            <p:ph sz="quarter" idx="1"/>
          </p:nvPr>
        </p:nvSpPr>
        <p:spPr>
          <a:xfrm>
            <a:off x="685800" y="1905000"/>
            <a:ext cx="7772400" cy="4572000"/>
          </a:xfrm>
        </p:spPr>
        <p:txBody>
          <a:bodyPr/>
          <a:lstStyle/>
          <a:p>
            <a:pPr>
              <a:lnSpc>
                <a:spcPct val="80000"/>
              </a:lnSpc>
            </a:pPr>
            <a:r>
              <a:rPr lang="en-US" sz="2400" dirty="0">
                <a:latin typeface="Arial" pitchFamily="34" charset="0"/>
                <a:cs typeface="Arial" pitchFamily="34" charset="0"/>
              </a:rPr>
              <a:t>P</a:t>
            </a:r>
            <a:r>
              <a:rPr lang="en-US" sz="2400" dirty="0" smtClean="0">
                <a:latin typeface="Arial" pitchFamily="34" charset="0"/>
                <a:cs typeface="Arial" pitchFamily="34" charset="0"/>
              </a:rPr>
              <a:t>rolonged inflammation of the pancreas associated with </a:t>
            </a:r>
            <a:r>
              <a:rPr lang="en-US" sz="2400" i="1" dirty="0" smtClean="0">
                <a:solidFill>
                  <a:schemeClr val="accent1"/>
                </a:solidFill>
                <a:latin typeface="Arial" pitchFamily="34" charset="0"/>
                <a:cs typeface="Arial" pitchFamily="34" charset="0"/>
              </a:rPr>
              <a:t>irreversible</a:t>
            </a:r>
            <a:r>
              <a:rPr lang="en-US" sz="2400" dirty="0" smtClean="0">
                <a:latin typeface="Arial" pitchFamily="34" charset="0"/>
                <a:cs typeface="Arial" pitchFamily="34" charset="0"/>
              </a:rPr>
              <a:t> destruction of exocrine parenchyma, fibrosis</a:t>
            </a:r>
            <a:endParaRPr lang="en-US" sz="2400" dirty="0">
              <a:latin typeface="Arial" pitchFamily="34" charset="0"/>
              <a:cs typeface="Arial" pitchFamily="34" charset="0"/>
            </a:endParaRPr>
          </a:p>
          <a:p>
            <a:pPr>
              <a:lnSpc>
                <a:spcPct val="80000"/>
              </a:lnSpc>
            </a:pPr>
            <a:r>
              <a:rPr lang="en-US" sz="2400" dirty="0" smtClean="0">
                <a:latin typeface="Arial" pitchFamily="34" charset="0"/>
                <a:cs typeface="Arial" pitchFamily="34" charset="0"/>
              </a:rPr>
              <a:t>In the late stages, the destruction of endocrine parenchyma occur</a:t>
            </a:r>
            <a:r>
              <a:rPr lang="en-US" sz="2400" i="1" dirty="0" smtClean="0">
                <a:latin typeface="Arial" pitchFamily="34" charset="0"/>
                <a:cs typeface="Arial" pitchFamily="34" charset="0"/>
              </a:rPr>
              <a:t>.</a:t>
            </a:r>
            <a:r>
              <a:rPr lang="en-US" sz="2400" dirty="0" smtClean="0">
                <a:latin typeface="Arial" pitchFamily="34" charset="0"/>
                <a:cs typeface="Arial" pitchFamily="34" charset="0"/>
              </a:rPr>
              <a:t> </a:t>
            </a:r>
          </a:p>
          <a:p>
            <a:pPr>
              <a:lnSpc>
                <a:spcPct val="80000"/>
              </a:lnSpc>
            </a:pPr>
            <a:endParaRPr lang="en-US"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Rot="1" noChangeArrowheads="1"/>
          </p:cNvSpPr>
          <p:nvPr>
            <p:ph type="title"/>
          </p:nvPr>
        </p:nvSpPr>
        <p:spPr>
          <a:xfrm>
            <a:off x="381000" y="609600"/>
            <a:ext cx="7772400" cy="1143000"/>
          </a:xfrm>
        </p:spPr>
        <p:txBody>
          <a:bodyPr>
            <a:normAutofit fontScale="90000"/>
          </a:bodyPr>
          <a:lstStyle/>
          <a:p>
            <a:pPr>
              <a:defRPr/>
            </a:pPr>
            <a:r>
              <a:rPr lang="en-GB" altLang="en-US" dirty="0" smtClean="0">
                <a:solidFill>
                  <a:schemeClr val="accent1"/>
                </a:solidFill>
              </a:rPr>
              <a:t>Chronic pancreatitis</a:t>
            </a:r>
            <a:br>
              <a:rPr lang="en-GB" altLang="en-US" dirty="0" smtClean="0">
                <a:solidFill>
                  <a:schemeClr val="accent1"/>
                </a:solidFill>
              </a:rPr>
            </a:br>
            <a:r>
              <a:rPr lang="en-US" dirty="0" smtClean="0">
                <a:solidFill>
                  <a:schemeClr val="accent1"/>
                </a:solidFill>
                <a:latin typeface="Arial" pitchFamily="34" charset="0"/>
                <a:cs typeface="Arial" pitchFamily="34" charset="0"/>
              </a:rPr>
              <a:t>Epidemiology</a:t>
            </a:r>
            <a:endParaRPr lang="en-GB" altLang="en-US" dirty="0" smtClean="0">
              <a:solidFill>
                <a:schemeClr val="accent1"/>
              </a:solidFill>
            </a:endParaRPr>
          </a:p>
        </p:txBody>
      </p:sp>
      <p:sp>
        <p:nvSpPr>
          <p:cNvPr id="20483" name="Rectangle 3"/>
          <p:cNvSpPr>
            <a:spLocks noGrp="1" noChangeArrowheads="1"/>
          </p:cNvSpPr>
          <p:nvPr>
            <p:ph sz="quarter" idx="1"/>
          </p:nvPr>
        </p:nvSpPr>
        <p:spPr/>
        <p:txBody>
          <a:bodyPr/>
          <a:lstStyle/>
          <a:p>
            <a:pPr marL="0" indent="0">
              <a:lnSpc>
                <a:spcPct val="80000"/>
              </a:lnSpc>
              <a:buNone/>
            </a:pPr>
            <a:r>
              <a:rPr lang="en-US" sz="2400" dirty="0" smtClean="0">
                <a:latin typeface="Arial" pitchFamily="34" charset="0"/>
                <a:cs typeface="Arial" pitchFamily="34" charset="0"/>
              </a:rPr>
              <a:t> </a:t>
            </a:r>
          </a:p>
          <a:p>
            <a:pPr>
              <a:lnSpc>
                <a:spcPct val="80000"/>
              </a:lnSpc>
            </a:pPr>
            <a:endParaRPr lang="en-US" sz="2800" dirty="0" smtClean="0">
              <a:latin typeface="Arial" pitchFamily="34" charset="0"/>
              <a:cs typeface="Arial" pitchFamily="34" charset="0"/>
            </a:endParaRPr>
          </a:p>
          <a:p>
            <a:pPr>
              <a:lnSpc>
                <a:spcPct val="80000"/>
              </a:lnSpc>
            </a:pPr>
            <a:r>
              <a:rPr lang="en-US" sz="2400" dirty="0" smtClean="0">
                <a:latin typeface="Arial" pitchFamily="34" charset="0"/>
                <a:cs typeface="Arial" pitchFamily="34" charset="0"/>
              </a:rPr>
              <a:t>The prevalence of chronic pancreatitis ranges between 0.04% and 5%</a:t>
            </a:r>
          </a:p>
          <a:p>
            <a:pPr>
              <a:lnSpc>
                <a:spcPct val="80000"/>
              </a:lnSpc>
            </a:pPr>
            <a:r>
              <a:rPr lang="en-US" sz="2400" dirty="0" smtClean="0">
                <a:latin typeface="Arial" pitchFamily="34" charset="0"/>
                <a:cs typeface="Arial" pitchFamily="34" charset="0"/>
              </a:rPr>
              <a:t>Most affected patients are middle-aged males</a:t>
            </a:r>
            <a:r>
              <a:rPr lang="en-US" sz="2800" dirty="0" smtClean="0">
                <a:latin typeface="Arial" pitchFamily="34" charset="0"/>
                <a:cs typeface="Arial" pitchFamily="34" charset="0"/>
              </a:rPr>
              <a:t>. </a:t>
            </a:r>
            <a:endParaRPr lang="en-GB" altLang="en-US" sz="2800" dirty="0" smtClean="0">
              <a:latin typeface="Arial" pitchFamily="34" charset="0"/>
              <a:cs typeface="Arial" pitchFamily="34" charset="0"/>
            </a:endParaRPr>
          </a:p>
        </p:txBody>
      </p:sp>
    </p:spTree>
    <p:extLst>
      <p:ext uri="{BB962C8B-B14F-4D97-AF65-F5344CB8AC3E}">
        <p14:creationId xmlns:p14="http://schemas.microsoft.com/office/powerpoint/2010/main" val="191181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Objectives </a:t>
            </a:r>
            <a:endParaRPr lang="en-US" dirty="0"/>
          </a:p>
        </p:txBody>
      </p:sp>
      <p:sp>
        <p:nvSpPr>
          <p:cNvPr id="3" name="Content Placeholder 2"/>
          <p:cNvSpPr>
            <a:spLocks noGrp="1"/>
          </p:cNvSpPr>
          <p:nvPr>
            <p:ph sz="quarter" idx="1"/>
          </p:nvPr>
        </p:nvSpPr>
        <p:spPr>
          <a:xfrm>
            <a:off x="1219200" y="1447800"/>
            <a:ext cx="7162800" cy="4572000"/>
          </a:xfrm>
        </p:spPr>
        <p:txBody>
          <a:bodyPr/>
          <a:lstStyle/>
          <a:p>
            <a:r>
              <a:rPr lang="en-US" dirty="0"/>
              <a:t>Describe the epidemiology, pathogenesis, morphology, and clinical findings of acute pancreatitis, including the major laboratory tests used in diagnosing the disease</a:t>
            </a:r>
            <a:r>
              <a:rPr lang="en-US" dirty="0" smtClean="0"/>
              <a:t>.</a:t>
            </a:r>
          </a:p>
          <a:p>
            <a:endParaRPr lang="en-US" dirty="0"/>
          </a:p>
          <a:p>
            <a:r>
              <a:rPr lang="en-US" dirty="0"/>
              <a:t>Describe the epidemiology, pathogenesis, morphology, and clinical findings of </a:t>
            </a:r>
            <a:r>
              <a:rPr lang="en-US" dirty="0" smtClean="0"/>
              <a:t>chronic pancreatitis.</a:t>
            </a:r>
            <a:endParaRPr lang="en-US" dirty="0"/>
          </a:p>
        </p:txBody>
      </p:sp>
    </p:spTree>
    <p:extLst>
      <p:ext uri="{BB962C8B-B14F-4D97-AF65-F5344CB8AC3E}">
        <p14:creationId xmlns:p14="http://schemas.microsoft.com/office/powerpoint/2010/main" val="1355104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Rot="1" noChangeArrowheads="1"/>
          </p:cNvSpPr>
          <p:nvPr>
            <p:ph type="title"/>
          </p:nvPr>
        </p:nvSpPr>
        <p:spPr>
          <a:xfrm>
            <a:off x="685800" y="152400"/>
            <a:ext cx="7772400" cy="1143000"/>
          </a:xfrm>
        </p:spPr>
        <p:txBody>
          <a:bodyPr>
            <a:normAutofit fontScale="90000"/>
          </a:bodyPr>
          <a:lstStyle/>
          <a:p>
            <a:pPr fontAlgn="auto">
              <a:spcAft>
                <a:spcPts val="0"/>
              </a:spcAft>
              <a:defRPr/>
            </a:pPr>
            <a:r>
              <a:rPr lang="en-GB" altLang="en-US" dirty="0" smtClean="0">
                <a:solidFill>
                  <a:schemeClr val="accent1"/>
                </a:solidFill>
              </a:rPr>
              <a:t>Chronic pancreatitis</a:t>
            </a:r>
            <a:br>
              <a:rPr lang="en-GB" altLang="en-US" dirty="0" smtClean="0">
                <a:solidFill>
                  <a:schemeClr val="accent1"/>
                </a:solidFill>
              </a:rPr>
            </a:br>
            <a:r>
              <a:rPr lang="en-GB" altLang="en-US" dirty="0" smtClean="0">
                <a:solidFill>
                  <a:schemeClr val="accent1"/>
                </a:solidFill>
              </a:rPr>
              <a:t> Causes</a:t>
            </a:r>
          </a:p>
        </p:txBody>
      </p:sp>
      <p:sp>
        <p:nvSpPr>
          <p:cNvPr id="21507" name="Rectangle 3"/>
          <p:cNvSpPr>
            <a:spLocks noGrp="1" noChangeArrowheads="1"/>
          </p:cNvSpPr>
          <p:nvPr>
            <p:ph sz="quarter" idx="1"/>
          </p:nvPr>
        </p:nvSpPr>
        <p:spPr/>
        <p:txBody>
          <a:bodyPr>
            <a:noAutofit/>
          </a:bodyPr>
          <a:lstStyle/>
          <a:p>
            <a:pPr fontAlgn="base"/>
            <a:r>
              <a:rPr lang="en-US" sz="2400" dirty="0"/>
              <a:t>Repeated bouts of acute </a:t>
            </a:r>
            <a:r>
              <a:rPr lang="en-US" sz="2400" dirty="0" smtClean="0"/>
              <a:t>pancreatitis (</a:t>
            </a:r>
            <a:r>
              <a:rPr lang="en-US" sz="2400" dirty="0"/>
              <a:t>Long-standing obstruction of the pancreatic duct by calculi or </a:t>
            </a:r>
            <a:r>
              <a:rPr lang="en-US" sz="2400" dirty="0" smtClean="0"/>
              <a:t>neoplasms)</a:t>
            </a:r>
            <a:endParaRPr lang="en-US" sz="2400" b="1" dirty="0"/>
          </a:p>
          <a:p>
            <a:pPr fontAlgn="base"/>
            <a:r>
              <a:rPr lang="en-US" sz="2400" dirty="0"/>
              <a:t>Chronic alcohol </a:t>
            </a:r>
            <a:r>
              <a:rPr lang="en-US" sz="2400" dirty="0" smtClean="0"/>
              <a:t>abuse (</a:t>
            </a:r>
            <a:r>
              <a:rPr lang="en-US" sz="2400" b="1" dirty="0"/>
              <a:t>t</a:t>
            </a:r>
            <a:r>
              <a:rPr lang="en-US" sz="2400" b="1" dirty="0" smtClean="0"/>
              <a:t>he </a:t>
            </a:r>
            <a:r>
              <a:rPr lang="en-US" sz="2400" b="1" dirty="0"/>
              <a:t>most common cause</a:t>
            </a:r>
            <a:r>
              <a:rPr lang="en-US" sz="2400" dirty="0" smtClean="0"/>
              <a:t>)  </a:t>
            </a:r>
            <a:endParaRPr lang="en-US" sz="2400" b="1" dirty="0"/>
          </a:p>
          <a:p>
            <a:pPr fontAlgn="base"/>
            <a:r>
              <a:rPr lang="en-US" sz="2400" dirty="0"/>
              <a:t>Hereditary pancreatitis: Germline mutations in genes such as CFTR (the gene encoding the transporter that is defective in cystic fibrosis), particularly when combined with environmental </a:t>
            </a:r>
            <a:r>
              <a:rPr lang="en-US" sz="2400" dirty="0" smtClean="0"/>
              <a:t>stressors (</a:t>
            </a:r>
            <a:r>
              <a:rPr lang="en-US" sz="2400" dirty="0"/>
              <a:t>up to 25% of chronic pancreatitis has a genetic </a:t>
            </a:r>
            <a:r>
              <a:rPr lang="en-US" sz="2400" dirty="0" smtClean="0"/>
              <a:t>basis)</a:t>
            </a:r>
            <a:endParaRPr lang="en-US" sz="2400" dirty="0"/>
          </a:p>
          <a:p>
            <a:pPr fontAlgn="base"/>
            <a:r>
              <a:rPr lang="en-US" sz="2400" dirty="0"/>
              <a:t>Autoimmune injury to the gland (IgG-related disease)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Rot="1" noChangeArrowheads="1"/>
          </p:cNvSpPr>
          <p:nvPr>
            <p:ph type="title"/>
          </p:nvPr>
        </p:nvSpPr>
        <p:spPr/>
        <p:txBody>
          <a:bodyPr>
            <a:normAutofit fontScale="90000"/>
          </a:bodyPr>
          <a:lstStyle/>
          <a:p>
            <a:pPr>
              <a:defRPr/>
            </a:pPr>
            <a:r>
              <a:rPr lang="en-GB" altLang="en-US" dirty="0" smtClean="0">
                <a:solidFill>
                  <a:schemeClr val="accent1"/>
                </a:solidFill>
              </a:rPr>
              <a:t>Chronic pancreatitis</a:t>
            </a:r>
            <a:br>
              <a:rPr lang="en-GB" altLang="en-US" dirty="0" smtClean="0">
                <a:solidFill>
                  <a:schemeClr val="accent1"/>
                </a:solidFill>
              </a:rPr>
            </a:br>
            <a:r>
              <a:rPr lang="en-US" b="1" dirty="0" smtClean="0">
                <a:solidFill>
                  <a:schemeClr val="accent1"/>
                </a:solidFill>
              </a:rPr>
              <a:t>Pathogenesis</a:t>
            </a:r>
            <a:endParaRPr lang="en-GB" altLang="en-US" dirty="0" smtClean="0">
              <a:solidFill>
                <a:schemeClr val="accent1"/>
              </a:solidFill>
            </a:endParaRPr>
          </a:p>
        </p:txBody>
      </p:sp>
      <p:sp>
        <p:nvSpPr>
          <p:cNvPr id="486403" name="Rectangle 3"/>
          <p:cNvSpPr>
            <a:spLocks noGrp="1" noChangeArrowheads="1"/>
          </p:cNvSpPr>
          <p:nvPr>
            <p:ph sz="quarter" idx="1"/>
          </p:nvPr>
        </p:nvSpPr>
        <p:spPr>
          <a:xfrm>
            <a:off x="408432" y="1676400"/>
            <a:ext cx="8305800" cy="4572000"/>
          </a:xfrm>
        </p:spPr>
        <p:txBody>
          <a:bodyPr rtlCol="0">
            <a:normAutofit/>
          </a:bodyPr>
          <a:lstStyle/>
          <a:p>
            <a:pPr marL="91440" indent="-91440">
              <a:defRPr/>
            </a:pPr>
            <a:r>
              <a:rPr lang="en-GB" altLang="en-US" sz="2400" dirty="0" smtClean="0">
                <a:solidFill>
                  <a:schemeClr val="tx1">
                    <a:lumMod val="75000"/>
                    <a:lumOff val="25000"/>
                  </a:schemeClr>
                </a:solidFill>
              </a:rPr>
              <a:t> </a:t>
            </a:r>
            <a:r>
              <a:rPr lang="en-GB" altLang="en-US" sz="2400" dirty="0" smtClean="0">
                <a:solidFill>
                  <a:schemeClr val="tx1">
                    <a:lumMod val="75000"/>
                    <a:lumOff val="25000"/>
                  </a:schemeClr>
                </a:solidFill>
                <a:latin typeface="Arial" pitchFamily="34" charset="0"/>
                <a:cs typeface="Arial" pitchFamily="34" charset="0"/>
              </a:rPr>
              <a:t>M</a:t>
            </a:r>
            <a:r>
              <a:rPr lang="en-US" sz="2400" dirty="0" err="1" smtClean="0">
                <a:latin typeface="Arial" pitchFamily="34" charset="0"/>
                <a:cs typeface="Arial" pitchFamily="34" charset="0"/>
              </a:rPr>
              <a:t>ost</a:t>
            </a:r>
            <a:r>
              <a:rPr lang="en-US" sz="2400" dirty="0" smtClean="0">
                <a:latin typeface="Arial" pitchFamily="34" charset="0"/>
                <a:cs typeface="Arial" pitchFamily="34" charset="0"/>
              </a:rPr>
              <a:t> often follows repeated episodes of acute pancreatitis </a:t>
            </a:r>
            <a:r>
              <a:rPr lang="en-US" sz="2400" dirty="0"/>
              <a:t>(it </a:t>
            </a:r>
            <a:r>
              <a:rPr lang="en-US" sz="2400" dirty="0" smtClean="0"/>
              <a:t>initiates </a:t>
            </a:r>
            <a:r>
              <a:rPr lang="en-US" sz="2400" dirty="0"/>
              <a:t>a sequence of </a:t>
            </a:r>
            <a:r>
              <a:rPr lang="en-US" sz="2400" dirty="0" err="1"/>
              <a:t>perilobular</a:t>
            </a:r>
            <a:r>
              <a:rPr lang="en-US" sz="2400" dirty="0"/>
              <a:t> fibrosis, duct distortion, and altered pancreatic secretions</a:t>
            </a:r>
            <a:r>
              <a:rPr lang="en-US" sz="2000" dirty="0" smtClean="0">
                <a:latin typeface="Arial" pitchFamily="34" charset="0"/>
                <a:cs typeface="Arial" pitchFamily="34" charset="0"/>
              </a:rPr>
              <a:t>)</a:t>
            </a:r>
            <a:endParaRPr lang="en-US" sz="2400" dirty="0" smtClean="0">
              <a:latin typeface="Arial" pitchFamily="34" charset="0"/>
              <a:cs typeface="Arial" pitchFamily="34" charset="0"/>
            </a:endParaRPr>
          </a:p>
          <a:p>
            <a:pPr marL="91440" indent="-91440">
              <a:defRPr/>
            </a:pPr>
            <a:r>
              <a:rPr lang="en-US" sz="2400" dirty="0" smtClean="0">
                <a:latin typeface="Arial" pitchFamily="34" charset="0"/>
                <a:cs typeface="Arial" pitchFamily="34" charset="0"/>
              </a:rPr>
              <a:t> Chronic pancreatic injury leads to local production of </a:t>
            </a:r>
            <a:r>
              <a:rPr lang="en-US" sz="2400" dirty="0" smtClean="0">
                <a:solidFill>
                  <a:schemeClr val="accent1"/>
                </a:solidFill>
                <a:latin typeface="Arial" pitchFamily="34" charset="0"/>
                <a:cs typeface="Arial" pitchFamily="34" charset="0"/>
              </a:rPr>
              <a:t>inflammatory mediators</a:t>
            </a:r>
            <a:r>
              <a:rPr lang="en-US" sz="2400" dirty="0" smtClean="0">
                <a:latin typeface="Arial" pitchFamily="34" charset="0"/>
                <a:cs typeface="Arial" pitchFamily="34" charset="0"/>
              </a:rPr>
              <a:t> that promote fibrosis and acinar cell loss</a:t>
            </a:r>
          </a:p>
          <a:p>
            <a:pPr marL="365760" lvl="1" indent="-91440">
              <a:defRPr/>
            </a:pPr>
            <a:r>
              <a:rPr lang="en-US" sz="2200" dirty="0" smtClean="0">
                <a:latin typeface="Arial" pitchFamily="34" charset="0"/>
                <a:cs typeface="Arial" pitchFamily="34" charset="0"/>
              </a:rPr>
              <a:t> e.g. transforming growth factor β (TGF-β) and platelet-derived growth factor (PDGF) </a:t>
            </a:r>
            <a:r>
              <a:rPr lang="en-US" sz="2200" dirty="0">
                <a:latin typeface="Arial" pitchFamily="34" charset="0"/>
                <a:cs typeface="Arial" pitchFamily="34" charset="0"/>
              </a:rPr>
              <a:t>induce the activation and proliferation of </a:t>
            </a:r>
            <a:r>
              <a:rPr lang="en-US" sz="2200" dirty="0" err="1">
                <a:latin typeface="Arial" pitchFamily="34" charset="0"/>
                <a:cs typeface="Arial" pitchFamily="34" charset="0"/>
              </a:rPr>
              <a:t>periacinar</a:t>
            </a:r>
            <a:r>
              <a:rPr lang="en-US" sz="2200" dirty="0">
                <a:latin typeface="Arial" pitchFamily="34" charset="0"/>
                <a:cs typeface="Arial" pitchFamily="34" charset="0"/>
              </a:rPr>
              <a:t> </a:t>
            </a:r>
            <a:r>
              <a:rPr lang="en-US" sz="2200" dirty="0" err="1">
                <a:latin typeface="Arial" pitchFamily="34" charset="0"/>
                <a:cs typeface="Arial" pitchFamily="34" charset="0"/>
              </a:rPr>
              <a:t>myofibroblasts</a:t>
            </a:r>
            <a:r>
              <a:rPr lang="en-US" sz="2200" dirty="0">
                <a:latin typeface="Arial" pitchFamily="34" charset="0"/>
                <a:cs typeface="Arial" pitchFamily="34" charset="0"/>
              </a:rPr>
              <a:t> (pancreatic stellate cells), resulting in the deposition of collagen and fibrosis</a:t>
            </a:r>
          </a:p>
          <a:p>
            <a:pPr marL="274320" lvl="1" indent="0">
              <a:buNone/>
              <a:defRPr/>
            </a:pPr>
            <a:r>
              <a:rPr lang="en-US" sz="2200" dirty="0">
                <a:latin typeface="Arial" pitchFamily="34" charset="0"/>
                <a:cs typeface="Arial" pitchFamily="34" charset="0"/>
              </a:rPr>
              <a:t> </a:t>
            </a:r>
            <a:endParaRPr lang="en-GB" altLang="en-US"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Rot="1" noChangeArrowheads="1"/>
          </p:cNvSpPr>
          <p:nvPr>
            <p:ph type="title"/>
          </p:nvPr>
        </p:nvSpPr>
        <p:spPr>
          <a:xfrm>
            <a:off x="0" y="0"/>
            <a:ext cx="3124200" cy="838200"/>
          </a:xfrm>
        </p:spPr>
        <p:txBody>
          <a:bodyPr>
            <a:normAutofit/>
          </a:bodyPr>
          <a:lstStyle/>
          <a:p>
            <a:pPr>
              <a:defRPr/>
            </a:pPr>
            <a:r>
              <a:rPr lang="en-US" sz="3600" b="1" dirty="0" smtClean="0">
                <a:solidFill>
                  <a:schemeClr val="accent1"/>
                </a:solidFill>
              </a:rPr>
              <a:t>Pathogenesis</a:t>
            </a:r>
            <a:endParaRPr lang="en-GB" altLang="en-US" sz="3600" dirty="0" smtClean="0">
              <a:solidFill>
                <a:schemeClr val="accent1"/>
              </a:solidFill>
            </a:endParaRPr>
          </a:p>
        </p:txBody>
      </p:sp>
      <p:sp>
        <p:nvSpPr>
          <p:cNvPr id="6" name="Rectangle 5"/>
          <p:cNvSpPr/>
          <p:nvPr/>
        </p:nvSpPr>
        <p:spPr>
          <a:xfrm>
            <a:off x="228600" y="838200"/>
            <a:ext cx="3352800" cy="25853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smtClean="0">
                <a:latin typeface="Arial" pitchFamily="34" charset="0"/>
                <a:cs typeface="Arial" pitchFamily="34" charset="0"/>
              </a:rPr>
              <a:t> </a:t>
            </a:r>
            <a:r>
              <a:rPr lang="en-US" dirty="0" smtClean="0">
                <a:solidFill>
                  <a:schemeClr val="accent1"/>
                </a:solidFill>
                <a:latin typeface="Arial" pitchFamily="34" charset="0"/>
                <a:cs typeface="Arial" pitchFamily="34" charset="0"/>
              </a:rPr>
              <a:t>Acute pancreatitis </a:t>
            </a:r>
            <a:r>
              <a:rPr lang="en-US" dirty="0" err="1" smtClean="0">
                <a:latin typeface="Arial" pitchFamily="34" charset="0"/>
                <a:cs typeface="Arial" pitchFamily="34" charset="0"/>
              </a:rPr>
              <a:t>Acinar</a:t>
            </a:r>
            <a:r>
              <a:rPr lang="en-US" dirty="0" smtClean="0">
                <a:latin typeface="Arial" pitchFamily="34" charset="0"/>
                <a:cs typeface="Arial" pitchFamily="34" charset="0"/>
              </a:rPr>
              <a:t> injury results in release of </a:t>
            </a:r>
            <a:r>
              <a:rPr lang="en-US" dirty="0" err="1" smtClean="0">
                <a:latin typeface="Arial" pitchFamily="34" charset="0"/>
                <a:cs typeface="Arial" pitchFamily="34" charset="0"/>
              </a:rPr>
              <a:t>proteolytic</a:t>
            </a:r>
            <a:r>
              <a:rPr lang="en-US" dirty="0" smtClean="0">
                <a:latin typeface="Arial" pitchFamily="34" charset="0"/>
                <a:cs typeface="Arial" pitchFamily="34" charset="0"/>
              </a:rPr>
              <a:t> enzymes, leading to activation of the clotting cascade, acute inflammation, vascular injury, and edema.</a:t>
            </a:r>
          </a:p>
          <a:p>
            <a:r>
              <a:rPr lang="en-US" dirty="0" smtClean="0">
                <a:latin typeface="Arial" pitchFamily="34" charset="0"/>
                <a:cs typeface="Arial" pitchFamily="34" charset="0"/>
              </a:rPr>
              <a:t>In most patients, complete resolution of the acute injury with restoration of acinar cell </a:t>
            </a:r>
            <a:endParaRPr lang="en-US" dirty="0">
              <a:latin typeface="Arial" pitchFamily="34" charset="0"/>
              <a:cs typeface="Arial" pitchFamily="34" charset="0"/>
            </a:endParaRPr>
          </a:p>
        </p:txBody>
      </p:sp>
      <p:sp>
        <p:nvSpPr>
          <p:cNvPr id="7" name="Rectangle 6"/>
          <p:cNvSpPr/>
          <p:nvPr/>
        </p:nvSpPr>
        <p:spPr>
          <a:xfrm>
            <a:off x="228600" y="3657600"/>
            <a:ext cx="3352800" cy="25853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smtClean="0">
                <a:solidFill>
                  <a:schemeClr val="accent1"/>
                </a:solidFill>
                <a:latin typeface="Arial" pitchFamily="34" charset="0"/>
                <a:cs typeface="Arial" pitchFamily="34" charset="0"/>
              </a:rPr>
              <a:t>Chronic pancreatitis</a:t>
            </a:r>
            <a:endParaRPr lang="en-US" dirty="0" smtClean="0">
              <a:latin typeface="Arial" pitchFamily="34" charset="0"/>
              <a:cs typeface="Arial" pitchFamily="34" charset="0"/>
            </a:endParaRPr>
          </a:p>
          <a:p>
            <a:r>
              <a:rPr lang="en-US" dirty="0" smtClean="0">
                <a:latin typeface="Arial" pitchFamily="34" charset="0"/>
                <a:cs typeface="Arial" pitchFamily="34" charset="0"/>
              </a:rPr>
              <a:t>Repeated episodes of </a:t>
            </a:r>
            <a:r>
              <a:rPr lang="en-US" dirty="0" err="1" smtClean="0">
                <a:latin typeface="Arial" pitchFamily="34" charset="0"/>
                <a:cs typeface="Arial" pitchFamily="34" charset="0"/>
              </a:rPr>
              <a:t>acinar</a:t>
            </a:r>
            <a:r>
              <a:rPr lang="en-US" dirty="0" smtClean="0">
                <a:latin typeface="Arial" pitchFamily="34" charset="0"/>
                <a:cs typeface="Arial" pitchFamily="34" charset="0"/>
              </a:rPr>
              <a:t> cell injury lead to the production of TGF-β and PDGF, resulting in proliferation of </a:t>
            </a:r>
            <a:r>
              <a:rPr lang="en-US" dirty="0" err="1" smtClean="0">
                <a:latin typeface="Arial" pitchFamily="34" charset="0"/>
                <a:cs typeface="Arial" pitchFamily="34" charset="0"/>
              </a:rPr>
              <a:t>myofibroblasts</a:t>
            </a:r>
            <a:r>
              <a:rPr lang="en-US" dirty="0" smtClean="0">
                <a:latin typeface="Arial" pitchFamily="34" charset="0"/>
                <a:cs typeface="Arial" pitchFamily="34" charset="0"/>
              </a:rPr>
              <a:t>, secretion of collagen and irreversible loss of </a:t>
            </a:r>
            <a:r>
              <a:rPr lang="en-US" dirty="0" err="1" smtClean="0">
                <a:latin typeface="Arial" pitchFamily="34" charset="0"/>
                <a:cs typeface="Arial" pitchFamily="34" charset="0"/>
              </a:rPr>
              <a:t>acinar</a:t>
            </a:r>
            <a:r>
              <a:rPr lang="en-US" dirty="0" smtClean="0">
                <a:latin typeface="Arial" pitchFamily="34" charset="0"/>
                <a:cs typeface="Arial" pitchFamily="34" charset="0"/>
              </a:rPr>
              <a:t> cell mass, fibrosis, and pancreatic insufficiency</a:t>
            </a:r>
            <a:endParaRPr lang="en-US" dirty="0">
              <a:latin typeface="Arial" pitchFamily="34" charset="0"/>
              <a:cs typeface="Arial" pitchFamily="34" charset="0"/>
            </a:endParaRPr>
          </a:p>
        </p:txBody>
      </p:sp>
      <p:pic>
        <p:nvPicPr>
          <p:cNvPr id="3074" name="Picture 2"/>
          <p:cNvPicPr>
            <a:picLocks noGrp="1" noChangeAspect="1" noChangeArrowheads="1"/>
          </p:cNvPicPr>
          <p:nvPr>
            <p:ph sz="quarter" idx="1"/>
          </p:nvPr>
        </p:nvPicPr>
        <p:blipFill>
          <a:blip r:embed="rId2" cstate="print">
            <a:lum bright="-10000" contrast="10000"/>
          </a:blip>
          <a:srcRect/>
          <a:stretch>
            <a:fillRect/>
          </a:stretch>
        </p:blipFill>
        <p:spPr bwMode="auto">
          <a:xfrm>
            <a:off x="3581400" y="419100"/>
            <a:ext cx="5337048" cy="586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Rot="1" noChangeArrowheads="1"/>
          </p:cNvSpPr>
          <p:nvPr>
            <p:ph type="title"/>
          </p:nvPr>
        </p:nvSpPr>
        <p:spPr>
          <a:xfrm>
            <a:off x="533400" y="304800"/>
            <a:ext cx="7772400" cy="1143000"/>
          </a:xfrm>
        </p:spPr>
        <p:txBody>
          <a:bodyPr>
            <a:normAutofit fontScale="90000"/>
          </a:bodyPr>
          <a:lstStyle/>
          <a:p>
            <a:pPr fontAlgn="auto">
              <a:spcAft>
                <a:spcPts val="0"/>
              </a:spcAft>
              <a:defRPr/>
            </a:pPr>
            <a:r>
              <a:rPr lang="en-GB" altLang="en-US" dirty="0" smtClean="0">
                <a:solidFill>
                  <a:schemeClr val="accent1"/>
                </a:solidFill>
              </a:rPr>
              <a:t>Chronic pancreatitis</a:t>
            </a:r>
            <a:br>
              <a:rPr lang="en-GB" altLang="en-US" dirty="0" smtClean="0">
                <a:solidFill>
                  <a:schemeClr val="accent1"/>
                </a:solidFill>
              </a:rPr>
            </a:br>
            <a:r>
              <a:rPr lang="en-GB" altLang="en-US" dirty="0" smtClean="0">
                <a:solidFill>
                  <a:schemeClr val="accent1"/>
                </a:solidFill>
              </a:rPr>
              <a:t> Morphology</a:t>
            </a:r>
          </a:p>
        </p:txBody>
      </p:sp>
      <p:sp>
        <p:nvSpPr>
          <p:cNvPr id="487427" name="Rectangle 3"/>
          <p:cNvSpPr>
            <a:spLocks noGrp="1" noChangeArrowheads="1"/>
          </p:cNvSpPr>
          <p:nvPr>
            <p:ph sz="quarter" idx="1"/>
          </p:nvPr>
        </p:nvSpPr>
        <p:spPr/>
        <p:txBody>
          <a:bodyPr rtlCol="0">
            <a:normAutofit/>
          </a:bodyPr>
          <a:lstStyle/>
          <a:p>
            <a:pPr marL="91440" indent="-91440" fontAlgn="auto">
              <a:defRPr/>
            </a:pPr>
            <a:r>
              <a:rPr lang="en-GB" altLang="en-US" sz="2400" dirty="0" smtClean="0">
                <a:solidFill>
                  <a:schemeClr val="tx1">
                    <a:lumMod val="75000"/>
                    <a:lumOff val="25000"/>
                  </a:schemeClr>
                </a:solidFill>
                <a:latin typeface="Arial" pitchFamily="34" charset="0"/>
                <a:cs typeface="Arial" pitchFamily="34" charset="0"/>
              </a:rPr>
              <a:t> Chronic pancreatitis is characterized by parenchymal fibrosis, reduced number and size of acini with relative sparing of the islets of Langerhans, and variable dilation of the pancreatic ducts. </a:t>
            </a:r>
          </a:p>
          <a:p>
            <a:pPr marL="91440" indent="-91440" fontAlgn="auto">
              <a:buNone/>
              <a:defRPr/>
            </a:pPr>
            <a:endParaRPr lang="en-GB" altLang="en-US" sz="2400" dirty="0" smtClean="0">
              <a:solidFill>
                <a:schemeClr val="tx1">
                  <a:lumMod val="75000"/>
                  <a:lumOff val="25000"/>
                </a:schemeClr>
              </a:solidFill>
              <a:latin typeface="Arial" pitchFamily="34" charset="0"/>
              <a:cs typeface="Arial" pitchFamily="34" charset="0"/>
            </a:endParaRPr>
          </a:p>
          <a:p>
            <a:pPr marL="91440" indent="-91440" fontAlgn="auto">
              <a:defRPr/>
            </a:pPr>
            <a:r>
              <a:rPr lang="en-GB" altLang="en-US" sz="2400" dirty="0" smtClean="0">
                <a:solidFill>
                  <a:schemeClr val="tx1">
                    <a:lumMod val="75000"/>
                    <a:lumOff val="25000"/>
                  </a:schemeClr>
                </a:solidFill>
                <a:latin typeface="Arial" pitchFamily="34" charset="0"/>
                <a:cs typeface="Arial" pitchFamily="34" charset="0"/>
              </a:rPr>
              <a:t> Grossly: gland is hard, sometimes with extremely dilated ducts and visible calcification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r>
              <a:rPr lang="en-GB" altLang="en-US" dirty="0" smtClean="0">
                <a:solidFill>
                  <a:schemeClr val="accent1"/>
                </a:solidFill>
              </a:rPr>
              <a:t>Chronic pancreatitis: Morphology</a:t>
            </a:r>
            <a:endParaRPr lang="en-US" dirty="0"/>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4876800" y="1295400"/>
            <a:ext cx="3594237" cy="4572000"/>
          </a:xfrm>
          <a:prstGeom prst="rect">
            <a:avLst/>
          </a:prstGeom>
          <a:noFill/>
          <a:ln w="9525">
            <a:noFill/>
            <a:miter lim="800000"/>
            <a:headEnd/>
            <a:tailEnd/>
          </a:ln>
        </p:spPr>
      </p:pic>
      <p:sp>
        <p:nvSpPr>
          <p:cNvPr id="5" name="Rectangle 4"/>
          <p:cNvSpPr/>
          <p:nvPr/>
        </p:nvSpPr>
        <p:spPr>
          <a:xfrm>
            <a:off x="381000" y="1524000"/>
            <a:ext cx="4572000" cy="4093428"/>
          </a:xfrm>
          <a:prstGeom prst="rect">
            <a:avLst/>
          </a:prstGeom>
        </p:spPr>
        <p:txBody>
          <a:bodyPr>
            <a:spAutoFit/>
          </a:bodyPr>
          <a:lstStyle/>
          <a:p>
            <a:r>
              <a:rPr lang="en-US" sz="2000" dirty="0" smtClean="0"/>
              <a:t> Extensive fibrosis and atrophy has left only residual islets and ducts, with a sprinkling of chronic inflammatory cells and a few islands of </a:t>
            </a:r>
            <a:r>
              <a:rPr lang="en-US" sz="2000" dirty="0" err="1" smtClean="0"/>
              <a:t>acinar</a:t>
            </a:r>
            <a:r>
              <a:rPr lang="en-US" sz="2000" dirty="0" smtClean="0"/>
              <a:t> tissue. </a:t>
            </a:r>
          </a:p>
          <a:p>
            <a:endParaRPr lang="en-US" sz="2000" dirty="0" smtClean="0"/>
          </a:p>
          <a:p>
            <a:endParaRPr lang="en-US" sz="2000" dirty="0" smtClean="0"/>
          </a:p>
          <a:p>
            <a:r>
              <a:rPr lang="en-US" sz="2000" dirty="0"/>
              <a:t>Acinar loss is a constant </a:t>
            </a:r>
            <a:r>
              <a:rPr lang="en-US" sz="2000" dirty="0" smtClean="0"/>
              <a:t>feature</a:t>
            </a:r>
          </a:p>
          <a:p>
            <a:endParaRPr lang="en-US" sz="2000" dirty="0" smtClean="0"/>
          </a:p>
          <a:p>
            <a:endParaRPr lang="en-US" sz="2000" dirty="0" smtClean="0"/>
          </a:p>
          <a:p>
            <a:endParaRPr lang="en-US" sz="2000" dirty="0" smtClean="0"/>
          </a:p>
          <a:p>
            <a:r>
              <a:rPr lang="en-US" sz="2000" dirty="0" smtClean="0"/>
              <a:t>Dilated ducts with </a:t>
            </a:r>
            <a:r>
              <a:rPr lang="en-US" sz="2000" dirty="0" err="1" smtClean="0"/>
              <a:t>inspissated</a:t>
            </a:r>
            <a:r>
              <a:rPr lang="en-US" sz="2000" dirty="0" smtClean="0"/>
              <a:t> </a:t>
            </a:r>
            <a:r>
              <a:rPr lang="en-US" sz="2000" dirty="0" err="1" smtClean="0"/>
              <a:t>eosinophilic</a:t>
            </a:r>
            <a:r>
              <a:rPr lang="en-US" sz="2000" dirty="0" smtClean="0"/>
              <a:t> </a:t>
            </a:r>
            <a:r>
              <a:rPr lang="en-US" sz="2000" dirty="0" err="1" smtClean="0"/>
              <a:t>ductal</a:t>
            </a:r>
            <a:r>
              <a:rPr lang="en-US" sz="2000" dirty="0" smtClean="0"/>
              <a:t> concretions in case of alcoholic chronic pancreatitis.</a:t>
            </a:r>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Rot="1" noChangeArrowheads="1"/>
          </p:cNvSpPr>
          <p:nvPr>
            <p:ph type="title"/>
          </p:nvPr>
        </p:nvSpPr>
        <p:spPr>
          <a:xfrm>
            <a:off x="914400" y="274638"/>
            <a:ext cx="7772400" cy="715962"/>
          </a:xfrm>
        </p:spPr>
        <p:txBody>
          <a:bodyPr>
            <a:normAutofit/>
          </a:bodyPr>
          <a:lstStyle/>
          <a:p>
            <a:pPr fontAlgn="auto">
              <a:spcAft>
                <a:spcPts val="0"/>
              </a:spcAft>
              <a:defRPr/>
            </a:pPr>
            <a:r>
              <a:rPr lang="en-GB" altLang="en-US" sz="3200" dirty="0" smtClean="0">
                <a:solidFill>
                  <a:schemeClr val="accent1"/>
                </a:solidFill>
              </a:rPr>
              <a:t>Chronic pancreatitis: Clinical Features</a:t>
            </a:r>
          </a:p>
        </p:txBody>
      </p:sp>
      <p:sp>
        <p:nvSpPr>
          <p:cNvPr id="24579" name="Rectangle 3"/>
          <p:cNvSpPr>
            <a:spLocks noGrp="1" noChangeArrowheads="1"/>
          </p:cNvSpPr>
          <p:nvPr>
            <p:ph sz="quarter" idx="1"/>
          </p:nvPr>
        </p:nvSpPr>
        <p:spPr/>
        <p:txBody>
          <a:bodyPr>
            <a:normAutofit/>
          </a:bodyPr>
          <a:lstStyle/>
          <a:p>
            <a:r>
              <a:rPr lang="en-GB" altLang="en-US" sz="2400" dirty="0" smtClean="0">
                <a:latin typeface="Arial" pitchFamily="34" charset="0"/>
                <a:cs typeface="Arial" pitchFamily="34" charset="0"/>
              </a:rPr>
              <a:t>Silent or repeated attacks of  abdominal pain,  or persistent abdominal and back pain. Attacks may be precipitated by alcohol abuse, overeating (which increases demand on the pancreas), or the use of opiates and other drugs. </a:t>
            </a:r>
          </a:p>
          <a:p>
            <a:endParaRPr lang="en-GB" altLang="en-US" sz="2400" dirty="0" smtClean="0">
              <a:latin typeface="Arial" pitchFamily="34" charset="0"/>
              <a:cs typeface="Arial" pitchFamily="34" charset="0"/>
            </a:endParaRPr>
          </a:p>
          <a:p>
            <a:r>
              <a:rPr lang="en-US" sz="2400" dirty="0" smtClean="0">
                <a:latin typeface="Arial" pitchFamily="34" charset="0"/>
                <a:cs typeface="Arial" pitchFamily="34" charset="0"/>
              </a:rPr>
              <a:t>may be entirely silent until pancreatic insufficiency and diabetes mellitus develop due to destruction of the exocrine and endocrine pancreas.</a:t>
            </a:r>
            <a:endParaRPr lang="en-GB" alt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dirty="0" smtClean="0">
                <a:solidFill>
                  <a:schemeClr val="accent1"/>
                </a:solidFill>
              </a:rPr>
              <a:t>Chronic pancreatitis:</a:t>
            </a:r>
            <a:br>
              <a:rPr lang="en-GB" altLang="en-US" dirty="0" smtClean="0">
                <a:solidFill>
                  <a:schemeClr val="accent1"/>
                </a:solidFill>
              </a:rPr>
            </a:br>
            <a:r>
              <a:rPr lang="en-GB" altLang="en-US" dirty="0" smtClean="0">
                <a:solidFill>
                  <a:schemeClr val="accent1"/>
                </a:solidFill>
              </a:rPr>
              <a:t>D</a:t>
            </a:r>
            <a:r>
              <a:rPr lang="en-US" altLang="en-US" dirty="0" err="1" smtClean="0">
                <a:solidFill>
                  <a:schemeClr val="accent1"/>
                </a:solidFill>
              </a:rPr>
              <a:t>iagnosis</a:t>
            </a:r>
            <a:endParaRPr lang="en-US" altLang="en-US" dirty="0" smtClean="0">
              <a:solidFill>
                <a:schemeClr val="accent1"/>
              </a:solidFill>
            </a:endParaRPr>
          </a:p>
        </p:txBody>
      </p:sp>
      <p:sp>
        <p:nvSpPr>
          <p:cNvPr id="3" name="Content Placeholder 2"/>
          <p:cNvSpPr>
            <a:spLocks noGrp="1"/>
          </p:cNvSpPr>
          <p:nvPr>
            <p:ph sz="quarter" idx="1"/>
          </p:nvPr>
        </p:nvSpPr>
        <p:spPr>
          <a:xfrm>
            <a:off x="1676400" y="1417638"/>
            <a:ext cx="5791200" cy="4572000"/>
          </a:xfrm>
        </p:spPr>
        <p:txBody>
          <a:bodyPr>
            <a:normAutofit fontScale="92500" lnSpcReduction="10000"/>
          </a:bodyPr>
          <a:lstStyle/>
          <a:p>
            <a:r>
              <a:rPr lang="en-US" i="1" dirty="0" smtClean="0">
                <a:latin typeface="Arial" pitchFamily="34" charset="0"/>
                <a:cs typeface="Arial" pitchFamily="34" charset="0"/>
              </a:rPr>
              <a:t>Requires a high degree of suspicion.</a:t>
            </a:r>
          </a:p>
          <a:p>
            <a:endParaRPr lang="en-US" dirty="0" smtClean="0">
              <a:latin typeface="Arial" pitchFamily="34" charset="0"/>
              <a:cs typeface="Arial" pitchFamily="34" charset="0"/>
            </a:endParaRPr>
          </a:p>
          <a:p>
            <a:r>
              <a:rPr lang="en-US" dirty="0" smtClean="0">
                <a:latin typeface="Arial" pitchFamily="34" charset="0"/>
                <a:cs typeface="Arial" pitchFamily="34" charset="0"/>
              </a:rPr>
              <a:t>Mild-to-moderate elevations of serum amylase</a:t>
            </a:r>
          </a:p>
          <a:p>
            <a:endParaRPr lang="en-US" dirty="0" smtClean="0">
              <a:latin typeface="Arial" pitchFamily="34" charset="0"/>
              <a:cs typeface="Arial" pitchFamily="34" charset="0"/>
            </a:endParaRPr>
          </a:p>
          <a:p>
            <a:r>
              <a:rPr lang="en-US" dirty="0" smtClean="0">
                <a:latin typeface="Arial" pitchFamily="34" charset="0"/>
                <a:cs typeface="Arial" pitchFamily="34" charset="0"/>
              </a:rPr>
              <a:t>Gallstone-induced obstruction may be evident as jaundice or elevations in serum levels of alkaline phosphatase</a:t>
            </a:r>
          </a:p>
          <a:p>
            <a:endParaRPr lang="en-US" dirty="0" smtClean="0">
              <a:latin typeface="Arial" pitchFamily="34" charset="0"/>
              <a:cs typeface="Arial" pitchFamily="34" charset="0"/>
            </a:endParaRPr>
          </a:p>
          <a:p>
            <a:r>
              <a:rPr lang="en-US" dirty="0" smtClean="0">
                <a:latin typeface="Arial" pitchFamily="34" charset="0"/>
                <a:cs typeface="Arial" pitchFamily="34" charset="0"/>
              </a:rPr>
              <a:t>Calcifications within the pancreas by computed tomography and </a:t>
            </a:r>
            <a:r>
              <a:rPr lang="en-US" dirty="0" err="1" smtClean="0">
                <a:latin typeface="Arial" pitchFamily="34" charset="0"/>
                <a:cs typeface="Arial" pitchFamily="34" charset="0"/>
              </a:rPr>
              <a:t>ultrasonography</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dirty="0" smtClean="0">
                <a:solidFill>
                  <a:schemeClr val="accent1"/>
                </a:solidFill>
              </a:rPr>
              <a:t>Chronic pancreatitis:</a:t>
            </a:r>
            <a:br>
              <a:rPr lang="en-GB" altLang="en-US" dirty="0" smtClean="0">
                <a:solidFill>
                  <a:schemeClr val="accent1"/>
                </a:solidFill>
              </a:rPr>
            </a:br>
            <a:r>
              <a:rPr lang="en-GB" altLang="en-US" dirty="0" smtClean="0">
                <a:solidFill>
                  <a:schemeClr val="accent1"/>
                </a:solidFill>
              </a:rPr>
              <a:t>D</a:t>
            </a:r>
            <a:r>
              <a:rPr lang="en-US" altLang="en-US" dirty="0" err="1" smtClean="0">
                <a:solidFill>
                  <a:schemeClr val="accent1"/>
                </a:solidFill>
              </a:rPr>
              <a:t>iagnosis</a:t>
            </a:r>
            <a:endParaRPr lang="en-US" altLang="en-US" dirty="0" smtClean="0">
              <a:solidFill>
                <a:schemeClr val="accent1"/>
              </a:solidFill>
            </a:endParaRPr>
          </a:p>
        </p:txBody>
      </p:sp>
      <p:sp>
        <p:nvSpPr>
          <p:cNvPr id="4" name="Rectangle 3"/>
          <p:cNvSpPr/>
          <p:nvPr/>
        </p:nvSpPr>
        <p:spPr>
          <a:xfrm>
            <a:off x="990600" y="1890022"/>
            <a:ext cx="6248400" cy="86177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solidFill>
                  <a:schemeClr val="accent1"/>
                </a:solidFill>
                <a:latin typeface="Meta Serif Office Pro"/>
              </a:rPr>
              <a:t>Amylase in chronic </a:t>
            </a:r>
            <a:r>
              <a:rPr lang="en-US" dirty="0" smtClean="0">
                <a:solidFill>
                  <a:schemeClr val="accent1"/>
                </a:solidFill>
                <a:latin typeface="Meta Serif Office Pro"/>
              </a:rPr>
              <a:t>pancreatitis</a:t>
            </a:r>
          </a:p>
          <a:p>
            <a:r>
              <a:rPr lang="en-US" sz="1600" dirty="0" smtClean="0">
                <a:solidFill>
                  <a:srgbClr val="000000"/>
                </a:solidFill>
                <a:latin typeface="inherit"/>
              </a:rPr>
              <a:t>Less </a:t>
            </a:r>
            <a:r>
              <a:rPr lang="en-US" sz="1600" dirty="0">
                <a:solidFill>
                  <a:srgbClr val="000000"/>
                </a:solidFill>
                <a:latin typeface="inherit"/>
              </a:rPr>
              <a:t>reliable than in acute </a:t>
            </a:r>
            <a:r>
              <a:rPr lang="en-US" sz="1600" dirty="0" smtClean="0">
                <a:solidFill>
                  <a:srgbClr val="000000"/>
                </a:solidFill>
                <a:latin typeface="inherit"/>
              </a:rPr>
              <a:t>disease</a:t>
            </a:r>
          </a:p>
          <a:p>
            <a:r>
              <a:rPr lang="en-US" sz="1600" dirty="0" smtClean="0">
                <a:solidFill>
                  <a:srgbClr val="000000"/>
                </a:solidFill>
                <a:latin typeface="inherit"/>
              </a:rPr>
              <a:t>Values </a:t>
            </a:r>
            <a:r>
              <a:rPr lang="en-US" sz="1600" dirty="0">
                <a:solidFill>
                  <a:srgbClr val="000000"/>
                </a:solidFill>
                <a:latin typeface="inherit"/>
              </a:rPr>
              <a:t>are </a:t>
            </a:r>
            <a:r>
              <a:rPr lang="en-US" sz="1600" dirty="0" smtClean="0">
                <a:solidFill>
                  <a:srgbClr val="000000"/>
                </a:solidFill>
                <a:latin typeface="inherit"/>
              </a:rPr>
              <a:t>variable: </a:t>
            </a:r>
            <a:r>
              <a:rPr lang="en-US" sz="1600" dirty="0">
                <a:solidFill>
                  <a:srgbClr val="000000"/>
                </a:solidFill>
                <a:latin typeface="inherit"/>
              </a:rPr>
              <a:t>either normal, borderline, or slightly </a:t>
            </a:r>
            <a:r>
              <a:rPr lang="en-US" sz="1600" dirty="0" smtClean="0">
                <a:solidFill>
                  <a:srgbClr val="000000"/>
                </a:solidFill>
                <a:latin typeface="inherit"/>
              </a:rPr>
              <a:t>increased</a:t>
            </a:r>
            <a:endParaRPr lang="en-US" sz="1600" dirty="0">
              <a:solidFill>
                <a:srgbClr val="000000"/>
              </a:solidFill>
              <a:latin typeface="inherit"/>
            </a:endParaRPr>
          </a:p>
        </p:txBody>
      </p:sp>
      <p:sp>
        <p:nvSpPr>
          <p:cNvPr id="5" name="Rectangle 4"/>
          <p:cNvSpPr/>
          <p:nvPr/>
        </p:nvSpPr>
        <p:spPr>
          <a:xfrm>
            <a:off x="990600" y="3165971"/>
            <a:ext cx="5715000" cy="61555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solidFill>
                  <a:schemeClr val="accent1"/>
                </a:solidFill>
                <a:latin typeface="Meta Serif Office Pro"/>
                <a:cs typeface="+mn-cs"/>
              </a:rPr>
              <a:t>Lipase in chronic pancreatitis</a:t>
            </a:r>
            <a:r>
              <a:rPr lang="en-US" sz="1600" dirty="0" smtClean="0">
                <a:solidFill>
                  <a:srgbClr val="000000"/>
                </a:solidFill>
                <a:latin typeface="inherit"/>
                <a:cs typeface="+mn-cs"/>
              </a:rPr>
              <a:t>:</a:t>
            </a:r>
          </a:p>
          <a:p>
            <a:r>
              <a:rPr lang="en-US" sz="1600" dirty="0" smtClean="0">
                <a:solidFill>
                  <a:srgbClr val="000000"/>
                </a:solidFill>
                <a:latin typeface="inherit"/>
                <a:cs typeface="+mn-cs"/>
              </a:rPr>
              <a:t> </a:t>
            </a:r>
            <a:r>
              <a:rPr lang="en-US" sz="1600" dirty="0">
                <a:solidFill>
                  <a:srgbClr val="000000"/>
                </a:solidFill>
                <a:latin typeface="inherit"/>
              </a:rPr>
              <a:t>Not clinically useful</a:t>
            </a:r>
          </a:p>
        </p:txBody>
      </p:sp>
      <p:sp>
        <p:nvSpPr>
          <p:cNvPr id="6" name="Rectangle 5"/>
          <p:cNvSpPr/>
          <p:nvPr/>
        </p:nvSpPr>
        <p:spPr>
          <a:xfrm>
            <a:off x="990600" y="4172001"/>
            <a:ext cx="5715000" cy="61555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solidFill>
                  <a:schemeClr val="accent1"/>
                </a:solidFill>
                <a:latin typeface="Meta Serif Office Pro"/>
              </a:rPr>
              <a:t>Serum </a:t>
            </a:r>
            <a:r>
              <a:rPr lang="en-US" dirty="0" err="1">
                <a:solidFill>
                  <a:schemeClr val="accent1"/>
                </a:solidFill>
                <a:latin typeface="Meta Serif Office Pro"/>
              </a:rPr>
              <a:t>immunoreactive</a:t>
            </a:r>
            <a:r>
              <a:rPr lang="en-US" dirty="0">
                <a:solidFill>
                  <a:schemeClr val="accent1"/>
                </a:solidFill>
                <a:latin typeface="Meta Serif Office Pro"/>
              </a:rPr>
              <a:t> trypsin in </a:t>
            </a:r>
            <a:r>
              <a:rPr lang="en-US" dirty="0" smtClean="0">
                <a:solidFill>
                  <a:schemeClr val="accent1"/>
                </a:solidFill>
                <a:latin typeface="Meta Serif Office Pro"/>
              </a:rPr>
              <a:t>chronic pancreatitis</a:t>
            </a:r>
          </a:p>
          <a:p>
            <a:r>
              <a:rPr lang="en-US" sz="1600" dirty="0">
                <a:solidFill>
                  <a:srgbClr val="000000"/>
                </a:solidFill>
                <a:latin typeface="inherit"/>
              </a:rPr>
              <a:t>Decreased concentration</a:t>
            </a:r>
          </a:p>
        </p:txBody>
      </p:sp>
    </p:spTree>
    <p:extLst>
      <p:ext uri="{BB962C8B-B14F-4D97-AF65-F5344CB8AC3E}">
        <p14:creationId xmlns:p14="http://schemas.microsoft.com/office/powerpoint/2010/main" val="3097239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dirty="0" smtClean="0">
                <a:solidFill>
                  <a:schemeClr val="accent1"/>
                </a:solidFill>
              </a:rPr>
              <a:t>Chronic pancreatitis</a:t>
            </a:r>
            <a:br>
              <a:rPr lang="en-GB" altLang="en-US" dirty="0" smtClean="0">
                <a:solidFill>
                  <a:schemeClr val="accent1"/>
                </a:solidFill>
              </a:rPr>
            </a:br>
            <a:r>
              <a:rPr lang="en-GB" altLang="en-US" dirty="0" smtClean="0">
                <a:solidFill>
                  <a:schemeClr val="accent1"/>
                </a:solidFill>
              </a:rPr>
              <a:t>Prognosis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latin typeface="Arial" pitchFamily="34" charset="0"/>
                <a:cs typeface="Arial" pitchFamily="34" charset="0"/>
              </a:rPr>
              <a:t>Not an immediately life-threatening condition</a:t>
            </a:r>
          </a:p>
          <a:p>
            <a:r>
              <a:rPr lang="en-US" dirty="0" smtClean="0">
                <a:latin typeface="Arial" pitchFamily="34" charset="0"/>
                <a:cs typeface="Arial" pitchFamily="34" charset="0"/>
              </a:rPr>
              <a:t>The long-term outlook for individuals with chronic pancreatitis is poor, with a 20- to 25-year mortality rate of 50%. </a:t>
            </a:r>
          </a:p>
          <a:p>
            <a:pPr lvl="1"/>
            <a:r>
              <a:rPr lang="en-US" dirty="0" smtClean="0">
                <a:latin typeface="Arial" pitchFamily="34" charset="0"/>
                <a:cs typeface="Arial" pitchFamily="34" charset="0"/>
              </a:rPr>
              <a:t>Problems: </a:t>
            </a:r>
          </a:p>
          <a:p>
            <a:pPr lvl="2">
              <a:buFont typeface="Wingdings" panose="05000000000000000000" pitchFamily="2" charset="2"/>
              <a:buChar char="Ø"/>
            </a:pPr>
            <a:r>
              <a:rPr lang="en-US" dirty="0" smtClean="0">
                <a:latin typeface="Arial" pitchFamily="34" charset="0"/>
                <a:cs typeface="Arial" pitchFamily="34" charset="0"/>
              </a:rPr>
              <a:t>Pancreatic exocrine insufficiency</a:t>
            </a:r>
          </a:p>
          <a:p>
            <a:pPr lvl="2">
              <a:buFont typeface="Wingdings" panose="05000000000000000000" pitchFamily="2" charset="2"/>
              <a:buChar char="Ø"/>
            </a:pPr>
            <a:r>
              <a:rPr lang="en-US" dirty="0" smtClean="0">
                <a:latin typeface="Arial" pitchFamily="34" charset="0"/>
                <a:cs typeface="Arial" pitchFamily="34" charset="0"/>
              </a:rPr>
              <a:t>Chronic malabsorption</a:t>
            </a:r>
          </a:p>
          <a:p>
            <a:pPr lvl="2">
              <a:buFont typeface="Wingdings" panose="05000000000000000000" pitchFamily="2" charset="2"/>
              <a:buChar char="Ø"/>
            </a:pPr>
            <a:r>
              <a:rPr lang="en-US" dirty="0" smtClean="0">
                <a:latin typeface="Arial" pitchFamily="34" charset="0"/>
                <a:cs typeface="Arial" pitchFamily="34" charset="0"/>
              </a:rPr>
              <a:t>Diabetes mellitus In other patients </a:t>
            </a:r>
            <a:r>
              <a:rPr lang="en-US" b="1" dirty="0" smtClean="0">
                <a:latin typeface="Arial" pitchFamily="34" charset="0"/>
                <a:cs typeface="Arial" pitchFamily="34" charset="0"/>
              </a:rPr>
              <a:t>severe chronic pain</a:t>
            </a:r>
            <a:r>
              <a:rPr lang="en-US" dirty="0" smtClean="0">
                <a:latin typeface="Arial" pitchFamily="34" charset="0"/>
                <a:cs typeface="Arial" pitchFamily="34" charset="0"/>
              </a:rPr>
              <a:t> is a dominant problem. </a:t>
            </a:r>
          </a:p>
          <a:p>
            <a:r>
              <a:rPr lang="en-US" b="1" dirty="0" smtClean="0">
                <a:latin typeface="Arial" pitchFamily="34" charset="0"/>
                <a:cs typeface="Arial" pitchFamily="34" charset="0"/>
              </a:rPr>
              <a:t>Pancreatic </a:t>
            </a:r>
            <a:r>
              <a:rPr lang="en-US" b="1" dirty="0" err="1" smtClean="0">
                <a:latin typeface="Arial" pitchFamily="34" charset="0"/>
                <a:cs typeface="Arial" pitchFamily="34" charset="0"/>
              </a:rPr>
              <a:t>pseudocysts</a:t>
            </a:r>
            <a:r>
              <a:rPr lang="en-US" dirty="0" smtClean="0">
                <a:latin typeface="Arial" pitchFamily="34" charset="0"/>
                <a:cs typeface="Arial" pitchFamily="34" charset="0"/>
              </a:rPr>
              <a:t> develop in about 10% of patients. </a:t>
            </a:r>
          </a:p>
          <a:p>
            <a:r>
              <a:rPr lang="en-US" dirty="0" smtClean="0">
                <a:latin typeface="Arial" pitchFamily="34" charset="0"/>
                <a:cs typeface="Arial" pitchFamily="34" charset="0"/>
              </a:rPr>
              <a:t>Patients with hereditary pancreatitis, have a 40% lifetime risk of developing pancreatic cancer</a:t>
            </a:r>
            <a:endParaRPr 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Rot="1" noChangeArrowheads="1"/>
          </p:cNvSpPr>
          <p:nvPr>
            <p:ph type="title"/>
          </p:nvPr>
        </p:nvSpPr>
        <p:spPr/>
        <p:txBody>
          <a:bodyPr>
            <a:normAutofit fontScale="90000"/>
          </a:bodyPr>
          <a:lstStyle/>
          <a:p>
            <a:pPr fontAlgn="auto">
              <a:spcAft>
                <a:spcPts val="0"/>
              </a:spcAft>
              <a:defRPr/>
            </a:pPr>
            <a:r>
              <a:rPr lang="en-GB" altLang="en-US" dirty="0" smtClean="0">
                <a:solidFill>
                  <a:schemeClr val="accent1"/>
                </a:solidFill>
              </a:rPr>
              <a:t>Chronic pancreatitis</a:t>
            </a:r>
            <a:br>
              <a:rPr lang="en-GB" altLang="en-US" dirty="0" smtClean="0">
                <a:solidFill>
                  <a:schemeClr val="accent1"/>
                </a:solidFill>
              </a:rPr>
            </a:br>
            <a:r>
              <a:rPr lang="en-GB" altLang="en-US" dirty="0" smtClean="0">
                <a:solidFill>
                  <a:schemeClr val="accent1"/>
                </a:solidFill>
              </a:rPr>
              <a:t>Summary</a:t>
            </a:r>
            <a:endParaRPr lang="en-GB" altLang="en-US" i="1" dirty="0" smtClean="0">
              <a:solidFill>
                <a:schemeClr val="tx1">
                  <a:lumMod val="75000"/>
                  <a:lumOff val="25000"/>
                </a:schemeClr>
              </a:solidFill>
            </a:endParaRPr>
          </a:p>
        </p:txBody>
      </p:sp>
      <p:sp>
        <p:nvSpPr>
          <p:cNvPr id="25603" name="Rectangle 3"/>
          <p:cNvSpPr>
            <a:spLocks noGrp="1" noChangeArrowheads="1"/>
          </p:cNvSpPr>
          <p:nvPr>
            <p:ph sz="quarter" idx="1"/>
          </p:nvPr>
        </p:nvSpPr>
        <p:spPr>
          <a:xfrm>
            <a:off x="893064" y="1676400"/>
            <a:ext cx="7772400" cy="4572000"/>
          </a:xfrm>
        </p:spPr>
        <p:txBody>
          <a:bodyPr>
            <a:normAutofit fontScale="92500" lnSpcReduction="20000"/>
          </a:bodyPr>
          <a:lstStyle/>
          <a:p>
            <a:pPr fontAlgn="base"/>
            <a:r>
              <a:rPr lang="en-US" sz="2800" dirty="0" smtClean="0"/>
              <a:t>Chronic pancreatitis is characterized by </a:t>
            </a:r>
            <a:r>
              <a:rPr lang="en-US" sz="2800" i="1" dirty="0" smtClean="0"/>
              <a:t>irreversible injury</a:t>
            </a:r>
            <a:r>
              <a:rPr lang="en-US" sz="2800" dirty="0" smtClean="0"/>
              <a:t> of the pancreas leading to fibrosis, loss of pancreatic parenchyma, loss of exocrine and endocrine function, and high risk of developing </a:t>
            </a:r>
            <a:r>
              <a:rPr lang="en-US" sz="2800" dirty="0" err="1" smtClean="0"/>
              <a:t>pseudocysts</a:t>
            </a:r>
            <a:endParaRPr lang="en-US" sz="2800" b="1" dirty="0" smtClean="0"/>
          </a:p>
          <a:p>
            <a:pPr fontAlgn="base"/>
            <a:r>
              <a:rPr lang="en-US" sz="2800" dirty="0" smtClean="0"/>
              <a:t>Chronic pancreatitis is most often caused by</a:t>
            </a:r>
            <a:endParaRPr lang="en-US" sz="2800" b="1" dirty="0" smtClean="0"/>
          </a:p>
          <a:p>
            <a:pPr marL="777240" lvl="1" indent="-457200" fontAlgn="base">
              <a:buFont typeface="+mj-lt"/>
              <a:buAutoNum type="arabicPeriod"/>
            </a:pPr>
            <a:r>
              <a:rPr lang="en-US" dirty="0" smtClean="0"/>
              <a:t>Repeated bouts of acute pancreatitis</a:t>
            </a:r>
            <a:endParaRPr lang="en-US" b="1" dirty="0" smtClean="0"/>
          </a:p>
          <a:p>
            <a:pPr marL="777240" lvl="1" indent="-457200" fontAlgn="base">
              <a:buFont typeface="+mj-lt"/>
              <a:buAutoNum type="arabicPeriod"/>
            </a:pPr>
            <a:r>
              <a:rPr lang="en-US" dirty="0" smtClean="0"/>
              <a:t>Chronic alcohol abuse</a:t>
            </a:r>
            <a:endParaRPr lang="en-US" b="1" dirty="0" smtClean="0"/>
          </a:p>
          <a:p>
            <a:pPr marL="777240" lvl="1" indent="-457200" fontAlgn="base">
              <a:buFont typeface="+mj-lt"/>
              <a:buAutoNum type="arabicPeriod"/>
            </a:pPr>
            <a:r>
              <a:rPr lang="en-US" dirty="0" err="1" smtClean="0"/>
              <a:t>Germline</a:t>
            </a:r>
            <a:r>
              <a:rPr lang="en-US" dirty="0" smtClean="0"/>
              <a:t> mutations in genes such as </a:t>
            </a:r>
            <a:r>
              <a:rPr lang="en-US" i="1" dirty="0" smtClean="0"/>
              <a:t>CFTR</a:t>
            </a:r>
            <a:r>
              <a:rPr lang="en-US" dirty="0" smtClean="0"/>
              <a:t> (the gene encoding the transporter that is defective in cystic fibrosis), particularly when combined with environmental stressors</a:t>
            </a:r>
          </a:p>
          <a:p>
            <a:pPr fontAlgn="base">
              <a:buNone/>
            </a:pPr>
            <a:endParaRPr lang="en-US" sz="2800" b="1" dirty="0" smtClean="0"/>
          </a:p>
          <a:p>
            <a:pPr fontAlgn="base"/>
            <a:r>
              <a:rPr lang="en-US" sz="2800" dirty="0" smtClean="0"/>
              <a:t>Clinical features include intermittent or persistent abdominal pain, intestinal </a:t>
            </a:r>
            <a:r>
              <a:rPr lang="en-US" sz="2800" dirty="0" err="1" smtClean="0"/>
              <a:t>malabsorption</a:t>
            </a:r>
            <a:r>
              <a:rPr lang="en-US" sz="2800" dirty="0" smtClean="0"/>
              <a:t>, and diabetes</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Rot="1" noChangeArrowheads="1"/>
          </p:cNvSpPr>
          <p:nvPr>
            <p:ph type="title"/>
          </p:nvPr>
        </p:nvSpPr>
        <p:spPr>
          <a:xfrm>
            <a:off x="822325" y="287339"/>
            <a:ext cx="7543800" cy="1008062"/>
          </a:xfrm>
        </p:spPr>
        <p:txBody>
          <a:bodyPr/>
          <a:lstStyle/>
          <a:p>
            <a:pPr fontAlgn="auto">
              <a:spcAft>
                <a:spcPts val="0"/>
              </a:spcAft>
              <a:defRPr/>
            </a:pPr>
            <a:r>
              <a:rPr lang="en-GB" altLang="en-US" dirty="0" smtClean="0">
                <a:solidFill>
                  <a:schemeClr val="accent1"/>
                </a:solidFill>
              </a:rPr>
              <a:t>Pancreatitis: Definition</a:t>
            </a:r>
          </a:p>
        </p:txBody>
      </p:sp>
      <p:sp>
        <p:nvSpPr>
          <p:cNvPr id="10243" name="Rectangle 3"/>
          <p:cNvSpPr>
            <a:spLocks noGrp="1" noChangeArrowheads="1"/>
          </p:cNvSpPr>
          <p:nvPr>
            <p:ph sz="quarter" idx="1"/>
          </p:nvPr>
        </p:nvSpPr>
        <p:spPr/>
        <p:txBody>
          <a:bodyPr/>
          <a:lstStyle/>
          <a:p>
            <a:pPr>
              <a:lnSpc>
                <a:spcPct val="80000"/>
              </a:lnSpc>
            </a:pPr>
            <a:r>
              <a:rPr lang="en-GB" altLang="en-US" sz="2800" dirty="0" smtClean="0"/>
              <a:t>Pancreatitis encompasses a group of disorders characterized by inflammation of the pancreas. The clinical manifestations can range in severity from a mild, self-limited disease to a life-threatening acute inflammatory process.</a:t>
            </a:r>
          </a:p>
          <a:p>
            <a:pPr>
              <a:lnSpc>
                <a:spcPct val="80000"/>
              </a:lnSpc>
            </a:pPr>
            <a:endParaRPr lang="en-GB" altLang="en-US" sz="2800" dirty="0" smtClean="0"/>
          </a:p>
        </p:txBody>
      </p:sp>
      <p:graphicFrame>
        <p:nvGraphicFramePr>
          <p:cNvPr id="3" name="Table 2"/>
          <p:cNvGraphicFramePr>
            <a:graphicFrameLocks noGrp="1"/>
          </p:cNvGraphicFramePr>
          <p:nvPr>
            <p:extLst>
              <p:ext uri="{D42A27DB-BD31-4B8C-83A1-F6EECF244321}">
                <p14:modId xmlns:p14="http://schemas.microsoft.com/office/powerpoint/2010/main" val="823522060"/>
              </p:ext>
            </p:extLst>
          </p:nvPr>
        </p:nvGraphicFramePr>
        <p:xfrm>
          <a:off x="1066800" y="3261360"/>
          <a:ext cx="7086600" cy="2316480"/>
        </p:xfrm>
        <a:graphic>
          <a:graphicData uri="http://schemas.openxmlformats.org/drawingml/2006/table">
            <a:tbl>
              <a:tblPr firstRow="1" bandRow="1">
                <a:tableStyleId>{5C22544A-7EE6-4342-B048-85BDC9FD1C3A}</a:tableStyleId>
              </a:tblPr>
              <a:tblGrid>
                <a:gridCol w="3543300"/>
                <a:gridCol w="3543300"/>
              </a:tblGrid>
              <a:tr h="0">
                <a:tc>
                  <a:txBody>
                    <a:bodyPr/>
                    <a:lstStyle/>
                    <a:p>
                      <a:pPr marL="0" algn="l" rtl="0" eaLnBrk="1" fontAlgn="t" latinLnBrk="0" hangingPunct="1">
                        <a:spcBef>
                          <a:spcPts val="0"/>
                        </a:spcBef>
                        <a:spcAft>
                          <a:spcPts val="0"/>
                        </a:spcAft>
                      </a:pPr>
                      <a:r>
                        <a:rPr lang="en-GB" sz="2800" b="1" i="1" u="none" strike="noStrike" kern="1200">
                          <a:solidFill>
                            <a:srgbClr val="FFFFFF"/>
                          </a:solidFill>
                          <a:effectLst/>
                          <a:latin typeface="Perpetua" panose="02020502060401020303" pitchFamily="18" charset="0"/>
                        </a:rPr>
                        <a:t>Acute pancreatitis</a:t>
                      </a:r>
                      <a:endParaRPr lang="en-GB" sz="1800" b="0" i="0" u="none" strike="noStrike">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GB" sz="2800" b="1" i="1" u="none" strike="noStrike" kern="1200">
                          <a:solidFill>
                            <a:srgbClr val="FFFFFF"/>
                          </a:solidFill>
                          <a:effectLst/>
                          <a:latin typeface="Perpetua" panose="02020502060401020303" pitchFamily="18" charset="0"/>
                        </a:rPr>
                        <a:t>Chronic pancreatitis</a:t>
                      </a:r>
                      <a:r>
                        <a:rPr lang="en-GB" sz="2800" b="1" i="0" u="none" strike="noStrike" kern="1200">
                          <a:solidFill>
                            <a:srgbClr val="FFFFFF"/>
                          </a:solidFill>
                          <a:effectLst/>
                          <a:latin typeface="Perpetua" panose="02020502060401020303" pitchFamily="18" charset="0"/>
                        </a:rPr>
                        <a:t> </a:t>
                      </a:r>
                      <a:endParaRPr lang="en-GB" sz="1800" b="0" i="0" u="none" strike="noStrike">
                        <a:effectLst/>
                        <a:latin typeface="Arial" panose="020B0604020202020204" pitchFamily="34" charset="0"/>
                      </a:endParaRPr>
                    </a:p>
                  </a:txBody>
                  <a:tcPr/>
                </a:tc>
              </a:tr>
              <a:tr h="370840">
                <a:tc>
                  <a:txBody>
                    <a:bodyPr/>
                    <a:lstStyle/>
                    <a:p>
                      <a:pPr marL="0" algn="l" rtl="0" eaLnBrk="1" fontAlgn="t" latinLnBrk="0" hangingPunct="1">
                        <a:spcBef>
                          <a:spcPts val="0"/>
                        </a:spcBef>
                        <a:spcAft>
                          <a:spcPts val="0"/>
                        </a:spcAft>
                      </a:pPr>
                      <a:r>
                        <a:rPr lang="en-US" sz="2800" b="0" i="0" u="none" strike="noStrike" kern="1200" dirty="0" smtClean="0">
                          <a:solidFill>
                            <a:srgbClr val="000000"/>
                          </a:solidFill>
                          <a:effectLst/>
                          <a:latin typeface="Perpetua" panose="02020502060401020303" pitchFamily="18" charset="0"/>
                        </a:rPr>
                        <a:t>Glands </a:t>
                      </a:r>
                      <a:r>
                        <a:rPr lang="en-US" sz="2800" b="0" i="0" u="none" strike="noStrike" kern="1200" dirty="0">
                          <a:solidFill>
                            <a:srgbClr val="000000"/>
                          </a:solidFill>
                          <a:effectLst/>
                          <a:latin typeface="Perpetua" panose="02020502060401020303" pitchFamily="18" charset="0"/>
                        </a:rPr>
                        <a:t>can return to normal if underlying cause of the pancreatitis is removed</a:t>
                      </a:r>
                      <a:endParaRPr lang="en-US" sz="1800" b="0" i="0" u="none" strike="noStrike" dirty="0">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2800" b="0" i="0" u="none" strike="noStrike" kern="1200" dirty="0" smtClean="0">
                          <a:solidFill>
                            <a:srgbClr val="000000"/>
                          </a:solidFill>
                          <a:effectLst/>
                          <a:latin typeface="Perpetua" panose="02020502060401020303" pitchFamily="18" charset="0"/>
                        </a:rPr>
                        <a:t>Irreversible </a:t>
                      </a:r>
                      <a:r>
                        <a:rPr lang="en-US" sz="2800" b="0" i="0" u="none" strike="noStrike" kern="1200" dirty="0">
                          <a:solidFill>
                            <a:srgbClr val="000000"/>
                          </a:solidFill>
                          <a:effectLst/>
                          <a:latin typeface="Perpetua" panose="02020502060401020303" pitchFamily="18" charset="0"/>
                        </a:rPr>
                        <a:t>destruction of exocrine pancreatic parenchyma</a:t>
                      </a:r>
                      <a:endParaRPr lang="en-US" sz="1800" b="0" i="0" u="none" strike="noStrike" dirty="0">
                        <a:effectLst/>
                        <a:latin typeface="Arial" panose="020B0604020202020204"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3048000" y="3352800"/>
            <a:ext cx="3048000" cy="1828800"/>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r>
              <a:rPr lang="en-US" sz="2800" dirty="0"/>
              <a:t>Definition </a:t>
            </a:r>
          </a:p>
          <a:p>
            <a:r>
              <a:rPr lang="en-US" dirty="0" smtClean="0"/>
              <a:t>Epidemiology</a:t>
            </a:r>
          </a:p>
          <a:p>
            <a:r>
              <a:rPr lang="en-US" dirty="0" smtClean="0"/>
              <a:t>Pathogenesis</a:t>
            </a:r>
          </a:p>
          <a:p>
            <a:r>
              <a:rPr lang="en-US" dirty="0" smtClean="0"/>
              <a:t>Morphology </a:t>
            </a:r>
          </a:p>
          <a:p>
            <a:r>
              <a:rPr lang="en-US" dirty="0" smtClean="0"/>
              <a:t>Clinical findings</a:t>
            </a:r>
          </a:p>
          <a:p>
            <a:r>
              <a:rPr lang="en-US" dirty="0" smtClean="0"/>
              <a:t>Major laboratory </a:t>
            </a:r>
            <a:r>
              <a:rPr lang="en-US" dirty="0"/>
              <a:t>tests</a:t>
            </a:r>
            <a:r>
              <a:rPr lang="en-US" dirty="0" smtClean="0"/>
              <a:t> </a:t>
            </a:r>
          </a:p>
          <a:p>
            <a:endParaRPr lang="en-US" dirty="0">
              <a:solidFill>
                <a:schemeClr val="bg1"/>
              </a:solidFill>
            </a:endParaRPr>
          </a:p>
        </p:txBody>
      </p:sp>
      <p:sp>
        <p:nvSpPr>
          <p:cNvPr id="6" name="Title 5"/>
          <p:cNvSpPr>
            <a:spLocks noGrp="1"/>
          </p:cNvSpPr>
          <p:nvPr>
            <p:ph type="ctrTitle"/>
          </p:nvPr>
        </p:nvSpPr>
        <p:spPr/>
        <p:txBody>
          <a:bodyPr/>
          <a:lstStyle/>
          <a:p>
            <a:r>
              <a:rPr lang="en-GB" altLang="en-US" i="1" dirty="0">
                <a:solidFill>
                  <a:schemeClr val="bg1"/>
                </a:solidFill>
              </a:rPr>
              <a:t>Acute pancreatitis</a:t>
            </a:r>
            <a:r>
              <a:rPr lang="en-US" dirty="0">
                <a:solidFill>
                  <a:schemeClr val="bg1"/>
                </a:solidFill>
              </a:rPr>
              <a:t/>
            </a:r>
            <a:br>
              <a:rPr lang="en-US" dirty="0">
                <a:solidFill>
                  <a:schemeClr val="bg1"/>
                </a:solidFill>
              </a:rPr>
            </a:br>
            <a:endParaRPr lang="en-US" dirty="0"/>
          </a:p>
        </p:txBody>
      </p:sp>
    </p:spTree>
    <p:extLst>
      <p:ext uri="{BB962C8B-B14F-4D97-AF65-F5344CB8AC3E}">
        <p14:creationId xmlns:p14="http://schemas.microsoft.com/office/powerpoint/2010/main" val="209556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Rot="1" noChangeArrowheads="1"/>
          </p:cNvSpPr>
          <p:nvPr>
            <p:ph type="title"/>
          </p:nvPr>
        </p:nvSpPr>
        <p:spPr>
          <a:xfrm>
            <a:off x="609600" y="914400"/>
            <a:ext cx="7772400" cy="792162"/>
          </a:xfrm>
        </p:spPr>
        <p:txBody>
          <a:bodyPr>
            <a:normAutofit fontScale="90000"/>
          </a:bodyPr>
          <a:lstStyle/>
          <a:p>
            <a:pPr fontAlgn="auto">
              <a:spcAft>
                <a:spcPts val="0"/>
              </a:spcAft>
              <a:defRPr/>
            </a:pPr>
            <a:r>
              <a:rPr lang="en-GB" altLang="en-US" i="1" dirty="0" smtClean="0">
                <a:solidFill>
                  <a:schemeClr val="accent1"/>
                </a:solidFill>
              </a:rPr>
              <a:t>Acute pancreatitis</a:t>
            </a:r>
            <a:br>
              <a:rPr lang="en-GB" altLang="en-US" i="1" dirty="0" smtClean="0">
                <a:solidFill>
                  <a:schemeClr val="accent1"/>
                </a:solidFill>
              </a:rPr>
            </a:br>
            <a:r>
              <a:rPr lang="en-GB" altLang="en-US" i="1" dirty="0" smtClean="0">
                <a:solidFill>
                  <a:schemeClr val="accent1"/>
                </a:solidFill>
              </a:rPr>
              <a:t>Definition</a:t>
            </a:r>
          </a:p>
        </p:txBody>
      </p:sp>
      <p:sp>
        <p:nvSpPr>
          <p:cNvPr id="11267" name="Rectangle 3"/>
          <p:cNvSpPr>
            <a:spLocks noGrp="1" noChangeArrowheads="1"/>
          </p:cNvSpPr>
          <p:nvPr>
            <p:ph sz="quarter" idx="1"/>
          </p:nvPr>
        </p:nvSpPr>
        <p:spPr>
          <a:xfrm>
            <a:off x="1008888" y="1828800"/>
            <a:ext cx="7391400" cy="2438400"/>
          </a:xfrm>
        </p:spPr>
        <p:txBody>
          <a:bodyPr>
            <a:normAutofit/>
          </a:bodyPr>
          <a:lstStyle/>
          <a:p>
            <a:r>
              <a:rPr lang="en-US" altLang="en-US" sz="2400" dirty="0" smtClean="0">
                <a:latin typeface="Arial" pitchFamily="34" charset="0"/>
                <a:cs typeface="Arial" pitchFamily="34" charset="0"/>
              </a:rPr>
              <a:t>Acute pancreatitis is characterized by reversible pancreatic </a:t>
            </a:r>
            <a:r>
              <a:rPr lang="en-US" altLang="en-US" sz="2400" dirty="0" err="1" smtClean="0">
                <a:latin typeface="Arial" pitchFamily="34" charset="0"/>
                <a:cs typeface="Arial" pitchFamily="34" charset="0"/>
              </a:rPr>
              <a:t>parenchymal</a:t>
            </a:r>
            <a:r>
              <a:rPr lang="en-US" altLang="en-US" sz="2400" dirty="0" smtClean="0">
                <a:latin typeface="Arial" pitchFamily="34" charset="0"/>
                <a:cs typeface="Arial" pitchFamily="34" charset="0"/>
              </a:rPr>
              <a:t> injury associated with inflammation </a:t>
            </a:r>
            <a:r>
              <a:rPr lang="en-GB" altLang="en-US" sz="2400" dirty="0" smtClean="0">
                <a:latin typeface="Arial" pitchFamily="34" charset="0"/>
                <a:cs typeface="Arial" pitchFamily="34" charset="0"/>
              </a:rPr>
              <a:t>(ranging in severity from </a:t>
            </a:r>
            <a:r>
              <a:rPr lang="en-GB" altLang="en-US" sz="2400" dirty="0" err="1" smtClean="0">
                <a:latin typeface="Arial" pitchFamily="34" charset="0"/>
                <a:cs typeface="Arial" pitchFamily="34" charset="0"/>
              </a:rPr>
              <a:t>edema</a:t>
            </a:r>
            <a:r>
              <a:rPr lang="en-GB" altLang="en-US" sz="2400" dirty="0" smtClean="0">
                <a:latin typeface="Arial" pitchFamily="34" charset="0"/>
                <a:cs typeface="Arial" pitchFamily="34" charset="0"/>
              </a:rPr>
              <a:t> and fat necrosis to </a:t>
            </a:r>
            <a:r>
              <a:rPr lang="en-GB" altLang="en-US" sz="2400" dirty="0" err="1" smtClean="0">
                <a:latin typeface="Arial" pitchFamily="34" charset="0"/>
                <a:cs typeface="Arial" pitchFamily="34" charset="0"/>
              </a:rPr>
              <a:t>parenchymal</a:t>
            </a:r>
            <a:r>
              <a:rPr lang="en-GB" altLang="en-US" sz="2400" dirty="0" smtClean="0">
                <a:latin typeface="Arial" pitchFamily="34" charset="0"/>
                <a:cs typeface="Arial" pitchFamily="34" charset="0"/>
              </a:rPr>
              <a:t> necrosis with severe </a:t>
            </a:r>
            <a:r>
              <a:rPr lang="en-GB" altLang="en-US" sz="2400" dirty="0" err="1" smtClean="0">
                <a:latin typeface="Arial" pitchFamily="34" charset="0"/>
                <a:cs typeface="Arial" pitchFamily="34" charset="0"/>
              </a:rPr>
              <a:t>hemorrhage</a:t>
            </a:r>
            <a:r>
              <a:rPr lang="en-GB" altLang="en-US" sz="2400" dirty="0" smtClean="0">
                <a:latin typeface="Arial" pitchFamily="34" charset="0"/>
                <a:cs typeface="Arial" pitchFamily="34" charset="0"/>
              </a:rPr>
              <a:t>)</a:t>
            </a:r>
          </a:p>
          <a:p>
            <a:endParaRPr lang="en-GB" altLang="en-US" sz="2000" dirty="0" smtClean="0">
              <a:latin typeface="Arial" pitchFamily="34" charset="0"/>
              <a:cs typeface="Arial" pitchFamily="34" charset="0"/>
            </a:endParaRPr>
          </a:p>
        </p:txBody>
      </p:sp>
    </p:spTree>
    <p:extLst>
      <p:ext uri="{BB962C8B-B14F-4D97-AF65-F5344CB8AC3E}">
        <p14:creationId xmlns:p14="http://schemas.microsoft.com/office/powerpoint/2010/main" val="238272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Rot="1" noChangeArrowheads="1"/>
          </p:cNvSpPr>
          <p:nvPr>
            <p:ph type="title"/>
          </p:nvPr>
        </p:nvSpPr>
        <p:spPr>
          <a:xfrm>
            <a:off x="533400" y="457200"/>
            <a:ext cx="7772400" cy="792162"/>
          </a:xfrm>
        </p:spPr>
        <p:txBody>
          <a:bodyPr>
            <a:noAutofit/>
          </a:bodyPr>
          <a:lstStyle/>
          <a:p>
            <a:pPr>
              <a:defRPr/>
            </a:pPr>
            <a:r>
              <a:rPr lang="en-GB" altLang="en-US" sz="3200" i="1" dirty="0" smtClean="0">
                <a:solidFill>
                  <a:schemeClr val="accent1"/>
                </a:solidFill>
              </a:rPr>
              <a:t>Acute pancreatitis</a:t>
            </a:r>
            <a:br>
              <a:rPr lang="en-GB" altLang="en-US" sz="3200" i="1" dirty="0" smtClean="0">
                <a:solidFill>
                  <a:schemeClr val="accent1"/>
                </a:solidFill>
              </a:rPr>
            </a:br>
            <a:r>
              <a:rPr lang="en-GB" altLang="en-US" sz="2800" dirty="0">
                <a:solidFill>
                  <a:schemeClr val="accent1"/>
                </a:solidFill>
                <a:latin typeface="Arial" pitchFamily="34" charset="0"/>
                <a:cs typeface="Arial" pitchFamily="34" charset="0"/>
              </a:rPr>
              <a:t>Epidemiology</a:t>
            </a:r>
            <a:r>
              <a:rPr lang="en-GB" altLang="en-US" sz="2800" dirty="0" smtClean="0">
                <a:solidFill>
                  <a:schemeClr val="accent1"/>
                </a:solidFill>
                <a:latin typeface="Arial" pitchFamily="34" charset="0"/>
                <a:cs typeface="Arial" pitchFamily="34" charset="0"/>
              </a:rPr>
              <a:t>:</a:t>
            </a:r>
            <a:endParaRPr lang="en-GB" altLang="en-US" sz="2800" i="1" dirty="0" smtClean="0">
              <a:solidFill>
                <a:schemeClr val="accent1"/>
              </a:solidFill>
            </a:endParaRPr>
          </a:p>
        </p:txBody>
      </p:sp>
      <p:sp>
        <p:nvSpPr>
          <p:cNvPr id="11267" name="Rectangle 3"/>
          <p:cNvSpPr>
            <a:spLocks noGrp="1" noChangeArrowheads="1"/>
          </p:cNvSpPr>
          <p:nvPr>
            <p:ph sz="quarter" idx="1"/>
          </p:nvPr>
        </p:nvSpPr>
        <p:spPr>
          <a:xfrm>
            <a:off x="838200" y="1600200"/>
            <a:ext cx="7772400" cy="4572000"/>
          </a:xfrm>
        </p:spPr>
        <p:txBody>
          <a:bodyPr>
            <a:normAutofit/>
          </a:bodyPr>
          <a:lstStyle/>
          <a:p>
            <a:r>
              <a:rPr lang="en-GB" sz="2000" dirty="0" smtClean="0">
                <a:latin typeface="Arial" pitchFamily="34" charset="0"/>
                <a:cs typeface="Arial" pitchFamily="34" charset="0"/>
              </a:rPr>
              <a:t>T</a:t>
            </a:r>
            <a:r>
              <a:rPr lang="en-US" sz="2000" dirty="0" smtClean="0">
                <a:latin typeface="Arial" pitchFamily="34" charset="0"/>
                <a:cs typeface="Arial" pitchFamily="34" charset="0"/>
              </a:rPr>
              <a:t>he annual incidence in Western countries is 10 to 20 cases per 100,000 people.</a:t>
            </a:r>
            <a:endParaRPr lang="en-GB" altLang="en-US" sz="2000" dirty="0" smtClean="0">
              <a:latin typeface="Arial" pitchFamily="34" charset="0"/>
              <a:cs typeface="Arial" pitchFamily="34" charset="0"/>
            </a:endParaRPr>
          </a:p>
          <a:p>
            <a:r>
              <a:rPr lang="en-GB" altLang="en-US" sz="2000" dirty="0" smtClean="0">
                <a:latin typeface="Arial" pitchFamily="34" charset="0"/>
                <a:cs typeface="Arial" pitchFamily="34" charset="0"/>
              </a:rPr>
              <a:t>80% of cases in Western countries are associated with one of two conditions: biliary tract disease or alcoholism. </a:t>
            </a:r>
          </a:p>
          <a:p>
            <a:r>
              <a:rPr lang="en-GB" altLang="en-US" sz="2000" dirty="0" smtClean="0">
                <a:latin typeface="Arial" pitchFamily="34" charset="0"/>
                <a:cs typeface="Arial" pitchFamily="34" charset="0"/>
              </a:rPr>
              <a:t>Gallstones are present in 35% to 60% of cases of acute pancreatitis </a:t>
            </a:r>
          </a:p>
          <a:p>
            <a:r>
              <a:rPr lang="en-US" altLang="en-US" sz="2000" dirty="0" smtClean="0">
                <a:latin typeface="Arial" pitchFamily="34" charset="0"/>
                <a:cs typeface="Arial" pitchFamily="34" charset="0"/>
              </a:rPr>
              <a:t>The male-to-female ratio is</a:t>
            </a:r>
          </a:p>
          <a:p>
            <a:pPr lvl="1">
              <a:buFont typeface="Wingdings" panose="05000000000000000000" pitchFamily="2" charset="2"/>
              <a:buChar char="Ø"/>
            </a:pPr>
            <a:r>
              <a:rPr lang="en-US" altLang="en-US" sz="1800" dirty="0" smtClean="0">
                <a:latin typeface="Arial" pitchFamily="34" charset="0"/>
                <a:cs typeface="Arial" pitchFamily="34" charset="0"/>
              </a:rPr>
              <a:t>1 : 3 in the group with biliary tract disease </a:t>
            </a:r>
          </a:p>
          <a:p>
            <a:pPr lvl="1">
              <a:buFont typeface="Wingdings" panose="05000000000000000000" pitchFamily="2" charset="2"/>
              <a:buChar char="Ø"/>
            </a:pPr>
            <a:r>
              <a:rPr lang="en-US" altLang="en-US" sz="1800" dirty="0" smtClean="0">
                <a:latin typeface="Arial" pitchFamily="34" charset="0"/>
                <a:cs typeface="Arial" pitchFamily="34" charset="0"/>
              </a:rPr>
              <a:t>6 : 1 in those with alcoholism</a:t>
            </a:r>
          </a:p>
          <a:p>
            <a:endParaRPr lang="en-GB" altLang="en-US"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Rot="1" noChangeArrowheads="1"/>
          </p:cNvSpPr>
          <p:nvPr>
            <p:ph type="title"/>
          </p:nvPr>
        </p:nvSpPr>
        <p:spPr>
          <a:xfrm>
            <a:off x="609600" y="344742"/>
            <a:ext cx="7772400" cy="944562"/>
          </a:xfrm>
        </p:spPr>
        <p:txBody>
          <a:bodyPr>
            <a:noAutofit/>
          </a:bodyPr>
          <a:lstStyle/>
          <a:p>
            <a:pPr fontAlgn="base"/>
            <a:r>
              <a:rPr lang="en-GB" altLang="en-US" sz="2800" i="1" dirty="0" smtClean="0">
                <a:solidFill>
                  <a:schemeClr val="accent1"/>
                </a:solidFill>
              </a:rPr>
              <a:t>Acute pancreatitis</a:t>
            </a:r>
            <a:br>
              <a:rPr lang="en-GB" altLang="en-US" sz="2800" i="1" dirty="0" smtClean="0">
                <a:solidFill>
                  <a:schemeClr val="accent1"/>
                </a:solidFill>
              </a:rPr>
            </a:br>
            <a:r>
              <a:rPr lang="en-US" sz="2800" dirty="0" smtClean="0">
                <a:solidFill>
                  <a:schemeClr val="accent1"/>
                </a:solidFill>
              </a:rPr>
              <a:t>Etiologic Factors</a:t>
            </a:r>
            <a:endParaRPr lang="en-US" sz="2800" dirty="0">
              <a:solidFill>
                <a:schemeClr val="accent1"/>
              </a:solidFill>
            </a:endParaRPr>
          </a:p>
        </p:txBody>
      </p:sp>
      <p:sp>
        <p:nvSpPr>
          <p:cNvPr id="478211" name="Rectangle 3"/>
          <p:cNvSpPr>
            <a:spLocks noGrp="1" noChangeArrowheads="1"/>
          </p:cNvSpPr>
          <p:nvPr>
            <p:ph sz="quarter" idx="1"/>
          </p:nvPr>
        </p:nvSpPr>
        <p:spPr>
          <a:xfrm>
            <a:off x="594360" y="1289304"/>
            <a:ext cx="3749040" cy="5340096"/>
          </a:xfrm>
        </p:spPr>
        <p:style>
          <a:lnRef idx="1">
            <a:schemeClr val="dk1"/>
          </a:lnRef>
          <a:fillRef idx="2">
            <a:schemeClr val="dk1"/>
          </a:fillRef>
          <a:effectRef idx="1">
            <a:schemeClr val="dk1"/>
          </a:effectRef>
          <a:fontRef idx="minor">
            <a:schemeClr val="dk1"/>
          </a:fontRef>
        </p:style>
        <p:txBody>
          <a:bodyPr rtlCol="0">
            <a:normAutofit/>
          </a:bodyPr>
          <a:lstStyle/>
          <a:p>
            <a:pPr marL="91440" indent="-91440">
              <a:lnSpc>
                <a:spcPct val="80000"/>
              </a:lnSpc>
              <a:defRPr/>
            </a:pPr>
            <a:r>
              <a:rPr lang="en-GB" altLang="en-US" sz="2400" b="1" dirty="0" smtClean="0">
                <a:solidFill>
                  <a:schemeClr val="accent1"/>
                </a:solidFill>
                <a:latin typeface="Arial" pitchFamily="34" charset="0"/>
                <a:cs typeface="Arial" pitchFamily="34" charset="0"/>
              </a:rPr>
              <a:t> Metabolic:</a:t>
            </a:r>
          </a:p>
          <a:p>
            <a:pPr marL="788670" lvl="1" indent="-514350" fontAlgn="base">
              <a:buFont typeface="+mj-lt"/>
              <a:buAutoNum type="arabicPeriod"/>
            </a:pPr>
            <a:r>
              <a:rPr lang="en-US" sz="1800" dirty="0" smtClean="0">
                <a:latin typeface="Arial" pitchFamily="34" charset="0"/>
                <a:cs typeface="Arial" pitchFamily="34" charset="0"/>
              </a:rPr>
              <a:t>Alcoholism</a:t>
            </a:r>
          </a:p>
          <a:p>
            <a:pPr marL="788670" lvl="1" indent="-514350" fontAlgn="base">
              <a:buFont typeface="+mj-lt"/>
              <a:buAutoNum type="arabicPeriod"/>
            </a:pPr>
            <a:r>
              <a:rPr lang="en-US" sz="1800" dirty="0" err="1" smtClean="0">
                <a:latin typeface="Arial" pitchFamily="34" charset="0"/>
                <a:cs typeface="Arial" pitchFamily="34" charset="0"/>
              </a:rPr>
              <a:t>Hyperlipoproteinemia</a:t>
            </a:r>
            <a:endParaRPr lang="en-US" sz="1800" dirty="0" smtClean="0">
              <a:latin typeface="Arial" pitchFamily="34" charset="0"/>
              <a:cs typeface="Arial" pitchFamily="34" charset="0"/>
            </a:endParaRPr>
          </a:p>
          <a:p>
            <a:pPr marL="788670" lvl="1" indent="-514350" fontAlgn="base">
              <a:buFont typeface="+mj-lt"/>
              <a:buAutoNum type="arabicPeriod"/>
            </a:pPr>
            <a:r>
              <a:rPr lang="en-US" sz="1800" dirty="0" err="1" smtClean="0">
                <a:latin typeface="Arial" pitchFamily="34" charset="0"/>
                <a:cs typeface="Arial" pitchFamily="34" charset="0"/>
              </a:rPr>
              <a:t>Hypercalcemia</a:t>
            </a:r>
            <a:endParaRPr lang="en-US" sz="1800" dirty="0" smtClean="0">
              <a:latin typeface="Arial" pitchFamily="34" charset="0"/>
              <a:cs typeface="Arial" pitchFamily="34" charset="0"/>
            </a:endParaRPr>
          </a:p>
          <a:p>
            <a:pPr marL="788670" lvl="1" indent="-514350" fontAlgn="base">
              <a:buFont typeface="+mj-lt"/>
              <a:buAutoNum type="arabicPeriod"/>
            </a:pPr>
            <a:r>
              <a:rPr lang="en-US" sz="1800" dirty="0" smtClean="0">
                <a:latin typeface="Arial" pitchFamily="34" charset="0"/>
                <a:cs typeface="Arial" pitchFamily="34" charset="0"/>
              </a:rPr>
              <a:t>Drugs (e.g., </a:t>
            </a:r>
            <a:r>
              <a:rPr lang="en-US" sz="1800" dirty="0" err="1" smtClean="0">
                <a:latin typeface="Arial" pitchFamily="34" charset="0"/>
                <a:cs typeface="Arial" pitchFamily="34" charset="0"/>
              </a:rPr>
              <a:t>azathioprine</a:t>
            </a:r>
            <a:r>
              <a:rPr lang="en-US" sz="1800" dirty="0" smtClean="0">
                <a:latin typeface="Arial" pitchFamily="34" charset="0"/>
                <a:cs typeface="Arial" pitchFamily="34" charset="0"/>
              </a:rPr>
              <a:t>)</a:t>
            </a:r>
          </a:p>
          <a:p>
            <a:r>
              <a:rPr lang="en-US" altLang="en-US" sz="2400" b="1" dirty="0" smtClean="0">
                <a:solidFill>
                  <a:schemeClr val="accent1"/>
                </a:solidFill>
                <a:latin typeface="Arial" pitchFamily="34" charset="0"/>
                <a:cs typeface="Arial" pitchFamily="34" charset="0"/>
              </a:rPr>
              <a:t>Genetic:</a:t>
            </a:r>
          </a:p>
          <a:p>
            <a:pPr>
              <a:buNone/>
            </a:pPr>
            <a:r>
              <a:rPr lang="en-US" sz="1800" dirty="0">
                <a:latin typeface="Arial" pitchFamily="34" charset="0"/>
                <a:cs typeface="Arial" pitchFamily="34" charset="0"/>
              </a:rPr>
              <a:t>Mutations in genes encoding </a:t>
            </a:r>
            <a:r>
              <a:rPr lang="en-US" sz="1800" dirty="0" smtClean="0">
                <a:latin typeface="Arial" pitchFamily="34" charset="0"/>
                <a:cs typeface="Arial" pitchFamily="34" charset="0"/>
              </a:rPr>
              <a:t>trypsin </a:t>
            </a:r>
            <a:r>
              <a:rPr lang="en-US" sz="1600" dirty="0">
                <a:solidFill>
                  <a:schemeClr val="tx1"/>
                </a:solidFill>
                <a:latin typeface="Arial" pitchFamily="34" charset="0"/>
                <a:cs typeface="Arial" pitchFamily="34" charset="0"/>
              </a:rPr>
              <a:t>e.g. </a:t>
            </a:r>
            <a:r>
              <a:rPr lang="en-US" sz="1800" i="1" dirty="0"/>
              <a:t>PRSS1</a:t>
            </a:r>
            <a:r>
              <a:rPr lang="en-US" sz="1800" dirty="0"/>
              <a:t>, </a:t>
            </a:r>
            <a:r>
              <a:rPr lang="en-US" sz="1800" i="1" dirty="0" smtClean="0"/>
              <a:t>SPINK1 </a:t>
            </a:r>
            <a:r>
              <a:rPr lang="en-US" sz="1800" dirty="0" smtClean="0">
                <a:latin typeface="Arial" pitchFamily="34" charset="0"/>
                <a:cs typeface="Arial" pitchFamily="34" charset="0"/>
              </a:rPr>
              <a:t>(</a:t>
            </a:r>
            <a:r>
              <a:rPr lang="en-US" sz="1800" dirty="0" smtClean="0"/>
              <a:t>Dysregulation </a:t>
            </a:r>
            <a:r>
              <a:rPr lang="en-US" sz="1800" dirty="0"/>
              <a:t>of trypsinogen inactivation</a:t>
            </a:r>
            <a:r>
              <a:rPr lang="en-US" sz="1800" dirty="0" smtClean="0">
                <a:latin typeface="Arial" pitchFamily="34" charset="0"/>
                <a:cs typeface="Arial" pitchFamily="34" charset="0"/>
              </a:rPr>
              <a:t>) </a:t>
            </a:r>
            <a:endParaRPr lang="en-US" altLang="en-US" sz="1800" b="1" dirty="0">
              <a:solidFill>
                <a:schemeClr val="accent1"/>
              </a:solidFill>
              <a:latin typeface="Arial" pitchFamily="34" charset="0"/>
              <a:cs typeface="Arial" pitchFamily="34" charset="0"/>
            </a:endParaRPr>
          </a:p>
          <a:p>
            <a:pPr>
              <a:buFont typeface="Wingdings" panose="05000000000000000000" pitchFamily="2" charset="2"/>
              <a:buChar char="§"/>
            </a:pPr>
            <a:endParaRPr lang="en-US" altLang="en-US" sz="1800" b="1" dirty="0" smtClean="0">
              <a:solidFill>
                <a:schemeClr val="accent1"/>
              </a:solidFill>
              <a:latin typeface="Arial" pitchFamily="34" charset="0"/>
              <a:cs typeface="Arial" pitchFamily="34" charset="0"/>
            </a:endParaRPr>
          </a:p>
          <a:p>
            <a:pPr>
              <a:buFont typeface="Wingdings" panose="05000000000000000000" pitchFamily="2" charset="2"/>
              <a:buChar char="§"/>
            </a:pPr>
            <a:endParaRPr lang="en-US" altLang="en-US" b="1" dirty="0" smtClean="0">
              <a:solidFill>
                <a:schemeClr val="accent1"/>
              </a:solidFill>
              <a:latin typeface="Arial" pitchFamily="34" charset="0"/>
              <a:cs typeface="Arial" pitchFamily="34" charset="0"/>
            </a:endParaRPr>
          </a:p>
          <a:p>
            <a:pPr>
              <a:buFont typeface="Wingdings" panose="05000000000000000000" pitchFamily="2" charset="2"/>
              <a:buChar char="§"/>
            </a:pPr>
            <a:r>
              <a:rPr lang="en-US" altLang="en-US" b="1" dirty="0" smtClean="0">
                <a:solidFill>
                  <a:schemeClr val="accent1"/>
                </a:solidFill>
                <a:latin typeface="Arial" pitchFamily="34" charset="0"/>
                <a:cs typeface="Arial" pitchFamily="34" charset="0"/>
              </a:rPr>
              <a:t>Infectious</a:t>
            </a:r>
            <a:r>
              <a:rPr lang="en-US" altLang="en-US" b="1" dirty="0">
                <a:solidFill>
                  <a:schemeClr val="accent1"/>
                </a:solidFill>
                <a:latin typeface="Arial" pitchFamily="34" charset="0"/>
                <a:cs typeface="Arial" pitchFamily="34" charset="0"/>
              </a:rPr>
              <a:t>:</a:t>
            </a:r>
          </a:p>
          <a:p>
            <a:pPr marL="777240" lvl="1" indent="-457200">
              <a:buNone/>
            </a:pPr>
            <a:r>
              <a:rPr lang="en-US" sz="1800" dirty="0">
                <a:latin typeface="Arial" pitchFamily="34" charset="0"/>
                <a:cs typeface="Arial" pitchFamily="34" charset="0"/>
              </a:rPr>
              <a:t>Mumps, </a:t>
            </a:r>
            <a:r>
              <a:rPr lang="en-US" sz="1800" dirty="0" err="1">
                <a:latin typeface="Arial" pitchFamily="34" charset="0"/>
                <a:cs typeface="Arial" pitchFamily="34" charset="0"/>
              </a:rPr>
              <a:t>Coxsackievirus</a:t>
            </a:r>
            <a:r>
              <a:rPr lang="en-US" sz="1800" dirty="0">
                <a:latin typeface="Arial" pitchFamily="34" charset="0"/>
                <a:cs typeface="Arial" pitchFamily="34" charset="0"/>
              </a:rPr>
              <a:t>, Mycoplasma pneumoniae</a:t>
            </a:r>
          </a:p>
          <a:p>
            <a:pPr>
              <a:buNone/>
            </a:pPr>
            <a:endParaRPr lang="en-US" sz="2000" dirty="0" smtClean="0">
              <a:latin typeface="Arial" pitchFamily="34" charset="0"/>
              <a:cs typeface="Arial" pitchFamily="34" charset="0"/>
            </a:endParaRPr>
          </a:p>
          <a:p>
            <a:pPr>
              <a:buNone/>
            </a:pPr>
            <a:endParaRPr lang="en-GB" altLang="en-US" sz="2000" dirty="0" err="1" smtClean="0">
              <a:latin typeface="Arial" pitchFamily="34" charset="0"/>
              <a:cs typeface="Arial" pitchFamily="34" charset="0"/>
            </a:endParaRPr>
          </a:p>
        </p:txBody>
      </p:sp>
      <p:sp>
        <p:nvSpPr>
          <p:cNvPr id="4" name="Content Placeholder 3"/>
          <p:cNvSpPr>
            <a:spLocks noGrp="1"/>
          </p:cNvSpPr>
          <p:nvPr>
            <p:ph sz="quarter" idx="2"/>
          </p:nvPr>
        </p:nvSpPr>
        <p:spPr>
          <a:xfrm>
            <a:off x="4572000" y="1295400"/>
            <a:ext cx="4053840" cy="5337048"/>
          </a:xfrm>
        </p:spPr>
        <p:style>
          <a:lnRef idx="1">
            <a:schemeClr val="dk1"/>
          </a:lnRef>
          <a:fillRef idx="2">
            <a:schemeClr val="dk1"/>
          </a:fillRef>
          <a:effectRef idx="1">
            <a:schemeClr val="dk1"/>
          </a:effectRef>
          <a:fontRef idx="minor">
            <a:schemeClr val="dk1"/>
          </a:fontRef>
        </p:style>
        <p:txBody>
          <a:bodyPr>
            <a:normAutofit/>
          </a:bodyPr>
          <a:lstStyle/>
          <a:p>
            <a:r>
              <a:rPr lang="en-US" altLang="en-US" sz="2400" b="1" dirty="0" smtClean="0">
                <a:solidFill>
                  <a:schemeClr val="accent1"/>
                </a:solidFill>
                <a:latin typeface="Arial" pitchFamily="34" charset="0"/>
                <a:cs typeface="Arial" pitchFamily="34" charset="0"/>
              </a:rPr>
              <a:t>Mechanical:</a:t>
            </a:r>
          </a:p>
          <a:p>
            <a:pPr marL="514350" lvl="0" indent="-514350" fontAlgn="base">
              <a:buFont typeface="+mj-lt"/>
              <a:buAutoNum type="arabicPeriod"/>
            </a:pPr>
            <a:r>
              <a:rPr lang="en-US" sz="2000" dirty="0" smtClean="0">
                <a:latin typeface="Arial" pitchFamily="34" charset="0"/>
                <a:cs typeface="Arial" pitchFamily="34" charset="0"/>
              </a:rPr>
              <a:t>Gallstones</a:t>
            </a:r>
            <a:endParaRPr lang="en-US" sz="2400" dirty="0" smtClean="0">
              <a:latin typeface="Arial" pitchFamily="34" charset="0"/>
              <a:cs typeface="Arial" pitchFamily="34" charset="0"/>
            </a:endParaRPr>
          </a:p>
          <a:p>
            <a:pPr marL="514350" lvl="0" indent="-514350" fontAlgn="base">
              <a:buFont typeface="+mj-lt"/>
              <a:buAutoNum type="arabicPeriod"/>
            </a:pPr>
            <a:r>
              <a:rPr lang="en-US" sz="2000" dirty="0" smtClean="0">
                <a:latin typeface="Arial" pitchFamily="34" charset="0"/>
                <a:cs typeface="Arial" pitchFamily="34" charset="0"/>
              </a:rPr>
              <a:t>Trauma (</a:t>
            </a:r>
            <a:r>
              <a:rPr lang="en-US" sz="2400" dirty="0" smtClean="0"/>
              <a:t>seat </a:t>
            </a:r>
            <a:r>
              <a:rPr lang="en-US" sz="2400" dirty="0"/>
              <a:t>belt trauma, posterior penetration of duodenal </a:t>
            </a:r>
            <a:r>
              <a:rPr lang="en-US" sz="2400" dirty="0" smtClean="0"/>
              <a:t>ulcer) </a:t>
            </a:r>
            <a:endParaRPr lang="en-US" sz="2400" dirty="0" smtClean="0">
              <a:latin typeface="Arial" pitchFamily="34" charset="0"/>
              <a:cs typeface="Arial" pitchFamily="34" charset="0"/>
            </a:endParaRPr>
          </a:p>
          <a:p>
            <a:pPr marL="514350" lvl="0" indent="-514350" fontAlgn="base">
              <a:buFont typeface="+mj-lt"/>
              <a:buAutoNum type="arabicPeriod"/>
            </a:pPr>
            <a:r>
              <a:rPr lang="en-US" sz="2000" dirty="0" smtClean="0">
                <a:latin typeface="Arial" pitchFamily="34" charset="0"/>
                <a:cs typeface="Arial" pitchFamily="34" charset="0"/>
              </a:rPr>
              <a:t>Iatrogenic injury</a:t>
            </a:r>
            <a:endParaRPr lang="en-US" sz="2400" dirty="0" smtClean="0">
              <a:latin typeface="Arial" pitchFamily="34" charset="0"/>
              <a:cs typeface="Arial" pitchFamily="34" charset="0"/>
            </a:endParaRPr>
          </a:p>
          <a:p>
            <a:pPr marL="834390" lvl="1" indent="-514350" fontAlgn="base">
              <a:buFont typeface="+mj-lt"/>
              <a:buAutoNum type="romanUcPeriod"/>
            </a:pPr>
            <a:r>
              <a:rPr lang="en-US" sz="1800" dirty="0" smtClean="0">
                <a:latin typeface="Arial" pitchFamily="34" charset="0"/>
                <a:cs typeface="Arial" pitchFamily="34" charset="0"/>
              </a:rPr>
              <a:t>Operative injury</a:t>
            </a:r>
            <a:endParaRPr lang="en-US" sz="2000" dirty="0" smtClean="0">
              <a:latin typeface="Arial" pitchFamily="34" charset="0"/>
              <a:cs typeface="Arial" pitchFamily="34" charset="0"/>
            </a:endParaRPr>
          </a:p>
          <a:p>
            <a:pPr marL="834390" lvl="1" indent="-514350">
              <a:buFont typeface="+mj-lt"/>
              <a:buAutoNum type="romanUcPeriod"/>
            </a:pPr>
            <a:r>
              <a:rPr lang="en-US" sz="1800" dirty="0" smtClean="0">
                <a:latin typeface="Arial" pitchFamily="34" charset="0"/>
                <a:cs typeface="Arial" pitchFamily="34" charset="0"/>
              </a:rPr>
              <a:t>Endoscopic procedures with </a:t>
            </a:r>
            <a:r>
              <a:rPr lang="en-US" sz="2000" dirty="0" smtClean="0">
                <a:latin typeface="Arial" pitchFamily="34" charset="0"/>
                <a:cs typeface="Arial" pitchFamily="34" charset="0"/>
              </a:rPr>
              <a:t>dye injection</a:t>
            </a:r>
            <a:endParaRPr lang="en-US" altLang="en-US" sz="2400" b="1" dirty="0" smtClean="0">
              <a:solidFill>
                <a:schemeClr val="tx1">
                  <a:lumMod val="75000"/>
                  <a:lumOff val="25000"/>
                </a:schemeClr>
              </a:solidFill>
              <a:latin typeface="Arial" pitchFamily="34" charset="0"/>
              <a:cs typeface="Arial" pitchFamily="34" charset="0"/>
            </a:endParaRPr>
          </a:p>
          <a:p>
            <a:pPr marL="274320" lvl="1" indent="-274320">
              <a:spcBef>
                <a:spcPts val="580"/>
              </a:spcBef>
              <a:buClr>
                <a:schemeClr val="accent1"/>
              </a:buClr>
            </a:pPr>
            <a:r>
              <a:rPr lang="en-US" altLang="en-US" b="1" dirty="0" smtClean="0">
                <a:solidFill>
                  <a:schemeClr val="accent1"/>
                </a:solidFill>
                <a:latin typeface="Arial" pitchFamily="34" charset="0"/>
                <a:cs typeface="Arial" pitchFamily="34" charset="0"/>
              </a:rPr>
              <a:t>Vascular:</a:t>
            </a:r>
          </a:p>
          <a:p>
            <a:pPr marL="777240" lvl="1" indent="-457200" fontAlgn="base">
              <a:buFont typeface="+mj-lt"/>
              <a:buAutoNum type="arabicPeriod"/>
            </a:pPr>
            <a:r>
              <a:rPr lang="en-US" sz="1800" dirty="0" smtClean="0">
                <a:latin typeface="Arial" pitchFamily="34" charset="0"/>
                <a:cs typeface="Arial" pitchFamily="34" charset="0"/>
              </a:rPr>
              <a:t>Shock</a:t>
            </a:r>
          </a:p>
          <a:p>
            <a:pPr marL="777240" lvl="1" indent="-457200" fontAlgn="base">
              <a:buFont typeface="+mj-lt"/>
              <a:buAutoNum type="arabicPeriod"/>
            </a:pPr>
            <a:r>
              <a:rPr lang="en-US" sz="1800" dirty="0" err="1" smtClean="0">
                <a:latin typeface="Arial" pitchFamily="34" charset="0"/>
                <a:cs typeface="Arial" pitchFamily="34" charset="0"/>
              </a:rPr>
              <a:t>Atheroembolism</a:t>
            </a:r>
            <a:endParaRPr lang="en-US" sz="1800" dirty="0" smtClean="0">
              <a:latin typeface="Arial" pitchFamily="34" charset="0"/>
              <a:cs typeface="Arial" pitchFamily="34" charset="0"/>
            </a:endParaRPr>
          </a:p>
          <a:p>
            <a:pPr marL="777240" lvl="1" indent="-457200">
              <a:buFont typeface="+mj-lt"/>
              <a:buAutoNum type="arabicPeriod"/>
            </a:pPr>
            <a:r>
              <a:rPr lang="en-US" sz="1800" dirty="0" smtClean="0">
                <a:latin typeface="Arial" pitchFamily="34" charset="0"/>
                <a:cs typeface="Arial" pitchFamily="34" charset="0"/>
              </a:rPr>
              <a:t>Vasculitis</a:t>
            </a:r>
            <a:endParaRPr lang="en-US" altLang="en-US" sz="1800" dirty="0" smtClean="0">
              <a:latin typeface="Arial" pitchFamily="34" charset="0"/>
              <a:cs typeface="Arial" pitchFamily="34" charset="0"/>
            </a:endParaRPr>
          </a:p>
        </p:txBody>
      </p:sp>
      <p:sp>
        <p:nvSpPr>
          <p:cNvPr id="2" name="Rectangle 1"/>
          <p:cNvSpPr/>
          <p:nvPr/>
        </p:nvSpPr>
        <p:spPr>
          <a:xfrm>
            <a:off x="914400" y="4648200"/>
            <a:ext cx="2941320"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400" dirty="0">
                <a:solidFill>
                  <a:srgbClr val="000000"/>
                </a:solidFill>
                <a:latin typeface="Meta Serif Office Pro"/>
              </a:rPr>
              <a:t>recurrent </a:t>
            </a:r>
            <a:r>
              <a:rPr lang="en-US" sz="1400" dirty="0" smtClean="0">
                <a:solidFill>
                  <a:srgbClr val="000000"/>
                </a:solidFill>
                <a:latin typeface="Meta Serif Office Pro"/>
              </a:rPr>
              <a:t>severe </a:t>
            </a:r>
            <a:r>
              <a:rPr lang="en-US" sz="1400" dirty="0">
                <a:solidFill>
                  <a:srgbClr val="000000"/>
                </a:solidFill>
                <a:latin typeface="Meta Serif Office Pro"/>
              </a:rPr>
              <a:t>acute pancreatitis often beginning in </a:t>
            </a:r>
            <a:r>
              <a:rPr lang="en-US" sz="1400" dirty="0" smtClean="0">
                <a:solidFill>
                  <a:srgbClr val="000000"/>
                </a:solidFill>
                <a:latin typeface="Meta Serif Office Pro"/>
              </a:rPr>
              <a:t>childhood</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78211">
                                            <p:txEl>
                                              <p:pRg st="1" end="1"/>
                                            </p:txEl>
                                          </p:spTgt>
                                        </p:tgtEl>
                                        <p:attrNameLst>
                                          <p:attrName>style.visibility</p:attrName>
                                        </p:attrNameLst>
                                      </p:cBhvr>
                                      <p:to>
                                        <p:strVal val="visible"/>
                                      </p:to>
                                    </p:set>
                                    <p:animEffect transition="in" filter="box(in)">
                                      <p:cBhvr>
                                        <p:cTn id="7" dur="500"/>
                                        <p:tgtEl>
                                          <p:spTgt spid="478211">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78211">
                                            <p:txEl>
                                              <p:pRg st="2" end="2"/>
                                            </p:txEl>
                                          </p:spTgt>
                                        </p:tgtEl>
                                        <p:attrNameLst>
                                          <p:attrName>style.visibility</p:attrName>
                                        </p:attrNameLst>
                                      </p:cBhvr>
                                      <p:to>
                                        <p:strVal val="visible"/>
                                      </p:to>
                                    </p:set>
                                    <p:animEffect transition="in" filter="box(in)">
                                      <p:cBhvr>
                                        <p:cTn id="10" dur="500"/>
                                        <p:tgtEl>
                                          <p:spTgt spid="478211">
                                            <p:txEl>
                                              <p:pRg st="2" end="2"/>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478211">
                                            <p:txEl>
                                              <p:pRg st="3" end="3"/>
                                            </p:txEl>
                                          </p:spTgt>
                                        </p:tgtEl>
                                        <p:attrNameLst>
                                          <p:attrName>style.visibility</p:attrName>
                                        </p:attrNameLst>
                                      </p:cBhvr>
                                      <p:to>
                                        <p:strVal val="visible"/>
                                      </p:to>
                                    </p:set>
                                    <p:animEffect transition="in" filter="box(in)">
                                      <p:cBhvr>
                                        <p:cTn id="13" dur="500"/>
                                        <p:tgtEl>
                                          <p:spTgt spid="478211">
                                            <p:txEl>
                                              <p:pRg st="3" end="3"/>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478211">
                                            <p:txEl>
                                              <p:pRg st="4" end="4"/>
                                            </p:txEl>
                                          </p:spTgt>
                                        </p:tgtEl>
                                        <p:attrNameLst>
                                          <p:attrName>style.visibility</p:attrName>
                                        </p:attrNameLst>
                                      </p:cBhvr>
                                      <p:to>
                                        <p:strVal val="visible"/>
                                      </p:to>
                                    </p:set>
                                    <p:animEffect transition="in" filter="box(in)">
                                      <p:cBhvr>
                                        <p:cTn id="16" dur="500"/>
                                        <p:tgtEl>
                                          <p:spTgt spid="478211">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78211">
                                            <p:txEl>
                                              <p:pRg st="6" end="6"/>
                                            </p:txEl>
                                          </p:spTgt>
                                        </p:tgtEl>
                                        <p:attrNameLst>
                                          <p:attrName>style.visibility</p:attrName>
                                        </p:attrNameLst>
                                      </p:cBhvr>
                                      <p:to>
                                        <p:strVal val="visible"/>
                                      </p:to>
                                    </p:set>
                                    <p:animEffect transition="in" filter="blinds(horizontal)">
                                      <p:cBhvr>
                                        <p:cTn id="21" dur="500"/>
                                        <p:tgtEl>
                                          <p:spTgt spid="478211">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78211">
                                            <p:txEl>
                                              <p:pRg st="9" end="9"/>
                                            </p:txEl>
                                          </p:spTgt>
                                        </p:tgtEl>
                                        <p:attrNameLst>
                                          <p:attrName>style.visibility</p:attrName>
                                        </p:attrNameLst>
                                      </p:cBhvr>
                                      <p:to>
                                        <p:strVal val="visible"/>
                                      </p:to>
                                    </p:set>
                                    <p:animEffect transition="in" filter="blinds(horizontal)">
                                      <p:cBhvr>
                                        <p:cTn id="26" dur="500"/>
                                        <p:tgtEl>
                                          <p:spTgt spid="478211">
                                            <p:txEl>
                                              <p:pRg st="9" end="9"/>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78211">
                                            <p:txEl>
                                              <p:pRg st="10" end="10"/>
                                            </p:txEl>
                                          </p:spTgt>
                                        </p:tgtEl>
                                        <p:attrNameLst>
                                          <p:attrName>style.visibility</p:attrName>
                                        </p:attrNameLst>
                                      </p:cBhvr>
                                      <p:to>
                                        <p:strVal val="visible"/>
                                      </p:to>
                                    </p:set>
                                    <p:animEffect transition="in" filter="blinds(horizontal)">
                                      <p:cBhvr>
                                        <p:cTn id="31" dur="500"/>
                                        <p:tgtEl>
                                          <p:spTgt spid="478211">
                                            <p:txEl>
                                              <p:pRg st="10" end="1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checkerboard(across)">
                                      <p:cBhvr>
                                        <p:cTn id="36" dur="500"/>
                                        <p:tgtEl>
                                          <p:spTgt spid="4">
                                            <p:txEl>
                                              <p:pRg st="1" end="1"/>
                                            </p:txEl>
                                          </p:spTgt>
                                        </p:tgtEl>
                                      </p:cBhvr>
                                    </p:animEffect>
                                  </p:childTnLst>
                                </p:cTn>
                              </p:par>
                              <p:par>
                                <p:cTn id="37" presetID="5" presetClass="entr" presetSubtype="10" fill="hold"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checkerboard(across)">
                                      <p:cBhvr>
                                        <p:cTn id="39" dur="500"/>
                                        <p:tgtEl>
                                          <p:spTgt spid="4">
                                            <p:txEl>
                                              <p:pRg st="2" end="2"/>
                                            </p:txEl>
                                          </p:spTgt>
                                        </p:tgtEl>
                                      </p:cBhvr>
                                    </p:animEffect>
                                  </p:childTnLst>
                                </p:cTn>
                              </p:par>
                              <p:par>
                                <p:cTn id="40" presetID="5" presetClass="entr" presetSubtype="10" fill="hold" nodeType="with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checkerboard(across)">
                                      <p:cBhvr>
                                        <p:cTn id="42" dur="500"/>
                                        <p:tgtEl>
                                          <p:spTgt spid="4">
                                            <p:txEl>
                                              <p:pRg st="3" end="3"/>
                                            </p:txEl>
                                          </p:spTgt>
                                        </p:tgtEl>
                                      </p:cBhvr>
                                    </p:animEffect>
                                  </p:childTnLst>
                                </p:cTn>
                              </p:par>
                              <p:par>
                                <p:cTn id="43" presetID="5" presetClass="entr" presetSubtype="10" fill="hold" nodeType="with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checkerboard(across)">
                                      <p:cBhvr>
                                        <p:cTn id="45" dur="500"/>
                                        <p:tgtEl>
                                          <p:spTgt spid="4">
                                            <p:txEl>
                                              <p:pRg st="4" end="4"/>
                                            </p:txEl>
                                          </p:spTgt>
                                        </p:tgtEl>
                                      </p:cBhvr>
                                    </p:animEffect>
                                  </p:childTnLst>
                                </p:cTn>
                              </p:par>
                              <p:par>
                                <p:cTn id="46" presetID="5" presetClass="entr" presetSubtype="10" fill="hold" nodeType="with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Effect transition="in" filter="checkerboard(across)">
                                      <p:cBhvr>
                                        <p:cTn id="48" dur="500"/>
                                        <p:tgtEl>
                                          <p:spTgt spid="4">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nodeType="click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animEffect transition="in" filter="diamond(in)">
                                      <p:cBhvr>
                                        <p:cTn id="53" dur="500"/>
                                        <p:tgtEl>
                                          <p:spTgt spid="4">
                                            <p:txEl>
                                              <p:pRg st="7" end="7"/>
                                            </p:txEl>
                                          </p:spTgt>
                                        </p:tgtEl>
                                      </p:cBhvr>
                                    </p:animEffect>
                                  </p:childTnLst>
                                </p:cTn>
                              </p:par>
                              <p:par>
                                <p:cTn id="54" presetID="8" presetClass="entr" presetSubtype="16" fill="hold" nodeType="with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Effect transition="in" filter="diamond(in)">
                                      <p:cBhvr>
                                        <p:cTn id="56" dur="500"/>
                                        <p:tgtEl>
                                          <p:spTgt spid="4">
                                            <p:txEl>
                                              <p:pRg st="8" end="8"/>
                                            </p:txEl>
                                          </p:spTgt>
                                        </p:tgtEl>
                                      </p:cBhvr>
                                    </p:animEffect>
                                  </p:childTnLst>
                                </p:cTn>
                              </p:par>
                              <p:par>
                                <p:cTn id="57" presetID="8" presetClass="entr" presetSubtype="16" fill="hold" nodeType="withEffect">
                                  <p:stCondLst>
                                    <p:cond delay="0"/>
                                  </p:stCondLst>
                                  <p:childTnLst>
                                    <p:set>
                                      <p:cBhvr>
                                        <p:cTn id="58" dur="1" fill="hold">
                                          <p:stCondLst>
                                            <p:cond delay="0"/>
                                          </p:stCondLst>
                                        </p:cTn>
                                        <p:tgtEl>
                                          <p:spTgt spid="4">
                                            <p:txEl>
                                              <p:pRg st="9" end="9"/>
                                            </p:txEl>
                                          </p:spTgt>
                                        </p:tgtEl>
                                        <p:attrNameLst>
                                          <p:attrName>style.visibility</p:attrName>
                                        </p:attrNameLst>
                                      </p:cBhvr>
                                      <p:to>
                                        <p:strVal val="visible"/>
                                      </p:to>
                                    </p:set>
                                    <p:animEffect transition="in" filter="diamond(in)">
                                      <p:cBhvr>
                                        <p:cTn id="59"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Rot="1" noChangeArrowheads="1"/>
          </p:cNvSpPr>
          <p:nvPr>
            <p:ph type="title"/>
          </p:nvPr>
        </p:nvSpPr>
        <p:spPr>
          <a:xfrm>
            <a:off x="304800" y="76200"/>
            <a:ext cx="7772400" cy="792162"/>
          </a:xfrm>
        </p:spPr>
        <p:txBody>
          <a:bodyPr>
            <a:noAutofit/>
          </a:bodyPr>
          <a:lstStyle/>
          <a:p>
            <a:pPr fontAlgn="auto">
              <a:spcAft>
                <a:spcPts val="0"/>
              </a:spcAft>
              <a:defRPr/>
            </a:pPr>
            <a:r>
              <a:rPr lang="en-GB" altLang="en-US" sz="3200" dirty="0" smtClean="0">
                <a:solidFill>
                  <a:schemeClr val="accent1"/>
                </a:solidFill>
              </a:rPr>
              <a:t>Acute pancreatitis: Pathogenesis</a:t>
            </a:r>
            <a:endParaRPr lang="en-GB" altLang="en-US" sz="3200" i="1" dirty="0" smtClean="0">
              <a:solidFill>
                <a:schemeClr val="accent1"/>
              </a:solidFill>
            </a:endParaRPr>
          </a:p>
        </p:txBody>
      </p:sp>
      <p:sp>
        <p:nvSpPr>
          <p:cNvPr id="16387" name="Rectangle 3"/>
          <p:cNvSpPr>
            <a:spLocks noGrp="1" noChangeArrowheads="1"/>
          </p:cNvSpPr>
          <p:nvPr>
            <p:ph sz="quarter" idx="1"/>
          </p:nvPr>
        </p:nvSpPr>
        <p:spPr>
          <a:xfrm>
            <a:off x="304800" y="762000"/>
            <a:ext cx="7772400" cy="4572000"/>
          </a:xfrm>
        </p:spPr>
        <p:txBody>
          <a:bodyPr/>
          <a:lstStyle/>
          <a:p>
            <a:r>
              <a:rPr lang="en-GB" altLang="en-US" dirty="0" err="1" smtClean="0">
                <a:latin typeface="Arial" pitchFamily="34" charset="0"/>
                <a:cs typeface="Arial" pitchFamily="34" charset="0"/>
              </a:rPr>
              <a:t>Autodigestion</a:t>
            </a:r>
            <a:r>
              <a:rPr lang="en-GB" altLang="en-US" dirty="0" smtClean="0">
                <a:latin typeface="Arial" pitchFamily="34" charset="0"/>
                <a:cs typeface="Arial" pitchFamily="34" charset="0"/>
              </a:rPr>
              <a:t> of the pancreatic substance by </a:t>
            </a:r>
            <a:r>
              <a:rPr lang="en-GB" altLang="en-US" dirty="0" smtClean="0">
                <a:solidFill>
                  <a:schemeClr val="accent1"/>
                </a:solidFill>
                <a:latin typeface="Arial" pitchFamily="34" charset="0"/>
                <a:cs typeface="Arial" pitchFamily="34" charset="0"/>
              </a:rPr>
              <a:t>inappropriately activated pancreatic enzymes</a:t>
            </a:r>
          </a:p>
          <a:p>
            <a:pPr>
              <a:buNone/>
            </a:pPr>
            <a:r>
              <a:rPr lang="en-GB" altLang="en-US" dirty="0" smtClean="0">
                <a:latin typeface="Arial" pitchFamily="34" charset="0"/>
                <a:cs typeface="Arial" pitchFamily="34" charset="0"/>
              </a:rPr>
              <a:t> </a:t>
            </a:r>
          </a:p>
        </p:txBody>
      </p:sp>
      <p:sp>
        <p:nvSpPr>
          <p:cNvPr id="4" name="TextBox 3"/>
          <p:cNvSpPr txBox="1"/>
          <p:nvPr/>
        </p:nvSpPr>
        <p:spPr>
          <a:xfrm>
            <a:off x="762000" y="1828800"/>
            <a:ext cx="7467599" cy="286232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000" b="1" dirty="0" smtClean="0">
                <a:solidFill>
                  <a:srgbClr val="FF0000"/>
                </a:solidFill>
              </a:rPr>
              <a:t>Mechanisms protect </a:t>
            </a:r>
            <a:r>
              <a:rPr lang="en-US" sz="2000" b="1" dirty="0" smtClean="0"/>
              <a:t>the pancreas from enzymatic self-digestion:</a:t>
            </a:r>
          </a:p>
          <a:p>
            <a:pPr marL="342900" indent="-342900">
              <a:buFont typeface="+mj-lt"/>
              <a:buAutoNum type="arabicPeriod"/>
            </a:pPr>
            <a:r>
              <a:rPr lang="en-US" sz="2000" b="1" dirty="0" smtClean="0"/>
              <a:t>Most digestive enzymes are synthesized as inactive proenzymes (zymogens), which are packaged within secretory granules.</a:t>
            </a:r>
          </a:p>
          <a:p>
            <a:pPr marL="342900" indent="-342900">
              <a:buFont typeface="+mj-lt"/>
              <a:buAutoNum type="arabicPeriod"/>
            </a:pPr>
            <a:r>
              <a:rPr lang="en-US" sz="2000" b="1" dirty="0" smtClean="0"/>
              <a:t>Most proenzymes are activated by trypsin, which itself is activated by duodenal </a:t>
            </a:r>
            <a:r>
              <a:rPr lang="en-US" sz="2000" b="1" dirty="0" err="1" smtClean="0"/>
              <a:t>enteropeptidase</a:t>
            </a:r>
            <a:r>
              <a:rPr lang="en-US" sz="2000" b="1" dirty="0" smtClean="0"/>
              <a:t> (</a:t>
            </a:r>
            <a:r>
              <a:rPr lang="en-US" sz="2000" b="1" dirty="0" err="1" smtClean="0"/>
              <a:t>enterokinase</a:t>
            </a:r>
            <a:r>
              <a:rPr lang="en-US" sz="2000" b="1" dirty="0" smtClean="0"/>
              <a:t>) in the small bowel.</a:t>
            </a:r>
          </a:p>
          <a:p>
            <a:pPr marL="342900" indent="-342900">
              <a:buFont typeface="+mj-lt"/>
              <a:buAutoNum type="arabicPeriod"/>
            </a:pPr>
            <a:r>
              <a:rPr lang="en-US" sz="2000" b="1" dirty="0" smtClean="0"/>
              <a:t>Acinar and ductal cells secrete trypsin inhibitors, including serine protease inhibitor </a:t>
            </a:r>
            <a:r>
              <a:rPr lang="en-US" sz="2000" b="1" dirty="0" err="1" smtClean="0"/>
              <a:t>Kazal</a:t>
            </a:r>
            <a:r>
              <a:rPr lang="en-US" sz="2000" b="1" dirty="0" smtClean="0"/>
              <a:t> type l (SPINK1), which further limit </a:t>
            </a:r>
            <a:r>
              <a:rPr lang="en-US" sz="2000" b="1" dirty="0" err="1" smtClean="0"/>
              <a:t>intrapancreatic</a:t>
            </a:r>
            <a:r>
              <a:rPr lang="en-US" sz="2000" b="1" dirty="0" smtClean="0"/>
              <a:t> trypsin activity.</a:t>
            </a:r>
          </a:p>
        </p:txBody>
      </p:sp>
      <p:sp>
        <p:nvSpPr>
          <p:cNvPr id="2" name="Rectangle 1"/>
          <p:cNvSpPr/>
          <p:nvPr/>
        </p:nvSpPr>
        <p:spPr>
          <a:xfrm>
            <a:off x="914400" y="4817110"/>
            <a:ext cx="7162799"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GB" altLang="en-US" dirty="0" smtClean="0">
                <a:solidFill>
                  <a:schemeClr val="accent1"/>
                </a:solidFill>
                <a:latin typeface="Arial" pitchFamily="34" charset="0"/>
                <a:cs typeface="Arial" pitchFamily="34" charset="0"/>
              </a:rPr>
              <a:t>Actions of activated </a:t>
            </a:r>
            <a:r>
              <a:rPr lang="en-GB" altLang="en-US" dirty="0">
                <a:solidFill>
                  <a:schemeClr val="accent1"/>
                </a:solidFill>
                <a:latin typeface="Arial" pitchFamily="34" charset="0"/>
                <a:cs typeface="Arial" pitchFamily="34" charset="0"/>
              </a:rPr>
              <a:t>pancreatic enzymes </a:t>
            </a:r>
            <a:r>
              <a:rPr lang="en-US" altLang="en-US" dirty="0">
                <a:solidFill>
                  <a:schemeClr val="accent1"/>
                </a:solidFill>
                <a:latin typeface="Arial" pitchFamily="34" charset="0"/>
                <a:cs typeface="Arial" pitchFamily="34" charset="0"/>
              </a:rPr>
              <a:t>(</a:t>
            </a:r>
            <a:r>
              <a:rPr lang="en-US" dirty="0" smtClean="0">
                <a:solidFill>
                  <a:schemeClr val="accent1"/>
                </a:solidFill>
                <a:latin typeface="Arial" pitchFamily="34" charset="0"/>
                <a:cs typeface="Arial" pitchFamily="34" charset="0"/>
              </a:rPr>
              <a:t>trypsinogen activation)</a:t>
            </a:r>
            <a:endParaRPr lang="en-GB" altLang="en-US" dirty="0">
              <a:solidFill>
                <a:schemeClr val="accent1"/>
              </a:solidFill>
              <a:latin typeface="Arial" pitchFamily="34" charset="0"/>
              <a:cs typeface="Arial" pitchFamily="34" charset="0"/>
            </a:endParaRPr>
          </a:p>
          <a:p>
            <a:pPr>
              <a:buFont typeface="+mj-lt"/>
              <a:buAutoNum type="arabicPeriod"/>
            </a:pPr>
            <a:r>
              <a:rPr lang="en-US" dirty="0" smtClean="0">
                <a:solidFill>
                  <a:srgbClr val="000000"/>
                </a:solidFill>
                <a:latin typeface="inherit"/>
              </a:rPr>
              <a:t>Proteases </a:t>
            </a:r>
            <a:r>
              <a:rPr lang="en-US" dirty="0">
                <a:solidFill>
                  <a:srgbClr val="000000"/>
                </a:solidFill>
                <a:latin typeface="inherit"/>
              </a:rPr>
              <a:t>damage acinar cell structure</a:t>
            </a:r>
            <a:r>
              <a:rPr lang="en-US" dirty="0" smtClean="0">
                <a:solidFill>
                  <a:srgbClr val="000000"/>
                </a:solidFill>
                <a:latin typeface="inherit"/>
              </a:rPr>
              <a:t>.</a:t>
            </a:r>
            <a:endParaRPr lang="en-US" b="1" dirty="0">
              <a:solidFill>
                <a:srgbClr val="00A3C3"/>
              </a:solidFill>
              <a:latin typeface="inherit"/>
            </a:endParaRPr>
          </a:p>
          <a:p>
            <a:pPr>
              <a:buFont typeface="+mj-lt"/>
              <a:buAutoNum type="arabicPeriod"/>
            </a:pPr>
            <a:r>
              <a:rPr lang="en-US" dirty="0">
                <a:solidFill>
                  <a:srgbClr val="000000"/>
                </a:solidFill>
                <a:latin typeface="inherit"/>
              </a:rPr>
              <a:t>Lipases and phospholipases produce enzymatic fat necrosis</a:t>
            </a:r>
            <a:r>
              <a:rPr lang="en-US" dirty="0" smtClean="0">
                <a:solidFill>
                  <a:srgbClr val="000000"/>
                </a:solidFill>
                <a:latin typeface="inherit"/>
              </a:rPr>
              <a:t>.</a:t>
            </a:r>
            <a:endParaRPr lang="en-US" b="1" dirty="0">
              <a:solidFill>
                <a:srgbClr val="00A3C3"/>
              </a:solidFill>
              <a:latin typeface="inherit"/>
            </a:endParaRPr>
          </a:p>
          <a:p>
            <a:pPr>
              <a:buFont typeface="+mj-lt"/>
              <a:buAutoNum type="arabicPeriod"/>
            </a:pPr>
            <a:r>
              <a:rPr lang="en-US" dirty="0">
                <a:solidFill>
                  <a:srgbClr val="000000"/>
                </a:solidFill>
                <a:latin typeface="inherit"/>
              </a:rPr>
              <a:t>Elastases damage vessel walls and induce </a:t>
            </a:r>
            <a:r>
              <a:rPr lang="en-US" dirty="0" smtClean="0">
                <a:solidFill>
                  <a:srgbClr val="000000"/>
                </a:solidFill>
                <a:latin typeface="inherit"/>
              </a:rPr>
              <a:t>hemorrhage</a:t>
            </a:r>
          </a:p>
          <a:p>
            <a:pPr>
              <a:buFont typeface="+mj-lt"/>
              <a:buAutoNum type="arabicPeriod"/>
            </a:pPr>
            <a:r>
              <a:rPr lang="en-US" dirty="0">
                <a:solidFill>
                  <a:srgbClr val="000000"/>
                </a:solidFill>
                <a:latin typeface="inherit"/>
              </a:rPr>
              <a:t>Activated enzymes also circulate in the blood.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848600" cy="457200"/>
          </a:xfrm>
        </p:spPr>
        <p:txBody>
          <a:bodyPr>
            <a:normAutofit/>
          </a:bodyPr>
          <a:lstStyle/>
          <a:p>
            <a:r>
              <a:rPr lang="en-US" sz="2000" dirty="0" smtClean="0"/>
              <a:t>Three proposed pathways in the pathogenesis of acute pancreatitis:</a:t>
            </a:r>
            <a:endParaRPr lang="en-US" sz="2000" dirty="0"/>
          </a:p>
        </p:txBody>
      </p:sp>
      <p:sp>
        <p:nvSpPr>
          <p:cNvPr id="3" name="Content Placeholder 2"/>
          <p:cNvSpPr>
            <a:spLocks noGrp="1"/>
          </p:cNvSpPr>
          <p:nvPr>
            <p:ph sz="quarter" idx="1"/>
          </p:nvPr>
        </p:nvSpPr>
        <p:spPr/>
        <p:txBody>
          <a:bodyPr/>
          <a:lstStyle/>
          <a:p>
            <a:endParaRPr lang="en-US"/>
          </a:p>
        </p:txBody>
      </p:sp>
      <p:pic>
        <p:nvPicPr>
          <p:cNvPr id="5" name="Picture 4"/>
          <p:cNvPicPr>
            <a:picLocks noChangeAspect="1"/>
          </p:cNvPicPr>
          <p:nvPr/>
        </p:nvPicPr>
        <p:blipFill>
          <a:blip r:embed="rId2"/>
          <a:stretch>
            <a:fillRect/>
          </a:stretch>
        </p:blipFill>
        <p:spPr>
          <a:xfrm>
            <a:off x="544599" y="533400"/>
            <a:ext cx="8142201" cy="6049895"/>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3201</TotalTime>
  <Words>1305</Words>
  <Application>Microsoft Office PowerPoint</Application>
  <PresentationFormat>On-screen Show (4:3)</PresentationFormat>
  <Paragraphs>222</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Franklin Gothic Book</vt:lpstr>
      <vt:lpstr>inherit</vt:lpstr>
      <vt:lpstr>Meta Serif Office Pro</vt:lpstr>
      <vt:lpstr>Perpetua</vt:lpstr>
      <vt:lpstr>Wingdings</vt:lpstr>
      <vt:lpstr>Wingdings 2</vt:lpstr>
      <vt:lpstr>Equity</vt:lpstr>
      <vt:lpstr>Pathology and pathogenesis of acute and chronic pancreatitis</vt:lpstr>
      <vt:lpstr>Objectives </vt:lpstr>
      <vt:lpstr>Pancreatitis: Definition</vt:lpstr>
      <vt:lpstr>Acute pancreatitis </vt:lpstr>
      <vt:lpstr>Acute pancreatitis Definition</vt:lpstr>
      <vt:lpstr>Acute pancreatitis Epidemiology:</vt:lpstr>
      <vt:lpstr>Acute pancreatitis Etiologic Factors</vt:lpstr>
      <vt:lpstr>Acute pancreatitis: Pathogenesis</vt:lpstr>
      <vt:lpstr>Three proposed pathways in the pathogenesis of acute pancreatitis:</vt:lpstr>
      <vt:lpstr>Acute pancreatitis: Morphology</vt:lpstr>
      <vt:lpstr>Acute pancreatitis Morphology</vt:lpstr>
      <vt:lpstr>Acute pancreatitis: Clinical Features</vt:lpstr>
      <vt:lpstr>Acute pancreatitis: Laboratory findings</vt:lpstr>
      <vt:lpstr>Acute pancreatitis: Management</vt:lpstr>
      <vt:lpstr>Acute pancreatitis: Prognosis</vt:lpstr>
      <vt:lpstr>Acute pancreatitis: Summary</vt:lpstr>
      <vt:lpstr>Chronic pancreatitis</vt:lpstr>
      <vt:lpstr>Chronic pancreatitis Definition </vt:lpstr>
      <vt:lpstr>Chronic pancreatitis Epidemiology</vt:lpstr>
      <vt:lpstr>Chronic pancreatitis  Causes</vt:lpstr>
      <vt:lpstr>Chronic pancreatitis Pathogenesis</vt:lpstr>
      <vt:lpstr>Pathogenesis</vt:lpstr>
      <vt:lpstr>Chronic pancreatitis  Morphology</vt:lpstr>
      <vt:lpstr>Chronic pancreatitis: Morphology</vt:lpstr>
      <vt:lpstr>Chronic pancreatitis: Clinical Features</vt:lpstr>
      <vt:lpstr>Chronic pancreatitis: Diagnosis</vt:lpstr>
      <vt:lpstr>Chronic pancreatitis: Diagnosis</vt:lpstr>
      <vt:lpstr>Chronic pancreatitis Prognosis</vt:lpstr>
      <vt:lpstr>Chronic pancreatitis 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Maha Mohammead Arfah</cp:lastModifiedBy>
  <cp:revision>78</cp:revision>
  <dcterms:created xsi:type="dcterms:W3CDTF">2006-02-17T17:29:31Z</dcterms:created>
  <dcterms:modified xsi:type="dcterms:W3CDTF">2019-12-02T12:34:16Z</dcterms:modified>
</cp:coreProperties>
</file>