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85" r:id="rId3"/>
    <p:sldId id="379" r:id="rId4"/>
    <p:sldId id="279" r:id="rId5"/>
    <p:sldId id="258" r:id="rId6"/>
    <p:sldId id="263" r:id="rId7"/>
    <p:sldId id="269" r:id="rId8"/>
    <p:sldId id="297" r:id="rId9"/>
    <p:sldId id="260" r:id="rId10"/>
    <p:sldId id="339" r:id="rId11"/>
    <p:sldId id="376" r:id="rId12"/>
    <p:sldId id="264" r:id="rId13"/>
    <p:sldId id="265" r:id="rId14"/>
    <p:sldId id="266" r:id="rId15"/>
    <p:sldId id="349" r:id="rId16"/>
    <p:sldId id="267" r:id="rId17"/>
    <p:sldId id="345" r:id="rId18"/>
    <p:sldId id="348" r:id="rId19"/>
    <p:sldId id="350" r:id="rId20"/>
    <p:sldId id="273" r:id="rId21"/>
    <p:sldId id="289" r:id="rId22"/>
    <p:sldId id="342" r:id="rId23"/>
    <p:sldId id="346" r:id="rId24"/>
    <p:sldId id="351" r:id="rId25"/>
    <p:sldId id="274" r:id="rId26"/>
    <p:sldId id="347" r:id="rId27"/>
    <p:sldId id="296" r:id="rId28"/>
    <p:sldId id="377" r:id="rId29"/>
    <p:sldId id="286" r:id="rId30"/>
    <p:sldId id="337" r:id="rId31"/>
    <p:sldId id="352" r:id="rId32"/>
    <p:sldId id="35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9" autoAdjust="0"/>
    <p:restoredTop sz="94660"/>
  </p:normalViewPr>
  <p:slideViewPr>
    <p:cSldViewPr>
      <p:cViewPr varScale="1">
        <p:scale>
          <a:sx n="62" d="100"/>
          <a:sy n="62" d="100"/>
        </p:scale>
        <p:origin x="-120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1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6A52B-7B27-4376-ABFE-289B08595742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smtClean="0"/>
              <a:t> 2019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47664" y="4437112"/>
            <a:ext cx="6400800" cy="17526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6" name="مستطيل 7"/>
          <p:cNvSpPr/>
          <p:nvPr/>
        </p:nvSpPr>
        <p:spPr>
          <a:xfrm>
            <a:off x="1187624" y="3068960"/>
            <a:ext cx="7272808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/>
              <a:t>Pathophysiology</a:t>
            </a:r>
            <a:r>
              <a:rPr lang="en-US" sz="3200" dirty="0" smtClean="0"/>
              <a:t> and mechanisms of diarrhea                                                 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4122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Fecal </a:t>
            </a:r>
            <a:r>
              <a:rPr lang="en-US" b="1" dirty="0" err="1" smtClean="0">
                <a:solidFill>
                  <a:srgbClr val="FFFF00"/>
                </a:solidFill>
              </a:rPr>
              <a:t>osmolarity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124744"/>
            <a:ext cx="7992888" cy="52565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 stool leaves the colon, fecal </a:t>
            </a:r>
            <a:r>
              <a:rPr lang="en-US" dirty="0" err="1" smtClean="0"/>
              <a:t>osmolality</a:t>
            </a:r>
            <a:r>
              <a:rPr lang="en-US" dirty="0" smtClean="0"/>
              <a:t> is equal to the serum </a:t>
            </a:r>
            <a:r>
              <a:rPr lang="en-US" dirty="0" err="1" smtClean="0"/>
              <a:t>osmolality</a:t>
            </a:r>
            <a:r>
              <a:rPr lang="en-US" dirty="0" smtClean="0"/>
              <a:t> i.e. 290 </a:t>
            </a:r>
            <a:r>
              <a:rPr lang="en-US" dirty="0" err="1" smtClean="0"/>
              <a:t>mosm</a:t>
            </a:r>
            <a:r>
              <a:rPr lang="en-US" dirty="0" smtClean="0"/>
              <a:t>/kg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Under normal circumstances, the major </a:t>
            </a:r>
            <a:r>
              <a:rPr lang="en-US" dirty="0" err="1" smtClean="0"/>
              <a:t>osmoles</a:t>
            </a:r>
            <a:r>
              <a:rPr lang="en-US" dirty="0" smtClean="0"/>
              <a:t> are Na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, </a:t>
            </a:r>
            <a:r>
              <a:rPr lang="en-US" dirty="0" err="1" smtClean="0"/>
              <a:t>Cl</a:t>
            </a:r>
            <a:r>
              <a:rPr lang="en-US" baseline="30000" dirty="0" smtClean="0"/>
              <a:t>–</a:t>
            </a:r>
            <a:r>
              <a:rPr lang="en-US" dirty="0" smtClean="0"/>
              <a:t>, and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–</a:t>
            </a:r>
          </a:p>
          <a:p>
            <a:endParaRPr lang="en-US" dirty="0" smtClean="0"/>
          </a:p>
          <a:p>
            <a:r>
              <a:rPr lang="en-CA" b="1" dirty="0" smtClean="0"/>
              <a:t>Stool  osmotic gap</a:t>
            </a:r>
            <a:r>
              <a:rPr lang="en-CA" dirty="0" smtClean="0"/>
              <a:t> = </a:t>
            </a:r>
            <a:br>
              <a:rPr lang="en-CA" dirty="0" smtClean="0"/>
            </a:br>
            <a:r>
              <a:rPr lang="en-CA" dirty="0" smtClean="0"/>
              <a:t>    Stool </a:t>
            </a:r>
            <a:r>
              <a:rPr lang="en-CA" dirty="0" err="1" smtClean="0"/>
              <a:t>osmolality</a:t>
            </a:r>
            <a:r>
              <a:rPr lang="en-CA" dirty="0" smtClean="0"/>
              <a:t> - 2 x (stool Na + stool K)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b="1" dirty="0" smtClean="0"/>
              <a:t>Normal fecal fluid values</a:t>
            </a:r>
            <a:r>
              <a:rPr lang="en-CA" dirty="0" smtClean="0"/>
              <a:t>:</a:t>
            </a:r>
            <a:br>
              <a:rPr lang="en-CA" dirty="0" smtClean="0"/>
            </a:br>
            <a:r>
              <a:rPr lang="en-CA" dirty="0" smtClean="0"/>
              <a:t>  </a:t>
            </a:r>
            <a:r>
              <a:rPr lang="en-CA" dirty="0" err="1" smtClean="0"/>
              <a:t>Osmolality</a:t>
            </a:r>
            <a:r>
              <a:rPr lang="en-CA" dirty="0" smtClean="0"/>
              <a:t>: ~290 </a:t>
            </a:r>
            <a:r>
              <a:rPr lang="en-CA" dirty="0" err="1" smtClean="0"/>
              <a:t>mOsm</a:t>
            </a:r>
            <a:r>
              <a:rPr lang="en-CA" dirty="0" smtClean="0"/>
              <a:t>/kg</a:t>
            </a:r>
            <a:br>
              <a:rPr lang="en-CA" dirty="0" smtClean="0"/>
            </a:br>
            <a:r>
              <a:rPr lang="en-CA" dirty="0" smtClean="0"/>
              <a:t>  Na+:  ~30 </a:t>
            </a:r>
            <a:r>
              <a:rPr lang="en-CA" dirty="0" err="1" smtClean="0"/>
              <a:t>mmol</a:t>
            </a:r>
            <a:r>
              <a:rPr lang="en-CA" dirty="0" smtClean="0"/>
              <a:t>/L</a:t>
            </a:r>
            <a:br>
              <a:rPr lang="en-CA" dirty="0" smtClean="0"/>
            </a:br>
            <a:r>
              <a:rPr lang="en-CA" dirty="0" smtClean="0"/>
              <a:t>  K+: ~75 </a:t>
            </a:r>
            <a:r>
              <a:rPr lang="en-CA" dirty="0" err="1" smtClean="0"/>
              <a:t>mmol</a:t>
            </a:r>
            <a:r>
              <a:rPr lang="en-CA" dirty="0" smtClean="0"/>
              <a:t>/L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476672"/>
            <a:ext cx="5760640" cy="1143000"/>
          </a:xfrm>
        </p:spPr>
        <p:txBody>
          <a:bodyPr/>
          <a:lstStyle/>
          <a:p>
            <a:r>
              <a:rPr lang="en-CA" b="1" dirty="0" smtClean="0"/>
              <a:t>Stool  osmotic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748464" cy="48691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is a calculation performed to distinguish among different causes of diarrhea.</a:t>
            </a:r>
          </a:p>
          <a:p>
            <a:r>
              <a:rPr lang="en-US" dirty="0" smtClean="0"/>
              <a:t>A normal gap is between 50 and 100 </a:t>
            </a:r>
            <a:r>
              <a:rPr lang="en-US" dirty="0" err="1" smtClean="0"/>
              <a:t>mosm</a:t>
            </a:r>
            <a:r>
              <a:rPr lang="en-US" dirty="0" smtClean="0"/>
              <a:t>/kg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low stool osmotic gap </a:t>
            </a:r>
            <a:r>
              <a:rPr lang="en-US" dirty="0" smtClean="0"/>
              <a:t>(&lt;50 </a:t>
            </a:r>
            <a:r>
              <a:rPr lang="en-US" dirty="0" err="1" smtClean="0"/>
              <a:t>mosm</a:t>
            </a:r>
            <a:r>
              <a:rPr lang="en-US" dirty="0" smtClean="0"/>
              <a:t>/kg) can imply </a:t>
            </a:r>
            <a:r>
              <a:rPr lang="en-US" dirty="0" err="1" smtClean="0"/>
              <a:t>secretory</a:t>
            </a:r>
            <a:r>
              <a:rPr lang="en-US" dirty="0" smtClean="0"/>
              <a:t> diarrhea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high gap </a:t>
            </a:r>
            <a:r>
              <a:rPr lang="en-US" dirty="0" smtClean="0"/>
              <a:t>(&gt;125 </a:t>
            </a:r>
            <a:r>
              <a:rPr lang="en-US" dirty="0" err="1" smtClean="0"/>
              <a:t>mosm</a:t>
            </a:r>
            <a:r>
              <a:rPr lang="en-US" dirty="0" smtClean="0"/>
              <a:t>/kg) can imply osmotic diarrhea</a:t>
            </a:r>
          </a:p>
          <a:p>
            <a:r>
              <a:rPr lang="en-US" dirty="0" smtClean="0"/>
              <a:t>The reason for this is that secreted sodium and potassium ions make up a greater percentage of the stool </a:t>
            </a:r>
            <a:r>
              <a:rPr lang="en-US" dirty="0" err="1" smtClean="0"/>
              <a:t>osmolality</a:t>
            </a:r>
            <a:r>
              <a:rPr lang="en-US" dirty="0" smtClean="0"/>
              <a:t> in </a:t>
            </a:r>
            <a:r>
              <a:rPr lang="en-US" dirty="0" err="1" smtClean="0"/>
              <a:t>secretory</a:t>
            </a:r>
            <a:r>
              <a:rPr lang="en-US" dirty="0" smtClean="0"/>
              <a:t> diarrhea, whereas in osmotic diarrhea, molecules such as unabsorbed carbohydrates are more significant contributors to stool </a:t>
            </a:r>
            <a:r>
              <a:rPr lang="en-US" dirty="0" err="1" smtClean="0"/>
              <a:t>osmolality</a:t>
            </a:r>
            <a:r>
              <a:rPr lang="en-US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3889" t="5235" r="11111" b="39797"/>
          <a:stretch>
            <a:fillRect/>
          </a:stretch>
        </p:blipFill>
        <p:spPr bwMode="auto">
          <a:xfrm>
            <a:off x="5076056" y="188640"/>
            <a:ext cx="38884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579" y="14857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of different types of diarrhea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760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Secretory</a:t>
            </a:r>
            <a:r>
              <a:rPr lang="en-US" b="1" dirty="0" smtClean="0">
                <a:solidFill>
                  <a:srgbClr val="FF0000"/>
                </a:solidFill>
              </a:rPr>
              <a:t> Diarrhea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 is an increase in the active secretion of water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High stool output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Lack  of response to fasting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osmotic gap     &lt; 100 </a:t>
            </a:r>
            <a:r>
              <a:rPr lang="en-US" dirty="0" err="1" smtClean="0">
                <a:solidFill>
                  <a:srgbClr val="FFFF00"/>
                </a:solidFill>
              </a:rPr>
              <a:t>mOsm</a:t>
            </a:r>
            <a:r>
              <a:rPr lang="en-US" dirty="0" smtClean="0">
                <a:solidFill>
                  <a:srgbClr val="FFFF00"/>
                </a:solidFill>
              </a:rPr>
              <a:t>/kg </a:t>
            </a:r>
          </a:p>
          <a:p>
            <a:r>
              <a:rPr lang="en-US" dirty="0" smtClean="0"/>
              <a:t>The most common cause of this type of diarrhea is a </a:t>
            </a:r>
            <a:r>
              <a:rPr lang="en-US" sz="4700" dirty="0" smtClean="0">
                <a:solidFill>
                  <a:srgbClr val="00B0F0"/>
                </a:solidFill>
              </a:rPr>
              <a:t>bacterial toxin </a:t>
            </a:r>
            <a:r>
              <a:rPr lang="en-US" sz="4700" dirty="0" smtClean="0">
                <a:solidFill>
                  <a:srgbClr val="00B0F0"/>
                </a:solidFill>
              </a:rPr>
              <a:t>(E</a:t>
            </a:r>
            <a:r>
              <a:rPr lang="en-US" sz="4700" dirty="0" smtClean="0">
                <a:solidFill>
                  <a:srgbClr val="00B0F0"/>
                </a:solidFill>
              </a:rPr>
              <a:t>. </a:t>
            </a:r>
            <a:r>
              <a:rPr lang="en-US" sz="4700" dirty="0" smtClean="0">
                <a:solidFill>
                  <a:srgbClr val="00B0F0"/>
                </a:solidFill>
              </a:rPr>
              <a:t>coli, </a:t>
            </a:r>
            <a:r>
              <a:rPr lang="en-US" sz="4700" dirty="0" smtClean="0">
                <a:solidFill>
                  <a:srgbClr val="00B0F0"/>
                </a:solidFill>
              </a:rPr>
              <a:t>cholera) </a:t>
            </a:r>
            <a:r>
              <a:rPr lang="en-US" dirty="0" smtClean="0"/>
              <a:t>that stimulates the secretion of anions</a:t>
            </a:r>
            <a:r>
              <a:rPr lang="en-US" dirty="0" smtClean="0"/>
              <a:t>. May lead to life threatening fluid loss</a:t>
            </a:r>
            <a:endParaRPr lang="en-US" dirty="0" smtClean="0"/>
          </a:p>
          <a:p>
            <a:r>
              <a:rPr lang="en-US" dirty="0" smtClean="0"/>
              <a:t>Other causes:</a:t>
            </a:r>
          </a:p>
          <a:p>
            <a:pPr lvl="1"/>
            <a:r>
              <a:rPr lang="en-US" dirty="0" err="1" smtClean="0"/>
              <a:t>Enteropathogenic</a:t>
            </a:r>
            <a:r>
              <a:rPr lang="en-US" dirty="0" smtClean="0"/>
              <a:t> virus e.g. rotavirus and </a:t>
            </a:r>
            <a:r>
              <a:rPr lang="en-US" dirty="0" err="1" smtClean="0"/>
              <a:t>norwalk</a:t>
            </a:r>
            <a:r>
              <a:rPr lang="en-US" dirty="0" smtClean="0"/>
              <a:t> virus </a:t>
            </a:r>
          </a:p>
          <a:p>
            <a:pPr marL="800100" lvl="3" indent="-342900"/>
            <a:r>
              <a:rPr lang="en-US" sz="2800" dirty="0" smtClean="0"/>
              <a:t>Also seen in </a:t>
            </a:r>
            <a:r>
              <a:rPr lang="en-US" sz="2800" dirty="0" err="1" smtClean="0"/>
              <a:t>neuroendocrine</a:t>
            </a:r>
            <a:r>
              <a:rPr lang="en-US" sz="2800" dirty="0" smtClean="0"/>
              <a:t> </a:t>
            </a:r>
            <a:r>
              <a:rPr lang="en-US" sz="2800" dirty="0" err="1" smtClean="0"/>
              <a:t>tumours</a:t>
            </a:r>
            <a:r>
              <a:rPr lang="en-US" sz="2800" dirty="0" smtClean="0"/>
              <a:t>  ( </a:t>
            </a:r>
            <a:r>
              <a:rPr lang="en-US" sz="2800" dirty="0" err="1" smtClean="0"/>
              <a:t>carcinoid</a:t>
            </a:r>
            <a:r>
              <a:rPr lang="en-US" sz="2800" dirty="0" smtClean="0"/>
              <a:t> tumor, </a:t>
            </a:r>
            <a:r>
              <a:rPr lang="en-US" sz="2800" dirty="0" err="1" smtClean="0"/>
              <a:t>gastrinomas</a:t>
            </a:r>
            <a:r>
              <a:rPr lang="en-US" sz="2800" dirty="0" smtClean="0"/>
              <a:t>)</a:t>
            </a:r>
          </a:p>
          <a:p>
            <a:pPr marL="800100" lvl="3" indent="-342900"/>
            <a:r>
              <a:rPr lang="en-CA" sz="2800" dirty="0" smtClean="0"/>
              <a:t>Rectal villous adenoma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of different types of diarrhea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5760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Osmotic Diarrhea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340768"/>
            <a:ext cx="8507288" cy="49971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Excess amount of poorly absorbed substances that  exert osmotic effect………water is drawn into the bowels……diarrhea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output is usually not massive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Fasting improve the condition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osmotic gap is high, &gt; 125 </a:t>
            </a:r>
            <a:r>
              <a:rPr lang="en-US" dirty="0" err="1" smtClean="0">
                <a:solidFill>
                  <a:srgbClr val="FFFF00"/>
                </a:solidFill>
              </a:rPr>
              <a:t>mOsm</a:t>
            </a:r>
            <a:r>
              <a:rPr lang="en-US" dirty="0" smtClean="0">
                <a:solidFill>
                  <a:srgbClr val="FFFF00"/>
                </a:solidFill>
              </a:rPr>
              <a:t>/kg </a:t>
            </a:r>
            <a:r>
              <a:rPr lang="en-US" dirty="0" smtClean="0"/>
              <a:t>(</a:t>
            </a:r>
            <a:r>
              <a:rPr lang="en-CA" dirty="0" smtClean="0"/>
              <a:t>loss of hypotonic fluid)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Can be the result of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Malabsorption</a:t>
            </a:r>
            <a:r>
              <a:rPr lang="en-US" dirty="0" smtClean="0"/>
              <a:t>  in which the nutrients are left in the lumen to pull in water e.g. lactose intolerance, chronic pancreatitis, celiac </a:t>
            </a:r>
            <a:r>
              <a:rPr lang="en-US" dirty="0" smtClean="0"/>
              <a:t>disease (associated with </a:t>
            </a:r>
            <a:r>
              <a:rPr lang="en-US" dirty="0" err="1" smtClean="0"/>
              <a:t>steatorrhea</a:t>
            </a:r>
            <a:r>
              <a:rPr lang="en-US" dirty="0" smtClean="0"/>
              <a:t>)</a:t>
            </a: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Osmotic laxatives e.g. </a:t>
            </a:r>
            <a:r>
              <a:rPr lang="en-US" sz="3300" dirty="0" err="1" smtClean="0"/>
              <a:t>Lactulose</a:t>
            </a:r>
            <a:r>
              <a:rPr lang="en-US" dirty="0" smtClean="0"/>
              <a:t> (non-absorbable sugar)</a:t>
            </a:r>
          </a:p>
          <a:p>
            <a:pPr marL="514350" indent="-514350">
              <a:buAutoNum type="arabicPeriod" startAt="2"/>
            </a:pPr>
            <a:r>
              <a:rPr lang="en-CA" dirty="0" err="1" smtClean="0"/>
              <a:t>Hexitols</a:t>
            </a:r>
            <a:r>
              <a:rPr lang="en-CA" dirty="0" smtClean="0"/>
              <a:t> (poorly absorbed): </a:t>
            </a:r>
            <a:r>
              <a:rPr lang="en-CA" dirty="0" err="1" smtClean="0"/>
              <a:t>sorbitol</a:t>
            </a:r>
            <a:r>
              <a:rPr lang="en-CA" dirty="0" smtClean="0"/>
              <a:t>, </a:t>
            </a:r>
            <a:r>
              <a:rPr lang="en-CA" dirty="0" err="1" smtClean="0"/>
              <a:t>mannitol</a:t>
            </a:r>
            <a:r>
              <a:rPr lang="en-CA" dirty="0" smtClean="0"/>
              <a:t>, </a:t>
            </a:r>
            <a:r>
              <a:rPr lang="en-CA" dirty="0" err="1" smtClean="0"/>
              <a:t>xylitol</a:t>
            </a:r>
            <a:r>
              <a:rPr lang="en-CA" dirty="0" smtClean="0"/>
              <a:t>)</a:t>
            </a:r>
            <a:r>
              <a:rPr lang="en-US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of different types of diarrhea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760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Exudative</a:t>
            </a:r>
            <a:r>
              <a:rPr lang="en-US" b="1" dirty="0" smtClean="0">
                <a:solidFill>
                  <a:srgbClr val="FF0000"/>
                </a:solidFill>
              </a:rPr>
              <a:t> (inflammatory) Diarrhea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from the outpouring of blood protein, or mucus from an inflamed or ulcerated mucosa</a:t>
            </a:r>
          </a:p>
          <a:p>
            <a:r>
              <a:rPr lang="en-US" dirty="0" smtClean="0"/>
              <a:t>Presence of blood and pus in the stool.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Persists on fasting</a:t>
            </a:r>
          </a:p>
          <a:p>
            <a:r>
              <a:rPr lang="en-US" dirty="0" smtClean="0"/>
              <a:t>Occurs  with inflammatory bowel diseases, and invasive  infections  e.g</a:t>
            </a:r>
            <a:r>
              <a:rPr lang="en-US" i="1" dirty="0" smtClean="0"/>
              <a:t>. E. coli, Clostridium </a:t>
            </a:r>
            <a:r>
              <a:rPr lang="en-US" i="1" dirty="0" err="1" smtClean="0"/>
              <a:t>difficile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 err="1" smtClean="0"/>
              <a:t>Shigella</a:t>
            </a:r>
            <a:endParaRPr lang="en-US" i="1" dirty="0" smtClean="0"/>
          </a:p>
          <a:p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of different types of diarrhea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Exudative</a:t>
            </a:r>
            <a:r>
              <a:rPr lang="en-US" b="1" dirty="0" smtClean="0">
                <a:solidFill>
                  <a:srgbClr val="FF0000"/>
                </a:solidFill>
              </a:rPr>
              <a:t> (inflammatory) Diarrhea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56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 smtClean="0"/>
              <a:t>Some bacterial infections cause damage by invasion of the mucosa. Many cause diarrhea with blood and pus in the stool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b="1" dirty="0" smtClean="0">
                <a:solidFill>
                  <a:srgbClr val="FFFF00"/>
                </a:solidFill>
              </a:rPr>
              <a:t>bacterial dysentery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r>
              <a:rPr lang="en-US" dirty="0" smtClean="0"/>
              <a:t> 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The main organisms of bacterial </a:t>
            </a:r>
            <a:r>
              <a:rPr lang="en-US" dirty="0" err="1" smtClean="0"/>
              <a:t>dysentry</a:t>
            </a:r>
            <a:r>
              <a:rPr lang="en-US" dirty="0" smtClean="0"/>
              <a:t> are:</a:t>
            </a:r>
          </a:p>
          <a:p>
            <a:pPr lvl="2"/>
            <a:r>
              <a:rPr lang="en-US" sz="2800" b="1" i="1" dirty="0" smtClean="0"/>
              <a:t>Campylobacter</a:t>
            </a:r>
            <a:r>
              <a:rPr lang="en-US" sz="2800" dirty="0" smtClean="0"/>
              <a:t> invades mucosa in the jejunum, ileum and colon, causing ulceration and acute inflammation.</a:t>
            </a:r>
          </a:p>
          <a:p>
            <a:pPr lvl="2"/>
            <a:r>
              <a:rPr lang="en-US" sz="2800" b="1" i="1" dirty="0" smtClean="0"/>
              <a:t>Salmonella </a:t>
            </a:r>
            <a:r>
              <a:rPr lang="en-US" sz="2800" b="1" i="1" dirty="0" err="1" smtClean="0"/>
              <a:t>typhi</a:t>
            </a:r>
            <a:r>
              <a:rPr lang="en-US" sz="2800" dirty="0" smtClean="0"/>
              <a:t>, </a:t>
            </a:r>
            <a:r>
              <a:rPr lang="en-US" sz="2800" b="1" i="1" dirty="0" smtClean="0"/>
              <a:t>S. </a:t>
            </a:r>
            <a:r>
              <a:rPr lang="en-US" sz="2800" b="1" i="1" dirty="0" err="1" smtClean="0"/>
              <a:t>paratyphi</a:t>
            </a:r>
            <a:r>
              <a:rPr lang="en-US" sz="2800" b="1" i="1" dirty="0" smtClean="0"/>
              <a:t> A</a:t>
            </a:r>
            <a:r>
              <a:rPr lang="en-US" sz="2800" dirty="0" smtClean="0"/>
              <a:t>, </a:t>
            </a:r>
            <a:r>
              <a:rPr lang="en-US" sz="2800" b="1" i="1" dirty="0" smtClean="0"/>
              <a:t>B</a:t>
            </a:r>
            <a:r>
              <a:rPr lang="en-US" sz="2800" dirty="0" smtClean="0"/>
              <a:t>, </a:t>
            </a:r>
            <a:r>
              <a:rPr lang="en-US" sz="2800" b="1" dirty="0" smtClean="0"/>
              <a:t>and</a:t>
            </a:r>
            <a:r>
              <a:rPr lang="en-US" sz="2800" dirty="0" smtClean="0"/>
              <a:t> </a:t>
            </a:r>
            <a:r>
              <a:rPr lang="en-US" sz="2800" b="1" i="1" dirty="0" smtClean="0"/>
              <a:t>C</a:t>
            </a:r>
          </a:p>
          <a:p>
            <a:pPr lvl="2"/>
            <a:r>
              <a:rPr lang="en-US" sz="2800" i="1" dirty="0" err="1" smtClean="0"/>
              <a:t>Shigella</a:t>
            </a:r>
            <a:r>
              <a:rPr lang="en-US" sz="2800" dirty="0" smtClean="0"/>
              <a:t> infections are mainly seen in young children.</a:t>
            </a:r>
          </a:p>
          <a:p>
            <a:pPr lvl="2"/>
            <a:r>
              <a:rPr lang="en-CA" sz="2800" b="1" dirty="0" err="1" smtClean="0"/>
              <a:t>Enteroinvasive</a:t>
            </a:r>
            <a:r>
              <a:rPr lang="en-CA" sz="2800" b="1" dirty="0" smtClean="0"/>
              <a:t> and </a:t>
            </a:r>
            <a:r>
              <a:rPr lang="en-CA" sz="2800" b="1" dirty="0" err="1" smtClean="0"/>
              <a:t>enterohemorrhagic</a:t>
            </a:r>
            <a:r>
              <a:rPr lang="en-CA" sz="2800" dirty="0" smtClean="0"/>
              <a:t> </a:t>
            </a:r>
            <a:r>
              <a:rPr lang="en-CA" sz="2800" b="1" i="1" dirty="0" smtClean="0"/>
              <a:t>E. coli</a:t>
            </a:r>
            <a:r>
              <a:rPr lang="en-CA" sz="2800" dirty="0" smtClean="0"/>
              <a:t> </a:t>
            </a:r>
            <a:endParaRPr lang="en-US" sz="2800" dirty="0" smtClean="0"/>
          </a:p>
          <a:p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of different types of diarrhea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Motility-related Diarrhea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Caused by the rapid movement of food through the intestines (</a:t>
            </a:r>
            <a:r>
              <a:rPr lang="en-US" dirty="0" err="1" smtClean="0"/>
              <a:t>hypermotility</a:t>
            </a:r>
            <a:r>
              <a:rPr lang="en-US" dirty="0" smtClean="0"/>
              <a:t>).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Irritable bowel syndrome (IBS) – </a:t>
            </a:r>
            <a:r>
              <a:rPr lang="en-US" dirty="0" smtClean="0"/>
              <a:t>a motor disorder that causes abdominal pain and altered bowel habits with diarrhea predominating</a:t>
            </a:r>
          </a:p>
          <a:p>
            <a:r>
              <a:rPr lang="en-CA" dirty="0" smtClean="0"/>
              <a:t>Increased serotonin: </a:t>
            </a:r>
            <a:r>
              <a:rPr lang="en-CA" dirty="0" err="1" smtClean="0">
                <a:solidFill>
                  <a:srgbClr val="FFFF00"/>
                </a:solidFill>
              </a:rPr>
              <a:t>carcinoid</a:t>
            </a:r>
            <a:r>
              <a:rPr lang="en-CA" dirty="0" smtClean="0">
                <a:solidFill>
                  <a:srgbClr val="FFFF00"/>
                </a:solidFill>
              </a:rPr>
              <a:t> syndrome</a:t>
            </a:r>
            <a:endParaRPr lang="ar-SA" dirty="0" smtClean="0">
              <a:solidFill>
                <a:srgbClr val="FFFF00"/>
              </a:solidFill>
            </a:endParaRPr>
          </a:p>
          <a:p>
            <a:pPr lvl="1"/>
            <a:r>
              <a:rPr lang="en-CA" dirty="0" smtClean="0"/>
              <a:t>Serotonin increases bowel motility</a:t>
            </a:r>
            <a:br>
              <a:rPr lang="en-CA" dirty="0" smtClean="0"/>
            </a:br>
            <a:r>
              <a:rPr lang="en-CA" dirty="0" smtClean="0"/>
              <a:t>No inflammation in bowel mucosa</a:t>
            </a:r>
            <a:endParaRPr lang="ar-SA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of different types of diarrhea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4994856"/>
              </p:ext>
            </p:extLst>
          </p:nvPr>
        </p:nvGraphicFramePr>
        <p:xfrm>
          <a:off x="0" y="116632"/>
          <a:ext cx="9144000" cy="663163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32054"/>
                <a:gridCol w="2783474"/>
                <a:gridCol w="3528565"/>
                <a:gridCol w="999907"/>
              </a:tblGrid>
              <a:tr h="451440">
                <a:tc>
                  <a:txBody>
                    <a:bodyPr/>
                    <a:lstStyle/>
                    <a:p>
                      <a:pPr rtl="1"/>
                      <a:r>
                        <a:rPr lang="en-CA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SCREENING TESTS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CAUSES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CHARACTERISTICS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ar-SA" dirty="0"/>
                    </a:p>
                  </a:txBody>
                  <a:tcPr/>
                </a:tc>
              </a:tr>
              <a:tr h="185281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Stool osmotic gap </a:t>
                      </a:r>
                      <a:endParaRPr lang="ar-SA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50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mOsm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/kg</a:t>
                      </a:r>
                      <a:endParaRPr lang="ar-SA" sz="1600" dirty="0" smtClean="0"/>
                    </a:p>
                    <a:p>
                      <a:pPr rtl="1"/>
                      <a:endParaRPr lang="ar-SA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en-CA" sz="1600" b="0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Fecal smear for leukocytes: negative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endParaRPr lang="ar-SA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Laxatives: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melanosis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coli  with use of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phenanthracene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laxatives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endParaRPr lang="en-CA" sz="1600" dirty="0" smtClean="0"/>
                    </a:p>
                    <a:p>
                      <a:pPr rtl="1"/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Production of 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enterotoxins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CA" sz="1600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en-CA" sz="16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CA" sz="1600" b="0" i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Vibrio</a:t>
                      </a:r>
                      <a:r>
                        <a:rPr lang="en-CA" sz="1600" b="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b="0" i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cholerae</a:t>
                      </a:r>
                      <a:r>
                        <a:rPr lang="en-CA" sz="1600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en-CA" sz="16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Enterotoxigenic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1600" b="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E. 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 of isotonic fluid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High-volume diarrhea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Mechanisms:Laxatives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ar-SA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Enterotoxins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stimulate 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Cl</a:t>
                      </a:r>
                      <a:r>
                        <a:rPr lang="en-CA" sz="1600" b="0" i="0" kern="1200" baseline="300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 channels </a:t>
                      </a:r>
                      <a:endParaRPr lang="ar-SA" sz="1600" b="0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regulated by 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cAMP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cGMP</a:t>
                      </a:r>
                      <a:r>
                        <a:rPr lang="en-CA" sz="1600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en-CA" sz="16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ar-SA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Secretory</a:t>
                      </a:r>
                      <a:endParaRPr lang="ar-SA" sz="1600" dirty="0"/>
                    </a:p>
                  </a:txBody>
                  <a:tcPr/>
                </a:tc>
              </a:tr>
              <a:tr h="1106800"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Fecal smear for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leukocytes:negative</a:t>
                      </a:r>
                      <a:r>
                        <a:rPr lang="en-CA" sz="1400" dirty="0" smtClean="0"/>
                        <a:t/>
                      </a:r>
                      <a:br>
                        <a:rPr lang="en-CA" sz="1400" dirty="0" smtClean="0"/>
                      </a:br>
                      <a:r>
                        <a:rPr lang="en-CA" sz="16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Stool osmotic gap &gt; 125 </a:t>
                      </a:r>
                      <a:r>
                        <a:rPr lang="en-CA" sz="1600" b="0" i="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mOsm</a:t>
                      </a:r>
                      <a:r>
                        <a:rPr lang="en-CA" sz="16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/kg</a:t>
                      </a:r>
                      <a:endParaRPr lang="ar-SA" sz="1600" b="0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Disaccharidase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def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pancreatitis</a:t>
                      </a:r>
                      <a:r>
                        <a:rPr lang="en-CA" sz="1400" dirty="0" smtClean="0"/>
                        <a:t/>
                      </a:r>
                      <a:br>
                        <a:rPr lang="en-CA" sz="1400" dirty="0" smtClean="0"/>
                      </a:br>
                      <a:r>
                        <a:rPr lang="en-CA" sz="1400" dirty="0" err="1" smtClean="0"/>
                        <a:t>G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iardiasis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Celiac Dis.</a:t>
                      </a:r>
                      <a:r>
                        <a:rPr lang="en-CA" sz="1400" dirty="0" smtClean="0"/>
                        <a:t/>
                      </a:r>
                      <a:br>
                        <a:rPr lang="en-CA" sz="1400" dirty="0" smtClean="0"/>
                      </a:br>
                      <a:r>
                        <a:rPr lang="en-CA" sz="16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Ingestion of poorly absorbable solutes </a:t>
                      </a:r>
                      <a:endParaRPr lang="ar-SA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Osmotically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active substance is drawing </a:t>
                      </a:r>
                    </a:p>
                    <a:p>
                      <a:pPr rtl="1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hypotonic salt solution out of bowel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High-volume diarrhea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sz="160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6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inflammation in bowel mucosa</a:t>
                      </a:r>
                      <a:endParaRPr lang="ar-SA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Osmotic</a:t>
                      </a:r>
                      <a:endParaRPr lang="ar-SA" sz="1600" dirty="0"/>
                    </a:p>
                  </a:txBody>
                  <a:tcPr/>
                </a:tc>
              </a:tr>
              <a:tr h="1291645">
                <a:tc>
                  <a:txBody>
                    <a:bodyPr/>
                    <a:lstStyle/>
                    <a:p>
                      <a:pPr rtl="1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Fecal smear for leukocytes: positive  in most cases </a:t>
                      </a:r>
                    </a:p>
                    <a:p>
                      <a:pPr rtl="1"/>
                      <a:r>
                        <a:rPr lang="en-US" sz="16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Stool culture and for O&amp;P</a:t>
                      </a:r>
                      <a:endParaRPr lang="ar-SA" sz="1600" b="0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Shigella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spp.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Campylobacter </a:t>
                      </a:r>
                      <a:r>
                        <a:rPr lang="en-CA" sz="16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jejuni</a:t>
                      </a:r>
                      <a:r>
                        <a:rPr lang="en-CA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rtl="1"/>
                      <a:endParaRPr lang="en-CA" sz="16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Entamoeba </a:t>
                      </a:r>
                      <a:r>
                        <a:rPr lang="en-CA" sz="1600" b="0" i="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histolytica</a:t>
                      </a:r>
                      <a:r>
                        <a:rPr lang="en-CA" sz="16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can cause liver amebic abscess</a:t>
                      </a:r>
                      <a:endParaRPr lang="ar-SA" sz="1600" b="0" i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Pathogens invade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enterocytes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Low-volume diarrhea</a:t>
                      </a:r>
                    </a:p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rtl="1"/>
                      <a:r>
                        <a:rPr lang="en-US" sz="16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Diarrhea with blood and leukocytes (i.e., dysentery </a:t>
                      </a:r>
                      <a:endParaRPr lang="ar-SA" sz="1600" b="0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Invasive</a:t>
                      </a:r>
                      <a:endParaRPr lang="ar-SA" sz="1600" dirty="0"/>
                    </a:p>
                  </a:txBody>
                  <a:tcPr/>
                </a:tc>
              </a:tr>
              <a:tr h="1531951">
                <a:tc>
                  <a:txBody>
                    <a:bodyPr/>
                    <a:lstStyle/>
                    <a:p>
                      <a:pPr rtl="1" eaLnBrk="1" latinLnBrk="0" hangingPunct="1"/>
                      <a:endParaRPr lang="en-CA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 eaLnBrk="1" latinLnBrk="0" hangingPunct="1"/>
                      <a:endParaRPr lang="en-CA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 eaLnBrk="1" latinLnBrk="0" hangingPunct="1"/>
                      <a:endParaRPr lang="en-CA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 eaLnBrk="1" latinLnBrk="0" hangingPunct="1"/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Increased 5-HIAA</a:t>
                      </a:r>
                      <a:endParaRPr lang="ar-SA" sz="16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Irritable bowel syndrome (IBS) – a </a:t>
                      </a:r>
                      <a:r>
                        <a:rPr lang="en-US" sz="1600" dirty="0" smtClean="0"/>
                        <a:t>motor disorder </a:t>
                      </a:r>
                    </a:p>
                    <a:p>
                      <a:pPr algn="l" rtl="1"/>
                      <a:endParaRPr lang="en-US" sz="1600" dirty="0" smtClean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Increased serotonin: 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carcinoid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syndrome</a:t>
                      </a:r>
                      <a:endParaRPr lang="ar-SA" sz="16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Rapid movement of food through the </a:t>
                      </a:r>
                    </a:p>
                    <a:p>
                      <a:pPr rtl="1"/>
                      <a:r>
                        <a:rPr lang="en-US" sz="1600" dirty="0" smtClean="0"/>
                        <a:t>Intestines</a:t>
                      </a:r>
                    </a:p>
                    <a:p>
                      <a:pPr rtl="1"/>
                      <a:endParaRPr lang="en-US" sz="1600" dirty="0" smtClean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Serotonin increases bowel motility</a:t>
                      </a:r>
                      <a:r>
                        <a:rPr lang="en-CA" sz="1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CA" sz="1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No inflammation in bowel mucosa</a:t>
                      </a:r>
                      <a:endParaRPr lang="ar-SA" sz="16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Motility-relate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ar-SA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149080"/>
            <a:ext cx="971600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10000"/>
                  </a:schemeClr>
                </a:solidFill>
              </a:rPr>
              <a:t>Inflammatory</a:t>
            </a:r>
            <a:endParaRPr lang="en-US" sz="11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0063" y="2606675"/>
            <a:ext cx="3063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i="1" dirty="0" err="1" smtClean="0"/>
              <a:t>Entamoeba</a:t>
            </a:r>
            <a:r>
              <a:rPr lang="en-CA" i="1" dirty="0" smtClean="0"/>
              <a:t> </a:t>
            </a:r>
            <a:r>
              <a:rPr lang="en-CA" i="1" dirty="0" err="1" smtClean="0"/>
              <a:t>histolytica</a:t>
            </a: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4968552" cy="292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of different types of diarrhea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Acute diarrhea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DIARREAHA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</a:rPr>
              <a:t>Objectives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1844824"/>
            <a:ext cx="7128792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Define diarrhea</a:t>
            </a:r>
          </a:p>
          <a:p>
            <a:pPr marL="514350" indent="-514350">
              <a:buAutoNum type="arabicPeriod"/>
            </a:pPr>
            <a:r>
              <a:rPr lang="en-US" dirty="0" smtClean="0"/>
              <a:t>Understand the four categories of diarrheal diseases, and list the major causes in each category.</a:t>
            </a:r>
          </a:p>
          <a:p>
            <a:pPr marL="514350" indent="-514350">
              <a:buAutoNum type="arabicPeriod"/>
            </a:pPr>
            <a:r>
              <a:rPr lang="en-US" dirty="0" smtClean="0"/>
              <a:t>List the causes of acute and chronic diarrhea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Acute diarrhea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836712"/>
            <a:ext cx="4536504" cy="4464496"/>
          </a:xfr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b="1" dirty="0" smtClean="0">
                <a:cs typeface="Arial" pitchFamily="34" charset="0"/>
              </a:rPr>
              <a:t>Infection: </a:t>
            </a:r>
            <a:r>
              <a:rPr lang="en-US" dirty="0" smtClean="0">
                <a:cs typeface="Arial" pitchFamily="34" charset="0"/>
              </a:rPr>
              <a:t>Approximately 80% of acute diarrheas (viruses, bacteria, </a:t>
            </a:r>
            <a:r>
              <a:rPr lang="en-US" dirty="0" err="1" smtClean="0">
                <a:cs typeface="Arial" pitchFamily="34" charset="0"/>
              </a:rPr>
              <a:t>helminths</a:t>
            </a:r>
            <a:r>
              <a:rPr lang="en-US" dirty="0" smtClean="0">
                <a:cs typeface="Arial" pitchFamily="34" charset="0"/>
              </a:rPr>
              <a:t>, and protozoa).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Viral gastroenteritis </a:t>
            </a:r>
            <a:r>
              <a:rPr lang="en-US" dirty="0" smtClean="0"/>
              <a:t>(viral infection of the stomach and the small intestine) is the most common cause of acute diarrhea worldwide.</a:t>
            </a:r>
          </a:p>
          <a:p>
            <a:r>
              <a:rPr lang="en-US" sz="2900" dirty="0" smtClean="0"/>
              <a:t>Preformed toxin, </a:t>
            </a:r>
            <a:r>
              <a:rPr lang="en-US" sz="2900" dirty="0" err="1" smtClean="0"/>
              <a:t>enterotoxin</a:t>
            </a:r>
            <a:r>
              <a:rPr lang="en-US" sz="2900" dirty="0" smtClean="0"/>
              <a:t>, </a:t>
            </a:r>
            <a:r>
              <a:rPr lang="en-US" sz="2900" dirty="0" err="1" smtClean="0"/>
              <a:t>cytoxin</a:t>
            </a:r>
            <a:r>
              <a:rPr lang="en-US" sz="2900" dirty="0" smtClean="0"/>
              <a:t> or invasive </a:t>
            </a:r>
          </a:p>
          <a:p>
            <a:r>
              <a:rPr lang="en-US" b="1" dirty="0" smtClean="0"/>
              <a:t>Food poisoning</a:t>
            </a:r>
          </a:p>
          <a:p>
            <a:r>
              <a:rPr lang="en-US" b="1" dirty="0" smtClean="0"/>
              <a:t>Drugs: </a:t>
            </a:r>
            <a:r>
              <a:rPr lang="en-US" dirty="0" err="1" smtClean="0"/>
              <a:t>antibiotic,NSAID</a:t>
            </a:r>
            <a:r>
              <a:rPr lang="en-US" dirty="0" smtClean="0"/>
              <a:t>, </a:t>
            </a:r>
            <a:r>
              <a:rPr lang="en-US" dirty="0" err="1" smtClean="0"/>
              <a:t>antiacid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bronchodilaters</a:t>
            </a:r>
            <a:r>
              <a:rPr lang="en-US" dirty="0" smtClean="0"/>
              <a:t>, </a:t>
            </a:r>
            <a:r>
              <a:rPr lang="en-US" dirty="0" err="1" smtClean="0"/>
              <a:t>antiarrythmics</a:t>
            </a:r>
            <a:endParaRPr lang="en-US" dirty="0" smtClean="0"/>
          </a:p>
          <a:p>
            <a:r>
              <a:rPr lang="en-US" b="1" dirty="0" smtClean="0"/>
              <a:t>Others:  </a:t>
            </a:r>
            <a:r>
              <a:rPr lang="en-US" dirty="0" smtClean="0"/>
              <a:t>occlusive colitis, ischemia,  toxin (insecticides)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772846"/>
            <a:ext cx="3424281" cy="236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646212" y="2926683"/>
            <a:ext cx="4318276" cy="25545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Rotavirus the most common cause of severe childhood diarrhea and diarrhea-related deaths worldwide</a:t>
            </a:r>
          </a:p>
          <a:p>
            <a:r>
              <a:rPr lang="en-US" sz="2000" dirty="0"/>
              <a:t>The cause of nearly 40% o</a:t>
            </a:r>
            <a:r>
              <a:rPr lang="en-US" sz="2000" dirty="0" smtClean="0"/>
              <a:t>f hospitalizations from diarrhea in children under 5</a:t>
            </a:r>
          </a:p>
          <a:p>
            <a:pPr>
              <a:buFont typeface="Arial" pitchFamily="34" charset="0"/>
              <a:buChar char="•"/>
            </a:pPr>
            <a:r>
              <a:rPr lang="en-CA" sz="2000" dirty="0" smtClean="0"/>
              <a:t> Rotaviruses cause 50% of </a:t>
            </a:r>
            <a:r>
              <a:rPr lang="en-CA" sz="2000" dirty="0" smtClean="0"/>
              <a:t>acute </a:t>
            </a:r>
            <a:r>
              <a:rPr lang="en-CA" sz="2000" dirty="0" smtClean="0"/>
              <a:t>diarrhea in infants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5406315"/>
            <a:ext cx="691276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Clinically person become dehydrated with electrolyte disturbance and low bicarbonate in blood </a:t>
            </a:r>
            <a:endParaRPr lang="ar-SA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80403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Causes of acute diarrhea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699591" y="6228020"/>
            <a:ext cx="360060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Mild self limited , need rehydration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90204" y="756562"/>
            <a:ext cx="1084015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b="1" u="sng" dirty="0">
                <a:solidFill>
                  <a:srgbClr val="FFFF00"/>
                </a:solidFill>
              </a:rPr>
              <a:t>Rotavirus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Antibiotic-Associated Diarrheas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Diarrhea occurs in 20% of patients receiving broad-spectrum antibiotics; about 20% of these diarrheas are due to </a:t>
            </a:r>
            <a:r>
              <a:rPr lang="en-US" b="1" i="1" dirty="0" smtClean="0">
                <a:solidFill>
                  <a:srgbClr val="FFFF00"/>
                </a:solidFill>
              </a:rPr>
              <a:t>Clostridium </a:t>
            </a:r>
            <a:r>
              <a:rPr lang="en-US" b="1" i="1" dirty="0" err="1" smtClean="0">
                <a:solidFill>
                  <a:srgbClr val="FFFF00"/>
                </a:solidFill>
              </a:rPr>
              <a:t>difficile</a:t>
            </a:r>
            <a:endParaRPr lang="en-US" b="1" i="1" dirty="0" smtClean="0">
              <a:solidFill>
                <a:srgbClr val="FFFF00"/>
              </a:solidFill>
            </a:endParaRPr>
          </a:p>
          <a:p>
            <a:r>
              <a:rPr lang="en-US" b="1" dirty="0" smtClean="0"/>
              <a:t>Leading to </a:t>
            </a:r>
            <a:r>
              <a:rPr lang="en-US" b="1" dirty="0" err="1" smtClean="0"/>
              <a:t>pseudomembranous</a:t>
            </a:r>
            <a:r>
              <a:rPr lang="en-US" b="1" dirty="0" smtClean="0"/>
              <a:t> colitis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80403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Causes of acute diarrhea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Cotran\Images\CH18\F018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85702"/>
            <a:ext cx="8534400" cy="27114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00364" y="714356"/>
            <a:ext cx="4202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Pseudomembranous</a:t>
            </a:r>
            <a:r>
              <a:rPr lang="en-US" sz="2800" b="1" dirty="0" smtClean="0">
                <a:solidFill>
                  <a:srgbClr val="FFFF00"/>
                </a:solidFill>
              </a:rPr>
              <a:t> colitis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5085184"/>
            <a:ext cx="590943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/>
              <a:t>patients received broad-spectrum antibiotics</a:t>
            </a:r>
            <a:endParaRPr lang="ar-S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5805264"/>
            <a:ext cx="6580456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Caused by </a:t>
            </a:r>
            <a:r>
              <a:rPr lang="en-US" sz="4000" b="1" i="1" dirty="0" smtClean="0">
                <a:solidFill>
                  <a:srgbClr val="FFFF00"/>
                </a:solidFill>
              </a:rPr>
              <a:t>Clostridium </a:t>
            </a:r>
            <a:r>
              <a:rPr lang="en-US" sz="4000" b="1" i="1" dirty="0" err="1" smtClean="0">
                <a:solidFill>
                  <a:srgbClr val="FFFF00"/>
                </a:solidFill>
              </a:rPr>
              <a:t>difficile</a:t>
            </a:r>
            <a:endParaRPr lang="ar-SA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80403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Causes of acute diarrhea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i="1" dirty="0" smtClean="0"/>
              <a:t>Clostridium</a:t>
            </a:r>
            <a:r>
              <a:rPr lang="en-CA" dirty="0" smtClean="0"/>
              <a:t> species. Gram-positive rods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4166513" cy="22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280403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Causes of acute diarrhea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Chronic diarrhea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                     Chronic diarrhea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dirty="0" err="1" smtClean="0"/>
              <a:t>Aetiology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72816"/>
            <a:ext cx="8219256" cy="482453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Infection </a:t>
            </a:r>
            <a:r>
              <a:rPr lang="en-US" b="1" dirty="0" smtClean="0"/>
              <a:t>  e.g. </a:t>
            </a:r>
            <a:r>
              <a:rPr lang="en-US" i="1" dirty="0" err="1" smtClean="0"/>
              <a:t>Giardia</a:t>
            </a:r>
            <a:r>
              <a:rPr lang="en-US" i="1" dirty="0" smtClean="0"/>
              <a:t> </a:t>
            </a:r>
            <a:r>
              <a:rPr lang="en-US" i="1" dirty="0" err="1" smtClean="0"/>
              <a:t>lamblia</a:t>
            </a:r>
            <a:r>
              <a:rPr lang="en-US" dirty="0" smtClean="0"/>
              <a:t> .   AIDS often have chronic infections of their intestines that cause diarrhea.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Post-infectious</a:t>
            </a:r>
            <a:r>
              <a:rPr lang="en-US" dirty="0" smtClean="0"/>
              <a:t> Following acute viral, bacterial or parasitic infections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Malabsorption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Inflammatory bowel disease (IBD)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Endocrine diseases: </a:t>
            </a:r>
            <a:r>
              <a:rPr lang="en-US" b="1" dirty="0" smtClean="0"/>
              <a:t>e.g. </a:t>
            </a:r>
            <a:r>
              <a:rPr lang="en-US" b="1" dirty="0" err="1" smtClean="0"/>
              <a:t>carcinoid</a:t>
            </a:r>
            <a:r>
              <a:rPr lang="en-US" b="1" dirty="0" smtClean="0"/>
              <a:t>, </a:t>
            </a:r>
            <a:r>
              <a:rPr lang="en-US" b="1" dirty="0" err="1" smtClean="0"/>
              <a:t>gastrinoma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Colon cancer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Irritable bowel syndrome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99639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Causes of chronic diarrhea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980728"/>
            <a:ext cx="38164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Most of the causes of chronic diarrhea are noninfectious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Causes of Chronic Diarrhea</a:t>
            </a:r>
            <a:endParaRPr lang="ar-S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2890664" cy="40205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n-US" i="1" dirty="0" err="1" smtClean="0"/>
              <a:t>Giardia</a:t>
            </a:r>
            <a:r>
              <a:rPr lang="en-US" i="1" dirty="0" smtClean="0"/>
              <a:t> </a:t>
            </a:r>
            <a:r>
              <a:rPr lang="en-US" i="1" dirty="0" err="1" smtClean="0"/>
              <a:t>lamblia</a:t>
            </a:r>
            <a:endParaRPr lang="ar-S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0930" t="26667" r="24480" b="23333"/>
          <a:stretch>
            <a:fillRect/>
          </a:stretch>
        </p:blipFill>
        <p:spPr bwMode="auto">
          <a:xfrm>
            <a:off x="568355" y="2060848"/>
            <a:ext cx="349958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77073" y="1412776"/>
            <a:ext cx="3311351" cy="4320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CA" b="0" dirty="0" smtClean="0"/>
              <a:t>Cryptosporidiosis in AIDS</a:t>
            </a:r>
            <a:endParaRPr lang="ar-SA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4016127" cy="226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4437112"/>
            <a:ext cx="4499992" cy="214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0" y="5085184"/>
            <a:ext cx="45720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i="1" dirty="0" smtClean="0"/>
              <a:t>Parasitic</a:t>
            </a:r>
            <a:r>
              <a:rPr lang="en-US" sz="2400" dirty="0" smtClean="0"/>
              <a:t> and </a:t>
            </a:r>
            <a:r>
              <a:rPr lang="en-US" sz="2400" i="1" dirty="0" err="1" smtClean="0"/>
              <a:t>protozoal</a:t>
            </a:r>
            <a:r>
              <a:rPr lang="en-US" sz="2400" dirty="0" smtClean="0"/>
              <a:t> infections affect over half of the world's population on a chronic or recurrent basis.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80403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Causes of acute diarrhea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Complications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26928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Fluids ………………Dehydration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Electrolytes …………….. Electrolytes imbalance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Low Sodium bicarbonate </a:t>
            </a:r>
            <a:r>
              <a:rPr lang="en-US" i="1" smtClean="0"/>
              <a:t>in blood…….</a:t>
            </a:r>
            <a:r>
              <a:rPr lang="en-US" smtClean="0"/>
              <a:t> </a:t>
            </a:r>
            <a:r>
              <a:rPr lang="en-US" dirty="0" smtClean="0"/>
              <a:t>Metabolic acidosis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If persistent ……Malnutrition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5444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Chronic diarrhea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hegoutkiller.com/wp-content/uploads/2013/06/signs-of-dehyd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09099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195444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Chronic diarrhea</a:t>
            </a:r>
            <a:endParaRPr lang="en-US" sz="20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Tests useful in the evaluation of diarrhea</a:t>
            </a:r>
            <a:endParaRPr lang="en-US" sz="3600" dirty="0"/>
          </a:p>
        </p:txBody>
      </p:sp>
      <p:sp>
        <p:nvSpPr>
          <p:cNvPr id="4" name="مستطيل 3"/>
          <p:cNvSpPr/>
          <p:nvPr/>
        </p:nvSpPr>
        <p:spPr>
          <a:xfrm>
            <a:off x="3131840" y="1340768"/>
            <a:ext cx="207563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Acute diarrhea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rot="10800000" flipV="1">
            <a:off x="2339752" y="2060848"/>
            <a:ext cx="1008112" cy="93610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251520" y="3068960"/>
            <a:ext cx="271125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Noninflammatory</a:t>
            </a:r>
            <a:r>
              <a:rPr lang="en-US" dirty="0" smtClean="0"/>
              <a:t> Diarrhea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5868144" y="2924944"/>
            <a:ext cx="232332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Inflammatory Diarrhea</a:t>
            </a:r>
            <a:endParaRPr lang="en-US" dirty="0"/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4932040" y="2060848"/>
            <a:ext cx="1584176" cy="72008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3275856" y="1844824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Fecal  leukocytes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79512" y="3717032"/>
            <a:ext cx="36004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Suggests a </a:t>
            </a:r>
            <a:r>
              <a:rPr lang="en-US" sz="2800" dirty="0" smtClean="0">
                <a:solidFill>
                  <a:srgbClr val="FF0000"/>
                </a:solidFill>
              </a:rPr>
              <a:t>small bowel source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Or colon but without mucosal injury</a:t>
            </a:r>
            <a:endParaRPr lang="en-US" sz="2800" dirty="0"/>
          </a:p>
        </p:txBody>
      </p:sp>
      <p:sp>
        <p:nvSpPr>
          <p:cNvPr id="18" name="مستطيل 17"/>
          <p:cNvSpPr/>
          <p:nvPr/>
        </p:nvSpPr>
        <p:spPr>
          <a:xfrm>
            <a:off x="4860032" y="3284984"/>
            <a:ext cx="4014192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Suggests colonic mucosa damage caused by invasion 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000" dirty="0" smtClean="0"/>
              <a:t>shigellosis, </a:t>
            </a:r>
            <a:r>
              <a:rPr lang="en-US" sz="2000" dirty="0" err="1" smtClean="0"/>
              <a:t>salmonellosis</a:t>
            </a:r>
            <a:r>
              <a:rPr lang="en-US" sz="2000" dirty="0" smtClean="0"/>
              <a:t>, </a:t>
            </a:r>
            <a:r>
              <a:rPr lang="en-US" sz="2000" i="1" dirty="0" smtClean="0"/>
              <a:t>Campylobacter </a:t>
            </a:r>
            <a:r>
              <a:rPr lang="en-US" sz="2000" dirty="0" smtClean="0"/>
              <a:t>or </a:t>
            </a:r>
            <a:r>
              <a:rPr lang="en-US" sz="2000" i="1" dirty="0" err="1" smtClean="0"/>
              <a:t>Yersinia</a:t>
            </a:r>
            <a:r>
              <a:rPr lang="en-US" sz="2000" dirty="0" smtClean="0"/>
              <a:t> infection, </a:t>
            </a:r>
            <a:r>
              <a:rPr lang="en-US" sz="2000" dirty="0" err="1" smtClean="0"/>
              <a:t>amebiasis</a:t>
            </a:r>
            <a:r>
              <a:rPr lang="en-US" sz="2000" dirty="0" smtClean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toxin (</a:t>
            </a:r>
            <a:r>
              <a:rPr lang="en-US" sz="2000" i="1" dirty="0" smtClean="0"/>
              <a:t>C </a:t>
            </a:r>
            <a:r>
              <a:rPr lang="en-US" sz="2000" i="1" dirty="0" err="1" smtClean="0"/>
              <a:t>difficile</a:t>
            </a:r>
            <a:r>
              <a:rPr lang="en-US" sz="2000" i="1" dirty="0" smtClean="0"/>
              <a:t>, E coli</a:t>
            </a:r>
            <a:r>
              <a:rPr lang="en-US" sz="2000" dirty="0" smtClean="0"/>
              <a:t> O157:H7).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Inflammatory bowel diseases</a:t>
            </a:r>
            <a:endParaRPr lang="en-US" sz="2000" dirty="0"/>
          </a:p>
        </p:txBody>
      </p:sp>
      <p:sp>
        <p:nvSpPr>
          <p:cNvPr id="14" name="مستطيل 13"/>
          <p:cNvSpPr/>
          <p:nvPr/>
        </p:nvSpPr>
        <p:spPr>
          <a:xfrm>
            <a:off x="2051720" y="2420888"/>
            <a:ext cx="12743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not present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5292080" y="2276872"/>
            <a:ext cx="9008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present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33400"/>
            <a:ext cx="465455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en-US" dirty="0" smtClean="0"/>
              <a:t>Page  611 - 615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419872" y="1052736"/>
            <a:ext cx="17704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Chronic diarrhea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rot="5400000">
            <a:off x="3887924" y="1736812"/>
            <a:ext cx="50405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3419872" y="1916832"/>
            <a:ext cx="158402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Stool analysis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Ova, parasites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rot="10800000">
            <a:off x="2411760" y="2204864"/>
            <a:ext cx="86568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>
            <a:off x="3708698" y="3068166"/>
            <a:ext cx="86409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2699792" y="1988840"/>
            <a:ext cx="3000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3995936" y="2852936"/>
            <a:ext cx="2551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1133329" y="1988840"/>
            <a:ext cx="10624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Infection </a:t>
            </a:r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3491880" y="3429000"/>
            <a:ext cx="137300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Stool fat test</a:t>
            </a:r>
            <a:endParaRPr lang="en-US" dirty="0"/>
          </a:p>
        </p:txBody>
      </p:sp>
      <p:sp>
        <p:nvSpPr>
          <p:cNvPr id="19" name="مستطيل 18"/>
          <p:cNvSpPr/>
          <p:nvPr/>
        </p:nvSpPr>
        <p:spPr>
          <a:xfrm>
            <a:off x="186088" y="3140968"/>
            <a:ext cx="22976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Secretory</a:t>
            </a:r>
            <a:r>
              <a:rPr lang="en-US" dirty="0" smtClean="0"/>
              <a:t> or </a:t>
            </a:r>
          </a:p>
          <a:p>
            <a:r>
              <a:rPr lang="en-US" dirty="0" smtClean="0"/>
              <a:t>Noninfectious </a:t>
            </a:r>
          </a:p>
          <a:p>
            <a:r>
              <a:rPr lang="en-US" dirty="0" smtClean="0"/>
              <a:t>inflammatory diarrhea</a:t>
            </a:r>
            <a:endParaRPr lang="en-US" dirty="0"/>
          </a:p>
        </p:txBody>
      </p:sp>
      <p:sp>
        <p:nvSpPr>
          <p:cNvPr id="20" name="مستطيل 19"/>
          <p:cNvSpPr/>
          <p:nvPr/>
        </p:nvSpPr>
        <p:spPr>
          <a:xfrm>
            <a:off x="3347864" y="4653136"/>
            <a:ext cx="16027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Malabsorption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1" name="رابط كسهم مستقيم 20"/>
          <p:cNvCxnSpPr/>
          <p:nvPr/>
        </p:nvCxnSpPr>
        <p:spPr>
          <a:xfrm rot="10800000">
            <a:off x="2555776" y="3645024"/>
            <a:ext cx="86568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>
            <a:off x="4139952" y="3789040"/>
            <a:ext cx="0" cy="86409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2771800" y="3429000"/>
            <a:ext cx="2551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6" name="مستطيل 25"/>
          <p:cNvSpPr/>
          <p:nvPr/>
        </p:nvSpPr>
        <p:spPr>
          <a:xfrm>
            <a:off x="3995936" y="4005064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7" name="مستطيل 26"/>
          <p:cNvSpPr/>
          <p:nvPr/>
        </p:nvSpPr>
        <p:spPr>
          <a:xfrm>
            <a:off x="5074542" y="3429000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(normal &lt;20%)</a:t>
            </a:r>
            <a:endParaRPr lang="en-US" dirty="0"/>
          </a:p>
        </p:txBody>
      </p:sp>
      <p:cxnSp>
        <p:nvCxnSpPr>
          <p:cNvPr id="18" name="رابط كسهم مستقيم 21"/>
          <p:cNvCxnSpPr/>
          <p:nvPr/>
        </p:nvCxnSpPr>
        <p:spPr>
          <a:xfrm>
            <a:off x="4211960" y="5085184"/>
            <a:ext cx="0" cy="21602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ستطيل 19"/>
          <p:cNvSpPr/>
          <p:nvPr/>
        </p:nvSpPr>
        <p:spPr>
          <a:xfrm>
            <a:off x="3894828" y="5301208"/>
            <a:ext cx="485363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Do serum </a:t>
            </a:r>
            <a:r>
              <a:rPr lang="en-CA" dirty="0" smtClean="0"/>
              <a:t>Anti-tissue </a:t>
            </a:r>
            <a:r>
              <a:rPr lang="en-CA" dirty="0" err="1" smtClean="0"/>
              <a:t>transglutaminase</a:t>
            </a:r>
            <a:r>
              <a:rPr lang="en-CA" dirty="0" smtClean="0"/>
              <a:t> antibodies</a:t>
            </a:r>
          </a:p>
          <a:p>
            <a:r>
              <a:rPr lang="en-CA" dirty="0" smtClean="0"/>
              <a:t>Anti-</a:t>
            </a:r>
            <a:r>
              <a:rPr lang="en-CA" dirty="0" err="1" smtClean="0"/>
              <a:t>endomysial</a:t>
            </a:r>
            <a:r>
              <a:rPr lang="en-CA" dirty="0" smtClean="0"/>
              <a:t>  </a:t>
            </a:r>
            <a:r>
              <a:rPr lang="en-CA" dirty="0" err="1" smtClean="0"/>
              <a:t>IgA</a:t>
            </a:r>
            <a:r>
              <a:rPr lang="en-CA" dirty="0" smtClean="0"/>
              <a:t> antibodies</a:t>
            </a:r>
          </a:p>
          <a:p>
            <a:r>
              <a:rPr lang="en-CA" dirty="0" err="1" smtClean="0"/>
              <a:t>Antigliadin</a:t>
            </a:r>
            <a:r>
              <a:rPr lang="en-CA" dirty="0" smtClean="0"/>
              <a:t> antibodies</a:t>
            </a:r>
            <a:r>
              <a:rPr lang="en-US" dirty="0" smtClean="0"/>
              <a:t>  to check for celiac disease</a:t>
            </a:r>
          </a:p>
          <a:p>
            <a:r>
              <a:rPr lang="en-US" dirty="0" smtClean="0"/>
              <a:t>Duodenal biopsy</a:t>
            </a:r>
            <a:endParaRPr lang="en-US" dirty="0"/>
          </a:p>
        </p:txBody>
      </p:sp>
      <p:sp>
        <p:nvSpPr>
          <p:cNvPr id="29" name="مستطيل 19"/>
          <p:cNvSpPr/>
          <p:nvPr/>
        </p:nvSpPr>
        <p:spPr>
          <a:xfrm>
            <a:off x="133466" y="5301208"/>
            <a:ext cx="371845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Quantitative stool for fat</a:t>
            </a:r>
          </a:p>
          <a:p>
            <a:pPr lvl="1"/>
            <a:r>
              <a:rPr lang="en-US" sz="1600" dirty="0" smtClean="0"/>
              <a:t>(1) Best screening test</a:t>
            </a:r>
          </a:p>
          <a:p>
            <a:pPr lvl="1"/>
            <a:r>
              <a:rPr lang="en-US" sz="1600" dirty="0" smtClean="0"/>
              <a:t>(2) 72-hour collection of stool</a:t>
            </a:r>
          </a:p>
          <a:p>
            <a:pPr lvl="1"/>
            <a:r>
              <a:rPr lang="en-US" sz="1600" dirty="0" smtClean="0"/>
              <a:t>(3) Positive test &gt; 7 g of fat/24 hours.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smtClean="0"/>
              <a:t>A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Fasting improve the condition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inflammatory bowel diseases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High stool output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Presence of WBC in stool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Irritable bowel syndrome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bacterial toxin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FF00"/>
                </a:solidFill>
              </a:rPr>
              <a:t>Malabsorption</a:t>
            </a: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High fecal osmotic gap</a:t>
            </a:r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b="1" dirty="0" err="1" smtClean="0">
                <a:solidFill>
                  <a:srgbClr val="FFFF00"/>
                </a:solidFill>
              </a:rPr>
              <a:t>Secretory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rgbClr val="FFFF00"/>
                </a:solidFill>
              </a:rPr>
              <a:t>Osmotic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err="1" smtClean="0">
                <a:solidFill>
                  <a:srgbClr val="FFFF00"/>
                </a:solidFill>
              </a:rPr>
              <a:t>Exudative</a:t>
            </a:r>
            <a:r>
              <a:rPr lang="en-US" b="1" dirty="0" smtClean="0">
                <a:solidFill>
                  <a:srgbClr val="FFFF00"/>
                </a:solidFill>
              </a:rPr>
              <a:t> (inflammatory )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rgbClr val="FFFF00"/>
                </a:solidFill>
              </a:rPr>
              <a:t>Motility-related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Irritable bowel syndrome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FF00"/>
                </a:solidFill>
              </a:rPr>
              <a:t>Giardia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lamblia</a:t>
            </a: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Viral gastroenteritis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Inflammatory bowel disease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Food poisoning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Antibiotic-Associated Diarrheas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FF00"/>
                </a:solidFill>
              </a:rPr>
              <a:t>Malabsorption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b="1" dirty="0" smtClean="0">
                <a:solidFill>
                  <a:srgbClr val="FFFF00"/>
                </a:solidFill>
              </a:rPr>
              <a:t>Acute diarrhea</a:t>
            </a:r>
          </a:p>
          <a:p>
            <a:pPr marL="457200" indent="-457200">
              <a:buFont typeface="+mj-lt"/>
              <a:buAutoNum type="alphaLcParenR"/>
            </a:pPr>
            <a:r>
              <a:rPr lang="en-US" b="1" dirty="0" smtClean="0">
                <a:solidFill>
                  <a:srgbClr val="FFFF00"/>
                </a:solidFill>
              </a:rPr>
              <a:t>Chronic diarrhea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Physiology of Fluid and small intestine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043538" cy="39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DIARREAHA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DEFINITION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Health Organization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 or more loose or liquid stools per day</a:t>
            </a:r>
          </a:p>
          <a:p>
            <a:r>
              <a:rPr lang="en-US" dirty="0" smtClean="0"/>
              <a:t>Abnormally  high fluid content of stool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/>
              <a:t>200-300 gm/day </a:t>
            </a:r>
          </a:p>
          <a:p>
            <a:pPr lvl="1" algn="just">
              <a:buNone/>
            </a:pPr>
            <a:r>
              <a:rPr lang="en-US" dirty="0" smtClean="0"/>
              <a:t>(more than 250 g of stool per day)</a:t>
            </a:r>
          </a:p>
          <a:p>
            <a:endParaRPr lang="en-US" dirty="0" smtClean="0"/>
          </a:p>
          <a:p>
            <a:pPr lvl="1" algn="just">
              <a:buNone/>
            </a:pPr>
            <a:endParaRPr lang="en-US" dirty="0" smtClean="0"/>
          </a:p>
          <a:p>
            <a:pPr lvl="1" algn="just">
              <a:buFont typeface="Wingdings" pitchFamily="2" charset="2"/>
              <a:buChar char="Ø"/>
            </a:pPr>
            <a:endParaRPr lang="en-US" dirty="0" smtClean="0"/>
          </a:p>
          <a:p>
            <a:pPr lvl="1" algn="just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753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/>
            <a:r>
              <a:rPr lang="en-US" b="1" dirty="0" smtClean="0"/>
              <a:t>Define diarrhea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important?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loss of fluids through diarrhea can cause dehydration and electrolyte imbalances</a:t>
            </a:r>
          </a:p>
          <a:p>
            <a:r>
              <a:rPr lang="en-US" dirty="0" smtClean="0"/>
              <a:t>Easy to treat but if untreated, may lead to death especially in children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6753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/>
            <a:r>
              <a:rPr lang="en-US" b="1" dirty="0" smtClean="0"/>
              <a:t>Define diarrhea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important?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More than 70 % of almost 11 million child deaths every year are attributable to </a:t>
            </a:r>
            <a:r>
              <a:rPr lang="en-US" dirty="0" smtClean="0">
                <a:solidFill>
                  <a:srgbClr val="FFFF00"/>
                </a:solidFill>
              </a:rPr>
              <a:t>6 causes</a:t>
            </a:r>
            <a:r>
              <a:rPr lang="en-US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Diarrhea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Malaria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neonatal 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Pneumonia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preterm delivery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lack of oxygen at birth.</a:t>
            </a:r>
            <a:endParaRPr lang="en-US" b="1" dirty="0" smtClean="0"/>
          </a:p>
          <a:p>
            <a:pPr algn="r">
              <a:buNone/>
            </a:pPr>
            <a:r>
              <a:rPr lang="en-US" b="1" dirty="0" smtClean="0"/>
              <a:t>UNICEF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27384"/>
            <a:ext cx="16753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/>
            <a:r>
              <a:rPr lang="en-US" b="1" dirty="0" smtClean="0"/>
              <a:t>Define diarrhea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611560" y="1582340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Acute</a:t>
            </a:r>
            <a:r>
              <a:rPr lang="en-US" sz="3200" i="1" dirty="0" smtClean="0"/>
              <a:t> …………….if </a:t>
            </a:r>
            <a:r>
              <a:rPr lang="en-US" sz="3200" dirty="0" smtClean="0"/>
              <a:t>2 weeks, </a:t>
            </a:r>
          </a:p>
          <a:p>
            <a:pPr marL="342900" indent="-342900">
              <a:buFont typeface="+mj-lt"/>
              <a:buAutoNum type="arabicPeriod"/>
            </a:pPr>
            <a:endParaRPr lang="en-US" sz="32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Persistent</a:t>
            </a:r>
            <a:r>
              <a:rPr lang="en-US" sz="3200" i="1" dirty="0" smtClean="0"/>
              <a:t> ……. if 2 to 4 weeks, </a:t>
            </a:r>
          </a:p>
          <a:p>
            <a:pPr marL="342900" indent="-342900">
              <a:buFont typeface="+mj-lt"/>
              <a:buAutoNum type="arabicPeriod"/>
            </a:pPr>
            <a:endParaRPr lang="en-US" sz="32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Chronic</a:t>
            </a:r>
            <a:r>
              <a:rPr lang="en-US" sz="3200" i="1" dirty="0" smtClean="0"/>
              <a:t>  ………..if 4 weeks in </a:t>
            </a:r>
            <a:r>
              <a:rPr lang="en-US" sz="3200" dirty="0" smtClean="0"/>
              <a:t>duration.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6753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14350" indent="-514350"/>
            <a:r>
              <a:rPr lang="en-US" b="1" dirty="0" smtClean="0"/>
              <a:t>Define diarrhea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Categories of diarrhea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20" y="2147894"/>
            <a:ext cx="8215370" cy="3924312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Secretory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Osmotic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Exudative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Motility-related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78945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Pathogenesis of different types of diarrhea 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899592" y="5085184"/>
            <a:ext cx="727280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/>
              <a:t>Stool osmotic gap: distinguishes </a:t>
            </a:r>
            <a:r>
              <a:rPr lang="en-US" sz="2000" b="1" dirty="0" err="1" smtClean="0"/>
              <a:t>secretory</a:t>
            </a:r>
            <a:r>
              <a:rPr lang="en-US" sz="2000" b="1" dirty="0" smtClean="0"/>
              <a:t> from osmotic diarrhea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915816" y="2267580"/>
            <a:ext cx="396974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 smtClean="0"/>
              <a:t>Secretory</a:t>
            </a:r>
            <a:r>
              <a:rPr lang="en-US" b="1" dirty="0" smtClean="0"/>
              <a:t> diarrhea: loss of isotonic fluid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843808" y="2843644"/>
            <a:ext cx="405752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Osmotic diarrhea: loss of hypotonic fluid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915816" y="3429000"/>
            <a:ext cx="15394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inflammatory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1193</Words>
  <Application>Microsoft Office PowerPoint</Application>
  <PresentationFormat>On-screen Show (4:3)</PresentationFormat>
  <Paragraphs>263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سمة Office</vt:lpstr>
      <vt:lpstr>Gastrointestinal Block  Pathology lecture  2019</vt:lpstr>
      <vt:lpstr>DIARREAHA Objectives </vt:lpstr>
      <vt:lpstr>Slide 3</vt:lpstr>
      <vt:lpstr>Physiology of Fluid and small intestine </vt:lpstr>
      <vt:lpstr>DIARREAHA  DEFINITION</vt:lpstr>
      <vt:lpstr>Why important?</vt:lpstr>
      <vt:lpstr>Why important?</vt:lpstr>
      <vt:lpstr>CLASSIFICATION</vt:lpstr>
      <vt:lpstr>Pathophysiology  Categories of diarrhea </vt:lpstr>
      <vt:lpstr>Fecal osmolarity </vt:lpstr>
      <vt:lpstr>Stool  osmotic gap</vt:lpstr>
      <vt:lpstr>Secretory Diarrhea</vt:lpstr>
      <vt:lpstr>Osmotic Diarrhea</vt:lpstr>
      <vt:lpstr>Exudative (inflammatory) Diarrhea</vt:lpstr>
      <vt:lpstr>Exudative (inflammatory) Diarrhea</vt:lpstr>
      <vt:lpstr> Motility-related Diarrhea </vt:lpstr>
      <vt:lpstr>Slide 17</vt:lpstr>
      <vt:lpstr>Entamoeba histolytica </vt:lpstr>
      <vt:lpstr>Acute diarrhea</vt:lpstr>
      <vt:lpstr> Acute diarrhea  </vt:lpstr>
      <vt:lpstr>Antibiotic-Associated Diarrheas </vt:lpstr>
      <vt:lpstr>Slide 22</vt:lpstr>
      <vt:lpstr>Clostridium species. Gram-positive rods</vt:lpstr>
      <vt:lpstr>Chronic diarrhea</vt:lpstr>
      <vt:lpstr>                     Chronic diarrhea Aetiology</vt:lpstr>
      <vt:lpstr>Causes of Chronic Diarrhea</vt:lpstr>
      <vt:lpstr>Complications</vt:lpstr>
      <vt:lpstr>Slide 28</vt:lpstr>
      <vt:lpstr>Tests useful in the evaluation of diarrhea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DIARREAHA</dc:title>
  <dc:creator>Admin</dc:creator>
  <cp:lastModifiedBy>Maha Arafah</cp:lastModifiedBy>
  <cp:revision>209</cp:revision>
  <dcterms:created xsi:type="dcterms:W3CDTF">2010-09-04T18:10:50Z</dcterms:created>
  <dcterms:modified xsi:type="dcterms:W3CDTF">2019-12-02T21:04:56Z</dcterms:modified>
</cp:coreProperties>
</file>