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58" r:id="rId4"/>
    <p:sldId id="259" r:id="rId5"/>
    <p:sldId id="284" r:id="rId6"/>
    <p:sldId id="285" r:id="rId7"/>
    <p:sldId id="261" r:id="rId8"/>
    <p:sldId id="262" r:id="rId9"/>
    <p:sldId id="263" r:id="rId10"/>
    <p:sldId id="265" r:id="rId11"/>
    <p:sldId id="287" r:id="rId12"/>
    <p:sldId id="267" r:id="rId13"/>
    <p:sldId id="266" r:id="rId14"/>
    <p:sldId id="268" r:id="rId15"/>
    <p:sldId id="269" r:id="rId16"/>
    <p:sldId id="289" r:id="rId17"/>
    <p:sldId id="270" r:id="rId18"/>
    <p:sldId id="271" r:id="rId19"/>
    <p:sldId id="288" r:id="rId20"/>
    <p:sldId id="290" r:id="rId21"/>
    <p:sldId id="274" r:id="rId22"/>
    <p:sldId id="275" r:id="rId23"/>
    <p:sldId id="276" r:id="rId24"/>
    <p:sldId id="277" r:id="rId25"/>
    <p:sldId id="278" r:id="rId26"/>
    <p:sldId id="279" r:id="rId27"/>
    <p:sldId id="280" r:id="rId28"/>
    <p:sldId id="281" r:id="rId29"/>
    <p:sldId id="282" r:id="rId30"/>
    <p:sldId id="283" r:id="rId31"/>
    <p:sldId id="296" r:id="rId32"/>
    <p:sldId id="291" r:id="rId33"/>
    <p:sldId id="292" r:id="rId34"/>
    <p:sldId id="293" r:id="rId35"/>
    <p:sldId id="294" r:id="rId36"/>
    <p:sldId id="295"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3190" autoAdjust="0"/>
    <p:restoredTop sz="94660"/>
  </p:normalViewPr>
  <p:slideViewPr>
    <p:cSldViewPr>
      <p:cViewPr varScale="1">
        <p:scale>
          <a:sx n="45" d="100"/>
          <a:sy n="45" d="100"/>
        </p:scale>
        <p:origin x="-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12/3/2019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12/3/2019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12/3/2019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1722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1722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172200"/>
            <a:ext cx="1905000" cy="457200"/>
          </a:xfrm>
        </p:spPr>
        <p:txBody>
          <a:bodyPr/>
          <a:lstStyle>
            <a:lvl1pPr>
              <a:defRPr/>
            </a:lvl1pPr>
          </a:lstStyle>
          <a:p>
            <a:fld id="{FD9DDBAE-82CD-4693-BC0B-B089A67536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12/3/2019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9894147-4065-4B07-A467-6049FF3DAE60}" type="datetimeFigureOut">
              <a:rPr lang="en-US" smtClean="0"/>
              <a:pPr/>
              <a:t>12/3/2019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12/3/2019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9894147-4065-4B07-A467-6049FF3DAE60}" type="datetimeFigureOut">
              <a:rPr lang="en-US" smtClean="0"/>
              <a:pPr/>
              <a:t>12/3/2019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9894147-4065-4B07-A467-6049FF3DAE60}" type="datetimeFigureOut">
              <a:rPr lang="en-US" smtClean="0"/>
              <a:pPr/>
              <a:t>12/3/2019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9894147-4065-4B07-A467-6049FF3DAE60}" type="datetimeFigureOut">
              <a:rPr lang="en-US" smtClean="0"/>
              <a:pPr/>
              <a:t>12/3/2019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12/3/2019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9894147-4065-4B07-A467-6049FF3DAE60}" type="datetimeFigureOut">
              <a:rPr lang="en-US" smtClean="0"/>
              <a:pPr/>
              <a:t>12/3/2019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9C59525-6C93-442E-9FD6-FF2F363664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94147-4065-4B07-A467-6049FF3DAE60}" type="datetimeFigureOut">
              <a:rPr lang="en-US" smtClean="0"/>
              <a:pPr/>
              <a:t>12/3/2019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59525-6C93-442E-9FD6-FF2F363664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55576" y="836712"/>
            <a:ext cx="7772400" cy="1470025"/>
          </a:xfrm>
        </p:spPr>
        <p:txBody>
          <a:bodyPr>
            <a:normAutofit fontScale="90000"/>
          </a:bodyPr>
          <a:lstStyle/>
          <a:p>
            <a:r>
              <a:rPr lang="en-US" dirty="0" smtClean="0"/>
              <a:t>GNB</a:t>
            </a:r>
            <a:br>
              <a:rPr lang="en-US" dirty="0" smtClean="0"/>
            </a:br>
            <a:r>
              <a:rPr lang="en-US" dirty="0" smtClean="0"/>
              <a:t> </a:t>
            </a:r>
            <a:r>
              <a:rPr lang="en-US" sz="2800" dirty="0" smtClean="0"/>
              <a:t>Pathology lecture</a:t>
            </a:r>
            <a:br>
              <a:rPr lang="en-US" sz="2800" dirty="0" smtClean="0"/>
            </a:br>
            <a:r>
              <a:rPr lang="en-US" sz="2800" smtClean="0"/>
              <a:t> 2019</a:t>
            </a:r>
            <a:endParaRPr lang="ar-SA" dirty="0" smtClean="0"/>
          </a:p>
        </p:txBody>
      </p:sp>
      <p:sp>
        <p:nvSpPr>
          <p:cNvPr id="5" name="Subtitle 4"/>
          <p:cNvSpPr>
            <a:spLocks noGrp="1"/>
          </p:cNvSpPr>
          <p:nvPr>
            <p:ph type="subTitle" idx="1"/>
          </p:nvPr>
        </p:nvSpPr>
        <p:spPr>
          <a:xfrm>
            <a:off x="1600200" y="41148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6" name="مستطيل 6"/>
          <p:cNvSpPr/>
          <p:nvPr/>
        </p:nvSpPr>
        <p:spPr>
          <a:xfrm>
            <a:off x="1835696" y="2636912"/>
            <a:ext cx="5976664"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3200" dirty="0" smtClean="0"/>
              <a:t>Pathology and mechanisms of </a:t>
            </a:r>
            <a:r>
              <a:rPr lang="en-US" sz="3200" dirty="0" err="1" smtClean="0"/>
              <a:t>malabsorption</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772400" cy="762000"/>
          </a:xfrm>
        </p:spPr>
        <p:txBody>
          <a:bodyPr>
            <a:normAutofit fontScale="90000"/>
          </a:bodyPr>
          <a:lstStyle/>
          <a:p>
            <a:r>
              <a:rPr lang="en-US" b="1" u="sng" dirty="0" err="1"/>
              <a:t>Malabsorption</a:t>
            </a:r>
            <a:r>
              <a:rPr lang="en-US" b="1" u="sng" dirty="0"/>
              <a:t> </a:t>
            </a:r>
            <a:r>
              <a:rPr lang="en-US" b="1" u="sng" dirty="0" smtClean="0"/>
              <a:t>Syndrome</a:t>
            </a:r>
            <a:br>
              <a:rPr lang="en-US" b="1" u="sng" dirty="0" smtClean="0"/>
            </a:br>
            <a:r>
              <a:rPr lang="en-US" dirty="0" smtClean="0"/>
              <a:t> Clinical features</a:t>
            </a:r>
            <a:endParaRPr lang="en-US" b="1" u="sng" dirty="0"/>
          </a:p>
        </p:txBody>
      </p:sp>
      <p:sp>
        <p:nvSpPr>
          <p:cNvPr id="20483" name="Rectangle 3"/>
          <p:cNvSpPr>
            <a:spLocks noGrp="1" noChangeArrowheads="1"/>
          </p:cNvSpPr>
          <p:nvPr>
            <p:ph idx="1"/>
          </p:nvPr>
        </p:nvSpPr>
        <p:spPr>
          <a:xfrm>
            <a:off x="228600" y="1898848"/>
            <a:ext cx="8610600" cy="5562600"/>
          </a:xfrm>
        </p:spPr>
        <p:txBody>
          <a:bodyPr/>
          <a:lstStyle/>
          <a:p>
            <a:pPr algn="l">
              <a:buNone/>
            </a:pPr>
            <a:r>
              <a:rPr lang="en-US" sz="2800" dirty="0" smtClean="0"/>
              <a:t>1. There is increased </a:t>
            </a:r>
            <a:r>
              <a:rPr lang="en-US" sz="2800" dirty="0"/>
              <a:t>fecal excretion of fat (</a:t>
            </a:r>
            <a:r>
              <a:rPr lang="en-US" sz="2800" dirty="0" err="1">
                <a:solidFill>
                  <a:srgbClr val="FF0000"/>
                </a:solidFill>
              </a:rPr>
              <a:t>steatorrhea</a:t>
            </a:r>
            <a:r>
              <a:rPr lang="en-US" sz="2800" dirty="0"/>
              <a:t>) and the systemic effects of deficiency of vitamins, minerals, protein and carbohydrates.</a:t>
            </a:r>
          </a:p>
          <a:p>
            <a:pPr algn="l">
              <a:buNone/>
            </a:pPr>
            <a:r>
              <a:rPr lang="en-US" sz="2800" dirty="0" err="1">
                <a:solidFill>
                  <a:srgbClr val="FF0000"/>
                </a:solidFill>
              </a:rPr>
              <a:t>Steatorrhea</a:t>
            </a:r>
            <a:r>
              <a:rPr lang="en-US" sz="2800" dirty="0">
                <a:solidFill>
                  <a:srgbClr val="FF0000"/>
                </a:solidFill>
              </a:rPr>
              <a:t> </a:t>
            </a:r>
            <a:r>
              <a:rPr lang="en-US" sz="2800" dirty="0"/>
              <a:t>is passage of soft, yellowish, greasy stools </a:t>
            </a:r>
            <a:r>
              <a:rPr lang="ar-SA" sz="2800" dirty="0" smtClean="0"/>
              <a:t>     </a:t>
            </a:r>
            <a:r>
              <a:rPr lang="en-US" sz="2800" dirty="0" smtClean="0"/>
              <a:t>containing </a:t>
            </a:r>
            <a:r>
              <a:rPr lang="en-US" sz="2800" dirty="0"/>
              <a:t>an increased amount of </a:t>
            </a:r>
            <a:r>
              <a:rPr lang="en-US" sz="2800" dirty="0" smtClean="0"/>
              <a:t>fat</a:t>
            </a:r>
          </a:p>
          <a:p>
            <a:pPr algn="l">
              <a:buNone/>
            </a:pPr>
            <a:r>
              <a:rPr lang="en-US" sz="2800" dirty="0" smtClean="0"/>
              <a:t>2. Growth retardation and failure to thrive in children </a:t>
            </a:r>
          </a:p>
          <a:p>
            <a:pPr lvl="0" algn="l">
              <a:buNone/>
            </a:pPr>
            <a:r>
              <a:rPr lang="en-US" sz="2800" dirty="0" smtClean="0"/>
              <a:t>3. Weight loss despite increased oral intake of nutrients</a:t>
            </a:r>
          </a:p>
          <a:p>
            <a:pPr algn="l">
              <a:buNone/>
            </a:pPr>
            <a:endParaRPr lang="en-US" sz="2800" dirty="0" smtClean="0"/>
          </a:p>
        </p:txBody>
      </p:sp>
      <p:sp>
        <p:nvSpPr>
          <p:cNvPr id="4" name="Rectangle 3"/>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dirty="0" smtClean="0"/>
              <a:t>Systemic effects of the </a:t>
            </a:r>
            <a:r>
              <a:rPr lang="en-US" dirty="0" err="1" smtClean="0"/>
              <a:t>malabsorption</a:t>
            </a:r>
            <a:r>
              <a:rPr lang="en-US" dirty="0" smtClean="0"/>
              <a:t> syndromes</a:t>
            </a:r>
            <a:endParaRPr lang="en-US" dirty="0"/>
          </a:p>
        </p:txBody>
      </p:sp>
      <p:sp>
        <p:nvSpPr>
          <p:cNvPr id="3" name="Content Placeholder 2"/>
          <p:cNvSpPr>
            <a:spLocks noGrp="1"/>
          </p:cNvSpPr>
          <p:nvPr>
            <p:ph idx="1"/>
          </p:nvPr>
        </p:nvSpPr>
        <p:spPr>
          <a:xfrm>
            <a:off x="395536" y="1628800"/>
            <a:ext cx="8229600" cy="4525963"/>
          </a:xfrm>
        </p:spPr>
        <p:txBody>
          <a:bodyPr>
            <a:normAutofit fontScale="92500" lnSpcReduction="10000"/>
          </a:bodyPr>
          <a:lstStyle/>
          <a:p>
            <a:pPr fontAlgn="base">
              <a:buNone/>
            </a:pPr>
            <a:endParaRPr lang="en-US" b="1" dirty="0" smtClean="0"/>
          </a:p>
          <a:p>
            <a:pPr fontAlgn="base"/>
            <a:r>
              <a:rPr lang="en-US" dirty="0" smtClean="0"/>
              <a:t>Weight loss and anorexia</a:t>
            </a:r>
            <a:endParaRPr lang="en-US" b="1" dirty="0" smtClean="0"/>
          </a:p>
          <a:p>
            <a:pPr fontAlgn="base"/>
            <a:r>
              <a:rPr lang="en-US" dirty="0" smtClean="0"/>
              <a:t>Abdominal distension and </a:t>
            </a:r>
            <a:r>
              <a:rPr lang="en-US" dirty="0" err="1" smtClean="0"/>
              <a:t>borborygmi</a:t>
            </a:r>
            <a:r>
              <a:rPr lang="en-US" dirty="0" smtClean="0"/>
              <a:t> (increased bowel sounds)</a:t>
            </a:r>
            <a:endParaRPr lang="en-US" b="1" dirty="0" smtClean="0"/>
          </a:p>
          <a:p>
            <a:pPr fontAlgn="base"/>
            <a:r>
              <a:rPr lang="en-US" dirty="0" err="1" smtClean="0"/>
              <a:t>Diarrhoea</a:t>
            </a:r>
            <a:r>
              <a:rPr lang="en-US" dirty="0" smtClean="0"/>
              <a:t> (loose, bulky stools)</a:t>
            </a:r>
            <a:endParaRPr lang="en-US" b="1" dirty="0" smtClean="0"/>
          </a:p>
          <a:p>
            <a:pPr fontAlgn="base"/>
            <a:r>
              <a:rPr lang="en-US" dirty="0" err="1" smtClean="0"/>
              <a:t>Steatorrhoea—malabsorption</a:t>
            </a:r>
            <a:r>
              <a:rPr lang="en-US" dirty="0" smtClean="0"/>
              <a:t> of fat, producing pale, foul-smelling stools that characteristically float in water</a:t>
            </a:r>
            <a:endParaRPr lang="en-US" b="1" dirty="0" smtClean="0"/>
          </a:p>
          <a:p>
            <a:pPr fontAlgn="base"/>
            <a:r>
              <a:rPr lang="en-US" dirty="0" smtClean="0"/>
              <a:t>Muscle wasting</a:t>
            </a:r>
          </a:p>
          <a:p>
            <a:endParaRPr lang="en-US" dirty="0"/>
          </a:p>
        </p:txBody>
      </p:sp>
      <p:sp>
        <p:nvSpPr>
          <p:cNvPr id="4" name="Rectangle 3"/>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13792"/>
            <a:ext cx="8229600" cy="1143000"/>
          </a:xfrm>
        </p:spPr>
        <p:txBody>
          <a:bodyPr>
            <a:normAutofit fontScale="90000"/>
          </a:bodyPr>
          <a:lstStyle/>
          <a:p>
            <a:r>
              <a:rPr lang="en-US" b="1" u="sng" dirty="0" err="1" smtClean="0"/>
              <a:t>Malabsorption</a:t>
            </a:r>
            <a:r>
              <a:rPr lang="en-US" b="1" u="sng" dirty="0" smtClean="0"/>
              <a:t> Syndrome</a:t>
            </a:r>
            <a:br>
              <a:rPr lang="en-US" b="1" u="sng" dirty="0" smtClean="0"/>
            </a:br>
            <a:r>
              <a:rPr lang="en-US" dirty="0" smtClean="0"/>
              <a:t> Clinical features</a:t>
            </a:r>
            <a:endParaRPr lang="ar-SA" dirty="0"/>
          </a:p>
        </p:txBody>
      </p:sp>
      <p:sp>
        <p:nvSpPr>
          <p:cNvPr id="4" name="مستطيل 3"/>
          <p:cNvSpPr/>
          <p:nvPr/>
        </p:nvSpPr>
        <p:spPr>
          <a:xfrm>
            <a:off x="702676" y="2345288"/>
            <a:ext cx="97513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solidFill>
                  <a:schemeClr val="bg2"/>
                </a:solidFill>
              </a:rPr>
              <a:t>Protein </a:t>
            </a:r>
            <a:r>
              <a:rPr lang="en-US" dirty="0" smtClean="0">
                <a:solidFill>
                  <a:schemeClr val="tx1"/>
                </a:solidFill>
              </a:rPr>
              <a:t> </a:t>
            </a:r>
            <a:endParaRPr lang="ar-SA" dirty="0">
              <a:solidFill>
                <a:schemeClr val="tx1"/>
              </a:solidFill>
            </a:endParaRPr>
          </a:p>
        </p:txBody>
      </p:sp>
      <p:sp>
        <p:nvSpPr>
          <p:cNvPr id="5" name="مستطيل 4"/>
          <p:cNvSpPr/>
          <p:nvPr/>
        </p:nvSpPr>
        <p:spPr>
          <a:xfrm>
            <a:off x="6372200" y="2345288"/>
            <a:ext cx="208666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Swelling or </a:t>
            </a:r>
            <a:r>
              <a:rPr lang="en-US" u="sng" dirty="0" err="1" smtClean="0"/>
              <a:t>oedema</a:t>
            </a:r>
            <a:r>
              <a:rPr lang="en-US" dirty="0" smtClean="0"/>
              <a:t> </a:t>
            </a:r>
            <a:endParaRPr lang="ar-SA" dirty="0"/>
          </a:p>
        </p:txBody>
      </p:sp>
      <p:sp>
        <p:nvSpPr>
          <p:cNvPr id="6" name="مستطيل 5"/>
          <p:cNvSpPr/>
          <p:nvPr/>
        </p:nvSpPr>
        <p:spPr>
          <a:xfrm>
            <a:off x="683568" y="3131106"/>
            <a:ext cx="32389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B</a:t>
            </a:r>
            <a:r>
              <a:rPr lang="en-US" baseline="-25000" dirty="0" smtClean="0"/>
              <a:t>12</a:t>
            </a:r>
            <a:r>
              <a:rPr lang="en-US" dirty="0" smtClean="0"/>
              <a:t>, folic acid and iron deficiency</a:t>
            </a:r>
            <a:endParaRPr lang="ar-SA" dirty="0"/>
          </a:p>
        </p:txBody>
      </p:sp>
      <p:sp>
        <p:nvSpPr>
          <p:cNvPr id="7" name="مستطيل 6"/>
          <p:cNvSpPr/>
          <p:nvPr/>
        </p:nvSpPr>
        <p:spPr>
          <a:xfrm>
            <a:off x="5508104" y="3068960"/>
            <a:ext cx="110318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Anaemias</a:t>
            </a:r>
            <a:endParaRPr lang="ar-SA" dirty="0"/>
          </a:p>
        </p:txBody>
      </p:sp>
      <p:sp>
        <p:nvSpPr>
          <p:cNvPr id="8" name="مستطيل 7"/>
          <p:cNvSpPr/>
          <p:nvPr/>
        </p:nvSpPr>
        <p:spPr>
          <a:xfrm>
            <a:off x="6715140" y="3059668"/>
            <a:ext cx="24288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dirty="0" smtClean="0"/>
              <a:t>(fatigue and weakness)</a:t>
            </a:r>
            <a:endParaRPr lang="en-US" dirty="0"/>
          </a:p>
        </p:txBody>
      </p:sp>
      <p:sp>
        <p:nvSpPr>
          <p:cNvPr id="9" name="مستطيل 8"/>
          <p:cNvSpPr/>
          <p:nvPr/>
        </p:nvSpPr>
        <p:spPr>
          <a:xfrm>
            <a:off x="755576" y="3916924"/>
            <a:ext cx="190173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D, calcium</a:t>
            </a:r>
            <a:endParaRPr lang="ar-SA" dirty="0"/>
          </a:p>
        </p:txBody>
      </p:sp>
      <p:sp>
        <p:nvSpPr>
          <p:cNvPr id="10" name="مستطيل 9"/>
          <p:cNvSpPr/>
          <p:nvPr/>
        </p:nvSpPr>
        <p:spPr>
          <a:xfrm>
            <a:off x="4293738" y="3916924"/>
            <a:ext cx="150239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Muscle cramp</a:t>
            </a:r>
            <a:endParaRPr lang="ar-SA" dirty="0"/>
          </a:p>
        </p:txBody>
      </p:sp>
      <p:sp>
        <p:nvSpPr>
          <p:cNvPr id="11" name="مستطيل 10"/>
          <p:cNvSpPr/>
          <p:nvPr/>
        </p:nvSpPr>
        <p:spPr>
          <a:xfrm>
            <a:off x="5903331" y="3916924"/>
            <a:ext cx="313316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dirty="0" err="1" smtClean="0"/>
              <a:t>Osteomalacia</a:t>
            </a:r>
            <a:r>
              <a:rPr lang="en-US" dirty="0" smtClean="0"/>
              <a:t> and osteoporosis</a:t>
            </a:r>
            <a:endParaRPr lang="en-US" dirty="0"/>
          </a:p>
        </p:txBody>
      </p:sp>
      <p:sp>
        <p:nvSpPr>
          <p:cNvPr id="12" name="مستطيل 11"/>
          <p:cNvSpPr/>
          <p:nvPr/>
        </p:nvSpPr>
        <p:spPr>
          <a:xfrm>
            <a:off x="755576" y="4917056"/>
            <a:ext cx="378584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K and other coagulation factor</a:t>
            </a:r>
            <a:endParaRPr lang="ar-SA" dirty="0"/>
          </a:p>
        </p:txBody>
      </p:sp>
      <p:sp>
        <p:nvSpPr>
          <p:cNvPr id="13" name="مستطيل 12"/>
          <p:cNvSpPr/>
          <p:nvPr/>
        </p:nvSpPr>
        <p:spPr>
          <a:xfrm>
            <a:off x="6715140" y="4917056"/>
            <a:ext cx="20785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Bleeding tendencies</a:t>
            </a:r>
            <a:endParaRPr lang="ar-SA" dirty="0"/>
          </a:p>
        </p:txBody>
      </p:sp>
      <p:cxnSp>
        <p:nvCxnSpPr>
          <p:cNvPr id="15" name="رابط كسهم مستقيم 14"/>
          <p:cNvCxnSpPr/>
          <p:nvPr/>
        </p:nvCxnSpPr>
        <p:spPr>
          <a:xfrm>
            <a:off x="2143108" y="2498718"/>
            <a:ext cx="3528392"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4644008" y="5143512"/>
            <a:ext cx="1856818"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2843808" y="4141792"/>
            <a:ext cx="1368152"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3923928" y="3284984"/>
            <a:ext cx="1575056"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357422" y="1571612"/>
            <a:ext cx="4214842" cy="357190"/>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en-US" dirty="0" smtClean="0"/>
              <a:t>Depend on the deficient nutrient </a:t>
            </a:r>
            <a:endParaRPr lang="ar-SA" dirty="0"/>
          </a:p>
        </p:txBody>
      </p:sp>
      <p:sp>
        <p:nvSpPr>
          <p:cNvPr id="21" name="Rectangle 20"/>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0254" y="260648"/>
            <a:ext cx="8642226" cy="6381328"/>
          </a:xfrm>
          <a:prstGeom prst="rect">
            <a:avLst/>
          </a:prstGeom>
          <a:noFill/>
          <a:ln w="9525">
            <a:noFill/>
            <a:miter lim="800000"/>
            <a:headEnd/>
            <a:tailEnd/>
          </a:ln>
        </p:spPr>
      </p:pic>
      <p:sp>
        <p:nvSpPr>
          <p:cNvPr id="5" name="مستطيل 4"/>
          <p:cNvSpPr/>
          <p:nvPr/>
        </p:nvSpPr>
        <p:spPr>
          <a:xfrm>
            <a:off x="3347864" y="1556792"/>
            <a:ext cx="167064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Clinical features</a:t>
            </a:r>
            <a:endParaRPr lang="en-US" dirty="0"/>
          </a:p>
        </p:txBody>
      </p:sp>
      <p:sp>
        <p:nvSpPr>
          <p:cNvPr id="6" name="Rectangle 5"/>
          <p:cNvSpPr/>
          <p:nvPr/>
        </p:nvSpPr>
        <p:spPr>
          <a:xfrm>
            <a:off x="0" y="0"/>
            <a:ext cx="630019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Know that </a:t>
            </a:r>
            <a:r>
              <a:rPr lang="en-US" sz="2000" b="1" dirty="0" err="1" smtClean="0"/>
              <a:t>malabsorption</a:t>
            </a:r>
            <a:r>
              <a:rPr lang="en-US" sz="2000" b="1" dirty="0" smtClean="0"/>
              <a:t> can affect many organ systems </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a:t>
            </a:r>
            <a:endParaRPr lang="ar-SA" dirty="0"/>
          </a:p>
        </p:txBody>
      </p:sp>
      <p:sp>
        <p:nvSpPr>
          <p:cNvPr id="3" name="عنصر نائب للمحتوى 2"/>
          <p:cNvSpPr>
            <a:spLocks noGrp="1"/>
          </p:cNvSpPr>
          <p:nvPr>
            <p:ph idx="1"/>
          </p:nvPr>
        </p:nvSpPr>
        <p:spPr/>
        <p:txBody>
          <a:bodyPr/>
          <a:lstStyle/>
          <a:p>
            <a:pPr algn="l">
              <a:buNone/>
            </a:pPr>
            <a:r>
              <a:rPr lang="en-US" dirty="0" smtClean="0"/>
              <a:t>There is no specific test for </a:t>
            </a:r>
            <a:r>
              <a:rPr lang="en-US" dirty="0" err="1" smtClean="0"/>
              <a:t>malabsorption</a:t>
            </a:r>
            <a:r>
              <a:rPr lang="en-US" dirty="0" smtClean="0"/>
              <a:t>. </a:t>
            </a:r>
          </a:p>
          <a:p>
            <a:pPr algn="l">
              <a:buNone/>
            </a:pPr>
            <a:r>
              <a:rPr lang="en-US" dirty="0" smtClean="0"/>
              <a:t>Investigation  is guided by symptoms and signs.</a:t>
            </a:r>
          </a:p>
          <a:p>
            <a:pPr algn="l">
              <a:buNone/>
            </a:pPr>
            <a:endParaRPr lang="en-US" dirty="0" smtClean="0"/>
          </a:p>
          <a:p>
            <a:pPr marL="514350" indent="-514350" algn="l">
              <a:buFont typeface="+mj-lt"/>
              <a:buAutoNum type="arabicPeriod"/>
            </a:pPr>
            <a:r>
              <a:rPr lang="en-US" dirty="0" smtClean="0"/>
              <a:t>Fecal fat study to diagnose </a:t>
            </a:r>
            <a:r>
              <a:rPr lang="en-US" dirty="0" err="1" smtClean="0"/>
              <a:t>steatorrhoea</a:t>
            </a:r>
            <a:endParaRPr lang="en-US" dirty="0" smtClean="0"/>
          </a:p>
          <a:p>
            <a:pPr marL="514350" indent="-514350" algn="l">
              <a:buFont typeface="+mj-lt"/>
              <a:buAutoNum type="arabicPeriod"/>
            </a:pPr>
            <a:r>
              <a:rPr lang="en-US" dirty="0" smtClean="0"/>
              <a:t>Blood tests</a:t>
            </a:r>
            <a:endParaRPr lang="en-US" b="1" dirty="0" smtClean="0"/>
          </a:p>
          <a:p>
            <a:pPr algn="l">
              <a:buNone/>
            </a:pPr>
            <a:r>
              <a:rPr lang="en-US" dirty="0" smtClean="0"/>
              <a:t> </a:t>
            </a:r>
            <a:endParaRPr lang="ar-SA" dirty="0"/>
          </a:p>
        </p:txBody>
      </p:sp>
      <p:sp>
        <p:nvSpPr>
          <p:cNvPr id="4" name="مستطيل 3"/>
          <p:cNvSpPr/>
          <p:nvPr/>
        </p:nvSpPr>
        <p:spPr>
          <a:xfrm>
            <a:off x="467544" y="4581128"/>
            <a:ext cx="2572564"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3.   Endoscopy</a:t>
            </a:r>
            <a:endParaRPr lang="ar-SA" sz="3200" dirty="0"/>
          </a:p>
        </p:txBody>
      </p:sp>
      <p:sp>
        <p:nvSpPr>
          <p:cNvPr id="5" name="مستطيل 4"/>
          <p:cNvSpPr/>
          <p:nvPr/>
        </p:nvSpPr>
        <p:spPr>
          <a:xfrm>
            <a:off x="3472823" y="4633972"/>
            <a:ext cx="333142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dirty="0" smtClean="0"/>
              <a:t>Biopsy of small bowel</a:t>
            </a:r>
            <a:endParaRPr lang="ar-SA" sz="2800" dirty="0"/>
          </a:p>
        </p:txBody>
      </p:sp>
      <p:sp>
        <p:nvSpPr>
          <p:cNvPr id="6" name="Rectangle 5"/>
          <p:cNvSpPr/>
          <p:nvPr/>
        </p:nvSpPr>
        <p:spPr>
          <a:xfrm>
            <a:off x="0" y="0"/>
            <a:ext cx="349188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Diagnosis of </a:t>
            </a:r>
            <a:r>
              <a:rPr lang="en-US" sz="2000" b="1" dirty="0" err="1" smtClean="0"/>
              <a:t>malabsorption</a:t>
            </a:r>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7772400" cy="1143000"/>
          </a:xfrm>
        </p:spPr>
        <p:txBody>
          <a:bodyPr>
            <a:normAutofit fontScale="90000"/>
          </a:bodyPr>
          <a:lstStyle/>
          <a:p>
            <a:r>
              <a:rPr lang="en-US" sz="3600" b="1" u="sng" dirty="0" err="1"/>
              <a:t>Malabsorption</a:t>
            </a:r>
            <a:r>
              <a:rPr lang="en-US" sz="3600" b="1" u="sng" dirty="0"/>
              <a:t> Syndrome</a:t>
            </a:r>
            <a:r>
              <a:rPr lang="en-US" sz="4000" b="1" i="1" u="sng" dirty="0"/>
              <a:t> </a:t>
            </a:r>
            <a:br>
              <a:rPr lang="en-US" sz="4000" b="1" i="1" u="sng" dirty="0"/>
            </a:br>
            <a:r>
              <a:rPr lang="en-US" sz="3600" b="1" i="1" u="sng" dirty="0">
                <a:solidFill>
                  <a:srgbClr val="FF0000"/>
                </a:solidFill>
              </a:rPr>
              <a:t>Celiac disease</a:t>
            </a:r>
          </a:p>
        </p:txBody>
      </p:sp>
      <p:sp>
        <p:nvSpPr>
          <p:cNvPr id="59395" name="Rectangle 3"/>
          <p:cNvSpPr>
            <a:spLocks noGrp="1" noChangeArrowheads="1"/>
          </p:cNvSpPr>
          <p:nvPr>
            <p:ph idx="1"/>
          </p:nvPr>
        </p:nvSpPr>
        <p:spPr>
          <a:xfrm>
            <a:off x="107504" y="1700808"/>
            <a:ext cx="8712968" cy="4824536"/>
          </a:xfrm>
        </p:spPr>
        <p:txBody>
          <a:bodyPr>
            <a:normAutofit fontScale="92500" lnSpcReduction="10000"/>
          </a:bodyPr>
          <a:lstStyle/>
          <a:p>
            <a:pPr lvl="1" algn="l">
              <a:buNone/>
            </a:pPr>
            <a:r>
              <a:rPr lang="en-US" sz="3600" dirty="0" smtClean="0"/>
              <a:t>An  </a:t>
            </a:r>
            <a:r>
              <a:rPr lang="en-US" sz="3600" dirty="0"/>
              <a:t>immune reaction to </a:t>
            </a:r>
            <a:r>
              <a:rPr lang="en-US" sz="3600" dirty="0" err="1" smtClean="0">
                <a:solidFill>
                  <a:srgbClr val="FF0000"/>
                </a:solidFill>
              </a:rPr>
              <a:t>gliadin</a:t>
            </a:r>
            <a:r>
              <a:rPr lang="en-US" sz="3600" dirty="0" smtClean="0"/>
              <a:t> fraction of the </a:t>
            </a:r>
            <a:r>
              <a:rPr lang="en-US" sz="3600" dirty="0" smtClean="0">
                <a:solidFill>
                  <a:srgbClr val="FF0000"/>
                </a:solidFill>
              </a:rPr>
              <a:t>wheat </a:t>
            </a:r>
            <a:r>
              <a:rPr lang="en-US" sz="3600" dirty="0" smtClean="0"/>
              <a:t>protein </a:t>
            </a:r>
            <a:r>
              <a:rPr lang="en-US" sz="3600" dirty="0" smtClean="0">
                <a:solidFill>
                  <a:srgbClr val="FF0000"/>
                </a:solidFill>
              </a:rPr>
              <a:t>gluten </a:t>
            </a:r>
            <a:endParaRPr lang="en-US" sz="3600" dirty="0">
              <a:solidFill>
                <a:srgbClr val="FFFF00"/>
              </a:solidFill>
            </a:endParaRPr>
          </a:p>
          <a:p>
            <a:pPr lvl="1" algn="l">
              <a:buNone/>
            </a:pPr>
            <a:r>
              <a:rPr lang="en-US" sz="3600" dirty="0" smtClean="0"/>
              <a:t>Usually </a:t>
            </a:r>
            <a:r>
              <a:rPr lang="en-US" sz="3600" dirty="0"/>
              <a:t>diagnosed in childhood </a:t>
            </a:r>
            <a:r>
              <a:rPr lang="en-US" sz="3600" dirty="0">
                <a:latin typeface="Times New Roman"/>
              </a:rPr>
              <a:t>–</a:t>
            </a:r>
            <a:r>
              <a:rPr lang="en-US" sz="3600" dirty="0"/>
              <a:t> mid adult</a:t>
            </a:r>
            <a:r>
              <a:rPr lang="en-US" sz="3600" dirty="0" smtClean="0"/>
              <a:t>.</a:t>
            </a:r>
          </a:p>
          <a:p>
            <a:pPr lvl="1" algn="l">
              <a:buNone/>
            </a:pPr>
            <a:endParaRPr lang="en-US" sz="3600" dirty="0" smtClean="0"/>
          </a:p>
          <a:p>
            <a:pPr lvl="1" algn="l">
              <a:buNone/>
            </a:pPr>
            <a:r>
              <a:rPr lang="en-US" sz="3600" dirty="0" smtClean="0"/>
              <a:t>Patients </a:t>
            </a:r>
            <a:r>
              <a:rPr lang="en-US" sz="3600" dirty="0"/>
              <a:t>have raised antibodies to gluten </a:t>
            </a:r>
            <a:r>
              <a:rPr lang="en-US" sz="3600" dirty="0" err="1" smtClean="0"/>
              <a:t>autoantibodies</a:t>
            </a:r>
            <a:endParaRPr lang="en-US" sz="3600" dirty="0" smtClean="0"/>
          </a:p>
          <a:p>
            <a:pPr lvl="1" algn="l">
              <a:buNone/>
            </a:pPr>
            <a:endParaRPr lang="en-US" sz="3600" dirty="0" smtClean="0"/>
          </a:p>
          <a:p>
            <a:pPr lvl="1">
              <a:buNone/>
            </a:pPr>
            <a:r>
              <a:rPr lang="en-US" sz="3500" dirty="0" smtClean="0"/>
              <a:t>Highly specific association with class II HLA-DQ2 or HLA-DQ8 alleles. </a:t>
            </a:r>
            <a:endParaRPr lang="en-US" sz="3500" dirty="0"/>
          </a:p>
          <a:p>
            <a:pPr lvl="1" algn="l">
              <a:buNone/>
            </a:pPr>
            <a:endParaRPr lang="en-US" sz="1600" dirty="0"/>
          </a:p>
          <a:p>
            <a:endParaRPr lang="en-US" dirty="0"/>
          </a:p>
        </p:txBody>
      </p:sp>
      <p:sp>
        <p:nvSpPr>
          <p:cNvPr id="4" name="Rectangle 3"/>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Picture 277" descr="D:\SCContent\9781437717815\graphics\fullsize\S9781437717815-014-f021.jpg"/>
          <p:cNvPicPr>
            <a:picLocks noGrp="1" noChangeAspect="1" noChangeArrowheads="1"/>
          </p:cNvPicPr>
          <p:nvPr>
            <p:ph idx="1"/>
          </p:nvPr>
        </p:nvPicPr>
        <p:blipFill>
          <a:blip r:embed="rId2" cstate="print">
            <a:lum bright="-14000" contrast="4000"/>
          </a:blip>
          <a:srcRect b="6184"/>
          <a:stretch>
            <a:fillRect/>
          </a:stretch>
        </p:blipFill>
        <p:spPr bwMode="auto">
          <a:xfrm>
            <a:off x="0" y="476672"/>
            <a:ext cx="9144000" cy="6324600"/>
          </a:xfrm>
          <a:prstGeom prst="rect">
            <a:avLst/>
          </a:prstGeom>
          <a:noFill/>
          <a:ln w="9525">
            <a:solidFill>
              <a:schemeClr val="tx1"/>
            </a:solidFill>
            <a:miter lim="800000"/>
            <a:headEnd/>
            <a:tailEnd/>
          </a:ln>
        </p:spPr>
      </p:pic>
      <p:sp>
        <p:nvSpPr>
          <p:cNvPr id="4" name="Rectangle 3"/>
          <p:cNvSpPr/>
          <p:nvPr/>
        </p:nvSpPr>
        <p:spPr>
          <a:xfrm>
            <a:off x="6096000" y="304800"/>
            <a:ext cx="28956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a 33-amino acid peptide resistant to degradation by gastric, pancreatic, and small intestinal proteases</a:t>
            </a:r>
            <a:endParaRPr lang="ar-SA" dirty="0"/>
          </a:p>
        </p:txBody>
      </p:sp>
      <p:sp>
        <p:nvSpPr>
          <p:cNvPr id="6" name="Rectangle 5"/>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solidFill>
                  <a:srgbClr val="FF0000"/>
                </a:solidFill>
              </a:rPr>
              <a:t>Clinical features</a:t>
            </a:r>
            <a:br>
              <a:rPr lang="en-US" b="1" i="1" u="sng" dirty="0" smtClean="0">
                <a:solidFill>
                  <a:srgbClr val="FF0000"/>
                </a:solidFill>
              </a:rPr>
            </a:br>
            <a:r>
              <a:rPr lang="en-US" b="1" i="1" u="sng" dirty="0" smtClean="0">
                <a:solidFill>
                  <a:srgbClr val="FF0000"/>
                </a:solidFill>
              </a:rPr>
              <a:t> </a:t>
            </a:r>
            <a:r>
              <a:rPr lang="en-US" sz="3100" b="1" i="1" u="sng" dirty="0" smtClean="0">
                <a:solidFill>
                  <a:srgbClr val="FF0000"/>
                </a:solidFill>
              </a:rPr>
              <a:t>Celiac disease</a:t>
            </a:r>
            <a:endParaRPr lang="ar-SA" dirty="0">
              <a:solidFill>
                <a:srgbClr val="FF0000"/>
              </a:solidFill>
            </a:endParaRPr>
          </a:p>
        </p:txBody>
      </p:sp>
      <p:sp>
        <p:nvSpPr>
          <p:cNvPr id="4" name="مستطيل 3"/>
          <p:cNvSpPr/>
          <p:nvPr/>
        </p:nvSpPr>
        <p:spPr>
          <a:xfrm>
            <a:off x="539552" y="1484784"/>
            <a:ext cx="8072494" cy="5170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b="1" dirty="0" smtClean="0"/>
              <a:t>Typical presentation</a:t>
            </a:r>
            <a:r>
              <a:rPr lang="en-US" sz="2400" dirty="0" smtClean="0"/>
              <a:t/>
            </a:r>
            <a:br>
              <a:rPr lang="en-US" sz="2400" dirty="0" smtClean="0"/>
            </a:br>
            <a:r>
              <a:rPr lang="en-US" sz="2400" dirty="0" smtClean="0"/>
              <a:t>GI symptoms that characteristically appear at age 9-24 months.</a:t>
            </a:r>
          </a:p>
          <a:p>
            <a:pPr algn="l"/>
            <a:r>
              <a:rPr lang="en-US" sz="2400" dirty="0" smtClean="0"/>
              <a:t>Symptoms begin at various times after the introduction of foods that contain gluten.</a:t>
            </a:r>
          </a:p>
          <a:p>
            <a:pPr algn="l"/>
            <a:r>
              <a:rPr lang="en-US" sz="2400" dirty="0" smtClean="0"/>
              <a:t> </a:t>
            </a:r>
          </a:p>
          <a:p>
            <a:pPr algn="l"/>
            <a:r>
              <a:rPr lang="en-US" sz="2400" b="1" u="sng" dirty="0" smtClean="0"/>
              <a:t>A relationship between the age of onset and the type of presentation; </a:t>
            </a:r>
          </a:p>
          <a:p>
            <a:pPr algn="l"/>
            <a:r>
              <a:rPr lang="en-US" sz="2400" dirty="0" smtClean="0">
                <a:solidFill>
                  <a:srgbClr val="FF0000"/>
                </a:solidFill>
              </a:rPr>
              <a:t>Infants and toddlers</a:t>
            </a:r>
            <a:r>
              <a:rPr lang="en-US" sz="2400" dirty="0" smtClean="0"/>
              <a:t>….GI symptoms and failure to thrive</a:t>
            </a:r>
          </a:p>
          <a:p>
            <a:pPr algn="l"/>
            <a:r>
              <a:rPr lang="en-US" sz="2400" dirty="0" smtClean="0">
                <a:solidFill>
                  <a:srgbClr val="FF0000"/>
                </a:solidFill>
              </a:rPr>
              <a:t>Childhood</a:t>
            </a:r>
            <a:r>
              <a:rPr lang="en-US" sz="2400" dirty="0" smtClean="0"/>
              <a:t>…………………minor GI symptoms, inadequate rate of weight gain, </a:t>
            </a:r>
          </a:p>
          <a:p>
            <a:pPr algn="l"/>
            <a:r>
              <a:rPr lang="en-US" sz="2400" dirty="0" smtClean="0">
                <a:solidFill>
                  <a:srgbClr val="FF0000"/>
                </a:solidFill>
              </a:rPr>
              <a:t>Young  adults</a:t>
            </a:r>
            <a:r>
              <a:rPr lang="en-US" sz="2400" dirty="0" smtClean="0"/>
              <a:t>……………anemia is the most common form of presentation. </a:t>
            </a:r>
          </a:p>
          <a:p>
            <a:pPr algn="l"/>
            <a:r>
              <a:rPr lang="en-US" sz="2400" dirty="0" smtClean="0">
                <a:solidFill>
                  <a:srgbClr val="FF0000"/>
                </a:solidFill>
              </a:rPr>
              <a:t>Adults  and elderly</a:t>
            </a:r>
            <a:r>
              <a:rPr lang="en-US" sz="2400" dirty="0" smtClean="0"/>
              <a:t>…...GI symptoms are more prevalent</a:t>
            </a:r>
          </a:p>
          <a:p>
            <a:pPr algn="l"/>
            <a:endParaRPr lang="ar-SA" dirty="0"/>
          </a:p>
        </p:txBody>
      </p:sp>
      <p:sp>
        <p:nvSpPr>
          <p:cNvPr id="5" name="Rectangle 4"/>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Endoscopy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130066" y="933738"/>
            <a:ext cx="4299322" cy="5924262"/>
          </a:xfrm>
        </p:spPr>
      </p:pic>
      <p:sp>
        <p:nvSpPr>
          <p:cNvPr id="5" name="TextBox 4"/>
          <p:cNvSpPr txBox="1"/>
          <p:nvPr/>
        </p:nvSpPr>
        <p:spPr>
          <a:xfrm>
            <a:off x="3759863" y="1000108"/>
            <a:ext cx="883575" cy="369332"/>
          </a:xfrm>
          <a:prstGeom prst="rect">
            <a:avLst/>
          </a:prstGeom>
          <a:noFill/>
        </p:spPr>
        <p:txBody>
          <a:bodyPr wrap="none" rtlCol="0">
            <a:spAutoFit/>
          </a:bodyPr>
          <a:lstStyle/>
          <a:p>
            <a:r>
              <a:rPr lang="en-US" dirty="0" smtClean="0">
                <a:solidFill>
                  <a:schemeClr val="bg1"/>
                </a:solidFill>
              </a:rPr>
              <a:t>Normal</a:t>
            </a:r>
            <a:endParaRPr lang="en-US" dirty="0">
              <a:solidFill>
                <a:schemeClr val="bg1"/>
              </a:solidFill>
            </a:endParaRPr>
          </a:p>
        </p:txBody>
      </p:sp>
      <p:sp>
        <p:nvSpPr>
          <p:cNvPr id="6" name="TextBox 5"/>
          <p:cNvSpPr txBox="1"/>
          <p:nvPr/>
        </p:nvSpPr>
        <p:spPr>
          <a:xfrm>
            <a:off x="3514324" y="3857628"/>
            <a:ext cx="1486304" cy="369332"/>
          </a:xfrm>
          <a:prstGeom prst="rect">
            <a:avLst/>
          </a:prstGeom>
          <a:noFill/>
        </p:spPr>
        <p:txBody>
          <a:bodyPr wrap="none" rtlCol="0">
            <a:spAutoFit/>
          </a:bodyPr>
          <a:lstStyle/>
          <a:p>
            <a:r>
              <a:rPr lang="en-US" dirty="0" smtClean="0">
                <a:solidFill>
                  <a:schemeClr val="bg1"/>
                </a:solidFill>
              </a:rPr>
              <a:t>Celiac disease</a:t>
            </a:r>
            <a:endParaRPr lang="en-US" dirty="0">
              <a:solidFill>
                <a:schemeClr val="bg1"/>
              </a:solidFill>
            </a:endParaRPr>
          </a:p>
        </p:txBody>
      </p:sp>
      <p:sp>
        <p:nvSpPr>
          <p:cNvPr id="7" name="Rectangle 6"/>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819400"/>
            <a:ext cx="4301708" cy="2843213"/>
          </a:xfrm>
          <a:prstGeom prst="rect">
            <a:avLst/>
          </a:prstGeom>
          <a:noFill/>
          <a:ln w="9525">
            <a:noFill/>
            <a:miter lim="800000"/>
            <a:headEnd/>
            <a:tailEnd/>
          </a:ln>
        </p:spPr>
      </p:pic>
      <p:pic>
        <p:nvPicPr>
          <p:cNvPr id="24578" name="Picture 2" descr="G:\Cotran\Images\CH18\F018030.jpg"/>
          <p:cNvPicPr>
            <a:picLocks noGrp="1" noChangeAspect="1" noChangeArrowheads="1"/>
          </p:cNvPicPr>
          <p:nvPr>
            <p:ph/>
          </p:nvPr>
        </p:nvPicPr>
        <p:blipFill>
          <a:blip r:embed="rId3" cstate="print"/>
          <a:stretch>
            <a:fillRect/>
          </a:stretch>
        </p:blipFill>
        <p:spPr>
          <a:xfrm>
            <a:off x="5334000" y="1447800"/>
            <a:ext cx="3576851" cy="5181600"/>
          </a:xfrm>
          <a:ln/>
        </p:spPr>
        <p:style>
          <a:lnRef idx="2">
            <a:schemeClr val="accent1"/>
          </a:lnRef>
          <a:fillRef idx="1">
            <a:schemeClr val="lt1"/>
          </a:fillRef>
          <a:effectRef idx="0">
            <a:schemeClr val="accent1"/>
          </a:effectRef>
          <a:fontRef idx="minor">
            <a:schemeClr val="dk1"/>
          </a:fontRef>
        </p:style>
      </p:pic>
      <p:sp>
        <p:nvSpPr>
          <p:cNvPr id="24579" name="Rectangle 3"/>
          <p:cNvSpPr>
            <a:spLocks noChangeArrowheads="1"/>
          </p:cNvSpPr>
          <p:nvPr/>
        </p:nvSpPr>
        <p:spPr bwMode="auto">
          <a:xfrm>
            <a:off x="304800" y="685800"/>
            <a:ext cx="7334272" cy="1769715"/>
          </a:xfrm>
          <a:prstGeom prst="rect">
            <a:avLst/>
          </a:prstGeom>
          <a:noFill/>
          <a:ln w="9525">
            <a:noFill/>
            <a:miter lim="800000"/>
            <a:headEnd/>
            <a:tailEnd/>
          </a:ln>
          <a:effectLst/>
        </p:spPr>
        <p:txBody>
          <a:bodyPr wrap="square">
            <a:spAutoFit/>
          </a:bodyPr>
          <a:lstStyle/>
          <a:p>
            <a:pPr algn="l">
              <a:spcBef>
                <a:spcPct val="50000"/>
              </a:spcBef>
              <a:buSzPct val="80000"/>
            </a:pPr>
            <a:r>
              <a:rPr lang="en-US" sz="2800" b="1" i="1" u="sng" dirty="0" smtClean="0">
                <a:latin typeface="Arial" charset="0"/>
              </a:rPr>
              <a:t>Histology </a:t>
            </a:r>
            <a:endParaRPr lang="en-US" sz="2800" b="1" i="1" u="sng" dirty="0">
              <a:latin typeface="Arial" charset="0"/>
            </a:endParaRPr>
          </a:p>
          <a:p>
            <a:pPr algn="l">
              <a:spcBef>
                <a:spcPct val="50000"/>
              </a:spcBef>
              <a:buSzPct val="80000"/>
              <a:buFontTx/>
              <a:buChar char="•"/>
            </a:pPr>
            <a:r>
              <a:rPr lang="en-US" dirty="0">
                <a:latin typeface="Arial" charset="0"/>
              </a:rPr>
              <a:t>Mucosa is flattened with marked villous atrophy.</a:t>
            </a:r>
          </a:p>
          <a:p>
            <a:pPr algn="l">
              <a:spcBef>
                <a:spcPct val="50000"/>
              </a:spcBef>
              <a:buSzPct val="80000"/>
              <a:buFontTx/>
              <a:buChar char="•"/>
            </a:pPr>
            <a:r>
              <a:rPr lang="en-US" dirty="0" smtClean="0">
                <a:latin typeface="Arial" charset="0"/>
              </a:rPr>
              <a:t>Increased intraepithelial </a:t>
            </a:r>
            <a:r>
              <a:rPr lang="en-US" dirty="0" err="1" smtClean="0">
                <a:latin typeface="Arial" charset="0"/>
              </a:rPr>
              <a:t>lymphocytosis</a:t>
            </a:r>
            <a:endParaRPr lang="en-US" dirty="0" smtClean="0">
              <a:latin typeface="Arial" charset="0"/>
            </a:endParaRPr>
          </a:p>
          <a:p>
            <a:pPr algn="l">
              <a:spcBef>
                <a:spcPct val="50000"/>
              </a:spcBef>
              <a:buSzPct val="80000"/>
              <a:buFontTx/>
              <a:buChar char="•"/>
            </a:pPr>
            <a:r>
              <a:rPr lang="en-US" dirty="0" smtClean="0">
                <a:latin typeface="Arial" charset="0"/>
              </a:rPr>
              <a:t>Crypt elongation</a:t>
            </a:r>
            <a:endParaRPr lang="en-US" dirty="0">
              <a:latin typeface="Arial" charset="0"/>
            </a:endParaRPr>
          </a:p>
        </p:txBody>
      </p:sp>
      <p:sp>
        <p:nvSpPr>
          <p:cNvPr id="24580" name="Rectangle 4"/>
          <p:cNvSpPr>
            <a:spLocks noChangeArrowheads="1"/>
          </p:cNvSpPr>
          <p:nvPr/>
        </p:nvSpPr>
        <p:spPr bwMode="auto">
          <a:xfrm>
            <a:off x="2627784" y="116632"/>
            <a:ext cx="3416320" cy="646331"/>
          </a:xfrm>
          <a:prstGeom prst="rect">
            <a:avLst/>
          </a:prstGeom>
          <a:noFill/>
          <a:ln w="9525">
            <a:noFill/>
            <a:miter lim="800000"/>
            <a:headEnd/>
            <a:tailEnd/>
          </a:ln>
          <a:effectLst/>
        </p:spPr>
        <p:txBody>
          <a:bodyPr wrap="none">
            <a:spAutoFit/>
          </a:bodyPr>
          <a:lstStyle/>
          <a:p>
            <a:r>
              <a:rPr lang="en-US" sz="3600" b="1" u="sng" dirty="0" smtClean="0">
                <a:solidFill>
                  <a:srgbClr val="FF0000"/>
                </a:solidFill>
                <a:latin typeface="Arial" charset="0"/>
              </a:rPr>
              <a:t>Celiac </a:t>
            </a:r>
            <a:r>
              <a:rPr lang="en-US" sz="3600" b="1" u="sng" dirty="0">
                <a:solidFill>
                  <a:srgbClr val="FF0000"/>
                </a:solidFill>
                <a:latin typeface="Arial" charset="0"/>
              </a:rPr>
              <a:t>Disease</a:t>
            </a:r>
          </a:p>
        </p:txBody>
      </p:sp>
      <p:sp>
        <p:nvSpPr>
          <p:cNvPr id="6" name="مستطيل 5"/>
          <p:cNvSpPr/>
          <p:nvPr/>
        </p:nvSpPr>
        <p:spPr>
          <a:xfrm>
            <a:off x="914400" y="2819400"/>
            <a:ext cx="88357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dirty="0" smtClean="0">
                <a:solidFill>
                  <a:schemeClr val="bg1"/>
                </a:solidFill>
              </a:rPr>
              <a:t>Normal</a:t>
            </a:r>
            <a:endParaRPr lang="en-US" dirty="0"/>
          </a:p>
        </p:txBody>
      </p:sp>
      <p:sp>
        <p:nvSpPr>
          <p:cNvPr id="8" name="مستطيل 5"/>
          <p:cNvSpPr/>
          <p:nvPr/>
        </p:nvSpPr>
        <p:spPr>
          <a:xfrm>
            <a:off x="5867400" y="1295400"/>
            <a:ext cx="2449517"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dirty="0" smtClean="0">
                <a:solidFill>
                  <a:schemeClr val="bg1"/>
                </a:solidFill>
              </a:rPr>
              <a:t>Subtotal villous atrophy</a:t>
            </a:r>
            <a:endParaRPr lang="en-US" dirty="0"/>
          </a:p>
        </p:txBody>
      </p:sp>
      <p:sp>
        <p:nvSpPr>
          <p:cNvPr id="9" name="مستطيل 5"/>
          <p:cNvSpPr/>
          <p:nvPr/>
        </p:nvSpPr>
        <p:spPr>
          <a:xfrm>
            <a:off x="6096000" y="6488668"/>
            <a:ext cx="2065181"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dirty="0" smtClean="0">
                <a:solidFill>
                  <a:schemeClr val="bg1"/>
                </a:solidFill>
              </a:rPr>
              <a:t>Total villous atrophy</a:t>
            </a:r>
            <a:endParaRPr lang="en-US" dirty="0"/>
          </a:p>
        </p:txBody>
      </p:sp>
      <p:sp>
        <p:nvSpPr>
          <p:cNvPr id="10" name="Rectangle 9"/>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US" dirty="0" smtClean="0"/>
              <a:t>Objectives</a:t>
            </a:r>
            <a:endParaRPr lang="ar-SA" dirty="0"/>
          </a:p>
        </p:txBody>
      </p:sp>
      <p:sp>
        <p:nvSpPr>
          <p:cNvPr id="3" name="عنصر نائب للمحتوى 2"/>
          <p:cNvSpPr>
            <a:spLocks noGrp="1"/>
          </p:cNvSpPr>
          <p:nvPr>
            <p:ph idx="1"/>
          </p:nvPr>
        </p:nvSpPr>
        <p:spPr/>
        <p:txBody>
          <a:bodyPr/>
          <a:lstStyle/>
          <a:p>
            <a:endParaRPr lang="ar-SA" dirty="0"/>
          </a:p>
        </p:txBody>
      </p:sp>
      <p:sp>
        <p:nvSpPr>
          <p:cNvPr id="89089" name="Rectangle 1"/>
          <p:cNvSpPr>
            <a:spLocks noChangeArrowheads="1"/>
          </p:cNvSpPr>
          <p:nvPr/>
        </p:nvSpPr>
        <p:spPr bwMode="auto">
          <a:xfrm>
            <a:off x="500604" y="1052736"/>
            <a:ext cx="8319868" cy="48320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Upon completion of this lecture the students will:</a:t>
            </a:r>
            <a:endParaRPr kumimoji="0" lang="en-US" sz="12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US" sz="2400" dirty="0" smtClean="0"/>
              <a:t>Understand that the </a:t>
            </a:r>
            <a:r>
              <a:rPr lang="en-US" sz="2400" dirty="0" err="1" smtClean="0"/>
              <a:t>malabsorption</a:t>
            </a:r>
            <a:r>
              <a:rPr lang="en-US" sz="2400" dirty="0" smtClean="0"/>
              <a:t> is caused by either abnormal digestion or small intestinal mucosal disease </a:t>
            </a: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US" sz="2400" dirty="0" smtClean="0"/>
              <a:t>Know that </a:t>
            </a:r>
            <a:r>
              <a:rPr lang="en-US" sz="2400" dirty="0" err="1" smtClean="0"/>
              <a:t>malabsorption</a:t>
            </a:r>
            <a:r>
              <a:rPr lang="en-US" sz="2400" dirty="0" smtClean="0"/>
              <a:t> can affect many organ systems ( alimentary tract,  hematopoietic system,  musculoskeletal system,  endocrine system, epidermis,  nervous system)</a:t>
            </a: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lang="en-CA" sz="2400" dirty="0" smtClean="0"/>
              <a:t>Know the following aspects of celiac disease:</a:t>
            </a:r>
          </a:p>
          <a:p>
            <a:pPr lvl="2">
              <a:buNone/>
            </a:pPr>
            <a:r>
              <a:rPr lang="en-CA" sz="2400" dirty="0" smtClean="0"/>
              <a:t>a. definition </a:t>
            </a:r>
          </a:p>
          <a:p>
            <a:pPr lvl="2">
              <a:buNone/>
            </a:pPr>
            <a:r>
              <a:rPr lang="en-CA" sz="2400" dirty="0" smtClean="0"/>
              <a:t>b. pathogenesis</a:t>
            </a:r>
          </a:p>
          <a:p>
            <a:pPr lvl="2">
              <a:buNone/>
            </a:pPr>
            <a:r>
              <a:rPr lang="en-CA" sz="2400" dirty="0" smtClean="0"/>
              <a:t>c. clinical features</a:t>
            </a:r>
          </a:p>
          <a:p>
            <a:pPr lvl="2">
              <a:buNone/>
            </a:pPr>
            <a:r>
              <a:rPr lang="en-CA" sz="2400" dirty="0" smtClean="0"/>
              <a:t>d. pathology (gross and microscopic features)</a:t>
            </a:r>
          </a:p>
          <a:p>
            <a:pPr lvl="2">
              <a:buNone/>
            </a:pPr>
            <a:r>
              <a:rPr lang="en-CA" sz="2400" dirty="0" smtClean="0"/>
              <a:t>e. complications (T-cell lymphoma and GI tract carcinoma)</a:t>
            </a:r>
          </a:p>
          <a:p>
            <a:pPr marL="514350" lvl="0" indent="-514350" eaLnBrk="0" fontAlgn="base" hangingPunct="0">
              <a:spcBef>
                <a:spcPct val="0"/>
              </a:spcBef>
              <a:spcAft>
                <a:spcPct val="0"/>
              </a:spcAft>
              <a:buFont typeface="+mj-lt"/>
              <a:buAutoNum type="arabicPeriod"/>
            </a:pPr>
            <a:r>
              <a:rPr lang="en-CA" sz="2400" dirty="0" smtClean="0"/>
              <a:t>Know the cause and types of Lactose intolerance</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457200" y="274638"/>
            <a:ext cx="8229600" cy="639762"/>
          </a:xfrm>
        </p:spPr>
        <p:txBody>
          <a:bodyPr/>
          <a:lstStyle/>
          <a:p>
            <a:r>
              <a:rPr lang="en-US" sz="2800" b="1" u="sng" dirty="0" smtClean="0">
                <a:solidFill>
                  <a:srgbClr val="FF0000"/>
                </a:solidFill>
              </a:rPr>
              <a:t>Celiac </a:t>
            </a:r>
            <a:r>
              <a:rPr lang="en-US" sz="2800" b="1" u="sng" dirty="0">
                <a:solidFill>
                  <a:srgbClr val="FF0000"/>
                </a:solidFill>
              </a:rPr>
              <a:t>Disease</a:t>
            </a:r>
          </a:p>
        </p:txBody>
      </p:sp>
      <p:sp>
        <p:nvSpPr>
          <p:cNvPr id="53251" name="Rectangle 1027"/>
          <p:cNvSpPr>
            <a:spLocks noGrp="1" noChangeArrowheads="1"/>
          </p:cNvSpPr>
          <p:nvPr>
            <p:ph idx="1"/>
          </p:nvPr>
        </p:nvSpPr>
        <p:spPr>
          <a:xfrm>
            <a:off x="457200" y="914400"/>
            <a:ext cx="8229600" cy="4525963"/>
          </a:xfrm>
        </p:spPr>
        <p:txBody>
          <a:bodyPr/>
          <a:lstStyle/>
          <a:p>
            <a:pPr marL="609600" indent="-609600" algn="l">
              <a:buFontTx/>
              <a:buNone/>
            </a:pPr>
            <a:r>
              <a:rPr lang="en-US" sz="2400" b="1" dirty="0">
                <a:solidFill>
                  <a:srgbClr val="FF0000"/>
                </a:solidFill>
              </a:rPr>
              <a:t>Diagnosis</a:t>
            </a:r>
          </a:p>
          <a:p>
            <a:pPr marL="609600" indent="-609600" algn="l">
              <a:buNone/>
            </a:pPr>
            <a:r>
              <a:rPr lang="en-US" sz="2400" dirty="0"/>
              <a:t>Clinical documentations of </a:t>
            </a:r>
            <a:r>
              <a:rPr lang="en-US" sz="2400" dirty="0" err="1"/>
              <a:t>malabsorption</a:t>
            </a:r>
            <a:r>
              <a:rPr lang="en-US" sz="2400" dirty="0" smtClean="0"/>
              <a:t>.</a:t>
            </a:r>
          </a:p>
          <a:p>
            <a:pPr marL="609600" indent="-609600" algn="l">
              <a:buNone/>
            </a:pPr>
            <a:r>
              <a:rPr lang="en-US" sz="2400" dirty="0" smtClean="0"/>
              <a:t>Stool ……….  Fat</a:t>
            </a:r>
          </a:p>
          <a:p>
            <a:pPr marL="609600" indent="-609600">
              <a:buNone/>
            </a:pPr>
            <a:r>
              <a:rPr lang="en-US" sz="2400" dirty="0" smtClean="0"/>
              <a:t>Serology is +</a:t>
            </a:r>
            <a:r>
              <a:rPr lang="en-US" sz="2400" dirty="0" err="1" smtClean="0"/>
              <a:t>ve</a:t>
            </a:r>
            <a:r>
              <a:rPr lang="en-US" sz="2400" dirty="0" smtClean="0"/>
              <a:t> for </a:t>
            </a:r>
            <a:r>
              <a:rPr lang="en-US" sz="2400" dirty="0" err="1" smtClean="0"/>
              <a:t>IgA</a:t>
            </a:r>
            <a:r>
              <a:rPr lang="en-US" sz="2400" dirty="0" smtClean="0"/>
              <a:t> to tissue </a:t>
            </a:r>
            <a:r>
              <a:rPr lang="en-US" sz="2400" dirty="0" err="1" smtClean="0"/>
              <a:t>transglutaminase</a:t>
            </a:r>
            <a:r>
              <a:rPr lang="en-US" sz="2400" dirty="0" smtClean="0"/>
              <a:t> or </a:t>
            </a:r>
            <a:r>
              <a:rPr lang="en-US" sz="2400" dirty="0" err="1" smtClean="0"/>
              <a:t>IgG</a:t>
            </a:r>
            <a:r>
              <a:rPr lang="en-US" sz="2400" dirty="0" smtClean="0"/>
              <a:t> to </a:t>
            </a:r>
            <a:r>
              <a:rPr lang="en-US" sz="2400" dirty="0" err="1" smtClean="0"/>
              <a:t>deamidated</a:t>
            </a:r>
            <a:r>
              <a:rPr lang="en-US" sz="2400" dirty="0" smtClean="0"/>
              <a:t> </a:t>
            </a:r>
            <a:r>
              <a:rPr lang="en-US" sz="2400" dirty="0" err="1" smtClean="0"/>
              <a:t>gliadin</a:t>
            </a:r>
            <a:r>
              <a:rPr lang="en-US" sz="2400" dirty="0" smtClean="0"/>
              <a:t> or anti-</a:t>
            </a:r>
            <a:r>
              <a:rPr lang="en-US" sz="2400" dirty="0" err="1" smtClean="0"/>
              <a:t>endomysial</a:t>
            </a:r>
            <a:r>
              <a:rPr lang="en-US" sz="2400" dirty="0" smtClean="0"/>
              <a:t> antibodies</a:t>
            </a:r>
            <a:endParaRPr lang="en-US" sz="2400" dirty="0"/>
          </a:p>
          <a:p>
            <a:pPr marL="609600" indent="-609600" algn="l">
              <a:buNone/>
            </a:pPr>
            <a:r>
              <a:rPr lang="en-US" sz="2400" dirty="0"/>
              <a:t>Small intestine biopsy demonstrate </a:t>
            </a:r>
            <a:r>
              <a:rPr lang="en-US" sz="2400" dirty="0" smtClean="0"/>
              <a:t>villous atrophy.</a:t>
            </a:r>
            <a:endParaRPr lang="en-US" sz="2400" dirty="0"/>
          </a:p>
          <a:p>
            <a:pPr marL="609600" indent="-609600" algn="l">
              <a:buNone/>
            </a:pPr>
            <a:r>
              <a:rPr lang="en-US" sz="2400" dirty="0"/>
              <a:t>Improvement of symptom and mucosal histology on gluten withdrawal from diet.</a:t>
            </a:r>
          </a:p>
          <a:p>
            <a:pPr marL="609600" indent="-609600">
              <a:buNone/>
            </a:pPr>
            <a:endParaRPr lang="en-US" dirty="0"/>
          </a:p>
        </p:txBody>
      </p:sp>
      <p:sp>
        <p:nvSpPr>
          <p:cNvPr id="21505" name="Rectangle 1"/>
          <p:cNvSpPr>
            <a:spLocks noChangeArrowheads="1"/>
          </p:cNvSpPr>
          <p:nvPr/>
        </p:nvSpPr>
        <p:spPr bwMode="auto">
          <a:xfrm>
            <a:off x="1524600" y="5352871"/>
            <a:ext cx="6019200" cy="12003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wheat, barley, flour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Other grains, such as rice and corn flour, do not have such an effect. </a:t>
            </a:r>
          </a:p>
        </p:txBody>
      </p:sp>
      <p:cxnSp>
        <p:nvCxnSpPr>
          <p:cNvPr id="6" name="رابط كسهم مستقيم 5"/>
          <p:cNvCxnSpPr/>
          <p:nvPr/>
        </p:nvCxnSpPr>
        <p:spPr>
          <a:xfrm flipH="1">
            <a:off x="2362200" y="4226788"/>
            <a:ext cx="1138230" cy="10310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2971800" y="4267200"/>
            <a:ext cx="533400" cy="1084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6200000" flipH="1">
            <a:off x="3063822" y="4649146"/>
            <a:ext cx="936104" cy="79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1600200" y="1828800"/>
            <a:ext cx="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http://t2.gstatic.com/images?q=tbn:ANd9GcTnDEnJWqfG3Bae8hHwkBRcUL8knpAANLI78dcl_ORosrbxymRu"/>
          <p:cNvPicPr>
            <a:picLocks noChangeAspect="1" noChangeArrowheads="1"/>
          </p:cNvPicPr>
          <p:nvPr/>
        </p:nvPicPr>
        <p:blipFill>
          <a:blip r:embed="rId2" cstate="print"/>
          <a:srcRect/>
          <a:stretch>
            <a:fillRect/>
          </a:stretch>
        </p:blipFill>
        <p:spPr bwMode="auto">
          <a:xfrm>
            <a:off x="4191000" y="3886200"/>
            <a:ext cx="1371600" cy="1371600"/>
          </a:xfrm>
          <a:prstGeom prst="rect">
            <a:avLst/>
          </a:prstGeom>
          <a:noFill/>
        </p:spPr>
      </p:pic>
      <p:sp>
        <p:nvSpPr>
          <p:cNvPr id="11" name="Rectangle 10"/>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solidFill>
                  <a:srgbClr val="FFFF00"/>
                </a:solidFill>
                <a:latin typeface="Arial" charset="0"/>
              </a:rPr>
              <a:t/>
            </a:r>
            <a:br>
              <a:rPr lang="en-US" b="1" u="sng" dirty="0" smtClean="0">
                <a:solidFill>
                  <a:srgbClr val="FFFF00"/>
                </a:solidFill>
                <a:latin typeface="Arial" charset="0"/>
              </a:rPr>
            </a:br>
            <a:r>
              <a:rPr lang="en-US" b="1" u="sng" dirty="0" smtClean="0">
                <a:solidFill>
                  <a:srgbClr val="FF0000"/>
                </a:solidFill>
                <a:latin typeface="Arial" charset="0"/>
              </a:rPr>
              <a:t>Celiac Disease</a:t>
            </a:r>
            <a:r>
              <a:rPr lang="en-US" b="1" u="sng" dirty="0" smtClean="0">
                <a:solidFill>
                  <a:srgbClr val="FFFF00"/>
                </a:solidFill>
                <a:latin typeface="Arial" charset="0"/>
              </a:rPr>
              <a:t/>
            </a:r>
            <a:br>
              <a:rPr lang="en-US" b="1" u="sng" dirty="0" smtClean="0">
                <a:solidFill>
                  <a:srgbClr val="FFFF00"/>
                </a:solidFill>
                <a:latin typeface="Arial" charset="0"/>
              </a:rPr>
            </a:br>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solidFill>
                  <a:srgbClr val="FF0000"/>
                </a:solidFill>
              </a:rPr>
              <a:t>Complications</a:t>
            </a:r>
          </a:p>
          <a:p>
            <a:pPr algn="l">
              <a:buNone/>
            </a:pPr>
            <a:r>
              <a:rPr lang="en-US" dirty="0" err="1" smtClean="0"/>
              <a:t>Osteopenia</a:t>
            </a:r>
            <a:r>
              <a:rPr lang="en-US" dirty="0" smtClean="0"/>
              <a:t> , osteoporosis</a:t>
            </a:r>
          </a:p>
          <a:p>
            <a:pPr algn="l">
              <a:buNone/>
            </a:pPr>
            <a:r>
              <a:rPr lang="en-US" dirty="0" smtClean="0"/>
              <a:t>Infertility in women </a:t>
            </a:r>
          </a:p>
          <a:p>
            <a:pPr algn="l">
              <a:buNone/>
            </a:pPr>
            <a:r>
              <a:rPr lang="en-US" dirty="0" smtClean="0"/>
              <a:t>Short stature, delayed puberty, anemia, </a:t>
            </a:r>
          </a:p>
          <a:p>
            <a:pPr algn="l">
              <a:buNone/>
            </a:pPr>
            <a:r>
              <a:rPr lang="en-US" dirty="0" smtClean="0"/>
              <a:t>Malignancies: [intestinal T-cell lymphoma]</a:t>
            </a:r>
          </a:p>
          <a:p>
            <a:pPr algn="l">
              <a:buNone/>
            </a:pPr>
            <a:r>
              <a:rPr lang="en-US" dirty="0" smtClean="0"/>
              <a:t>10 to 15% risk of developing GI lymphoma.</a:t>
            </a:r>
          </a:p>
          <a:p>
            <a:pPr>
              <a:buNone/>
            </a:pPr>
            <a:endParaRPr lang="en-US" dirty="0"/>
          </a:p>
        </p:txBody>
      </p:sp>
      <p:sp>
        <p:nvSpPr>
          <p:cNvPr id="4" name="Rectangle 3"/>
          <p:cNvSpPr/>
          <p:nvPr/>
        </p:nvSpPr>
        <p:spPr>
          <a:xfrm>
            <a:off x="0" y="0"/>
            <a:ext cx="165942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CA" sz="2000" b="1" dirty="0" smtClean="0"/>
              <a:t>Celiac disease</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116"/>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solidFill>
                  <a:srgbClr val="FF0000"/>
                </a:solidFill>
              </a:rPr>
              <a:t>Lactose Intolerance</a:t>
            </a:r>
            <a:endParaRPr lang="ar-SA" sz="5400" dirty="0">
              <a:solidFill>
                <a:srgbClr val="FF0000"/>
              </a:solidFill>
            </a:endParaRPr>
          </a:p>
        </p:txBody>
      </p:sp>
      <p:sp>
        <p:nvSpPr>
          <p:cNvPr id="3" name="عنصر نائب للمحتوى 2"/>
          <p:cNvSpPr>
            <a:spLocks noGrp="1"/>
          </p:cNvSpPr>
          <p:nvPr>
            <p:ph idx="1"/>
          </p:nvPr>
        </p:nvSpPr>
        <p:spPr>
          <a:xfrm>
            <a:off x="714348" y="3857628"/>
            <a:ext cx="8229600" cy="4525963"/>
          </a:xfrm>
        </p:spPr>
        <p:txBody>
          <a:bodyPr/>
          <a:lstStyle/>
          <a:p>
            <a:endParaRPr lang="ar-SA"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655112"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228184" y="2276872"/>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91680" y="2491308"/>
            <a:ext cx="4392488"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068984"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
        <p:nvSpPr>
          <p:cNvPr id="13" name="Rectangle 12"/>
          <p:cNvSpPr/>
          <p:nvPr/>
        </p:nvSpPr>
        <p:spPr>
          <a:xfrm>
            <a:off x="0" y="-27384"/>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smtClean="0"/>
              <a:t>Childhood-onset and adult-onset lactase deficiency</a:t>
            </a:r>
            <a:endParaRPr lang="ar-SA" b="1"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8769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7505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dirty="0" smtClean="0"/>
              <a:t>Acquired lactase deficiency</a:t>
            </a:r>
            <a:endParaRPr lang="ar-SA" b="1" dirty="0"/>
          </a:p>
        </p:txBody>
      </p:sp>
      <p:sp>
        <p:nvSpPr>
          <p:cNvPr id="9" name="مستطيل 8"/>
          <p:cNvSpPr/>
          <p:nvPr/>
        </p:nvSpPr>
        <p:spPr>
          <a:xfrm>
            <a:off x="2857488" y="1714488"/>
            <a:ext cx="279563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dirty="0" smtClean="0"/>
              <a:t>Inherited lactase deficiency</a:t>
            </a:r>
            <a:endParaRPr lang="ar-SA" b="1"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57758" y="4429132"/>
            <a:ext cx="2786050" cy="203132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l"/>
            <a:r>
              <a:rPr lang="en-US" b="1" dirty="0" smtClean="0">
                <a:solidFill>
                  <a:srgbClr val="FFFF00"/>
                </a:solidFill>
              </a:rPr>
              <a:t>Gastroenteritis: Infectious diarrhea, particularly viral gastroenteritis in younger children, may damage the intestinal mucosa enough to reduce the quantity of the lactase enzyme</a:t>
            </a:r>
            <a:endParaRPr lang="ar-SA" b="1" dirty="0">
              <a:solidFill>
                <a:srgbClr val="FFFF00"/>
              </a:solidFill>
            </a:endParaRPr>
          </a:p>
        </p:txBody>
      </p:sp>
      <p:sp>
        <p:nvSpPr>
          <p:cNvPr id="16" name="Rectangle 15"/>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additive="base">
                                        <p:cTn id="4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Clinical</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buNone/>
            </a:pPr>
            <a:r>
              <a:rPr lang="en-US" sz="2400" dirty="0" smtClean="0">
                <a:solidFill>
                  <a:srgbClr val="FF0000"/>
                </a:solidFill>
              </a:rPr>
              <a:t>Bloating, abdominal discomfort, and flatulence </a:t>
            </a:r>
          </a:p>
          <a:p>
            <a:pPr algn="l">
              <a:buNone/>
            </a:pPr>
            <a:r>
              <a:rPr lang="en-US" sz="2400" dirty="0" smtClean="0"/>
              <a:t>……………1 hour to a few hours after ingestion of milk products</a:t>
            </a:r>
          </a:p>
          <a:p>
            <a:pPr algn="l">
              <a:buNone/>
            </a:pPr>
            <a:endParaRPr lang="en-US" sz="2400" dirty="0" smtClean="0"/>
          </a:p>
          <a:p>
            <a:pPr algn="l">
              <a:buNone/>
            </a:pPr>
            <a:endParaRPr lang="en-US" sz="2400" dirty="0" smtClean="0"/>
          </a:p>
          <a:p>
            <a:pPr algn="l">
              <a:buNone/>
            </a:pPr>
            <a:r>
              <a:rPr lang="en-US" sz="2800" dirty="0" smtClean="0"/>
              <a:t> </a:t>
            </a:r>
            <a:endParaRPr lang="ar-SA" sz="2800"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Lactose Intolerance </a:t>
            </a:r>
            <a:r>
              <a:rPr lang="en-US" b="1" dirty="0" smtClean="0"/>
              <a:t/>
            </a:r>
            <a:br>
              <a:rPr lang="en-US" b="1" dirty="0" smtClean="0"/>
            </a:br>
            <a:r>
              <a:rPr lang="en-US" b="1" dirty="0" smtClean="0">
                <a:solidFill>
                  <a:srgbClr val="FF0000"/>
                </a:solidFill>
              </a:rPr>
              <a:t>Diagnosis </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Empirical treatment with a lactose-free diet, which results in resolution of symptoms; </a:t>
            </a:r>
          </a:p>
          <a:p>
            <a:pPr algn="l">
              <a:buNone/>
            </a:pPr>
            <a:r>
              <a:rPr lang="en-US" dirty="0" smtClean="0">
                <a:solidFill>
                  <a:srgbClr val="FF0000"/>
                </a:solidFill>
              </a:rPr>
              <a:t>Hydrogen  breath test </a:t>
            </a:r>
          </a:p>
          <a:p>
            <a:pPr algn="l"/>
            <a:endParaRPr lang="en-US" dirty="0" smtClean="0"/>
          </a:p>
          <a:p>
            <a:endParaRPr lang="en-US" dirty="0"/>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
        <p:nvSpPr>
          <p:cNvPr id="5" name="Rectangle 4"/>
          <p:cNvSpPr/>
          <p:nvPr/>
        </p:nvSpPr>
        <p:spPr>
          <a:xfrm>
            <a:off x="152400" y="15240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Hydrogen breath test </a:t>
            </a:r>
            <a:r>
              <a:rPr lang="en-US" dirty="0" smtClean="0"/>
              <a:t>.</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An oral dose of lactose is administered </a:t>
            </a:r>
          </a:p>
          <a:p>
            <a:r>
              <a:rPr lang="en-US" dirty="0" smtClean="0">
                <a:latin typeface="Arabic Typesetting" pitchFamily="66" charset="-78"/>
                <a:cs typeface="Arabic Typesetting" pitchFamily="66" charset="-78"/>
              </a:rPr>
              <a:t>The sole source of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is bacterial fermentation; </a:t>
            </a:r>
          </a:p>
          <a:p>
            <a:r>
              <a:rPr lang="en-US" dirty="0" smtClean="0">
                <a:latin typeface="Arabic Typesetting" pitchFamily="66" charset="-78"/>
                <a:cs typeface="Arabic Typesetting" pitchFamily="66" charset="-78"/>
              </a:rPr>
              <a:t>Unabsorbed lactose makes its way to colonic bacteria, resulting in excess breath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Increased exhaled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after lactose ingestion suggests lactose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a:t>
            </a:r>
            <a:endParaRPr lang="en-US" dirty="0">
              <a:latin typeface="Arabic Typesetting" pitchFamily="66" charset="-78"/>
              <a:cs typeface="Arabic Typesetting" pitchFamily="66" charset="-78"/>
            </a:endParaRP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t>A 3-week trial of a diet that is free of milk and milk products is a satisfactory trial to diagnose lactose intolerance</a:t>
            </a: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143000" y="1905000"/>
            <a:ext cx="6892925" cy="762000"/>
          </a:xfrm>
          <a:prstGeom prst="rect">
            <a:avLst/>
          </a:prstGeom>
          <a:noFill/>
          <a:ln w="9525">
            <a:noFill/>
            <a:miter lim="800000"/>
            <a:headEnd/>
            <a:tailEnd/>
          </a:ln>
          <a:effectLst/>
        </p:spPr>
        <p:txBody>
          <a:bodyPr wrap="none">
            <a:spAutoFit/>
          </a:bodyPr>
          <a:lstStyle/>
          <a:p>
            <a:r>
              <a:rPr lang="en-US" sz="4400" b="1" u="sng" dirty="0" err="1">
                <a:solidFill>
                  <a:schemeClr val="tx2"/>
                </a:solidFill>
                <a:latin typeface="Arial" charset="0"/>
              </a:rPr>
              <a:t>Malabsorption</a:t>
            </a:r>
            <a:r>
              <a:rPr lang="en-US" sz="4400" b="1" u="sng" dirty="0">
                <a:solidFill>
                  <a:schemeClr val="tx2"/>
                </a:solidFill>
                <a:latin typeface="Arial" charset="0"/>
              </a:rPr>
              <a:t> Syndrome</a:t>
            </a:r>
          </a:p>
        </p:txBody>
      </p:sp>
      <p:sp>
        <p:nvSpPr>
          <p:cNvPr id="3" name="مستطيل 2"/>
          <p:cNvSpPr/>
          <p:nvPr/>
        </p:nvSpPr>
        <p:spPr>
          <a:xfrm>
            <a:off x="755576" y="2996952"/>
            <a:ext cx="778674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400" b="1" dirty="0" smtClean="0"/>
              <a:t>Inability of the intestine to absorb nutrients adequately into the blood stream</a:t>
            </a:r>
            <a:endParaRPr lang="ar-SA" sz="2400" b="1" dirty="0"/>
          </a:p>
        </p:txBody>
      </p:sp>
      <p:sp>
        <p:nvSpPr>
          <p:cNvPr id="4" name="مستطيل 3"/>
          <p:cNvSpPr/>
          <p:nvPr/>
        </p:nvSpPr>
        <p:spPr>
          <a:xfrm>
            <a:off x="755576" y="4293096"/>
            <a:ext cx="7786742"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b="1" dirty="0" smtClean="0"/>
              <a:t>Impairment can be of single or multiple nutrients depending on the abnormality</a:t>
            </a:r>
            <a:endParaRPr lang="ar-SA" sz="2400" b="1" dirty="0"/>
          </a:p>
        </p:txBody>
      </p:sp>
      <p:sp>
        <p:nvSpPr>
          <p:cNvPr id="5" name="TextBox 4"/>
          <p:cNvSpPr txBox="1"/>
          <p:nvPr/>
        </p:nvSpPr>
        <p:spPr>
          <a:xfrm>
            <a:off x="0" y="0"/>
            <a:ext cx="399593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Definition of </a:t>
            </a:r>
            <a:r>
              <a:rPr lang="en-US" sz="2000" dirty="0" err="1" smtClean="0"/>
              <a:t>malabsorption</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smtClean="0"/>
              <a:t>Lactose Intolerance</a:t>
            </a:r>
            <a:br>
              <a:rPr lang="en-US" dirty="0" smtClean="0"/>
            </a:br>
            <a:r>
              <a:rPr lang="en-US" dirty="0" smtClean="0"/>
              <a:t>summary </a:t>
            </a:r>
            <a:br>
              <a:rPr lang="en-US" dirty="0" smtClean="0"/>
            </a:br>
            <a:endParaRPr lang="en-US" dirty="0"/>
          </a:p>
        </p:txBody>
      </p:sp>
      <p:sp>
        <p:nvSpPr>
          <p:cNvPr id="3" name="عنصر نائب للمحتوى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Deficiency/absence of the enzyme lactase in the brush border of the intestinal mucosa → </a:t>
            </a:r>
            <a:r>
              <a:rPr lang="en-US" dirty="0" err="1" smtClean="0">
                <a:latin typeface="Arial" pitchFamily="34" charset="0"/>
                <a:cs typeface="Arial" pitchFamily="34" charset="0"/>
              </a:rPr>
              <a:t>maldigestion</a:t>
            </a:r>
            <a:r>
              <a:rPr lang="en-US" dirty="0" smtClean="0">
                <a:latin typeface="Arial" pitchFamily="34" charset="0"/>
                <a:cs typeface="Arial" pitchFamily="34" charset="0"/>
              </a:rPr>
              <a:t> and </a:t>
            </a:r>
            <a:r>
              <a:rPr lang="en-US" dirty="0" err="1" smtClean="0">
                <a:latin typeface="Arial" pitchFamily="34" charset="0"/>
                <a:cs typeface="Arial" pitchFamily="34" charset="0"/>
              </a:rPr>
              <a:t>malabsorption</a:t>
            </a:r>
            <a:r>
              <a:rPr lang="en-US" dirty="0" smtClean="0">
                <a:latin typeface="Arial" pitchFamily="34" charset="0"/>
                <a:cs typeface="Arial" pitchFamily="34" charset="0"/>
              </a:rPr>
              <a:t> of lactose</a:t>
            </a:r>
          </a:p>
          <a:p>
            <a:r>
              <a:rPr lang="en-US" dirty="0" smtClean="0">
                <a:latin typeface="Arial" pitchFamily="34" charset="0"/>
                <a:cs typeface="Arial" pitchFamily="34" charset="0"/>
              </a:rPr>
              <a:t>Unabsorbed lactose draws water in the intestinal lumen</a:t>
            </a:r>
          </a:p>
          <a:p>
            <a:r>
              <a:rPr lang="en-US" dirty="0" smtClean="0">
                <a:latin typeface="Arial" pitchFamily="34" charset="0"/>
                <a:cs typeface="Arial" pitchFamily="34" charset="0"/>
              </a:rPr>
              <a:t>In the colon, lactose is metabolized by bacteria to organic acid, CO2 and H2; acid is an irritant and exerts an osmotic effect</a:t>
            </a:r>
          </a:p>
          <a:p>
            <a:r>
              <a:rPr lang="en-US" dirty="0" smtClean="0">
                <a:latin typeface="Arial" pitchFamily="34" charset="0"/>
                <a:cs typeface="Arial" pitchFamily="34" charset="0"/>
              </a:rPr>
              <a:t>Causes diarrhea, gaseousness, bloating and abdominal cramps</a:t>
            </a:r>
            <a:endParaRPr lang="en-US" dirty="0">
              <a:latin typeface="Arial" pitchFamily="34" charset="0"/>
              <a:cs typeface="Arial" pitchFamily="34" charset="0"/>
            </a:endParaRPr>
          </a:p>
        </p:txBody>
      </p:sp>
      <p:sp>
        <p:nvSpPr>
          <p:cNvPr id="4" name="Rectangle 3"/>
          <p:cNvSpPr/>
          <p:nvPr/>
        </p:nvSpPr>
        <p:spPr>
          <a:xfrm>
            <a:off x="0" y="0"/>
            <a:ext cx="203408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rgbClr val="FF0000"/>
                </a:solidFill>
              </a:rPr>
              <a:t>Lactose Intolerance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5122912" cy="5577483"/>
          </a:xfrm>
        </p:spPr>
        <p:txBody>
          <a:bodyPr>
            <a:normAutofit fontScale="92500" lnSpcReduction="10000"/>
          </a:bodyPr>
          <a:lstStyle/>
          <a:p>
            <a:pPr fontAlgn="base">
              <a:buNone/>
            </a:pPr>
            <a:r>
              <a:rPr lang="en-US" b="1" dirty="0" smtClean="0"/>
              <a:t>Questions</a:t>
            </a:r>
          </a:p>
          <a:p>
            <a:pPr fontAlgn="base"/>
            <a:endParaRPr lang="en-US" b="1" dirty="0" smtClean="0"/>
          </a:p>
          <a:p>
            <a:pPr fontAlgn="base">
              <a:buNone/>
            </a:pPr>
            <a:r>
              <a:rPr lang="en-US" dirty="0" smtClean="0"/>
              <a:t>A 33-year-old man with a 5-year history of chronic diarrhea has recently lost 6 kg and become chronically fatigued. A biopsy specimen of his jejunum (</a:t>
            </a:r>
            <a:r>
              <a:rPr lang="en-US" i="1" dirty="0" smtClean="0"/>
              <a:t>top</a:t>
            </a:r>
            <a:r>
              <a:rPr lang="en-US" dirty="0" smtClean="0"/>
              <a:t>) is compared with a normal </a:t>
            </a:r>
            <a:r>
              <a:rPr lang="en-US" dirty="0" err="1" smtClean="0"/>
              <a:t>jejunal</a:t>
            </a:r>
            <a:r>
              <a:rPr lang="en-US" dirty="0" smtClean="0"/>
              <a:t> biopsy specimen. After a change in diet, he improves.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53050" y="548680"/>
            <a:ext cx="3790950" cy="5772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0"/>
            <a:ext cx="8229600" cy="6858000"/>
          </a:xfrm>
        </p:spPr>
        <p:txBody>
          <a:bodyPr>
            <a:normAutofit fontScale="92500" lnSpcReduction="20000"/>
          </a:bodyPr>
          <a:lstStyle/>
          <a:p>
            <a:pPr fontAlgn="base">
              <a:buNone/>
            </a:pPr>
            <a:r>
              <a:rPr lang="en-US" b="1" dirty="0" smtClean="0"/>
              <a:t>Q1. </a:t>
            </a:r>
            <a:r>
              <a:rPr lang="en-US" dirty="0" smtClean="0"/>
              <a:t>What is your diagnosis?</a:t>
            </a:r>
          </a:p>
          <a:p>
            <a:pPr fontAlgn="base">
              <a:buNone/>
            </a:pPr>
            <a:endParaRPr lang="en-US" dirty="0" smtClean="0"/>
          </a:p>
          <a:p>
            <a:pPr fontAlgn="base">
              <a:buNone/>
            </a:pPr>
            <a:endParaRPr lang="en-US" b="1" dirty="0" smtClean="0"/>
          </a:p>
          <a:p>
            <a:pPr fontAlgn="base">
              <a:buNone/>
            </a:pPr>
            <a:r>
              <a:rPr lang="en-US" b="1" dirty="0" smtClean="0"/>
              <a:t>Q2. </a:t>
            </a:r>
            <a:r>
              <a:rPr lang="en-US" dirty="0" smtClean="0"/>
              <a:t>What serologic tests can aid in diagnosis?</a:t>
            </a:r>
          </a:p>
          <a:p>
            <a:pPr fontAlgn="base">
              <a:buNone/>
            </a:pPr>
            <a:endParaRPr lang="en-US" dirty="0" smtClean="0"/>
          </a:p>
          <a:p>
            <a:pPr fontAlgn="base">
              <a:buNone/>
            </a:pPr>
            <a:endParaRPr lang="en-US" dirty="0" smtClean="0"/>
          </a:p>
          <a:p>
            <a:pPr fontAlgn="base">
              <a:buNone/>
            </a:pPr>
            <a:endParaRPr lang="en-US" dirty="0" smtClean="0"/>
          </a:p>
          <a:p>
            <a:pPr fontAlgn="base">
              <a:buNone/>
            </a:pPr>
            <a:r>
              <a:rPr lang="en-US" b="1" dirty="0" smtClean="0"/>
              <a:t>Q3. </a:t>
            </a:r>
            <a:r>
              <a:rPr lang="en-US" dirty="0" smtClean="0"/>
              <a:t>What was the dietary change?</a:t>
            </a:r>
          </a:p>
          <a:p>
            <a:pPr fontAlgn="base">
              <a:buNone/>
            </a:pPr>
            <a:endParaRPr lang="en-US" dirty="0" smtClean="0"/>
          </a:p>
          <a:p>
            <a:pPr fontAlgn="base">
              <a:buNone/>
            </a:pPr>
            <a:endParaRPr lang="en-US" dirty="0" smtClean="0"/>
          </a:p>
          <a:p>
            <a:pPr fontAlgn="base">
              <a:buNone/>
            </a:pPr>
            <a:endParaRPr lang="en-US" b="1" dirty="0" smtClean="0"/>
          </a:p>
          <a:p>
            <a:pPr fontAlgn="base">
              <a:buNone/>
            </a:pPr>
            <a:r>
              <a:rPr lang="en-US" b="1" dirty="0" smtClean="0"/>
              <a:t>Q4. </a:t>
            </a:r>
            <a:r>
              <a:rPr lang="en-US" dirty="0" smtClean="0"/>
              <a:t>What skin condition can accompany this disease?</a:t>
            </a:r>
          </a:p>
          <a:p>
            <a:pPr fontAlgn="base">
              <a:buNone/>
            </a:pPr>
            <a:r>
              <a:rPr lang="en-US" b="1" dirty="0" smtClean="0"/>
              <a:t> </a:t>
            </a:r>
          </a:p>
          <a:p>
            <a:pPr fontAlgn="base">
              <a:buNone/>
            </a:pPr>
            <a:endParaRPr lang="en-US" dirty="0" smtClean="0"/>
          </a:p>
          <a:p>
            <a:endParaRPr lang="en-US" dirty="0"/>
          </a:p>
        </p:txBody>
      </p:sp>
      <p:sp>
        <p:nvSpPr>
          <p:cNvPr id="4" name="Rectangle 3"/>
          <p:cNvSpPr/>
          <p:nvPr/>
        </p:nvSpPr>
        <p:spPr>
          <a:xfrm>
            <a:off x="899592" y="397113"/>
            <a:ext cx="777686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buNone/>
            </a:pPr>
            <a:r>
              <a:rPr lang="en-US" sz="2000" i="1" dirty="0" smtClean="0"/>
              <a:t>The flattening with atrophy of the </a:t>
            </a:r>
            <a:r>
              <a:rPr lang="en-US" sz="2000" i="1" dirty="0" err="1" smtClean="0"/>
              <a:t>villi</a:t>
            </a:r>
            <a:r>
              <a:rPr lang="en-US" sz="2000" i="1" dirty="0" smtClean="0"/>
              <a:t>, the loss of goblet cells, and the chronic inflammation are features of </a:t>
            </a:r>
            <a:r>
              <a:rPr lang="en-US" sz="2000" b="1" i="1" dirty="0" smtClean="0"/>
              <a:t>celiac disease</a:t>
            </a:r>
            <a:r>
              <a:rPr lang="en-US" sz="2000" i="1" dirty="0" smtClean="0"/>
              <a:t> (</a:t>
            </a:r>
            <a:r>
              <a:rPr lang="en-US" sz="2000" i="1" dirty="0" err="1" smtClean="0"/>
              <a:t>nontropical</a:t>
            </a:r>
            <a:r>
              <a:rPr lang="en-US" sz="2000" i="1" dirty="0" smtClean="0"/>
              <a:t> </a:t>
            </a:r>
            <a:r>
              <a:rPr lang="en-US" sz="2000" i="1" dirty="0" err="1" smtClean="0"/>
              <a:t>sprue</a:t>
            </a:r>
            <a:r>
              <a:rPr lang="en-US" sz="2000" i="1" dirty="0" smtClean="0"/>
              <a:t> or gluten-sensitive </a:t>
            </a:r>
            <a:r>
              <a:rPr lang="en-US" sz="2000" i="1" dirty="0" err="1" smtClean="0"/>
              <a:t>enteropathy</a:t>
            </a:r>
            <a:r>
              <a:rPr lang="en-US" sz="2000" i="1" dirty="0" smtClean="0"/>
              <a:t>).</a:t>
            </a:r>
            <a:endParaRPr lang="en-US" sz="2000" dirty="0" smtClean="0"/>
          </a:p>
        </p:txBody>
      </p:sp>
      <p:sp>
        <p:nvSpPr>
          <p:cNvPr id="5" name="Rectangle 4"/>
          <p:cNvSpPr/>
          <p:nvPr/>
        </p:nvSpPr>
        <p:spPr>
          <a:xfrm>
            <a:off x="899592" y="1844824"/>
            <a:ext cx="7416824"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buNone/>
            </a:pPr>
            <a:r>
              <a:rPr lang="en-US" sz="2000" i="1" dirty="0" smtClean="0"/>
              <a:t>Testing for </a:t>
            </a:r>
            <a:r>
              <a:rPr lang="en-US" sz="2000" i="1" dirty="0" err="1" smtClean="0"/>
              <a:t>antiendomysial</a:t>
            </a:r>
            <a:r>
              <a:rPr lang="en-US" sz="2000" i="1" dirty="0" smtClean="0"/>
              <a:t> antibodies (directed against </a:t>
            </a:r>
            <a:r>
              <a:rPr lang="en-US" sz="2000" i="1" dirty="0" err="1" smtClean="0"/>
              <a:t>transglutaminase</a:t>
            </a:r>
            <a:r>
              <a:rPr lang="en-US" sz="2000" i="1" dirty="0" smtClean="0"/>
              <a:t> in epithelial cells), </a:t>
            </a:r>
            <a:r>
              <a:rPr lang="en-US" sz="2000" i="1" dirty="0" err="1" smtClean="0"/>
              <a:t>antigliadin</a:t>
            </a:r>
            <a:r>
              <a:rPr lang="en-US" sz="2000" i="1" dirty="0" smtClean="0"/>
              <a:t> antibodies, and </a:t>
            </a:r>
            <a:r>
              <a:rPr lang="en-US" sz="2000" i="1" dirty="0" err="1" smtClean="0"/>
              <a:t>antireticulin</a:t>
            </a:r>
            <a:r>
              <a:rPr lang="en-US" sz="2000" i="1" dirty="0" smtClean="0"/>
              <a:t> antibodies may be helpful.</a:t>
            </a:r>
            <a:endParaRPr lang="en-US" sz="2000" dirty="0" smtClean="0"/>
          </a:p>
        </p:txBody>
      </p:sp>
      <p:sp>
        <p:nvSpPr>
          <p:cNvPr id="6" name="Rectangle 5"/>
          <p:cNvSpPr/>
          <p:nvPr/>
        </p:nvSpPr>
        <p:spPr>
          <a:xfrm>
            <a:off x="899592" y="3717032"/>
            <a:ext cx="766834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buNone/>
            </a:pPr>
            <a:r>
              <a:rPr lang="en-US" b="1" i="1" dirty="0" smtClean="0"/>
              <a:t>Gluten</a:t>
            </a:r>
            <a:r>
              <a:rPr lang="en-US" i="1" dirty="0" smtClean="0"/>
              <a:t> (found in wheat, rye, or barley flour) contains the </a:t>
            </a:r>
            <a:r>
              <a:rPr lang="en-US" b="1" i="1" dirty="0" err="1" smtClean="0"/>
              <a:t>gliadin</a:t>
            </a:r>
            <a:r>
              <a:rPr lang="en-US" i="1" dirty="0" smtClean="0"/>
              <a:t> protein that binds to epithelial cells; </a:t>
            </a:r>
            <a:r>
              <a:rPr lang="en-US" i="1" dirty="0" err="1" smtClean="0"/>
              <a:t>cytotoxic</a:t>
            </a:r>
            <a:r>
              <a:rPr lang="en-US" i="1" dirty="0" smtClean="0"/>
              <a:t> T cell injury directed against </a:t>
            </a:r>
            <a:r>
              <a:rPr lang="en-US" i="1" dirty="0" err="1" smtClean="0"/>
              <a:t>gliadin</a:t>
            </a:r>
            <a:r>
              <a:rPr lang="en-US" i="1" dirty="0" smtClean="0"/>
              <a:t>-modified cells leads to cell loss. The removal of gluten (</a:t>
            </a:r>
            <a:r>
              <a:rPr lang="en-US" i="1" dirty="0" err="1" smtClean="0"/>
              <a:t>gliadin</a:t>
            </a:r>
            <a:r>
              <a:rPr lang="en-US" i="1" dirty="0" smtClean="0"/>
              <a:t>) from the diet removes the antigenic stimulus to the T cells, and the epithelium is eventually restored.</a:t>
            </a:r>
            <a:endParaRPr lang="en-US" dirty="0" smtClean="0"/>
          </a:p>
        </p:txBody>
      </p:sp>
      <p:sp>
        <p:nvSpPr>
          <p:cNvPr id="7" name="Rectangle 6"/>
          <p:cNvSpPr/>
          <p:nvPr/>
        </p:nvSpPr>
        <p:spPr>
          <a:xfrm>
            <a:off x="1475656" y="5805264"/>
            <a:ext cx="648072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i="1" dirty="0" smtClean="0"/>
              <a:t>Dermatitis </a:t>
            </a:r>
            <a:r>
              <a:rPr lang="en-US" sz="2000" b="1" i="1" dirty="0" err="1" smtClean="0"/>
              <a:t>herpetiformis</a:t>
            </a:r>
            <a:r>
              <a:rPr lang="en-US" sz="2000" i="1" dirty="0" smtClean="0"/>
              <a:t>, with sub-basilar skin blistering and associated </a:t>
            </a:r>
            <a:r>
              <a:rPr lang="en-US" sz="2000" i="1" dirty="0" err="1" smtClean="0"/>
              <a:t>IgA</a:t>
            </a:r>
            <a:r>
              <a:rPr lang="en-US" sz="2000" i="1" dirty="0" smtClean="0"/>
              <a:t> deposition, may occur with this condition.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a:t>
            </a:r>
            <a:endParaRPr lang="en-US" dirty="0"/>
          </a:p>
        </p:txBody>
      </p:sp>
      <p:sp>
        <p:nvSpPr>
          <p:cNvPr id="3" name="Content Placeholder 2"/>
          <p:cNvSpPr>
            <a:spLocks noGrp="1"/>
          </p:cNvSpPr>
          <p:nvPr>
            <p:ph idx="1"/>
          </p:nvPr>
        </p:nvSpPr>
        <p:spPr/>
        <p:txBody>
          <a:bodyPr/>
          <a:lstStyle/>
          <a:p>
            <a:r>
              <a:rPr lang="en-US" dirty="0" smtClean="0"/>
              <a:t>A 23-year-old woman from Hong Kong who is living in Zurich has had bouts of explosive, watery diarrhea with abdominal bloating since her arrival 6 months ago. Her stool has no occult blood, ova, parasites, or bacterial pathogens. Her laboratory findings are shown.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403648" y="188640"/>
            <a:ext cx="57626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640960" cy="6408712"/>
          </a:xfrm>
        </p:spPr>
        <p:txBody>
          <a:bodyPr>
            <a:normAutofit lnSpcReduction="10000"/>
          </a:bodyPr>
          <a:lstStyle/>
          <a:p>
            <a:pPr fontAlgn="base">
              <a:buNone/>
            </a:pPr>
            <a:r>
              <a:rPr lang="en-US" sz="2800" b="1" dirty="0" smtClean="0">
                <a:solidFill>
                  <a:srgbClr val="FF0000"/>
                </a:solidFill>
              </a:rPr>
              <a:t>1.  What is your diagnosis?</a:t>
            </a:r>
          </a:p>
          <a:p>
            <a:pPr fontAlgn="base">
              <a:buNone/>
            </a:pPr>
            <a:r>
              <a:rPr lang="en-US" sz="2800" b="1" i="1" dirty="0" smtClean="0"/>
              <a:t>lactase deficiency</a:t>
            </a:r>
            <a:r>
              <a:rPr lang="en-US" sz="2800" i="1" dirty="0" smtClean="0"/>
              <a:t>. </a:t>
            </a:r>
            <a:r>
              <a:rPr lang="en-US" sz="2800" i="1" dirty="0" err="1" smtClean="0"/>
              <a:t>Disaccharidases</a:t>
            </a:r>
            <a:r>
              <a:rPr lang="en-US" sz="2800" i="1" dirty="0" smtClean="0"/>
              <a:t> are secreted from apical </a:t>
            </a:r>
            <a:r>
              <a:rPr lang="en-US" sz="2800" i="1" dirty="0" err="1" smtClean="0"/>
              <a:t>enterocytes</a:t>
            </a:r>
            <a:r>
              <a:rPr lang="en-US" sz="2800" i="1" dirty="0" smtClean="0"/>
              <a:t>, with infants expressing more than adults. Europeans typically have more lactase expression than Asians do.</a:t>
            </a:r>
            <a:endParaRPr lang="en-US" sz="2800" dirty="0" smtClean="0"/>
          </a:p>
          <a:p>
            <a:pPr fontAlgn="base">
              <a:buNone/>
            </a:pPr>
            <a:r>
              <a:rPr lang="en-US" sz="2800" b="1" dirty="0" smtClean="0">
                <a:solidFill>
                  <a:srgbClr val="FF0000"/>
                </a:solidFill>
              </a:rPr>
              <a:t>2.  What is the pathogenesis?</a:t>
            </a:r>
          </a:p>
          <a:p>
            <a:pPr fontAlgn="base">
              <a:buNone/>
            </a:pPr>
            <a:r>
              <a:rPr lang="en-US" sz="2800" i="1" dirty="0" smtClean="0"/>
              <a:t>When disaccharides are not absorbed, gut bacteria have increasing substrate to ferment, which produces hydrogen that is absorbed and exhaled. It is the bacterial overgrowth and osmotic diarrhea that cause the unpleasant symptoms.</a:t>
            </a:r>
            <a:endParaRPr lang="en-US" sz="2800" dirty="0" smtClean="0"/>
          </a:p>
          <a:p>
            <a:pPr fontAlgn="base">
              <a:buNone/>
            </a:pPr>
            <a:r>
              <a:rPr lang="en-US" sz="2800" b="1" dirty="0" smtClean="0">
                <a:solidFill>
                  <a:srgbClr val="FF0000"/>
                </a:solidFill>
              </a:rPr>
              <a:t>3.  How can this be treated?</a:t>
            </a:r>
          </a:p>
          <a:p>
            <a:pPr fontAlgn="base">
              <a:buNone/>
            </a:pPr>
            <a:r>
              <a:rPr lang="en-US" sz="2800" i="1" dirty="0" smtClean="0"/>
              <a:t>Avoiding foods containing lactose sugar include dairy products will reduce the symptoms.</a:t>
            </a:r>
            <a:endParaRPr lang="en-US" sz="2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700213" y="361950"/>
            <a:ext cx="5743575" cy="6134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Physiology </a:t>
            </a:r>
            <a:endParaRPr lang="ar-SA" dirty="0">
              <a:solidFill>
                <a:srgbClr val="FF0000"/>
              </a:solidFill>
            </a:endParaRPr>
          </a:p>
        </p:txBody>
      </p:sp>
      <p:sp>
        <p:nvSpPr>
          <p:cNvPr id="3" name="عنصر نائب للمحتوى 2"/>
          <p:cNvSpPr>
            <a:spLocks noGrp="1"/>
          </p:cNvSpPr>
          <p:nvPr>
            <p:ph idx="1"/>
          </p:nvPr>
        </p:nvSpPr>
        <p:spPr/>
        <p:txBody>
          <a:bodyPr/>
          <a:lstStyle/>
          <a:p>
            <a:pPr lvl="1" algn="l"/>
            <a:r>
              <a:rPr lang="en-US" dirty="0" smtClean="0"/>
              <a:t>The main purpose of the gastrointestinal tract is to digests and absorbs nutrients (fat, carbohydrate, and protein), micronutrients (vitamins and trace minerals), water, minerals and electrolytes. </a:t>
            </a:r>
            <a:endParaRPr lang="ar-SA" dirty="0"/>
          </a:p>
        </p:txBody>
      </p:sp>
      <p:sp>
        <p:nvSpPr>
          <p:cNvPr id="19457" name="Rectangle 1"/>
          <p:cNvSpPr>
            <a:spLocks noChangeArrowheads="1"/>
          </p:cNvSpPr>
          <p:nvPr/>
        </p:nvSpPr>
        <p:spPr bwMode="auto">
          <a:xfrm>
            <a:off x="0" y="-94565"/>
            <a:ext cx="2488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Autofit/>
          </a:bodyPr>
          <a:lstStyle/>
          <a:p>
            <a:r>
              <a:rPr lang="en-US" sz="2800" dirty="0" smtClean="0">
                <a:solidFill>
                  <a:srgbClr val="FF0000"/>
                </a:solidFill>
              </a:rPr>
              <a:t>Mechanisms and Causes of </a:t>
            </a:r>
            <a:r>
              <a:rPr lang="en-US" sz="2800" dirty="0" err="1" smtClean="0">
                <a:solidFill>
                  <a:srgbClr val="FF0000"/>
                </a:solidFill>
              </a:rPr>
              <a:t>Malabsorption</a:t>
            </a:r>
            <a:r>
              <a:rPr lang="en-US" sz="2800" dirty="0" smtClean="0">
                <a:solidFill>
                  <a:srgbClr val="FF0000"/>
                </a:solidFill>
              </a:rPr>
              <a:t> Syndrome</a:t>
            </a:r>
            <a:endParaRPr lang="en-US" sz="2800" dirty="0">
              <a:solidFill>
                <a:srgbClr val="FF0000"/>
              </a:solidFill>
            </a:endParaRPr>
          </a:p>
        </p:txBody>
      </p:sp>
      <p:sp>
        <p:nvSpPr>
          <p:cNvPr id="3" name="عنصر نائب للمحتوى 2"/>
          <p:cNvSpPr>
            <a:spLocks noGrp="1"/>
          </p:cNvSpPr>
          <p:nvPr>
            <p:ph sz="half" idx="1"/>
          </p:nvPr>
        </p:nvSpPr>
        <p:spPr>
          <a:xfrm>
            <a:off x="381000" y="914400"/>
            <a:ext cx="3758952" cy="5826968"/>
          </a:xfrm>
          <a:ln>
            <a:solidFill>
              <a:schemeClr val="tx1"/>
            </a:solidFill>
          </a:ln>
        </p:spPr>
        <p:txBody>
          <a:bodyPr>
            <a:noAutofit/>
          </a:bodyPr>
          <a:lstStyle/>
          <a:p>
            <a:pPr marL="571500" indent="-571500" algn="l" rtl="0">
              <a:buNone/>
            </a:pPr>
            <a:r>
              <a:rPr lang="en-US" sz="2400" b="1" dirty="0" smtClean="0"/>
              <a:t>1. Inadequate digestion</a:t>
            </a:r>
            <a:endParaRPr lang="en-US" sz="2400" dirty="0" smtClean="0"/>
          </a:p>
          <a:p>
            <a:pPr algn="l">
              <a:buNone/>
            </a:pPr>
            <a:r>
              <a:rPr lang="en-US" sz="2400" dirty="0" smtClean="0"/>
              <a:t>    </a:t>
            </a:r>
          </a:p>
          <a:p>
            <a:pPr algn="l">
              <a:buNone/>
            </a:pPr>
            <a:endParaRPr lang="en-US" sz="2400" b="1" dirty="0"/>
          </a:p>
          <a:p>
            <a:pPr algn="l">
              <a:buNone/>
            </a:pPr>
            <a:endParaRPr lang="en-US" sz="2400" b="1" dirty="0" smtClean="0"/>
          </a:p>
          <a:p>
            <a:pPr algn="l">
              <a:buNone/>
            </a:pPr>
            <a:endParaRPr lang="en-US" sz="2400" b="1" dirty="0"/>
          </a:p>
          <a:p>
            <a:pPr algn="l">
              <a:buNone/>
            </a:pPr>
            <a:endParaRPr lang="en-US" sz="2400" b="1" dirty="0" smtClean="0"/>
          </a:p>
          <a:p>
            <a:pPr algn="l">
              <a:buNone/>
            </a:pPr>
            <a:endParaRPr lang="en-US" sz="2400" b="1" dirty="0"/>
          </a:p>
          <a:p>
            <a:pPr algn="l">
              <a:buNone/>
            </a:pPr>
            <a:r>
              <a:rPr lang="en-US" sz="2400" b="1" dirty="0" smtClean="0"/>
              <a:t>2. Deficient bile salt</a:t>
            </a:r>
            <a:endParaRPr lang="en-US" sz="2400" dirty="0" smtClean="0"/>
          </a:p>
          <a:p>
            <a:pPr algn="l">
              <a:buNone/>
            </a:pPr>
            <a:r>
              <a:rPr lang="en-US" sz="2000" dirty="0" smtClean="0"/>
              <a:t>   </a:t>
            </a:r>
            <a:endParaRPr lang="en-US" sz="2000" dirty="0"/>
          </a:p>
        </p:txBody>
      </p:sp>
      <p:sp>
        <p:nvSpPr>
          <p:cNvPr id="4" name="عنصر نائب للمحتوى 3"/>
          <p:cNvSpPr>
            <a:spLocks noGrp="1"/>
          </p:cNvSpPr>
          <p:nvPr>
            <p:ph sz="half" idx="2"/>
          </p:nvPr>
        </p:nvSpPr>
        <p:spPr>
          <a:xfrm>
            <a:off x="4267200" y="914400"/>
            <a:ext cx="4572000" cy="5826968"/>
          </a:xfrm>
          <a:ln>
            <a:solidFill>
              <a:schemeClr val="tx1"/>
            </a:solidFill>
          </a:ln>
        </p:spPr>
        <p:txBody>
          <a:bodyPr>
            <a:normAutofit/>
          </a:bodyPr>
          <a:lstStyle/>
          <a:p>
            <a:pPr marL="571500" indent="-571500" algn="l" rtl="0">
              <a:buNone/>
            </a:pPr>
            <a:r>
              <a:rPr lang="en-US" sz="2400" b="1" dirty="0" smtClean="0"/>
              <a:t>3. Primary </a:t>
            </a:r>
            <a:r>
              <a:rPr lang="en-US" sz="2400" b="1" dirty="0"/>
              <a:t>mucosal </a:t>
            </a:r>
            <a:r>
              <a:rPr lang="en-US" sz="2400" b="1" dirty="0" smtClean="0"/>
              <a:t>abnormalities</a:t>
            </a:r>
            <a:endParaRPr lang="en-US" sz="2400" b="1" dirty="0"/>
          </a:p>
          <a:p>
            <a:pPr algn="l">
              <a:buNone/>
            </a:pPr>
            <a:endParaRPr lang="ar-SA" sz="2400" b="1" dirty="0" smtClean="0"/>
          </a:p>
          <a:p>
            <a:pPr algn="l">
              <a:buNone/>
            </a:pPr>
            <a:endParaRPr lang="ar-SA" sz="2400" b="1" dirty="0"/>
          </a:p>
          <a:p>
            <a:pPr algn="l">
              <a:buNone/>
            </a:pPr>
            <a:endParaRPr lang="ar-SA" sz="2400" b="1" dirty="0" smtClean="0"/>
          </a:p>
          <a:p>
            <a:pPr algn="l">
              <a:buNone/>
            </a:pPr>
            <a:endParaRPr lang="ar-SA" sz="2400" b="1" dirty="0"/>
          </a:p>
          <a:p>
            <a:pPr algn="l">
              <a:buNone/>
            </a:pPr>
            <a:r>
              <a:rPr lang="en-US" sz="2400" b="1" dirty="0"/>
              <a:t>   </a:t>
            </a:r>
          </a:p>
          <a:p>
            <a:pPr marL="571500" indent="-571500" algn="l" rtl="0">
              <a:buNone/>
            </a:pPr>
            <a:r>
              <a:rPr lang="en-US" sz="2400" b="1" dirty="0" smtClean="0"/>
              <a:t>4. Inadequate </a:t>
            </a:r>
            <a:r>
              <a:rPr lang="en-US" sz="2400" b="1" dirty="0"/>
              <a:t>small </a:t>
            </a:r>
            <a:r>
              <a:rPr lang="en-US" sz="2400" b="1" dirty="0" smtClean="0"/>
              <a:t>intestine</a:t>
            </a:r>
            <a:r>
              <a:rPr lang="en-US" sz="2400" b="1" dirty="0"/>
              <a:t>   </a:t>
            </a:r>
            <a:endParaRPr lang="en-US" sz="2400" b="1" dirty="0" smtClean="0"/>
          </a:p>
          <a:p>
            <a:pPr algn="l">
              <a:buNone/>
            </a:pPr>
            <a:endParaRPr lang="en-US" sz="2400" b="1" dirty="0"/>
          </a:p>
          <a:p>
            <a:pPr algn="l">
              <a:buNone/>
            </a:pPr>
            <a:endParaRPr lang="en-US" sz="2400" b="1" dirty="0" smtClean="0"/>
          </a:p>
          <a:p>
            <a:pPr algn="l">
              <a:buNone/>
            </a:pPr>
            <a:endParaRPr lang="en-US" sz="2400" b="1" dirty="0"/>
          </a:p>
          <a:p>
            <a:pPr algn="l" rtl="0">
              <a:buNone/>
            </a:pPr>
            <a:r>
              <a:rPr lang="en-US" sz="2400" b="1" dirty="0" smtClean="0"/>
              <a:t>5. Lymphatic </a:t>
            </a:r>
            <a:r>
              <a:rPr lang="en-US" sz="2400" b="1" dirty="0"/>
              <a:t>obstruction</a:t>
            </a:r>
          </a:p>
          <a:p>
            <a:pPr algn="l">
              <a:buNone/>
            </a:pPr>
            <a:r>
              <a:rPr lang="en-US" dirty="0" smtClean="0"/>
              <a:t>   </a:t>
            </a:r>
            <a:endParaRPr lang="en-US" dirty="0"/>
          </a:p>
        </p:txBody>
      </p:sp>
      <p:sp>
        <p:nvSpPr>
          <p:cNvPr id="5" name="TextBox 4"/>
          <p:cNvSpPr txBox="1"/>
          <p:nvPr/>
        </p:nvSpPr>
        <p:spPr>
          <a:xfrm>
            <a:off x="0" y="-27384"/>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8958"/>
            <a:ext cx="8229600" cy="639762"/>
          </a:xfrm>
        </p:spPr>
        <p:txBody>
          <a:bodyPr>
            <a:noAutofit/>
          </a:bodyPr>
          <a:lstStyle/>
          <a:p>
            <a:r>
              <a:rPr lang="en-US" sz="2800" dirty="0" smtClean="0">
                <a:solidFill>
                  <a:srgbClr val="FF0000"/>
                </a:solidFill>
              </a:rPr>
              <a:t>Mechanisms and Causes of </a:t>
            </a:r>
            <a:r>
              <a:rPr lang="en-US" sz="2800" dirty="0" err="1" smtClean="0">
                <a:solidFill>
                  <a:srgbClr val="FF0000"/>
                </a:solidFill>
              </a:rPr>
              <a:t>Malabsorption</a:t>
            </a:r>
            <a:r>
              <a:rPr lang="en-US" sz="2800" dirty="0" smtClean="0">
                <a:solidFill>
                  <a:srgbClr val="FF0000"/>
                </a:solidFill>
              </a:rPr>
              <a:t> Syndrome</a:t>
            </a:r>
            <a:endParaRPr lang="en-US" sz="2800" dirty="0">
              <a:solidFill>
                <a:srgbClr val="FF0000"/>
              </a:solidFill>
            </a:endParaRPr>
          </a:p>
        </p:txBody>
      </p:sp>
      <p:sp>
        <p:nvSpPr>
          <p:cNvPr id="3" name="عنصر نائب للمحتوى 2"/>
          <p:cNvSpPr>
            <a:spLocks noGrp="1"/>
          </p:cNvSpPr>
          <p:nvPr>
            <p:ph sz="half" idx="1"/>
          </p:nvPr>
        </p:nvSpPr>
        <p:spPr>
          <a:xfrm>
            <a:off x="179512" y="764704"/>
            <a:ext cx="4176464" cy="5943600"/>
          </a:xfrm>
          <a:ln>
            <a:solidFill>
              <a:srgbClr val="0070C0"/>
            </a:solidFill>
          </a:ln>
        </p:spPr>
        <p:txBody>
          <a:bodyPr>
            <a:noAutofit/>
          </a:bodyPr>
          <a:lstStyle/>
          <a:p>
            <a:pPr marL="571500" indent="-571500" algn="l">
              <a:buNone/>
            </a:pPr>
            <a:r>
              <a:rPr lang="en-US" sz="2000" b="1" dirty="0" smtClean="0"/>
              <a:t>Inadequate digestion</a:t>
            </a:r>
            <a:endParaRPr lang="en-US" sz="2000" dirty="0" smtClean="0"/>
          </a:p>
          <a:p>
            <a:pPr algn="l">
              <a:buNone/>
            </a:pPr>
            <a:r>
              <a:rPr lang="en-US" sz="2000" dirty="0" smtClean="0"/>
              <a:t>    </a:t>
            </a:r>
            <a:r>
              <a:rPr lang="en-US" sz="2000" dirty="0" err="1" smtClean="0"/>
              <a:t>Postgastrectomy</a:t>
            </a:r>
            <a:endParaRPr lang="en-US" sz="2000" dirty="0" smtClean="0"/>
          </a:p>
          <a:p>
            <a:pPr algn="l">
              <a:buNone/>
            </a:pPr>
            <a:r>
              <a:rPr lang="en-US" sz="2000" dirty="0" smtClean="0"/>
              <a:t>    Deficiency of pancreatic lipase</a:t>
            </a:r>
          </a:p>
          <a:p>
            <a:pPr algn="l">
              <a:buNone/>
            </a:pPr>
            <a:r>
              <a:rPr lang="en-US" sz="2000" dirty="0" smtClean="0"/>
              <a:t>    Chronic pancreatitis</a:t>
            </a:r>
          </a:p>
          <a:p>
            <a:pPr algn="l">
              <a:buNone/>
            </a:pPr>
            <a:r>
              <a:rPr lang="en-US" sz="2000" dirty="0" smtClean="0"/>
              <a:t>    Cystic fibrosis</a:t>
            </a:r>
          </a:p>
          <a:p>
            <a:pPr algn="l">
              <a:buNone/>
            </a:pPr>
            <a:r>
              <a:rPr lang="en-US" sz="2000" dirty="0" smtClean="0"/>
              <a:t>    Pancreatic resection</a:t>
            </a:r>
          </a:p>
          <a:p>
            <a:pPr algn="l">
              <a:buNone/>
            </a:pPr>
            <a:r>
              <a:rPr lang="en-US" sz="2000" dirty="0" smtClean="0"/>
              <a:t>    </a:t>
            </a:r>
            <a:r>
              <a:rPr lang="en-US" sz="2000" dirty="0" err="1" smtClean="0"/>
              <a:t>Zollinger</a:t>
            </a:r>
            <a:r>
              <a:rPr lang="en-US" sz="2000" dirty="0" smtClean="0"/>
              <a:t>-Ellison syndrome</a:t>
            </a:r>
          </a:p>
          <a:p>
            <a:pPr marL="571500" indent="-571500" algn="l">
              <a:buNone/>
            </a:pPr>
            <a:r>
              <a:rPr lang="en-US" sz="2000" b="1" dirty="0" smtClean="0"/>
              <a:t>Deficient bile salt</a:t>
            </a:r>
            <a:endParaRPr lang="en-US" sz="2000" dirty="0" smtClean="0"/>
          </a:p>
          <a:p>
            <a:pPr algn="l">
              <a:buNone/>
            </a:pPr>
            <a:r>
              <a:rPr lang="en-US" sz="2000" dirty="0" smtClean="0"/>
              <a:t>    Obstructive jaundice</a:t>
            </a:r>
          </a:p>
          <a:p>
            <a:pPr algn="l">
              <a:buNone/>
            </a:pPr>
            <a:r>
              <a:rPr lang="en-US" sz="2000" dirty="0" smtClean="0"/>
              <a:t>    Bacterial overgrowth</a:t>
            </a:r>
          </a:p>
          <a:p>
            <a:pPr algn="l">
              <a:buNone/>
            </a:pPr>
            <a:r>
              <a:rPr lang="en-US" sz="2000" dirty="0" smtClean="0"/>
              <a:t>    Stasis in blind loops, </a:t>
            </a:r>
            <a:r>
              <a:rPr lang="en-US" sz="2000" dirty="0" err="1" smtClean="0"/>
              <a:t>diverticula</a:t>
            </a:r>
            <a:endParaRPr lang="en-US" sz="2000" dirty="0" smtClean="0"/>
          </a:p>
          <a:p>
            <a:pPr algn="l">
              <a:buNone/>
            </a:pPr>
            <a:r>
              <a:rPr lang="en-US" sz="2000" dirty="0" smtClean="0"/>
              <a:t>    Fistulas</a:t>
            </a:r>
          </a:p>
          <a:p>
            <a:pPr algn="l">
              <a:buNone/>
            </a:pPr>
            <a:r>
              <a:rPr lang="en-US" sz="2000" dirty="0" smtClean="0"/>
              <a:t>    </a:t>
            </a:r>
            <a:r>
              <a:rPr lang="en-US" sz="2000" dirty="0" err="1" smtClean="0"/>
              <a:t>Hypomotility</a:t>
            </a:r>
            <a:r>
              <a:rPr lang="en-US" sz="2000" dirty="0" smtClean="0"/>
              <a:t> states (diabetes)</a:t>
            </a:r>
          </a:p>
          <a:p>
            <a:pPr algn="l">
              <a:buNone/>
            </a:pPr>
            <a:r>
              <a:rPr lang="en-US" sz="2000" dirty="0" smtClean="0"/>
              <a:t>    Terminal </a:t>
            </a:r>
            <a:r>
              <a:rPr lang="en-US" sz="2000" dirty="0" err="1" smtClean="0"/>
              <a:t>ileal</a:t>
            </a:r>
            <a:r>
              <a:rPr lang="en-US" sz="2000" dirty="0" smtClean="0"/>
              <a:t> resection</a:t>
            </a:r>
          </a:p>
          <a:p>
            <a:pPr algn="l">
              <a:buNone/>
            </a:pPr>
            <a:r>
              <a:rPr lang="en-US" sz="2000" dirty="0" smtClean="0"/>
              <a:t>    </a:t>
            </a:r>
            <a:r>
              <a:rPr lang="en-US" sz="2000" dirty="0" err="1" smtClean="0"/>
              <a:t>Crohns</a:t>
            </a:r>
            <a:r>
              <a:rPr lang="en-US" sz="2000" dirty="0" smtClean="0"/>
              <a:t>' disease</a:t>
            </a:r>
          </a:p>
          <a:p>
            <a:pPr algn="l">
              <a:buNone/>
            </a:pPr>
            <a:r>
              <a:rPr lang="en-US" sz="2000" dirty="0" smtClean="0"/>
              <a:t>    Precipitation of bile salts (neomycin)</a:t>
            </a:r>
          </a:p>
          <a:p>
            <a:pPr algn="l">
              <a:buNone/>
            </a:pPr>
            <a:endParaRPr lang="en-US" sz="2000" dirty="0"/>
          </a:p>
        </p:txBody>
      </p:sp>
      <p:sp>
        <p:nvSpPr>
          <p:cNvPr id="4" name="عنصر نائب للمحتوى 3"/>
          <p:cNvSpPr>
            <a:spLocks noGrp="1"/>
          </p:cNvSpPr>
          <p:nvPr>
            <p:ph sz="half" idx="2"/>
          </p:nvPr>
        </p:nvSpPr>
        <p:spPr>
          <a:xfrm>
            <a:off x="4572000" y="797768"/>
            <a:ext cx="4038600" cy="5943600"/>
          </a:xfrm>
          <a:ln>
            <a:solidFill>
              <a:srgbClr val="0070C0"/>
            </a:solidFill>
          </a:ln>
        </p:spPr>
        <p:txBody>
          <a:bodyPr>
            <a:normAutofit fontScale="70000" lnSpcReduction="20000"/>
          </a:bodyPr>
          <a:lstStyle/>
          <a:p>
            <a:pPr marL="571500" indent="-571500" algn="l">
              <a:buNone/>
            </a:pPr>
            <a:r>
              <a:rPr lang="en-US" b="1" dirty="0" smtClean="0"/>
              <a:t>Primary mucosal abnormalities</a:t>
            </a:r>
            <a:endParaRPr lang="en-US" dirty="0" smtClean="0"/>
          </a:p>
          <a:p>
            <a:pPr algn="l">
              <a:buNone/>
            </a:pPr>
            <a:r>
              <a:rPr lang="en-US" dirty="0" smtClean="0"/>
              <a:t>    Celiac disease</a:t>
            </a:r>
          </a:p>
          <a:p>
            <a:pPr algn="l">
              <a:buNone/>
            </a:pPr>
            <a:r>
              <a:rPr lang="en-US" dirty="0" smtClean="0"/>
              <a:t>    Tropical </a:t>
            </a:r>
            <a:r>
              <a:rPr lang="en-US" dirty="0" err="1" smtClean="0"/>
              <a:t>sprue</a:t>
            </a:r>
            <a:endParaRPr lang="en-US" dirty="0" smtClean="0"/>
          </a:p>
          <a:p>
            <a:pPr algn="l">
              <a:buNone/>
            </a:pPr>
            <a:r>
              <a:rPr lang="en-US" dirty="0" smtClean="0"/>
              <a:t>    Whipple's disease</a:t>
            </a:r>
          </a:p>
          <a:p>
            <a:pPr algn="l">
              <a:buNone/>
            </a:pPr>
            <a:r>
              <a:rPr lang="en-US" dirty="0" smtClean="0"/>
              <a:t>    </a:t>
            </a:r>
            <a:r>
              <a:rPr lang="en-US" dirty="0" err="1" smtClean="0"/>
              <a:t>Amyloidosis</a:t>
            </a:r>
            <a:endParaRPr lang="en-US" dirty="0" smtClean="0"/>
          </a:p>
          <a:p>
            <a:pPr algn="l">
              <a:buNone/>
            </a:pPr>
            <a:r>
              <a:rPr lang="en-US" dirty="0" smtClean="0"/>
              <a:t>    Radiation enteritis</a:t>
            </a:r>
          </a:p>
          <a:p>
            <a:pPr algn="l">
              <a:buNone/>
            </a:pPr>
            <a:r>
              <a:rPr lang="en-US" dirty="0" smtClean="0"/>
              <a:t>    </a:t>
            </a:r>
            <a:r>
              <a:rPr lang="en-US" dirty="0" err="1" smtClean="0"/>
              <a:t>Abetalipoproteinemia</a:t>
            </a:r>
            <a:endParaRPr lang="en-US" dirty="0" smtClean="0"/>
          </a:p>
          <a:p>
            <a:pPr algn="l">
              <a:buNone/>
            </a:pPr>
            <a:r>
              <a:rPr lang="en-US" dirty="0" smtClean="0"/>
              <a:t>    </a:t>
            </a:r>
            <a:r>
              <a:rPr lang="en-US" dirty="0" err="1" smtClean="0"/>
              <a:t>Giardiasis</a:t>
            </a:r>
            <a:endParaRPr lang="en-US" dirty="0" smtClean="0"/>
          </a:p>
          <a:p>
            <a:pPr marL="571500" indent="-571500" algn="l">
              <a:buNone/>
            </a:pPr>
            <a:r>
              <a:rPr lang="en-US" b="1" dirty="0" smtClean="0"/>
              <a:t>Inadequate small intestine</a:t>
            </a:r>
            <a:endParaRPr lang="en-US" dirty="0" smtClean="0"/>
          </a:p>
          <a:p>
            <a:pPr algn="l">
              <a:buNone/>
            </a:pPr>
            <a:r>
              <a:rPr lang="en-US" dirty="0" smtClean="0"/>
              <a:t>    Intestinal resection</a:t>
            </a:r>
          </a:p>
          <a:p>
            <a:pPr algn="l">
              <a:buNone/>
            </a:pPr>
            <a:r>
              <a:rPr lang="en-US" dirty="0" smtClean="0"/>
              <a:t>    </a:t>
            </a:r>
            <a:r>
              <a:rPr lang="en-US" dirty="0" err="1" smtClean="0"/>
              <a:t>Crohn's</a:t>
            </a:r>
            <a:r>
              <a:rPr lang="en-US" dirty="0" smtClean="0"/>
              <a:t> disease</a:t>
            </a:r>
          </a:p>
          <a:p>
            <a:pPr algn="l">
              <a:buNone/>
            </a:pPr>
            <a:r>
              <a:rPr lang="en-US" dirty="0" smtClean="0"/>
              <a:t>    Mesenteric vascular disease with infarction</a:t>
            </a:r>
          </a:p>
          <a:p>
            <a:pPr algn="l">
              <a:buNone/>
            </a:pPr>
            <a:r>
              <a:rPr lang="en-US" dirty="0" smtClean="0"/>
              <a:t>    </a:t>
            </a:r>
            <a:r>
              <a:rPr lang="en-US" dirty="0" err="1" smtClean="0"/>
              <a:t>Jejunoileal</a:t>
            </a:r>
            <a:r>
              <a:rPr lang="en-US" dirty="0" smtClean="0"/>
              <a:t> bypass</a:t>
            </a:r>
          </a:p>
          <a:p>
            <a:pPr marL="571500" indent="-571500" algn="l">
              <a:buNone/>
            </a:pPr>
            <a:r>
              <a:rPr lang="en-US" b="1" dirty="0" smtClean="0"/>
              <a:t>Lymphatic obstruction</a:t>
            </a:r>
            <a:endParaRPr lang="en-US" dirty="0" smtClean="0"/>
          </a:p>
          <a:p>
            <a:pPr algn="l">
              <a:buNone/>
            </a:pPr>
            <a:r>
              <a:rPr lang="en-US" dirty="0" smtClean="0"/>
              <a:t>    Intestinal </a:t>
            </a:r>
            <a:r>
              <a:rPr lang="en-US" dirty="0" err="1" smtClean="0"/>
              <a:t>lymphangiectasia</a:t>
            </a:r>
            <a:endParaRPr lang="en-US" dirty="0" smtClean="0"/>
          </a:p>
          <a:p>
            <a:pPr algn="l">
              <a:buNone/>
            </a:pPr>
            <a:r>
              <a:rPr lang="en-US" dirty="0" smtClean="0"/>
              <a:t>    Malignant lymphoma</a:t>
            </a:r>
          </a:p>
          <a:p>
            <a:pPr algn="l">
              <a:buNone/>
            </a:pPr>
            <a:r>
              <a:rPr lang="en-US" dirty="0" smtClean="0"/>
              <a:t>    </a:t>
            </a:r>
            <a:r>
              <a:rPr lang="en-US" dirty="0" err="1" smtClean="0"/>
              <a:t>Macroglobulinemia</a:t>
            </a:r>
            <a:endParaRPr lang="en-US" dirty="0" smtClean="0"/>
          </a:p>
          <a:p>
            <a:pPr algn="l">
              <a:buNone/>
            </a:pPr>
            <a:endParaRPr lang="en-US" dirty="0" smtClean="0"/>
          </a:p>
          <a:p>
            <a:pPr algn="l">
              <a:buNone/>
            </a:pPr>
            <a:endParaRPr lang="en-US" dirty="0"/>
          </a:p>
        </p:txBody>
      </p:sp>
      <p:sp>
        <p:nvSpPr>
          <p:cNvPr id="5" name="مستطيل 4"/>
          <p:cNvSpPr/>
          <p:nvPr/>
        </p:nvSpPr>
        <p:spPr>
          <a:xfrm rot="18829758">
            <a:off x="2197580" y="3240206"/>
            <a:ext cx="3198305" cy="76944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4400" dirty="0" smtClean="0"/>
              <a:t>Many causes</a:t>
            </a:r>
            <a:endParaRPr lang="ar-SA" sz="4400" dirty="0"/>
          </a:p>
        </p:txBody>
      </p:sp>
      <p:sp>
        <p:nvSpPr>
          <p:cNvPr id="6" name="TextBox 5"/>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274638"/>
            <a:ext cx="8229600" cy="1143000"/>
          </a:xfrm>
        </p:spPr>
        <p:txBody>
          <a:bodyPr/>
          <a:lstStyle/>
          <a:p>
            <a:r>
              <a:rPr lang="en-US" dirty="0" err="1" smtClean="0">
                <a:solidFill>
                  <a:srgbClr val="FF0000"/>
                </a:solidFill>
              </a:rPr>
              <a:t>Pathophysiology</a:t>
            </a:r>
            <a:endParaRPr lang="ar-SA" dirty="0">
              <a:solidFill>
                <a:srgbClr val="FF0000"/>
              </a:solidFill>
            </a:endParaRPr>
          </a:p>
        </p:txBody>
      </p:sp>
      <p:sp>
        <p:nvSpPr>
          <p:cNvPr id="5" name="مستطيل 4"/>
          <p:cNvSpPr/>
          <p:nvPr/>
        </p:nvSpPr>
        <p:spPr>
          <a:xfrm>
            <a:off x="1475656" y="3284984"/>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1835696" y="184482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7" name="مستطيل 6"/>
          <p:cNvSpPr/>
          <p:nvPr/>
        </p:nvSpPr>
        <p:spPr>
          <a:xfrm>
            <a:off x="2555776" y="2564904"/>
            <a:ext cx="47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Or </a:t>
            </a:r>
            <a:endParaRPr lang="ar-SA" dirty="0"/>
          </a:p>
        </p:txBody>
      </p:sp>
      <p:sp>
        <p:nvSpPr>
          <p:cNvPr id="8" name="مستطيل 7"/>
          <p:cNvSpPr/>
          <p:nvPr/>
        </p:nvSpPr>
        <p:spPr>
          <a:xfrm>
            <a:off x="6156176" y="2492896"/>
            <a:ext cx="270619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u="sng" dirty="0" err="1" smtClean="0">
                <a:solidFill>
                  <a:schemeClr val="tx2"/>
                </a:solidFill>
                <a:latin typeface="Arial" charset="0"/>
              </a:rPr>
              <a:t>Malabsorption</a:t>
            </a:r>
            <a:r>
              <a:rPr lang="en-US" b="1" u="sng" dirty="0" smtClean="0">
                <a:solidFill>
                  <a:schemeClr val="tx2"/>
                </a:solidFill>
                <a:latin typeface="Arial" charset="0"/>
              </a:rPr>
              <a:t> </a:t>
            </a:r>
            <a:endParaRPr lang="ar-SA" dirty="0"/>
          </a:p>
        </p:txBody>
      </p:sp>
      <p:sp>
        <p:nvSpPr>
          <p:cNvPr id="9" name="مستطيل 8"/>
          <p:cNvSpPr/>
          <p:nvPr/>
        </p:nvSpPr>
        <p:spPr>
          <a:xfrm>
            <a:off x="5724128" y="2564904"/>
            <a:ext cx="300082"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a:t>
            </a:r>
            <a:endParaRPr lang="ar-SA" dirty="0"/>
          </a:p>
        </p:txBody>
      </p:sp>
      <p:sp>
        <p:nvSpPr>
          <p:cNvPr id="10" name="TextBox 9"/>
          <p:cNvSpPr txBox="1"/>
          <p:nvPr/>
        </p:nvSpPr>
        <p:spPr>
          <a:xfrm>
            <a:off x="0" y="-27384"/>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0" y="214313"/>
            <a:ext cx="7772400" cy="1470025"/>
          </a:xfrm>
        </p:spPr>
        <p:txBody>
          <a:bodyPr/>
          <a:lstStyle/>
          <a:p>
            <a:r>
              <a:rPr lang="en-US" dirty="0" err="1" smtClean="0">
                <a:solidFill>
                  <a:srgbClr val="FF0000"/>
                </a:solidFill>
              </a:rPr>
              <a:t>Pathophysiology</a:t>
            </a:r>
            <a:endParaRPr lang="ar-SA" dirty="0">
              <a:solidFill>
                <a:srgbClr val="FF0000"/>
              </a:solidFill>
            </a:endParaRPr>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02149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Pancreas</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5580112" y="2564904"/>
            <a:ext cx="1949380"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b="1" dirty="0" err="1" smtClean="0"/>
              <a:t>Postgastrectomy</a:t>
            </a:r>
            <a:endParaRPr lang="ar-SA" sz="2000" b="1" dirty="0"/>
          </a:p>
        </p:txBody>
      </p:sp>
      <p:cxnSp>
        <p:nvCxnSpPr>
          <p:cNvPr id="14" name="رابط كسهم مستقيم 13"/>
          <p:cNvCxnSpPr/>
          <p:nvPr/>
        </p:nvCxnSpPr>
        <p:spPr>
          <a:xfrm>
            <a:off x="3643306" y="2857496"/>
            <a:ext cx="1928826"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5364088" y="3068960"/>
            <a:ext cx="350046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Deficiency of pancreatic lipase</a:t>
            </a:r>
          </a:p>
          <a:p>
            <a:pPr algn="l">
              <a:buNone/>
            </a:pPr>
            <a:r>
              <a:rPr lang="en-US" sz="2000" b="1" dirty="0" smtClean="0"/>
              <a:t>Chronic pancreatitis</a:t>
            </a:r>
          </a:p>
          <a:p>
            <a:pPr algn="l">
              <a:buNone/>
            </a:pPr>
            <a:r>
              <a:rPr lang="en-US" sz="2000" b="1" dirty="0" smtClean="0"/>
              <a:t>Cystic fibrosis</a:t>
            </a:r>
          </a:p>
          <a:p>
            <a:pPr algn="l">
              <a:buNone/>
            </a:pPr>
            <a:r>
              <a:rPr lang="en-US" sz="2000" b="1" dirty="0" smtClean="0"/>
              <a:t>Pancreatic resection</a:t>
            </a:r>
            <a:endParaRPr lang="ar-SA" sz="2000" b="1" dirty="0"/>
          </a:p>
        </p:txBody>
      </p:sp>
      <p:cxnSp>
        <p:nvCxnSpPr>
          <p:cNvPr id="16" name="رابط كسهم مستقيم 15"/>
          <p:cNvCxnSpPr/>
          <p:nvPr/>
        </p:nvCxnSpPr>
        <p:spPr>
          <a:xfrm>
            <a:off x="3643306" y="3286124"/>
            <a:ext cx="1714512" cy="3571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5393158" y="4521314"/>
            <a:ext cx="2707234"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Obstructive jaundice</a:t>
            </a:r>
          </a:p>
          <a:p>
            <a:pPr algn="l">
              <a:buNone/>
            </a:pPr>
            <a:r>
              <a:rPr lang="en-US" sz="2000" b="1" dirty="0" smtClean="0"/>
              <a:t>Terminal </a:t>
            </a:r>
            <a:r>
              <a:rPr lang="en-US" sz="2000" b="1" dirty="0" err="1" smtClean="0"/>
              <a:t>ileal</a:t>
            </a:r>
            <a:r>
              <a:rPr lang="en-US" sz="2000" b="1" dirty="0" smtClean="0"/>
              <a:t> resection</a:t>
            </a:r>
            <a:endParaRPr lang="ar-SA" sz="2000" b="1" dirty="0"/>
          </a:p>
        </p:txBody>
      </p:sp>
      <p:cxnSp>
        <p:nvCxnSpPr>
          <p:cNvPr id="20" name="رابط كسهم مستقيم 19"/>
          <p:cNvCxnSpPr/>
          <p:nvPr/>
        </p:nvCxnSpPr>
        <p:spPr>
          <a:xfrm>
            <a:off x="3071802" y="3786190"/>
            <a:ext cx="2214578" cy="78581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bg/>
                                          </p:spTgt>
                                        </p:tgtEl>
                                        <p:attrNameLst>
                                          <p:attrName>style.visibility</p:attrName>
                                        </p:attrNameLst>
                                      </p:cBhvr>
                                      <p:to>
                                        <p:strVal val="visible"/>
                                      </p:to>
                                    </p:set>
                                    <p:animEffect transition="in" filter="wipe(down)">
                                      <p:cBhvr>
                                        <p:cTn id="25" dur="500"/>
                                        <p:tgtEl>
                                          <p:spTgt spid="15">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down)">
                                      <p:cBhvr>
                                        <p:cTn id="34" dur="500"/>
                                        <p:tgtEl>
                                          <p:spTgt spid="15">
                                            <p:txEl>
                                              <p:pRg st="2" end="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down)">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wipe(down)">
                                      <p:cBhvr>
                                        <p:cTn id="47" dur="500"/>
                                        <p:tgtEl>
                                          <p:spTgt spid="19">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wipe(down)">
                                      <p:cBhvr>
                                        <p:cTn id="50" dur="500"/>
                                        <p:tgtEl>
                                          <p:spTgt spid="19">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wipe(down)">
                                      <p:cBhvr>
                                        <p:cTn id="5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5" grpId="0" build="allAtOnce" animBg="1"/>
      <p:bldP spid="1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0" y="214313"/>
            <a:ext cx="7772400" cy="1470025"/>
          </a:xfrm>
        </p:spPr>
        <p:txBody>
          <a:bodyPr/>
          <a:lstStyle/>
          <a:p>
            <a:r>
              <a:rPr lang="en-US" dirty="0" err="1" smtClean="0">
                <a:solidFill>
                  <a:srgbClr val="FF0000"/>
                </a:solidFill>
              </a:rPr>
              <a:t>Pathophysiology</a:t>
            </a:r>
            <a:endParaRPr lang="ar-SA" dirty="0">
              <a:solidFill>
                <a:srgbClr val="FF0000"/>
              </a:solidFill>
            </a:endParaRPr>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6286512" y="3473713"/>
            <a:ext cx="250036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Celiac disease</a:t>
            </a:r>
          </a:p>
          <a:p>
            <a:pPr algn="l">
              <a:buNone/>
            </a:pPr>
            <a:r>
              <a:rPr lang="en-US" sz="2000" b="1" dirty="0" smtClean="0"/>
              <a:t>Tropical </a:t>
            </a:r>
            <a:r>
              <a:rPr lang="en-US" sz="2000" b="1" dirty="0" err="1" smtClean="0"/>
              <a:t>sprue</a:t>
            </a:r>
            <a:endParaRPr lang="en-US" sz="2000" b="1" dirty="0" smtClean="0"/>
          </a:p>
          <a:p>
            <a:pPr algn="l">
              <a:buNone/>
            </a:pPr>
            <a:r>
              <a:rPr lang="en-US" sz="2000" b="1" dirty="0" smtClean="0"/>
              <a:t>Whipple's disease</a:t>
            </a:r>
          </a:p>
          <a:p>
            <a:pPr algn="l">
              <a:buNone/>
            </a:pPr>
            <a:r>
              <a:rPr lang="en-US" sz="2000" b="1" dirty="0" err="1" smtClean="0"/>
              <a:t>Giardiasis</a:t>
            </a:r>
            <a:endParaRPr lang="en-US" sz="2000" b="1" dirty="0" smtClean="0"/>
          </a:p>
        </p:txBody>
      </p:sp>
      <p:cxnSp>
        <p:nvCxnSpPr>
          <p:cNvPr id="13" name="رابط كسهم مستقيم 12"/>
          <p:cNvCxnSpPr/>
          <p:nvPr/>
        </p:nvCxnSpPr>
        <p:spPr>
          <a:xfrm flipV="1">
            <a:off x="3347864" y="4365104"/>
            <a:ext cx="2952328" cy="69617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5214942" y="5357826"/>
            <a:ext cx="1000132" cy="7143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a:endCxn id="24" idx="1"/>
          </p:cNvCxnSpPr>
          <p:nvPr/>
        </p:nvCxnSpPr>
        <p:spPr>
          <a:xfrm>
            <a:off x="4857752" y="5857892"/>
            <a:ext cx="1226416" cy="34254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6286512" y="4929198"/>
            <a:ext cx="242889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2000" b="1" dirty="0" smtClean="0"/>
              <a:t>Intestinal resection</a:t>
            </a:r>
          </a:p>
          <a:p>
            <a:pPr algn="l">
              <a:buNone/>
            </a:pPr>
            <a:r>
              <a:rPr lang="en-US" sz="2000" b="1" dirty="0" err="1" smtClean="0"/>
              <a:t>Crohn's</a:t>
            </a:r>
            <a:r>
              <a:rPr lang="en-US" sz="2000" b="1" dirty="0" smtClean="0"/>
              <a:t> disease</a:t>
            </a:r>
          </a:p>
        </p:txBody>
      </p:sp>
      <p:sp>
        <p:nvSpPr>
          <p:cNvPr id="24" name="مستطيل 23"/>
          <p:cNvSpPr/>
          <p:nvPr/>
        </p:nvSpPr>
        <p:spPr>
          <a:xfrm>
            <a:off x="6084168" y="5877272"/>
            <a:ext cx="284555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 </a:t>
            </a:r>
            <a:r>
              <a:rPr lang="en-US" b="1" dirty="0" smtClean="0"/>
              <a:t>Intestinal </a:t>
            </a:r>
            <a:r>
              <a:rPr lang="en-US" b="1" dirty="0" err="1" smtClean="0"/>
              <a:t>lymphangiectasia</a:t>
            </a:r>
            <a:endParaRPr lang="en-US" b="1" dirty="0" smtClean="0"/>
          </a:p>
          <a:p>
            <a:pPr algn="l">
              <a:buNone/>
            </a:pPr>
            <a:r>
              <a:rPr lang="en-US" b="1" dirty="0" smtClean="0"/>
              <a:t> Malignant lymphoma</a:t>
            </a:r>
          </a:p>
        </p:txBody>
      </p:sp>
      <p:sp>
        <p:nvSpPr>
          <p:cNvPr id="19" name="TextBox 18"/>
          <p:cNvSpPr txBox="1"/>
          <p:nvPr/>
        </p:nvSpPr>
        <p:spPr>
          <a:xfrm>
            <a:off x="0" y="0"/>
            <a:ext cx="3275856"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dirty="0" smtClean="0"/>
              <a:t>Causes of </a:t>
            </a:r>
            <a:r>
              <a:rPr lang="en-US" sz="2000" dirty="0" err="1" smtClean="0"/>
              <a:t>malabsorption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bg/>
                                          </p:spTgt>
                                        </p:tgtEl>
                                        <p:attrNameLst>
                                          <p:attrName>style.visibility</p:attrName>
                                        </p:attrNameLst>
                                      </p:cBhvr>
                                      <p:to>
                                        <p:strVal val="visible"/>
                                      </p:to>
                                    </p:set>
                                    <p:animEffect transition="in" filter="wipe(down)">
                                      <p:cBhvr>
                                        <p:cTn id="10" dur="500"/>
                                        <p:tgtEl>
                                          <p:spTgt spid="12">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down)">
                                      <p:cBhvr>
                                        <p:cTn id="16" dur="500"/>
                                        <p:tgtEl>
                                          <p:spTgt spid="12">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down)">
                                      <p:cBhvr>
                                        <p:cTn id="19" dur="500"/>
                                        <p:tgtEl>
                                          <p:spTgt spid="12">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bg/>
                                          </p:spTgt>
                                        </p:tgtEl>
                                        <p:attrNameLst>
                                          <p:attrName>style.visibility</p:attrName>
                                        </p:attrNameLst>
                                      </p:cBhvr>
                                      <p:to>
                                        <p:strVal val="visible"/>
                                      </p:to>
                                    </p:set>
                                    <p:animEffect transition="in" filter="wipe(down)">
                                      <p:cBhvr>
                                        <p:cTn id="30" dur="500"/>
                                        <p:tgtEl>
                                          <p:spTgt spid="23">
                                            <p:bg/>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down)">
                                      <p:cBhvr>
                                        <p:cTn id="33" dur="500"/>
                                        <p:tgtEl>
                                          <p:spTgt spid="23">
                                            <p:txEl>
                                              <p:pRg st="0" end="0"/>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wipe(down)">
                                      <p:cBhvr>
                                        <p:cTn id="36" dur="500"/>
                                        <p:tgtEl>
                                          <p:spTgt spid="2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
                                            <p:bg/>
                                          </p:spTgt>
                                        </p:tgtEl>
                                        <p:attrNameLst>
                                          <p:attrName>style.visibility</p:attrName>
                                        </p:attrNameLst>
                                      </p:cBhvr>
                                      <p:to>
                                        <p:strVal val="visible"/>
                                      </p:to>
                                    </p:set>
                                    <p:animEffect transition="in" filter="wipe(down)">
                                      <p:cBhvr>
                                        <p:cTn id="44" dur="500"/>
                                        <p:tgtEl>
                                          <p:spTgt spid="24">
                                            <p:bg/>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wipe(down)">
                                      <p:cBhvr>
                                        <p:cTn id="47" dur="500"/>
                                        <p:tgtEl>
                                          <p:spTgt spid="24">
                                            <p:txEl>
                                              <p:pRg st="0" end="0"/>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xEl>
                                              <p:pRg st="1" end="1"/>
                                            </p:txEl>
                                          </p:spTgt>
                                        </p:tgtEl>
                                        <p:attrNameLst>
                                          <p:attrName>style.visibility</p:attrName>
                                        </p:attrNameLst>
                                      </p:cBhvr>
                                      <p:to>
                                        <p:strVal val="visible"/>
                                      </p:to>
                                    </p:set>
                                    <p:animEffect transition="in" filter="wipe(down)">
                                      <p:cBhvr>
                                        <p:cTn id="50"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3" grpId="0" uiExpand="1" build="allAtOnce" animBg="1"/>
      <p:bldP spid="24" grpId="0" build="allAtOnce"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1269</Words>
  <Application>Microsoft Office PowerPoint</Application>
  <PresentationFormat>On-screen Show (4:3)</PresentationFormat>
  <Paragraphs>290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سمة Office</vt:lpstr>
      <vt:lpstr>GNB  Pathology lecture  2019</vt:lpstr>
      <vt:lpstr>Objectives</vt:lpstr>
      <vt:lpstr>Slide 3</vt:lpstr>
      <vt:lpstr>Physiology </vt:lpstr>
      <vt:lpstr>Mechanisms and Causes of Malabsorption Syndrome</vt:lpstr>
      <vt:lpstr>Mechanisms and Causes of Malabsorption Syndrome</vt:lpstr>
      <vt:lpstr>Pathophysiology</vt:lpstr>
      <vt:lpstr>Pathophysiology</vt:lpstr>
      <vt:lpstr>Pathophysiology</vt:lpstr>
      <vt:lpstr>Malabsorption Syndrome  Clinical features</vt:lpstr>
      <vt:lpstr>Systemic effects of the malabsorption syndromes</vt:lpstr>
      <vt:lpstr>Malabsorption Syndrome  Clinical features</vt:lpstr>
      <vt:lpstr>Slide 13</vt:lpstr>
      <vt:lpstr>Diagnosis</vt:lpstr>
      <vt:lpstr>Malabsorption Syndrome  Celiac disease</vt:lpstr>
      <vt:lpstr>Slide 16</vt:lpstr>
      <vt:lpstr>Clinical features  Celiac disease</vt:lpstr>
      <vt:lpstr>Endoscopy </vt:lpstr>
      <vt:lpstr>Slide 19</vt:lpstr>
      <vt:lpstr>Celiac Disease</vt:lpstr>
      <vt:lpstr> Celiac Disease </vt:lpstr>
      <vt:lpstr>Lactose Intolerance</vt:lpstr>
      <vt:lpstr>Lactose Intolerance  Pathophysiology </vt:lpstr>
      <vt:lpstr>Lactose Intolerance causes  </vt:lpstr>
      <vt:lpstr>Clinical </vt:lpstr>
      <vt:lpstr>Slide 26</vt:lpstr>
      <vt:lpstr>Lactose Intolerance  Diagnosis </vt:lpstr>
      <vt:lpstr>Hydrogen breath test . </vt:lpstr>
      <vt:lpstr>Slide 29</vt:lpstr>
      <vt:lpstr>Lactose Intolerance summary  </vt:lpstr>
      <vt:lpstr>Slide 31</vt:lpstr>
      <vt:lpstr>Slide 32</vt:lpstr>
      <vt:lpstr>Slide 33</vt:lpstr>
      <vt:lpstr>Question</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ACER</dc:creator>
  <cp:lastModifiedBy>Maha Arafah</cp:lastModifiedBy>
  <cp:revision>25</cp:revision>
  <dcterms:created xsi:type="dcterms:W3CDTF">2016-12-10T07:20:39Z</dcterms:created>
  <dcterms:modified xsi:type="dcterms:W3CDTF">2019-12-02T21:28:30Z</dcterms:modified>
</cp:coreProperties>
</file>