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431" r:id="rId2"/>
    <p:sldId id="445" r:id="rId3"/>
    <p:sldId id="448" r:id="rId4"/>
    <p:sldId id="450" r:id="rId5"/>
    <p:sldId id="337" r:id="rId6"/>
    <p:sldId id="435" r:id="rId7"/>
    <p:sldId id="446" r:id="rId8"/>
    <p:sldId id="436" r:id="rId9"/>
    <p:sldId id="430" r:id="rId10"/>
    <p:sldId id="434" r:id="rId11"/>
    <p:sldId id="451" r:id="rId12"/>
    <p:sldId id="394" r:id="rId13"/>
    <p:sldId id="395" r:id="rId14"/>
    <p:sldId id="338" r:id="rId15"/>
    <p:sldId id="340" r:id="rId16"/>
    <p:sldId id="341" r:id="rId17"/>
    <p:sldId id="342" r:id="rId18"/>
    <p:sldId id="353" r:id="rId19"/>
    <p:sldId id="442" r:id="rId20"/>
    <p:sldId id="343" r:id="rId21"/>
    <p:sldId id="354" r:id="rId22"/>
    <p:sldId id="443" r:id="rId23"/>
    <p:sldId id="344" r:id="rId24"/>
    <p:sldId id="322" r:id="rId25"/>
    <p:sldId id="440" r:id="rId26"/>
    <p:sldId id="441" r:id="rId27"/>
    <p:sldId id="449" r:id="rId28"/>
    <p:sldId id="345" r:id="rId29"/>
    <p:sldId id="346" r:id="rId30"/>
    <p:sldId id="347" r:id="rId31"/>
    <p:sldId id="348" r:id="rId32"/>
    <p:sldId id="349" r:id="rId33"/>
    <p:sldId id="356" r:id="rId34"/>
    <p:sldId id="447" r:id="rId35"/>
    <p:sldId id="350" r:id="rId36"/>
    <p:sldId id="357" r:id="rId37"/>
    <p:sldId id="358" r:id="rId38"/>
    <p:sldId id="444" r:id="rId39"/>
    <p:sldId id="437" r:id="rId40"/>
    <p:sldId id="351" r:id="rId41"/>
    <p:sldId id="359" r:id="rId42"/>
    <p:sldId id="438" r:id="rId43"/>
    <p:sldId id="432" r:id="rId44"/>
    <p:sldId id="392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3F4"/>
    <a:srgbClr val="B1BAC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912" y="27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23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B8058-2893-48CC-80E5-58CE7AB669B1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B9CDD-E498-4CA3-AF89-53950CEDD6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2589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1FBAC-D218-40F5-9FBF-62A864B9B541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Gastrointestinal Nutrition Block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800" dirty="0" smtClean="0"/>
              <a:t>Pathology lecture</a:t>
            </a:r>
            <a:br>
              <a:rPr lang="en-US" sz="2800" dirty="0" smtClean="0"/>
            </a:br>
            <a:r>
              <a:rPr lang="en-US" sz="2800" dirty="0" smtClean="0"/>
              <a:t>Dec,</a:t>
            </a:r>
            <a:r>
              <a:rPr lang="en-US" sz="2800" dirty="0" smtClean="0"/>
              <a:t> </a:t>
            </a:r>
            <a:r>
              <a:rPr lang="en-US" sz="2800" dirty="0" smtClean="0"/>
              <a:t>2019</a:t>
            </a:r>
            <a:endParaRPr lang="ar-SA" dirty="0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00200" y="4572000"/>
            <a:ext cx="6400800" cy="1752600"/>
          </a:xfrm>
          <a:solidFill>
            <a:schemeClr val="bg2"/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Dr. </a:t>
            </a:r>
            <a:r>
              <a:rPr lang="en-US" dirty="0" err="1" smtClean="0"/>
              <a:t>Maha</a:t>
            </a:r>
            <a:r>
              <a:rPr lang="en-US" dirty="0" smtClean="0"/>
              <a:t> </a:t>
            </a:r>
            <a:r>
              <a:rPr lang="en-US" dirty="0" err="1" smtClean="0"/>
              <a:t>Arafah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Dr. Ahmed Al </a:t>
            </a:r>
            <a:r>
              <a:rPr lang="en-US" dirty="0" err="1" smtClean="0"/>
              <a:t>Humaidi</a:t>
            </a:r>
            <a:endParaRPr lang="ar-SA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371600" y="3657600"/>
            <a:ext cx="6629400" cy="6096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/>
              <a:t>Inflammatory bowel disease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Pathophysiology</a:t>
            </a:r>
            <a:endParaRPr lang="ar-SA" dirty="0"/>
          </a:p>
        </p:txBody>
      </p:sp>
      <p:pic>
        <p:nvPicPr>
          <p:cNvPr id="3" name="Picture 1" descr="D:\SCContent\9781437717815\graphics\fullsize\S9781437717815-014-f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196752"/>
            <a:ext cx="4752528" cy="53160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644818" y="5867980"/>
            <a:ext cx="45557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en-US" dirty="0" smtClean="0"/>
              <a:t>UC</a:t>
            </a:r>
            <a:endParaRPr lang="ar-SA" dirty="0"/>
          </a:p>
        </p:txBody>
      </p:sp>
      <p:sp>
        <p:nvSpPr>
          <p:cNvPr id="6" name="Rectangle 5"/>
          <p:cNvSpPr/>
          <p:nvPr/>
        </p:nvSpPr>
        <p:spPr>
          <a:xfrm>
            <a:off x="323528" y="1412776"/>
            <a:ext cx="37444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i="1" dirty="0" smtClean="0"/>
              <a:t>Defects in host interactions with intestinal microbes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i="1" dirty="0" smtClean="0"/>
              <a:t>Intestinal epithelial dysfunction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i="1" dirty="0" smtClean="0"/>
              <a:t>Aberrant mucosal immune responses</a:t>
            </a:r>
            <a:r>
              <a:rPr lang="en-US" b="1" dirty="0" smtClean="0"/>
              <a:t>. </a:t>
            </a:r>
            <a:endParaRPr lang="en-US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altered composition of the gut </a:t>
            </a:r>
            <a:r>
              <a:rPr lang="en-US" b="1" dirty="0" err="1" smtClean="0"/>
              <a:t>microbiome</a:t>
            </a:r>
            <a:endParaRPr lang="ar-SA" dirty="0"/>
          </a:p>
        </p:txBody>
      </p:sp>
      <p:sp>
        <p:nvSpPr>
          <p:cNvPr id="8" name="Rectangle 7"/>
          <p:cNvSpPr/>
          <p:nvPr/>
        </p:nvSpPr>
        <p:spPr>
          <a:xfrm>
            <a:off x="323528" y="3568948"/>
            <a:ext cx="3672408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Result: activates </a:t>
            </a:r>
            <a:r>
              <a:rPr lang="en-US" dirty="0" smtClean="0"/>
              <a:t>innate and adaptive immune responses. In a genetically susceptible host, the subsequent release of TNF and other immune signals directs epithelia to increase tight junction permeability, which further increases the flux of luminal </a:t>
            </a:r>
            <a:r>
              <a:rPr lang="en-US" dirty="0" smtClean="0"/>
              <a:t>material resulting in IBD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Pathophysiology</a:t>
            </a:r>
            <a:endParaRPr lang="ar-SA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9552" y="1600200"/>
            <a:ext cx="8147248" cy="4853136"/>
          </a:xfrm>
        </p:spPr>
        <p:txBody>
          <a:bodyPr>
            <a:normAutofit/>
          </a:bodyPr>
          <a:lstStyle/>
          <a:p>
            <a:r>
              <a:rPr lang="en-US" i="1" dirty="0" smtClean="0"/>
              <a:t>Genetics.</a:t>
            </a:r>
            <a:r>
              <a:rPr lang="en-US" dirty="0" smtClean="0"/>
              <a:t> </a:t>
            </a:r>
            <a:endParaRPr lang="en-US" dirty="0" smtClean="0"/>
          </a:p>
          <a:p>
            <a:pPr marL="971550" lvl="1" indent="-514350">
              <a:buNone/>
            </a:pPr>
            <a:r>
              <a:rPr lang="en-US" dirty="0" smtClean="0"/>
              <a:t>Risk </a:t>
            </a:r>
            <a:r>
              <a:rPr lang="en-US" dirty="0" smtClean="0"/>
              <a:t>for disease is increased when there is an affected family </a:t>
            </a:r>
            <a:r>
              <a:rPr lang="en-US" dirty="0" smtClean="0"/>
              <a:t>member</a:t>
            </a:r>
          </a:p>
          <a:p>
            <a:pPr lvl="2"/>
            <a:r>
              <a:rPr lang="en-US" dirty="0" smtClean="0"/>
              <a:t>in </a:t>
            </a:r>
            <a:r>
              <a:rPr lang="en-US" dirty="0" err="1" smtClean="0"/>
              <a:t>Crohn</a:t>
            </a:r>
            <a:r>
              <a:rPr lang="en-US" dirty="0" smtClean="0"/>
              <a:t> disease, the concordance rate for monozygotic twins is approximately 50%. </a:t>
            </a:r>
          </a:p>
          <a:p>
            <a:pPr lvl="2"/>
            <a:r>
              <a:rPr lang="en-US" dirty="0" smtClean="0"/>
              <a:t>By contrast, concordance of monozygotic twins for ulcerative colitis is only 16%, suggesting that genetic factors are less dominant in this form of </a:t>
            </a:r>
            <a:r>
              <a:rPr lang="en-US" dirty="0" smtClean="0"/>
              <a:t>IBD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644818" y="5867980"/>
            <a:ext cx="45557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en-US" dirty="0" smtClean="0"/>
              <a:t>UC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/>
          <a:lstStyle/>
          <a:p>
            <a:r>
              <a:rPr lang="en-US" sz="3200" b="1" dirty="0" err="1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Pathophysiology</a:t>
            </a:r>
            <a:endParaRPr lang="ar-SA" sz="3200" dirty="0"/>
          </a:p>
        </p:txBody>
      </p:sp>
      <p:sp>
        <p:nvSpPr>
          <p:cNvPr id="3" name="مستطيل 2"/>
          <p:cNvSpPr/>
          <p:nvPr/>
        </p:nvSpPr>
        <p:spPr>
          <a:xfrm>
            <a:off x="611560" y="644495"/>
            <a:ext cx="778674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u="sng" dirty="0" smtClean="0"/>
              <a:t>Genetics</a:t>
            </a:r>
            <a:r>
              <a:rPr lang="en-US" dirty="0" smtClean="0"/>
              <a:t>: mutation in </a:t>
            </a:r>
            <a:r>
              <a:rPr lang="en-US" b="1" dirty="0" smtClean="0"/>
              <a:t>Nucleotide-binding </a:t>
            </a:r>
            <a:r>
              <a:rPr lang="en-US" b="1" dirty="0" err="1" smtClean="0"/>
              <a:t>oligomerization</a:t>
            </a:r>
            <a:r>
              <a:rPr lang="en-US" b="1" dirty="0" smtClean="0"/>
              <a:t> domain-containing protein 1 (encodes a protein that binds to intracellular bacterial </a:t>
            </a:r>
            <a:r>
              <a:rPr lang="en-US" b="1" dirty="0" err="1" smtClean="0"/>
              <a:t>peptidoglycans</a:t>
            </a:r>
            <a:r>
              <a:rPr lang="en-US" b="1" dirty="0" smtClean="0"/>
              <a:t>)</a:t>
            </a:r>
            <a:endParaRPr lang="en-US" dirty="0" smtClean="0"/>
          </a:p>
          <a:p>
            <a:r>
              <a:rPr lang="en-US" b="1" i="1" dirty="0" smtClean="0"/>
              <a:t>NOD2…….</a:t>
            </a:r>
            <a:r>
              <a:rPr lang="en-US" dirty="0" smtClean="0"/>
              <a:t> susceptibility gene in </a:t>
            </a:r>
            <a:r>
              <a:rPr lang="en-US" dirty="0" err="1" smtClean="0"/>
              <a:t>Crohn</a:t>
            </a:r>
            <a:r>
              <a:rPr lang="en-US" dirty="0" smtClean="0"/>
              <a:t> disease. </a:t>
            </a:r>
          </a:p>
          <a:p>
            <a:r>
              <a:rPr lang="en-US" b="1" dirty="0" smtClean="0"/>
              <a:t>…………. Abnormal recognition and response to intracellular pathogens</a:t>
            </a: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2643174" y="3714752"/>
            <a:ext cx="2946128" cy="369332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i="1" dirty="0" smtClean="0"/>
              <a:t>Mucosal immune responses</a:t>
            </a:r>
            <a:r>
              <a:rPr lang="en-US" b="1" dirty="0" smtClean="0"/>
              <a:t>. </a:t>
            </a:r>
            <a:endParaRPr lang="ar-SA" dirty="0"/>
          </a:p>
        </p:txBody>
      </p:sp>
      <p:sp>
        <p:nvSpPr>
          <p:cNvPr id="7" name="سهم للأسفل 6"/>
          <p:cNvSpPr/>
          <p:nvPr/>
        </p:nvSpPr>
        <p:spPr>
          <a:xfrm>
            <a:off x="3786182" y="1785926"/>
            <a:ext cx="428628" cy="7143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 rot="1776614">
            <a:off x="5551172" y="4426491"/>
            <a:ext cx="2786066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 err="1" smtClean="0"/>
              <a:t>Immunosuppression</a:t>
            </a:r>
            <a:r>
              <a:rPr lang="en-US" b="1" dirty="0" smtClean="0"/>
              <a:t>  is the mainstay of IBD therapy.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0" y="4143380"/>
            <a:ext cx="285748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Abnormal intestinal epithelial tight junction barrier function </a:t>
            </a:r>
            <a:endParaRPr lang="ar-SA" dirty="0"/>
          </a:p>
        </p:txBody>
      </p:sp>
      <p:sp>
        <p:nvSpPr>
          <p:cNvPr id="10" name="سهم للأسفل 9"/>
          <p:cNvSpPr/>
          <p:nvPr/>
        </p:nvSpPr>
        <p:spPr>
          <a:xfrm>
            <a:off x="928662" y="2000240"/>
            <a:ext cx="428628" cy="207170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3143240" y="5214950"/>
            <a:ext cx="342902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err="1" smtClean="0"/>
              <a:t>Transepithelial</a:t>
            </a:r>
            <a:r>
              <a:rPr lang="en-US" b="1" dirty="0" smtClean="0"/>
              <a:t>  flux of luminal bacterial components activates immune responses</a:t>
            </a:r>
            <a:endParaRPr lang="ar-SA" dirty="0"/>
          </a:p>
        </p:txBody>
      </p:sp>
      <p:sp>
        <p:nvSpPr>
          <p:cNvPr id="13" name="سهم للأسفل 12"/>
          <p:cNvSpPr/>
          <p:nvPr/>
        </p:nvSpPr>
        <p:spPr>
          <a:xfrm rot="17423963">
            <a:off x="2110863" y="4680026"/>
            <a:ext cx="428628" cy="16010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سهم للأسفل 11"/>
          <p:cNvSpPr/>
          <p:nvPr/>
        </p:nvSpPr>
        <p:spPr>
          <a:xfrm rot="10800000">
            <a:off x="3786182" y="4143380"/>
            <a:ext cx="428628" cy="10001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سهم للأسفل 13"/>
          <p:cNvSpPr/>
          <p:nvPr/>
        </p:nvSpPr>
        <p:spPr>
          <a:xfrm rot="17991527">
            <a:off x="6415410" y="3481861"/>
            <a:ext cx="195043" cy="3155016"/>
          </a:xfrm>
          <a:prstGeom prst="downArrow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7358082" y="5857892"/>
            <a:ext cx="1640064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 smtClean="0"/>
              <a:t>Inflammation  </a:t>
            </a:r>
            <a:endParaRPr lang="ar-SA" dirty="0"/>
          </a:p>
        </p:txBody>
      </p:sp>
      <p:sp>
        <p:nvSpPr>
          <p:cNvPr id="16" name="مستطيل 15"/>
          <p:cNvSpPr/>
          <p:nvPr/>
        </p:nvSpPr>
        <p:spPr>
          <a:xfrm>
            <a:off x="2357422" y="2496917"/>
            <a:ext cx="35719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Less effective at recognizing and combating luminal microbes</a:t>
            </a:r>
            <a:endParaRPr lang="ar-SA" dirty="0"/>
          </a:p>
        </p:txBody>
      </p:sp>
      <p:sp>
        <p:nvSpPr>
          <p:cNvPr id="18" name="سهم للأسفل 17"/>
          <p:cNvSpPr/>
          <p:nvPr/>
        </p:nvSpPr>
        <p:spPr>
          <a:xfrm>
            <a:off x="3786182" y="3071810"/>
            <a:ext cx="428628" cy="64294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/>
          <p:cNvSpPr/>
          <p:nvPr/>
        </p:nvSpPr>
        <p:spPr>
          <a:xfrm rot="19712040">
            <a:off x="881763" y="2022819"/>
            <a:ext cx="5814412" cy="156966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9600" b="1" dirty="0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THEORY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9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Clinical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1366029"/>
            <a:ext cx="8143932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manifestations of IBD generally depend on the area of the intestinal tract involved.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79512" y="3573016"/>
            <a:ext cx="216024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Bloody diarrhea,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Tenesmus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2771800" y="3573016"/>
            <a:ext cx="2718048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Abdominal pain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Intestinal obstruction.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Steatorrhea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683568" y="2636912"/>
            <a:ext cx="85151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Colon </a:t>
            </a:r>
            <a:endParaRPr lang="en-US" dirty="0"/>
          </a:p>
        </p:txBody>
      </p:sp>
      <p:sp>
        <p:nvSpPr>
          <p:cNvPr id="8" name="مستطيل 7"/>
          <p:cNvSpPr/>
          <p:nvPr/>
        </p:nvSpPr>
        <p:spPr>
          <a:xfrm>
            <a:off x="2987824" y="2636912"/>
            <a:ext cx="174919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Small  intestine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5436096" y="2564904"/>
            <a:ext cx="331372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Extraintestinal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manifestations </a:t>
            </a:r>
            <a:endParaRPr lang="en-US" dirty="0"/>
          </a:p>
        </p:txBody>
      </p:sp>
      <p:sp>
        <p:nvSpPr>
          <p:cNvPr id="10" name="مستطيل 9"/>
          <p:cNvSpPr/>
          <p:nvPr/>
        </p:nvSpPr>
        <p:spPr>
          <a:xfrm>
            <a:off x="5724128" y="3501008"/>
            <a:ext cx="2718048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Arthritis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Eye manifestation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Skin manifestation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  <p:bldP spid="10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Crohn's</a:t>
            </a:r>
            <a:r>
              <a:rPr lang="en-US" dirty="0" smtClean="0">
                <a:solidFill>
                  <a:srgbClr val="FF0000"/>
                </a:solidFill>
              </a:rPr>
              <a:t> disease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 chronic inflammatory disorder that most commonly affects the</a:t>
            </a:r>
            <a:r>
              <a:rPr lang="en-US" dirty="0" smtClean="0">
                <a:solidFill>
                  <a:srgbClr val="FF0000"/>
                </a:solidFill>
              </a:rPr>
              <a:t> ileum </a:t>
            </a:r>
            <a:r>
              <a:rPr lang="en-US" dirty="0" smtClean="0"/>
              <a:t>and colon but has the potential to involve </a:t>
            </a:r>
            <a:r>
              <a:rPr lang="en-US" dirty="0" smtClean="0">
                <a:solidFill>
                  <a:srgbClr val="FF0000"/>
                </a:solidFill>
              </a:rPr>
              <a:t>any part </a:t>
            </a:r>
            <a:r>
              <a:rPr lang="en-US" dirty="0" smtClean="0"/>
              <a:t>of the gastrointestinal tract from the mouth to the anus.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Crohn's</a:t>
            </a:r>
            <a:r>
              <a:rPr lang="en-US" dirty="0" smtClean="0">
                <a:solidFill>
                  <a:srgbClr val="FF0000"/>
                </a:solidFill>
              </a:rPr>
              <a:t> disease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Clinical Features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Any  age but has its highest incidence in young adults</a:t>
            </a:r>
            <a:endParaRPr lang="en-US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Extremely  variable clinical feature.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Acute  phase:  </a:t>
            </a:r>
            <a:r>
              <a:rPr lang="en-US" dirty="0" smtClean="0"/>
              <a:t>fever, diarrhea, and right lower quadrant pain may mimic acute appendicitis.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Chronic disease: </a:t>
            </a:r>
            <a:r>
              <a:rPr lang="en-US" dirty="0" smtClean="0"/>
              <a:t>remissions and relapses over a long period of time.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Thickening of the intestine may produce an ill-defined mass in the abdomen.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Crohn's</a:t>
            </a:r>
            <a:r>
              <a:rPr lang="en-US" dirty="0" smtClean="0">
                <a:solidFill>
                  <a:srgbClr val="FF0000"/>
                </a:solidFill>
              </a:rPr>
              <a:t> disease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Sites of Involvement: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Any  part of the GIT from the mouth to the anus. 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ileum (30%) colon (20%).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most commonly terminal ileum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Commonly  (75%) have </a:t>
            </a:r>
            <a:r>
              <a:rPr lang="en-US" sz="2800" dirty="0" err="1" smtClean="0"/>
              <a:t>perianal</a:t>
            </a:r>
            <a:r>
              <a:rPr lang="en-US" sz="2800" dirty="0" smtClean="0"/>
              <a:t> lesions such as abscesses, fistulas, and skin tags.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3554" name="Picture 2" descr="http://www.medguidance.com/images/10409075/crohns-disease-compari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124744"/>
            <a:ext cx="3429000" cy="2638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Crohn's</a:t>
            </a:r>
            <a:r>
              <a:rPr lang="en-US" dirty="0" smtClean="0">
                <a:solidFill>
                  <a:srgbClr val="FF0000"/>
                </a:solidFill>
              </a:rPr>
              <a:t> disease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1556792"/>
            <a:ext cx="6563072" cy="4972072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Gross Appearance:</a:t>
            </a:r>
          </a:p>
          <a:p>
            <a:r>
              <a:rPr lang="en-US" dirty="0" smtClean="0"/>
              <a:t>Involvement is typically </a:t>
            </a:r>
            <a:r>
              <a:rPr lang="en-US" dirty="0" smtClean="0">
                <a:solidFill>
                  <a:srgbClr val="FF0000"/>
                </a:solidFill>
              </a:rPr>
              <a:t>segmental, </a:t>
            </a:r>
            <a:r>
              <a:rPr lang="en-US" dirty="0" smtClean="0"/>
              <a:t>with skip areas of normal intestine between areas of involved bowel.</a:t>
            </a:r>
          </a:p>
          <a:p>
            <a:endParaRPr lang="en-US" dirty="0" smtClean="0"/>
          </a:p>
          <a:p>
            <a:r>
              <a:rPr lang="en-US" dirty="0" smtClean="0"/>
              <a:t>Marked fibrosis causing </a:t>
            </a:r>
            <a:r>
              <a:rPr lang="en-US" dirty="0" smtClean="0">
                <a:solidFill>
                  <a:srgbClr val="FF0000"/>
                </a:solidFill>
              </a:rPr>
              <a:t>luminal narrowing </a:t>
            </a:r>
            <a:r>
              <a:rPr lang="en-US" dirty="0" smtClean="0"/>
              <a:t>with </a:t>
            </a:r>
            <a:r>
              <a:rPr lang="en-US" dirty="0" smtClean="0">
                <a:solidFill>
                  <a:srgbClr val="FF0000"/>
                </a:solidFill>
              </a:rPr>
              <a:t>intestinal obstruction.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Fissures</a:t>
            </a:r>
            <a:r>
              <a:rPr lang="en-US" dirty="0" smtClean="0"/>
              <a:t> (deep and narrow ulcers that look like stabs with a knife that penetrate deeply into the wall of the affected intestine) 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fistulas </a:t>
            </a:r>
            <a:r>
              <a:rPr lang="en-US" dirty="0" smtClean="0"/>
              <a:t>(communications with other viscera).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124744"/>
            <a:ext cx="19558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rohn's disea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53569"/>
          <a:stretch>
            <a:fillRect/>
          </a:stretch>
        </p:blipFill>
        <p:spPr>
          <a:xfrm>
            <a:off x="395536" y="1772816"/>
            <a:ext cx="5257808" cy="2929528"/>
          </a:xfrm>
        </p:spPr>
      </p:pic>
      <p:sp>
        <p:nvSpPr>
          <p:cNvPr id="5" name="مستطيل 4"/>
          <p:cNvSpPr/>
          <p:nvPr/>
        </p:nvSpPr>
        <p:spPr>
          <a:xfrm>
            <a:off x="611560" y="332656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Mucosa: </a:t>
            </a:r>
            <a:r>
              <a:rPr lang="en-US" sz="2800" dirty="0" smtClean="0"/>
              <a:t>longitudinal </a:t>
            </a:r>
            <a:r>
              <a:rPr lang="en-US" sz="2800" dirty="0" err="1" smtClean="0"/>
              <a:t>serpiginous</a:t>
            </a:r>
            <a:r>
              <a:rPr lang="en-US" sz="2800" dirty="0" smtClean="0"/>
              <a:t> ulcers separated by irregular islands of edematous mucosa. This results in the typical </a:t>
            </a:r>
            <a:r>
              <a:rPr lang="en-US" sz="2800" dirty="0" smtClean="0">
                <a:solidFill>
                  <a:srgbClr val="FF0000"/>
                </a:solidFill>
              </a:rPr>
              <a:t>cobblestone effect.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4933056" y="4293096"/>
            <a:ext cx="2035365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cobblestone effect</a:t>
            </a:r>
            <a:r>
              <a:rPr lang="en-US" dirty="0" smtClean="0"/>
              <a:t>. </a:t>
            </a:r>
            <a:endParaRPr lang="ar-SA" dirty="0"/>
          </a:p>
        </p:txBody>
      </p:sp>
      <p:pic>
        <p:nvPicPr>
          <p:cNvPr id="24582" name="Picture 6" descr="http://thumbs.dreamstime.com/z/small-cobblestone-pattern-742499.jpg"/>
          <p:cNvPicPr>
            <a:picLocks noChangeAspect="1" noChangeArrowheads="1"/>
          </p:cNvPicPr>
          <p:nvPr/>
        </p:nvPicPr>
        <p:blipFill>
          <a:blip r:embed="rId3" cstate="print"/>
          <a:srcRect b="10235"/>
          <a:stretch>
            <a:fillRect/>
          </a:stretch>
        </p:blipFill>
        <p:spPr bwMode="auto">
          <a:xfrm>
            <a:off x="4932040" y="4005064"/>
            <a:ext cx="3960440" cy="2617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1331640" y="332656"/>
            <a:ext cx="64087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FAT</a:t>
            </a:r>
            <a:r>
              <a:rPr lang="en-US" sz="2800" dirty="0" smtClean="0">
                <a:solidFill>
                  <a:srgbClr val="FF0000"/>
                </a:solidFill>
              </a:rPr>
              <a:t> : </a:t>
            </a:r>
            <a:r>
              <a:rPr lang="en-US" sz="2800" dirty="0" smtClean="0"/>
              <a:t>In involved </a:t>
            </a:r>
            <a:r>
              <a:rPr lang="en-US" sz="2800" dirty="0" err="1" smtClean="0"/>
              <a:t>ileal</a:t>
            </a:r>
            <a:r>
              <a:rPr lang="en-US" sz="2800" dirty="0" smtClean="0"/>
              <a:t> segments, the mesenteric fat creeps from the mesentery to surround the bowel wall </a:t>
            </a:r>
            <a:r>
              <a:rPr lang="en-US" sz="2800" dirty="0" smtClean="0">
                <a:solidFill>
                  <a:srgbClr val="FF0000"/>
                </a:solidFill>
              </a:rPr>
              <a:t>(creeping fat)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pic>
        <p:nvPicPr>
          <p:cNvPr id="51202" name="Picture 2" descr="https://ankiweb.net/shared/mpreview/484093540/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71405" y="1600200"/>
            <a:ext cx="5001189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Learning Objectives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Define inflammatory bowel disease (</a:t>
            </a:r>
            <a:r>
              <a:rPr lang="en-US" dirty="0" smtClean="0"/>
              <a:t>IBD)</a:t>
            </a:r>
          </a:p>
          <a:p>
            <a:pPr marL="514350" indent="-514350">
              <a:buAutoNum type="arabicPeriod"/>
            </a:pPr>
            <a:r>
              <a:rPr lang="en-US" dirty="0" smtClean="0"/>
              <a:t>Know </a:t>
            </a:r>
            <a:r>
              <a:rPr lang="en-US" dirty="0"/>
              <a:t>the two forms of idiopathic </a:t>
            </a:r>
            <a:r>
              <a:rPr lang="en-US" dirty="0" smtClean="0"/>
              <a:t>IBD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Compare </a:t>
            </a:r>
            <a:r>
              <a:rPr lang="en-US" dirty="0"/>
              <a:t>and contrast </a:t>
            </a:r>
            <a:r>
              <a:rPr lang="en-US" dirty="0" err="1" smtClean="0"/>
              <a:t>Crohn’s</a:t>
            </a:r>
            <a:r>
              <a:rPr lang="en-US" dirty="0" smtClean="0"/>
              <a:t> </a:t>
            </a:r>
            <a:r>
              <a:rPr lang="en-US" dirty="0"/>
              <a:t>disease and </a:t>
            </a:r>
            <a:r>
              <a:rPr lang="en-US" dirty="0" smtClean="0"/>
              <a:t>Ulcerative </a:t>
            </a:r>
            <a:r>
              <a:rPr lang="en-US" dirty="0"/>
              <a:t>C</a:t>
            </a:r>
            <a:r>
              <a:rPr lang="en-US" dirty="0" smtClean="0"/>
              <a:t>olitis </a:t>
            </a:r>
            <a:r>
              <a:rPr lang="en-US" dirty="0"/>
              <a:t>with respect to:</a:t>
            </a:r>
          </a:p>
          <a:p>
            <a:pPr lvl="1">
              <a:buNone/>
            </a:pPr>
            <a:r>
              <a:rPr lang="en-US" dirty="0" smtClean="0"/>
              <a:t>a. clinical features and </a:t>
            </a:r>
            <a:r>
              <a:rPr lang="en-US" dirty="0" err="1" smtClean="0"/>
              <a:t>extraintestinal</a:t>
            </a:r>
            <a:r>
              <a:rPr lang="en-US" dirty="0" smtClean="0"/>
              <a:t> manifestations</a:t>
            </a:r>
          </a:p>
          <a:p>
            <a:pPr lvl="1">
              <a:buNone/>
            </a:pPr>
            <a:r>
              <a:rPr lang="en-US" dirty="0" smtClean="0"/>
              <a:t>b. pathogenesis</a:t>
            </a:r>
          </a:p>
          <a:p>
            <a:pPr lvl="1">
              <a:buNone/>
            </a:pPr>
            <a:r>
              <a:rPr lang="en-US" dirty="0" smtClean="0"/>
              <a:t>c. pathology (gross and microscopic features)</a:t>
            </a:r>
          </a:p>
          <a:p>
            <a:pPr lvl="1">
              <a:buNone/>
            </a:pPr>
            <a:r>
              <a:rPr lang="en-US" dirty="0" smtClean="0"/>
              <a:t>d. complications (especially </a:t>
            </a:r>
            <a:r>
              <a:rPr lang="en-US" dirty="0" err="1" smtClean="0"/>
              <a:t>adenocarcinoma</a:t>
            </a:r>
            <a:r>
              <a:rPr lang="en-US" dirty="0" smtClean="0"/>
              <a:t> preceded by dysplasia)</a:t>
            </a: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="" xmlns:p14="http://schemas.microsoft.com/office/powerpoint/2010/main" val="3724134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Crohn's</a:t>
            </a:r>
            <a:r>
              <a:rPr lang="en-US" dirty="0" smtClean="0">
                <a:solidFill>
                  <a:srgbClr val="FF0000"/>
                </a:solidFill>
              </a:rPr>
              <a:t> disease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Microscopic Features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Distortion  of mucosal crypt architecture with mucosal inflammation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Transmural</a:t>
            </a:r>
            <a:r>
              <a:rPr lang="en-US" dirty="0" smtClean="0"/>
              <a:t>  inflammation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Epithelioid</a:t>
            </a:r>
            <a:r>
              <a:rPr lang="en-US" dirty="0" smtClean="0"/>
              <a:t>  </a:t>
            </a:r>
            <a:r>
              <a:rPr lang="en-US" dirty="0" err="1" smtClean="0"/>
              <a:t>granulomas</a:t>
            </a:r>
            <a:r>
              <a:rPr lang="en-US" dirty="0" smtClean="0"/>
              <a:t> [60%] </a:t>
            </a:r>
          </a:p>
          <a:p>
            <a:endParaRPr lang="en-US" dirty="0" smtClean="0"/>
          </a:p>
          <a:p>
            <a:r>
              <a:rPr lang="en-US" dirty="0" smtClean="0"/>
              <a:t>Fissure-ulcers and fistulas can</a:t>
            </a:r>
          </a:p>
          <a:p>
            <a:pPr>
              <a:buNone/>
            </a:pPr>
            <a:r>
              <a:rPr lang="en-US" dirty="0" smtClean="0"/>
              <a:t> be seen microscopically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G:\Cotran\Images\CH18\F018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2625" y="733425"/>
            <a:ext cx="4651375" cy="6124575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2438400"/>
            <a:ext cx="38266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u="sng" dirty="0" err="1">
                <a:solidFill>
                  <a:schemeClr val="tx2"/>
                </a:solidFill>
                <a:latin typeface="Arial" charset="0"/>
              </a:rPr>
              <a:t>Crohn</a:t>
            </a:r>
            <a:r>
              <a:rPr lang="en-US" sz="3600" b="1" u="sng" dirty="0" err="1">
                <a:solidFill>
                  <a:schemeClr val="tx2"/>
                </a:solidFill>
                <a:latin typeface="Times New Roman"/>
              </a:rPr>
              <a:t>’</a:t>
            </a:r>
            <a:r>
              <a:rPr lang="en-US" sz="3600" b="1" u="sng" dirty="0" err="1">
                <a:solidFill>
                  <a:schemeClr val="tx2"/>
                </a:solidFill>
                <a:latin typeface="Arial" charset="0"/>
              </a:rPr>
              <a:t>s</a:t>
            </a:r>
            <a:r>
              <a:rPr lang="en-US" sz="3600" b="1" u="sng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600" b="1" u="sng" dirty="0" smtClean="0">
                <a:solidFill>
                  <a:schemeClr val="tx2"/>
                </a:solidFill>
                <a:latin typeface="Arial" charset="0"/>
              </a:rPr>
              <a:t>Disease</a:t>
            </a:r>
            <a:endParaRPr lang="en-US" sz="3600" b="1" u="sng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4" name="Content Placeholder 3" descr="Crohn's disease1.jpg"/>
          <p:cNvPicPr>
            <a:picLocks noChangeAspect="1"/>
          </p:cNvPicPr>
          <p:nvPr/>
        </p:nvPicPr>
        <p:blipFill>
          <a:blip r:embed="rId3" cstate="print"/>
          <a:srcRect b="4330"/>
          <a:stretch>
            <a:fillRect/>
          </a:stretch>
        </p:blipFill>
        <p:spPr>
          <a:xfrm>
            <a:off x="0" y="3212976"/>
            <a:ext cx="4648200" cy="3645024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5929322" y="5357826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  <a:latin typeface="Arial" charset="0"/>
              </a:rPr>
              <a:t>FISSURE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428860" y="6072206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  <a:latin typeface="Arial" charset="0"/>
              </a:rPr>
              <a:t>GRANULOMA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0"/>
            <a:ext cx="3071802" cy="163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مستطيل 4"/>
          <p:cNvSpPr/>
          <p:nvPr/>
        </p:nvSpPr>
        <p:spPr>
          <a:xfrm>
            <a:off x="1691680" y="0"/>
            <a:ext cx="936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Normal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Crohn's</a:t>
            </a:r>
            <a:r>
              <a:rPr lang="en-US" dirty="0" smtClean="0">
                <a:solidFill>
                  <a:srgbClr val="FF0000"/>
                </a:solidFill>
              </a:rPr>
              <a:t> disease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CA" dirty="0" smtClean="0"/>
              <a:t>Clinical findings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CA" dirty="0" smtClean="0"/>
              <a:t>Recurrent right lower quadrant colicky pain (obstruction) with diarrhea and weight loss</a:t>
            </a:r>
          </a:p>
          <a:p>
            <a:pPr fontAlgn="base"/>
            <a:r>
              <a:rPr lang="en-CA" dirty="0" smtClean="0"/>
              <a:t>Bleeding occurs only with colon or anal involvement (fistulas; abscesses)</a:t>
            </a:r>
          </a:p>
          <a:p>
            <a:pPr fontAlgn="base"/>
            <a:r>
              <a:rPr lang="en-CA" dirty="0" err="1" smtClean="0"/>
              <a:t>Aphthous</a:t>
            </a:r>
            <a:r>
              <a:rPr lang="en-CA" dirty="0" smtClean="0"/>
              <a:t> ulcers in mouth</a:t>
            </a:r>
          </a:p>
          <a:p>
            <a:pPr fontAlgn="base"/>
            <a:r>
              <a:rPr lang="en-CA" dirty="0" err="1" smtClean="0"/>
              <a:t>Extragastrointestinal</a:t>
            </a:r>
            <a:r>
              <a:rPr lang="en-CA" dirty="0" smtClean="0"/>
              <a:t>: </a:t>
            </a:r>
            <a:r>
              <a:rPr lang="en-CA" dirty="0" err="1" smtClean="0"/>
              <a:t>erythema</a:t>
            </a:r>
            <a:r>
              <a:rPr lang="en-CA" dirty="0" smtClean="0"/>
              <a:t> </a:t>
            </a:r>
            <a:r>
              <a:rPr lang="en-CA" dirty="0" err="1" smtClean="0"/>
              <a:t>nodosum</a:t>
            </a:r>
            <a:r>
              <a:rPr lang="en-CA" dirty="0" smtClean="0"/>
              <a:t>, </a:t>
            </a:r>
            <a:r>
              <a:rPr lang="en-CA" dirty="0" err="1" smtClean="0"/>
              <a:t>sacroiliitis</a:t>
            </a:r>
            <a:r>
              <a:rPr lang="en-CA" dirty="0" smtClean="0"/>
              <a:t> (HLA-B27 association), </a:t>
            </a:r>
            <a:r>
              <a:rPr lang="en-CA" dirty="0" err="1" smtClean="0"/>
              <a:t>pyoderma</a:t>
            </a:r>
            <a:r>
              <a:rPr lang="en-CA" dirty="0" smtClean="0"/>
              <a:t> </a:t>
            </a:r>
            <a:r>
              <a:rPr lang="en-CA" dirty="0" err="1" smtClean="0"/>
              <a:t>gangrenosum</a:t>
            </a:r>
            <a:r>
              <a:rPr lang="en-CA" dirty="0" smtClean="0"/>
              <a:t>, </a:t>
            </a:r>
            <a:r>
              <a:rPr lang="en-CA" dirty="0" err="1" smtClean="0"/>
              <a:t>iritis</a:t>
            </a:r>
            <a:r>
              <a:rPr lang="en-CA" dirty="0" smtClean="0"/>
              <a:t> (CD &gt; UC), primary </a:t>
            </a:r>
            <a:r>
              <a:rPr lang="en-CA" dirty="0" err="1" smtClean="0"/>
              <a:t>sclerosing</a:t>
            </a:r>
            <a:r>
              <a:rPr lang="en-CA" dirty="0" smtClean="0"/>
              <a:t> </a:t>
            </a:r>
            <a:r>
              <a:rPr lang="en-CA" dirty="0" err="1" smtClean="0"/>
              <a:t>cholangitis</a:t>
            </a:r>
            <a:r>
              <a:rPr lang="en-CA" dirty="0" smtClean="0"/>
              <a:t> (UC &gt; CD)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216024"/>
            <a:ext cx="8229600" cy="764704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Crohn's</a:t>
            </a:r>
            <a:r>
              <a:rPr lang="en-US" dirty="0" smtClean="0">
                <a:solidFill>
                  <a:srgbClr val="FF0000"/>
                </a:solidFill>
              </a:rPr>
              <a:t> disease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864096"/>
            <a:ext cx="8301608" cy="594928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4100" b="1" dirty="0" smtClean="0">
                <a:solidFill>
                  <a:srgbClr val="FF0000"/>
                </a:solidFill>
              </a:rPr>
              <a:t>                              Complications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rgbClr val="FF0000"/>
                </a:solidFill>
              </a:rPr>
              <a:t>Intestinal obstruction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err="1" smtClean="0">
                <a:solidFill>
                  <a:srgbClr val="FF0000"/>
                </a:solidFill>
              </a:rPr>
              <a:t>Malabsorption</a:t>
            </a:r>
            <a:endParaRPr lang="en-US" sz="36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rgbClr val="FF0000"/>
                </a:solidFill>
              </a:rPr>
              <a:t>Fistula formation 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between the ileum and the colon result in </a:t>
            </a:r>
            <a:r>
              <a:rPr lang="en-US" dirty="0" err="1" smtClean="0"/>
              <a:t>malabsorption</a:t>
            </a:r>
            <a:r>
              <a:rPr lang="en-US" dirty="0" smtClean="0"/>
              <a:t> 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err="1" smtClean="0"/>
              <a:t>Enterovesical</a:t>
            </a:r>
            <a:r>
              <a:rPr lang="en-US" dirty="0" smtClean="0"/>
              <a:t> fistulas lead to urinary infections and passage of gas and feces with urine. 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err="1" smtClean="0"/>
              <a:t>Enterovaginal</a:t>
            </a:r>
            <a:r>
              <a:rPr lang="en-US" dirty="0" smtClean="0"/>
              <a:t> fistulas produce a fecal vaginal discharge.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Peritonitis.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3600" dirty="0" err="1" smtClean="0">
                <a:solidFill>
                  <a:srgbClr val="FF0000"/>
                </a:solidFill>
              </a:rPr>
              <a:t>Extraintestinal</a:t>
            </a:r>
            <a:r>
              <a:rPr lang="en-US" sz="3600" dirty="0" smtClean="0">
                <a:solidFill>
                  <a:srgbClr val="FF0000"/>
                </a:solidFill>
              </a:rPr>
              <a:t> manifestations </a:t>
            </a:r>
            <a:r>
              <a:rPr lang="en-US" sz="3600" dirty="0" smtClean="0"/>
              <a:t>(arthritis and </a:t>
            </a:r>
            <a:r>
              <a:rPr lang="en-US" sz="3600" dirty="0" err="1" smtClean="0"/>
              <a:t>uveitis</a:t>
            </a:r>
            <a:r>
              <a:rPr lang="en-US" sz="3600" dirty="0" smtClean="0"/>
              <a:t>)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3600" dirty="0" smtClean="0"/>
              <a:t>Slight  increased risk of development of </a:t>
            </a:r>
            <a:r>
              <a:rPr lang="en-US" sz="3600" dirty="0" smtClean="0">
                <a:solidFill>
                  <a:srgbClr val="FF0000"/>
                </a:solidFill>
              </a:rPr>
              <a:t>carcinoma </a:t>
            </a:r>
            <a:r>
              <a:rPr lang="en-US" sz="3600" dirty="0" smtClean="0"/>
              <a:t>of the colon - much less than in ulcerative colitis.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Crohn's</a:t>
            </a:r>
            <a:r>
              <a:rPr lang="en-US" sz="3200" dirty="0" smtClean="0"/>
              <a:t> disease</a:t>
            </a:r>
            <a:endParaRPr lang="en-US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Summary </a:t>
            </a:r>
          </a:p>
          <a:p>
            <a:r>
              <a:rPr lang="en-US" sz="2800" dirty="0" smtClean="0"/>
              <a:t>Involvement  of discontinuous segments of intestine (skip areas</a:t>
            </a:r>
          </a:p>
          <a:p>
            <a:endParaRPr lang="en-US" sz="2800" dirty="0" smtClean="0"/>
          </a:p>
          <a:p>
            <a:r>
              <a:rPr lang="en-US" sz="2800" dirty="0" smtClean="0"/>
              <a:t>Can involve any part of GIT.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err="1" smtClean="0"/>
              <a:t>Noncaseating</a:t>
            </a:r>
            <a:r>
              <a:rPr lang="en-US" sz="2800" dirty="0" smtClean="0"/>
              <a:t>  </a:t>
            </a:r>
            <a:r>
              <a:rPr lang="en-US" sz="2800" dirty="0" err="1" smtClean="0"/>
              <a:t>epithelioid</a:t>
            </a:r>
            <a:r>
              <a:rPr lang="en-US" sz="2800" dirty="0" smtClean="0"/>
              <a:t> cell </a:t>
            </a:r>
            <a:r>
              <a:rPr lang="en-US" sz="2800" dirty="0" err="1" smtClean="0"/>
              <a:t>granulomas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err="1" smtClean="0"/>
              <a:t>Transmural</a:t>
            </a:r>
            <a:r>
              <a:rPr lang="en-US" sz="2800" dirty="0" smtClean="0"/>
              <a:t>  (full-thickness) inflammation of the affected parts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medchrome.com/wp-content/uploads/2010/09/IBD-comparison.jpg"/>
          <p:cNvPicPr>
            <a:picLocks noChangeAspect="1" noChangeArrowheads="1"/>
          </p:cNvPicPr>
          <p:nvPr/>
        </p:nvPicPr>
        <p:blipFill>
          <a:blip r:embed="rId2" cstate="print"/>
          <a:srcRect l="52632"/>
          <a:stretch>
            <a:fillRect/>
          </a:stretch>
        </p:blipFill>
        <p:spPr bwMode="auto">
          <a:xfrm>
            <a:off x="323528" y="0"/>
            <a:ext cx="3048415" cy="4032448"/>
          </a:xfrm>
          <a:prstGeom prst="rect">
            <a:avLst/>
          </a:prstGeom>
          <a:noFill/>
        </p:spPr>
      </p:pic>
      <p:pic>
        <p:nvPicPr>
          <p:cNvPr id="49156" name="Picture 4" descr="http://upload.wikimedia.org/wikipedia/commons/5/5d/Crohn%27s_disease_-_colon_-_very_high_m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9638" y="1961456"/>
            <a:ext cx="3264362" cy="4896544"/>
          </a:xfrm>
          <a:prstGeom prst="rect">
            <a:avLst/>
          </a:prstGeom>
          <a:noFill/>
        </p:spPr>
      </p:pic>
      <p:pic>
        <p:nvPicPr>
          <p:cNvPr id="49160" name="Picture 8" descr="http://www.visualphotos.com/photo/1x8803000/crohns_disease_3F56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905672"/>
            <a:ext cx="4322101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img.webmd.com/dtmcms/live/webmd/consumer_assets/site_images/articles/health_tools/crohns_flare_treatment_slideshow/phototake_rr_photo_of_chrons_flare_absc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1905" y="2492896"/>
            <a:ext cx="3742095" cy="254280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752160" y="3244334"/>
            <a:ext cx="1639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Crohn's</a:t>
            </a:r>
            <a:r>
              <a:rPr lang="en-US" dirty="0" smtClean="0">
                <a:solidFill>
                  <a:srgbClr val="FFFF00"/>
                </a:solidFill>
              </a:rPr>
              <a:t> disease</a:t>
            </a:r>
            <a:endParaRPr lang="ar-SA" dirty="0"/>
          </a:p>
        </p:txBody>
      </p:sp>
      <p:pic>
        <p:nvPicPr>
          <p:cNvPr id="50185" name="Picture 9" descr="http://pages.suddenlink.net/wvann/crohns/d9g_crohnscom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0"/>
            <a:ext cx="5162667" cy="645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Ulcerative Colitis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Ulcerative Colitis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Definition—chronic relapsing </a:t>
            </a:r>
            <a:r>
              <a:rPr lang="en-US" dirty="0" err="1" smtClean="0"/>
              <a:t>ulceroinflammatory</a:t>
            </a:r>
            <a:r>
              <a:rPr lang="en-US" dirty="0" smtClean="0"/>
              <a:t> disease of undetermined etiology</a:t>
            </a:r>
          </a:p>
          <a:p>
            <a:r>
              <a:rPr lang="en-US" dirty="0" smtClean="0"/>
              <a:t>20- to 30-year age group but may occur at any age</a:t>
            </a:r>
          </a:p>
          <a:p>
            <a:pPr fontAlgn="base"/>
            <a:r>
              <a:rPr lang="en-US" dirty="0" smtClean="0"/>
              <a:t>Most common inflammatory bowel disease</a:t>
            </a:r>
            <a:endParaRPr lang="en-US" b="1" dirty="0" smtClean="0"/>
          </a:p>
          <a:p>
            <a:pPr fontAlgn="base"/>
            <a:r>
              <a:rPr lang="en-US" dirty="0" smtClean="0"/>
              <a:t>Ulcerations are in continuity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Ulcerative Colitis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/>
              <a:t>Etiology</a:t>
            </a:r>
            <a:endParaRPr lang="en-US" dirty="0" smtClean="0"/>
          </a:p>
          <a:p>
            <a:r>
              <a:rPr lang="en-US" dirty="0" smtClean="0"/>
              <a:t>The cause is unknown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Antibodies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/>
              <a:t>that cross-react with intestinal epithelial cells and certain serotypes of </a:t>
            </a:r>
            <a:r>
              <a:rPr lang="en-US" i="1" dirty="0" smtClean="0"/>
              <a:t>Escherichia coli</a:t>
            </a:r>
            <a:r>
              <a:rPr lang="en-US" dirty="0" smtClean="0"/>
              <a:t> have been demonstrated in the </a:t>
            </a:r>
            <a:r>
              <a:rPr lang="en-US" dirty="0" smtClean="0">
                <a:solidFill>
                  <a:srgbClr val="FF0000"/>
                </a:solidFill>
              </a:rPr>
              <a:t>serum </a:t>
            </a:r>
            <a:r>
              <a:rPr lang="en-US" dirty="0" smtClean="0"/>
              <a:t>of some patients with ulcerative colitis. </a:t>
            </a:r>
            <a:endParaRPr lang="en-US" dirty="0" smtClean="0"/>
          </a:p>
          <a:p>
            <a:r>
              <a:rPr lang="en-US" dirty="0" smtClean="0"/>
              <a:t>For unclear reasons, research suggests that smoking increases the risk of </a:t>
            </a:r>
            <a:r>
              <a:rPr lang="en-US" dirty="0" err="1" smtClean="0"/>
              <a:t>Crohn’s</a:t>
            </a:r>
            <a:r>
              <a:rPr lang="en-US" dirty="0" smtClean="0"/>
              <a:t> disease but reduces the likelihood of ulcerative colitis.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772816"/>
            <a:ext cx="4536504" cy="1143000"/>
          </a:xfrm>
        </p:spPr>
        <p:txBody>
          <a:bodyPr/>
          <a:lstStyle/>
          <a:p>
            <a:r>
              <a:rPr lang="en-US" dirty="0" smtClean="0"/>
              <a:t>Page: 622- 626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620688"/>
            <a:ext cx="4090667" cy="5462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Ulcerative Colitis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Clinical Features</a:t>
            </a:r>
            <a:endParaRPr lang="en-US" dirty="0" smtClean="0">
              <a:solidFill>
                <a:srgbClr val="FF0000"/>
              </a:solidFill>
            </a:endParaRPr>
          </a:p>
          <a:p>
            <a:pPr lvl="0"/>
            <a:r>
              <a:rPr lang="en-US" dirty="0" smtClean="0"/>
              <a:t>In the acute phase and during relapse, the patient has fever, </a:t>
            </a:r>
            <a:r>
              <a:rPr lang="en-US" dirty="0" err="1" smtClean="0"/>
              <a:t>leukocytosis</a:t>
            </a:r>
            <a:r>
              <a:rPr lang="en-US" dirty="0" smtClean="0"/>
              <a:t>, lower abdominal pain, bloody diarrhea and mucus in the stool. </a:t>
            </a:r>
          </a:p>
          <a:p>
            <a:pPr lvl="0"/>
            <a:r>
              <a:rPr lang="en-US" dirty="0" smtClean="0"/>
              <a:t>The disease usually has a chronic course, with remissions and exacerbations.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143000"/>
          </a:xfrm>
        </p:spPr>
        <p:txBody>
          <a:bodyPr/>
          <a:lstStyle/>
          <a:p>
            <a:r>
              <a:rPr lang="en-US" dirty="0" smtClean="0"/>
              <a:t>Ulcerative Colitis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628800"/>
            <a:ext cx="5976664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Sites of Involvement</a:t>
            </a:r>
            <a:endParaRPr lang="en-US" dirty="0" smtClean="0"/>
          </a:p>
          <a:p>
            <a:pPr lvl="0"/>
            <a:r>
              <a:rPr lang="en-US" sz="2400" dirty="0" smtClean="0"/>
              <a:t>Ulcerative colitis is a disease of the </a:t>
            </a:r>
            <a:r>
              <a:rPr lang="en-US" sz="2400" u="sng" dirty="0" smtClean="0"/>
              <a:t>rectum</a:t>
            </a:r>
            <a:r>
              <a:rPr lang="en-US" sz="2400" dirty="0" smtClean="0"/>
              <a:t>, and the colon. </a:t>
            </a:r>
          </a:p>
          <a:p>
            <a:pPr lvl="0">
              <a:buNone/>
            </a:pPr>
            <a:endParaRPr lang="en-US" sz="2400" dirty="0" smtClean="0"/>
          </a:p>
          <a:p>
            <a:pPr lvl="0"/>
            <a:r>
              <a:rPr lang="en-US" sz="2400" u="sng" dirty="0" smtClean="0"/>
              <a:t>Rectum </a:t>
            </a:r>
            <a:r>
              <a:rPr lang="en-US" sz="2400" dirty="0" smtClean="0"/>
              <a:t>is involved in almost all cases</a:t>
            </a:r>
          </a:p>
          <a:p>
            <a:pPr lvl="0">
              <a:buNone/>
            </a:pPr>
            <a:endParaRPr lang="en-US" sz="2400" dirty="0" smtClean="0"/>
          </a:p>
          <a:p>
            <a:pPr lvl="0"/>
            <a:r>
              <a:rPr lang="en-US" sz="2400" dirty="0" smtClean="0"/>
              <a:t>The disease extends proximally from the rectum in a </a:t>
            </a:r>
            <a:r>
              <a:rPr lang="en-US" sz="2400" u="sng" dirty="0" smtClean="0"/>
              <a:t>continuous</a:t>
            </a:r>
            <a:r>
              <a:rPr lang="en-US" sz="2400" dirty="0" smtClean="0"/>
              <a:t> manner </a:t>
            </a:r>
            <a:r>
              <a:rPr lang="en-US" sz="2400" u="sng" dirty="0" smtClean="0"/>
              <a:t>without skip</a:t>
            </a:r>
            <a:r>
              <a:rPr lang="en-US" sz="2400" dirty="0" smtClean="0"/>
              <a:t> areas. </a:t>
            </a:r>
          </a:p>
          <a:p>
            <a:pPr lvl="0">
              <a:buNone/>
            </a:pPr>
            <a:endParaRPr lang="en-US" sz="2400" dirty="0" smtClean="0"/>
          </a:p>
          <a:p>
            <a:pPr lvl="0"/>
            <a:r>
              <a:rPr lang="en-US" sz="2400" dirty="0" smtClean="0"/>
              <a:t>The </a:t>
            </a:r>
            <a:r>
              <a:rPr lang="en-US" sz="2400" u="sng" dirty="0" smtClean="0"/>
              <a:t>ileum is not involved</a:t>
            </a:r>
            <a:r>
              <a:rPr lang="en-US" sz="2400" dirty="0" smtClean="0"/>
              <a:t> as a rule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0079" y="476250"/>
            <a:ext cx="3073921" cy="63817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Ulcerative Colitis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/>
              <a:t>Gross Appearance</a:t>
            </a:r>
            <a:endParaRPr lang="en-US" sz="3600" dirty="0" smtClean="0"/>
          </a:p>
          <a:p>
            <a:pPr lvl="0"/>
            <a:r>
              <a:rPr lang="en-US" dirty="0" smtClean="0"/>
              <a:t>Involves  mainly the </a:t>
            </a:r>
            <a:r>
              <a:rPr lang="en-US" u="sng" dirty="0" smtClean="0"/>
              <a:t>mucosa</a:t>
            </a:r>
            <a:r>
              <a:rPr lang="en-US" dirty="0" smtClean="0"/>
              <a:t> (</a:t>
            </a:r>
            <a:r>
              <a:rPr lang="en-US" u="sng" dirty="0" smtClean="0"/>
              <a:t>diffuse</a:t>
            </a:r>
            <a:r>
              <a:rPr lang="en-US" dirty="0" smtClean="0"/>
              <a:t> hyperemia with numerous </a:t>
            </a:r>
            <a:r>
              <a:rPr lang="en-US" u="sng" dirty="0" smtClean="0"/>
              <a:t>superficial</a:t>
            </a:r>
            <a:r>
              <a:rPr lang="en-US" dirty="0" smtClean="0"/>
              <a:t> ulcerations in the acute phase. </a:t>
            </a:r>
          </a:p>
          <a:p>
            <a:pPr lvl="0"/>
            <a:r>
              <a:rPr lang="en-US" dirty="0" smtClean="0"/>
              <a:t>The regenerated or </a:t>
            </a:r>
            <a:r>
              <a:rPr lang="en-US" dirty="0" err="1" smtClean="0"/>
              <a:t>nonulcerated</a:t>
            </a:r>
            <a:r>
              <a:rPr lang="en-US" dirty="0" smtClean="0"/>
              <a:t> mucosa may appear </a:t>
            </a:r>
            <a:r>
              <a:rPr lang="en-US" dirty="0" err="1" smtClean="0"/>
              <a:t>polypoid</a:t>
            </a:r>
            <a:r>
              <a:rPr lang="en-US" dirty="0" smtClean="0"/>
              <a:t> (inflammatory </a:t>
            </a:r>
            <a:r>
              <a:rPr lang="en-US" dirty="0" err="1" smtClean="0"/>
              <a:t>pseudopolyps</a:t>
            </a:r>
            <a:r>
              <a:rPr lang="en-US" dirty="0" smtClean="0"/>
              <a:t>) in contrast with the atrophic areas or ulcers.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G:\Cotran\Images\CH18\F018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6375"/>
            <a:ext cx="9144000" cy="7289800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2428860" y="5214950"/>
            <a:ext cx="33575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>
                <a:solidFill>
                  <a:srgbClr val="FFFF00"/>
                </a:solidFill>
              </a:rPr>
              <a:t>diffuse</a:t>
            </a:r>
            <a:r>
              <a:rPr lang="en-US" sz="2400" dirty="0" smtClean="0">
                <a:solidFill>
                  <a:srgbClr val="FFFF00"/>
                </a:solidFill>
              </a:rPr>
              <a:t> hyperemia with numerous </a:t>
            </a:r>
            <a:r>
              <a:rPr lang="en-US" sz="2400" u="sng" dirty="0" smtClean="0">
                <a:solidFill>
                  <a:srgbClr val="FFFF00"/>
                </a:solidFill>
              </a:rPr>
              <a:t>superficial</a:t>
            </a:r>
            <a:r>
              <a:rPr lang="en-US" sz="2400" dirty="0" smtClean="0">
                <a:solidFill>
                  <a:srgbClr val="FFFF00"/>
                </a:solidFill>
              </a:rPr>
              <a:t> ulcerations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NO skip lesion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7981" y="188640"/>
            <a:ext cx="695142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Ulcerative Colitis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Microscopic Appearance</a:t>
            </a:r>
          </a:p>
          <a:p>
            <a:pPr lvl="0"/>
            <a:r>
              <a:rPr lang="en-US" sz="2800" dirty="0" smtClean="0"/>
              <a:t>The inflammation is usually restricted to the mucosa.</a:t>
            </a:r>
          </a:p>
          <a:p>
            <a:pPr lvl="0">
              <a:buNone/>
            </a:pPr>
            <a:endParaRPr lang="en-US" sz="2800" dirty="0" smtClean="0"/>
          </a:p>
          <a:p>
            <a:pPr lvl="0"/>
            <a:r>
              <a:rPr lang="en-US" sz="2800" u="sng" dirty="0" smtClean="0"/>
              <a:t>In the active phase</a:t>
            </a:r>
            <a:r>
              <a:rPr lang="en-US" sz="2800" dirty="0" smtClean="0"/>
              <a:t>….</a:t>
            </a:r>
            <a:r>
              <a:rPr lang="en-US" sz="2800" dirty="0" err="1" smtClean="0"/>
              <a:t>neutrophils</a:t>
            </a:r>
            <a:r>
              <a:rPr lang="en-US" sz="2800" dirty="0" smtClean="0"/>
              <a:t> (</a:t>
            </a:r>
            <a:r>
              <a:rPr lang="en-US" sz="2800" dirty="0" err="1" smtClean="0"/>
              <a:t>Cryptits</a:t>
            </a:r>
            <a:r>
              <a:rPr lang="en-US" sz="2800" dirty="0" smtClean="0"/>
              <a:t>, crypt abscess)</a:t>
            </a:r>
          </a:p>
          <a:p>
            <a:pPr lvl="0">
              <a:buNone/>
            </a:pPr>
            <a:endParaRPr lang="en-US" sz="2800" dirty="0" smtClean="0"/>
          </a:p>
          <a:p>
            <a:pPr lvl="0"/>
            <a:r>
              <a:rPr lang="en-US" sz="2800" u="sng" dirty="0" smtClean="0"/>
              <a:t>In the chronic phase</a:t>
            </a:r>
            <a:r>
              <a:rPr lang="en-US" sz="2800" dirty="0" smtClean="0"/>
              <a:t>…..crypt atrophy and distortion</a:t>
            </a:r>
          </a:p>
          <a:p>
            <a:pPr lvl="0">
              <a:buNone/>
            </a:pPr>
            <a:endParaRPr lang="en-US" sz="2800" dirty="0" smtClean="0"/>
          </a:p>
          <a:p>
            <a:pPr lvl="0"/>
            <a:r>
              <a:rPr lang="en-US" sz="2800" dirty="0" smtClean="0"/>
              <a:t>Active inflammation correlates well with the severity of symptoms.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G:\Cotran\Images\CH18\F018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83" y="285728"/>
            <a:ext cx="9239283" cy="6222374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1643042" y="1000108"/>
            <a:ext cx="6357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solidFill>
                  <a:schemeClr val="bg1"/>
                </a:solidFill>
              </a:rPr>
              <a:t>The inflammation is usually restricted only to the mucosa.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4214810" y="5000636"/>
            <a:ext cx="1805174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No inflammation</a:t>
            </a:r>
            <a:endParaRPr lang="en-US" dirty="0"/>
          </a:p>
        </p:txBody>
      </p:sp>
      <p:sp>
        <p:nvSpPr>
          <p:cNvPr id="5" name="مستطيل 4"/>
          <p:cNvSpPr/>
          <p:nvPr/>
        </p:nvSpPr>
        <p:spPr>
          <a:xfrm>
            <a:off x="3143240" y="2059536"/>
            <a:ext cx="1476558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inflammation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G:\Cotran\Images\CH18\F018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7985" y="285728"/>
            <a:ext cx="9861550" cy="6572271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4071934" y="5559998"/>
            <a:ext cx="1089850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dysplasia 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" name="رابط كسهم مستقيم 4"/>
          <p:cNvCxnSpPr/>
          <p:nvPr/>
        </p:nvCxnSpPr>
        <p:spPr>
          <a:xfrm rot="5400000" flipH="1" flipV="1">
            <a:off x="4321967" y="5036355"/>
            <a:ext cx="1000132" cy="71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rot="5400000" flipH="1" flipV="1">
            <a:off x="4572000" y="3857628"/>
            <a:ext cx="1928826" cy="13573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rot="16200000" flipV="1">
            <a:off x="3464711" y="4179099"/>
            <a:ext cx="1285884" cy="12144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43438" y="642918"/>
            <a:ext cx="145802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en-US" dirty="0" smtClean="0"/>
              <a:t>Crypt abscess</a:t>
            </a:r>
            <a:endParaRPr lang="ar-SA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4500562" y="1214422"/>
            <a:ext cx="642942" cy="35719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Ulcerative Colitis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CA" dirty="0" smtClean="0"/>
              <a:t>Clinical findings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4784"/>
            <a:ext cx="8229600" cy="5184576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CA" dirty="0" smtClean="0"/>
              <a:t>Recurrent left-sided abdominal cramping with bloody diarrhea and mucus</a:t>
            </a:r>
          </a:p>
          <a:p>
            <a:pPr fontAlgn="base"/>
            <a:endParaRPr lang="en-CA" dirty="0" smtClean="0"/>
          </a:p>
          <a:p>
            <a:pPr fontAlgn="base"/>
            <a:r>
              <a:rPr lang="en-CA" dirty="0" smtClean="0"/>
              <a:t>Fever, </a:t>
            </a:r>
            <a:r>
              <a:rPr lang="en-CA" dirty="0" err="1" smtClean="0"/>
              <a:t>tenesmus</a:t>
            </a:r>
            <a:r>
              <a:rPr lang="en-CA" dirty="0" smtClean="0"/>
              <a:t>, weight loss</a:t>
            </a:r>
          </a:p>
          <a:p>
            <a:pPr fontAlgn="base"/>
            <a:endParaRPr lang="en-CA" dirty="0" smtClean="0"/>
          </a:p>
          <a:p>
            <a:pPr fontAlgn="base"/>
            <a:r>
              <a:rPr lang="en-CA" dirty="0" smtClean="0"/>
              <a:t>Toxic </a:t>
            </a:r>
            <a:r>
              <a:rPr lang="en-CA" dirty="0" err="1" smtClean="0"/>
              <a:t>megacolon</a:t>
            </a:r>
            <a:r>
              <a:rPr lang="en-CA" dirty="0" smtClean="0"/>
              <a:t> (up to 10% of patients). Mortality rate 50%.</a:t>
            </a:r>
          </a:p>
          <a:p>
            <a:pPr fontAlgn="base"/>
            <a:endParaRPr lang="en-CA" dirty="0" smtClean="0"/>
          </a:p>
          <a:p>
            <a:pPr fontAlgn="base"/>
            <a:r>
              <a:rPr lang="en-CA" dirty="0" smtClean="0"/>
              <a:t>Extra-gastrointestinal: primary </a:t>
            </a:r>
            <a:r>
              <a:rPr lang="en-CA" dirty="0" err="1" smtClean="0"/>
              <a:t>sclerosing</a:t>
            </a:r>
            <a:r>
              <a:rPr lang="en-CA" dirty="0" smtClean="0"/>
              <a:t> </a:t>
            </a:r>
            <a:r>
              <a:rPr lang="en-CA" dirty="0" err="1" smtClean="0"/>
              <a:t>cholangitis</a:t>
            </a:r>
            <a:r>
              <a:rPr lang="en-CA" dirty="0" smtClean="0"/>
              <a:t> (UC &gt; CD), </a:t>
            </a:r>
            <a:r>
              <a:rPr lang="en-CA" dirty="0" err="1" smtClean="0"/>
              <a:t>erythema</a:t>
            </a:r>
            <a:r>
              <a:rPr lang="en-CA" dirty="0" smtClean="0"/>
              <a:t> </a:t>
            </a:r>
            <a:r>
              <a:rPr lang="en-CA" dirty="0" err="1" smtClean="0"/>
              <a:t>nodosum</a:t>
            </a:r>
            <a:r>
              <a:rPr lang="en-CA" dirty="0" smtClean="0"/>
              <a:t>, </a:t>
            </a:r>
            <a:r>
              <a:rPr lang="en-CA" dirty="0" err="1" smtClean="0"/>
              <a:t>iritis</a:t>
            </a:r>
            <a:r>
              <a:rPr lang="en-CA" dirty="0" smtClean="0"/>
              <a:t>/</a:t>
            </a:r>
            <a:r>
              <a:rPr lang="en-CA" dirty="0" err="1" smtClean="0"/>
              <a:t>uveitis</a:t>
            </a:r>
            <a:r>
              <a:rPr lang="en-CA" dirty="0" smtClean="0"/>
              <a:t> (CD &gt; UC), </a:t>
            </a:r>
            <a:r>
              <a:rPr lang="en-CA" dirty="0" err="1" smtClean="0"/>
              <a:t>pyoderma</a:t>
            </a:r>
            <a:r>
              <a:rPr lang="en-CA" dirty="0" smtClean="0"/>
              <a:t> </a:t>
            </a:r>
            <a:r>
              <a:rPr lang="en-CA" dirty="0" err="1" smtClean="0"/>
              <a:t>gangrenosum</a:t>
            </a:r>
            <a:r>
              <a:rPr lang="en-CA" dirty="0" smtClean="0"/>
              <a:t>, HLA-B27 positive arthritis.</a:t>
            </a:r>
          </a:p>
          <a:p>
            <a:pPr fontAlgn="base"/>
            <a:endParaRPr lang="en-CA" dirty="0" smtClean="0"/>
          </a:p>
          <a:p>
            <a:pPr fontAlgn="base"/>
            <a:r>
              <a:rPr lang="en-CA" dirty="0" smtClean="0"/>
              <a:t>p-ANCA antibodies &gt;45% of cases</a:t>
            </a:r>
          </a:p>
          <a:p>
            <a:pPr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Ulcerative Colitis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90380" y="1340768"/>
            <a:ext cx="7853620" cy="5286412"/>
          </a:xfrm>
        </p:spPr>
        <p:txBody>
          <a:bodyPr>
            <a:normAutofit/>
          </a:bodyPr>
          <a:lstStyle/>
          <a:p>
            <a:pPr lvl="0"/>
            <a:r>
              <a:rPr lang="en-US" dirty="0" err="1" smtClean="0">
                <a:solidFill>
                  <a:srgbClr val="FF0000"/>
                </a:solidFill>
              </a:rPr>
              <a:t>Extraintestinal</a:t>
            </a:r>
            <a:r>
              <a:rPr lang="en-US" dirty="0" smtClean="0">
                <a:solidFill>
                  <a:srgbClr val="FF0000"/>
                </a:solidFill>
              </a:rPr>
              <a:t> manifestations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Arthritis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 smtClean="0"/>
              <a:t>Uveitis</a:t>
            </a:r>
            <a:r>
              <a:rPr lang="en-US" dirty="0" smtClean="0"/>
              <a:t>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Skin lesions (</a:t>
            </a:r>
            <a:r>
              <a:rPr lang="en-US" dirty="0" err="1" smtClean="0"/>
              <a:t>pyoderma</a:t>
            </a:r>
            <a:r>
              <a:rPr lang="en-US" dirty="0" smtClean="0"/>
              <a:t> </a:t>
            </a:r>
            <a:r>
              <a:rPr lang="en-US" dirty="0" err="1" smtClean="0"/>
              <a:t>gangrenosum</a:t>
            </a:r>
            <a:r>
              <a:rPr lang="en-US" dirty="0" smtClean="0"/>
              <a:t>),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 smtClean="0"/>
              <a:t>Sclerosing</a:t>
            </a:r>
            <a:r>
              <a:rPr lang="en-US" dirty="0" smtClean="0"/>
              <a:t> </a:t>
            </a:r>
            <a:r>
              <a:rPr lang="en-US" dirty="0" err="1" smtClean="0"/>
              <a:t>cholangitis</a:t>
            </a:r>
            <a:r>
              <a:rPr lang="en-US" dirty="0" smtClean="0"/>
              <a:t> (fibrosis around bile ducts), leading to obstructive jaundice.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Inflammatory bowel </a:t>
            </a:r>
            <a:r>
              <a:rPr lang="en-US" b="1" dirty="0" smtClean="0"/>
              <a:t>disease</a:t>
            </a:r>
            <a:br>
              <a:rPr lang="en-US" b="1" dirty="0" smtClean="0"/>
            </a:br>
            <a:r>
              <a:rPr lang="en-US" b="1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r>
              <a:rPr lang="en-US" b="1" dirty="0" smtClean="0"/>
              <a:t>is a chronic condition resulting from complex interactions between intestinal </a:t>
            </a:r>
            <a:r>
              <a:rPr lang="en-US" b="1" dirty="0" err="1" smtClean="0"/>
              <a:t>microbiota</a:t>
            </a:r>
            <a:r>
              <a:rPr lang="en-US" b="1" dirty="0" smtClean="0"/>
              <a:t> and host immunity in genetically predisposed individuals resulting an inappropriate mucosal immune activation.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Ulcerative Colitis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1285860"/>
            <a:ext cx="8429684" cy="5286412"/>
          </a:xfrm>
        </p:spPr>
        <p:txBody>
          <a:bodyPr>
            <a:normAutofit fontScale="92500" lnSpcReduction="20000"/>
          </a:bodyPr>
          <a:lstStyle/>
          <a:p>
            <a:r>
              <a:rPr lang="en-US" sz="5100" b="1" dirty="0" smtClean="0"/>
              <a:t>Complications</a:t>
            </a:r>
            <a:endParaRPr lang="en-US" dirty="0" smtClean="0"/>
          </a:p>
          <a:p>
            <a:pPr lvl="0"/>
            <a:r>
              <a:rPr lang="en-US" dirty="0" smtClean="0">
                <a:solidFill>
                  <a:srgbClr val="FF0000"/>
                </a:solidFill>
              </a:rPr>
              <a:t>Acute phase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Severe bleeding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Toxic </a:t>
            </a:r>
            <a:r>
              <a:rPr lang="en-US" dirty="0" err="1" smtClean="0"/>
              <a:t>megacolon</a:t>
            </a:r>
            <a:r>
              <a:rPr lang="en-US" dirty="0" smtClean="0"/>
              <a:t> (dilation of the colon, with functional obstruction)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>
                <a:solidFill>
                  <a:srgbClr val="FF0000"/>
                </a:solidFill>
              </a:rPr>
              <a:t>Chronic ulcerative colitis 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 smtClean="0"/>
              <a:t>Increase risk of developing colon carcinoma. 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 smtClean="0"/>
              <a:t>The presence of high-grade dysplasia in a mucosal biopsy imposes a high risk of cancer and is an indication for </a:t>
            </a:r>
            <a:r>
              <a:rPr lang="en-US" dirty="0" err="1" smtClean="0"/>
              <a:t>colectomy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1" y="142852"/>
          <a:ext cx="8929719" cy="65265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208573"/>
                <a:gridCol w="3101264"/>
                <a:gridCol w="2619882"/>
              </a:tblGrid>
              <a:tr h="385786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Ulcerative Colitis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rgbClr val="FFFF00"/>
                          </a:solidFill>
                        </a:rPr>
                        <a:t>Crohn's</a:t>
                      </a:r>
                      <a:r>
                        <a:rPr lang="en-US" sz="2400" dirty="0" smtClean="0">
                          <a:solidFill>
                            <a:srgbClr val="FFFF00"/>
                          </a:solidFill>
                        </a:rPr>
                        <a:t> disease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Colon only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Any  part of the GIT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 smtClean="0"/>
                        <a:t>Site</a:t>
                      </a:r>
                      <a:endParaRPr lang="ar-SA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Diffuse involvement of mucosa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Skip  areas of normal mucosa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Pattern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Superficial ulcers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Deep ulcers ( fissure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Depth of the ulcer</a:t>
                      </a:r>
                      <a:endParaRPr lang="ar-SA" dirty="0"/>
                    </a:p>
                  </a:txBody>
                  <a:tcPr/>
                </a:tc>
              </a:tr>
              <a:tr h="405144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Mucosal inflammation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Transmural</a:t>
                      </a:r>
                      <a:r>
                        <a:rPr lang="en-US" dirty="0" smtClean="0"/>
                        <a:t>  inflammation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 </a:t>
                      </a:r>
                      <a:r>
                        <a:rPr lang="ar-SA" dirty="0" smtClean="0"/>
                        <a:t> </a:t>
                      </a:r>
                      <a:r>
                        <a:rPr lang="en-US" dirty="0" smtClean="0"/>
                        <a:t>Extent</a:t>
                      </a:r>
                      <a:r>
                        <a:rPr lang="en-US" baseline="0" dirty="0" smtClean="0"/>
                        <a:t> of inflammation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No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Yes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Fistula  formation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No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Yes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Creeping mesenteric fat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No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Yes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Fibrous thickening of wall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No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Yes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Granulomas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Common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rare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Dysplasia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more common (10%)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rare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Carcinoma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Pseudopolyps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Cobblestone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Mucosal appearances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Thin wall Dilated lumen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Thickened wall Narrow lumen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Bowel wall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Moderate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CA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Marked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Lymphoid reaction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Haemorrhage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Electrolyte loss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Toxic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megacolon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Systemic effects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Short gut syndrome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Fistula formation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Bowel perforation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Stricture formation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Complications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928894" y="571480"/>
            <a:ext cx="6215106" cy="369332"/>
          </a:xfrm>
          <a:prstGeom prst="rect">
            <a:avLst/>
          </a:prstGeom>
          <a:solidFill>
            <a:srgbClr val="B1BAC3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1" name="TextBox 10"/>
          <p:cNvSpPr txBox="1"/>
          <p:nvPr/>
        </p:nvSpPr>
        <p:spPr>
          <a:xfrm>
            <a:off x="2857488" y="1357298"/>
            <a:ext cx="6286544" cy="369332"/>
          </a:xfrm>
          <a:prstGeom prst="rect">
            <a:avLst/>
          </a:prstGeom>
          <a:solidFill>
            <a:srgbClr val="B1BAC3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2" name="TextBox 11"/>
          <p:cNvSpPr txBox="1"/>
          <p:nvPr/>
        </p:nvSpPr>
        <p:spPr>
          <a:xfrm>
            <a:off x="2857488" y="2143116"/>
            <a:ext cx="6286544" cy="369332"/>
          </a:xfrm>
          <a:prstGeom prst="rect">
            <a:avLst/>
          </a:prstGeom>
          <a:solidFill>
            <a:srgbClr val="B1BAC3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3" name="TextBox 12"/>
          <p:cNvSpPr txBox="1"/>
          <p:nvPr/>
        </p:nvSpPr>
        <p:spPr>
          <a:xfrm>
            <a:off x="2857488" y="2928934"/>
            <a:ext cx="6286544" cy="369332"/>
          </a:xfrm>
          <a:prstGeom prst="rect">
            <a:avLst/>
          </a:prstGeom>
          <a:solidFill>
            <a:srgbClr val="B1BAC3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4" name="TextBox 13"/>
          <p:cNvSpPr txBox="1"/>
          <p:nvPr/>
        </p:nvSpPr>
        <p:spPr>
          <a:xfrm>
            <a:off x="2857488" y="3643314"/>
            <a:ext cx="6286544" cy="369332"/>
          </a:xfrm>
          <a:prstGeom prst="rect">
            <a:avLst/>
          </a:prstGeom>
          <a:solidFill>
            <a:srgbClr val="B1BAC3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5" name="TextBox 14"/>
          <p:cNvSpPr txBox="1"/>
          <p:nvPr/>
        </p:nvSpPr>
        <p:spPr>
          <a:xfrm>
            <a:off x="2857488" y="928670"/>
            <a:ext cx="6286544" cy="369332"/>
          </a:xfrm>
          <a:prstGeom prst="rect">
            <a:avLst/>
          </a:prstGeom>
          <a:solidFill>
            <a:srgbClr val="F0F3F4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6" name="TextBox 15"/>
          <p:cNvSpPr txBox="1"/>
          <p:nvPr/>
        </p:nvSpPr>
        <p:spPr>
          <a:xfrm>
            <a:off x="2857488" y="1785926"/>
            <a:ext cx="6286544" cy="369332"/>
          </a:xfrm>
          <a:prstGeom prst="rect">
            <a:avLst/>
          </a:prstGeom>
          <a:solidFill>
            <a:srgbClr val="F0F3F4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7" name="TextBox 16"/>
          <p:cNvSpPr txBox="1"/>
          <p:nvPr/>
        </p:nvSpPr>
        <p:spPr>
          <a:xfrm>
            <a:off x="2857488" y="2500306"/>
            <a:ext cx="6286544" cy="369332"/>
          </a:xfrm>
          <a:prstGeom prst="rect">
            <a:avLst/>
          </a:prstGeom>
          <a:solidFill>
            <a:srgbClr val="F0F3F4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8" name="TextBox 17"/>
          <p:cNvSpPr txBox="1"/>
          <p:nvPr/>
        </p:nvSpPr>
        <p:spPr>
          <a:xfrm>
            <a:off x="2857488" y="3286124"/>
            <a:ext cx="6286544" cy="369332"/>
          </a:xfrm>
          <a:prstGeom prst="rect">
            <a:avLst/>
          </a:prstGeom>
          <a:solidFill>
            <a:srgbClr val="F0F3F4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9" name="TextBox 18"/>
          <p:cNvSpPr txBox="1"/>
          <p:nvPr/>
        </p:nvSpPr>
        <p:spPr>
          <a:xfrm>
            <a:off x="2857456" y="4000504"/>
            <a:ext cx="6286544" cy="369332"/>
          </a:xfrm>
          <a:prstGeom prst="rect">
            <a:avLst/>
          </a:prstGeom>
          <a:solidFill>
            <a:srgbClr val="F0F3F4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20" name="TextBox 19"/>
          <p:cNvSpPr txBox="1"/>
          <p:nvPr/>
        </p:nvSpPr>
        <p:spPr>
          <a:xfrm>
            <a:off x="2857456" y="4714884"/>
            <a:ext cx="6286544" cy="369332"/>
          </a:xfrm>
          <a:prstGeom prst="rect">
            <a:avLst/>
          </a:prstGeom>
          <a:solidFill>
            <a:srgbClr val="F0F3F4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21" name="TextBox 20"/>
          <p:cNvSpPr txBox="1"/>
          <p:nvPr/>
        </p:nvSpPr>
        <p:spPr>
          <a:xfrm>
            <a:off x="2857456" y="5517232"/>
            <a:ext cx="6286544" cy="1200329"/>
          </a:xfrm>
          <a:prstGeom prst="rect">
            <a:avLst/>
          </a:prstGeom>
          <a:solidFill>
            <a:srgbClr val="F0F3F4"/>
          </a:solidFill>
        </p:spPr>
        <p:txBody>
          <a:bodyPr wrap="square" rtlCol="1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ar-SA" dirty="0"/>
          </a:p>
        </p:txBody>
      </p:sp>
      <p:sp>
        <p:nvSpPr>
          <p:cNvPr id="22" name="TextBox 21"/>
          <p:cNvSpPr txBox="1"/>
          <p:nvPr/>
        </p:nvSpPr>
        <p:spPr>
          <a:xfrm>
            <a:off x="2857456" y="4357694"/>
            <a:ext cx="6286544" cy="369332"/>
          </a:xfrm>
          <a:prstGeom prst="rect">
            <a:avLst/>
          </a:prstGeom>
          <a:solidFill>
            <a:srgbClr val="B1BAC3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23" name="TextBox 22"/>
          <p:cNvSpPr txBox="1"/>
          <p:nvPr/>
        </p:nvSpPr>
        <p:spPr>
          <a:xfrm>
            <a:off x="2857456" y="5157192"/>
            <a:ext cx="6286544" cy="369332"/>
          </a:xfrm>
          <a:prstGeom prst="rect">
            <a:avLst/>
          </a:prstGeom>
          <a:solidFill>
            <a:srgbClr val="B1BAC3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1" y="-213360"/>
          <a:ext cx="8929719" cy="7071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208573"/>
                <a:gridCol w="3101264"/>
                <a:gridCol w="2619882"/>
              </a:tblGrid>
              <a:tr h="451113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Ulcerative Colitis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rgbClr val="FFFF00"/>
                          </a:solidFill>
                        </a:rPr>
                        <a:t>Crohn's</a:t>
                      </a:r>
                      <a:r>
                        <a:rPr lang="en-US" sz="2400" dirty="0" smtClean="0">
                          <a:solidFill>
                            <a:srgbClr val="FFFF00"/>
                          </a:solidFill>
                        </a:rPr>
                        <a:t> disease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90964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Colon only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Any  part of the GIT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 smtClean="0"/>
                        <a:t>Site</a:t>
                      </a:r>
                      <a:endParaRPr lang="ar-SA" sz="2000" dirty="0"/>
                    </a:p>
                  </a:txBody>
                  <a:tcPr/>
                </a:tc>
              </a:tr>
              <a:tr h="36089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Diffuse involvement of mucosa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Skip  areas of normal mucosa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Pattern</a:t>
                      </a:r>
                      <a:endParaRPr lang="ar-SA" dirty="0"/>
                    </a:p>
                  </a:txBody>
                  <a:tcPr/>
                </a:tc>
              </a:tr>
              <a:tr h="36089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Superficial ulcers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Deep ulcers ( fissure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Depth of the ulcer</a:t>
                      </a:r>
                      <a:endParaRPr lang="ar-SA" dirty="0"/>
                    </a:p>
                  </a:txBody>
                  <a:tcPr/>
                </a:tc>
              </a:tr>
              <a:tr h="36200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Mucosal inflammation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Transmural</a:t>
                      </a:r>
                      <a:r>
                        <a:rPr lang="en-US" dirty="0" smtClean="0"/>
                        <a:t>  inflammation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 </a:t>
                      </a:r>
                      <a:r>
                        <a:rPr lang="ar-SA" dirty="0" smtClean="0"/>
                        <a:t> </a:t>
                      </a:r>
                      <a:r>
                        <a:rPr lang="en-US" dirty="0" smtClean="0"/>
                        <a:t>Extent</a:t>
                      </a:r>
                      <a:r>
                        <a:rPr lang="en-US" baseline="0" dirty="0" smtClean="0"/>
                        <a:t> of inflammation </a:t>
                      </a:r>
                    </a:p>
                  </a:txBody>
                  <a:tcPr/>
                </a:tc>
              </a:tr>
              <a:tr h="36089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No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Yes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Fistula  formation </a:t>
                      </a:r>
                    </a:p>
                  </a:txBody>
                  <a:tcPr/>
                </a:tc>
              </a:tr>
              <a:tr h="36089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No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Yes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Creeping mesenteric fat</a:t>
                      </a:r>
                    </a:p>
                  </a:txBody>
                  <a:tcPr/>
                </a:tc>
              </a:tr>
              <a:tr h="36089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No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Yes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Fibrous thickening of wall</a:t>
                      </a:r>
                    </a:p>
                  </a:txBody>
                  <a:tcPr/>
                </a:tc>
              </a:tr>
              <a:tr h="36089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No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Yes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Granulomas</a:t>
                      </a:r>
                      <a:endParaRPr lang="en-US" dirty="0" smtClean="0"/>
                    </a:p>
                  </a:txBody>
                  <a:tcPr/>
                </a:tc>
              </a:tr>
              <a:tr h="36089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Common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rare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Dysplasia</a:t>
                      </a:r>
                    </a:p>
                  </a:txBody>
                  <a:tcPr/>
                </a:tc>
              </a:tr>
              <a:tr h="36089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more common (10%)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 </a:t>
                      </a:r>
                      <a:r>
                        <a:rPr lang="en-US" dirty="0" smtClean="0"/>
                        <a:t>rare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Carcinoma</a:t>
                      </a:r>
                    </a:p>
                  </a:txBody>
                  <a:tcPr/>
                </a:tc>
              </a:tr>
              <a:tr h="36089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Pseudopolyps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Cobblestone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Mucosal appearances</a:t>
                      </a:r>
                      <a:endParaRPr lang="en-US" dirty="0" smtClean="0"/>
                    </a:p>
                  </a:txBody>
                  <a:tcPr/>
                </a:tc>
              </a:tr>
              <a:tr h="36089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Thin wall Dilated lumen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Thickened wall Narrow lumen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Bowel wall</a:t>
                      </a:r>
                      <a:endParaRPr lang="en-US" dirty="0" smtClean="0"/>
                    </a:p>
                  </a:txBody>
                  <a:tcPr/>
                </a:tc>
              </a:tr>
              <a:tr h="360890">
                <a:tc>
                  <a:txBody>
                    <a:bodyPr/>
                    <a:lstStyle/>
                    <a:p>
                      <a:pPr marL="0" marR="0" indent="0" algn="l" rtl="1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0" i="0" u="none" strike="noStrike" kern="1200">
                          <a:solidFill>
                            <a:schemeClr val="dk1"/>
                          </a:solidFill>
                          <a:latin typeface="Calibri"/>
                        </a:rPr>
                        <a:t>Moderate</a:t>
                      </a:r>
                      <a:endParaRPr lang="en-CA" sz="1800" b="1" i="0" u="none" strike="noStrike" kern="1200">
                        <a:solidFill>
                          <a:schemeClr val="lt1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1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0" i="0" u="none" strike="noStrike" kern="1200">
                          <a:solidFill>
                            <a:schemeClr val="dk1"/>
                          </a:solidFill>
                          <a:latin typeface="Calibri"/>
                        </a:rPr>
                        <a:t>Marked</a:t>
                      </a:r>
                      <a:endParaRPr lang="en-CA" sz="1800" b="1" i="0" u="none" strike="noStrike" kern="1200">
                        <a:solidFill>
                          <a:schemeClr val="lt1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rtl="1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0" i="0" u="none" strike="noStrike" kern="1200" dirty="0">
                          <a:solidFill>
                            <a:schemeClr val="dk1"/>
                          </a:solidFill>
                          <a:latin typeface="Calibri"/>
                        </a:rPr>
                        <a:t>Lymphoid reaction</a:t>
                      </a:r>
                      <a:endParaRPr lang="en-CA" sz="1800" b="1" i="0" u="none" strike="noStrike" kern="1200" dirty="0">
                        <a:solidFill>
                          <a:schemeClr val="lt1"/>
                        </a:solidFill>
                        <a:latin typeface="Calibri"/>
                      </a:endParaRPr>
                    </a:p>
                  </a:txBody>
                  <a:tcPr/>
                </a:tc>
              </a:tr>
              <a:tr h="1172893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Haemorrhage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Electrolyte loss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Toxic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megacolon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Systemic effects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Short gut syndrome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Fistula formation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Bowel perforation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Stricture formation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Complications</a:t>
                      </a:r>
                      <a:endParaRPr lang="en-US" dirty="0" smtClean="0"/>
                    </a:p>
                  </a:txBody>
                  <a:tcPr/>
                </a:tc>
              </a:tr>
              <a:tr h="631558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6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No</a:t>
                      </a:r>
                      <a:endParaRPr lang="en-CA" sz="1600" b="0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600" b="0" dirty="0">
                          <a:solidFill>
                            <a:srgbClr val="000000"/>
                          </a:solidFill>
                          <a:latin typeface="Source Sans Pro"/>
                        </a:rPr>
                        <a:t>Common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Recurrence after surgery</a:t>
                      </a:r>
                      <a:endParaRPr lang="ar-SA" dirty="0" smtClean="0"/>
                    </a:p>
                    <a:p>
                      <a:pPr algn="l" fontAlgn="base"/>
                      <a:endParaRPr lang="en-CA" b="0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D:\SCContent\9781437717815\graphics\fullsize\S9781437717815-014-f026.jpg"/>
          <p:cNvPicPr>
            <a:picLocks noChangeAspect="1" noChangeArrowheads="1"/>
          </p:cNvPicPr>
          <p:nvPr/>
        </p:nvPicPr>
        <p:blipFill>
          <a:blip r:embed="rId2" cstate="print"/>
          <a:srcRect b="3835"/>
          <a:stretch>
            <a:fillRect/>
          </a:stretch>
        </p:blipFill>
        <p:spPr bwMode="auto">
          <a:xfrm>
            <a:off x="1547664" y="404665"/>
            <a:ext cx="5857954" cy="6192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47664" y="260648"/>
            <a:ext cx="583264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Inflammatory bowel diseases</a:t>
            </a:r>
            <a:br>
              <a:rPr lang="en-US" dirty="0" smtClean="0"/>
            </a:br>
            <a:r>
              <a:rPr lang="en-US" sz="2700" dirty="0" smtClean="0"/>
              <a:t>MATCH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95536" y="908720"/>
            <a:ext cx="5040560" cy="5256584"/>
          </a:xfrm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600" b="1" dirty="0" smtClean="0"/>
              <a:t>Colon only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 smtClean="0"/>
              <a:t>Diffuse involvement of mucosa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 smtClean="0"/>
              <a:t>Superficial ulcers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 smtClean="0"/>
              <a:t>Any  part of the GIT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 smtClean="0"/>
              <a:t>Skip  areas of normal mucosa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 smtClean="0"/>
              <a:t>Mucosal inflammation only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smtClean="0"/>
              <a:t>Crypt distortion</a:t>
            </a:r>
            <a:endParaRPr lang="en-US" sz="26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600" b="1" dirty="0" smtClean="0"/>
              <a:t>Fistula  formation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600" b="1" dirty="0" smtClean="0"/>
              <a:t>Rectal involvement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 err="1" smtClean="0"/>
              <a:t>Transmural</a:t>
            </a:r>
            <a:r>
              <a:rPr lang="en-US" sz="2600" b="1" dirty="0" smtClean="0"/>
              <a:t>  inflammation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 err="1" smtClean="0"/>
              <a:t>Granulomas</a:t>
            </a:r>
            <a:endParaRPr lang="en-US" sz="26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600" b="1" dirty="0" smtClean="0"/>
              <a:t>Deep ulcers (fissure)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 smtClean="0"/>
              <a:t>Dysplasia is common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 smtClean="0"/>
              <a:t>Carcinoma is more common (10%)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5652120" y="1700808"/>
            <a:ext cx="3277028" cy="3951288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endParaRPr lang="en-US" dirty="0" smtClean="0"/>
          </a:p>
          <a:p>
            <a:pPr marL="457200" indent="-457200">
              <a:buFont typeface="+mj-lt"/>
              <a:buAutoNum type="alphaUcPeriod"/>
            </a:pPr>
            <a:r>
              <a:rPr lang="en-US" dirty="0" err="1" smtClean="0"/>
              <a:t>Crohn's</a:t>
            </a:r>
            <a:r>
              <a:rPr lang="en-US" dirty="0" smtClean="0"/>
              <a:t> disease</a:t>
            </a:r>
          </a:p>
          <a:p>
            <a:pPr marL="457200" indent="-457200">
              <a:buFont typeface="+mj-lt"/>
              <a:buAutoNum type="alphaUcPeriod"/>
            </a:pPr>
            <a:endParaRPr lang="en-US" dirty="0" smtClean="0"/>
          </a:p>
          <a:p>
            <a:pPr marL="457200" indent="-457200">
              <a:buFont typeface="+mj-lt"/>
              <a:buAutoNum type="alphaUcPeriod"/>
            </a:pPr>
            <a:endParaRPr lang="en-US" dirty="0" smtClean="0"/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Ulcerative Colitis</a:t>
            </a:r>
          </a:p>
          <a:p>
            <a:pPr marL="457200" indent="-457200">
              <a:buFont typeface="+mj-lt"/>
              <a:buAutoNum type="alphaU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Inflammatory Bowel Diseases</a:t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500034" y="692696"/>
            <a:ext cx="832043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800" dirty="0" smtClean="0"/>
              <a:t>Two types</a:t>
            </a:r>
            <a:endParaRPr lang="en-US" sz="28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800" dirty="0" smtClean="0"/>
              <a:t> Crohn's disease (CD) and ulcerative colitis (UC)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800" dirty="0" smtClean="0"/>
              <a:t>The distinction between ulcerative colitis and </a:t>
            </a:r>
            <a:r>
              <a:rPr lang="en-US" sz="2800" dirty="0" err="1" smtClean="0"/>
              <a:t>Crohn</a:t>
            </a:r>
            <a:r>
              <a:rPr lang="en-US" sz="2800" dirty="0" smtClean="0"/>
              <a:t> disease is </a:t>
            </a:r>
            <a:r>
              <a:rPr lang="en-US" sz="2800" dirty="0" smtClean="0"/>
              <a:t>based </a:t>
            </a:r>
            <a:r>
              <a:rPr lang="en-US" sz="2800" dirty="0" smtClean="0"/>
              <a:t>on the distribution of affected sites and the morphologic expression of disease at those </a:t>
            </a:r>
            <a:r>
              <a:rPr lang="en-US" sz="2800" dirty="0" smtClean="0"/>
              <a:t>sites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800" dirty="0" smtClean="0"/>
              <a:t>Ulcerative </a:t>
            </a:r>
            <a:r>
              <a:rPr lang="en-US" sz="2800" dirty="0" smtClean="0"/>
              <a:t>colitis is the common inflammatory bowel </a:t>
            </a:r>
            <a:r>
              <a:rPr lang="en-US" sz="2800" dirty="0" smtClean="0"/>
              <a:t>disease</a:t>
            </a:r>
            <a:endParaRPr lang="en-US" sz="28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800" dirty="0" smtClean="0"/>
              <a:t> Although their causes are still not clear, the two diseases probably have an immunologic hypersensitivity </a:t>
            </a:r>
            <a:r>
              <a:rPr lang="en-US" sz="2800" dirty="0" smtClean="0"/>
              <a:t>basis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en-CA" i="1" dirty="0" smtClean="0"/>
              <a:t>Epidemiology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Both </a:t>
            </a:r>
            <a:r>
              <a:rPr lang="en-US" sz="2800" dirty="0" err="1" smtClean="0"/>
              <a:t>Crohn’s</a:t>
            </a:r>
            <a:r>
              <a:rPr lang="en-US" sz="2800" dirty="0" smtClean="0"/>
              <a:t> disease (CD) and ulcerative colitis (UC) are more common in females and in young adults </a:t>
            </a:r>
          </a:p>
          <a:p>
            <a:endParaRPr lang="ar-SA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348880"/>
            <a:ext cx="4320480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en-US" sz="2800" dirty="0" smtClean="0">
                <a:solidFill>
                  <a:srgbClr val="FFFF00"/>
                </a:solidFill>
              </a:rPr>
              <a:t>Ulcerative colitis </a:t>
            </a:r>
          </a:p>
          <a:p>
            <a:pPr fontAlgn="base"/>
            <a:r>
              <a:rPr lang="en-US" sz="2800" dirty="0" smtClean="0"/>
              <a:t>More common in whites than blacks</a:t>
            </a:r>
          </a:p>
          <a:p>
            <a:pPr fontAlgn="base"/>
            <a:r>
              <a:rPr lang="en-US" sz="2800" dirty="0" smtClean="0"/>
              <a:t>Occurs between 14 and 38 years of age</a:t>
            </a:r>
          </a:p>
          <a:p>
            <a:pPr fontAlgn="base"/>
            <a:r>
              <a:rPr lang="en-US" sz="2800" dirty="0" smtClean="0"/>
              <a:t>Lower incidence in smokers and other nicotine users</a:t>
            </a:r>
          </a:p>
          <a:p>
            <a:pPr fontAlgn="base"/>
            <a:r>
              <a:rPr lang="en-US" sz="2800" dirty="0" smtClean="0"/>
              <a:t>Lower incidence if previous appendectomy &lt;20 years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60032" y="2348880"/>
            <a:ext cx="3923928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en-US" sz="2800" dirty="0" err="1" smtClean="0">
                <a:solidFill>
                  <a:srgbClr val="FFFF00"/>
                </a:solidFill>
              </a:rPr>
              <a:t>Crohn’s</a:t>
            </a:r>
            <a:r>
              <a:rPr lang="en-US" sz="2800" dirty="0" smtClean="0">
                <a:solidFill>
                  <a:srgbClr val="FFFF00"/>
                </a:solidFill>
              </a:rPr>
              <a:t> disease </a:t>
            </a:r>
          </a:p>
          <a:p>
            <a:pPr fontAlgn="base"/>
            <a:r>
              <a:rPr lang="en-US" sz="2800" dirty="0" smtClean="0"/>
              <a:t>More common in whites than blacks, in Jews than non-Jews. More common in children than adults.</a:t>
            </a:r>
          </a:p>
          <a:p>
            <a:pPr fontAlgn="base"/>
            <a:r>
              <a:rPr lang="en-US" sz="2800" dirty="0" smtClean="0"/>
              <a:t>Smoking is a risk factor</a:t>
            </a:r>
          </a:p>
          <a:p>
            <a:pPr fontAlgn="base"/>
            <a:r>
              <a:rPr lang="en-US" sz="2800" dirty="0" smtClean="0"/>
              <a:t>Majority (&gt;75%) of cases occur between 11 and 35 years of 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i="1" dirty="0" smtClean="0"/>
              <a:t>Epidemiology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geographic distribution of IBD is highly variable</a:t>
            </a:r>
          </a:p>
          <a:p>
            <a:r>
              <a:rPr lang="en-US" dirty="0" smtClean="0"/>
              <a:t>It is most prevalent in North America, northern Europe, and Australia.</a:t>
            </a:r>
          </a:p>
          <a:p>
            <a:r>
              <a:rPr lang="en-US" dirty="0" smtClean="0"/>
              <a:t>IBD incidence worldwide is on the rise and is becoming more common in regions in which the prevalence was historically low.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i="1" dirty="0" smtClean="0"/>
              <a:t>Epidemiology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The </a:t>
            </a:r>
            <a:r>
              <a:rPr lang="en-US" i="1" dirty="0" smtClean="0"/>
              <a:t>hygiene hypothesis</a:t>
            </a:r>
            <a:r>
              <a:rPr lang="en-US" dirty="0" smtClean="0"/>
              <a:t> suggests that these changes in incidence are related to:</a:t>
            </a:r>
          </a:p>
          <a:p>
            <a:pPr lvl="1"/>
            <a:r>
              <a:rPr lang="en-US" dirty="0" smtClean="0"/>
              <a:t> improved food storage conditions and decreased food contamination. </a:t>
            </a:r>
          </a:p>
          <a:p>
            <a:pPr lvl="2"/>
            <a:r>
              <a:rPr lang="en-US" dirty="0" smtClean="0"/>
              <a:t>improved hygiene has resulted in inadequate development of regulatory processes that limit mucosal immune responses early in life.</a:t>
            </a:r>
          </a:p>
          <a:p>
            <a:pPr lvl="2"/>
            <a:r>
              <a:rPr lang="en-US" dirty="0" smtClean="0"/>
              <a:t>As a result, exposure of susceptible individuals to normally innocuous microbes later in life triggers inappropriate immune responses due to loss of intestinal epithelial barrier function. 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564904"/>
            <a:ext cx="6813063" cy="274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رابط كسهم مستقيم 4"/>
          <p:cNvCxnSpPr/>
          <p:nvPr/>
        </p:nvCxnSpPr>
        <p:spPr>
          <a:xfrm rot="5400000">
            <a:off x="3383074" y="3609020"/>
            <a:ext cx="1800200" cy="158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مستطيل 5"/>
          <p:cNvSpPr/>
          <p:nvPr/>
        </p:nvSpPr>
        <p:spPr>
          <a:xfrm>
            <a:off x="3347864" y="2564904"/>
            <a:ext cx="1731949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 smtClean="0"/>
              <a:t>luminal bacteria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Pathophysiology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4614</TotalTime>
  <Words>1616</Words>
  <Application>Microsoft Office PowerPoint</Application>
  <PresentationFormat>On-screen Show (4:3)</PresentationFormat>
  <Paragraphs>332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Gastrointestinal Nutrition Block  Pathology lecture Dec, 2019</vt:lpstr>
      <vt:lpstr>Learning Objectives</vt:lpstr>
      <vt:lpstr>Page: 622- 626</vt:lpstr>
      <vt:lpstr>Inflammatory bowel disease Definition</vt:lpstr>
      <vt:lpstr>Inflammatory Bowel Diseases </vt:lpstr>
      <vt:lpstr>Epidemiology</vt:lpstr>
      <vt:lpstr>Epidemiology</vt:lpstr>
      <vt:lpstr>Epidemiology</vt:lpstr>
      <vt:lpstr>Pathophysiology</vt:lpstr>
      <vt:lpstr>Pathophysiology</vt:lpstr>
      <vt:lpstr>Pathophysiology</vt:lpstr>
      <vt:lpstr>Pathophysiology</vt:lpstr>
      <vt:lpstr>Clinical </vt:lpstr>
      <vt:lpstr>Crohn's disease</vt:lpstr>
      <vt:lpstr>Crohn's disease</vt:lpstr>
      <vt:lpstr>Crohn's disease</vt:lpstr>
      <vt:lpstr>Crohn's disease</vt:lpstr>
      <vt:lpstr>Slide 18</vt:lpstr>
      <vt:lpstr>Slide 19</vt:lpstr>
      <vt:lpstr>Crohn's disease</vt:lpstr>
      <vt:lpstr>Slide 21</vt:lpstr>
      <vt:lpstr>Crohn's disease Clinical findings</vt:lpstr>
      <vt:lpstr>Crohn's disease</vt:lpstr>
      <vt:lpstr>Crohn's disease</vt:lpstr>
      <vt:lpstr>Slide 25</vt:lpstr>
      <vt:lpstr>Slide 26</vt:lpstr>
      <vt:lpstr>Ulcerative Colitis</vt:lpstr>
      <vt:lpstr>Ulcerative Colitis</vt:lpstr>
      <vt:lpstr>Ulcerative Colitis </vt:lpstr>
      <vt:lpstr>Ulcerative Colitis</vt:lpstr>
      <vt:lpstr>Ulcerative Colitis</vt:lpstr>
      <vt:lpstr>Ulcerative Colitis</vt:lpstr>
      <vt:lpstr>Slide 33</vt:lpstr>
      <vt:lpstr>Slide 34</vt:lpstr>
      <vt:lpstr>Ulcerative Colitis</vt:lpstr>
      <vt:lpstr>Slide 36</vt:lpstr>
      <vt:lpstr>Slide 37</vt:lpstr>
      <vt:lpstr>Ulcerative Colitis Clinical findings</vt:lpstr>
      <vt:lpstr>Ulcerative Colitis</vt:lpstr>
      <vt:lpstr>Ulcerative Colitis</vt:lpstr>
      <vt:lpstr>Slide 41</vt:lpstr>
      <vt:lpstr>Slide 42</vt:lpstr>
      <vt:lpstr>Slide 43</vt:lpstr>
      <vt:lpstr>Inflammatory bowel diseases MATCH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Diseases of Oral Cavity</dc:title>
  <dc:creator>Admin</dc:creator>
  <cp:lastModifiedBy>Maha Arafah</cp:lastModifiedBy>
  <cp:revision>301</cp:revision>
  <dcterms:created xsi:type="dcterms:W3CDTF">2010-02-22T15:24:12Z</dcterms:created>
  <dcterms:modified xsi:type="dcterms:W3CDTF">2019-12-03T21:54:05Z</dcterms:modified>
</cp:coreProperties>
</file>