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94" r:id="rId2"/>
    <p:sldId id="312" r:id="rId3"/>
    <p:sldId id="258" r:id="rId4"/>
    <p:sldId id="313" r:id="rId5"/>
    <p:sldId id="325" r:id="rId6"/>
    <p:sldId id="274" r:id="rId7"/>
    <p:sldId id="291" r:id="rId8"/>
    <p:sldId id="314" r:id="rId9"/>
    <p:sldId id="296" r:id="rId10"/>
    <p:sldId id="275" r:id="rId11"/>
    <p:sldId id="277" r:id="rId12"/>
    <p:sldId id="276" r:id="rId13"/>
    <p:sldId id="326" r:id="rId14"/>
    <p:sldId id="278" r:id="rId15"/>
    <p:sldId id="297" r:id="rId16"/>
    <p:sldId id="279" r:id="rId17"/>
    <p:sldId id="280" r:id="rId18"/>
    <p:sldId id="315" r:id="rId19"/>
    <p:sldId id="301" r:id="rId20"/>
    <p:sldId id="302" r:id="rId21"/>
    <p:sldId id="316" r:id="rId22"/>
    <p:sldId id="317" r:id="rId23"/>
    <p:sldId id="300" r:id="rId24"/>
    <p:sldId id="281" r:id="rId25"/>
    <p:sldId id="282" r:id="rId26"/>
    <p:sldId id="299" r:id="rId27"/>
    <p:sldId id="298" r:id="rId28"/>
    <p:sldId id="283" r:id="rId29"/>
    <p:sldId id="284" r:id="rId30"/>
    <p:sldId id="324" r:id="rId31"/>
    <p:sldId id="310" r:id="rId32"/>
    <p:sldId id="285" r:id="rId33"/>
    <p:sldId id="318" r:id="rId34"/>
    <p:sldId id="327" r:id="rId35"/>
    <p:sldId id="328" r:id="rId36"/>
    <p:sldId id="307" r:id="rId37"/>
    <p:sldId id="319" r:id="rId38"/>
    <p:sldId id="320" r:id="rId39"/>
    <p:sldId id="321" r:id="rId40"/>
    <p:sldId id="322" r:id="rId41"/>
    <p:sldId id="323" r:id="rId42"/>
    <p:sldId id="30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0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381000" y="307181"/>
            <a:ext cx="6781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GNB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</a:t>
            </a:r>
            <a:br>
              <a:rPr lang="en-US" sz="2800" dirty="0" smtClean="0"/>
            </a:br>
            <a:r>
              <a:rPr lang="en-US" sz="2800" dirty="0" smtClean="0"/>
              <a:t> 2019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505199"/>
            <a:ext cx="2971800" cy="8382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777206"/>
            <a:ext cx="6629400" cy="14724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/>
              <a:t>Colonic tumors and </a:t>
            </a:r>
            <a:r>
              <a:rPr lang="en-US" sz="3200" dirty="0" smtClean="0"/>
              <a:t>polyps-2</a:t>
            </a:r>
            <a:r>
              <a:rPr lang="en-GB" sz="3200" b="1" dirty="0" smtClean="0">
                <a:solidFill>
                  <a:schemeClr val="tx1"/>
                </a:solidFill>
              </a:rPr>
              <a:t>:</a:t>
            </a:r>
            <a:r>
              <a:rPr lang="en-GB" sz="3200" b="1" dirty="0" smtClean="0">
                <a:solidFill>
                  <a:srgbClr val="FF0000"/>
                </a:solidFill>
              </a:rPr>
              <a:t> Malignant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4191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Adenocarcinoma  of Large Intestine</a:t>
            </a:r>
            <a:br>
              <a:rPr lang="en-GB" sz="2800" b="1" dirty="0" smtClean="0"/>
            </a:br>
            <a:endParaRPr lang="en-US" sz="2800" b="1" dirty="0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704" y="42446"/>
            <a:ext cx="47103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Genetic </a:t>
            </a:r>
            <a:r>
              <a:rPr lang="en-US" sz="1600" dirty="0"/>
              <a:t>pathways for the development of colon cancer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704" y="42446"/>
            <a:ext cx="47103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Genetic </a:t>
            </a:r>
            <a:r>
              <a:rPr lang="en-US" sz="1600" dirty="0"/>
              <a:t>pathways for the development of colon cancer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idx="1"/>
          </p:nvPr>
        </p:nvSpPr>
        <p:spPr>
          <a:xfrm>
            <a:off x="838200" y="1690689"/>
            <a:ext cx="7562850" cy="41148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sz="2800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2200" dirty="0" smtClean="0">
                <a:solidFill>
                  <a:srgbClr val="00B0F0"/>
                </a:solidFill>
              </a:rPr>
              <a:t>(These </a:t>
            </a:r>
            <a:r>
              <a:rPr lang="en-US" sz="22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2200" dirty="0" smtClean="0">
                <a:solidFill>
                  <a:srgbClr val="00B0F0"/>
                </a:solidFill>
              </a:rPr>
              <a:t>:)</a:t>
            </a:r>
            <a:endParaRPr lang="en-US" sz="22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</a:t>
            </a:r>
            <a:r>
              <a:rPr lang="en-US" sz="2800" dirty="0" smtClean="0">
                <a:cs typeface="+mn-cs"/>
              </a:rPr>
              <a:t>of mutations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0070C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0070C0"/>
                </a:solidFill>
              </a:rPr>
              <a:t>) syndrome</a:t>
            </a:r>
            <a:r>
              <a:rPr lang="en-US" sz="2800" i="1" u="sng" dirty="0" smtClean="0">
                <a:solidFill>
                  <a:srgbClr val="00B050"/>
                </a:solidFill>
              </a:rPr>
              <a:t>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04" y="42446"/>
            <a:ext cx="47103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Genetic </a:t>
            </a:r>
            <a:r>
              <a:rPr lang="en-US" sz="1600" dirty="0"/>
              <a:t>pathways for the development of colon cancer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Hereditary non polyposis colon carcinoma syndrome   </a:t>
            </a:r>
            <a:r>
              <a:rPr lang="en-US" sz="2200" b="1" dirty="0" smtClean="0"/>
              <a:t>(Defects </a:t>
            </a:r>
            <a:r>
              <a:rPr lang="en-US" sz="2200" b="1" dirty="0" smtClean="0"/>
              <a:t>in mismatch repair </a:t>
            </a:r>
            <a:r>
              <a:rPr lang="en-US" sz="2200" b="1" dirty="0" smtClean="0"/>
              <a:t>genes)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45647"/>
            <a:ext cx="7772400" cy="2335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35814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result in microsatellite instability and permit accumulation of mutations in numerous </a:t>
            </a:r>
            <a:r>
              <a:rPr lang="en-US" dirty="0" smtClean="0"/>
              <a:t>genes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these mutations affect genes involved in cell survival and proliferation, cancer may </a:t>
            </a:r>
            <a:r>
              <a:rPr lang="en-US" dirty="0" smtClean="0"/>
              <a:t>develop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progress from normal to </a:t>
            </a:r>
            <a:r>
              <a:rPr lang="en-US" i="1" dirty="0" smtClean="0"/>
              <a:t>sessile serrated adenomas to </a:t>
            </a:r>
            <a:r>
              <a:rPr lang="en-US" i="1" dirty="0" err="1" smtClean="0"/>
              <a:t>adenocarcinoma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May produce abundant </a:t>
            </a:r>
            <a:r>
              <a:rPr lang="en-US" dirty="0" err="1" smtClean="0"/>
              <a:t>mucin</a:t>
            </a:r>
            <a:r>
              <a:rPr lang="en-US" dirty="0" smtClean="0"/>
              <a:t> that accumulates within the intestinal wall, and these carry a poor prognosis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3704" y="42446"/>
            <a:ext cx="47103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Genetic </a:t>
            </a:r>
            <a:r>
              <a:rPr lang="en-US" sz="1600" dirty="0"/>
              <a:t>pathways for the development of colon cancer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524000"/>
            <a:ext cx="7886700" cy="4351338"/>
          </a:xfrm>
        </p:spPr>
        <p:txBody>
          <a:bodyPr/>
          <a:lstStyle/>
          <a:p>
            <a:r>
              <a:rPr lang="en-GB" dirty="0" smtClean="0"/>
              <a:t>Adenocarcinoma</a:t>
            </a:r>
            <a:r>
              <a:rPr lang="en-GB" dirty="0" smtClean="0"/>
              <a:t>: consist of </a:t>
            </a:r>
            <a:r>
              <a:rPr lang="en-US" dirty="0" smtClean="0"/>
              <a:t>infiltrating </a:t>
            </a:r>
            <a:r>
              <a:rPr lang="en-US" dirty="0"/>
              <a:t>glands lined by atypical cells</a:t>
            </a:r>
            <a:endParaRPr lang="en-GB" dirty="0" smtClean="0"/>
          </a:p>
          <a:p>
            <a:r>
              <a:rPr lang="en-GB" dirty="0" smtClean="0"/>
              <a:t>Mucinous adenocarcinoma secret abundant mucin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2752" y="31242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4816" y="5515809"/>
            <a:ext cx="501778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 smtClean="0"/>
              <a:t>Adenocarcinoma: </a:t>
            </a:r>
            <a:r>
              <a:rPr lang="en-US" sz="1600" dirty="0" smtClean="0">
                <a:latin typeface="Times New Roman" panose="02020603050405020304" pitchFamily="18" charset="0"/>
                <a:ea typeface="Berkeley-Book"/>
              </a:rPr>
              <a:t>infiltrating </a:t>
            </a:r>
            <a:r>
              <a:rPr lang="en-US" sz="1600" dirty="0">
                <a:latin typeface="Times New Roman" panose="02020603050405020304" pitchFamily="18" charset="0"/>
                <a:ea typeface="Berkeley-Book"/>
              </a:rPr>
              <a:t>glands lined by atypical cells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700537" y="5486400"/>
            <a:ext cx="244981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Mucinous adenocarcinoma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 bleeding: If </a:t>
            </a:r>
            <a:r>
              <a:rPr lang="en-US" dirty="0" smtClean="0"/>
              <a:t>located closer to the </a:t>
            </a:r>
            <a:r>
              <a:rPr lang="en-US" dirty="0" smtClean="0"/>
              <a:t>anus</a:t>
            </a:r>
          </a:p>
          <a:p>
            <a:r>
              <a:rPr lang="en-US" dirty="0" smtClean="0"/>
              <a:t>Change  </a:t>
            </a:r>
            <a:r>
              <a:rPr lang="en-US" dirty="0" smtClean="0"/>
              <a:t>in bowel habit, feeling of incomplete </a:t>
            </a:r>
            <a:r>
              <a:rPr lang="en-US" dirty="0" smtClean="0"/>
              <a:t>defecation</a:t>
            </a:r>
          </a:p>
          <a:p>
            <a:r>
              <a:rPr lang="en-US" dirty="0" smtClean="0"/>
              <a:t>Bowel obstruction: A </a:t>
            </a:r>
            <a:r>
              <a:rPr lang="en-US" dirty="0" smtClean="0"/>
              <a:t>tumor that is large enough to fill the entire lumen of the bowel </a:t>
            </a:r>
            <a:endParaRPr lang="en-US" dirty="0" smtClean="0"/>
          </a:p>
          <a:p>
            <a:r>
              <a:rPr lang="en-US" dirty="0" smtClean="0"/>
              <a:t>Right-sided </a:t>
            </a:r>
            <a:r>
              <a:rPr lang="en-US" dirty="0" smtClean="0"/>
              <a:t>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Colon </a:t>
            </a:r>
            <a:r>
              <a:rPr lang="en-US" dirty="0"/>
              <a:t>cancer:</a:t>
            </a:r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List </a:t>
            </a:r>
            <a:r>
              <a:rPr lang="en-US" dirty="0"/>
              <a:t>genetic pathways for the development of colon </a:t>
            </a:r>
            <a:r>
              <a:rPr lang="en-US" dirty="0" smtClean="0"/>
              <a:t>cancer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Mention the significant of </a:t>
            </a:r>
            <a:r>
              <a:rPr lang="en-US" dirty="0" err="1" smtClean="0"/>
              <a:t>carcinoid</a:t>
            </a:r>
            <a:r>
              <a:rPr lang="en-US" dirty="0" smtClean="0"/>
              <a:t> tumor and its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</a:t>
            </a:r>
            <a:r>
              <a:rPr lang="en-US" b="1" dirty="0" smtClean="0"/>
              <a:t>metastases </a:t>
            </a:r>
            <a:r>
              <a:rPr lang="en-US" dirty="0" smtClean="0"/>
              <a:t>and</a:t>
            </a:r>
            <a:r>
              <a:rPr lang="en-US" b="1" dirty="0" smtClean="0"/>
              <a:t> distant metastasis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4294967295"/>
          </p:nvPr>
        </p:nvSpPr>
        <p:spPr>
          <a:xfrm>
            <a:off x="0" y="331788"/>
            <a:ext cx="4495800" cy="6588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876800" cy="541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</a:t>
            </a:r>
            <a:r>
              <a:rPr lang="en-GB" dirty="0" smtClean="0"/>
              <a:t>bodies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Occult blood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Worst prognosis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 err="1" smtClean="0"/>
              <a:t>Intussusception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Excess extracellular </a:t>
            </a:r>
            <a:r>
              <a:rPr lang="en-US" dirty="0" err="1" smtClean="0"/>
              <a:t>mucin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Serotonin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Round and uniform nuclei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Carcinoembryonic</a:t>
            </a:r>
            <a:r>
              <a:rPr lang="en-GB" dirty="0" smtClean="0"/>
              <a:t> antigen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Annular lesions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Polypoid</a:t>
            </a:r>
            <a:r>
              <a:rPr lang="en-US" dirty="0" smtClean="0"/>
              <a:t>, </a:t>
            </a:r>
            <a:r>
              <a:rPr lang="en-US" dirty="0" err="1" smtClean="0"/>
              <a:t>exophytic</a:t>
            </a:r>
            <a:r>
              <a:rPr lang="en-US" dirty="0" smtClean="0"/>
              <a:t> masses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Sessile serrated adenomas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4294967295"/>
          </p:nvPr>
        </p:nvSpPr>
        <p:spPr>
          <a:xfrm>
            <a:off x="5715000" y="331788"/>
            <a:ext cx="3429000" cy="6588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294967295"/>
          </p:nvPr>
        </p:nvSpPr>
        <p:spPr>
          <a:xfrm>
            <a:off x="5638800" y="1143000"/>
            <a:ext cx="3505200" cy="5334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smtClean="0"/>
              <a:t>Right-sided </a:t>
            </a:r>
            <a:r>
              <a:rPr lang="en-GB" sz="2400" dirty="0" err="1" smtClean="0"/>
              <a:t>adenocarcinomas</a:t>
            </a:r>
            <a:r>
              <a:rPr lang="en-GB" sz="2400" dirty="0" smtClean="0"/>
              <a:t> 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smtClean="0"/>
              <a:t>Left-sided </a:t>
            </a:r>
            <a:r>
              <a:rPr lang="en-GB" sz="2400" dirty="0" err="1" smtClean="0"/>
              <a:t>adenocarcinomas</a:t>
            </a: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err="1" smtClean="0"/>
              <a:t>Carcinoid</a:t>
            </a:r>
            <a:r>
              <a:rPr lang="en-GB" sz="2400" dirty="0" smtClean="0"/>
              <a:t> </a:t>
            </a:r>
            <a:r>
              <a:rPr lang="en-GB" sz="2400" dirty="0" err="1" smtClean="0"/>
              <a:t>Tumor</a:t>
            </a: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79832"/>
            <a:ext cx="44958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876800" cy="510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MSH2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MSH6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K-RAS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MLH1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P53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PMS1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DCC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PMS2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HNPCC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257800" y="256032"/>
            <a:ext cx="34290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3505200" cy="5105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en-US" sz="2400" dirty="0" smtClean="0"/>
              <a:t>The APC/B-</a:t>
            </a:r>
            <a:r>
              <a:rPr lang="en-US" sz="2400" dirty="0" err="1" smtClean="0"/>
              <a:t>catenin</a:t>
            </a:r>
            <a:r>
              <a:rPr lang="en-US" sz="2400" dirty="0" smtClean="0"/>
              <a:t> pathway</a:t>
            </a: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en-US" sz="2400" dirty="0" smtClean="0"/>
              <a:t>The DNA mismatch repair genes pathway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05981"/>
              </p:ext>
            </p:extLst>
          </p:nvPr>
        </p:nvGraphicFramePr>
        <p:xfrm>
          <a:off x="685800" y="3352800"/>
          <a:ext cx="7467600" cy="7086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8762" y="1825625"/>
            <a:ext cx="340647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small intestine accounts for 75% of the overall length of the GI tract, is an uncommon site for benign and malignant tumors. </a:t>
            </a:r>
          </a:p>
          <a:p>
            <a:endParaRPr lang="en-US" dirty="0" smtClean="0"/>
          </a:p>
          <a:p>
            <a:r>
              <a:rPr lang="en-US" dirty="0" smtClean="0"/>
              <a:t>Among malignant small intestinal tumors, </a:t>
            </a:r>
            <a:r>
              <a:rPr lang="en-US" dirty="0" err="1" smtClean="0"/>
              <a:t>adenocarcinomas</a:t>
            </a:r>
            <a:r>
              <a:rPr lang="en-US" dirty="0" smtClean="0"/>
              <a:t> and well-differentiated </a:t>
            </a:r>
            <a:r>
              <a:rPr lang="en-US" dirty="0" err="1" smtClean="0"/>
              <a:t>neuroendocrine</a:t>
            </a:r>
            <a:r>
              <a:rPr lang="en-US" dirty="0" smtClean="0"/>
              <a:t> (</a:t>
            </a:r>
            <a:r>
              <a:rPr lang="en-US" dirty="0" err="1" smtClean="0"/>
              <a:t>carcinoid</a:t>
            </a:r>
            <a:r>
              <a:rPr lang="en-US" dirty="0" smtClean="0"/>
              <a:t>) tumors have roughly equal incidence, followed by lymphomas and sarcomas.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</a:t>
            </a:r>
            <a:r>
              <a:rPr lang="en-GB" sz="3600" b="1" dirty="0" smtClean="0">
                <a:solidFill>
                  <a:srgbClr val="FF0000"/>
                </a:solidFill>
                <a:cs typeface="+mj-cs"/>
              </a:rPr>
              <a:t>Intestine</a:t>
            </a: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438400" y="10668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04" y="87868"/>
            <a:ext cx="263219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Epidemiology </a:t>
            </a:r>
            <a:r>
              <a:rPr lang="en-US" sz="1600" dirty="0"/>
              <a:t>of colon </a:t>
            </a:r>
            <a:r>
              <a:rPr lang="en-US" sz="1600" dirty="0" smtClean="0"/>
              <a:t>cancer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90478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0259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3704" y="87868"/>
            <a:ext cx="263219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Epidemiology </a:t>
            </a:r>
            <a:r>
              <a:rPr lang="en-US" sz="1600" dirty="0"/>
              <a:t>of colon </a:t>
            </a:r>
            <a:r>
              <a:rPr lang="en-US" sz="1600" dirty="0" smtClean="0"/>
              <a:t>cancer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704" y="87868"/>
            <a:ext cx="263219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Epidemiology </a:t>
            </a:r>
            <a:r>
              <a:rPr lang="en-US" sz="1600" dirty="0"/>
              <a:t>of colon </a:t>
            </a:r>
            <a:r>
              <a:rPr lang="en-US" sz="1600" dirty="0" smtClean="0"/>
              <a:t>cancer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Adenocarcinoma  of Large Intestine</a:t>
            </a:r>
            <a:br>
              <a:rPr lang="en-GB" sz="2800" b="1" dirty="0" smtClean="0"/>
            </a:br>
            <a:endParaRPr lang="en-US" sz="2800" b="1" dirty="0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04" y="42446"/>
            <a:ext cx="47103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Genetic </a:t>
            </a:r>
            <a:r>
              <a:rPr lang="en-US" sz="1600" dirty="0"/>
              <a:t>pathways for the development of colon cancer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1422</Words>
  <Application>Microsoft Office PowerPoint</Application>
  <PresentationFormat>On-screen Show (4:3)</PresentationFormat>
  <Paragraphs>228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Berkeley-Book</vt:lpstr>
      <vt:lpstr>Calibri</vt:lpstr>
      <vt:lpstr>Calibri Light</vt:lpstr>
      <vt:lpstr>Times New Roman</vt:lpstr>
      <vt:lpstr>Wingdings</vt:lpstr>
      <vt:lpstr>Office Theme</vt:lpstr>
      <vt:lpstr> GNB  Pathology   2019</vt:lpstr>
      <vt:lpstr>Objectives:</vt:lpstr>
      <vt:lpstr>Tumors of the small and large intestines</vt:lpstr>
      <vt:lpstr>PowerPoint Presentation</vt:lpstr>
      <vt:lpstr>PowerPoint Presentation</vt:lpstr>
      <vt:lpstr>Malignant Tumors of Large Intestine</vt:lpstr>
      <vt:lpstr>Malignant Tumors of Large Intestine </vt:lpstr>
      <vt:lpstr>PowerPoint Presentation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Hereditary non polyposis colon carcinoma syndrome   (Defects in mismatch repair genes)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PowerPoint Presentation</vt:lpstr>
      <vt:lpstr>PowerPoint Presentation</vt:lpstr>
      <vt:lpstr>PowerPoint Presentation</vt:lpstr>
      <vt:lpstr>Colorectal Carcinoma </vt:lpstr>
      <vt:lpstr>PowerPoint Presentation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Diverticulosis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Mohammead Arfah</cp:lastModifiedBy>
  <cp:revision>68</cp:revision>
  <dcterms:created xsi:type="dcterms:W3CDTF">2011-11-14T13:03:18Z</dcterms:created>
  <dcterms:modified xsi:type="dcterms:W3CDTF">2019-12-10T10:34:39Z</dcterms:modified>
</cp:coreProperties>
</file>