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513" r:id="rId3"/>
    <p:sldId id="512" r:id="rId4"/>
    <p:sldId id="511" r:id="rId5"/>
    <p:sldId id="510" r:id="rId6"/>
    <p:sldId id="506" r:id="rId7"/>
    <p:sldId id="515" r:id="rId8"/>
    <p:sldId id="337" r:id="rId9"/>
    <p:sldId id="257" r:id="rId10"/>
    <p:sldId id="327" r:id="rId11"/>
    <p:sldId id="328" r:id="rId12"/>
    <p:sldId id="358" r:id="rId13"/>
    <p:sldId id="340" r:id="rId14"/>
    <p:sldId id="339" r:id="rId15"/>
    <p:sldId id="342" r:id="rId16"/>
    <p:sldId id="540" r:id="rId17"/>
    <p:sldId id="345" r:id="rId18"/>
    <p:sldId id="344" r:id="rId19"/>
    <p:sldId id="356" r:id="rId20"/>
    <p:sldId id="536" r:id="rId21"/>
    <p:sldId id="357" r:id="rId22"/>
    <p:sldId id="353" r:id="rId23"/>
    <p:sldId id="355" r:id="rId24"/>
    <p:sldId id="538" r:id="rId25"/>
    <p:sldId id="359" r:id="rId26"/>
    <p:sldId id="329" r:id="rId27"/>
    <p:sldId id="330" r:id="rId28"/>
    <p:sldId id="332" r:id="rId29"/>
    <p:sldId id="360" r:id="rId30"/>
    <p:sldId id="361" r:id="rId31"/>
    <p:sldId id="368" r:id="rId32"/>
    <p:sldId id="363" r:id="rId33"/>
    <p:sldId id="509" r:id="rId34"/>
    <p:sldId id="543" r:id="rId35"/>
    <p:sldId id="542" r:id="rId36"/>
    <p:sldId id="365" r:id="rId37"/>
    <p:sldId id="366" r:id="rId38"/>
    <p:sldId id="367" r:id="rId39"/>
    <p:sldId id="369" r:id="rId40"/>
    <p:sldId id="370" r:id="rId41"/>
    <p:sldId id="372" r:id="rId42"/>
    <p:sldId id="374" r:id="rId43"/>
    <p:sldId id="375" r:id="rId44"/>
    <p:sldId id="541" r:id="rId45"/>
    <p:sldId id="379" r:id="rId46"/>
    <p:sldId id="380" r:id="rId47"/>
    <p:sldId id="334" r:id="rId48"/>
    <p:sldId id="381" r:id="rId49"/>
    <p:sldId id="382" r:id="rId50"/>
    <p:sldId id="383" r:id="rId51"/>
    <p:sldId id="387" r:id="rId52"/>
    <p:sldId id="544" r:id="rId53"/>
    <p:sldId id="545" r:id="rId54"/>
    <p:sldId id="546" r:id="rId55"/>
    <p:sldId id="547" r:id="rId56"/>
    <p:sldId id="548" r:id="rId57"/>
    <p:sldId id="549" r:id="rId58"/>
    <p:sldId id="55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0310" autoAdjust="0"/>
  </p:normalViewPr>
  <p:slideViewPr>
    <p:cSldViewPr>
      <p:cViewPr>
        <p:scale>
          <a:sx n="70" d="100"/>
          <a:sy n="70" d="100"/>
        </p:scale>
        <p:origin x="-912" y="1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3</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"Barrett's esophagus" in which there is gastric-type mucosa above the </a:t>
            </a:r>
            <a:r>
              <a:rPr lang="en-US" dirty="0" err="1" smtClean="0"/>
              <a:t>gastroesophageal</a:t>
            </a:r>
            <a:r>
              <a:rPr lang="en-US" dirty="0" smtClean="0"/>
              <a:t> junction. Note the columnar epithelium to the left and the </a:t>
            </a:r>
            <a:r>
              <a:rPr lang="en-US" dirty="0" err="1" smtClean="0"/>
              <a:t>squamous</a:t>
            </a:r>
            <a:r>
              <a:rPr lang="en-US" dirty="0" smtClean="0"/>
              <a:t> epithelium at the right. This is "typical" Barrett's mucosa, because there is intestinal </a:t>
            </a:r>
            <a:r>
              <a:rPr lang="en-US" dirty="0" err="1" smtClean="0"/>
              <a:t>metaplasia</a:t>
            </a:r>
            <a:r>
              <a:rPr lang="en-US" dirty="0" smtClean="0"/>
              <a:t> as well (note the goblet cells in the columnar mucosa).</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17</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r>
              <a:rPr lang="en-US" smtClean="0"/>
              <a:t>Glandular “dysplasia”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p:cNvSpPr>
            <a:spLocks noGrp="1" noChangeArrowheads="1"/>
          </p:cNvSpPr>
          <p:nvPr>
            <p:ph type="sldNum" sz="quarter"/>
          </p:nvPr>
        </p:nvSpPr>
        <p:spPr>
          <a:noFill/>
        </p:spPr>
        <p:txBody>
          <a:bodyPr/>
          <a:lstStyle/>
          <a:p>
            <a:fld id="{A9D5B6B9-50CC-497F-9890-55EEA74FAC78}" type="slidenum">
              <a:rPr lang="en-GB" smtClean="0">
                <a:cs typeface="Lucida Sans Unicode" charset="0"/>
              </a:rPr>
              <a:pPr/>
              <a:t>18</a:t>
            </a:fld>
            <a:endParaRPr lang="en-GB" smtClean="0">
              <a:cs typeface="Lucida Sans Unicode" charset="0"/>
            </a:endParaRPr>
          </a:p>
        </p:txBody>
      </p:sp>
      <p:sp>
        <p:nvSpPr>
          <p:cNvPr id="224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426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gross photograph illustrates a </a:t>
            </a:r>
            <a:r>
              <a:rPr lang="en-US" dirty="0" err="1" smtClean="0"/>
              <a:t>squamous</a:t>
            </a:r>
            <a:r>
              <a:rPr lang="en-US" dirty="0" smtClean="0"/>
              <a:t> cell carcinoma of the esophagus in a patient who presented with progressive </a:t>
            </a:r>
            <a:r>
              <a:rPr lang="en-US" dirty="0" err="1" smtClean="0"/>
              <a:t>dysphagia</a:t>
            </a:r>
            <a:r>
              <a:rPr lang="en-US" dirty="0" smtClean="0"/>
              <a:t>. It is easy to see how this mass produced this symptom. The oval structure adjacent to the esophagus represents </a:t>
            </a:r>
            <a:r>
              <a:rPr lang="en-US" dirty="0" err="1" smtClean="0"/>
              <a:t>metatastic</a:t>
            </a:r>
            <a:r>
              <a:rPr lang="en-US" dirty="0" smtClean="0"/>
              <a:t> </a:t>
            </a:r>
            <a:r>
              <a:rPr lang="en-US" dirty="0" err="1" smtClean="0"/>
              <a:t>squamous</a:t>
            </a:r>
            <a:r>
              <a:rPr lang="en-US" dirty="0" smtClean="0"/>
              <a:t> cell carcinoma within a lymph node.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22</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r>
              <a:rPr lang="en-US" dirty="0" smtClean="0"/>
              <a:t>Would you call this </a:t>
            </a:r>
            <a:r>
              <a:rPr lang="en-US" dirty="0" err="1" smtClean="0"/>
              <a:t>squamous</a:t>
            </a:r>
            <a:r>
              <a:rPr lang="en-US" dirty="0" smtClean="0"/>
              <a:t> “dysplasia”? Answer: YES</a:t>
            </a:r>
          </a:p>
          <a:p>
            <a:r>
              <a:rPr lang="en-US" dirty="0" smtClean="0"/>
              <a:t>Would your fear it would develop into </a:t>
            </a:r>
            <a:r>
              <a:rPr lang="en-US" dirty="0" err="1" smtClean="0"/>
              <a:t>squamous</a:t>
            </a:r>
            <a:r>
              <a:rPr lang="en-US" dirty="0" smtClean="0"/>
              <a:t> cell carcinoma? Answer: YES</a:t>
            </a:r>
          </a:p>
          <a:p>
            <a:r>
              <a:rPr lang="en-US" dirty="0" smtClean="0"/>
              <a:t>Does it always? Answer: NO</a:t>
            </a:r>
          </a:p>
          <a:p>
            <a:r>
              <a:rPr lang="en-US" dirty="0" smtClean="0"/>
              <a:t>Does it usually? Answer: With time, YES</a:t>
            </a: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23</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26</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r>
              <a:rPr lang="en-US" smtClean="0"/>
              <a:t>ALL 3 classic branches of the celiac axis supply the stomach: Common hepatic, left gastric, and splenic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27</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r>
              <a:rPr lang="en-US" dirty="0" smtClean="0"/>
              <a:t>If you think of the acid production in the stomach to be ONLY in the mid-BODY, and the proximal and distal ends as chiefly mucous to protect the esophagus and duodenum from the harsh acid, then you will understand the histology.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28</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r>
              <a:rPr lang="en-US" smtClean="0"/>
              <a:t>Body with numerous chief and parietal (acid producing) cells.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4</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The classic place for ANY visible parotid swelling or tumor to present, between the tip of the ear and the tip (angle) of the mandible.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31</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Chronic gastric peptic ulcer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37</a:t>
            </a:fld>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r>
              <a:rPr lang="en-US" smtClean="0"/>
              <a:t>Helicobacter pylori, gastric biopsy, silver stain on left, giemsa stain on right.</a:t>
            </a:r>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38</a:t>
            </a:fld>
            <a:endParaRPr lang="en-GB" smtClean="0">
              <a:cs typeface="Lucida Sans Unico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9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1F140-A877-47AA-9B7D-3ABD4055084F}"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p:spPr>
      </p:sp>
      <p:sp>
        <p:nvSpPr>
          <p:cNvPr id="481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E853D9-FF63-4120-808C-90FAF39E0572}"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3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E989B-9060-4595-9765-2EDDDDA71842}"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r>
              <a:rPr lang="en-US" smtClean="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43</a:t>
            </a:fld>
            <a:endParaRPr lang="en-GB" smtClean="0">
              <a:cs typeface="Lucida Sans Unico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Photomicrograph of a poorly differential intestinal type </a:t>
            </a:r>
            <a:r>
              <a:rPr lang="en-US" dirty="0" err="1" smtClean="0"/>
              <a:t>adenocarcinoma</a:t>
            </a:r>
            <a:r>
              <a:rPr lang="en-US" dirty="0" smtClean="0"/>
              <a:t> of the stomach.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5</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Mixed tumors are generally benign, have BOTH connective tissue (i.e., usually cartilagenous) components as well as glandular components, hence the name pleomorphic or mixed, they generally look and feel like little round soft cartilage balls.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r>
              <a:rPr lang="en-US" smtClean="0"/>
              <a:t>Signet ring cells are POORLY differentiated adenocarcinoma cells, and are OFTEN seen with linitis plastica. Could those large “holes” in the cytoplasm possibly be mucicarmine positive” Answer: YES</a:t>
            </a:r>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45</a:t>
            </a:fld>
            <a:endParaRPr lang="en-GB" smtClean="0">
              <a:cs typeface="Lucida Sans Unico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r>
              <a:rPr lang="en-US" smtClean="0"/>
              <a:t>The SI has a “villous” or “papillary”, i.e., hairy surface appearance, while the LI has a configuration similar to the stomach, i.e., “pits and glands”</a:t>
            </a:r>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47</a:t>
            </a:fld>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7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916FC7-E9C9-42CE-9FBC-5890F5406F9E}"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6FD0-2BAE-417E-92C3-191D471CDED3}" type="slidenum">
              <a:rPr lang="en-US"/>
              <a:pPr/>
              <a:t>52</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21E2E8-EA98-44C3-BFAA-329982B1792C}" type="slidenum">
              <a:rPr lang="en-US"/>
              <a:pPr fontAlgn="base">
                <a:spcBef>
                  <a:spcPct val="0"/>
                </a:spcBef>
                <a:spcAft>
                  <a:spcPct val="0"/>
                </a:spcAft>
              </a:pPr>
              <a:t>56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57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1DF5BC-5B6E-4FE8-87B3-7FADE74CFC27}" type="slidenum">
              <a:rPr lang="en-US"/>
              <a:pPr fontAlgn="base">
                <a:spcBef>
                  <a:spcPct val="0"/>
                </a:spcBef>
                <a:spcAft>
                  <a:spcPct val="0"/>
                </a:spcAft>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89EBA-0858-4FD2-BF59-4F64D090762B}" type="slidenum">
              <a:rPr lang="en-US"/>
              <a:pPr fontAlgn="base">
                <a:spcBef>
                  <a:spcPct val="0"/>
                </a:spcBef>
                <a:spcAft>
                  <a:spcPct val="0"/>
                </a:spcAft>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10</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11</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13</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14</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15</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131A16-B614-45A7-B5A5-D789006B2C58}"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131A16-B614-45A7-B5A5-D789006B2C58}" type="datetimeFigureOut">
              <a:rPr lang="en-US" smtClean="0"/>
              <a:pPr/>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131A16-B614-45A7-B5A5-D789006B2C58}"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31A16-B614-45A7-B5A5-D789006B2C58}" type="datetimeFigureOut">
              <a:rPr lang="en-US" smtClean="0"/>
              <a:pPr/>
              <a:t>12/3/2019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BD49D-256D-49CD-932D-340D3D5EC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anatpat.unicamp.br/lamtgi1.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Digestive system block- </a:t>
            </a:r>
            <a:r>
              <a:rPr lang="en-US" smtClean="0"/>
              <a:t/>
            </a:r>
            <a:br>
              <a:rPr lang="en-US" smtClean="0"/>
            </a:br>
            <a:r>
              <a:rPr lang="en-US" smtClean="0"/>
              <a:t>Practical </a:t>
            </a:r>
            <a:r>
              <a:rPr lang="en-US" dirty="0" smtClean="0"/>
              <a:t>1</a:t>
            </a:r>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3059832" y="620688"/>
            <a:ext cx="2613408"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400" b="1" dirty="0" smtClean="0"/>
              <a:t>GNT Block</a:t>
            </a:r>
            <a:endParaRPr lang="en-US" sz="3200" b="1" dirty="0" smtClean="0"/>
          </a:p>
          <a:p>
            <a:pPr algn="ctr"/>
            <a:r>
              <a:rPr lang="en-US" sz="2400" b="1" dirty="0" smtClean="0"/>
              <a:t>2018</a:t>
            </a:r>
          </a:p>
          <a:p>
            <a:pPr algn="ctr"/>
            <a:r>
              <a:rPr lang="en-US" sz="2400" b="1" dirty="0" smtClean="0"/>
              <a:t>Pathology Practical</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3" cstate="print"/>
          <a:srcRect/>
          <a:stretch>
            <a:fillRect/>
          </a:stretch>
        </p:blipFill>
        <p:spPr bwMode="auto">
          <a:xfrm>
            <a:off x="1905000" y="0"/>
            <a:ext cx="5500688" cy="6858000"/>
          </a:xfrm>
          <a:prstGeom prst="rect">
            <a:avLst/>
          </a:prstGeom>
          <a:noFill/>
          <a:ln w="9525">
            <a:noFill/>
            <a:miter lim="800000"/>
            <a:headEnd/>
            <a:tailEnd/>
          </a:ln>
        </p:spPr>
      </p:pic>
      <p:sp>
        <p:nvSpPr>
          <p:cNvPr id="6147" name="Text Box 6"/>
          <p:cNvSpPr txBox="1">
            <a:spLocks noChangeArrowheads="1"/>
          </p:cNvSpPr>
          <p:nvPr/>
        </p:nvSpPr>
        <p:spPr bwMode="auto">
          <a:xfrm>
            <a:off x="0" y="0"/>
            <a:ext cx="2133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Inf. Thyroid Arts.</a:t>
            </a:r>
          </a:p>
        </p:txBody>
      </p:sp>
      <p:sp>
        <p:nvSpPr>
          <p:cNvPr id="6148" name="Text Box 7"/>
          <p:cNvSpPr txBox="1">
            <a:spLocks noChangeArrowheads="1"/>
          </p:cNvSpPr>
          <p:nvPr/>
        </p:nvSpPr>
        <p:spPr bwMode="auto">
          <a:xfrm>
            <a:off x="7315200" y="2133600"/>
            <a:ext cx="18288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R. Bronch. Art.</a:t>
            </a:r>
          </a:p>
        </p:txBody>
      </p:sp>
      <p:sp>
        <p:nvSpPr>
          <p:cNvPr id="6149" name="Text Box 8"/>
          <p:cNvSpPr txBox="1">
            <a:spLocks noChangeArrowheads="1"/>
          </p:cNvSpPr>
          <p:nvPr/>
        </p:nvSpPr>
        <p:spPr bwMode="auto">
          <a:xfrm>
            <a:off x="7391400" y="2743200"/>
            <a:ext cx="1752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Thoracic. Aor.</a:t>
            </a:r>
          </a:p>
        </p:txBody>
      </p:sp>
      <p:sp>
        <p:nvSpPr>
          <p:cNvPr id="6150" name="Text Box 9"/>
          <p:cNvSpPr txBox="1">
            <a:spLocks noChangeArrowheads="1"/>
          </p:cNvSpPr>
          <p:nvPr/>
        </p:nvSpPr>
        <p:spPr bwMode="auto">
          <a:xfrm>
            <a:off x="0" y="5943600"/>
            <a:ext cx="20574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Left Gastric Art.</a:t>
            </a:r>
          </a:p>
        </p:txBody>
      </p:sp>
      <p:sp>
        <p:nvSpPr>
          <p:cNvPr id="6151" name="Text Box 10"/>
          <p:cNvSpPr txBox="1">
            <a:spLocks noChangeArrowheads="1"/>
          </p:cNvSpPr>
          <p:nvPr/>
        </p:nvSpPr>
        <p:spPr bwMode="auto">
          <a:xfrm>
            <a:off x="7696200" y="4495800"/>
            <a:ext cx="1447800" cy="1922463"/>
          </a:xfrm>
          <a:prstGeom prst="rect">
            <a:avLst/>
          </a:prstGeom>
          <a:noFill/>
          <a:ln w="9525">
            <a:noFill/>
            <a:miter lim="800000"/>
            <a:headEnd/>
            <a:tailEnd/>
          </a:ln>
        </p:spPr>
        <p:txBody>
          <a:bodyPr>
            <a:spAutoFit/>
          </a:bodyPr>
          <a:lstStyle/>
          <a:p>
            <a:pPr>
              <a:spcBef>
                <a:spcPct val="50000"/>
              </a:spcBef>
            </a:pPr>
            <a:r>
              <a:rPr lang="en-US" b="1" u="sng">
                <a:solidFill>
                  <a:srgbClr val="FF0000"/>
                </a:solidFill>
              </a:rPr>
              <a:t>Variations:</a:t>
            </a:r>
          </a:p>
          <a:p>
            <a:pPr>
              <a:spcBef>
                <a:spcPct val="50000"/>
              </a:spcBef>
            </a:pPr>
            <a:r>
              <a:rPr lang="en-US" b="1">
                <a:solidFill>
                  <a:srgbClr val="FF0000"/>
                </a:solidFill>
              </a:rPr>
              <a:t>Inf, Phrenic</a:t>
            </a:r>
          </a:p>
          <a:p>
            <a:pPr>
              <a:spcBef>
                <a:spcPct val="50000"/>
              </a:spcBef>
            </a:pPr>
            <a:r>
              <a:rPr lang="en-US" b="1">
                <a:solidFill>
                  <a:srgbClr val="FF0000"/>
                </a:solidFill>
              </a:rPr>
              <a:t>Celiac</a:t>
            </a:r>
          </a:p>
          <a:p>
            <a:pPr>
              <a:spcBef>
                <a:spcPct val="50000"/>
              </a:spcBef>
            </a:pPr>
            <a:r>
              <a:rPr lang="en-US" b="1">
                <a:solidFill>
                  <a:srgbClr val="FF0000"/>
                </a:solidFill>
              </a:rPr>
              <a:t>Splenic</a:t>
            </a:r>
          </a:p>
          <a:p>
            <a:pPr>
              <a:spcBef>
                <a:spcPct val="50000"/>
              </a:spcBef>
            </a:pPr>
            <a:r>
              <a:rPr lang="en-US" b="1">
                <a:solidFill>
                  <a:srgbClr val="FF0000"/>
                </a:solidFill>
              </a:rPr>
              <a:t>Short Gast.</a:t>
            </a:r>
          </a:p>
        </p:txBody>
      </p:sp>
      <p:sp>
        <p:nvSpPr>
          <p:cNvPr id="6152" name="Line 11"/>
          <p:cNvSpPr>
            <a:spLocks noChangeShapeType="1"/>
          </p:cNvSpPr>
          <p:nvPr/>
        </p:nvSpPr>
        <p:spPr bwMode="auto">
          <a:xfrm>
            <a:off x="762000" y="381000"/>
            <a:ext cx="1143000" cy="0"/>
          </a:xfrm>
          <a:prstGeom prst="line">
            <a:avLst/>
          </a:prstGeom>
          <a:noFill/>
          <a:ln w="76200">
            <a:solidFill>
              <a:srgbClr val="FF0000"/>
            </a:solidFill>
            <a:round/>
            <a:headEnd/>
            <a:tailEnd type="triangle" w="med" len="med"/>
          </a:ln>
        </p:spPr>
        <p:txBody>
          <a:bodyPr/>
          <a:lstStyle/>
          <a:p>
            <a:endParaRPr lang="en-US"/>
          </a:p>
        </p:txBody>
      </p:sp>
      <p:sp>
        <p:nvSpPr>
          <p:cNvPr id="6153" name="Line 12"/>
          <p:cNvSpPr>
            <a:spLocks noChangeShapeType="1"/>
          </p:cNvSpPr>
          <p:nvPr/>
        </p:nvSpPr>
        <p:spPr bwMode="auto">
          <a:xfrm flipH="1">
            <a:off x="7010400" y="2286000"/>
            <a:ext cx="304800" cy="76200"/>
          </a:xfrm>
          <a:prstGeom prst="line">
            <a:avLst/>
          </a:prstGeom>
          <a:noFill/>
          <a:ln w="76200">
            <a:solidFill>
              <a:srgbClr val="FF0000"/>
            </a:solidFill>
            <a:round/>
            <a:headEnd/>
            <a:tailEnd type="triangle" w="med" len="med"/>
          </a:ln>
        </p:spPr>
        <p:txBody>
          <a:bodyPr/>
          <a:lstStyle/>
          <a:p>
            <a:endParaRPr lang="en-US"/>
          </a:p>
        </p:txBody>
      </p:sp>
      <p:sp>
        <p:nvSpPr>
          <p:cNvPr id="6154" name="Line 13"/>
          <p:cNvSpPr>
            <a:spLocks noChangeShapeType="1"/>
          </p:cNvSpPr>
          <p:nvPr/>
        </p:nvSpPr>
        <p:spPr bwMode="auto">
          <a:xfrm flipH="1" flipV="1">
            <a:off x="6934200" y="2819400"/>
            <a:ext cx="533400" cy="76200"/>
          </a:xfrm>
          <a:prstGeom prst="line">
            <a:avLst/>
          </a:prstGeom>
          <a:noFill/>
          <a:ln w="76200">
            <a:solidFill>
              <a:srgbClr val="FF0000"/>
            </a:solidFill>
            <a:round/>
            <a:headEnd/>
            <a:tailEnd type="triangle" w="med" len="med"/>
          </a:ln>
        </p:spPr>
        <p:txBody>
          <a:bodyPr/>
          <a:lstStyle/>
          <a:p>
            <a:endParaRPr lang="en-US"/>
          </a:p>
        </p:txBody>
      </p:sp>
      <p:sp>
        <p:nvSpPr>
          <p:cNvPr id="6155" name="Line 14"/>
          <p:cNvSpPr>
            <a:spLocks noChangeShapeType="1"/>
          </p:cNvSpPr>
          <p:nvPr/>
        </p:nvSpPr>
        <p:spPr bwMode="auto">
          <a:xfrm flipV="1">
            <a:off x="990600" y="6248400"/>
            <a:ext cx="2819400" cy="152400"/>
          </a:xfrm>
          <a:prstGeom prst="line">
            <a:avLst/>
          </a:prstGeom>
          <a:noFill/>
          <a:ln w="762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grpSp>
        <p:nvGrpSpPr>
          <p:cNvPr id="2" name="Group 2"/>
          <p:cNvGrpSpPr>
            <a:grpSpLocks/>
          </p:cNvGrpSpPr>
          <p:nvPr/>
        </p:nvGrpSpPr>
        <p:grpSpPr bwMode="auto">
          <a:xfrm>
            <a:off x="990600" y="1219200"/>
            <a:ext cx="7161213" cy="5448300"/>
            <a:chOff x="624" y="768"/>
            <a:chExt cx="4511" cy="3432"/>
          </a:xfrm>
        </p:grpSpPr>
        <p:pic>
          <p:nvPicPr>
            <p:cNvPr id="26628" name="Picture 3"/>
            <p:cNvPicPr>
              <a:picLocks noChangeAspect="1" noChangeArrowheads="1"/>
            </p:cNvPicPr>
            <p:nvPr/>
          </p:nvPicPr>
          <p:blipFill>
            <a:blip r:embed="rId3" cstate="print"/>
            <a:srcRect/>
            <a:stretch>
              <a:fillRect/>
            </a:stretch>
          </p:blipFill>
          <p:spPr bwMode="auto">
            <a:xfrm>
              <a:off x="624" y="768"/>
              <a:ext cx="4512" cy="3433"/>
            </a:xfrm>
            <a:prstGeom prst="rect">
              <a:avLst/>
            </a:prstGeom>
            <a:noFill/>
            <a:ln w="9525">
              <a:noFill/>
              <a:round/>
              <a:headEnd/>
              <a:tailEnd/>
            </a:ln>
          </p:spPr>
        </p:pic>
        <p:sp>
          <p:nvSpPr>
            <p:cNvPr id="26629" name="Text Box 4"/>
            <p:cNvSpPr txBox="1">
              <a:spLocks noChangeArrowheads="1"/>
            </p:cNvSpPr>
            <p:nvPr/>
          </p:nvSpPr>
          <p:spPr bwMode="auto">
            <a:xfrm>
              <a:off x="624" y="768"/>
              <a:ext cx="4512" cy="3433"/>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sp>
        <p:nvSpPr>
          <p:cNvPr id="25603" name="Text Box 2"/>
          <p:cNvSpPr txBox="1">
            <a:spLocks noChangeArrowheads="1"/>
          </p:cNvSpPr>
          <p:nvPr/>
        </p:nvSpPr>
        <p:spPr bwMode="auto">
          <a:xfrm>
            <a:off x="0" y="990600"/>
            <a:ext cx="9144000" cy="6070600"/>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Inflammatory Cells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4400" b="1">
              <a:solidFill>
                <a:srgbClr val="CC00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BARRETT’S ESOPHAGUS</a:t>
            </a:r>
          </a:p>
        </p:txBody>
      </p:sp>
      <p:grpSp>
        <p:nvGrpSpPr>
          <p:cNvPr id="2" name="Group 2"/>
          <p:cNvGrpSpPr>
            <a:grpSpLocks/>
          </p:cNvGrpSpPr>
          <p:nvPr/>
        </p:nvGrpSpPr>
        <p:grpSpPr bwMode="auto">
          <a:xfrm>
            <a:off x="381000" y="2514600"/>
            <a:ext cx="8380413" cy="3905250"/>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noFill/>
              <a:round/>
              <a:headEnd/>
              <a:tailEnd/>
            </a:ln>
          </p:spPr>
        </p:pic>
        <p:sp>
          <p:nvSpPr>
            <p:cNvPr id="28677" name="Text Box 4"/>
            <p:cNvSpPr txBox="1">
              <a:spLocks noChangeArrowheads="1"/>
            </p:cNvSpPr>
            <p:nvPr/>
          </p:nvSpPr>
          <p:spPr bwMode="auto">
            <a:xfrm>
              <a:off x="240" y="1584"/>
              <a:ext cx="5280" cy="2461"/>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755576" y="332656"/>
            <a:ext cx="7992888" cy="612068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9144000" cy="685323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BARRETT’S ESOPHAGUS</a:t>
            </a:r>
          </a:p>
        </p:txBody>
      </p:sp>
      <p:sp>
        <p:nvSpPr>
          <p:cNvPr id="30723" name="Text Box 2"/>
          <p:cNvSpPr txBox="1">
            <a:spLocks noChangeArrowheads="1"/>
          </p:cNvSpPr>
          <p:nvPr/>
        </p:nvSpPr>
        <p:spPr bwMode="auto">
          <a:xfrm>
            <a:off x="0" y="2362200"/>
            <a:ext cx="9144000" cy="3886200"/>
          </a:xfrm>
          <a:prstGeom prst="rect">
            <a:avLst/>
          </a:prstGeom>
          <a:noFill/>
          <a:ln w="9525">
            <a:noFill/>
            <a:round/>
            <a:headEnd/>
            <a:tailEnd/>
          </a:ln>
        </p:spPr>
        <p:txBody>
          <a:bodyPr/>
          <a:lstStyle/>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CC0066"/>
                </a:solidFill>
                <a:latin typeface="Calibri" pitchFamily="32" charset="0"/>
              </a:rPr>
              <a:t>INTESTINALIZED (GASTRICIZED) mucosa is AT RISK for glandular dysplasia.</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CC0066"/>
                </a:solidFill>
                <a:latin typeface="Calibri" pitchFamily="32" charset="0"/>
              </a:rPr>
              <a:t>Searching for dysplasia when BARRETT’s is present is of utmost importance</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CC0066"/>
                </a:solidFill>
                <a:latin typeface="Calibri" pitchFamily="32" charset="0"/>
              </a:rPr>
              <a:t>MOST/ALL adenocarcinomas arising in the esophagus arise from previously existing BARRETT’s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esophagus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SALIVARY GLAND</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827584" y="620688"/>
            <a:ext cx="7488832" cy="518457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214313" y="214313"/>
            <a:ext cx="2857500" cy="6400800"/>
          </a:xfrm>
          <a:prstGeom prst="rect">
            <a:avLst/>
          </a:prstGeom>
          <a:noFill/>
          <a:ln w="9525">
            <a:noFill/>
            <a:miter lim="800000"/>
            <a:headEnd/>
            <a:tailEnd/>
          </a:ln>
        </p:spPr>
      </p:pic>
      <p:sp>
        <p:nvSpPr>
          <p:cNvPr id="3" name="Rectangle 2"/>
          <p:cNvSpPr/>
          <p:nvPr/>
        </p:nvSpPr>
        <p:spPr>
          <a:xfrm>
            <a:off x="3563888" y="1916832"/>
            <a:ext cx="4752528" cy="1938992"/>
          </a:xfrm>
          <a:prstGeom prst="rect">
            <a:avLst/>
          </a:prstGeom>
        </p:spPr>
        <p:txBody>
          <a:bodyPr wrap="square">
            <a:spAutoFit/>
          </a:bodyPr>
          <a:lstStyle/>
          <a:p>
            <a:r>
              <a:rPr lang="en-US" sz="2400" i="1" dirty="0" smtClean="0"/>
              <a:t>Esophageal </a:t>
            </a:r>
            <a:r>
              <a:rPr lang="en-US" sz="2400" i="1" dirty="0" err="1" smtClean="0"/>
              <a:t>squamous</a:t>
            </a:r>
            <a:r>
              <a:rPr lang="en-US" sz="2400" i="1" dirty="0" smtClean="0"/>
              <a:t> cell carcinoma</a:t>
            </a:r>
            <a:r>
              <a:rPr lang="en-US" sz="2400" dirty="0" smtClean="0"/>
              <a:t> is associated with alcohol and tobacco use, poverty, caustic esophageal injury, </a:t>
            </a:r>
            <a:r>
              <a:rPr lang="en-US" sz="2400" dirty="0" err="1" smtClean="0"/>
              <a:t>achalasia</a:t>
            </a:r>
            <a:r>
              <a:rPr lang="en-US" sz="2400" dirty="0" smtClean="0"/>
              <a:t>, </a:t>
            </a:r>
            <a:r>
              <a:rPr lang="en-US" sz="2400" dirty="0" err="1" smtClean="0"/>
              <a:t>tylosis</a:t>
            </a:r>
            <a:r>
              <a:rPr lang="en-US" sz="2400" dirty="0" smtClean="0"/>
              <a:t>, and Plummer-Vinson syndrome.</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91313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9144000" cy="68516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971600" y="764704"/>
            <a:ext cx="6696744" cy="5400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Stomach</a:t>
            </a:r>
            <a:endParaRPr lang="en-US" dirty="0"/>
          </a:p>
        </p:txBody>
      </p:sp>
      <p:sp>
        <p:nvSpPr>
          <p:cNvPr id="3" name="Subtitle 2"/>
          <p:cNvSpPr>
            <a:spLocks noGrp="1"/>
          </p:cNvSpPr>
          <p:nvPr>
            <p:ph type="subTitle" idx="1"/>
          </p:nvPr>
        </p:nvSpPr>
        <p:spPr/>
        <p:txBody>
          <a:bodyPr/>
          <a:lstStyle/>
          <a:p>
            <a:r>
              <a:rPr lang="en-US" dirty="0" smtClean="0">
                <a:solidFill>
                  <a:schemeClr val="tx1"/>
                </a:solidFill>
              </a:rPr>
              <a:t>Normal anatomy and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9525" y="-161925"/>
            <a:ext cx="9153525" cy="70199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49155" name="Line 2"/>
          <p:cNvSpPr>
            <a:spLocks noChangeShapeType="1"/>
          </p:cNvSpPr>
          <p:nvPr/>
        </p:nvSpPr>
        <p:spPr bwMode="auto">
          <a:xfrm flipV="1">
            <a:off x="2057400" y="3198813"/>
            <a:ext cx="914400" cy="460375"/>
          </a:xfrm>
          <a:prstGeom prst="line">
            <a:avLst/>
          </a:prstGeom>
          <a:noFill/>
          <a:ln w="164520">
            <a:solidFill>
              <a:srgbClr val="0000FF"/>
            </a:solidFill>
            <a:round/>
            <a:headEnd/>
            <a:tailEnd type="triangle" w="med" len="med"/>
          </a:ln>
        </p:spPr>
        <p:txBody>
          <a:bodyPr/>
          <a:lstStyle/>
          <a:p>
            <a:endParaRPr lang="en-US"/>
          </a:p>
        </p:txBody>
      </p:sp>
      <p:sp>
        <p:nvSpPr>
          <p:cNvPr id="49156" name="Line 3"/>
          <p:cNvSpPr>
            <a:spLocks noChangeShapeType="1"/>
          </p:cNvSpPr>
          <p:nvPr/>
        </p:nvSpPr>
        <p:spPr bwMode="auto">
          <a:xfrm>
            <a:off x="2057400" y="228600"/>
            <a:ext cx="1143000" cy="228600"/>
          </a:xfrm>
          <a:prstGeom prst="line">
            <a:avLst/>
          </a:prstGeom>
          <a:noFill/>
          <a:ln w="128160">
            <a:solidFill>
              <a:srgbClr val="0000FF"/>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0" y="0"/>
            <a:ext cx="9144000" cy="6883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9635" name="Text Box 5"/>
          <p:cNvSpPr txBox="1">
            <a:spLocks noChangeArrowheads="1"/>
          </p:cNvSpPr>
          <p:nvPr/>
        </p:nvSpPr>
        <p:spPr bwMode="auto">
          <a:xfrm>
            <a:off x="0" y="6334780"/>
            <a:ext cx="4495800" cy="523220"/>
          </a:xfrm>
          <a:prstGeom prst="rect">
            <a:avLst/>
          </a:prstGeom>
          <a:solidFill>
            <a:srgbClr val="FFFF00"/>
          </a:solidFill>
          <a:ln w="9525">
            <a:noFill/>
            <a:miter lim="800000"/>
            <a:headEnd/>
            <a:tailEnd/>
          </a:ln>
        </p:spPr>
        <p:txBody>
          <a:bodyPr wrap="square">
            <a:spAutoFit/>
          </a:bodyPr>
          <a:lstStyle/>
          <a:p>
            <a:pPr>
              <a:spcBef>
                <a:spcPct val="50000"/>
              </a:spcBef>
            </a:pPr>
            <a:r>
              <a:rPr lang="en-US" sz="2800" b="1" dirty="0" smtClean="0">
                <a:solidFill>
                  <a:srgbClr val="3333FF"/>
                </a:solidFill>
              </a:rPr>
              <a:t>NORMAL</a:t>
            </a:r>
            <a:endParaRPr lang="en-US" sz="2800" b="1" dirty="0">
              <a:solidFill>
                <a:srgbClr val="3333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gastric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8013" cy="990600"/>
          </a:xfrm>
        </p:spPr>
        <p:txBody>
          <a:bodyPr>
            <a:normAutofit fontScale="90000"/>
          </a:bodyPr>
          <a:lstStyle/>
          <a:p>
            <a:r>
              <a:rPr lang="en-US" sz="6000" b="1" smtClean="0">
                <a:solidFill>
                  <a:srgbClr val="0E03EF"/>
                </a:solidFill>
              </a:rPr>
              <a:t>“PEPTIC” ULCERS</a:t>
            </a:r>
          </a:p>
        </p:txBody>
      </p:sp>
      <p:sp>
        <p:nvSpPr>
          <p:cNvPr id="67587" name="Content Placeholder 2"/>
          <p:cNvSpPr>
            <a:spLocks noGrp="1"/>
          </p:cNvSpPr>
          <p:nvPr>
            <p:ph idx="1"/>
          </p:nvPr>
        </p:nvSpPr>
        <p:spPr>
          <a:xfrm>
            <a:off x="0" y="914400"/>
            <a:ext cx="9144000" cy="4648200"/>
          </a:xfrm>
        </p:spPr>
        <p:txBody>
          <a:bodyPr>
            <a:normAutofit fontScale="92500" lnSpcReduction="10000"/>
          </a:bodyPr>
          <a:lstStyle/>
          <a:p>
            <a:r>
              <a:rPr lang="en-US" b="1" smtClean="0">
                <a:solidFill>
                  <a:srgbClr val="A203BD"/>
                </a:solidFill>
              </a:rPr>
              <a:t>“PEPTIC” implies acid cause/aggravation</a:t>
            </a:r>
          </a:p>
          <a:p>
            <a:r>
              <a:rPr lang="en-US" b="1" smtClean="0">
                <a:solidFill>
                  <a:srgbClr val="A203BD"/>
                </a:solidFill>
              </a:rPr>
              <a:t>ULCER vs. EROSION (muscularis mucosa intact)</a:t>
            </a:r>
          </a:p>
          <a:p>
            <a:r>
              <a:rPr lang="en-US" b="1" smtClean="0">
                <a:solidFill>
                  <a:srgbClr val="A203BD"/>
                </a:solidFill>
              </a:rPr>
              <a:t>MUC</a:t>
            </a:r>
            <a:r>
              <a:rPr lang="en-US" b="1" smtClean="0">
                <a:solidFill>
                  <a:srgbClr val="A203BD"/>
                </a:solidFill>
                <a:sym typeface="Wingdings" charset="2"/>
              </a:rPr>
              <a:t>SUBMUCMUSCULARISSEROSA</a:t>
            </a:r>
          </a:p>
          <a:p>
            <a:r>
              <a:rPr lang="en-US" b="1" smtClean="0">
                <a:solidFill>
                  <a:srgbClr val="A203BD"/>
                </a:solidFill>
                <a:sym typeface="Wingdings" charset="2"/>
              </a:rPr>
              <a:t>Chronic, solitary (usually), adults</a:t>
            </a:r>
          </a:p>
          <a:p>
            <a:r>
              <a:rPr lang="en-US" b="1" smtClean="0">
                <a:solidFill>
                  <a:srgbClr val="A203BD"/>
                </a:solidFill>
                <a:sym typeface="Wingdings" charset="2"/>
              </a:rPr>
              <a:t>80% caused by H. pylori</a:t>
            </a:r>
          </a:p>
          <a:p>
            <a:r>
              <a:rPr lang="en-US" b="1" smtClean="0">
                <a:solidFill>
                  <a:srgbClr val="A203BD"/>
                </a:solidFill>
                <a:sym typeface="Wingdings" charset="2"/>
              </a:rPr>
              <a:t>100% caused by H. pylori in</a:t>
            </a:r>
          </a:p>
          <a:p>
            <a:pPr>
              <a:buFont typeface="Arial" charset="0"/>
              <a:buNone/>
            </a:pPr>
            <a:r>
              <a:rPr lang="en-US" b="1" smtClean="0">
                <a:solidFill>
                  <a:srgbClr val="A203BD"/>
                </a:solidFill>
                <a:sym typeface="Wingdings" charset="2"/>
              </a:rPr>
              <a:t>     duodenum</a:t>
            </a:r>
          </a:p>
          <a:p>
            <a:r>
              <a:rPr lang="en-US" b="1" smtClean="0">
                <a:solidFill>
                  <a:srgbClr val="A203BD"/>
                </a:solidFill>
                <a:sym typeface="Wingdings" charset="2"/>
              </a:rPr>
              <a:t>NSAIDS</a:t>
            </a:r>
          </a:p>
          <a:p>
            <a:pPr>
              <a:buFont typeface="Arial" charset="0"/>
              <a:buNone/>
            </a:pPr>
            <a:r>
              <a:rPr lang="en-US" b="1" smtClean="0">
                <a:solidFill>
                  <a:srgbClr val="A203BD"/>
                </a:solidFill>
                <a:sym typeface="Wingdings" charset="2"/>
              </a:rPr>
              <a:t>   “STRESS”</a:t>
            </a:r>
          </a:p>
          <a:p>
            <a:endParaRPr lang="en-US" smtClean="0"/>
          </a:p>
        </p:txBody>
      </p:sp>
      <p:pic>
        <p:nvPicPr>
          <p:cNvPr id="67588" name="Picture 2"/>
          <p:cNvPicPr>
            <a:picLocks noChangeAspect="1" noChangeArrowheads="1"/>
          </p:cNvPicPr>
          <p:nvPr/>
        </p:nvPicPr>
        <p:blipFill>
          <a:blip r:embed="rId3" cstate="print"/>
          <a:srcRect/>
          <a:stretch>
            <a:fillRect/>
          </a:stretch>
        </p:blipFill>
        <p:spPr bwMode="auto">
          <a:xfrm>
            <a:off x="6081713" y="3733800"/>
            <a:ext cx="3062287" cy="3124200"/>
          </a:xfrm>
          <a:prstGeom prst="rect">
            <a:avLst/>
          </a:prstGeom>
          <a:noFill/>
          <a:ln w="9525">
            <a:noFill/>
            <a:miter lim="800000"/>
            <a:headEnd/>
            <a:tailEnd/>
          </a:ln>
        </p:spPr>
      </p:pic>
      <p:pic>
        <p:nvPicPr>
          <p:cNvPr id="67589" name="Picture 3"/>
          <p:cNvPicPr>
            <a:picLocks noChangeAspect="1" noChangeArrowheads="1"/>
          </p:cNvPicPr>
          <p:nvPr/>
        </p:nvPicPr>
        <p:blipFill>
          <a:blip r:embed="rId4" cstate="print"/>
          <a:srcRect/>
          <a:stretch>
            <a:fillRect/>
          </a:stretch>
        </p:blipFill>
        <p:spPr bwMode="auto">
          <a:xfrm>
            <a:off x="2895600" y="4921250"/>
            <a:ext cx="3248025" cy="193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p:cNvPicPr>
            <a:picLocks noChangeAspect="1"/>
          </p:cNvPicPr>
          <p:nvPr/>
        </p:nvPicPr>
        <p:blipFill>
          <a:blip r:embed="rId3" cstate="print"/>
          <a:srcRect/>
          <a:stretch>
            <a:fillRect/>
          </a:stretch>
        </p:blipFill>
        <p:spPr bwMode="auto">
          <a:xfrm>
            <a:off x="517525" y="214313"/>
            <a:ext cx="5197475" cy="6357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Chronic gastric ulcer</a:t>
            </a:r>
          </a:p>
        </p:txBody>
      </p:sp>
      <p:pic>
        <p:nvPicPr>
          <p:cNvPr id="6147" name="Picture 6" descr="44"/>
          <p:cNvPicPr>
            <a:picLocks noGrp="1" noChangeAspect="1" noChangeArrowheads="1"/>
          </p:cNvPicPr>
          <p:nvPr>
            <p:ph idx="1"/>
          </p:nvPr>
        </p:nvPicPr>
        <p:blipFill>
          <a:blip r:embed="rId2" cstate="print">
            <a:lum contrast="20000"/>
          </a:blip>
          <a:srcRect/>
          <a:stretch>
            <a:fillRect/>
          </a:stretch>
        </p:blipFill>
        <p:spPr>
          <a:xfrm>
            <a:off x="152400" y="533400"/>
            <a:ext cx="8923976" cy="5973763"/>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anatpat.unicamp.br/minDscn3737+.jpg">
            <a:hlinkClick r:id="rId3"/>
          </p:cNvPr>
          <p:cNvPicPr>
            <a:picLocks noChangeAspect="1" noChangeArrowheads="1"/>
          </p:cNvPicPr>
          <p:nvPr/>
        </p:nvPicPr>
        <p:blipFill>
          <a:blip r:embed="rId4" cstate="print"/>
          <a:srcRect/>
          <a:stretch>
            <a:fillRect/>
          </a:stretch>
        </p:blipFill>
        <p:spPr bwMode="auto">
          <a:xfrm>
            <a:off x="827584" y="620688"/>
            <a:ext cx="7488832" cy="568863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The Base of a Non-perforated Chronic Peptic Ulcer"/>
          <p:cNvPicPr>
            <a:picLocks noChangeAspect="1" noChangeArrowheads="1"/>
          </p:cNvPicPr>
          <p:nvPr/>
        </p:nvPicPr>
        <p:blipFill>
          <a:blip r:embed="rId2" cstate="print"/>
          <a:srcRect/>
          <a:stretch>
            <a:fillRect/>
          </a:stretch>
        </p:blipFill>
        <p:spPr bwMode="auto">
          <a:xfrm>
            <a:off x="0" y="0"/>
            <a:ext cx="9161749" cy="716403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Gastritis Helicobacter induced</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8013" cy="914400"/>
          </a:xfrm>
        </p:spPr>
        <p:txBody>
          <a:bodyPr>
            <a:normAutofit fontScale="90000"/>
          </a:bodyPr>
          <a:lstStyle/>
          <a:p>
            <a:r>
              <a:rPr lang="en-US" sz="8000" b="1" smtClean="0">
                <a:solidFill>
                  <a:srgbClr val="0E03EF"/>
                </a:solidFill>
              </a:rPr>
              <a:t>GASTRITIS</a:t>
            </a:r>
          </a:p>
        </p:txBody>
      </p:sp>
      <p:sp>
        <p:nvSpPr>
          <p:cNvPr id="62467" name="Content Placeholder 2"/>
          <p:cNvSpPr>
            <a:spLocks noGrp="1"/>
          </p:cNvSpPr>
          <p:nvPr>
            <p:ph idx="1"/>
          </p:nvPr>
        </p:nvSpPr>
        <p:spPr>
          <a:xfrm>
            <a:off x="0" y="914400"/>
            <a:ext cx="9144000" cy="2590800"/>
          </a:xfrm>
        </p:spPr>
        <p:txBody>
          <a:bodyPr>
            <a:normAutofit fontScale="85000" lnSpcReduction="20000"/>
          </a:bodyPr>
          <a:lstStyle/>
          <a:p>
            <a:r>
              <a:rPr lang="en-US" sz="3600" b="1" u="sng" smtClean="0">
                <a:solidFill>
                  <a:srgbClr val="FF0000"/>
                </a:solidFill>
              </a:rPr>
              <a:t>CHRONIC</a:t>
            </a:r>
            <a:r>
              <a:rPr lang="en-US" sz="3600" b="1" smtClean="0">
                <a:solidFill>
                  <a:srgbClr val="FF0000"/>
                </a:solidFill>
              </a:rPr>
              <a:t>, NO EROSIONS, NO HEMORRHAGE</a:t>
            </a:r>
          </a:p>
          <a:p>
            <a:r>
              <a:rPr lang="en-US" sz="2800" b="1" smtClean="0">
                <a:solidFill>
                  <a:srgbClr val="A203BD"/>
                </a:solidFill>
              </a:rPr>
              <a:t>Perhaps some neutrophils</a:t>
            </a:r>
          </a:p>
          <a:p>
            <a:r>
              <a:rPr lang="en-US" sz="2800" b="1" smtClean="0">
                <a:solidFill>
                  <a:srgbClr val="A203BD"/>
                </a:solidFill>
              </a:rPr>
              <a:t>Lymphocytes, lymphoid follicles</a:t>
            </a:r>
          </a:p>
          <a:p>
            <a:r>
              <a:rPr lang="en-US" sz="2800" b="1" smtClean="0">
                <a:solidFill>
                  <a:srgbClr val="A203BD"/>
                </a:solidFill>
              </a:rPr>
              <a:t>REGENERATIVE CHANGES</a:t>
            </a:r>
          </a:p>
          <a:p>
            <a:pPr lvl="1"/>
            <a:r>
              <a:rPr lang="en-US" sz="2400" b="1" smtClean="0">
                <a:solidFill>
                  <a:srgbClr val="A203BD"/>
                </a:solidFill>
              </a:rPr>
              <a:t>METAPLASIA, intestinal</a:t>
            </a:r>
          </a:p>
          <a:p>
            <a:pPr lvl="1"/>
            <a:r>
              <a:rPr lang="en-US" sz="2400" b="1" smtClean="0">
                <a:solidFill>
                  <a:srgbClr val="A203BD"/>
                </a:solidFill>
              </a:rPr>
              <a:t>ATROPHY, mucosal hypoplasia, “thinning”</a:t>
            </a:r>
          </a:p>
          <a:p>
            <a:pPr lvl="1"/>
            <a:r>
              <a:rPr lang="en-US" sz="2400" b="1" smtClean="0">
                <a:solidFill>
                  <a:srgbClr val="A203BD"/>
                </a:solidFill>
              </a:rPr>
              <a:t>DYS-PLASIA</a:t>
            </a:r>
          </a:p>
          <a:p>
            <a:endParaRPr lang="en-US" sz="2800" b="1" smtClean="0">
              <a:solidFill>
                <a:srgbClr val="A203BD"/>
              </a:solidFill>
            </a:endParaRPr>
          </a:p>
          <a:p>
            <a:endParaRPr lang="en-US" sz="3600" b="1"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3124200" y="4038600"/>
            <a:ext cx="3962400" cy="2649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30163"/>
            <a:ext cx="4271963" cy="6827837"/>
          </a:xfrm>
          <a:prstGeom prst="rect">
            <a:avLst/>
          </a:prstGeom>
          <a:noFill/>
          <a:ln w="9525">
            <a:no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267200" y="0"/>
            <a:ext cx="4876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stomach</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0" y="0"/>
            <a:ext cx="6858000" cy="6858000"/>
          </a:xfrm>
          <a:prstGeom prst="rect">
            <a:avLst/>
          </a:prstGeom>
          <a:noFill/>
          <a:ln w="9525">
            <a:noFill/>
            <a:miter lim="800000"/>
            <a:headEnd/>
            <a:tailEnd/>
          </a:ln>
        </p:spPr>
      </p:pic>
      <p:sp>
        <p:nvSpPr>
          <p:cNvPr id="73731" name="Text Box 6"/>
          <p:cNvSpPr txBox="1">
            <a:spLocks noChangeArrowheads="1"/>
          </p:cNvSpPr>
          <p:nvPr/>
        </p:nvSpPr>
        <p:spPr bwMode="auto">
          <a:xfrm>
            <a:off x="7086600" y="228600"/>
            <a:ext cx="1371600" cy="6188075"/>
          </a:xfrm>
          <a:prstGeom prst="rect">
            <a:avLst/>
          </a:prstGeom>
          <a:noFill/>
          <a:ln w="9525">
            <a:noFill/>
            <a:miter lim="800000"/>
            <a:headEnd/>
            <a:tailEnd/>
          </a:ln>
        </p:spPr>
        <p:txBody>
          <a:bodyPr>
            <a:spAutoFit/>
          </a:bodyPr>
          <a:lstStyle/>
          <a:p>
            <a:pPr algn="ctr">
              <a:spcBef>
                <a:spcPct val="50000"/>
              </a:spcBef>
            </a:pPr>
            <a:r>
              <a:rPr lang="en-US" sz="4000" b="1">
                <a:solidFill>
                  <a:srgbClr val="3333FF"/>
                </a:solidFill>
              </a:rPr>
              <a:t>P</a:t>
            </a:r>
          </a:p>
          <a:p>
            <a:pPr algn="ctr">
              <a:spcBef>
                <a:spcPct val="50000"/>
              </a:spcBef>
            </a:pPr>
            <a:r>
              <a:rPr lang="en-US" sz="4000" b="1">
                <a:solidFill>
                  <a:srgbClr val="3333FF"/>
                </a:solidFill>
              </a:rPr>
              <a:t>A</a:t>
            </a:r>
          </a:p>
          <a:p>
            <a:pPr algn="ctr">
              <a:spcBef>
                <a:spcPct val="50000"/>
              </a:spcBef>
            </a:pPr>
            <a:r>
              <a:rPr lang="en-US" sz="4000" b="1">
                <a:solidFill>
                  <a:srgbClr val="3333FF"/>
                </a:solidFill>
              </a:rPr>
              <a:t>R</a:t>
            </a:r>
          </a:p>
          <a:p>
            <a:pPr algn="ctr">
              <a:spcBef>
                <a:spcPct val="50000"/>
              </a:spcBef>
            </a:pPr>
            <a:r>
              <a:rPr lang="en-US" sz="4000" b="1">
                <a:solidFill>
                  <a:srgbClr val="3333FF"/>
                </a:solidFill>
              </a:rPr>
              <a:t>O</a:t>
            </a:r>
          </a:p>
          <a:p>
            <a:pPr algn="ctr">
              <a:spcBef>
                <a:spcPct val="50000"/>
              </a:spcBef>
            </a:pPr>
            <a:r>
              <a:rPr lang="en-US" sz="4000" b="1">
                <a:solidFill>
                  <a:srgbClr val="3333FF"/>
                </a:solidFill>
              </a:rPr>
              <a:t>T</a:t>
            </a:r>
          </a:p>
          <a:p>
            <a:pPr algn="ctr">
              <a:spcBef>
                <a:spcPct val="50000"/>
              </a:spcBef>
            </a:pPr>
            <a:r>
              <a:rPr lang="en-US" sz="4000" b="1">
                <a:solidFill>
                  <a:srgbClr val="3333FF"/>
                </a:solidFill>
              </a:rPr>
              <a:t>I</a:t>
            </a:r>
          </a:p>
          <a:p>
            <a:pPr algn="ctr">
              <a:spcBef>
                <a:spcPct val="50000"/>
              </a:spcBef>
            </a:pPr>
            <a:r>
              <a:rPr lang="en-US" sz="4000" b="1">
                <a:solidFill>
                  <a:srgbClr val="3333FF"/>
                </a:solidFill>
              </a:rPr>
              <a:t>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p:cNvPicPr>
            <a:picLocks noChangeAspect="1"/>
          </p:cNvPicPr>
          <p:nvPr/>
        </p:nvPicPr>
        <p:blipFill>
          <a:blip r:embed="rId3" cstate="print"/>
          <a:srcRect/>
          <a:stretch>
            <a:fillRect/>
          </a:stretch>
        </p:blipFill>
        <p:spPr bwMode="auto">
          <a:xfrm>
            <a:off x="357188" y="603250"/>
            <a:ext cx="8501062" cy="565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a:blip r:embed="rId3" cstate="print"/>
          <a:srcRect/>
          <a:stretch>
            <a:fillRect/>
          </a:stretch>
        </p:blipFill>
        <p:spPr bwMode="auto">
          <a:xfrm>
            <a:off x="857250" y="236538"/>
            <a:ext cx="7443788"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p:cNvPicPr>
          <p:nvPr/>
        </p:nvPicPr>
        <p:blipFill>
          <a:blip r:embed="rId3" cstate="print"/>
          <a:srcRect/>
          <a:stretch>
            <a:fillRect/>
          </a:stretch>
        </p:blipFill>
        <p:spPr bwMode="auto">
          <a:xfrm>
            <a:off x="285750" y="285750"/>
            <a:ext cx="52578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0"/>
            <a:ext cx="9144000" cy="1981200"/>
          </a:xfrm>
        </p:spPr>
        <p:txBody>
          <a:bodyPr>
            <a:normAutofit fontScale="90000"/>
          </a:bodyPr>
          <a:lstStyle/>
          <a:p>
            <a:r>
              <a:rPr lang="en-US" sz="6600" b="1" smtClean="0">
                <a:solidFill>
                  <a:srgbClr val="0E03EF"/>
                </a:solidFill>
              </a:rPr>
              <a:t>ADENOCARCINOMA</a:t>
            </a:r>
            <a:br>
              <a:rPr lang="en-US" sz="6600" b="1" smtClean="0">
                <a:solidFill>
                  <a:srgbClr val="0E03EF"/>
                </a:solidFill>
              </a:rPr>
            </a:br>
            <a:r>
              <a:rPr lang="en-US" sz="6600" b="1" smtClean="0">
                <a:solidFill>
                  <a:srgbClr val="0E03EF"/>
                </a:solidFill>
              </a:rPr>
              <a:t>GROWTH PATTERNS</a:t>
            </a:r>
          </a:p>
        </p:txBody>
      </p:sp>
      <p:pic>
        <p:nvPicPr>
          <p:cNvPr id="88067" name="Picture 2"/>
          <p:cNvPicPr>
            <a:picLocks noGrp="1" noChangeAspect="1" noChangeArrowheads="1"/>
          </p:cNvPicPr>
          <p:nvPr>
            <p:ph idx="1"/>
          </p:nvPr>
        </p:nvPicPr>
        <p:blipFill>
          <a:blip r:embed="rId3" cstate="print"/>
          <a:srcRect/>
          <a:stretch>
            <a:fillRect/>
          </a:stretch>
        </p:blipFill>
        <p:spPr>
          <a:xfrm>
            <a:off x="2057400" y="2163763"/>
            <a:ext cx="7086600" cy="4694237"/>
          </a:xfrm>
        </p:spPr>
      </p:pic>
      <p:pic>
        <p:nvPicPr>
          <p:cNvPr id="88069" name="Picture 5"/>
          <p:cNvPicPr>
            <a:picLocks noChangeAspect="1" noChangeArrowheads="1"/>
          </p:cNvPicPr>
          <p:nvPr/>
        </p:nvPicPr>
        <p:blipFill>
          <a:blip r:embed="rId4" cstate="print"/>
          <a:srcRect/>
          <a:stretch>
            <a:fillRect/>
          </a:stretch>
        </p:blipFill>
        <p:spPr bwMode="auto">
          <a:xfrm>
            <a:off x="0" y="4343400"/>
            <a:ext cx="224948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604808" y="548813"/>
            <a:ext cx="7999640" cy="5996021"/>
          </a:xfrm>
          <a:prstGeom prst="rect">
            <a:avLst/>
          </a:prstGeom>
          <a:noFill/>
        </p:spPr>
      </p:pic>
      <p:sp>
        <p:nvSpPr>
          <p:cNvPr id="3" name="Rectangle 2"/>
          <p:cNvSpPr/>
          <p:nvPr/>
        </p:nvSpPr>
        <p:spPr>
          <a:xfrm>
            <a:off x="5364088" y="5949280"/>
            <a:ext cx="287617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intestinal-type gastric cancer</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normAutofit fontScale="90000"/>
          </a:bodyPr>
          <a:lstStyle/>
          <a:p>
            <a:r>
              <a:rPr lang="en-US" b="1" dirty="0" smtClean="0"/>
              <a:t>Gastric </a:t>
            </a:r>
            <a:r>
              <a:rPr lang="en-US" b="1" dirty="0" err="1" smtClean="0"/>
              <a:t>adenocarcinoma</a:t>
            </a:r>
            <a:r>
              <a:rPr lang="en-US" b="1" dirty="0" smtClean="0"/>
              <a:t> of the diffuse signet ring cell type</a:t>
            </a:r>
          </a:p>
        </p:txBody>
      </p:sp>
      <p:pic>
        <p:nvPicPr>
          <p:cNvPr id="92163" name="Picture 2"/>
          <p:cNvPicPr>
            <a:picLocks noGrp="1" noChangeAspect="1" noChangeArrowheads="1"/>
          </p:cNvPicPr>
          <p:nvPr>
            <p:ph idx="1"/>
          </p:nvPr>
        </p:nvPicPr>
        <p:blipFill>
          <a:blip r:embed="rId3" cstate="print"/>
          <a:srcRect/>
          <a:stretch>
            <a:fillRect/>
          </a:stretch>
        </p:blipFill>
        <p:spPr>
          <a:xfrm>
            <a:off x="1030560" y="1484784"/>
            <a:ext cx="6781800" cy="5086350"/>
          </a:xfrm>
        </p:spPr>
      </p:pic>
      <p:sp>
        <p:nvSpPr>
          <p:cNvPr id="4" name="Rectangle 3"/>
          <p:cNvSpPr/>
          <p:nvPr/>
        </p:nvSpPr>
        <p:spPr>
          <a:xfrm>
            <a:off x="4499992" y="6093296"/>
            <a:ext cx="329930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smtClean="0"/>
              <a:t>diffuse</a:t>
            </a:r>
            <a:r>
              <a:rPr lang="en-US" dirty="0" smtClean="0"/>
              <a:t> </a:t>
            </a:r>
            <a:r>
              <a:rPr lang="en-US" b="1" dirty="0" smtClean="0"/>
              <a:t>types with signet </a:t>
            </a:r>
            <a:r>
              <a:rPr lang="en-US" b="1" dirty="0" smtClean="0"/>
              <a:t>ring cell</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Small intestine</a:t>
            </a:r>
            <a:endParaRPr lang="en-US" dirty="0"/>
          </a:p>
        </p:txBody>
      </p:sp>
      <p:sp>
        <p:nvSpPr>
          <p:cNvPr id="5" name="Subtitle 4"/>
          <p:cNvSpPr>
            <a:spLocks noGrp="1"/>
          </p:cNvSpPr>
          <p:nvPr>
            <p:ph type="subTitle" idx="1"/>
          </p:nvPr>
        </p:nvSpPr>
        <p:spPr/>
        <p:txBody>
          <a:bodyPr/>
          <a:lstStyle/>
          <a:p>
            <a:r>
              <a:rPr lang="en-US" dirty="0" smtClean="0">
                <a:solidFill>
                  <a:schemeClr val="tx1"/>
                </a:solidFill>
              </a:rPr>
              <a:t>Normal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fontScale="90000"/>
          </a:bodyPr>
          <a:lstStyle/>
          <a:p>
            <a:r>
              <a:rPr lang="en-US" sz="9600" b="1" smtClean="0">
                <a:solidFill>
                  <a:srgbClr val="0E03EF"/>
                </a:solidFill>
              </a:rPr>
              <a:t>MUCOSA</a:t>
            </a:r>
          </a:p>
        </p:txBody>
      </p:sp>
      <p:sp>
        <p:nvSpPr>
          <p:cNvPr id="98307" name="Content Placeholder 2"/>
          <p:cNvSpPr>
            <a:spLocks noGrp="1"/>
          </p:cNvSpPr>
          <p:nvPr>
            <p:ph idx="1"/>
          </p:nvPr>
        </p:nvSpPr>
        <p:spPr>
          <a:xfrm>
            <a:off x="0" y="1447800"/>
            <a:ext cx="9144000" cy="2667000"/>
          </a:xfrm>
        </p:spPr>
        <p:txBody>
          <a:bodyPr>
            <a:normAutofit lnSpcReduction="10000"/>
          </a:bodyPr>
          <a:lstStyle/>
          <a:p>
            <a:r>
              <a:rPr lang="en-US" b="1" smtClean="0">
                <a:solidFill>
                  <a:srgbClr val="A203BD"/>
                </a:solidFill>
              </a:rPr>
              <a:t>SI: ABSORPTIVE, MUCUS, PANETH (apical granules)</a:t>
            </a:r>
          </a:p>
          <a:p>
            <a:pPr lvl="1"/>
            <a:r>
              <a:rPr lang="en-US" b="1" smtClean="0">
                <a:solidFill>
                  <a:srgbClr val="A203BD"/>
                </a:solidFill>
              </a:rPr>
              <a:t>VILLI</a:t>
            </a:r>
          </a:p>
          <a:p>
            <a:r>
              <a:rPr lang="en-US" b="1" smtClean="0">
                <a:solidFill>
                  <a:srgbClr val="A203BD"/>
                </a:solidFill>
              </a:rPr>
              <a:t>LI: MUCUS, ABSORPTIVE, ENTEROENDOCRINE (basal granules)</a:t>
            </a:r>
          </a:p>
          <a:p>
            <a:pPr lvl="1"/>
            <a:r>
              <a:rPr lang="en-US" b="1" smtClean="0">
                <a:solidFill>
                  <a:srgbClr val="A203BD"/>
                </a:solidFill>
              </a:rPr>
              <a:t>CRYPTS</a:t>
            </a:r>
          </a:p>
        </p:txBody>
      </p:sp>
      <p:pic>
        <p:nvPicPr>
          <p:cNvPr id="98308" name="Picture 2"/>
          <p:cNvPicPr>
            <a:picLocks noChangeAspect="1" noChangeArrowheads="1"/>
          </p:cNvPicPr>
          <p:nvPr/>
        </p:nvPicPr>
        <p:blipFill>
          <a:blip r:embed="rId3" cstate="print"/>
          <a:srcRect/>
          <a:stretch>
            <a:fillRect/>
          </a:stretch>
        </p:blipFill>
        <p:spPr bwMode="auto">
          <a:xfrm>
            <a:off x="2514600" y="3357562"/>
            <a:ext cx="66294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Gross and histopathology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duodenal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0" y="0"/>
            <a:ext cx="9144000" cy="4368800"/>
          </a:xfrm>
          <a:prstGeom prst="rect">
            <a:avLst/>
          </a:prstGeom>
          <a:noFill/>
          <a:ln w="9525">
            <a:noFill/>
            <a:miter lim="800000"/>
            <a:headEnd/>
            <a:tailEnd/>
          </a:ln>
        </p:spPr>
      </p:pic>
      <p:sp>
        <p:nvSpPr>
          <p:cNvPr id="78851" name="Text Box 5"/>
          <p:cNvSpPr txBox="1">
            <a:spLocks noChangeArrowheads="1"/>
          </p:cNvSpPr>
          <p:nvPr/>
        </p:nvSpPr>
        <p:spPr bwMode="auto">
          <a:xfrm>
            <a:off x="457200" y="4800600"/>
            <a:ext cx="8305800" cy="1922463"/>
          </a:xfrm>
          <a:prstGeom prst="rect">
            <a:avLst/>
          </a:prstGeom>
          <a:noFill/>
          <a:ln w="9525">
            <a:noFill/>
            <a:miter lim="800000"/>
            <a:headEnd/>
            <a:tailEnd/>
          </a:ln>
        </p:spPr>
        <p:txBody>
          <a:bodyPr>
            <a:spAutoFit/>
          </a:bodyPr>
          <a:lstStyle/>
          <a:p>
            <a:pPr algn="ctr">
              <a:spcBef>
                <a:spcPct val="50000"/>
              </a:spcBef>
            </a:pPr>
            <a:r>
              <a:rPr lang="en-US" sz="4800" b="1">
                <a:solidFill>
                  <a:srgbClr val="3333FF"/>
                </a:solidFill>
              </a:rPr>
              <a:t>PLEOMORPHIC ADENOMA</a:t>
            </a:r>
          </a:p>
          <a:p>
            <a:pPr algn="ctr">
              <a:spcBef>
                <a:spcPct val="50000"/>
              </a:spcBef>
            </a:pPr>
            <a:r>
              <a:rPr lang="en-US" sz="4800" b="1">
                <a:solidFill>
                  <a:srgbClr val="3333FF"/>
                </a:solidFill>
              </a:rPr>
              <a:t>i.e., MIXED TUMOR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p:cNvPicPr>
            <a:picLocks noChangeAspect="1"/>
          </p:cNvPicPr>
          <p:nvPr/>
        </p:nvPicPr>
        <p:blipFill>
          <a:blip r:embed="rId3" cstate="print"/>
          <a:srcRect/>
          <a:stretch>
            <a:fillRect/>
          </a:stretch>
        </p:blipFill>
        <p:spPr bwMode="auto">
          <a:xfrm>
            <a:off x="571500" y="571500"/>
            <a:ext cx="7810500" cy="572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rPr>
              <a:t> </a:t>
            </a:r>
            <a:r>
              <a:rPr lang="en-US" dirty="0" smtClean="0"/>
              <a:t>Celiac disease</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CA80A5B3-F34C-463B-9A4E-BAE82357F68D}" type="datetime1">
              <a:rPr lang="en-US"/>
              <a:pPr/>
              <a:t>12/3/2019</a:t>
            </a:fld>
            <a:endParaRPr lang="en-US"/>
          </a:p>
        </p:txBody>
      </p:sp>
      <p:sp>
        <p:nvSpPr>
          <p:cNvPr id="7" name="Slide Number Placeholder 2"/>
          <p:cNvSpPr>
            <a:spLocks noGrp="1"/>
          </p:cNvSpPr>
          <p:nvPr>
            <p:ph type="sldNum" sz="quarter" idx="11"/>
          </p:nvPr>
        </p:nvSpPr>
        <p:spPr/>
        <p:txBody>
          <a:bodyPr/>
          <a:lstStyle/>
          <a:p>
            <a:fld id="{2DED8143-09CF-44AF-A7AB-B89C6EA027CC}" type="slidenum">
              <a:rPr lang="en-US"/>
              <a:pPr/>
              <a:t>52</a:t>
            </a:fld>
            <a:endParaRPr lang="en-US"/>
          </a:p>
        </p:txBody>
      </p:sp>
      <p:pic>
        <p:nvPicPr>
          <p:cNvPr id="95236" name="Picture 4" descr="S01871-017-f038b"/>
          <p:cNvPicPr>
            <a:picLocks noChangeAspect="1" noChangeArrowheads="1"/>
          </p:cNvPicPr>
          <p:nvPr/>
        </p:nvPicPr>
        <p:blipFill>
          <a:blip r:embed="rId3" cstate="print"/>
          <a:srcRect/>
          <a:stretch>
            <a:fillRect/>
          </a:stretch>
        </p:blipFill>
        <p:spPr bwMode="auto">
          <a:xfrm>
            <a:off x="395288" y="1989138"/>
            <a:ext cx="3503612" cy="2776537"/>
          </a:xfrm>
          <a:prstGeom prst="rect">
            <a:avLst/>
          </a:prstGeom>
          <a:noFill/>
          <a:ln w="9525">
            <a:solidFill>
              <a:schemeClr val="tx1"/>
            </a:solidFill>
            <a:miter lim="800000"/>
            <a:headEnd/>
            <a:tailEnd/>
          </a:ln>
        </p:spPr>
      </p:pic>
      <p:sp>
        <p:nvSpPr>
          <p:cNvPr id="95237" name="Text Box 5"/>
          <p:cNvSpPr txBox="1">
            <a:spLocks noChangeArrowheads="1"/>
          </p:cNvSpPr>
          <p:nvPr/>
        </p:nvSpPr>
        <p:spPr bwMode="auto">
          <a:xfrm>
            <a:off x="395288" y="5013325"/>
            <a:ext cx="3384550" cy="641350"/>
          </a:xfrm>
          <a:prstGeom prst="rect">
            <a:avLst/>
          </a:prstGeom>
          <a:noFill/>
          <a:ln w="9525">
            <a:noFill/>
            <a:miter lim="800000"/>
            <a:headEnd/>
            <a:tailEnd/>
          </a:ln>
          <a:effectLst/>
        </p:spPr>
        <p:txBody>
          <a:bodyPr>
            <a:spAutoFit/>
          </a:bodyPr>
          <a:lstStyle/>
          <a:p>
            <a:pPr>
              <a:spcBef>
                <a:spcPct val="50000"/>
              </a:spcBef>
            </a:pPr>
            <a:r>
              <a:rPr lang="en-US" b="1">
                <a:latin typeface="Century Gothic" pitchFamily="34" charset="0"/>
              </a:rPr>
              <a:t>Villous length to crypt length             3/1</a:t>
            </a:r>
          </a:p>
        </p:txBody>
      </p:sp>
      <p:pic>
        <p:nvPicPr>
          <p:cNvPr id="95238" name="Picture 6" descr="S01871-017-f038a"/>
          <p:cNvPicPr>
            <a:picLocks noChangeAspect="1" noChangeArrowheads="1"/>
          </p:cNvPicPr>
          <p:nvPr/>
        </p:nvPicPr>
        <p:blipFill>
          <a:blip r:embed="rId4" cstate="print"/>
          <a:srcRect/>
          <a:stretch>
            <a:fillRect/>
          </a:stretch>
        </p:blipFill>
        <p:spPr bwMode="auto">
          <a:xfrm>
            <a:off x="4541838" y="1997075"/>
            <a:ext cx="3887787" cy="284003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0F5ACE2-ED9A-4D88-B4BC-341422868CF1}" type="datetime1">
              <a:rPr lang="en-US"/>
              <a:pPr/>
              <a:t>12/3/2019</a:t>
            </a:fld>
            <a:endParaRPr lang="en-US"/>
          </a:p>
        </p:txBody>
      </p:sp>
      <p:sp>
        <p:nvSpPr>
          <p:cNvPr id="8" name="Slide Number Placeholder 2"/>
          <p:cNvSpPr>
            <a:spLocks noGrp="1"/>
          </p:cNvSpPr>
          <p:nvPr>
            <p:ph type="sldNum" sz="quarter" idx="11"/>
          </p:nvPr>
        </p:nvSpPr>
        <p:spPr/>
        <p:txBody>
          <a:bodyPr/>
          <a:lstStyle/>
          <a:p>
            <a:fld id="{731B041C-8226-4160-ADC4-4B8727CF0D09}" type="slidenum">
              <a:rPr lang="en-US"/>
              <a:pPr/>
              <a:t>53</a:t>
            </a:fld>
            <a:endParaRPr lang="en-US"/>
          </a:p>
        </p:txBody>
      </p:sp>
      <p:sp>
        <p:nvSpPr>
          <p:cNvPr id="76802" name="Text Box 2"/>
          <p:cNvSpPr txBox="1">
            <a:spLocks noChangeArrowheads="1"/>
          </p:cNvSpPr>
          <p:nvPr/>
        </p:nvSpPr>
        <p:spPr bwMode="auto">
          <a:xfrm>
            <a:off x="34925" y="404813"/>
            <a:ext cx="8208963" cy="701675"/>
          </a:xfrm>
          <a:prstGeom prst="rect">
            <a:avLst/>
          </a:prstGeom>
          <a:noFill/>
          <a:ln w="9525">
            <a:noFill/>
            <a:miter lim="800000"/>
            <a:headEnd/>
            <a:tailEnd/>
          </a:ln>
          <a:effectLst/>
        </p:spPr>
        <p:txBody>
          <a:bodyPr>
            <a:spAutoFit/>
          </a:bodyPr>
          <a:lstStyle/>
          <a:p>
            <a:pPr algn="l">
              <a:spcBef>
                <a:spcPct val="50000"/>
              </a:spcBef>
            </a:pPr>
            <a:r>
              <a:rPr lang="en-US" sz="4000">
                <a:solidFill>
                  <a:schemeClr val="tx2"/>
                </a:solidFill>
                <a:latin typeface="Century Gothic" pitchFamily="34" charset="0"/>
              </a:rPr>
              <a:t>INTRODUCTION</a:t>
            </a:r>
          </a:p>
        </p:txBody>
      </p:sp>
      <p:sp>
        <p:nvSpPr>
          <p:cNvPr id="76803" name="Text Box 3"/>
          <p:cNvSpPr txBox="1">
            <a:spLocks noChangeArrowheads="1"/>
          </p:cNvSpPr>
          <p:nvPr/>
        </p:nvSpPr>
        <p:spPr bwMode="auto">
          <a:xfrm>
            <a:off x="34925" y="1709738"/>
            <a:ext cx="8280400" cy="1431925"/>
          </a:xfrm>
          <a:prstGeom prst="rect">
            <a:avLst/>
          </a:prstGeom>
          <a:noFill/>
          <a:ln w="9525">
            <a:noFill/>
            <a:miter lim="800000"/>
            <a:headEnd/>
            <a:tailEnd/>
          </a:ln>
          <a:effectLst/>
        </p:spPr>
        <p:txBody>
          <a:bodyPr>
            <a:spAutoFit/>
          </a:bodyPr>
          <a:lstStyle/>
          <a:p>
            <a:pPr marL="342900" indent="-342900" algn="l">
              <a:spcBef>
                <a:spcPct val="50000"/>
              </a:spcBef>
              <a:buFontTx/>
              <a:buChar char="•"/>
            </a:pPr>
            <a:r>
              <a:rPr lang="en-US" sz="3200" b="1">
                <a:latin typeface="Century Gothic" pitchFamily="34" charset="0"/>
              </a:rPr>
              <a:t>Increased intraepithelial lymphocytes (IELs)</a:t>
            </a:r>
          </a:p>
          <a:p>
            <a:pPr marL="342900" indent="-342900" algn="l"/>
            <a:endParaRPr lang="en-US" sz="2400"/>
          </a:p>
        </p:txBody>
      </p:sp>
      <p:sp>
        <p:nvSpPr>
          <p:cNvPr id="76804" name="Text Box 4"/>
          <p:cNvSpPr txBox="1">
            <a:spLocks noChangeArrowheads="1"/>
          </p:cNvSpPr>
          <p:nvPr/>
        </p:nvSpPr>
        <p:spPr bwMode="auto">
          <a:xfrm>
            <a:off x="34925" y="2852738"/>
            <a:ext cx="6624638" cy="1160462"/>
          </a:xfrm>
          <a:prstGeom prst="rect">
            <a:avLst/>
          </a:prstGeom>
          <a:noFill/>
          <a:ln w="9525">
            <a:noFill/>
            <a:miter lim="800000"/>
            <a:headEnd/>
            <a:tailEnd/>
          </a:ln>
          <a:effectLst/>
        </p:spPr>
        <p:txBody>
          <a:bodyPr>
            <a:spAutoFit/>
          </a:bodyPr>
          <a:lstStyle/>
          <a:p>
            <a:pPr lvl="1" algn="l">
              <a:spcBef>
                <a:spcPct val="50000"/>
              </a:spcBef>
              <a:buFontTx/>
              <a:buChar char="•"/>
            </a:pPr>
            <a:r>
              <a:rPr lang="en-US" sz="2800">
                <a:latin typeface="Century Gothic" pitchFamily="34" charset="0"/>
              </a:rPr>
              <a:t>Final common pathway </a:t>
            </a:r>
          </a:p>
          <a:p>
            <a:pPr algn="l">
              <a:spcBef>
                <a:spcPct val="50000"/>
              </a:spcBef>
            </a:pPr>
            <a:endParaRPr lang="en-US" sz="2800">
              <a:latin typeface="Century Gothic" pitchFamily="34" charset="0"/>
            </a:endParaRPr>
          </a:p>
        </p:txBody>
      </p:sp>
      <p:sp>
        <p:nvSpPr>
          <p:cNvPr id="76806" name="AutoShape 6"/>
          <p:cNvSpPr>
            <a:spLocks noChangeArrowheads="1"/>
          </p:cNvSpPr>
          <p:nvPr/>
        </p:nvSpPr>
        <p:spPr bwMode="auto">
          <a:xfrm>
            <a:off x="50800" y="3573463"/>
            <a:ext cx="5508625" cy="2592387"/>
          </a:xfrm>
          <a:prstGeom prst="rightArrowCallout">
            <a:avLst>
              <a:gd name="adj1" fmla="val 6796"/>
              <a:gd name="adj2" fmla="val 11056"/>
              <a:gd name="adj3" fmla="val 45253"/>
              <a:gd name="adj4" fmla="val 71634"/>
            </a:avLst>
          </a:prstGeom>
          <a:solidFill>
            <a:schemeClr val="accent1"/>
          </a:solidFill>
          <a:ln w="9525">
            <a:solidFill>
              <a:schemeClr val="tx1"/>
            </a:solidFill>
            <a:miter lim="800000"/>
            <a:headEnd/>
            <a:tailEnd/>
          </a:ln>
          <a:effectLst/>
        </p:spPr>
        <p:txBody>
          <a:bodyPr anchor="ctr"/>
          <a:lstStyle/>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Inflammatory &amp; Autoimmune</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Infectious</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Ingested</a:t>
            </a: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p:txBody>
      </p:sp>
      <p:pic>
        <p:nvPicPr>
          <p:cNvPr id="76810" name="Picture 10" descr="iel"/>
          <p:cNvPicPr>
            <a:picLocks noChangeAspect="1" noChangeArrowheads="1"/>
          </p:cNvPicPr>
          <p:nvPr/>
        </p:nvPicPr>
        <p:blipFill>
          <a:blip r:embed="rId2" cstate="print"/>
          <a:srcRect/>
          <a:stretch>
            <a:fillRect/>
          </a:stretch>
        </p:blipFill>
        <p:spPr bwMode="auto">
          <a:xfrm>
            <a:off x="0" y="-350204"/>
            <a:ext cx="9144000" cy="720820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4.44444E-6 L -0.09462 -0.95532 " pathEditMode="relative" rAng="0" ptsTypes="AA">
                                      <p:cBhvr>
                                        <p:cTn id="6" dur="2000" fill="hold"/>
                                        <p:tgtEl>
                                          <p:spTgt spid="76803"/>
                                        </p:tgtEl>
                                        <p:attrNameLst>
                                          <p:attrName>ppt_x</p:attrName>
                                          <p:attrName>ppt_y</p:attrName>
                                        </p:attrNameLst>
                                      </p:cBhvr>
                                      <p:rCtr x="-47" y="-4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596" y="0"/>
            <a:ext cx="8286840" cy="5500702"/>
          </a:xfrm>
          <a:prstGeom prst="rect">
            <a:avLst/>
          </a:prstGeom>
          <a:noFill/>
          <a:ln w="9525">
            <a:noFill/>
            <a:miter lim="800000"/>
            <a:headEnd/>
            <a:tailEnd/>
          </a:ln>
          <a:effectLst/>
        </p:spPr>
      </p:pic>
      <p:sp>
        <p:nvSpPr>
          <p:cNvPr id="3" name="Rectangle 2"/>
          <p:cNvSpPr/>
          <p:nvPr/>
        </p:nvSpPr>
        <p:spPr>
          <a:xfrm>
            <a:off x="1857356" y="5500703"/>
            <a:ext cx="4572000" cy="1169551"/>
          </a:xfrm>
          <a:prstGeom prst="rect">
            <a:avLst/>
          </a:prstGeom>
        </p:spPr>
        <p:txBody>
          <a:bodyPr wrap="square">
            <a:spAutoFit/>
          </a:bodyPr>
          <a:lstStyle/>
          <a:p>
            <a:r>
              <a:rPr lang="en-US" sz="1400" b="1" dirty="0" smtClean="0"/>
              <a:t>a Low-power view of fully developed </a:t>
            </a:r>
            <a:r>
              <a:rPr lang="en-US" sz="1400" b="1" dirty="0" err="1" smtClean="0"/>
              <a:t>sprue</a:t>
            </a:r>
            <a:r>
              <a:rPr lang="en-US" sz="1400" b="1" dirty="0" smtClean="0"/>
              <a:t>-type changes. Note the elongated crypts with complete lack of </a:t>
            </a:r>
            <a:r>
              <a:rPr lang="en-US" sz="1400" b="1" dirty="0" err="1" smtClean="0"/>
              <a:t>villi</a:t>
            </a:r>
            <a:r>
              <a:rPr lang="en-US" sz="1400" b="1" dirty="0" smtClean="0"/>
              <a:t>. b High-power view showing</a:t>
            </a:r>
          </a:p>
          <a:p>
            <a:r>
              <a:rPr lang="en-US" sz="1400" b="1" dirty="0" smtClean="0"/>
              <a:t>damaged surface epithelium with large numbers of intraepithelial lymphocytes.</a:t>
            </a:r>
            <a:endParaRPr lang="en-US" sz="14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Carcinoid</a:t>
            </a:r>
            <a:r>
              <a:rPr lang="en-US" dirty="0" smtClean="0"/>
              <a:t> </a:t>
            </a:r>
            <a:r>
              <a:rPr lang="en-US" dirty="0" err="1" smtClean="0"/>
              <a:t>tumour</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CARCINOID OF SMALL INTESTINE</a:t>
            </a:r>
            <a:endParaRPr lang="en-US" sz="3600" dirty="0">
              <a:latin typeface="Franklin Gothic Demi" pitchFamily="34" charset="0"/>
            </a:endParaRPr>
          </a:p>
        </p:txBody>
      </p:sp>
      <p:pic>
        <p:nvPicPr>
          <p:cNvPr id="3" name="Picture 2"/>
          <p:cNvPicPr>
            <a:picLocks noChangeAspect="1" noChangeArrowheads="1"/>
          </p:cNvPicPr>
          <p:nvPr/>
        </p:nvPicPr>
        <p:blipFill>
          <a:blip r:embed="rId3" cstate="print">
            <a:lum bright="2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CARCINOID TUMOUR OF SMALL INTESTINE</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Carcinoid of the small intestine:</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small intestine shows surface ulceration and an infiltrating tumour mass in mucosa and submucosa</a:t>
            </a:r>
            <a:endParaRPr lang="en-US" sz="3600" i="1" dirty="0">
              <a:solidFill>
                <a:schemeClr val="accent1">
                  <a:satMod val="150000"/>
                </a:schemeClr>
              </a:solidFill>
              <a:latin typeface="Franklin Gothic Demi" pitchFamily="34" charset="0"/>
            </a:endParaRPr>
          </a:p>
        </p:txBody>
      </p:sp>
      <p:sp>
        <p:nvSpPr>
          <p:cNvPr id="43011" name="TextBox 2"/>
          <p:cNvSpPr txBox="1">
            <a:spLocks noChangeArrowheads="1"/>
          </p:cNvSpPr>
          <p:nvPr/>
        </p:nvSpPr>
        <p:spPr bwMode="auto">
          <a:xfrm>
            <a:off x="428625" y="2071688"/>
            <a:ext cx="8358188" cy="181610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Tumour consists of alveolar groups and clumps of small uniform polygonal cells having centrally placed round nuclei and abundant granular cytoplasm.</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457200" y="533399"/>
            <a:ext cx="8316567" cy="5731267"/>
          </a:xfrm>
          <a:prstGeom prst="rect">
            <a:avLst/>
          </a:prstGeom>
        </p:spPr>
      </p:pic>
      <p:sp>
        <p:nvSpPr>
          <p:cNvPr id="9" name="Text Box 2"/>
          <p:cNvSpPr txBox="1">
            <a:spLocks noChangeArrowheads="1"/>
          </p:cNvSpPr>
          <p:nvPr/>
        </p:nvSpPr>
        <p:spPr bwMode="auto">
          <a:xfrm>
            <a:off x="0" y="6172200"/>
            <a:ext cx="9144000" cy="707886"/>
          </a:xfrm>
          <a:prstGeom prst="rect">
            <a:avLst/>
          </a:prstGeom>
          <a:noFill/>
          <a:ln w="12700">
            <a:noFill/>
            <a:miter lim="800000"/>
            <a:headEnd/>
            <a:tailEnd/>
          </a:ln>
          <a:effectLst/>
        </p:spPr>
        <p:txBody>
          <a:bodyPr wrap="square" anchor="ctr">
            <a:spAutoFit/>
          </a:bodyPr>
          <a:lstStyle/>
          <a:p>
            <a:pPr algn="ctr" eaLnBrk="0" hangingPunct="0"/>
            <a:r>
              <a:rPr lang="en-US" sz="2000" dirty="0" smtClean="0"/>
              <a:t>Mixed </a:t>
            </a:r>
            <a:r>
              <a:rPr lang="en-US" sz="2000" dirty="0"/>
              <a:t>tumor of the parotid gland contains epithelial cells forming ducts and </a:t>
            </a:r>
            <a:r>
              <a:rPr lang="en-US" sz="2000" dirty="0" err="1"/>
              <a:t>myxoid</a:t>
            </a:r>
            <a:r>
              <a:rPr lang="en-US" sz="2000" dirty="0"/>
              <a:t> </a:t>
            </a:r>
            <a:r>
              <a:rPr lang="en-US" sz="2000" dirty="0" err="1"/>
              <a:t>stroma</a:t>
            </a:r>
            <a:r>
              <a:rPr lang="en-US" sz="2000" dirty="0"/>
              <a:t> that resembles cartilage.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Pleomorphic adenoma of the salivary gland:</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an incomplete fibrous capsule separating the tumour from normal salivary gland:</a:t>
            </a:r>
            <a:endParaRPr lang="en-US" sz="36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14313" y="1957388"/>
            <a:ext cx="8643937"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Tumour shows mixed cellular components like epithelial, myoepithelial, chondriod and myxoid elements.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Epithelial areas shows small ducts, acini and strands or sheets of cells.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Myxoid areas are formed of loose myxomatous tissue and chondriod areas consists of pale blue matrix.</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Esophagus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Review of normal anatomy and histology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971</TotalTime>
  <Words>937</Words>
  <Application>Microsoft Office PowerPoint</Application>
  <PresentationFormat>On-screen Show (4:3)</PresentationFormat>
  <Paragraphs>160</Paragraphs>
  <Slides>58</Slides>
  <Notes>36</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Digestive system block-  Practical 1</vt:lpstr>
      <vt:lpstr>SALIVARY GLAND</vt:lpstr>
      <vt:lpstr>Slide 3</vt:lpstr>
      <vt:lpstr>Slide 4</vt:lpstr>
      <vt:lpstr>Slide 5</vt:lpstr>
      <vt:lpstr>Slide 6</vt:lpstr>
      <vt:lpstr>Pleomorphic adenoma of the salivary gland: Section shows an incomplete fibrous capsule separating the tumour from normal salivary gland:</vt:lpstr>
      <vt:lpstr>Esophagus</vt:lpstr>
      <vt:lpstr>Review of normal anatomy and histology</vt:lpstr>
      <vt:lpstr>Slide 10</vt:lpstr>
      <vt:lpstr>Slide 11</vt:lpstr>
      <vt:lpstr>Gross and histopathology</vt:lpstr>
      <vt:lpstr>Slide 13</vt:lpstr>
      <vt:lpstr>Slide 14</vt:lpstr>
      <vt:lpstr>Slide 15</vt:lpstr>
      <vt:lpstr>Slide 16</vt:lpstr>
      <vt:lpstr>Slide 17</vt:lpstr>
      <vt:lpstr>Slide 18</vt:lpstr>
      <vt:lpstr> Carcinoma of the esophagus</vt:lpstr>
      <vt:lpstr>Slide 20</vt:lpstr>
      <vt:lpstr>Slide 21</vt:lpstr>
      <vt:lpstr>Slide 22</vt:lpstr>
      <vt:lpstr>Slide 23</vt:lpstr>
      <vt:lpstr>Slide 24</vt:lpstr>
      <vt:lpstr>Stomach</vt:lpstr>
      <vt:lpstr>Slide 26</vt:lpstr>
      <vt:lpstr>Slide 27</vt:lpstr>
      <vt:lpstr>Slide 28</vt:lpstr>
      <vt:lpstr>Gross and histopathology</vt:lpstr>
      <vt:lpstr> Chronic gastric ulcer</vt:lpstr>
      <vt:lpstr>“PEPTIC” ULCERS</vt:lpstr>
      <vt:lpstr>Slide 32</vt:lpstr>
      <vt:lpstr>Chronic gastric ulcer</vt:lpstr>
      <vt:lpstr>Slide 34</vt:lpstr>
      <vt:lpstr>Slide 35</vt:lpstr>
      <vt:lpstr>Gastritis Helicobacter induced</vt:lpstr>
      <vt:lpstr>GASTRITIS</vt:lpstr>
      <vt:lpstr>Slide 38</vt:lpstr>
      <vt:lpstr> Carcinoma of the stomach</vt:lpstr>
      <vt:lpstr>Slide 40</vt:lpstr>
      <vt:lpstr>Slide 41</vt:lpstr>
      <vt:lpstr>Slide 42</vt:lpstr>
      <vt:lpstr>ADENOCARCINOMA GROWTH PATTERNS</vt:lpstr>
      <vt:lpstr>Slide 44</vt:lpstr>
      <vt:lpstr>Gastric adenocarcinoma of the diffuse signet ring cell type</vt:lpstr>
      <vt:lpstr>Small intestine</vt:lpstr>
      <vt:lpstr>MUCOSA</vt:lpstr>
      <vt:lpstr>Gross and histopathology</vt:lpstr>
      <vt:lpstr> Chronic duodenal ulcer</vt:lpstr>
      <vt:lpstr>Slide 50</vt:lpstr>
      <vt:lpstr> Celiac disease</vt:lpstr>
      <vt:lpstr>Slide 52</vt:lpstr>
      <vt:lpstr>Slide 53</vt:lpstr>
      <vt:lpstr>Slide 54</vt:lpstr>
      <vt:lpstr>Carcinoid tumour</vt:lpstr>
      <vt:lpstr>CARCINOID OF SMALL INTESTINE</vt:lpstr>
      <vt:lpstr> CARCINOID TUMOUR OF SMALL INTESTINE</vt:lpstr>
      <vt:lpstr>Carcinoid of the small intestine: Section of small intestine shows surface ulceration and an infiltrating tumour mass in mucosa and submucosa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Mr. Amer Shafie</dc:creator>
  <cp:lastModifiedBy>Maha Arafah</cp:lastModifiedBy>
  <cp:revision>67</cp:revision>
  <dcterms:created xsi:type="dcterms:W3CDTF">2010-07-19T08:53:06Z</dcterms:created>
  <dcterms:modified xsi:type="dcterms:W3CDTF">2019-12-02T22:04:20Z</dcterms:modified>
</cp:coreProperties>
</file>