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08"/>
  </p:notesMasterIdLst>
  <p:sldIdLst>
    <p:sldId id="257" r:id="rId2"/>
    <p:sldId id="333" r:id="rId3"/>
    <p:sldId id="334" r:id="rId4"/>
    <p:sldId id="335" r:id="rId5"/>
    <p:sldId id="336" r:id="rId6"/>
    <p:sldId id="337" r:id="rId7"/>
    <p:sldId id="338" r:id="rId8"/>
    <p:sldId id="339" r:id="rId9"/>
    <p:sldId id="340" r:id="rId10"/>
    <p:sldId id="341" r:id="rId11"/>
    <p:sldId id="342" r:id="rId12"/>
    <p:sldId id="343" r:id="rId13"/>
    <p:sldId id="344" r:id="rId14"/>
    <p:sldId id="345" r:id="rId15"/>
    <p:sldId id="346" r:id="rId16"/>
    <p:sldId id="347" r:id="rId17"/>
    <p:sldId id="348" r:id="rId18"/>
    <p:sldId id="349" r:id="rId19"/>
    <p:sldId id="350" r:id="rId20"/>
    <p:sldId id="351" r:id="rId21"/>
    <p:sldId id="352" r:id="rId22"/>
    <p:sldId id="353" r:id="rId23"/>
    <p:sldId id="354" r:id="rId24"/>
    <p:sldId id="355" r:id="rId25"/>
    <p:sldId id="356" r:id="rId26"/>
    <p:sldId id="357" r:id="rId27"/>
    <p:sldId id="358" r:id="rId28"/>
    <p:sldId id="359" r:id="rId29"/>
    <p:sldId id="360" r:id="rId30"/>
    <p:sldId id="361" r:id="rId31"/>
    <p:sldId id="362" r:id="rId32"/>
    <p:sldId id="363" r:id="rId33"/>
    <p:sldId id="364" r:id="rId34"/>
    <p:sldId id="365" r:id="rId35"/>
    <p:sldId id="366" r:id="rId36"/>
    <p:sldId id="367" r:id="rId37"/>
    <p:sldId id="368" r:id="rId38"/>
    <p:sldId id="369" r:id="rId39"/>
    <p:sldId id="370" r:id="rId40"/>
    <p:sldId id="371" r:id="rId41"/>
    <p:sldId id="258" r:id="rId42"/>
    <p:sldId id="259" r:id="rId43"/>
    <p:sldId id="260" r:id="rId44"/>
    <p:sldId id="261" r:id="rId45"/>
    <p:sldId id="262" r:id="rId46"/>
    <p:sldId id="319" r:id="rId47"/>
    <p:sldId id="320" r:id="rId48"/>
    <p:sldId id="321" r:id="rId49"/>
    <p:sldId id="322" r:id="rId50"/>
    <p:sldId id="323" r:id="rId51"/>
    <p:sldId id="324" r:id="rId52"/>
    <p:sldId id="311" r:id="rId53"/>
    <p:sldId id="312" r:id="rId54"/>
    <p:sldId id="313" r:id="rId55"/>
    <p:sldId id="314" r:id="rId56"/>
    <p:sldId id="329" r:id="rId57"/>
    <p:sldId id="330" r:id="rId58"/>
    <p:sldId id="331" r:id="rId59"/>
    <p:sldId id="332" r:id="rId60"/>
    <p:sldId id="318" r:id="rId61"/>
    <p:sldId id="316" r:id="rId62"/>
    <p:sldId id="315" r:id="rId63"/>
    <p:sldId id="317" r:id="rId64"/>
    <p:sldId id="263" r:id="rId65"/>
    <p:sldId id="264" r:id="rId66"/>
    <p:sldId id="265" r:id="rId67"/>
    <p:sldId id="266" r:id="rId68"/>
    <p:sldId id="267" r:id="rId69"/>
    <p:sldId id="268" r:id="rId70"/>
    <p:sldId id="269" r:id="rId71"/>
    <p:sldId id="270" r:id="rId72"/>
    <p:sldId id="271" r:id="rId73"/>
    <p:sldId id="272" r:id="rId74"/>
    <p:sldId id="273" r:id="rId75"/>
    <p:sldId id="274" r:id="rId76"/>
    <p:sldId id="275" r:id="rId77"/>
    <p:sldId id="276" r:id="rId78"/>
    <p:sldId id="277" r:id="rId79"/>
    <p:sldId id="278" r:id="rId80"/>
    <p:sldId id="279" r:id="rId81"/>
    <p:sldId id="280" r:id="rId82"/>
    <p:sldId id="281" r:id="rId83"/>
    <p:sldId id="282" r:id="rId84"/>
    <p:sldId id="283" r:id="rId85"/>
    <p:sldId id="284" r:id="rId86"/>
    <p:sldId id="285" r:id="rId87"/>
    <p:sldId id="286" r:id="rId88"/>
    <p:sldId id="287" r:id="rId89"/>
    <p:sldId id="288" r:id="rId90"/>
    <p:sldId id="372" r:id="rId91"/>
    <p:sldId id="289" r:id="rId92"/>
    <p:sldId id="290" r:id="rId93"/>
    <p:sldId id="291" r:id="rId94"/>
    <p:sldId id="292" r:id="rId95"/>
    <p:sldId id="293" r:id="rId96"/>
    <p:sldId id="294" r:id="rId97"/>
    <p:sldId id="295" r:id="rId98"/>
    <p:sldId id="296" r:id="rId99"/>
    <p:sldId id="297" r:id="rId100"/>
    <p:sldId id="298" r:id="rId101"/>
    <p:sldId id="299" r:id="rId102"/>
    <p:sldId id="300" r:id="rId103"/>
    <p:sldId id="301" r:id="rId104"/>
    <p:sldId id="302" r:id="rId105"/>
    <p:sldId id="303" r:id="rId106"/>
    <p:sldId id="304" r:id="rId107"/>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958" autoAdjust="0"/>
    <p:restoredTop sz="94660"/>
  </p:normalViewPr>
  <p:slideViewPr>
    <p:cSldViewPr snapToGrid="0">
      <p:cViewPr varScale="1">
        <p:scale>
          <a:sx n="74" d="100"/>
          <a:sy n="74" d="100"/>
        </p:scale>
        <p:origin x="60" y="378"/>
      </p:cViewPr>
      <p:guideLst>
        <p:guide orient="horz" pos="2160"/>
        <p:guide pos="3840"/>
      </p:guideLst>
    </p:cSldViewPr>
  </p:slideViewPr>
  <p:notesTextViewPr>
    <p:cViewPr>
      <p:scale>
        <a:sx n="1" d="1"/>
        <a:sy n="1" d="1"/>
      </p:scale>
      <p:origin x="0" y="0"/>
    </p:cViewPr>
  </p:notesTextViewPr>
  <p:sorterViewPr>
    <p:cViewPr>
      <p:scale>
        <a:sx n="66" d="100"/>
        <a:sy n="66" d="100"/>
      </p:scale>
      <p:origin x="0" y="-105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F348E95B-7BDE-4F72-8F0C-3CC8CD5CEB99}" type="datetimeFigureOut">
              <a:rPr lang="ar-SA" smtClean="0"/>
              <a:pPr/>
              <a:t>05/05/1441</a:t>
            </a:fld>
            <a:endParaRPr lang="ar-S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4D5F6831-9445-41CE-982E-9A013277DFD6}" type="slidenum">
              <a:rPr lang="ar-SA" smtClean="0"/>
              <a:pPr/>
              <a:t>‹#›</a:t>
            </a:fld>
            <a:endParaRPr lang="ar-SA"/>
          </a:p>
        </p:txBody>
      </p:sp>
    </p:spTree>
    <p:extLst>
      <p:ext uri="{BB962C8B-B14F-4D97-AF65-F5344CB8AC3E}">
        <p14:creationId xmlns:p14="http://schemas.microsoft.com/office/powerpoint/2010/main" val="88508727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5</a:t>
            </a:fld>
            <a:endParaRPr lang="en-US"/>
          </a:p>
        </p:txBody>
      </p:sp>
    </p:spTree>
    <p:extLst>
      <p:ext uri="{BB962C8B-B14F-4D97-AF65-F5344CB8AC3E}">
        <p14:creationId xmlns:p14="http://schemas.microsoft.com/office/powerpoint/2010/main" val="3566862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p:spPr>
        <p:txBody>
          <a:bodyPr/>
          <a:lstStyle/>
          <a:p>
            <a:endParaRPr lang="en-US" dirty="0" smtClean="0"/>
          </a:p>
        </p:txBody>
      </p:sp>
      <p:sp>
        <p:nvSpPr>
          <p:cNvPr id="358404" name="Slide Number Placeholder 3"/>
          <p:cNvSpPr>
            <a:spLocks noGrp="1"/>
          </p:cNvSpPr>
          <p:nvPr>
            <p:ph type="sldNum" sz="quarter"/>
          </p:nvPr>
        </p:nvSpPr>
        <p:spPr>
          <a:noFill/>
        </p:spPr>
        <p:txBody>
          <a:bodyPr/>
          <a:lstStyle/>
          <a:p>
            <a:fld id="{A732ADFE-4E98-41CD-A819-BF208450C779}" type="slidenum">
              <a:rPr lang="en-GB" smtClean="0"/>
              <a:pPr/>
              <a:t>26</a:t>
            </a:fld>
            <a:endParaRPr lang="en-GB" smtClean="0"/>
          </a:p>
        </p:txBody>
      </p:sp>
    </p:spTree>
    <p:extLst>
      <p:ext uri="{BB962C8B-B14F-4D97-AF65-F5344CB8AC3E}">
        <p14:creationId xmlns:p14="http://schemas.microsoft.com/office/powerpoint/2010/main" val="2907875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p:spPr>
        <p:txBody>
          <a:bodyPr/>
          <a:lstStyle/>
          <a:p>
            <a:endParaRPr lang="en-US" dirty="0" smtClean="0"/>
          </a:p>
        </p:txBody>
      </p:sp>
      <p:sp>
        <p:nvSpPr>
          <p:cNvPr id="357380" name="Slide Number Placeholder 3"/>
          <p:cNvSpPr>
            <a:spLocks noGrp="1"/>
          </p:cNvSpPr>
          <p:nvPr>
            <p:ph type="sldNum" sz="quarter"/>
          </p:nvPr>
        </p:nvSpPr>
        <p:spPr>
          <a:noFill/>
        </p:spPr>
        <p:txBody>
          <a:bodyPr/>
          <a:lstStyle/>
          <a:p>
            <a:fld id="{752F5D8B-3DDA-4013-8759-A3A306C7381D}" type="slidenum">
              <a:rPr lang="en-GB" smtClean="0"/>
              <a:pPr/>
              <a:t>27</a:t>
            </a:fld>
            <a:endParaRPr lang="en-GB" smtClean="0"/>
          </a:p>
        </p:txBody>
      </p:sp>
    </p:spTree>
    <p:extLst>
      <p:ext uri="{BB962C8B-B14F-4D97-AF65-F5344CB8AC3E}">
        <p14:creationId xmlns:p14="http://schemas.microsoft.com/office/powerpoint/2010/main" val="4097690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AA94C1-7284-47BC-B816-C2A0DCF2AD94}" type="slidenum">
              <a:rPr lang="en-US"/>
              <a:pPr fontAlgn="base">
                <a:spcBef>
                  <a:spcPct val="0"/>
                </a:spcBef>
                <a:spcAft>
                  <a:spcPct val="0"/>
                </a:spcAft>
              </a:pPr>
              <a:t>37</a:t>
            </a:fld>
            <a:endParaRPr lang="en-US"/>
          </a:p>
        </p:txBody>
      </p:sp>
    </p:spTree>
    <p:extLst>
      <p:ext uri="{BB962C8B-B14F-4D97-AF65-F5344CB8AC3E}">
        <p14:creationId xmlns:p14="http://schemas.microsoft.com/office/powerpoint/2010/main" val="1024042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AA099A34-F349-4647-B627-D4D3D32D3BC2}" type="slidenum">
              <a:rPr lang="en-US" smtClean="0"/>
              <a:pPr/>
              <a:t>42</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smtClean="0"/>
              <a:t>Classical anatomic landmarks in the average 1400-1800 gram adult liver.</a:t>
            </a:r>
          </a:p>
        </p:txBody>
      </p:sp>
    </p:spTree>
    <p:extLst>
      <p:ext uri="{BB962C8B-B14F-4D97-AF65-F5344CB8AC3E}">
        <p14:creationId xmlns:p14="http://schemas.microsoft.com/office/powerpoint/2010/main" val="1299161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F1E1EC3B-A0D5-4171-82E9-CBEFE7CDD17D}" type="slidenum">
              <a:rPr lang="en-US" smtClean="0"/>
              <a:pPr/>
              <a:t>43</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smtClean="0"/>
              <a:t>The classical view of liver tissue from a liver biopsy, H&amp;E stained.</a:t>
            </a:r>
          </a:p>
        </p:txBody>
      </p:sp>
    </p:spTree>
    <p:extLst>
      <p:ext uri="{BB962C8B-B14F-4D97-AF65-F5344CB8AC3E}">
        <p14:creationId xmlns:p14="http://schemas.microsoft.com/office/powerpoint/2010/main" val="1362334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CA299D-0527-430C-93E0-1E81572EB6E4}" type="slidenum">
              <a:rPr lang="en-US" smtClean="0"/>
              <a:pPr fontAlgn="base">
                <a:spcBef>
                  <a:spcPct val="0"/>
                </a:spcBef>
                <a:spcAft>
                  <a:spcPct val="0"/>
                </a:spcAft>
                <a:defRPr/>
              </a:pPr>
              <a:t>47</a:t>
            </a:fld>
            <a:endParaRPr lang="en-US" smtClean="0"/>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41785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BB8C6837-3F44-43E8-94F9-26D4932D4684}" type="slidenum">
              <a:rPr lang="en-US" smtClean="0"/>
              <a:pPr/>
              <a:t>49</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dirty="0" smtClean="0"/>
              <a:t>Liver with extensive </a:t>
            </a:r>
            <a:r>
              <a:rPr lang="en-US" dirty="0" err="1" smtClean="0"/>
              <a:t>macrovesicular</a:t>
            </a:r>
            <a:r>
              <a:rPr lang="en-US" dirty="0" smtClean="0"/>
              <a:t> fat. Nearly all of the </a:t>
            </a:r>
            <a:r>
              <a:rPr lang="en-US" dirty="0" err="1" smtClean="0"/>
              <a:t>hepatocytes</a:t>
            </a:r>
            <a:r>
              <a:rPr lang="en-US" dirty="0" smtClean="0"/>
              <a:t> in this field are filled with a large clear lipid vacuole. The vacuole is clear because the fat has been removed in tissue processing. </a:t>
            </a:r>
          </a:p>
          <a:p>
            <a:pPr eaLnBrk="1" hangingPunct="1"/>
            <a:r>
              <a:rPr lang="en-US" dirty="0" smtClean="0"/>
              <a:t>If you estimate that 50% of the </a:t>
            </a:r>
            <a:r>
              <a:rPr lang="en-US" dirty="0" err="1" smtClean="0"/>
              <a:t>histologic</a:t>
            </a:r>
            <a:r>
              <a:rPr lang="en-US" dirty="0" smtClean="0"/>
              <a:t> cross area of this slide is “clear”, i.e., “fat”, and the liver weighs, say 2000 gm. (normal = 1400-1800), then you can say 1000 </a:t>
            </a:r>
            <a:r>
              <a:rPr lang="en-US" dirty="0" err="1" smtClean="0"/>
              <a:t>gms</a:t>
            </a:r>
            <a:r>
              <a:rPr lang="en-US" dirty="0" smtClean="0"/>
              <a:t> are fat, right?  </a:t>
            </a:r>
            <a:r>
              <a:rPr lang="en-US" dirty="0" err="1" smtClean="0"/>
              <a:t>Ans:YES</a:t>
            </a:r>
            <a:endParaRPr lang="en-US" dirty="0" smtClean="0"/>
          </a:p>
        </p:txBody>
      </p:sp>
    </p:spTree>
    <p:extLst>
      <p:ext uri="{BB962C8B-B14F-4D97-AF65-F5344CB8AC3E}">
        <p14:creationId xmlns:p14="http://schemas.microsoft.com/office/powerpoint/2010/main" val="3577171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r>
              <a:rPr lang="en-US" smtClean="0"/>
              <a:t>Point out the microvesicular and macrovescicular fat.</a:t>
            </a:r>
          </a:p>
        </p:txBody>
      </p:sp>
      <p:sp>
        <p:nvSpPr>
          <p:cNvPr id="108548" name="Slide Number Placeholder 3"/>
          <p:cNvSpPr>
            <a:spLocks noGrp="1"/>
          </p:cNvSpPr>
          <p:nvPr>
            <p:ph type="sldNum" sz="quarter" idx="5"/>
          </p:nvPr>
        </p:nvSpPr>
        <p:spPr>
          <a:noFill/>
        </p:spPr>
        <p:txBody>
          <a:bodyPr/>
          <a:lstStyle/>
          <a:p>
            <a:fld id="{02BC10EC-5AB9-4643-8A8E-CF4560AC724D}" type="slidenum">
              <a:rPr lang="en-US" smtClean="0"/>
              <a:pPr/>
              <a:t>50</a:t>
            </a:fld>
            <a:endParaRPr lang="en-US" smtClean="0"/>
          </a:p>
        </p:txBody>
      </p:sp>
    </p:spTree>
    <p:extLst>
      <p:ext uri="{BB962C8B-B14F-4D97-AF65-F5344CB8AC3E}">
        <p14:creationId xmlns:p14="http://schemas.microsoft.com/office/powerpoint/2010/main" val="1137363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A2B42D-D160-413B-927B-7C4026358E26}" type="slidenum">
              <a:rPr lang="en-US" smtClean="0"/>
              <a:pPr fontAlgn="base">
                <a:spcBef>
                  <a:spcPct val="0"/>
                </a:spcBef>
                <a:spcAft>
                  <a:spcPct val="0"/>
                </a:spcAft>
                <a:defRPr/>
              </a:pPr>
              <a:t>51</a:t>
            </a:fld>
            <a:endParaRPr lang="en-US" smtClean="0"/>
          </a:p>
        </p:txBody>
      </p:sp>
    </p:spTree>
    <p:extLst>
      <p:ext uri="{BB962C8B-B14F-4D97-AF65-F5344CB8AC3E}">
        <p14:creationId xmlns:p14="http://schemas.microsoft.com/office/powerpoint/2010/main" val="1543933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p:txBody>
          <a:bodyPr/>
          <a:lstStyle/>
          <a:p>
            <a:pPr>
              <a:defRPr/>
            </a:pPr>
            <a:fld id="{484124F7-28D6-4295-B4A3-AF1719AAD73B}" type="slidenum">
              <a:rPr lang="en-US" smtClean="0"/>
              <a:pPr>
                <a:defRPr/>
              </a:pPr>
              <a:t>53</a:t>
            </a:fld>
            <a:endParaRPr lang="en-US" smtClean="0"/>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670163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bwMode="auto">
          <a:noFill/>
          <a:ln>
            <a:solidFill>
              <a:srgbClr val="000000"/>
            </a:solidFill>
            <a:miter lim="800000"/>
            <a:headEnd/>
            <a:tailEnd/>
          </a:ln>
        </p:spPr>
      </p:sp>
      <p:sp>
        <p:nvSpPr>
          <p:cNvPr id="487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7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FC6F80-B797-46E7-A431-AB8F4E137D32}" type="slidenum">
              <a:rPr lang="en-US" smtClean="0"/>
              <a:pPr fontAlgn="base">
                <a:spcBef>
                  <a:spcPct val="0"/>
                </a:spcBef>
                <a:spcAft>
                  <a:spcPct val="0"/>
                </a:spcAft>
                <a:defRPr/>
              </a:pPr>
              <a:t>6</a:t>
            </a:fld>
            <a:endParaRPr lang="en-US" smtClean="0"/>
          </a:p>
        </p:txBody>
      </p:sp>
    </p:spTree>
    <p:extLst>
      <p:ext uri="{BB962C8B-B14F-4D97-AF65-F5344CB8AC3E}">
        <p14:creationId xmlns:p14="http://schemas.microsoft.com/office/powerpoint/2010/main" val="3506913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p:txBody>
          <a:bodyPr/>
          <a:lstStyle/>
          <a:p>
            <a:pPr>
              <a:defRPr/>
            </a:pPr>
            <a:fld id="{0F486357-41B1-4854-960A-AF9AFF1BDE8C}" type="slidenum">
              <a:rPr lang="en-US" smtClean="0"/>
              <a:pPr>
                <a:defRPr/>
              </a:pPr>
              <a:t>54</a:t>
            </a:fld>
            <a:endParaRPr lang="en-US" smtClean="0"/>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A normal liver should NOT have this much bile pigment, in fact bile pigment in a normal liver biopsy should be scarce!</a:t>
            </a:r>
          </a:p>
        </p:txBody>
      </p:sp>
    </p:spTree>
    <p:extLst>
      <p:ext uri="{BB962C8B-B14F-4D97-AF65-F5344CB8AC3E}">
        <p14:creationId xmlns:p14="http://schemas.microsoft.com/office/powerpoint/2010/main" val="3282076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p:txBody>
          <a:bodyPr/>
          <a:lstStyle/>
          <a:p>
            <a:pPr>
              <a:defRPr/>
            </a:pPr>
            <a:fld id="{7064B658-A1C6-47F1-A449-0122723D24B5}" type="slidenum">
              <a:rPr lang="en-US" smtClean="0"/>
              <a:pPr>
                <a:defRPr/>
              </a:pPr>
              <a:t>61</a:t>
            </a:fld>
            <a:endParaRPr lang="en-US" smtClean="0"/>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“Fulminant” hepatitis is associated with massive hepatic necrosis and often (usually) results in death. If you think this liver is abnormally SMALL, you are correct</a:t>
            </a:r>
          </a:p>
        </p:txBody>
      </p:sp>
    </p:spTree>
    <p:extLst>
      <p:ext uri="{BB962C8B-B14F-4D97-AF65-F5344CB8AC3E}">
        <p14:creationId xmlns:p14="http://schemas.microsoft.com/office/powerpoint/2010/main" val="1925111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Individual hepatocytes are affected by viral hepatitis. Viral hepatitis A rarely leads to signficant necrosis, but hepatitis B can result in a fulminant hepatitis with extensive necrosis. A large pink cell undergoing "ballooning degeneration" is seen below the right arrow. At a later stage, a dying hepatocyte is seen shrinking down to form an eosinophilic "councilman body" below the arrow on the left.</a:t>
            </a:r>
          </a:p>
          <a:p>
            <a:pPr eaLnBrk="1" hangingPunct="1">
              <a:spcBef>
                <a:spcPct val="0"/>
              </a:spcBef>
            </a:pPr>
            <a:endParaRPr lang="en-US"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B92CEA-8393-4AA8-A1C0-CE230E79D94F}" type="slidenum">
              <a:rPr lang="en-US" smtClean="0"/>
              <a:pPr fontAlgn="base">
                <a:spcBef>
                  <a:spcPct val="0"/>
                </a:spcBef>
                <a:spcAft>
                  <a:spcPct val="0"/>
                </a:spcAft>
                <a:defRPr/>
              </a:pPr>
              <a:t>62</a:t>
            </a:fld>
            <a:endParaRPr lang="en-US" smtClean="0"/>
          </a:p>
        </p:txBody>
      </p:sp>
    </p:spTree>
    <p:extLst>
      <p:ext uri="{BB962C8B-B14F-4D97-AF65-F5344CB8AC3E}">
        <p14:creationId xmlns:p14="http://schemas.microsoft.com/office/powerpoint/2010/main" val="4082839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p:txBody>
          <a:bodyPr/>
          <a:lstStyle/>
          <a:p>
            <a:pPr>
              <a:defRPr/>
            </a:pPr>
            <a:fld id="{8D5F64A0-5040-4BB6-82A7-1607E7396B06}" type="slidenum">
              <a:rPr lang="en-US" smtClean="0"/>
              <a:pPr>
                <a:defRPr/>
              </a:pPr>
              <a:t>63</a:t>
            </a:fld>
            <a:endParaRPr lang="en-US" smtClean="0"/>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Note complete COLLAPSE of lobules, and only remnants of biliary epithelium.</a:t>
            </a:r>
          </a:p>
        </p:txBody>
      </p:sp>
    </p:spTree>
    <p:extLst>
      <p:ext uri="{BB962C8B-B14F-4D97-AF65-F5344CB8AC3E}">
        <p14:creationId xmlns:p14="http://schemas.microsoft.com/office/powerpoint/2010/main" val="4220591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6FC5AF2D-77BB-4B1F-87D4-FC758E31D119}" type="slidenum">
              <a:rPr lang="en-US" smtClean="0"/>
              <a:pPr/>
              <a:t>65</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smtClean="0"/>
              <a:t>“swollen” liver?</a:t>
            </a:r>
          </a:p>
        </p:txBody>
      </p:sp>
    </p:spTree>
    <p:extLst>
      <p:ext uri="{BB962C8B-B14F-4D97-AF65-F5344CB8AC3E}">
        <p14:creationId xmlns:p14="http://schemas.microsoft.com/office/powerpoint/2010/main" val="1316113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98EF7695-2BA8-41AA-9AC8-1B856A51CBDA}" type="slidenum">
              <a:rPr lang="en-US" smtClean="0"/>
              <a:pPr/>
              <a:t>66</a:t>
            </a:fld>
            <a:endParaRPr 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r>
              <a:rPr lang="en-US" smtClean="0"/>
              <a:t>The inflammation of hepatitis starts in the portal triad areas, with increasing severity it extends to the sinusoids.</a:t>
            </a:r>
          </a:p>
        </p:txBody>
      </p:sp>
    </p:spTree>
    <p:extLst>
      <p:ext uri="{BB962C8B-B14F-4D97-AF65-F5344CB8AC3E}">
        <p14:creationId xmlns:p14="http://schemas.microsoft.com/office/powerpoint/2010/main" val="3113842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9A4DB82E-D9EB-4478-9D81-2AC452FF4498}" type="slidenum">
              <a:rPr lang="en-US" smtClean="0"/>
              <a:pPr/>
              <a:t>67</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564667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4FBE08-785E-410D-9ABB-493A65FACE7E}" type="slidenum">
              <a:rPr lang="en-US"/>
              <a:pPr fontAlgn="base">
                <a:spcBef>
                  <a:spcPct val="0"/>
                </a:spcBef>
                <a:spcAft>
                  <a:spcPct val="0"/>
                </a:spcAft>
              </a:pPr>
              <a:t>68</a:t>
            </a:fld>
            <a:endParaRPr lang="en-US"/>
          </a:p>
        </p:txBody>
      </p:sp>
    </p:spTree>
    <p:extLst>
      <p:ext uri="{BB962C8B-B14F-4D97-AF65-F5344CB8AC3E}">
        <p14:creationId xmlns:p14="http://schemas.microsoft.com/office/powerpoint/2010/main" val="1301153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C06A4B-E143-4551-B3E7-627FFFAA9F71}" type="slidenum">
              <a:rPr lang="en-US"/>
              <a:pPr fontAlgn="base">
                <a:spcBef>
                  <a:spcPct val="0"/>
                </a:spcBef>
                <a:spcAft>
                  <a:spcPct val="0"/>
                </a:spcAft>
              </a:pPr>
              <a:t>69</a:t>
            </a:fld>
            <a:endParaRPr lang="en-US"/>
          </a:p>
        </p:txBody>
      </p:sp>
    </p:spTree>
    <p:extLst>
      <p:ext uri="{BB962C8B-B14F-4D97-AF65-F5344CB8AC3E}">
        <p14:creationId xmlns:p14="http://schemas.microsoft.com/office/powerpoint/2010/main" val="34993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A75B49-5816-4CE0-8B37-6B2C4F9D0E54}" type="slidenum">
              <a:rPr lang="en-US"/>
              <a:pPr fontAlgn="base">
                <a:spcBef>
                  <a:spcPct val="0"/>
                </a:spcBef>
                <a:spcAft>
                  <a:spcPct val="0"/>
                </a:spcAft>
              </a:pPr>
              <a:t>70</a:t>
            </a:fld>
            <a:endParaRPr lang="en-US"/>
          </a:p>
        </p:txBody>
      </p:sp>
    </p:spTree>
    <p:extLst>
      <p:ext uri="{BB962C8B-B14F-4D97-AF65-F5344CB8AC3E}">
        <p14:creationId xmlns:p14="http://schemas.microsoft.com/office/powerpoint/2010/main" val="808794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18D320-F9FB-4A7C-8050-A884ECE144EF}" type="slidenum">
              <a:rPr lang="en-US"/>
              <a:pPr fontAlgn="base">
                <a:spcBef>
                  <a:spcPct val="0"/>
                </a:spcBef>
                <a:spcAft>
                  <a:spcPct val="0"/>
                </a:spcAft>
              </a:pPr>
              <a:t>8</a:t>
            </a:fld>
            <a:endParaRPr lang="en-US"/>
          </a:p>
        </p:txBody>
      </p:sp>
    </p:spTree>
    <p:extLst>
      <p:ext uri="{BB962C8B-B14F-4D97-AF65-F5344CB8AC3E}">
        <p14:creationId xmlns:p14="http://schemas.microsoft.com/office/powerpoint/2010/main" val="2155591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2A22161-4F72-4ECD-930A-CAAF2DF30247}" type="slidenum">
              <a:rPr lang="en-US" smtClean="0"/>
              <a:pPr/>
              <a:t>73</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smtClean="0"/>
              <a:t>How can a blind man differentiate cirrhosis from metastatic disease?</a:t>
            </a:r>
          </a:p>
          <a:p>
            <a:pPr eaLnBrk="1" hangingPunct="1"/>
            <a:r>
              <a:rPr lang="en-US" smtClean="0"/>
              <a:t>Answer: In cirrhosis there are no “SMOOTH” areas between nodules.</a:t>
            </a:r>
          </a:p>
        </p:txBody>
      </p:sp>
    </p:spTree>
    <p:extLst>
      <p:ext uri="{BB962C8B-B14F-4D97-AF65-F5344CB8AC3E}">
        <p14:creationId xmlns:p14="http://schemas.microsoft.com/office/powerpoint/2010/main" val="938624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35869B91-24A8-4A3E-8DA9-050111573C25}" type="slidenum">
              <a:rPr lang="en-US" smtClean="0"/>
              <a:pPr/>
              <a:t>74</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r>
              <a:rPr lang="en-US" dirty="0" smtClean="0"/>
              <a:t>Is this </a:t>
            </a:r>
            <a:r>
              <a:rPr lang="en-US" dirty="0" err="1" smtClean="0"/>
              <a:t>MACROnodular</a:t>
            </a:r>
            <a:r>
              <a:rPr lang="en-US" dirty="0" smtClean="0"/>
              <a:t> or </a:t>
            </a:r>
            <a:r>
              <a:rPr lang="en-US" dirty="0" err="1" smtClean="0"/>
              <a:t>MICROnodular</a:t>
            </a:r>
            <a:r>
              <a:rPr lang="en-US" dirty="0" smtClean="0"/>
              <a:t> cirrhosis?</a:t>
            </a:r>
          </a:p>
        </p:txBody>
      </p:sp>
    </p:spTree>
    <p:extLst>
      <p:ext uri="{BB962C8B-B14F-4D97-AF65-F5344CB8AC3E}">
        <p14:creationId xmlns:p14="http://schemas.microsoft.com/office/powerpoint/2010/main" val="2816067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endParaRPr lang="en-US" smtClean="0"/>
          </a:p>
        </p:txBody>
      </p:sp>
      <p:sp>
        <p:nvSpPr>
          <p:cNvPr id="136196" name="Slide Number Placeholder 3"/>
          <p:cNvSpPr>
            <a:spLocks noGrp="1"/>
          </p:cNvSpPr>
          <p:nvPr>
            <p:ph type="sldNum" sz="quarter" idx="5"/>
          </p:nvPr>
        </p:nvSpPr>
        <p:spPr>
          <a:noFill/>
        </p:spPr>
        <p:txBody>
          <a:bodyPr/>
          <a:lstStyle/>
          <a:p>
            <a:fld id="{C110CB67-E25B-418C-A9ED-7B2BCCBB581B}" type="slidenum">
              <a:rPr lang="en-US" smtClean="0"/>
              <a:pPr/>
              <a:t>76</a:t>
            </a:fld>
            <a:endParaRPr lang="en-US" smtClean="0"/>
          </a:p>
        </p:txBody>
      </p:sp>
    </p:spTree>
    <p:extLst>
      <p:ext uri="{BB962C8B-B14F-4D97-AF65-F5344CB8AC3E}">
        <p14:creationId xmlns:p14="http://schemas.microsoft.com/office/powerpoint/2010/main" val="36364511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85A41F-32E4-42B8-8A0C-D93C2F556A93}" type="slidenum">
              <a:rPr lang="en-US"/>
              <a:pPr fontAlgn="base">
                <a:spcBef>
                  <a:spcPct val="0"/>
                </a:spcBef>
                <a:spcAft>
                  <a:spcPct val="0"/>
                </a:spcAft>
              </a:pPr>
              <a:t>77</a:t>
            </a:fld>
            <a:endParaRPr lang="en-US"/>
          </a:p>
        </p:txBody>
      </p:sp>
    </p:spTree>
    <p:extLst>
      <p:ext uri="{BB962C8B-B14F-4D97-AF65-F5344CB8AC3E}">
        <p14:creationId xmlns:p14="http://schemas.microsoft.com/office/powerpoint/2010/main" val="3129855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example of well-differentiated HCC shows a </a:t>
            </a:r>
            <a:r>
              <a:rPr lang="en-US" dirty="0" err="1" smtClean="0"/>
              <a:t>trabecular</a:t>
            </a:r>
            <a:r>
              <a:rPr lang="en-US" dirty="0" smtClean="0"/>
              <a:t> pattern with intervening sinusoids.</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81</a:t>
            </a:fld>
            <a:endParaRPr lang="en-US"/>
          </a:p>
        </p:txBody>
      </p:sp>
    </p:spTree>
    <p:extLst>
      <p:ext uri="{BB962C8B-B14F-4D97-AF65-F5344CB8AC3E}">
        <p14:creationId xmlns:p14="http://schemas.microsoft.com/office/powerpoint/2010/main" val="31668155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[HEPATOCELLULAR CARCINOMA]. The key to the identification of HCC is its resemblance to </a:t>
            </a:r>
            <a:r>
              <a:rPr lang="en-US" dirty="0" err="1" smtClean="0"/>
              <a:t>hepatocytes</a:t>
            </a:r>
            <a:r>
              <a:rPr lang="en-US" dirty="0" smtClean="0"/>
              <a:t>, the presence of more than 2-3 cell-thick </a:t>
            </a:r>
            <a:r>
              <a:rPr lang="en-US" dirty="0" err="1" smtClean="0"/>
              <a:t>hepatocellular</a:t>
            </a:r>
            <a:r>
              <a:rPr lang="en-US" dirty="0" smtClean="0"/>
              <a:t> plates/cords, nuclear atypia, and absence of portal tracts. Note the hepatic plates are separated from each other by sinusoids.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82</a:t>
            </a:fld>
            <a:endParaRPr lang="en-US"/>
          </a:p>
        </p:txBody>
      </p:sp>
    </p:spTree>
    <p:extLst>
      <p:ext uri="{BB962C8B-B14F-4D97-AF65-F5344CB8AC3E}">
        <p14:creationId xmlns:p14="http://schemas.microsoft.com/office/powerpoint/2010/main" val="6077053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[HEPATOCELLULAR CARCINOMA]. </a:t>
            </a:r>
            <a:r>
              <a:rPr lang="en-US" dirty="0" err="1" smtClean="0"/>
              <a:t>Anaplastic</a:t>
            </a:r>
            <a:r>
              <a:rPr lang="en-US" dirty="0" smtClean="0"/>
              <a:t> tumor giant cells can be seen in poorly differentiated HCC (arrow)</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84</a:t>
            </a:fld>
            <a:endParaRPr lang="en-US"/>
          </a:p>
        </p:txBody>
      </p:sp>
    </p:spTree>
    <p:extLst>
      <p:ext uri="{BB962C8B-B14F-4D97-AF65-F5344CB8AC3E}">
        <p14:creationId xmlns:p14="http://schemas.microsoft.com/office/powerpoint/2010/main" val="33368683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1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105561-3904-46CA-A11F-4A31D39D0E90}" type="slidenum">
              <a:rPr lang="en-US"/>
              <a:pPr fontAlgn="base">
                <a:spcBef>
                  <a:spcPct val="0"/>
                </a:spcBef>
                <a:spcAft>
                  <a:spcPct val="0"/>
                </a:spcAft>
              </a:pPr>
              <a:t>85</a:t>
            </a:fld>
            <a:endParaRPr lang="en-US"/>
          </a:p>
        </p:txBody>
      </p:sp>
    </p:spTree>
    <p:extLst>
      <p:ext uri="{BB962C8B-B14F-4D97-AF65-F5344CB8AC3E}">
        <p14:creationId xmlns:p14="http://schemas.microsoft.com/office/powerpoint/2010/main" val="16447932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Slide Image Placeholder 1"/>
          <p:cNvSpPr>
            <a:spLocks noGrp="1" noRot="1" noChangeAspect="1" noTextEdit="1"/>
          </p:cNvSpPr>
          <p:nvPr>
            <p:ph type="sldImg"/>
          </p:nvPr>
        </p:nvSpPr>
        <p:spPr bwMode="auto">
          <a:noFill/>
          <a:ln>
            <a:solidFill>
              <a:srgbClr val="000000"/>
            </a:solidFill>
            <a:miter lim="800000"/>
            <a:headEnd/>
            <a:tailEnd/>
          </a:ln>
        </p:spPr>
      </p:sp>
      <p:sp>
        <p:nvSpPr>
          <p:cNvPr id="524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4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E3D931-030D-473D-9F0E-43073701A66D}" type="slidenum">
              <a:rPr lang="en-US" smtClean="0"/>
              <a:pPr fontAlgn="base">
                <a:spcBef>
                  <a:spcPct val="0"/>
                </a:spcBef>
                <a:spcAft>
                  <a:spcPct val="0"/>
                </a:spcAft>
                <a:defRPr/>
              </a:pPr>
              <a:t>86</a:t>
            </a:fld>
            <a:endParaRPr lang="en-US" smtClean="0"/>
          </a:p>
        </p:txBody>
      </p:sp>
    </p:spTree>
    <p:extLst>
      <p:ext uri="{BB962C8B-B14F-4D97-AF65-F5344CB8AC3E}">
        <p14:creationId xmlns:p14="http://schemas.microsoft.com/office/powerpoint/2010/main" val="387202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Image Placeholder 1"/>
          <p:cNvSpPr>
            <a:spLocks noGrp="1" noRot="1" noChangeAspect="1" noTextEdit="1"/>
          </p:cNvSpPr>
          <p:nvPr>
            <p:ph type="sldImg"/>
          </p:nvPr>
        </p:nvSpPr>
        <p:spPr bwMode="auto">
          <a:noFill/>
          <a:ln>
            <a:solidFill>
              <a:srgbClr val="000000"/>
            </a:solidFill>
            <a:miter lim="800000"/>
            <a:headEnd/>
            <a:tailEnd/>
          </a:ln>
        </p:spPr>
      </p:sp>
      <p:sp>
        <p:nvSpPr>
          <p:cNvPr id="526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6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976061-DF1A-4E30-ADB5-15DEEF0D70F2}" type="slidenum">
              <a:rPr lang="en-US" smtClean="0"/>
              <a:pPr fontAlgn="base">
                <a:spcBef>
                  <a:spcPct val="0"/>
                </a:spcBef>
                <a:spcAft>
                  <a:spcPct val="0"/>
                </a:spcAft>
                <a:defRPr/>
              </a:pPr>
              <a:t>87</a:t>
            </a:fld>
            <a:endParaRPr lang="en-US" smtClean="0"/>
          </a:p>
        </p:txBody>
      </p:sp>
    </p:spTree>
    <p:extLst>
      <p:ext uri="{BB962C8B-B14F-4D97-AF65-F5344CB8AC3E}">
        <p14:creationId xmlns:p14="http://schemas.microsoft.com/office/powerpoint/2010/main" val="906746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Th</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12</a:t>
            </a:fld>
            <a:endParaRPr lang="en-US"/>
          </a:p>
        </p:txBody>
      </p:sp>
    </p:spTree>
    <p:extLst>
      <p:ext uri="{BB962C8B-B14F-4D97-AF65-F5344CB8AC3E}">
        <p14:creationId xmlns:p14="http://schemas.microsoft.com/office/powerpoint/2010/main" val="19887013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b="1" kern="1200" dirty="0" err="1" smtClean="0">
                <a:solidFill>
                  <a:schemeClr val="tx1"/>
                </a:solidFill>
                <a:latin typeface="+mn-lt"/>
                <a:ea typeface="+mn-ea"/>
                <a:cs typeface="+mn-cs"/>
              </a:rPr>
              <a:t>Cholecystitis</a:t>
            </a:r>
            <a:r>
              <a:rPr lang="en-US" sz="800" b="1" kern="1200" dirty="0" smtClean="0">
                <a:solidFill>
                  <a:schemeClr val="tx1"/>
                </a:solidFill>
                <a:latin typeface="+mn-lt"/>
                <a:ea typeface="+mn-ea"/>
                <a:cs typeface="+mn-cs"/>
              </a:rPr>
              <a:t>, Chronic</a:t>
            </a:r>
            <a:r>
              <a:rPr lang="en-US" sz="800" kern="1200" dirty="0" smtClean="0">
                <a:solidFill>
                  <a:schemeClr val="tx1"/>
                </a:solidFill>
                <a:latin typeface="+mn-lt"/>
                <a:ea typeface="+mn-ea"/>
                <a:cs typeface="+mn-cs"/>
              </a:rPr>
              <a:t> • The surface epithelium has lost its normal delicate papillary appearance(green arrow) with an increase in fibrous tissue and mild chronic inflammation in the lamina </a:t>
            </a:r>
            <a:r>
              <a:rPr lang="en-US" sz="800" kern="1200" dirty="0" err="1" smtClean="0">
                <a:solidFill>
                  <a:schemeClr val="tx1"/>
                </a:solidFill>
                <a:latin typeface="+mn-lt"/>
                <a:ea typeface="+mn-ea"/>
                <a:cs typeface="+mn-cs"/>
              </a:rPr>
              <a:t>propria</a:t>
            </a:r>
            <a:r>
              <a:rPr lang="en-US" sz="800" kern="1200" dirty="0" smtClean="0">
                <a:solidFill>
                  <a:schemeClr val="tx1"/>
                </a:solidFill>
                <a:latin typeface="+mn-lt"/>
                <a:ea typeface="+mn-ea"/>
                <a:cs typeface="+mn-cs"/>
              </a:rPr>
              <a:t> </a:t>
            </a:r>
          </a:p>
          <a:p>
            <a:r>
              <a:rPr lang="en-US" sz="800" kern="1200" dirty="0" smtClean="0">
                <a:solidFill>
                  <a:schemeClr val="tx1"/>
                </a:solidFill>
                <a:latin typeface="+mn-lt"/>
                <a:ea typeface="+mn-ea"/>
                <a:cs typeface="+mn-cs"/>
              </a:rPr>
              <a:t>• </a:t>
            </a:r>
            <a:r>
              <a:rPr lang="en-US" sz="800" kern="1200" dirty="0" err="1" smtClean="0">
                <a:solidFill>
                  <a:schemeClr val="tx1"/>
                </a:solidFill>
                <a:latin typeface="+mn-lt"/>
                <a:ea typeface="+mn-ea"/>
                <a:cs typeface="+mn-cs"/>
              </a:rPr>
              <a:t>Rokitansky-Aschoff</a:t>
            </a:r>
            <a:r>
              <a:rPr lang="en-US" sz="800" kern="1200" dirty="0" smtClean="0">
                <a:solidFill>
                  <a:schemeClr val="tx1"/>
                </a:solidFill>
                <a:latin typeface="+mn-lt"/>
                <a:ea typeface="+mn-ea"/>
                <a:cs typeface="+mn-cs"/>
              </a:rPr>
              <a:t> sinuses are seen in the </a:t>
            </a:r>
            <a:r>
              <a:rPr lang="en-US" sz="800" kern="1200" dirty="0" err="1" smtClean="0">
                <a:solidFill>
                  <a:schemeClr val="tx1"/>
                </a:solidFill>
                <a:latin typeface="+mn-lt"/>
                <a:ea typeface="+mn-ea"/>
                <a:cs typeface="+mn-cs"/>
              </a:rPr>
              <a:t>muscularis</a:t>
            </a:r>
            <a:r>
              <a:rPr lang="en-US" sz="800" kern="1200" dirty="0" smtClean="0">
                <a:solidFill>
                  <a:schemeClr val="tx1"/>
                </a:solidFill>
                <a:latin typeface="+mn-lt"/>
                <a:ea typeface="+mn-ea"/>
                <a:cs typeface="+mn-cs"/>
              </a:rPr>
              <a:t>(black arrow) </a:t>
            </a:r>
          </a:p>
          <a:p>
            <a:r>
              <a:rPr lang="en-US" sz="800" kern="1200" dirty="0" smtClean="0">
                <a:solidFill>
                  <a:schemeClr val="tx1"/>
                </a:solidFill>
                <a:latin typeface="+mn-lt"/>
                <a:ea typeface="+mn-ea"/>
                <a:cs typeface="+mn-cs"/>
              </a:rPr>
              <a:t>• The degree of chronic inflammation is quite variable and as in this case surprisingly mild</a:t>
            </a:r>
          </a:p>
          <a:p>
            <a:r>
              <a:rPr lang="en-US" sz="800" kern="1200" dirty="0" smtClean="0">
                <a:solidFill>
                  <a:schemeClr val="tx1"/>
                </a:solidFill>
                <a:latin typeface="+mn-lt"/>
                <a:ea typeface="+mn-ea"/>
                <a:cs typeface="+mn-cs"/>
              </a:rPr>
              <a:t/>
            </a:r>
            <a:br>
              <a:rPr lang="en-US" sz="800" kern="1200" dirty="0" smtClean="0">
                <a:solidFill>
                  <a:schemeClr val="tx1"/>
                </a:solidFill>
                <a:latin typeface="+mn-lt"/>
                <a:ea typeface="+mn-ea"/>
                <a:cs typeface="+mn-cs"/>
              </a:rPr>
            </a:br>
            <a:endParaRPr lang="en-US" sz="800"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88</a:t>
            </a:fld>
            <a:endParaRPr lang="en-US"/>
          </a:p>
        </p:txBody>
      </p:sp>
    </p:spTree>
    <p:extLst>
      <p:ext uri="{BB962C8B-B14F-4D97-AF65-F5344CB8AC3E}">
        <p14:creationId xmlns:p14="http://schemas.microsoft.com/office/powerpoint/2010/main" val="30139699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4BF257-51FB-4865-A982-557428431726}" type="slidenum">
              <a:rPr lang="en-US"/>
              <a:pPr fontAlgn="base">
                <a:spcBef>
                  <a:spcPct val="0"/>
                </a:spcBef>
                <a:spcAft>
                  <a:spcPct val="0"/>
                </a:spcAft>
              </a:pPr>
              <a:t>89</a:t>
            </a:fld>
            <a:endParaRPr lang="en-US"/>
          </a:p>
        </p:txBody>
      </p:sp>
    </p:spTree>
    <p:extLst>
      <p:ext uri="{BB962C8B-B14F-4D97-AF65-F5344CB8AC3E}">
        <p14:creationId xmlns:p14="http://schemas.microsoft.com/office/powerpoint/2010/main" val="27558547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E35AA0AB-DF53-40E4-94FD-8DF5388B30B6}" type="slidenum">
              <a:rPr lang="en-US" smtClean="0"/>
              <a:pPr/>
              <a:t>93</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3360508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C992F28C-5B13-4A4C-9958-01F9CC0A3683}" type="slidenum">
              <a:rPr lang="en-US" smtClean="0"/>
              <a:pPr/>
              <a:t>94</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smtClean="0"/>
              <a:t>Histology concepts.</a:t>
            </a:r>
          </a:p>
        </p:txBody>
      </p:sp>
    </p:spTree>
    <p:extLst>
      <p:ext uri="{BB962C8B-B14F-4D97-AF65-F5344CB8AC3E}">
        <p14:creationId xmlns:p14="http://schemas.microsoft.com/office/powerpoint/2010/main" val="1886184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F71CECFE-8C0D-4540-8E5D-F83F40C117AB}" type="slidenum">
              <a:rPr lang="en-US" smtClean="0"/>
              <a:pPr/>
              <a:t>95</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mtClean="0"/>
              <a:t>H&amp;E, e.m.</a:t>
            </a:r>
          </a:p>
        </p:txBody>
      </p:sp>
    </p:spTree>
    <p:extLst>
      <p:ext uri="{BB962C8B-B14F-4D97-AF65-F5344CB8AC3E}">
        <p14:creationId xmlns:p14="http://schemas.microsoft.com/office/powerpoint/2010/main" val="22485662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859EB0C-69DE-4F10-BC39-55EEA57C6CEF}" type="slidenum">
              <a:rPr lang="en-US" smtClean="0"/>
              <a:pPr/>
              <a:t>96</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en-US" smtClean="0"/>
              <a:t>Histology, H&amp;E</a:t>
            </a:r>
          </a:p>
        </p:txBody>
      </p:sp>
    </p:spTree>
    <p:extLst>
      <p:ext uri="{BB962C8B-B14F-4D97-AF65-F5344CB8AC3E}">
        <p14:creationId xmlns:p14="http://schemas.microsoft.com/office/powerpoint/2010/main" val="12682736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0E742B6-5B54-45B6-9D35-8A20A179A87F}" type="slidenum">
              <a:rPr lang="en-US" smtClean="0"/>
              <a:pPr/>
              <a:t>99</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r>
              <a:rPr lang="en-US" smtClean="0"/>
              <a:t>Find the “soap”, find the calcium.</a:t>
            </a:r>
          </a:p>
        </p:txBody>
      </p:sp>
    </p:spTree>
    <p:extLst>
      <p:ext uri="{BB962C8B-B14F-4D97-AF65-F5344CB8AC3E}">
        <p14:creationId xmlns:p14="http://schemas.microsoft.com/office/powerpoint/2010/main" val="5731976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0AFFD36E-1D14-401B-85A1-3FEB5D87735A}" type="slidenum">
              <a:rPr lang="en-US" smtClean="0"/>
              <a:pPr/>
              <a:t>100</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smtClean="0"/>
              <a:t>Unfortunately dense fibrosis is a feature BOTH of chronic pancreatitis as well as adenocarcinoma.</a:t>
            </a:r>
          </a:p>
        </p:txBody>
      </p:sp>
    </p:spTree>
    <p:extLst>
      <p:ext uri="{BB962C8B-B14F-4D97-AF65-F5344CB8AC3E}">
        <p14:creationId xmlns:p14="http://schemas.microsoft.com/office/powerpoint/2010/main" val="29816681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3A3178ED-85B3-42F5-8BBB-142C072169E9}" type="slidenum">
              <a:rPr lang="en-US" smtClean="0"/>
              <a:pPr/>
              <a:t>101</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n-US" smtClean="0"/>
              <a:t>What is every pathologist’s nightmare? Ans: Getting a small needle biopsy of sclerosing pancreatitis and calling it it cancer, getting the “Whipple” specimen the next day, and realizing you were WRONG! The patient has now undergone an operation which has a 10% mortality rate, for no reason, and the malpractice attorneys at at your door like jackals.</a:t>
            </a:r>
          </a:p>
        </p:txBody>
      </p:sp>
    </p:spTree>
    <p:extLst>
      <p:ext uri="{BB962C8B-B14F-4D97-AF65-F5344CB8AC3E}">
        <p14:creationId xmlns:p14="http://schemas.microsoft.com/office/powerpoint/2010/main" val="22173420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1C27AA1-204C-4487-B50D-B06B08AC5D5F}" type="slidenum">
              <a:rPr lang="en-US" smtClean="0"/>
              <a:pPr/>
              <a:t>104</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smtClean="0"/>
              <a:t>Describe this in plain English.</a:t>
            </a:r>
          </a:p>
        </p:txBody>
      </p:sp>
    </p:spTree>
    <p:extLst>
      <p:ext uri="{BB962C8B-B14F-4D97-AF65-F5344CB8AC3E}">
        <p14:creationId xmlns:p14="http://schemas.microsoft.com/office/powerpoint/2010/main" val="4141610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p:spPr>
      </p:sp>
      <p:sp>
        <p:nvSpPr>
          <p:cNvPr id="496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96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F14DD4-F646-4F28-B7DF-22861FF1D4D6}" type="slidenum">
              <a:rPr lang="en-US" smtClean="0"/>
              <a:pPr fontAlgn="base">
                <a:spcBef>
                  <a:spcPct val="0"/>
                </a:spcBef>
                <a:spcAft>
                  <a:spcPct val="0"/>
                </a:spcAft>
                <a:defRPr/>
              </a:pPr>
              <a:t>14</a:t>
            </a:fld>
            <a:endParaRPr lang="en-US" smtClean="0"/>
          </a:p>
        </p:txBody>
      </p:sp>
    </p:spTree>
    <p:extLst>
      <p:ext uri="{BB962C8B-B14F-4D97-AF65-F5344CB8AC3E}">
        <p14:creationId xmlns:p14="http://schemas.microsoft.com/office/powerpoint/2010/main" val="511368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B0BA4DF5-6326-4FDA-86C7-1262CBE42615}" type="slidenum">
              <a:rPr lang="en-US" smtClean="0"/>
              <a:pPr/>
              <a:t>106</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smtClean="0"/>
              <a:t>Gross fibrosis on left, microscopic on right.</a:t>
            </a:r>
          </a:p>
        </p:txBody>
      </p:sp>
    </p:spTree>
    <p:extLst>
      <p:ext uri="{BB962C8B-B14F-4D97-AF65-F5344CB8AC3E}">
        <p14:creationId xmlns:p14="http://schemas.microsoft.com/office/powerpoint/2010/main" val="59184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205D49-467D-41A1-B8FB-6284CAEF362F}" type="slidenum">
              <a:rPr lang="en-US"/>
              <a:pPr fontAlgn="base">
                <a:spcBef>
                  <a:spcPct val="0"/>
                </a:spcBef>
                <a:spcAft>
                  <a:spcPct val="0"/>
                </a:spcAft>
              </a:pPr>
              <a:t>16</a:t>
            </a:fld>
            <a:endParaRPr lang="en-US"/>
          </a:p>
        </p:txBody>
      </p:sp>
    </p:spTree>
    <p:extLst>
      <p:ext uri="{BB962C8B-B14F-4D97-AF65-F5344CB8AC3E}">
        <p14:creationId xmlns:p14="http://schemas.microsoft.com/office/powerpoint/2010/main" val="3493805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18</a:t>
            </a:fld>
            <a:endParaRPr lang="en-US"/>
          </a:p>
        </p:txBody>
      </p:sp>
    </p:spTree>
    <p:extLst>
      <p:ext uri="{BB962C8B-B14F-4D97-AF65-F5344CB8AC3E}">
        <p14:creationId xmlns:p14="http://schemas.microsoft.com/office/powerpoint/2010/main" val="2457655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6FEAB6-B081-4056-8630-12B3B2DDEB9B}" type="slidenum">
              <a:rPr lang="en-US"/>
              <a:pPr fontAlgn="base">
                <a:spcBef>
                  <a:spcPct val="0"/>
                </a:spcBef>
                <a:spcAft>
                  <a:spcPct val="0"/>
                </a:spcAft>
              </a:pPr>
              <a:t>19</a:t>
            </a:fld>
            <a:endParaRPr lang="en-US"/>
          </a:p>
        </p:txBody>
      </p:sp>
    </p:spTree>
    <p:extLst>
      <p:ext uri="{BB962C8B-B14F-4D97-AF65-F5344CB8AC3E}">
        <p14:creationId xmlns:p14="http://schemas.microsoft.com/office/powerpoint/2010/main" val="1634145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bwMode="auto">
          <a:noFill/>
          <a:ln>
            <a:solidFill>
              <a:srgbClr val="000000"/>
            </a:solidFill>
            <a:miter lim="800000"/>
            <a:headEnd/>
            <a:tailEnd/>
          </a:ln>
        </p:spPr>
      </p:sp>
      <p:sp>
        <p:nvSpPr>
          <p:cNvPr id="505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05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7F84CC-2D60-4EEC-A4C6-9237E41E0F87}" type="slidenum">
              <a:rPr lang="en-US" smtClean="0"/>
              <a:pPr fontAlgn="base">
                <a:spcBef>
                  <a:spcPct val="0"/>
                </a:spcBef>
                <a:spcAft>
                  <a:spcPct val="0"/>
                </a:spcAft>
                <a:defRPr/>
              </a:pPr>
              <a:t>23</a:t>
            </a:fld>
            <a:endParaRPr lang="en-US" smtClean="0"/>
          </a:p>
        </p:txBody>
      </p:sp>
    </p:spTree>
    <p:extLst>
      <p:ext uri="{BB962C8B-B14F-4D97-AF65-F5344CB8AC3E}">
        <p14:creationId xmlns:p14="http://schemas.microsoft.com/office/powerpoint/2010/main" val="2063653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ar-S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ar-SA"/>
          </a:p>
        </p:txBody>
      </p:sp>
      <p:sp>
        <p:nvSpPr>
          <p:cNvPr id="4" name="Date Placeholder 3"/>
          <p:cNvSpPr>
            <a:spLocks noGrp="1"/>
          </p:cNvSpPr>
          <p:nvPr>
            <p:ph type="dt" sz="half" idx="10"/>
          </p:nvPr>
        </p:nvSpPr>
        <p:spPr/>
        <p:txBody>
          <a:bodyPr/>
          <a:lstStyle/>
          <a:p>
            <a:fld id="{3C2C871D-8F7D-479F-93C5-9F9AB1FD5214}" type="datetimeFigureOut">
              <a:rPr lang="ar-SA" smtClean="0"/>
              <a:pPr/>
              <a:t>05/05/1441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A483A11-3D2D-47F9-818E-7E725AB6EA1C}" type="slidenum">
              <a:rPr lang="ar-SA" smtClean="0"/>
              <a:pPr/>
              <a:t>‹#›</a:t>
            </a:fld>
            <a:endParaRPr lang="ar-SA"/>
          </a:p>
        </p:txBody>
      </p:sp>
    </p:spTree>
    <p:extLst>
      <p:ext uri="{BB962C8B-B14F-4D97-AF65-F5344CB8AC3E}">
        <p14:creationId xmlns:p14="http://schemas.microsoft.com/office/powerpoint/2010/main" val="725211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ar-SA" dirty="0"/>
          </a:p>
        </p:txBody>
      </p:sp>
      <p:sp>
        <p:nvSpPr>
          <p:cNvPr id="3" name="Vertical Text Placeholder 2"/>
          <p:cNvSpPr>
            <a:spLocks noGrp="1"/>
          </p:cNvSpPr>
          <p:nvPr>
            <p:ph type="body" orient="vert" idx="1"/>
          </p:nvPr>
        </p:nvSpPr>
        <p:spPr/>
        <p:txBody>
          <a:bodyPr vert="eaVert"/>
          <a:lstStyle>
            <a:lvl1pPr algn="l" rtl="0">
              <a:defRPr/>
            </a:lvl1pPr>
            <a:lvl2pPr algn="l" rtl="0">
              <a:defRPr/>
            </a:lvl2pPr>
            <a:lvl3pPr algn="l" rtl="0">
              <a:defRPr/>
            </a:lvl3pPr>
            <a:lvl4pPr algn="l" rtl="0">
              <a:defRPr/>
            </a:lvl4pPr>
            <a:lvl5pPr algn="l" rtl="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ar-SA" dirty="0"/>
          </a:p>
        </p:txBody>
      </p:sp>
      <p:sp>
        <p:nvSpPr>
          <p:cNvPr id="4" name="Date Placeholder 3"/>
          <p:cNvSpPr>
            <a:spLocks noGrp="1"/>
          </p:cNvSpPr>
          <p:nvPr>
            <p:ph type="dt" sz="half" idx="10"/>
          </p:nvPr>
        </p:nvSpPr>
        <p:spPr/>
        <p:txBody>
          <a:bodyPr/>
          <a:lstStyle/>
          <a:p>
            <a:fld id="{3C2C871D-8F7D-479F-93C5-9F9AB1FD5214}" type="datetimeFigureOut">
              <a:rPr lang="ar-SA" smtClean="0"/>
              <a:pPr/>
              <a:t>05/05/1441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A483A11-3D2D-47F9-818E-7E725AB6EA1C}" type="slidenum">
              <a:rPr lang="ar-SA" smtClean="0"/>
              <a:pPr/>
              <a:t>‹#›</a:t>
            </a:fld>
            <a:endParaRPr lang="ar-SA"/>
          </a:p>
        </p:txBody>
      </p:sp>
    </p:spTree>
    <p:extLst>
      <p:ext uri="{BB962C8B-B14F-4D97-AF65-F5344CB8AC3E}">
        <p14:creationId xmlns:p14="http://schemas.microsoft.com/office/powerpoint/2010/main" val="1823576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lgn="l">
              <a:defRPr/>
            </a:lvl1pPr>
          </a:lstStyle>
          <a:p>
            <a:r>
              <a:rPr lang="en-US" dirty="0" smtClean="0"/>
              <a:t>Click to edit Master title style</a:t>
            </a:r>
            <a:endParaRPr lang="ar-SA" dirty="0"/>
          </a:p>
        </p:txBody>
      </p:sp>
      <p:sp>
        <p:nvSpPr>
          <p:cNvPr id="3" name="Vertical Text Placeholder 2"/>
          <p:cNvSpPr>
            <a:spLocks noGrp="1"/>
          </p:cNvSpPr>
          <p:nvPr>
            <p:ph type="body" orient="vert" idx="1"/>
          </p:nvPr>
        </p:nvSpPr>
        <p:spPr>
          <a:xfrm>
            <a:off x="838200" y="365125"/>
            <a:ext cx="7734300" cy="5811838"/>
          </a:xfrm>
        </p:spPr>
        <p:txBody>
          <a:bodyPr vert="eaVert"/>
          <a:lstStyle>
            <a:lvl1pPr algn="l" rtl="0">
              <a:defRPr/>
            </a:lvl1pPr>
            <a:lvl2pPr algn="l" rtl="0">
              <a:defRPr/>
            </a:lvl2pPr>
            <a:lvl3pPr algn="l" rtl="0">
              <a:defRPr/>
            </a:lvl3pPr>
            <a:lvl4pPr algn="l" rtl="0">
              <a:defRPr/>
            </a:lvl4pPr>
            <a:lvl5pPr algn="l" rtl="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ar-SA" dirty="0"/>
          </a:p>
        </p:txBody>
      </p:sp>
      <p:sp>
        <p:nvSpPr>
          <p:cNvPr id="4" name="Date Placeholder 3"/>
          <p:cNvSpPr>
            <a:spLocks noGrp="1"/>
          </p:cNvSpPr>
          <p:nvPr>
            <p:ph type="dt" sz="half" idx="10"/>
          </p:nvPr>
        </p:nvSpPr>
        <p:spPr/>
        <p:txBody>
          <a:bodyPr/>
          <a:lstStyle/>
          <a:p>
            <a:fld id="{3C2C871D-8F7D-479F-93C5-9F9AB1FD5214}" type="datetimeFigureOut">
              <a:rPr lang="ar-SA" smtClean="0"/>
              <a:pPr/>
              <a:t>05/05/1441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A483A11-3D2D-47F9-818E-7E725AB6EA1C}" type="slidenum">
              <a:rPr lang="ar-SA" smtClean="0"/>
              <a:pPr/>
              <a:t>‹#›</a:t>
            </a:fld>
            <a:endParaRPr lang="ar-SA"/>
          </a:p>
        </p:txBody>
      </p:sp>
    </p:spTree>
    <p:extLst>
      <p:ext uri="{BB962C8B-B14F-4D97-AF65-F5344CB8AC3E}">
        <p14:creationId xmlns:p14="http://schemas.microsoft.com/office/powerpoint/2010/main" val="1915336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3C2C871D-8F7D-479F-93C5-9F9AB1FD5214}" type="datetimeFigureOut">
              <a:rPr lang="ar-SA" smtClean="0"/>
              <a:pPr/>
              <a:t>05/05/1441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A483A11-3D2D-47F9-818E-7E725AB6EA1C}" type="slidenum">
              <a:rPr lang="ar-SA" smtClean="0"/>
              <a:pPr/>
              <a:t>‹#›</a:t>
            </a:fld>
            <a:endParaRPr lang="ar-SA"/>
          </a:p>
        </p:txBody>
      </p:sp>
    </p:spTree>
    <p:extLst>
      <p:ext uri="{BB962C8B-B14F-4D97-AF65-F5344CB8AC3E}">
        <p14:creationId xmlns:p14="http://schemas.microsoft.com/office/powerpoint/2010/main" val="312465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ar-S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2C871D-8F7D-479F-93C5-9F9AB1FD5214}" type="datetimeFigureOut">
              <a:rPr lang="ar-SA" smtClean="0"/>
              <a:pPr/>
              <a:t>05/05/1441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A483A11-3D2D-47F9-818E-7E725AB6EA1C}" type="slidenum">
              <a:rPr lang="ar-SA" smtClean="0"/>
              <a:pPr/>
              <a:t>‹#›</a:t>
            </a:fld>
            <a:endParaRPr lang="ar-SA"/>
          </a:p>
        </p:txBody>
      </p:sp>
    </p:spTree>
    <p:extLst>
      <p:ext uri="{BB962C8B-B14F-4D97-AF65-F5344CB8AC3E}">
        <p14:creationId xmlns:p14="http://schemas.microsoft.com/office/powerpoint/2010/main" val="2381137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Date Placeholder 4"/>
          <p:cNvSpPr>
            <a:spLocks noGrp="1"/>
          </p:cNvSpPr>
          <p:nvPr>
            <p:ph type="dt" sz="half" idx="10"/>
          </p:nvPr>
        </p:nvSpPr>
        <p:spPr/>
        <p:txBody>
          <a:bodyPr/>
          <a:lstStyle/>
          <a:p>
            <a:fld id="{3C2C871D-8F7D-479F-93C5-9F9AB1FD5214}" type="datetimeFigureOut">
              <a:rPr lang="ar-SA" smtClean="0"/>
              <a:pPr/>
              <a:t>05/05/1441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8A483A11-3D2D-47F9-818E-7E725AB6EA1C}" type="slidenum">
              <a:rPr lang="ar-SA" smtClean="0"/>
              <a:pPr/>
              <a:t>‹#›</a:t>
            </a:fld>
            <a:endParaRPr lang="ar-SA"/>
          </a:p>
        </p:txBody>
      </p:sp>
    </p:spTree>
    <p:extLst>
      <p:ext uri="{BB962C8B-B14F-4D97-AF65-F5344CB8AC3E}">
        <p14:creationId xmlns:p14="http://schemas.microsoft.com/office/powerpoint/2010/main" val="4172644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ar-S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7" name="Date Placeholder 6"/>
          <p:cNvSpPr>
            <a:spLocks noGrp="1"/>
          </p:cNvSpPr>
          <p:nvPr>
            <p:ph type="dt" sz="half" idx="10"/>
          </p:nvPr>
        </p:nvSpPr>
        <p:spPr/>
        <p:txBody>
          <a:bodyPr/>
          <a:lstStyle/>
          <a:p>
            <a:fld id="{3C2C871D-8F7D-479F-93C5-9F9AB1FD5214}" type="datetimeFigureOut">
              <a:rPr lang="ar-SA" smtClean="0"/>
              <a:pPr/>
              <a:t>05/05/1441</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8A483A11-3D2D-47F9-818E-7E725AB6EA1C}" type="slidenum">
              <a:rPr lang="ar-SA" smtClean="0"/>
              <a:pPr/>
              <a:t>‹#›</a:t>
            </a:fld>
            <a:endParaRPr lang="ar-SA"/>
          </a:p>
        </p:txBody>
      </p:sp>
    </p:spTree>
    <p:extLst>
      <p:ext uri="{BB962C8B-B14F-4D97-AF65-F5344CB8AC3E}">
        <p14:creationId xmlns:p14="http://schemas.microsoft.com/office/powerpoint/2010/main" val="327770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ar-SA" dirty="0"/>
          </a:p>
        </p:txBody>
      </p:sp>
      <p:sp>
        <p:nvSpPr>
          <p:cNvPr id="3" name="Date Placeholder 2"/>
          <p:cNvSpPr>
            <a:spLocks noGrp="1"/>
          </p:cNvSpPr>
          <p:nvPr>
            <p:ph type="dt" sz="half" idx="10"/>
          </p:nvPr>
        </p:nvSpPr>
        <p:spPr/>
        <p:txBody>
          <a:bodyPr/>
          <a:lstStyle/>
          <a:p>
            <a:fld id="{3C2C871D-8F7D-479F-93C5-9F9AB1FD5214}" type="datetimeFigureOut">
              <a:rPr lang="ar-SA" smtClean="0"/>
              <a:pPr/>
              <a:t>05/05/1441</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8A483A11-3D2D-47F9-818E-7E725AB6EA1C}" type="slidenum">
              <a:rPr lang="ar-SA" smtClean="0"/>
              <a:pPr/>
              <a:t>‹#›</a:t>
            </a:fld>
            <a:endParaRPr lang="ar-SA"/>
          </a:p>
        </p:txBody>
      </p:sp>
    </p:spTree>
    <p:extLst>
      <p:ext uri="{BB962C8B-B14F-4D97-AF65-F5344CB8AC3E}">
        <p14:creationId xmlns:p14="http://schemas.microsoft.com/office/powerpoint/2010/main" val="2728035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2C871D-8F7D-479F-93C5-9F9AB1FD5214}" type="datetimeFigureOut">
              <a:rPr lang="ar-SA" smtClean="0"/>
              <a:pPr/>
              <a:t>05/05/1441</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8A483A11-3D2D-47F9-818E-7E725AB6EA1C}" type="slidenum">
              <a:rPr lang="ar-SA" smtClean="0"/>
              <a:pPr/>
              <a:t>‹#›</a:t>
            </a:fld>
            <a:endParaRPr lang="ar-SA"/>
          </a:p>
        </p:txBody>
      </p:sp>
    </p:spTree>
    <p:extLst>
      <p:ext uri="{BB962C8B-B14F-4D97-AF65-F5344CB8AC3E}">
        <p14:creationId xmlns:p14="http://schemas.microsoft.com/office/powerpoint/2010/main" val="3571176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lgn="l">
              <a:defRPr sz="3200"/>
            </a:lvl1pPr>
          </a:lstStyle>
          <a:p>
            <a:r>
              <a:rPr lang="en-US" dirty="0" smtClean="0"/>
              <a:t>Click to edit Master title style</a:t>
            </a:r>
            <a:endParaRPr lang="ar-SA" dirty="0"/>
          </a:p>
        </p:txBody>
      </p:sp>
      <p:sp>
        <p:nvSpPr>
          <p:cNvPr id="3" name="Content Placeholder 2"/>
          <p:cNvSpPr>
            <a:spLocks noGrp="1"/>
          </p:cNvSpPr>
          <p:nvPr>
            <p:ph idx="1"/>
          </p:nvPr>
        </p:nvSpPr>
        <p:spPr>
          <a:xfrm>
            <a:off x="5183188" y="987425"/>
            <a:ext cx="6172200" cy="4873625"/>
          </a:xfrm>
        </p:spPr>
        <p:txBody>
          <a:bodyPr/>
          <a:lstStyle>
            <a:lvl1pPr algn="l" rtl="0">
              <a:defRPr sz="3200"/>
            </a:lvl1pPr>
            <a:lvl2pPr algn="l" rtl="0">
              <a:defRPr sz="2800"/>
            </a:lvl2pPr>
            <a:lvl3pPr algn="l" rtl="0">
              <a:defRPr sz="2400"/>
            </a:lvl3pPr>
            <a:lvl4pPr algn="l" rtl="0">
              <a:defRPr sz="2000"/>
            </a:lvl4pPr>
            <a:lvl5pPr algn="l" rtl="0">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ar-SA" dirty="0"/>
          </a:p>
        </p:txBody>
      </p:sp>
      <p:sp>
        <p:nvSpPr>
          <p:cNvPr id="4" name="Text Placeholder 3"/>
          <p:cNvSpPr>
            <a:spLocks noGrp="1"/>
          </p:cNvSpPr>
          <p:nvPr>
            <p:ph type="body" sz="half" idx="2"/>
          </p:nvPr>
        </p:nvSpPr>
        <p:spPr>
          <a:xfrm>
            <a:off x="839788" y="2057400"/>
            <a:ext cx="3932237" cy="381158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3C2C871D-8F7D-479F-93C5-9F9AB1FD5214}" type="datetimeFigureOut">
              <a:rPr lang="ar-SA" smtClean="0"/>
              <a:pPr/>
              <a:t>05/05/1441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8A483A11-3D2D-47F9-818E-7E725AB6EA1C}" type="slidenum">
              <a:rPr lang="ar-SA" smtClean="0"/>
              <a:pPr/>
              <a:t>‹#›</a:t>
            </a:fld>
            <a:endParaRPr lang="ar-SA"/>
          </a:p>
        </p:txBody>
      </p:sp>
    </p:spTree>
    <p:extLst>
      <p:ext uri="{BB962C8B-B14F-4D97-AF65-F5344CB8AC3E}">
        <p14:creationId xmlns:p14="http://schemas.microsoft.com/office/powerpoint/2010/main" val="1616151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lgn="l">
              <a:defRPr sz="3200"/>
            </a:lvl1pPr>
          </a:lstStyle>
          <a:p>
            <a:r>
              <a:rPr lang="en-US" dirty="0" smtClean="0"/>
              <a:t>Click to edit Master title style</a:t>
            </a:r>
            <a:endParaRPr lang="ar-SA" dirty="0"/>
          </a:p>
        </p:txBody>
      </p:sp>
      <p:sp>
        <p:nvSpPr>
          <p:cNvPr id="3" name="Picture Placeholder 2"/>
          <p:cNvSpPr>
            <a:spLocks noGrp="1"/>
          </p:cNvSpPr>
          <p:nvPr>
            <p:ph type="pic" idx="1"/>
          </p:nvPr>
        </p:nvSpPr>
        <p:spPr>
          <a:xfrm>
            <a:off x="5183188" y="987425"/>
            <a:ext cx="6172200" cy="4873625"/>
          </a:xfrm>
        </p:spPr>
        <p:txBody>
          <a:bodyP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dirty="0"/>
          </a:p>
        </p:txBody>
      </p:sp>
      <p:sp>
        <p:nvSpPr>
          <p:cNvPr id="4" name="Text Placeholder 3"/>
          <p:cNvSpPr>
            <a:spLocks noGrp="1"/>
          </p:cNvSpPr>
          <p:nvPr>
            <p:ph type="body" sz="half" idx="2"/>
          </p:nvPr>
        </p:nvSpPr>
        <p:spPr>
          <a:xfrm>
            <a:off x="839788" y="2057400"/>
            <a:ext cx="3932237" cy="381158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3C2C871D-8F7D-479F-93C5-9F9AB1FD5214}" type="datetimeFigureOut">
              <a:rPr lang="ar-SA" smtClean="0"/>
              <a:pPr/>
              <a:t>05/05/1441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8A483A11-3D2D-47F9-818E-7E725AB6EA1C}" type="slidenum">
              <a:rPr lang="ar-SA" smtClean="0"/>
              <a:pPr/>
              <a:t>‹#›</a:t>
            </a:fld>
            <a:endParaRPr lang="ar-SA"/>
          </a:p>
        </p:txBody>
      </p:sp>
    </p:spTree>
    <p:extLst>
      <p:ext uri="{BB962C8B-B14F-4D97-AF65-F5344CB8AC3E}">
        <p14:creationId xmlns:p14="http://schemas.microsoft.com/office/powerpoint/2010/main" val="872319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ar-S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C2C871D-8F7D-479F-93C5-9F9AB1FD5214}" type="datetimeFigureOut">
              <a:rPr lang="ar-SA" smtClean="0"/>
              <a:pPr/>
              <a:t>05/05/1441</a:t>
            </a:fld>
            <a:endParaRPr lang="ar-S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A483A11-3D2D-47F9-818E-7E725AB6EA1C}" type="slidenum">
              <a:rPr lang="ar-SA" smtClean="0"/>
              <a:pPr/>
              <a:t>‹#›</a:t>
            </a:fld>
            <a:endParaRPr lang="ar-SA"/>
          </a:p>
        </p:txBody>
      </p:sp>
    </p:spTree>
    <p:extLst>
      <p:ext uri="{BB962C8B-B14F-4D97-AF65-F5344CB8AC3E}">
        <p14:creationId xmlns:p14="http://schemas.microsoft.com/office/powerpoint/2010/main" val="351554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17.w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1.png"/><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www.hepatocellularcarcinoma.net/wp-content/uploads/2011/10/hepatocellularcarcinoma.jpg" TargetMode="Externa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microsoft.com/office/2007/relationships/hdphoto" Target="../media/hdphoto1.wdp"/></Relationships>
</file>

<file path=ppt/slides/_rels/slide8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upload.wikimedia.org/wikipedia/commons/0/01/Crohn's_disease_-_colon_-_high_mag.jpg" TargetMode="Externa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9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2"/>
            <a:ext cx="9144000" cy="3172051"/>
          </a:xfrm>
        </p:spPr>
        <p:txBody>
          <a:bodyPr/>
          <a:lstStyle/>
          <a:p>
            <a:r>
              <a:rPr lang="en-US" dirty="0" smtClean="0"/>
              <a:t>Colon and </a:t>
            </a:r>
            <a:br>
              <a:rPr lang="en-US" dirty="0" smtClean="0"/>
            </a:br>
            <a:r>
              <a:rPr lang="en-US" dirty="0" smtClean="0"/>
              <a:t>Hepatobiliary system</a:t>
            </a:r>
            <a:endParaRPr lang="en-US" dirty="0"/>
          </a:p>
        </p:txBody>
      </p:sp>
      <p:sp>
        <p:nvSpPr>
          <p:cNvPr id="3" name="Subtitle 2"/>
          <p:cNvSpPr>
            <a:spLocks noGrp="1"/>
          </p:cNvSpPr>
          <p:nvPr>
            <p:ph type="subTitle" idx="1"/>
          </p:nvPr>
        </p:nvSpPr>
        <p:spPr>
          <a:xfrm>
            <a:off x="1524000" y="4973638"/>
            <a:ext cx="9144000" cy="1655762"/>
          </a:xfrm>
        </p:spPr>
        <p:txBody>
          <a:bodyPr/>
          <a:lstStyle/>
          <a:p>
            <a:r>
              <a:rPr lang="en-US" dirty="0" smtClean="0"/>
              <a:t>Colon</a:t>
            </a:r>
            <a:endParaRPr lang="en-US" dirty="0"/>
          </a:p>
          <a:p>
            <a:r>
              <a:rPr lang="en-US" dirty="0" smtClean="0"/>
              <a:t>Liver</a:t>
            </a:r>
            <a:r>
              <a:rPr lang="en-US" dirty="0" smtClean="0"/>
              <a:t>, biliary system and pancreas practical</a:t>
            </a:r>
            <a:endParaRPr lang="en-US" dirty="0"/>
          </a:p>
        </p:txBody>
      </p:sp>
      <p:sp>
        <p:nvSpPr>
          <p:cNvPr id="4" name="TextBox 3"/>
          <p:cNvSpPr txBox="1"/>
          <p:nvPr/>
        </p:nvSpPr>
        <p:spPr>
          <a:xfrm>
            <a:off x="4541919" y="1013792"/>
            <a:ext cx="2613408" cy="1200329"/>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sz="2400" b="1" dirty="0" smtClean="0"/>
              <a:t>GNT Block</a:t>
            </a:r>
            <a:endParaRPr lang="en-US" sz="3200" b="1" dirty="0" smtClean="0"/>
          </a:p>
          <a:p>
            <a:pPr algn="ctr"/>
            <a:r>
              <a:rPr lang="en-US" sz="2400" b="1" dirty="0" smtClean="0"/>
              <a:t>2020</a:t>
            </a:r>
          </a:p>
          <a:p>
            <a:pPr algn="ctr"/>
            <a:r>
              <a:rPr lang="en-US" sz="2400" b="1" dirty="0" smtClean="0"/>
              <a:t>Pathology </a:t>
            </a:r>
            <a:r>
              <a:rPr lang="en-US" sz="2400" b="1" dirty="0" smtClean="0"/>
              <a:t>Practical</a:t>
            </a:r>
            <a:endParaRPr lang="en-US" sz="2400" b="1" dirty="0"/>
          </a:p>
        </p:txBody>
      </p:sp>
    </p:spTree>
    <p:extLst>
      <p:ext uri="{BB962C8B-B14F-4D97-AF65-F5344CB8AC3E}">
        <p14:creationId xmlns:p14="http://schemas.microsoft.com/office/powerpoint/2010/main" val="2417809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ttp://library.med.utah.edu/WebPath/jpeg4/GI062.jpg"/>
          <p:cNvPicPr>
            <a:picLocks noChangeAspect="1" noChangeArrowheads="1"/>
          </p:cNvPicPr>
          <p:nvPr/>
        </p:nvPicPr>
        <p:blipFill>
          <a:blip r:embed="rId2" cstate="print"/>
          <a:srcRect/>
          <a:stretch>
            <a:fillRect/>
          </a:stretch>
        </p:blipFill>
        <p:spPr bwMode="auto">
          <a:xfrm>
            <a:off x="2639617" y="917487"/>
            <a:ext cx="6729812" cy="4213461"/>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2711624" y="5336049"/>
            <a:ext cx="6480720" cy="1323439"/>
          </a:xfrm>
          <a:prstGeom prst="rect">
            <a:avLst/>
          </a:prstGeom>
        </p:spPr>
        <p:txBody>
          <a:bodyPr wrap="square">
            <a:spAutoFit/>
          </a:bodyPr>
          <a:lstStyle/>
          <a:p>
            <a:pPr algn="ctr"/>
            <a:r>
              <a:rPr lang="en-US" sz="2000" b="1" i="1" dirty="0"/>
              <a:t>At high magnification the granulomatous nature of the inflammation of Crohn's disease is demonstrated here with epithelioid cells, giant cells, and many lymphocytes. Special stains for organisms are negative.</a:t>
            </a:r>
            <a:endParaRPr lang="en-US" sz="2000" b="1" i="1" dirty="0"/>
          </a:p>
        </p:txBody>
      </p:sp>
      <p:sp>
        <p:nvSpPr>
          <p:cNvPr id="5" name="Rounded Rectangle 4"/>
          <p:cNvSpPr/>
          <p:nvPr/>
        </p:nvSpPr>
        <p:spPr>
          <a:xfrm>
            <a:off x="3719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Crohn’s Disease- HPF</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1172399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1524000" y="0"/>
            <a:ext cx="9144000" cy="6877050"/>
          </a:xfrm>
          <a:prstGeom prst="rect">
            <a:avLst/>
          </a:prstGeom>
          <a:noFill/>
          <a:ln w="9525">
            <a:noFill/>
            <a:miter lim="800000"/>
            <a:headEnd/>
            <a:tailEnd/>
          </a:ln>
        </p:spPr>
      </p:pic>
    </p:spTree>
    <p:extLst>
      <p:ext uri="{BB962C8B-B14F-4D97-AF65-F5344CB8AC3E}">
        <p14:creationId xmlns:p14="http://schemas.microsoft.com/office/powerpoint/2010/main" val="33645328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mage013"/>
          <p:cNvPicPr>
            <a:picLocks noChangeAspect="1" noChangeArrowheads="1"/>
          </p:cNvPicPr>
          <p:nvPr/>
        </p:nvPicPr>
        <p:blipFill>
          <a:blip r:embed="rId3" cstate="print"/>
          <a:srcRect/>
          <a:stretch>
            <a:fillRect/>
          </a:stretch>
        </p:blipFill>
        <p:spPr bwMode="auto">
          <a:xfrm>
            <a:off x="1524000" y="1600201"/>
            <a:ext cx="9144000" cy="2982913"/>
          </a:xfrm>
          <a:prstGeom prst="rect">
            <a:avLst/>
          </a:prstGeom>
          <a:noFill/>
          <a:ln w="9525">
            <a:noFill/>
            <a:miter lim="800000"/>
            <a:headEnd/>
            <a:tailEnd/>
          </a:ln>
        </p:spPr>
      </p:pic>
      <p:sp>
        <p:nvSpPr>
          <p:cNvPr id="37891" name="Text Box 5"/>
          <p:cNvSpPr txBox="1">
            <a:spLocks noChangeArrowheads="1"/>
          </p:cNvSpPr>
          <p:nvPr/>
        </p:nvSpPr>
        <p:spPr bwMode="auto">
          <a:xfrm>
            <a:off x="1524000" y="5334000"/>
            <a:ext cx="9144000" cy="914400"/>
          </a:xfrm>
          <a:prstGeom prst="rect">
            <a:avLst/>
          </a:prstGeom>
          <a:noFill/>
          <a:ln w="9525">
            <a:noFill/>
            <a:miter lim="800000"/>
            <a:headEnd/>
            <a:tailEnd/>
          </a:ln>
        </p:spPr>
        <p:txBody>
          <a:bodyPr>
            <a:spAutoFit/>
          </a:bodyPr>
          <a:lstStyle/>
          <a:p>
            <a:pPr algn="ctr">
              <a:spcBef>
                <a:spcPct val="50000"/>
              </a:spcBef>
            </a:pPr>
            <a:r>
              <a:rPr lang="en-US" sz="5400" b="1">
                <a:solidFill>
                  <a:srgbClr val="3333FF"/>
                </a:solidFill>
              </a:rPr>
              <a:t>CHRONIC PANCREATITIS</a:t>
            </a:r>
          </a:p>
        </p:txBody>
      </p:sp>
    </p:spTree>
    <p:extLst>
      <p:ext uri="{BB962C8B-B14F-4D97-AF65-F5344CB8AC3E}">
        <p14:creationId xmlns:p14="http://schemas.microsoft.com/office/powerpoint/2010/main" val="39756312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a:xfrm>
            <a:off x="1524000" y="6477000"/>
            <a:ext cx="9144000" cy="381000"/>
          </a:xfrm>
        </p:spPr>
        <p:txBody>
          <a:bodyPr>
            <a:normAutofit fontScale="90000"/>
          </a:bodyPr>
          <a:lstStyle/>
          <a:p>
            <a:pPr eaLnBrk="1" hangingPunct="1"/>
            <a:r>
              <a:rPr lang="en-US" sz="2400" dirty="0">
                <a:solidFill>
                  <a:schemeClr val="accent1">
                    <a:lumMod val="25000"/>
                  </a:schemeClr>
                </a:solidFill>
                <a:effectLst>
                  <a:outerShdw blurRad="38100" dist="38100" dir="2700000" algn="tl">
                    <a:srgbClr val="000000">
                      <a:alpha val="43137"/>
                    </a:srgbClr>
                  </a:outerShdw>
                </a:effectLst>
              </a:rPr>
              <a:t>Chronic pancreatitis</a:t>
            </a:r>
          </a:p>
        </p:txBody>
      </p:sp>
      <p:pic>
        <p:nvPicPr>
          <p:cNvPr id="32771" name="Picture 6" descr="63"/>
          <p:cNvPicPr>
            <a:picLocks noGrp="1" noChangeAspect="1" noChangeArrowheads="1"/>
          </p:cNvPicPr>
          <p:nvPr>
            <p:ph idx="1"/>
          </p:nvPr>
        </p:nvPicPr>
        <p:blipFill>
          <a:blip r:embed="rId2" cstate="print">
            <a:lum contrast="20000"/>
          </a:blip>
          <a:srcRect/>
          <a:stretch>
            <a:fillRect/>
          </a:stretch>
        </p:blipFill>
        <p:spPr>
          <a:xfrm>
            <a:off x="1828800" y="427713"/>
            <a:ext cx="8610600" cy="6079451"/>
          </a:xfrm>
          <a:noFill/>
        </p:spPr>
      </p:pic>
    </p:spTree>
    <p:extLst>
      <p:ext uri="{BB962C8B-B14F-4D97-AF65-F5344CB8AC3E}">
        <p14:creationId xmlns:p14="http://schemas.microsoft.com/office/powerpoint/2010/main" val="150057540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Pancreatic </a:t>
            </a:r>
            <a:r>
              <a:rPr lang="en-US" dirty="0" err="1" smtClean="0"/>
              <a:t>adenocarcinoma</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749625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title"/>
          </p:nvPr>
        </p:nvSpPr>
        <p:spPr/>
        <p:txBody>
          <a:bodyPr/>
          <a:lstStyle/>
          <a:p>
            <a:pPr eaLnBrk="1" hangingPunct="1"/>
            <a:r>
              <a:rPr lang="en-US" smtClean="0">
                <a:solidFill>
                  <a:schemeClr val="bg1"/>
                </a:solidFill>
              </a:rPr>
              <a:t>Pancreatic CA</a:t>
            </a:r>
          </a:p>
        </p:txBody>
      </p:sp>
      <p:pic>
        <p:nvPicPr>
          <p:cNvPr id="48131" name="Picture 5" descr="panCA1"/>
          <p:cNvPicPr>
            <a:picLocks noGrp="1" noChangeAspect="1" noChangeArrowheads="1"/>
          </p:cNvPicPr>
          <p:nvPr>
            <p:ph idx="1"/>
          </p:nvPr>
        </p:nvPicPr>
        <p:blipFill>
          <a:blip r:embed="rId3" cstate="print"/>
          <a:srcRect/>
          <a:stretch>
            <a:fillRect/>
          </a:stretch>
        </p:blipFill>
        <p:spPr>
          <a:xfrm>
            <a:off x="2703514" y="1600201"/>
            <a:ext cx="6783387" cy="4525963"/>
          </a:xfrm>
          <a:noFill/>
        </p:spPr>
      </p:pic>
    </p:spTree>
    <p:extLst>
      <p:ext uri="{BB962C8B-B14F-4D97-AF65-F5344CB8AC3E}">
        <p14:creationId xmlns:p14="http://schemas.microsoft.com/office/powerpoint/2010/main" val="11505383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a:xfrm>
            <a:off x="1524000" y="6553200"/>
            <a:ext cx="9144000" cy="304800"/>
          </a:xfrm>
        </p:spPr>
        <p:txBody>
          <a:bodyPr>
            <a:normAutofit fontScale="90000"/>
          </a:bodyPr>
          <a:lstStyle/>
          <a:p>
            <a:pPr eaLnBrk="1" hangingPunct="1"/>
            <a:r>
              <a:rPr lang="en-US" sz="2400" dirty="0">
                <a:solidFill>
                  <a:schemeClr val="accent1">
                    <a:lumMod val="25000"/>
                  </a:schemeClr>
                </a:solidFill>
                <a:effectLst>
                  <a:outerShdw blurRad="38100" dist="38100" dir="2700000" algn="tl">
                    <a:srgbClr val="000000">
                      <a:alpha val="43137"/>
                    </a:srgbClr>
                  </a:outerShdw>
                </a:effectLst>
              </a:rPr>
              <a:t>Pancreatic </a:t>
            </a:r>
            <a:r>
              <a:rPr lang="en-US" sz="2400" dirty="0" err="1">
                <a:solidFill>
                  <a:schemeClr val="accent1">
                    <a:lumMod val="25000"/>
                  </a:schemeClr>
                </a:solidFill>
                <a:effectLst>
                  <a:outerShdw blurRad="38100" dist="38100" dir="2700000" algn="tl">
                    <a:srgbClr val="000000">
                      <a:alpha val="43137"/>
                    </a:srgbClr>
                  </a:outerShdw>
                </a:effectLst>
              </a:rPr>
              <a:t>adenocarcinoma</a:t>
            </a:r>
            <a:endParaRPr lang="en-US" sz="2400" dirty="0">
              <a:solidFill>
                <a:schemeClr val="accent1">
                  <a:lumMod val="25000"/>
                </a:schemeClr>
              </a:solidFill>
              <a:effectLst>
                <a:outerShdw blurRad="38100" dist="38100" dir="2700000" algn="tl">
                  <a:srgbClr val="000000">
                    <a:alpha val="43137"/>
                  </a:srgbClr>
                </a:outerShdw>
              </a:effectLst>
            </a:endParaRPr>
          </a:p>
        </p:txBody>
      </p:sp>
      <p:pic>
        <p:nvPicPr>
          <p:cNvPr id="33795" name="Picture 6" descr="62"/>
          <p:cNvPicPr>
            <a:picLocks noGrp="1" noChangeAspect="1" noChangeArrowheads="1"/>
          </p:cNvPicPr>
          <p:nvPr>
            <p:ph idx="1"/>
          </p:nvPr>
        </p:nvPicPr>
        <p:blipFill>
          <a:blip r:embed="rId2" cstate="print">
            <a:lum bright="-20000" contrast="40000"/>
          </a:blip>
          <a:srcRect/>
          <a:stretch>
            <a:fillRect/>
          </a:stretch>
        </p:blipFill>
        <p:spPr>
          <a:xfrm>
            <a:off x="1778000" y="457200"/>
            <a:ext cx="8661400" cy="6049964"/>
          </a:xfrm>
          <a:noFill/>
        </p:spPr>
      </p:pic>
    </p:spTree>
    <p:extLst>
      <p:ext uri="{BB962C8B-B14F-4D97-AF65-F5344CB8AC3E}">
        <p14:creationId xmlns:p14="http://schemas.microsoft.com/office/powerpoint/2010/main" val="24796037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image025"/>
          <p:cNvPicPr>
            <a:picLocks noChangeAspect="1" noChangeArrowheads="1"/>
          </p:cNvPicPr>
          <p:nvPr/>
        </p:nvPicPr>
        <p:blipFill>
          <a:blip r:embed="rId3" cstate="print">
            <a:lum bright="-20000" contrast="40000"/>
          </a:blip>
          <a:srcRect/>
          <a:stretch>
            <a:fillRect/>
          </a:stretch>
        </p:blipFill>
        <p:spPr bwMode="auto">
          <a:xfrm>
            <a:off x="1468582" y="267854"/>
            <a:ext cx="9144000" cy="4786322"/>
          </a:xfrm>
          <a:prstGeom prst="rect">
            <a:avLst/>
          </a:prstGeom>
          <a:noFill/>
          <a:ln w="9525">
            <a:noFill/>
            <a:miter lim="800000"/>
            <a:headEnd/>
            <a:tailEnd/>
          </a:ln>
        </p:spPr>
      </p:pic>
      <p:sp>
        <p:nvSpPr>
          <p:cNvPr id="49155" name="Text Box 5"/>
          <p:cNvSpPr txBox="1">
            <a:spLocks noChangeArrowheads="1"/>
          </p:cNvSpPr>
          <p:nvPr/>
        </p:nvSpPr>
        <p:spPr bwMode="auto">
          <a:xfrm>
            <a:off x="2057400" y="4857760"/>
            <a:ext cx="8153400" cy="1938992"/>
          </a:xfrm>
          <a:prstGeom prst="rect">
            <a:avLst/>
          </a:prstGeom>
          <a:noFill/>
          <a:ln w="9525">
            <a:noFill/>
            <a:miter lim="800000"/>
            <a:headEnd/>
            <a:tailEnd/>
          </a:ln>
        </p:spPr>
        <p:txBody>
          <a:bodyPr wrap="square">
            <a:spAutoFit/>
          </a:bodyPr>
          <a:lstStyle/>
          <a:p>
            <a:pPr algn="ctr">
              <a:spcBef>
                <a:spcPct val="50000"/>
              </a:spcBef>
            </a:pPr>
            <a:r>
              <a:rPr lang="en-US" sz="4800" b="1" dirty="0">
                <a:solidFill>
                  <a:srgbClr val="3333FF"/>
                </a:solidFill>
              </a:rPr>
              <a:t>Pancreatic </a:t>
            </a:r>
          </a:p>
          <a:p>
            <a:pPr algn="ctr">
              <a:spcBef>
                <a:spcPct val="50000"/>
              </a:spcBef>
            </a:pPr>
            <a:r>
              <a:rPr lang="en-US" sz="4800" b="1" dirty="0" err="1">
                <a:solidFill>
                  <a:srgbClr val="3333FF"/>
                </a:solidFill>
              </a:rPr>
              <a:t>Adenocarcinoma</a:t>
            </a:r>
            <a:endParaRPr lang="en-US" sz="4800" b="1" dirty="0">
              <a:solidFill>
                <a:srgbClr val="3333FF"/>
              </a:solidFill>
            </a:endParaRPr>
          </a:p>
        </p:txBody>
      </p:sp>
    </p:spTree>
    <p:extLst>
      <p:ext uri="{BB962C8B-B14F-4D97-AF65-F5344CB8AC3E}">
        <p14:creationId xmlns:p14="http://schemas.microsoft.com/office/powerpoint/2010/main" val="3196595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0" y="2895600"/>
            <a:ext cx="6172200" cy="1096888"/>
          </a:xfrm>
        </p:spPr>
        <p:txBody>
          <a:bodyPr>
            <a:normAutofit/>
          </a:bodyPr>
          <a:lstStyle/>
          <a:p>
            <a:pPr algn="ctr"/>
            <a:r>
              <a:rPr lang="en-US" b="1" i="1" dirty="0" smtClean="0">
                <a:solidFill>
                  <a:schemeClr val="bg2">
                    <a:lumMod val="25000"/>
                  </a:schemeClr>
                </a:solidFill>
                <a:effectLst>
                  <a:outerShdw blurRad="38100" dist="38100" dir="2700000" algn="tl">
                    <a:srgbClr val="000000">
                      <a:alpha val="43137"/>
                    </a:srgbClr>
                  </a:outerShdw>
                </a:effectLst>
              </a:rPr>
              <a:t> Ulcerative colitis</a:t>
            </a:r>
            <a:endParaRPr lang="en-US" b="1" i="1" dirty="0">
              <a:solidFill>
                <a:schemeClr val="bg2">
                  <a:lumMod val="25000"/>
                </a:schemeClr>
              </a:solidFill>
              <a:effectLst>
                <a:outerShdw blurRad="38100" dist="38100" dir="2700000" algn="tl">
                  <a:srgbClr val="000000">
                    <a:alpha val="43137"/>
                  </a:srgbClr>
                </a:outerShdw>
              </a:effectLst>
            </a:endParaRPr>
          </a:p>
        </p:txBody>
      </p:sp>
      <p:sp>
        <p:nvSpPr>
          <p:cNvPr id="3" name="TextBox 2"/>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4" name="TextBox 3"/>
          <p:cNvSpPr txBox="1"/>
          <p:nvPr/>
        </p:nvSpPr>
        <p:spPr>
          <a:xfrm>
            <a:off x="9753600" y="6643710"/>
            <a:ext cx="9144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2650741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11624" y="5541040"/>
            <a:ext cx="6696744" cy="1323439"/>
          </a:xfrm>
          <a:prstGeom prst="rect">
            <a:avLst/>
          </a:prstGeom>
        </p:spPr>
        <p:txBody>
          <a:bodyPr wrap="square">
            <a:spAutoFit/>
          </a:bodyPr>
          <a:lstStyle/>
          <a:p>
            <a:pPr algn="ctr"/>
            <a:r>
              <a:rPr lang="en-US" sz="2000" b="1" i="1" dirty="0"/>
              <a:t>The most intense inflammation begins at the sigmoid colon (Right) and extends upward and around to the ascending colon. At the lower left is the ileocecal valve with a portion of terminal ileum that is not involved. </a:t>
            </a:r>
            <a:endParaRPr lang="en-US" sz="2000" b="1" i="1" dirty="0"/>
          </a:p>
        </p:txBody>
      </p:sp>
      <p:pic>
        <p:nvPicPr>
          <p:cNvPr id="141314" name="Picture 2" descr="http://library.med.utah.edu/WebPath/jpeg4/GI071.jpg"/>
          <p:cNvPicPr>
            <a:picLocks noChangeAspect="1" noChangeArrowheads="1"/>
          </p:cNvPicPr>
          <p:nvPr/>
        </p:nvPicPr>
        <p:blipFill>
          <a:blip r:embed="rId3" cstate="print"/>
          <a:srcRect/>
          <a:stretch>
            <a:fillRect/>
          </a:stretch>
        </p:blipFill>
        <p:spPr bwMode="auto">
          <a:xfrm>
            <a:off x="3215680" y="836713"/>
            <a:ext cx="5832648" cy="4680520"/>
          </a:xfrm>
          <a:prstGeom prst="rect">
            <a:avLst/>
          </a:prstGeom>
          <a:noFill/>
        </p:spPr>
      </p:pic>
      <p:sp>
        <p:nvSpPr>
          <p:cNvPr id="5" name="Rounded Rectangle 4"/>
          <p:cNvSpPr/>
          <p:nvPr/>
        </p:nvSpPr>
        <p:spPr>
          <a:xfrm>
            <a:off x="3143672" y="188640"/>
            <a:ext cx="5904656"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Chronic Ulcerative Colitis - Gross</a:t>
            </a:r>
            <a:endParaRPr lang="en-US" sz="2800" b="1" i="1" dirty="0"/>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878768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2" descr="http://library.med.utah.edu/WebPath/jpeg4/GI070.jpg"/>
          <p:cNvPicPr>
            <a:picLocks noChangeAspect="1" noChangeArrowheads="1"/>
          </p:cNvPicPr>
          <p:nvPr/>
        </p:nvPicPr>
        <p:blipFill>
          <a:blip r:embed="rId2" cstate="print"/>
          <a:srcRect/>
          <a:stretch>
            <a:fillRect/>
          </a:stretch>
        </p:blipFill>
        <p:spPr bwMode="auto">
          <a:xfrm>
            <a:off x="2927648" y="1052736"/>
            <a:ext cx="6192688" cy="4176464"/>
          </a:xfrm>
          <a:prstGeom prst="rect">
            <a:avLst/>
          </a:prstGeom>
          <a:noFill/>
        </p:spPr>
      </p:pic>
      <p:sp>
        <p:nvSpPr>
          <p:cNvPr id="3" name="Rectangle 2"/>
          <p:cNvSpPr/>
          <p:nvPr/>
        </p:nvSpPr>
        <p:spPr>
          <a:xfrm>
            <a:off x="2855640" y="5373217"/>
            <a:ext cx="6336704" cy="1015663"/>
          </a:xfrm>
          <a:prstGeom prst="rect">
            <a:avLst/>
          </a:prstGeom>
        </p:spPr>
        <p:txBody>
          <a:bodyPr wrap="square">
            <a:spAutoFit/>
          </a:bodyPr>
          <a:lstStyle/>
          <a:p>
            <a:pPr algn="ctr"/>
            <a:r>
              <a:rPr lang="en-US" sz="2000" b="1" i="1" dirty="0"/>
              <a:t>Pseudopolyps</a:t>
            </a:r>
            <a:r>
              <a:rPr lang="en-US" sz="2000" dirty="0"/>
              <a:t> </a:t>
            </a:r>
            <a:r>
              <a:rPr lang="en-US" sz="2000" b="1" i="1" dirty="0"/>
              <a:t>are seen here in a case of severe ulcerative colitis. The remaining mucosa has been ulcerated away and is hyperemic.</a:t>
            </a:r>
            <a:endParaRPr lang="en-US" sz="2000" b="1" i="1" dirty="0"/>
          </a:p>
        </p:txBody>
      </p:sp>
      <p:sp>
        <p:nvSpPr>
          <p:cNvPr id="4" name="Rounded Rectangle 3"/>
          <p:cNvSpPr/>
          <p:nvPr/>
        </p:nvSpPr>
        <p:spPr>
          <a:xfrm>
            <a:off x="3719736" y="260648"/>
            <a:ext cx="439248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Pseudopolyps</a:t>
            </a:r>
            <a:r>
              <a:rPr lang="en-US" sz="2800" dirty="0"/>
              <a:t> </a:t>
            </a:r>
            <a:r>
              <a:rPr lang="en-US" sz="2800" b="1" i="1" dirty="0"/>
              <a:t>- Gross</a:t>
            </a:r>
            <a:endParaRPr lang="en-US" sz="2800" b="1" i="1" dirty="0"/>
          </a:p>
        </p:txBody>
      </p:sp>
      <p:sp>
        <p:nvSpPr>
          <p:cNvPr id="5" name="TextBox 4"/>
          <p:cNvSpPr txBox="1"/>
          <p:nvPr/>
        </p:nvSpPr>
        <p:spPr>
          <a:xfrm>
            <a:off x="1524000" y="6627192"/>
            <a:ext cx="14478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8550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1"/>
          <p:cNvPicPr>
            <a:picLocks noChangeAspect="1"/>
          </p:cNvPicPr>
          <p:nvPr/>
        </p:nvPicPr>
        <p:blipFill>
          <a:blip r:embed="rId3" cstate="print"/>
          <a:srcRect/>
          <a:stretch>
            <a:fillRect/>
          </a:stretch>
        </p:blipFill>
        <p:spPr bwMode="auto">
          <a:xfrm rot="5400000">
            <a:off x="3863752" y="-171400"/>
            <a:ext cx="4320480" cy="6624737"/>
          </a:xfrm>
          <a:prstGeom prst="rect">
            <a:avLst/>
          </a:prstGeom>
          <a:noFill/>
          <a:ln w="9525">
            <a:noFill/>
            <a:miter lim="800000"/>
            <a:headEnd/>
            <a:tailEnd/>
          </a:ln>
        </p:spPr>
      </p:pic>
      <p:sp>
        <p:nvSpPr>
          <p:cNvPr id="3" name="Rectangle 2"/>
          <p:cNvSpPr/>
          <p:nvPr/>
        </p:nvSpPr>
        <p:spPr>
          <a:xfrm>
            <a:off x="2783632" y="5457999"/>
            <a:ext cx="6264696" cy="1015663"/>
          </a:xfrm>
          <a:prstGeom prst="rect">
            <a:avLst/>
          </a:prstGeom>
        </p:spPr>
        <p:txBody>
          <a:bodyPr wrap="square">
            <a:spAutoFit/>
          </a:bodyPr>
          <a:lstStyle/>
          <a:p>
            <a:pPr algn="ctr">
              <a:spcBef>
                <a:spcPct val="0"/>
              </a:spcBef>
            </a:pPr>
            <a:r>
              <a:rPr lang="en-US" sz="2000" b="1" i="1" dirty="0"/>
              <a:t>The picture shows pseudo polyps formation . </a:t>
            </a:r>
          </a:p>
          <a:p>
            <a:pPr algn="ctr">
              <a:spcBef>
                <a:spcPct val="0"/>
              </a:spcBef>
            </a:pPr>
            <a:r>
              <a:rPr lang="en-US" sz="2000" b="1" i="1" dirty="0"/>
              <a:t>Toxic mega colon, glandular dysplasia and adenocarcinoma are the main complications .</a:t>
            </a:r>
          </a:p>
        </p:txBody>
      </p:sp>
      <p:sp>
        <p:nvSpPr>
          <p:cNvPr id="4" name="Rounded Rectangle 3"/>
          <p:cNvSpPr/>
          <p:nvPr/>
        </p:nvSpPr>
        <p:spPr>
          <a:xfrm>
            <a:off x="3719736" y="260648"/>
            <a:ext cx="439248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Pseudopolyps</a:t>
            </a:r>
            <a:r>
              <a:rPr lang="en-US" sz="2800" dirty="0"/>
              <a:t> </a:t>
            </a:r>
            <a:r>
              <a:rPr lang="en-US" sz="2800" b="1" i="1" dirty="0"/>
              <a:t>- Gross</a:t>
            </a:r>
            <a:endParaRPr lang="en-US" sz="2800" b="1" i="1" dirty="0"/>
          </a:p>
        </p:txBody>
      </p:sp>
      <p:sp>
        <p:nvSpPr>
          <p:cNvPr id="5" name="TextBox 4"/>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0057548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descr="http://library.med.utah.edu/WebPath/jpeg4/GI073.jpg"/>
          <p:cNvPicPr>
            <a:picLocks noChangeAspect="1" noChangeArrowheads="1"/>
          </p:cNvPicPr>
          <p:nvPr/>
        </p:nvPicPr>
        <p:blipFill>
          <a:blip r:embed="rId2" cstate="print"/>
          <a:srcRect/>
          <a:stretch>
            <a:fillRect/>
          </a:stretch>
        </p:blipFill>
        <p:spPr bwMode="auto">
          <a:xfrm>
            <a:off x="2746862" y="1124744"/>
            <a:ext cx="6445483" cy="4176464"/>
          </a:xfrm>
          <a:prstGeom prst="rect">
            <a:avLst/>
          </a:prstGeom>
          <a:noFill/>
          <a:ln>
            <a:solidFill>
              <a:schemeClr val="tx1"/>
            </a:solidFill>
          </a:ln>
        </p:spPr>
      </p:pic>
      <p:sp>
        <p:nvSpPr>
          <p:cNvPr id="4" name="Rectangle 3"/>
          <p:cNvSpPr/>
          <p:nvPr/>
        </p:nvSpPr>
        <p:spPr>
          <a:xfrm>
            <a:off x="2783632" y="5397024"/>
            <a:ext cx="6408712" cy="1015663"/>
          </a:xfrm>
          <a:prstGeom prst="rect">
            <a:avLst/>
          </a:prstGeom>
        </p:spPr>
        <p:txBody>
          <a:bodyPr wrap="square">
            <a:spAutoFit/>
          </a:bodyPr>
          <a:lstStyle/>
          <a:p>
            <a:pPr algn="ctr"/>
            <a:r>
              <a:rPr lang="en-US" sz="2000" b="1" i="1" dirty="0"/>
              <a:t>Microscopically, the inflammation of ulcerative colitis is confined primarily to the mucosa. Here, the mucosa is eroded by an ulcer that undermines surrounding mucosa.</a:t>
            </a:r>
            <a:endParaRPr lang="en-US" sz="2000" b="1" i="1" dirty="0"/>
          </a:p>
        </p:txBody>
      </p:sp>
      <p:sp>
        <p:nvSpPr>
          <p:cNvPr id="5" name="Rounded Rectangle 4"/>
          <p:cNvSpPr/>
          <p:nvPr/>
        </p:nvSpPr>
        <p:spPr>
          <a:xfrm>
            <a:off x="3071664" y="332656"/>
            <a:ext cx="583264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Chronic Ulcerative Colitis - LPF</a:t>
            </a:r>
            <a:endParaRPr lang="en-US" sz="2800" b="1" i="1" dirty="0"/>
          </a:p>
        </p:txBody>
      </p:sp>
      <p:sp>
        <p:nvSpPr>
          <p:cNvPr id="6" name="TextBox 5"/>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7" name="TextBox 6"/>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4047076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ttp://library.med.utah.edu/WebPath/jpeg4/GI184.jpg"/>
          <p:cNvPicPr>
            <a:picLocks noChangeAspect="1" noChangeArrowheads="1"/>
          </p:cNvPicPr>
          <p:nvPr/>
        </p:nvPicPr>
        <p:blipFill>
          <a:blip r:embed="rId3" cstate="print"/>
          <a:srcRect/>
          <a:stretch>
            <a:fillRect/>
          </a:stretch>
        </p:blipFill>
        <p:spPr bwMode="auto">
          <a:xfrm>
            <a:off x="2567608" y="836713"/>
            <a:ext cx="6768752" cy="4289901"/>
          </a:xfrm>
          <a:prstGeom prst="rect">
            <a:avLst/>
          </a:prstGeom>
          <a:noFill/>
          <a:ln>
            <a:solidFill>
              <a:schemeClr val="tx1"/>
            </a:solidFill>
          </a:ln>
        </p:spPr>
      </p:pic>
      <p:sp>
        <p:nvSpPr>
          <p:cNvPr id="6" name="Rectangle 5"/>
          <p:cNvSpPr/>
          <p:nvPr/>
        </p:nvSpPr>
        <p:spPr>
          <a:xfrm>
            <a:off x="2279576" y="5192032"/>
            <a:ext cx="7344816" cy="1631216"/>
          </a:xfrm>
          <a:prstGeom prst="rect">
            <a:avLst/>
          </a:prstGeom>
        </p:spPr>
        <p:txBody>
          <a:bodyPr wrap="square">
            <a:spAutoFit/>
          </a:bodyPr>
          <a:lstStyle/>
          <a:p>
            <a:pPr algn="ctr"/>
            <a:r>
              <a:rPr lang="en-US" sz="2000" b="1" i="1" dirty="0"/>
              <a:t>The colonic mucosa of active ulcerative colitis shows "crypt abscesses" in which a neutrophilic exudate is found in glandular lumens. The submucosa shows intense inflammation. The glands demonstrate loss of goblet cells and hyperchromatic nuclei with inflammatory atypia.</a:t>
            </a:r>
            <a:endParaRPr lang="en-US" sz="2000" b="1" i="1" dirty="0"/>
          </a:p>
        </p:txBody>
      </p:sp>
      <p:sp>
        <p:nvSpPr>
          <p:cNvPr id="7" name="Rounded Rectangle 6"/>
          <p:cNvSpPr/>
          <p:nvPr/>
        </p:nvSpPr>
        <p:spPr>
          <a:xfrm>
            <a:off x="2438400" y="188640"/>
            <a:ext cx="7162800"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Ulcerative Colitis with Crypt Abscesses - MPF</a:t>
            </a:r>
            <a:endParaRPr lang="en-US" sz="2800" b="1" i="1" dirty="0"/>
          </a:p>
        </p:txBody>
      </p:sp>
      <p:sp>
        <p:nvSpPr>
          <p:cNvPr id="5" name="TextBox 4"/>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8" name="TextBox 7"/>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95236527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071664" y="332656"/>
            <a:ext cx="583264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Chronic Ulcerative Colitis - HPF</a:t>
            </a:r>
            <a:endParaRPr lang="en-US" sz="2800" b="1" i="1" dirty="0"/>
          </a:p>
        </p:txBody>
      </p:sp>
      <p:pic>
        <p:nvPicPr>
          <p:cNvPr id="331778" name="Picture 2" descr="http://library.med.utah.edu/WebPath/jpeg4/GI074.jpg"/>
          <p:cNvPicPr>
            <a:picLocks noChangeAspect="1" noChangeArrowheads="1"/>
          </p:cNvPicPr>
          <p:nvPr/>
        </p:nvPicPr>
        <p:blipFill>
          <a:blip r:embed="rId2" cstate="print"/>
          <a:srcRect/>
          <a:stretch>
            <a:fillRect/>
          </a:stretch>
        </p:blipFill>
        <p:spPr bwMode="auto">
          <a:xfrm>
            <a:off x="2783632" y="980728"/>
            <a:ext cx="6600800" cy="4176464"/>
          </a:xfrm>
          <a:prstGeom prst="rect">
            <a:avLst/>
          </a:prstGeom>
          <a:noFill/>
          <a:ln>
            <a:solidFill>
              <a:schemeClr val="tx1"/>
            </a:solidFill>
          </a:ln>
        </p:spPr>
      </p:pic>
      <p:sp>
        <p:nvSpPr>
          <p:cNvPr id="4" name="Rectangle 3"/>
          <p:cNvSpPr/>
          <p:nvPr/>
        </p:nvSpPr>
        <p:spPr>
          <a:xfrm>
            <a:off x="2711624" y="5229201"/>
            <a:ext cx="6768752" cy="1323439"/>
          </a:xfrm>
          <a:prstGeom prst="rect">
            <a:avLst/>
          </a:prstGeom>
        </p:spPr>
        <p:txBody>
          <a:bodyPr wrap="square">
            <a:spAutoFit/>
          </a:bodyPr>
          <a:lstStyle/>
          <a:p>
            <a:pPr algn="ctr"/>
            <a:r>
              <a:rPr lang="en-US" sz="2000" b="1" i="1" dirty="0"/>
              <a:t>At higher magnification, the intense inflammation of the mucosa is seen. The colonic mucosal epithelium demonstrates loss of goblet cells. An exudate is present over the surface. Both acute and chronic inflammatory cells are present</a:t>
            </a:r>
            <a:endParaRPr lang="en-US" sz="2000" b="1" i="1" dirty="0"/>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4117878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library.med.utah.edu/WebPath/jpeg4/GI183.jpg"/>
          <p:cNvPicPr>
            <a:picLocks noChangeAspect="1" noChangeArrowheads="1"/>
          </p:cNvPicPr>
          <p:nvPr/>
        </p:nvPicPr>
        <p:blipFill>
          <a:blip r:embed="rId3" cstate="print"/>
          <a:srcRect/>
          <a:stretch>
            <a:fillRect/>
          </a:stretch>
        </p:blipFill>
        <p:spPr bwMode="auto">
          <a:xfrm>
            <a:off x="2567608" y="836713"/>
            <a:ext cx="6840760" cy="4520927"/>
          </a:xfrm>
          <a:prstGeom prst="rect">
            <a:avLst/>
          </a:prstGeom>
          <a:noFill/>
        </p:spPr>
      </p:pic>
      <p:sp>
        <p:nvSpPr>
          <p:cNvPr id="5" name="Rounded Rectangle 4"/>
          <p:cNvSpPr/>
          <p:nvPr/>
        </p:nvSpPr>
        <p:spPr>
          <a:xfrm>
            <a:off x="2495600" y="188640"/>
            <a:ext cx="691276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Ulcerative Colitis with Crypt Abscesses - HPF</a:t>
            </a:r>
            <a:endParaRPr lang="en-US" sz="2800" b="1" i="1" dirty="0"/>
          </a:p>
        </p:txBody>
      </p:sp>
      <p:sp>
        <p:nvSpPr>
          <p:cNvPr id="6" name="Rectangle 5"/>
          <p:cNvSpPr/>
          <p:nvPr/>
        </p:nvSpPr>
        <p:spPr>
          <a:xfrm>
            <a:off x="2495600" y="5445225"/>
            <a:ext cx="7181800" cy="1015663"/>
          </a:xfrm>
          <a:prstGeom prst="rect">
            <a:avLst/>
          </a:prstGeom>
        </p:spPr>
        <p:txBody>
          <a:bodyPr wrap="square">
            <a:spAutoFit/>
          </a:bodyPr>
          <a:lstStyle/>
          <a:p>
            <a:pPr algn="ctr"/>
            <a:r>
              <a:rPr lang="en-US" sz="2000" b="1" i="1" dirty="0"/>
              <a:t>Crypt abscesses are a histologic finding more typical with ulcerative colitis. Unfortunately, not all cases of inflammatory bowel disease can be classified completely in all patients</a:t>
            </a:r>
            <a:endParaRPr lang="en-US" sz="2000" b="1" i="1" dirty="0"/>
          </a:p>
        </p:txBody>
      </p:sp>
      <p:cxnSp>
        <p:nvCxnSpPr>
          <p:cNvPr id="8" name="Straight Arrow Connector 7"/>
          <p:cNvCxnSpPr/>
          <p:nvPr/>
        </p:nvCxnSpPr>
        <p:spPr>
          <a:xfrm flipH="1">
            <a:off x="5591944" y="2060848"/>
            <a:ext cx="288032" cy="136815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879976" y="2060848"/>
            <a:ext cx="720080" cy="7920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879976" y="1700808"/>
            <a:ext cx="1368152" cy="36004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12" name="TextBox 11"/>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340412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library.med.utah.edu/WebPath/jpeg4/GI077.jpg"/>
          <p:cNvPicPr>
            <a:picLocks noChangeAspect="1" noChangeArrowheads="1"/>
          </p:cNvPicPr>
          <p:nvPr/>
        </p:nvPicPr>
        <p:blipFill>
          <a:blip r:embed="rId3" cstate="print"/>
          <a:srcRect/>
          <a:stretch>
            <a:fillRect/>
          </a:stretch>
        </p:blipFill>
        <p:spPr bwMode="auto">
          <a:xfrm>
            <a:off x="2567608" y="908720"/>
            <a:ext cx="6912768" cy="4304904"/>
          </a:xfrm>
          <a:prstGeom prst="rect">
            <a:avLst/>
          </a:prstGeom>
          <a:noFill/>
          <a:ln>
            <a:solidFill>
              <a:schemeClr val="tx1"/>
            </a:solidFill>
          </a:ln>
        </p:spPr>
      </p:pic>
      <p:sp>
        <p:nvSpPr>
          <p:cNvPr id="7" name="Rectangle 6"/>
          <p:cNvSpPr/>
          <p:nvPr/>
        </p:nvSpPr>
        <p:spPr>
          <a:xfrm>
            <a:off x="2514600" y="5229201"/>
            <a:ext cx="7010400" cy="1323439"/>
          </a:xfrm>
          <a:prstGeom prst="rect">
            <a:avLst/>
          </a:prstGeom>
        </p:spPr>
        <p:txBody>
          <a:bodyPr wrap="square">
            <a:spAutoFit/>
          </a:bodyPr>
          <a:lstStyle/>
          <a:p>
            <a:pPr algn="ctr"/>
            <a:r>
              <a:rPr lang="en-US" sz="2000" b="1" i="1" dirty="0"/>
              <a:t>Over time, there is a risk for adenocarcinoma with ulcerative colitis. Here, more normal glands are seen at the left, but the glands at the right demonstrate dysplasia, the first indication that there is a move towards neoplasia.</a:t>
            </a:r>
            <a:endParaRPr lang="en-US" sz="2000" b="1" i="1" dirty="0"/>
          </a:p>
        </p:txBody>
      </p:sp>
      <p:sp>
        <p:nvSpPr>
          <p:cNvPr id="8" name="Rounded Rectangle 7"/>
          <p:cNvSpPr/>
          <p:nvPr/>
        </p:nvSpPr>
        <p:spPr>
          <a:xfrm>
            <a:off x="2362200" y="188640"/>
            <a:ext cx="7391400"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Chronic Ulcerative Colitis with Dysplasia- MPF</a:t>
            </a:r>
            <a:endParaRPr lang="en-US" sz="2800" b="1" i="1" dirty="0"/>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71695184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
        <p:nvSpPr>
          <p:cNvPr id="7" name="Rectangle 6"/>
          <p:cNvSpPr/>
          <p:nvPr/>
        </p:nvSpPr>
        <p:spPr>
          <a:xfrm>
            <a:off x="3429000" y="2667000"/>
            <a:ext cx="6427038" cy="1107996"/>
          </a:xfrm>
          <a:prstGeom prst="rect">
            <a:avLst/>
          </a:prstGeom>
          <a:noFill/>
        </p:spPr>
        <p:txBody>
          <a:bodyPr wrap="square" lIns="91440" tIns="45720" rIns="91440" bIns="45720">
            <a:spAutoFit/>
          </a:bodyPr>
          <a:lstStyle/>
          <a:p>
            <a:pPr algn="ctr"/>
            <a:r>
              <a:rPr lang="en-US" sz="6600" b="1" i="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2">
                    <a:lumMod val="25000"/>
                  </a:schemeClr>
                </a:solidFill>
                <a:effectLst>
                  <a:outerShdw blurRad="41275" dist="12700" dir="12000000" algn="tl" rotWithShape="0">
                    <a:srgbClr val="000000">
                      <a:alpha val="40000"/>
                    </a:srgbClr>
                  </a:outerShdw>
                </a:effectLst>
              </a:rPr>
              <a:t>LARGE INTESTINE</a:t>
            </a:r>
            <a:endParaRPr lang="en-US" sz="6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2">
                  <a:lumMod val="25000"/>
                </a:schemeClr>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40841862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733800" y="2743200"/>
            <a:ext cx="6172200" cy="1528936"/>
          </a:xfrm>
        </p:spPr>
        <p:txBody>
          <a:bodyPr>
            <a:normAutofit fontScale="90000"/>
          </a:bodyPr>
          <a:lstStyle/>
          <a:p>
            <a:pPr algn="ctr"/>
            <a:r>
              <a:rPr lang="en-US" b="1" i="1" dirty="0" smtClean="0">
                <a:solidFill>
                  <a:srgbClr val="0B0B8F"/>
                </a:solidFill>
                <a:effectLst>
                  <a:outerShdw blurRad="38100" dist="38100" dir="2700000" algn="tl">
                    <a:srgbClr val="000000">
                      <a:alpha val="43137"/>
                    </a:srgbClr>
                  </a:outerShdw>
                </a:effectLst>
              </a:rPr>
              <a:t>Adenomatous polyps of rectum / colon</a:t>
            </a:r>
            <a:endParaRPr lang="en-US" b="1" i="1" dirty="0">
              <a:solidFill>
                <a:srgbClr val="0B0B8F"/>
              </a:solidFill>
              <a:effectLst>
                <a:outerShdw blurRad="38100" dist="38100" dir="2700000" algn="tl">
                  <a:srgbClr val="000000">
                    <a:alpha val="43137"/>
                  </a:srgbClr>
                </a:outerShdw>
              </a:effectLst>
            </a:endParaRP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0693331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descr="http://library.med.utah.edu/WebPath/jpeg4/GI114.jpg"/>
          <p:cNvPicPr>
            <a:picLocks noChangeAspect="1" noChangeArrowheads="1"/>
          </p:cNvPicPr>
          <p:nvPr/>
        </p:nvPicPr>
        <p:blipFill>
          <a:blip r:embed="rId2" cstate="print"/>
          <a:srcRect/>
          <a:stretch>
            <a:fillRect/>
          </a:stretch>
        </p:blipFill>
        <p:spPr bwMode="auto">
          <a:xfrm>
            <a:off x="2927648" y="908720"/>
            <a:ext cx="6192688" cy="4149602"/>
          </a:xfrm>
          <a:prstGeom prst="rect">
            <a:avLst/>
          </a:prstGeom>
          <a:noFill/>
        </p:spPr>
      </p:pic>
      <p:sp>
        <p:nvSpPr>
          <p:cNvPr id="5" name="Rectangle 4"/>
          <p:cNvSpPr/>
          <p:nvPr/>
        </p:nvSpPr>
        <p:spPr>
          <a:xfrm>
            <a:off x="2639616" y="5120024"/>
            <a:ext cx="6696744" cy="1631216"/>
          </a:xfrm>
          <a:prstGeom prst="rect">
            <a:avLst/>
          </a:prstGeom>
        </p:spPr>
        <p:txBody>
          <a:bodyPr wrap="square">
            <a:spAutoFit/>
          </a:bodyPr>
          <a:lstStyle/>
          <a:p>
            <a:pPr algn="ctr"/>
            <a:r>
              <a:rPr lang="en-US" sz="2000" b="1" i="1" dirty="0"/>
              <a:t>Multiple adenomatous polyps (tubulovillous adenomas) of the cecum are seen here in a case of familial adenomatous polyposis, a genetic syndrome in which an abnormal genetic mutation leads to development of multiple neoplasms in the colon</a:t>
            </a:r>
            <a:endParaRPr lang="en-US" sz="2000" b="1" i="1" dirty="0"/>
          </a:p>
        </p:txBody>
      </p:sp>
      <p:sp>
        <p:nvSpPr>
          <p:cNvPr id="6" name="Rounded Rectangle 5"/>
          <p:cNvSpPr/>
          <p:nvPr/>
        </p:nvSpPr>
        <p:spPr>
          <a:xfrm>
            <a:off x="2927648" y="260648"/>
            <a:ext cx="6192688"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Adenomatous polyp of the colon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8" name="TextBox 7"/>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465765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2711624" y="980728"/>
            <a:ext cx="6480720" cy="4176464"/>
          </a:xfrm>
          <a:prstGeom prst="rect">
            <a:avLst/>
          </a:prstGeom>
          <a:noFill/>
          <a:ln w="28575">
            <a:solidFill>
              <a:schemeClr val="tx1"/>
            </a:solidFill>
            <a:miter lim="800000"/>
            <a:headEnd/>
            <a:tailEnd/>
          </a:ln>
        </p:spPr>
      </p:pic>
      <p:sp>
        <p:nvSpPr>
          <p:cNvPr id="6" name="Rounded Rectangle 5"/>
          <p:cNvSpPr/>
          <p:nvPr/>
        </p:nvSpPr>
        <p:spPr>
          <a:xfrm>
            <a:off x="2711624" y="260648"/>
            <a:ext cx="6480720"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Adenomatous polyp of the colon - Gross</a:t>
            </a:r>
            <a:endParaRPr lang="en-US" sz="2800" b="1" i="1" dirty="0">
              <a:effectLst>
                <a:outerShdw blurRad="38100" dist="38100" dir="2700000" algn="tl">
                  <a:srgbClr val="000000">
                    <a:alpha val="43137"/>
                  </a:srgbClr>
                </a:outerShdw>
              </a:effectLst>
            </a:endParaRPr>
          </a:p>
        </p:txBody>
      </p:sp>
      <p:sp>
        <p:nvSpPr>
          <p:cNvPr id="7" name="Rectangle 6"/>
          <p:cNvSpPr/>
          <p:nvPr/>
        </p:nvSpPr>
        <p:spPr>
          <a:xfrm>
            <a:off x="2063552" y="5229201"/>
            <a:ext cx="7776864" cy="1323439"/>
          </a:xfrm>
          <a:prstGeom prst="rect">
            <a:avLst/>
          </a:prstGeom>
        </p:spPr>
        <p:txBody>
          <a:bodyPr wrap="square">
            <a:spAutoFit/>
          </a:bodyPr>
          <a:lstStyle/>
          <a:p>
            <a:pPr algn="ctr"/>
            <a:r>
              <a:rPr lang="en-US" sz="2000" b="1" i="1" dirty="0"/>
              <a:t>This adenomatous polyp has a hemorrhagic surface (which is why they may first be detected with stool occult blood screening) and a long narrow stalk. The size of this polyp--above 2 cm--makes the possibility of malignancy more likely, but this polyp proved to be benign</a:t>
            </a:r>
            <a:endParaRPr lang="en-US" sz="2000" b="1" i="1" dirty="0"/>
          </a:p>
        </p:txBody>
      </p:sp>
      <p:sp>
        <p:nvSpPr>
          <p:cNvPr id="9" name="TextBox 8"/>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10" name="TextBox 9"/>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3285762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1"/>
          <p:cNvPicPr>
            <a:picLocks noChangeAspect="1"/>
          </p:cNvPicPr>
          <p:nvPr/>
        </p:nvPicPr>
        <p:blipFill>
          <a:blip r:embed="rId3" cstate="print"/>
          <a:srcRect/>
          <a:stretch>
            <a:fillRect/>
          </a:stretch>
        </p:blipFill>
        <p:spPr bwMode="auto">
          <a:xfrm rot="5400000">
            <a:off x="3921200" y="-228849"/>
            <a:ext cx="4176464" cy="6739633"/>
          </a:xfrm>
          <a:prstGeom prst="rect">
            <a:avLst/>
          </a:prstGeom>
          <a:noFill/>
          <a:ln w="9525">
            <a:noFill/>
            <a:miter lim="800000"/>
            <a:headEnd/>
            <a:tailEnd/>
          </a:ln>
        </p:spPr>
      </p:pic>
      <p:sp>
        <p:nvSpPr>
          <p:cNvPr id="3" name="Rectangle 2"/>
          <p:cNvSpPr/>
          <p:nvPr/>
        </p:nvSpPr>
        <p:spPr>
          <a:xfrm>
            <a:off x="2567608" y="5373217"/>
            <a:ext cx="6948264" cy="1015663"/>
          </a:xfrm>
          <a:prstGeom prst="rect">
            <a:avLst/>
          </a:prstGeom>
        </p:spPr>
        <p:txBody>
          <a:bodyPr wrap="square">
            <a:spAutoFit/>
          </a:bodyPr>
          <a:lstStyle/>
          <a:p>
            <a:pPr algn="ctr">
              <a:spcBef>
                <a:spcPct val="0"/>
              </a:spcBef>
            </a:pPr>
            <a:r>
              <a:rPr lang="en-US" sz="2000" b="1" i="1" dirty="0"/>
              <a:t>It is caused by mutations of the adenomatous polyposis coli , or APC gene . The major complication is development of  adenocarcinoma of the colon.</a:t>
            </a:r>
          </a:p>
        </p:txBody>
      </p:sp>
      <p:sp>
        <p:nvSpPr>
          <p:cNvPr id="4" name="Rounded Rectangle 3"/>
          <p:cNvSpPr/>
          <p:nvPr/>
        </p:nvSpPr>
        <p:spPr>
          <a:xfrm>
            <a:off x="2711624" y="260648"/>
            <a:ext cx="6480720" cy="59658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Familial polyposis of the colon - Gross</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5344113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descr="polyp"/>
          <p:cNvSpPr>
            <a:spLocks noGrp="1" noChangeAspect="1" noChangeArrowheads="1"/>
          </p:cNvSpPr>
          <p:nvPr isPhoto="1"/>
        </p:nvSpPr>
        <p:spPr bwMode="auto">
          <a:xfrm>
            <a:off x="1919536" y="908720"/>
            <a:ext cx="3960440" cy="4392488"/>
          </a:xfrm>
          <a:prstGeom prst="rect">
            <a:avLst/>
          </a:prstGeom>
          <a:blipFill dpi="0" rotWithShape="1">
            <a:blip r:embed="rId2" cstate="print"/>
            <a:srcRect/>
            <a:stretch>
              <a:fillRect b="-25856"/>
            </a:stretch>
          </a:blipFill>
          <a:ln w="28575">
            <a:solidFill>
              <a:schemeClr val="tx1"/>
            </a:solidFill>
            <a:miter lim="800000"/>
            <a:headEnd/>
            <a:tailEnd/>
          </a:ln>
          <a:effectLst/>
        </p:spPr>
        <p:txBody>
          <a:bodyPr/>
          <a:lstStyle/>
          <a:p>
            <a:endParaRPr lang="en-US"/>
          </a:p>
        </p:txBody>
      </p:sp>
      <p:pic>
        <p:nvPicPr>
          <p:cNvPr id="74754" name="Picture 2" descr="http://library.med.utah.edu/WebPath/jpeg4/GI115.jpg"/>
          <p:cNvPicPr>
            <a:picLocks noChangeAspect="1" noChangeArrowheads="1"/>
          </p:cNvPicPr>
          <p:nvPr/>
        </p:nvPicPr>
        <p:blipFill>
          <a:blip r:embed="rId3" cstate="print"/>
          <a:srcRect/>
          <a:stretch>
            <a:fillRect/>
          </a:stretch>
        </p:blipFill>
        <p:spPr bwMode="auto">
          <a:xfrm>
            <a:off x="6096000" y="908721"/>
            <a:ext cx="4032448" cy="4392489"/>
          </a:xfrm>
          <a:prstGeom prst="rect">
            <a:avLst/>
          </a:prstGeom>
          <a:noFill/>
          <a:ln w="28575">
            <a:solidFill>
              <a:schemeClr val="tx1"/>
            </a:solidFill>
          </a:ln>
        </p:spPr>
      </p:pic>
      <p:sp>
        <p:nvSpPr>
          <p:cNvPr id="5" name="Rectangle 4"/>
          <p:cNvSpPr/>
          <p:nvPr/>
        </p:nvSpPr>
        <p:spPr>
          <a:xfrm>
            <a:off x="1524000" y="5380673"/>
            <a:ext cx="8280920" cy="1323439"/>
          </a:xfrm>
          <a:prstGeom prst="rect">
            <a:avLst/>
          </a:prstGeom>
        </p:spPr>
        <p:txBody>
          <a:bodyPr wrap="square">
            <a:spAutoFit/>
          </a:bodyPr>
          <a:lstStyle/>
          <a:p>
            <a:pPr algn="ctr"/>
            <a:r>
              <a:rPr lang="en-US" sz="2000" b="1" i="1" dirty="0"/>
              <a:t>This small adenomatous polyp (tubular adenoma) on a small stalk is seen microscopically to have more crowded, disorganized glands than the normal underlying colonic mucosa. Goblet cells are less numerous and the cells lining the glands of the polyp have hyperchromatic nuclei</a:t>
            </a:r>
            <a:endParaRPr lang="en-US" sz="2000" b="1" i="1" dirty="0"/>
          </a:p>
        </p:txBody>
      </p:sp>
      <p:sp>
        <p:nvSpPr>
          <p:cNvPr id="6" name="Rounded Rectangle 5"/>
          <p:cNvSpPr/>
          <p:nvPr/>
        </p:nvSpPr>
        <p:spPr>
          <a:xfrm>
            <a:off x="2711624" y="214290"/>
            <a:ext cx="6480720" cy="55041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Adenomatous polyp of the colon - LPF</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10" name="TextBox 9"/>
          <p:cNvSpPr txBox="1"/>
          <p:nvPr/>
        </p:nvSpPr>
        <p:spPr>
          <a:xfrm>
            <a:off x="9753600" y="6643710"/>
            <a:ext cx="9144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84549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http://library.med.utah.edu/WebPath/jpeg4/GI068.jpg"/>
          <p:cNvPicPr>
            <a:picLocks noChangeAspect="1" noChangeArrowheads="1"/>
          </p:cNvPicPr>
          <p:nvPr/>
        </p:nvPicPr>
        <p:blipFill>
          <a:blip r:embed="rId2" cstate="print"/>
          <a:srcRect/>
          <a:stretch>
            <a:fillRect/>
          </a:stretch>
        </p:blipFill>
        <p:spPr bwMode="auto">
          <a:xfrm>
            <a:off x="2207568" y="980728"/>
            <a:ext cx="7632848" cy="4464496"/>
          </a:xfrm>
          <a:prstGeom prst="rect">
            <a:avLst/>
          </a:prstGeom>
          <a:noFill/>
          <a:ln w="28575">
            <a:solidFill>
              <a:schemeClr val="tx1"/>
            </a:solidFill>
          </a:ln>
        </p:spPr>
      </p:pic>
      <p:sp>
        <p:nvSpPr>
          <p:cNvPr id="3" name="Rectangle 2"/>
          <p:cNvSpPr/>
          <p:nvPr/>
        </p:nvSpPr>
        <p:spPr>
          <a:xfrm>
            <a:off x="1991544" y="5445225"/>
            <a:ext cx="7848872" cy="1323439"/>
          </a:xfrm>
          <a:prstGeom prst="rect">
            <a:avLst/>
          </a:prstGeom>
        </p:spPr>
        <p:txBody>
          <a:bodyPr wrap="square">
            <a:spAutoFit/>
          </a:bodyPr>
          <a:lstStyle/>
          <a:p>
            <a:pPr algn="ctr"/>
            <a:r>
              <a:rPr lang="en-US" sz="2000" b="1" i="1" dirty="0"/>
              <a:t>A microscopic comparison of normal colonic mucosa on the left and that of an adenomatous polyp (tubular adenoma) on the right is seen here. The neoplastic glands are more irregular with darker (hyperchromatic) and more crowded nuclei</a:t>
            </a:r>
            <a:endParaRPr lang="en-US" sz="2000" b="1" i="1" dirty="0"/>
          </a:p>
        </p:txBody>
      </p:sp>
      <p:sp>
        <p:nvSpPr>
          <p:cNvPr id="4" name="Rounded Rectangle 3"/>
          <p:cNvSpPr/>
          <p:nvPr/>
        </p:nvSpPr>
        <p:spPr>
          <a:xfrm>
            <a:off x="2207568" y="188640"/>
            <a:ext cx="7632848"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Normal vs Adenomatous polyp of the colon - MPF </a:t>
            </a:r>
            <a:endParaRPr lang="en-US" sz="2800" b="1" i="1" dirty="0">
              <a:effectLst>
                <a:outerShdw blurRad="38100" dist="38100" dir="2700000" algn="tl">
                  <a:srgbClr val="000000">
                    <a:alpha val="43137"/>
                  </a:srgbClr>
                </a:outerShdw>
              </a:effectLst>
            </a:endParaRPr>
          </a:p>
        </p:txBody>
      </p:sp>
      <p:cxnSp>
        <p:nvCxnSpPr>
          <p:cNvPr id="6" name="Straight Connector 5"/>
          <p:cNvCxnSpPr>
            <a:stCxn id="347138" idx="0"/>
          </p:cNvCxnSpPr>
          <p:nvPr/>
        </p:nvCxnSpPr>
        <p:spPr>
          <a:xfrm>
            <a:off x="6023992" y="980728"/>
            <a:ext cx="72008" cy="44644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287688" y="692696"/>
            <a:ext cx="0"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320136" y="692696"/>
            <a:ext cx="0"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11" name="TextBox 10"/>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45053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7" name="Picture 2"/>
          <p:cNvPicPr>
            <a:picLocks noGrp="1" noChangeAspect="1" noChangeArrowheads="1"/>
          </p:cNvPicPr>
          <p:nvPr>
            <p:ph idx="1"/>
          </p:nvPr>
        </p:nvPicPr>
        <p:blipFill>
          <a:blip r:embed="rId3" cstate="print"/>
          <a:srcRect/>
          <a:stretch>
            <a:fillRect/>
          </a:stretch>
        </p:blipFill>
        <p:spPr>
          <a:xfrm>
            <a:off x="2639616" y="1124744"/>
            <a:ext cx="6624736" cy="4392488"/>
          </a:xfrm>
          <a:noFill/>
          <a:ln>
            <a:solidFill>
              <a:schemeClr val="tx1"/>
            </a:solidFill>
          </a:ln>
        </p:spPr>
      </p:pic>
      <p:sp>
        <p:nvSpPr>
          <p:cNvPr id="5" name="Rounded Rectangle 4"/>
          <p:cNvSpPr/>
          <p:nvPr/>
        </p:nvSpPr>
        <p:spPr>
          <a:xfrm>
            <a:off x="2927648" y="404664"/>
            <a:ext cx="612068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Adenomatous Polyp  (Villous) - MPF</a:t>
            </a:r>
            <a:endParaRPr lang="en-US" sz="2800" b="1" i="1" dirty="0"/>
          </a:p>
        </p:txBody>
      </p:sp>
      <p:sp>
        <p:nvSpPr>
          <p:cNvPr id="6" name="Rectangle 5"/>
          <p:cNvSpPr/>
          <p:nvPr/>
        </p:nvSpPr>
        <p:spPr>
          <a:xfrm>
            <a:off x="2711624" y="5517233"/>
            <a:ext cx="6480720" cy="1015663"/>
          </a:xfrm>
          <a:prstGeom prst="rect">
            <a:avLst/>
          </a:prstGeom>
        </p:spPr>
        <p:txBody>
          <a:bodyPr wrap="square">
            <a:spAutoFit/>
          </a:bodyPr>
          <a:lstStyle/>
          <a:p>
            <a:pPr algn="ctr"/>
            <a:r>
              <a:rPr lang="en-US" sz="2000" b="1" i="1" dirty="0"/>
              <a:t>Villous adenomas behave more aggressively than tubular adenomas. They have a HIGHER rate of developing into frank adenocarcinomas than the “tubular” patterns.</a:t>
            </a:r>
          </a:p>
        </p:txBody>
      </p:sp>
      <p:sp>
        <p:nvSpPr>
          <p:cNvPr id="7" name="TextBox 6"/>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8" name="TextBox 7"/>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8594827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3" name="Picture 2"/>
          <p:cNvPicPr>
            <a:picLocks noGrp="1" noChangeAspect="1" noChangeArrowheads="1"/>
          </p:cNvPicPr>
          <p:nvPr>
            <p:ph idx="1"/>
          </p:nvPr>
        </p:nvPicPr>
        <p:blipFill>
          <a:blip r:embed="rId3" cstate="print"/>
          <a:srcRect/>
          <a:stretch>
            <a:fillRect/>
          </a:stretch>
        </p:blipFill>
        <p:spPr>
          <a:xfrm>
            <a:off x="2567608" y="1196752"/>
            <a:ext cx="6840760" cy="4392488"/>
          </a:xfrm>
          <a:noFill/>
          <a:ln>
            <a:solidFill>
              <a:schemeClr val="tx1"/>
            </a:solidFill>
          </a:ln>
        </p:spPr>
      </p:pic>
      <p:sp>
        <p:nvSpPr>
          <p:cNvPr id="4" name="Rectangle 3"/>
          <p:cNvSpPr/>
          <p:nvPr/>
        </p:nvSpPr>
        <p:spPr>
          <a:xfrm>
            <a:off x="2063552" y="5805264"/>
            <a:ext cx="7560840" cy="707886"/>
          </a:xfrm>
          <a:prstGeom prst="rect">
            <a:avLst/>
          </a:prstGeom>
        </p:spPr>
        <p:txBody>
          <a:bodyPr wrap="square">
            <a:spAutoFit/>
          </a:bodyPr>
          <a:lstStyle/>
          <a:p>
            <a:pPr algn="ctr"/>
            <a:r>
              <a:rPr lang="en-US" sz="2000" b="1" i="1" dirty="0"/>
              <a:t>TUBULAR adenoma with crowded dysplastic glands and chronic inflammation.</a:t>
            </a:r>
          </a:p>
        </p:txBody>
      </p:sp>
      <p:sp>
        <p:nvSpPr>
          <p:cNvPr id="6" name="Rounded Rectangle 5"/>
          <p:cNvSpPr/>
          <p:nvPr/>
        </p:nvSpPr>
        <p:spPr>
          <a:xfrm>
            <a:off x="2855640" y="404664"/>
            <a:ext cx="612068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Adenomatous Polyp  (Tubular) - MPF</a:t>
            </a:r>
            <a:endParaRPr lang="en-US" sz="2800" b="1" i="1" dirty="0"/>
          </a:p>
        </p:txBody>
      </p:sp>
      <p:sp>
        <p:nvSpPr>
          <p:cNvPr id="5" name="TextBox 4"/>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7284197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786010" y="2708920"/>
            <a:ext cx="7500990" cy="1894362"/>
          </a:xfrm>
        </p:spPr>
        <p:txBody>
          <a:bodyPr>
            <a:noAutofit/>
          </a:bodyPr>
          <a:lstStyle/>
          <a:p>
            <a:pPr algn="ctr"/>
            <a:r>
              <a:rPr lang="en-US" sz="5400" b="1" i="1" dirty="0">
                <a:solidFill>
                  <a:srgbClr val="660066"/>
                </a:solidFill>
                <a:effectLst>
                  <a:outerShdw blurRad="38100" dist="38100" dir="2700000" algn="tl">
                    <a:srgbClr val="000000">
                      <a:alpha val="43137"/>
                    </a:srgbClr>
                  </a:outerShdw>
                </a:effectLst>
              </a:rPr>
              <a:t>Adenocarcinoma of the large intestine</a:t>
            </a:r>
            <a:endParaRPr lang="en-US" sz="5400" b="1" i="1" dirty="0">
              <a:solidFill>
                <a:srgbClr val="660066"/>
              </a:solidFill>
              <a:effectLst>
                <a:outerShdw blurRad="38100" dist="38100" dir="2700000" algn="tl">
                  <a:srgbClr val="000000">
                    <a:alpha val="43137"/>
                  </a:srgbClr>
                </a:outerShdw>
              </a:effectLst>
            </a:endParaRP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7261116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3512" y="5301209"/>
            <a:ext cx="8208912" cy="1323439"/>
          </a:xfrm>
          <a:prstGeom prst="rect">
            <a:avLst/>
          </a:prstGeom>
        </p:spPr>
        <p:txBody>
          <a:bodyPr wrap="square">
            <a:spAutoFit/>
          </a:bodyPr>
          <a:lstStyle/>
          <a:p>
            <a:pPr algn="ctr"/>
            <a:r>
              <a:rPr lang="en-US" sz="2000" b="1" i="1" dirty="0"/>
              <a:t>This is an adenocarcinoma arising in a villous adenoma. The surface of the neoplasm is polypoid and reddish pink. Hemorrhage from the surface of the tumor creates a guaiac positive stool. This neoplasm was located in the sigmoid colon</a:t>
            </a:r>
            <a:endParaRPr lang="en-US" sz="2000" b="1" i="1" dirty="0"/>
          </a:p>
        </p:txBody>
      </p:sp>
      <p:pic>
        <p:nvPicPr>
          <p:cNvPr id="15362" name="Picture 2" descr="http://library.med.utah.edu/WebPath/jpeg4/GI112.jpg"/>
          <p:cNvPicPr>
            <a:picLocks noChangeAspect="1" noChangeArrowheads="1"/>
          </p:cNvPicPr>
          <p:nvPr/>
        </p:nvPicPr>
        <p:blipFill>
          <a:blip r:embed="rId2" cstate="print"/>
          <a:srcRect/>
          <a:stretch>
            <a:fillRect/>
          </a:stretch>
        </p:blipFill>
        <p:spPr bwMode="auto">
          <a:xfrm>
            <a:off x="2351584" y="836713"/>
            <a:ext cx="7344816" cy="4464496"/>
          </a:xfrm>
          <a:prstGeom prst="rect">
            <a:avLst/>
          </a:prstGeom>
          <a:noFill/>
          <a:ln w="28575">
            <a:solidFill>
              <a:schemeClr val="tx1"/>
            </a:solidFill>
          </a:ln>
        </p:spPr>
      </p:pic>
      <p:sp>
        <p:nvSpPr>
          <p:cNvPr id="5" name="Rounded Rectangle 4"/>
          <p:cNvSpPr/>
          <p:nvPr/>
        </p:nvSpPr>
        <p:spPr>
          <a:xfrm>
            <a:off x="2927648" y="188640"/>
            <a:ext cx="6120680"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Adenocarcinoma of the Colon - Gross</a:t>
            </a:r>
            <a:endParaRPr lang="en-US" sz="2800" b="1" i="1" dirty="0"/>
          </a:p>
        </p:txBody>
      </p:sp>
      <p:sp>
        <p:nvSpPr>
          <p:cNvPr id="7" name="TextBox 6"/>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9" name="TextBox 8"/>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8048086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icture 2" descr="http://library.med.utah.edu/WebPath/jpeg4/GI208.jpg"/>
          <p:cNvPicPr>
            <a:picLocks noChangeAspect="1" noChangeArrowheads="1"/>
          </p:cNvPicPr>
          <p:nvPr/>
        </p:nvPicPr>
        <p:blipFill>
          <a:blip r:embed="rId2" cstate="print"/>
          <a:srcRect/>
          <a:stretch>
            <a:fillRect/>
          </a:stretch>
        </p:blipFill>
        <p:spPr bwMode="auto">
          <a:xfrm>
            <a:off x="2927648" y="992963"/>
            <a:ext cx="6264696" cy="412674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ounded Rectangle 4"/>
          <p:cNvSpPr/>
          <p:nvPr/>
        </p:nvSpPr>
        <p:spPr>
          <a:xfrm>
            <a:off x="2952728" y="260648"/>
            <a:ext cx="621510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Normal mucosa of large intestine</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2855640" y="5325016"/>
            <a:ext cx="6480720" cy="1323439"/>
          </a:xfrm>
          <a:prstGeom prst="rect">
            <a:avLst/>
          </a:prstGeom>
        </p:spPr>
        <p:txBody>
          <a:bodyPr wrap="square">
            <a:spAutoFit/>
          </a:bodyPr>
          <a:lstStyle/>
          <a:p>
            <a:pPr algn="ctr"/>
            <a:r>
              <a:rPr lang="en-US" sz="2000" b="1" i="1" dirty="0"/>
              <a:t>This is normal colonic mucosa. Note the crypts that are lined by numerous goblet cells. In the submucosa is a lymphoid nodule. The gut-associated lymphoid tissue as a unit represents the largest lymphoid organ of the body</a:t>
            </a:r>
            <a:endParaRPr lang="en-US" sz="2000" b="1" i="1" dirty="0"/>
          </a:p>
        </p:txBody>
      </p:sp>
      <p:sp>
        <p:nvSpPr>
          <p:cNvPr id="7" name="TextBox 6"/>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8" name="TextBox 7"/>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344425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2495600" y="980728"/>
            <a:ext cx="7056784" cy="4896544"/>
          </a:xfrm>
          <a:prstGeom prst="rect">
            <a:avLst/>
          </a:prstGeom>
          <a:noFill/>
          <a:ln w="9525">
            <a:solidFill>
              <a:schemeClr val="tx1"/>
            </a:solidFill>
            <a:miter lim="800000"/>
            <a:headEnd/>
            <a:tailEnd/>
          </a:ln>
        </p:spPr>
      </p:pic>
      <p:sp>
        <p:nvSpPr>
          <p:cNvPr id="3" name="Rectangle 2"/>
          <p:cNvSpPr/>
          <p:nvPr/>
        </p:nvSpPr>
        <p:spPr>
          <a:xfrm>
            <a:off x="2711624" y="5949280"/>
            <a:ext cx="6696744" cy="707886"/>
          </a:xfrm>
          <a:prstGeom prst="rect">
            <a:avLst/>
          </a:prstGeom>
        </p:spPr>
        <p:txBody>
          <a:bodyPr wrap="square">
            <a:spAutoFit/>
          </a:bodyPr>
          <a:lstStyle/>
          <a:p>
            <a:pPr marL="531813" indent="-531813" algn="ctr">
              <a:defRPr/>
            </a:pPr>
            <a:r>
              <a:rPr lang="en-US" sz="2000" b="1" i="1" dirty="0"/>
              <a:t>Tumour consists of crowded irregular malignant acini separated by thin fibrovascular stroma.</a:t>
            </a:r>
            <a:endParaRPr lang="en-US" sz="2000" b="1" i="1" dirty="0"/>
          </a:p>
        </p:txBody>
      </p:sp>
      <p:sp>
        <p:nvSpPr>
          <p:cNvPr id="4" name="Rounded Rectangle 3"/>
          <p:cNvSpPr/>
          <p:nvPr/>
        </p:nvSpPr>
        <p:spPr>
          <a:xfrm>
            <a:off x="2855640" y="260648"/>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Adenocarcinoma of the Colon -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018889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2423592" y="764705"/>
            <a:ext cx="7056784" cy="4896543"/>
          </a:xfrm>
          <a:prstGeom prst="rect">
            <a:avLst/>
          </a:prstGeom>
          <a:noFill/>
          <a:ln w="28575">
            <a:solidFill>
              <a:schemeClr val="tx1"/>
            </a:solidFill>
            <a:miter lim="800000"/>
            <a:headEnd/>
            <a:tailEnd/>
          </a:ln>
        </p:spPr>
      </p:pic>
      <p:sp>
        <p:nvSpPr>
          <p:cNvPr id="3" name="Rectangle 2"/>
          <p:cNvSpPr/>
          <p:nvPr/>
        </p:nvSpPr>
        <p:spPr>
          <a:xfrm>
            <a:off x="1991544" y="5733257"/>
            <a:ext cx="7848872" cy="1015663"/>
          </a:xfrm>
          <a:prstGeom prst="rect">
            <a:avLst/>
          </a:prstGeom>
        </p:spPr>
        <p:txBody>
          <a:bodyPr wrap="square">
            <a:spAutoFit/>
          </a:bodyPr>
          <a:lstStyle/>
          <a:p>
            <a:pPr marL="531813" indent="-531813" algn="ctr">
              <a:defRPr/>
            </a:pPr>
            <a:r>
              <a:rPr lang="en-US" sz="2000" b="1" i="1" dirty="0"/>
              <a:t>The acini are lined by one or several layers of neoplastic cells with papillary projection showing pleomorphism, hyperchromatism and few mitoses.</a:t>
            </a:r>
            <a:endParaRPr lang="en-US" sz="2000" b="1" i="1" dirty="0"/>
          </a:p>
        </p:txBody>
      </p:sp>
      <p:sp>
        <p:nvSpPr>
          <p:cNvPr id="4" name="Rounded Rectangle 3"/>
          <p:cNvSpPr/>
          <p:nvPr/>
        </p:nvSpPr>
        <p:spPr>
          <a:xfrm>
            <a:off x="2855640" y="116632"/>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Adenocarcinoma of the Colon - LPF</a:t>
            </a:r>
            <a:endParaRPr lang="en-US" sz="2800" b="1" i="1" dirty="0"/>
          </a:p>
        </p:txBody>
      </p:sp>
      <p:sp>
        <p:nvSpPr>
          <p:cNvPr id="8" name="TextBox 7"/>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9" name="TextBox 8"/>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812894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library.med.utah.edu/WebPath/jpeg4/GI120.jpg"/>
          <p:cNvPicPr>
            <a:picLocks noChangeAspect="1" noChangeArrowheads="1"/>
          </p:cNvPicPr>
          <p:nvPr/>
        </p:nvPicPr>
        <p:blipFill>
          <a:blip r:embed="rId2" cstate="print"/>
          <a:srcRect/>
          <a:stretch>
            <a:fillRect/>
          </a:stretch>
        </p:blipFill>
        <p:spPr bwMode="auto">
          <a:xfrm>
            <a:off x="2495600" y="836712"/>
            <a:ext cx="7128792" cy="4896544"/>
          </a:xfrm>
          <a:prstGeom prst="rect">
            <a:avLst/>
          </a:prstGeom>
          <a:noFill/>
          <a:ln w="28575">
            <a:solidFill>
              <a:schemeClr val="tx1"/>
            </a:solidFill>
          </a:ln>
        </p:spPr>
      </p:pic>
      <p:sp>
        <p:nvSpPr>
          <p:cNvPr id="4" name="Rectangle 3"/>
          <p:cNvSpPr/>
          <p:nvPr/>
        </p:nvSpPr>
        <p:spPr>
          <a:xfrm>
            <a:off x="2351584" y="5805264"/>
            <a:ext cx="7344816" cy="707886"/>
          </a:xfrm>
          <a:prstGeom prst="rect">
            <a:avLst/>
          </a:prstGeom>
        </p:spPr>
        <p:txBody>
          <a:bodyPr wrap="square">
            <a:spAutoFit/>
          </a:bodyPr>
          <a:lstStyle/>
          <a:p>
            <a:pPr algn="ctr"/>
            <a:r>
              <a:rPr lang="en-US" sz="2000" b="1" i="1" dirty="0"/>
              <a:t>Here is an adenocarcinoma in which the glands are much larger and filled with necrotic debris.</a:t>
            </a:r>
            <a:endParaRPr lang="en-US" sz="2000" b="1" i="1" dirty="0"/>
          </a:p>
        </p:txBody>
      </p:sp>
      <p:sp>
        <p:nvSpPr>
          <p:cNvPr id="5" name="Rounded Rectangle 4"/>
          <p:cNvSpPr/>
          <p:nvPr/>
        </p:nvSpPr>
        <p:spPr>
          <a:xfrm>
            <a:off x="2855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Adenocarcinoma of the Colon - MPF</a:t>
            </a:r>
            <a:endParaRPr lang="en-US" sz="2800" b="1" i="1" dirty="0"/>
          </a:p>
        </p:txBody>
      </p:sp>
      <p:sp>
        <p:nvSpPr>
          <p:cNvPr id="7" name="TextBox 6"/>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9" name="TextBox 8"/>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688828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2" descr="http://library.med.utah.edu/WebPath/jpeg4/GI118.jpg"/>
          <p:cNvPicPr>
            <a:picLocks noChangeAspect="1" noChangeArrowheads="1"/>
          </p:cNvPicPr>
          <p:nvPr/>
        </p:nvPicPr>
        <p:blipFill>
          <a:blip r:embed="rId2" cstate="print"/>
          <a:srcRect/>
          <a:stretch>
            <a:fillRect/>
          </a:stretch>
        </p:blipFill>
        <p:spPr bwMode="auto">
          <a:xfrm>
            <a:off x="2495600" y="882718"/>
            <a:ext cx="7056784" cy="4634514"/>
          </a:xfrm>
          <a:prstGeom prst="rect">
            <a:avLst/>
          </a:prstGeom>
          <a:noFill/>
          <a:ln w="28575">
            <a:solidFill>
              <a:schemeClr val="tx1"/>
            </a:solidFill>
          </a:ln>
        </p:spPr>
      </p:pic>
      <p:sp>
        <p:nvSpPr>
          <p:cNvPr id="3" name="Rectangle 2"/>
          <p:cNvSpPr/>
          <p:nvPr/>
        </p:nvSpPr>
        <p:spPr>
          <a:xfrm>
            <a:off x="2135560" y="5589241"/>
            <a:ext cx="7632848" cy="1015663"/>
          </a:xfrm>
          <a:prstGeom prst="rect">
            <a:avLst/>
          </a:prstGeom>
        </p:spPr>
        <p:txBody>
          <a:bodyPr wrap="square">
            <a:spAutoFit/>
          </a:bodyPr>
          <a:lstStyle/>
          <a:p>
            <a:pPr algn="ctr"/>
            <a:r>
              <a:rPr lang="en-US" sz="2000" b="1" i="1" dirty="0"/>
              <a:t>At high magnification, the neoplastic glands of adenocarcinoma have crowded nuclei with hyperchromatism and pleomorphism. No normal goblet cells are seen</a:t>
            </a:r>
            <a:endParaRPr lang="en-US" sz="2000" b="1" i="1" dirty="0"/>
          </a:p>
        </p:txBody>
      </p:sp>
      <p:sp>
        <p:nvSpPr>
          <p:cNvPr id="4" name="Rounded Rectangle 3"/>
          <p:cNvSpPr/>
          <p:nvPr/>
        </p:nvSpPr>
        <p:spPr>
          <a:xfrm>
            <a:off x="2855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Adenocarcinoma of the Colon - HPF</a:t>
            </a:r>
            <a:endParaRPr lang="en-US" sz="2800" b="1" i="1" dirty="0"/>
          </a:p>
        </p:txBody>
      </p:sp>
      <p:sp>
        <p:nvSpPr>
          <p:cNvPr id="8" name="TextBox 7"/>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9" name="TextBox 8"/>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579437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24166" y="2714620"/>
            <a:ext cx="6390456" cy="1600944"/>
          </a:xfrm>
        </p:spPr>
        <p:txBody>
          <a:bodyPr>
            <a:noAutofit/>
          </a:bodyPr>
          <a:lstStyle/>
          <a:p>
            <a:pPr algn="ctr"/>
            <a:r>
              <a:rPr lang="en-US" sz="4800" b="1" i="1" dirty="0">
                <a:solidFill>
                  <a:srgbClr val="0B0B8F"/>
                </a:solidFill>
                <a:effectLst>
                  <a:outerShdw blurRad="38100" dist="38100" dir="2700000" algn="tl">
                    <a:srgbClr val="000000">
                      <a:alpha val="43137"/>
                    </a:srgbClr>
                  </a:outerShdw>
                </a:effectLst>
                <a:latin typeface="Aharoni" pitchFamily="2" charset="-79"/>
                <a:cs typeface="Aharoni" pitchFamily="2" charset="-79"/>
              </a:rPr>
              <a:t>Carcinoid tumor</a:t>
            </a:r>
            <a:br>
              <a:rPr lang="en-US" sz="4800" b="1" i="1" dirty="0">
                <a:solidFill>
                  <a:srgbClr val="0B0B8F"/>
                </a:solidFill>
                <a:effectLst>
                  <a:outerShdw blurRad="38100" dist="38100" dir="2700000" algn="tl">
                    <a:srgbClr val="000000">
                      <a:alpha val="43137"/>
                    </a:srgbClr>
                  </a:outerShdw>
                </a:effectLst>
                <a:latin typeface="Aharoni" pitchFamily="2" charset="-79"/>
                <a:cs typeface="Aharoni" pitchFamily="2" charset="-79"/>
              </a:rPr>
            </a:br>
            <a:r>
              <a:rPr lang="en-US" sz="4800" b="1" i="1" dirty="0">
                <a:solidFill>
                  <a:srgbClr val="0B0B8F"/>
                </a:solidFill>
                <a:effectLst>
                  <a:outerShdw blurRad="38100" dist="38100" dir="2700000" algn="tl">
                    <a:srgbClr val="000000">
                      <a:alpha val="43137"/>
                    </a:srgbClr>
                  </a:outerShdw>
                </a:effectLst>
                <a:latin typeface="Aharoni" pitchFamily="2" charset="-79"/>
                <a:cs typeface="Aharoni" pitchFamily="2" charset="-79"/>
              </a:rPr>
              <a:t>of Small Intestine</a:t>
            </a:r>
            <a:endParaRPr lang="en-US" sz="4800" b="1" i="1" dirty="0">
              <a:solidFill>
                <a:srgbClr val="0B0B8F"/>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4" name="TextBox 3"/>
          <p:cNvSpPr txBox="1"/>
          <p:nvPr/>
        </p:nvSpPr>
        <p:spPr>
          <a:xfrm>
            <a:off x="9753600" y="6643710"/>
            <a:ext cx="9144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8658848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descr="http://library.med.utah.edu/WebPath/jpeg4/GI167.jpg"/>
          <p:cNvPicPr>
            <a:picLocks noChangeAspect="1" noChangeArrowheads="1"/>
          </p:cNvPicPr>
          <p:nvPr/>
        </p:nvPicPr>
        <p:blipFill>
          <a:blip r:embed="rId2" cstate="print"/>
          <a:srcRect/>
          <a:stretch>
            <a:fillRect/>
          </a:stretch>
        </p:blipFill>
        <p:spPr bwMode="auto">
          <a:xfrm>
            <a:off x="2783633" y="836712"/>
            <a:ext cx="6279526" cy="383633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angle 4"/>
          <p:cNvSpPr/>
          <p:nvPr/>
        </p:nvSpPr>
        <p:spPr>
          <a:xfrm>
            <a:off x="2279576" y="4854059"/>
            <a:ext cx="7416824" cy="1938992"/>
          </a:xfrm>
          <a:prstGeom prst="rect">
            <a:avLst/>
          </a:prstGeom>
        </p:spPr>
        <p:txBody>
          <a:bodyPr wrap="square">
            <a:spAutoFit/>
          </a:bodyPr>
          <a:lstStyle/>
          <a:p>
            <a:pPr algn="ctr"/>
            <a:r>
              <a:rPr lang="en-US" sz="2000" b="1" i="1" dirty="0"/>
              <a:t>Neoplasms of the small intestine are uncommon. Benign tumors can include leiomyomas, fibromas, neurofibromas, and lipomas. Seen here at the ileocecal valve is another tumor that has a faint yellowish color. This is a carcinoid tumor. Most benign tumors are incidental submucosal lesions, though rarely they can be large enough to obstruct the lumen.</a:t>
            </a:r>
            <a:endParaRPr lang="en-US" sz="2000" b="1" i="1" dirty="0"/>
          </a:p>
        </p:txBody>
      </p:sp>
      <p:sp>
        <p:nvSpPr>
          <p:cNvPr id="7" name="Rounded Rectangle 6"/>
          <p:cNvSpPr/>
          <p:nvPr/>
        </p:nvSpPr>
        <p:spPr>
          <a:xfrm>
            <a:off x="2783633" y="188640"/>
            <a:ext cx="627952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Carcinoid tumor of small intestine - Gross</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8" name="TextBox 7"/>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4059084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http://library.med.utah.edu/WebPath/jpeg4/GI038.jpg"/>
          <p:cNvPicPr>
            <a:picLocks noChangeAspect="1" noChangeArrowheads="1"/>
          </p:cNvPicPr>
          <p:nvPr/>
        </p:nvPicPr>
        <p:blipFill>
          <a:blip r:embed="rId2" cstate="print"/>
          <a:srcRect/>
          <a:stretch>
            <a:fillRect/>
          </a:stretch>
        </p:blipFill>
        <p:spPr bwMode="auto">
          <a:xfrm rot="16200000">
            <a:off x="3766964" y="969504"/>
            <a:ext cx="4802088" cy="453650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angle 4"/>
          <p:cNvSpPr/>
          <p:nvPr/>
        </p:nvSpPr>
        <p:spPr>
          <a:xfrm>
            <a:off x="2955008" y="5743463"/>
            <a:ext cx="6480720" cy="1107996"/>
          </a:xfrm>
          <a:prstGeom prst="rect">
            <a:avLst/>
          </a:prstGeom>
        </p:spPr>
        <p:txBody>
          <a:bodyPr wrap="square">
            <a:spAutoFit/>
          </a:bodyPr>
          <a:lstStyle/>
          <a:p>
            <a:pPr algn="ctr"/>
            <a:endParaRPr lang="en-US" sz="500" b="1" i="1" dirty="0"/>
          </a:p>
          <a:p>
            <a:pPr algn="ctr"/>
            <a:r>
              <a:rPr lang="en-US" sz="2000" b="1" i="1" dirty="0"/>
              <a:t>The carcinoid tumor is seen here to be a discreet, though not encapsulated, mass of multiple nests of small blue cells in the submucosa.</a:t>
            </a:r>
            <a:endParaRPr lang="en-US" sz="2000" b="1" i="1" dirty="0"/>
          </a:p>
        </p:txBody>
      </p:sp>
      <p:sp>
        <p:nvSpPr>
          <p:cNvPr id="7" name="Rounded Rectangle 6"/>
          <p:cNvSpPr/>
          <p:nvPr/>
        </p:nvSpPr>
        <p:spPr>
          <a:xfrm>
            <a:off x="3143672" y="188640"/>
            <a:ext cx="593201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Carcinoid tumor of small intestine - LPF</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8" name="TextBox 7"/>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826220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cstate="print">
            <a:lum bright="20000"/>
          </a:blip>
          <a:srcRect/>
          <a:stretch>
            <a:fillRect/>
          </a:stretch>
        </p:blipFill>
        <p:spPr bwMode="auto">
          <a:xfrm>
            <a:off x="2639616" y="908720"/>
            <a:ext cx="6732240" cy="4248472"/>
          </a:xfrm>
          <a:prstGeom prst="rect">
            <a:avLst/>
          </a:prstGeom>
          <a:ln w="38100" cap="sq">
            <a:solidFill>
              <a:srgbClr val="5F3B27"/>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2567608" y="5373217"/>
            <a:ext cx="6696744" cy="1015663"/>
          </a:xfrm>
          <a:prstGeom prst="rect">
            <a:avLst/>
          </a:prstGeom>
        </p:spPr>
        <p:txBody>
          <a:bodyPr wrap="square">
            <a:spAutoFit/>
          </a:bodyPr>
          <a:lstStyle/>
          <a:p>
            <a:pPr marL="533400" indent="-533400" algn="ctr"/>
            <a:r>
              <a:rPr lang="en-US" sz="2000" b="1" i="1" dirty="0"/>
              <a:t>Tumour consists of alveolar groups and clumps of small uniform polygonal cells having centrally placed round nuclei and abundant granular cytoplasm.</a:t>
            </a:r>
            <a:endParaRPr lang="en-US" sz="2000" b="1" i="1" dirty="0"/>
          </a:p>
        </p:txBody>
      </p:sp>
      <p:sp>
        <p:nvSpPr>
          <p:cNvPr id="6" name="Rounded Rectangle 5"/>
          <p:cNvSpPr/>
          <p:nvPr/>
        </p:nvSpPr>
        <p:spPr>
          <a:xfrm>
            <a:off x="2711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Carcinoid tumor of small intestine - MPF</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57001243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descr="http://library.med.utah.edu/WebPath/jpeg4/GI134.jpg"/>
          <p:cNvPicPr>
            <a:picLocks noChangeAspect="1" noChangeArrowheads="1"/>
          </p:cNvPicPr>
          <p:nvPr/>
        </p:nvPicPr>
        <p:blipFill>
          <a:blip r:embed="rId2" cstate="print"/>
          <a:srcRect/>
          <a:stretch>
            <a:fillRect/>
          </a:stretch>
        </p:blipFill>
        <p:spPr bwMode="auto">
          <a:xfrm>
            <a:off x="2783632" y="836712"/>
            <a:ext cx="6552728" cy="3888432"/>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2381224" y="4941056"/>
            <a:ext cx="7215238" cy="1631216"/>
          </a:xfrm>
          <a:prstGeom prst="rect">
            <a:avLst/>
          </a:prstGeom>
        </p:spPr>
        <p:txBody>
          <a:bodyPr wrap="square">
            <a:spAutoFit/>
          </a:bodyPr>
          <a:lstStyle/>
          <a:p>
            <a:pPr algn="ctr"/>
            <a:r>
              <a:rPr lang="en-US" sz="2000" b="1" i="1" dirty="0"/>
              <a:t>At high magnification, the nests of carcinoid tumor have a typical endocrine appearance with small round cells having small round nuclei and pink to pale blue cytoplasm. Rarely, a malignant carcinoid tumor can occur as a large bulky mass. Metastatic carcinoid to the liver can rarely result in the carcinoid syndrome.</a:t>
            </a:r>
            <a:endParaRPr lang="en-US" sz="2000" b="1" i="1" dirty="0"/>
          </a:p>
        </p:txBody>
      </p:sp>
      <p:sp>
        <p:nvSpPr>
          <p:cNvPr id="5" name="Rounded Rectangle 4"/>
          <p:cNvSpPr/>
          <p:nvPr/>
        </p:nvSpPr>
        <p:spPr>
          <a:xfrm>
            <a:off x="2711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Carcinoid tumor of small intestine - HPF</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8638368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15680" y="908720"/>
            <a:ext cx="5760640" cy="4451912"/>
          </a:xfrm>
          <a:prstGeom prst="rect">
            <a:avLst/>
          </a:prstGeom>
          <a:ln>
            <a:solidFill>
              <a:schemeClr val="accent1"/>
            </a:solidFill>
          </a:ln>
        </p:spPr>
      </p:pic>
      <p:sp>
        <p:nvSpPr>
          <p:cNvPr id="5" name="Rounded Rectangle 4"/>
          <p:cNvSpPr/>
          <p:nvPr/>
        </p:nvSpPr>
        <p:spPr>
          <a:xfrm>
            <a:off x="2711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Carcinoid tumor of small intestine – IHC stain   </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7" name="TextBox 6"/>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
        <p:nvSpPr>
          <p:cNvPr id="4" name="TextBox 3"/>
          <p:cNvSpPr txBox="1"/>
          <p:nvPr/>
        </p:nvSpPr>
        <p:spPr>
          <a:xfrm>
            <a:off x="2666976" y="5445224"/>
            <a:ext cx="6885408" cy="923330"/>
          </a:xfrm>
          <a:prstGeom prst="rect">
            <a:avLst/>
          </a:prstGeom>
          <a:noFill/>
        </p:spPr>
        <p:txBody>
          <a:bodyPr wrap="square" rtlCol="0">
            <a:spAutoFit/>
          </a:bodyPr>
          <a:lstStyle/>
          <a:p>
            <a:pPr algn="ctr"/>
            <a:r>
              <a:rPr lang="en-US" b="1" i="1" dirty="0"/>
              <a:t>Carcinoid tumor showing strong positive staining with the synaptophysin immunohistochemical stain (IHC stain). This finding confirms the neuroendocrine nature of this neoplasm.</a:t>
            </a:r>
            <a:endParaRPr lang="en-US" b="1" i="1" dirty="0"/>
          </a:p>
        </p:txBody>
      </p:sp>
    </p:spTree>
    <p:extLst>
      <p:ext uri="{BB962C8B-B14F-4D97-AF65-F5344CB8AC3E}">
        <p14:creationId xmlns:p14="http://schemas.microsoft.com/office/powerpoint/2010/main" val="21586895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1400" y="3048000"/>
            <a:ext cx="6172200" cy="1024880"/>
          </a:xfrm>
        </p:spPr>
        <p:txBody>
          <a:bodyPr>
            <a:normAutofit/>
          </a:bodyPr>
          <a:lstStyle/>
          <a:p>
            <a:pPr algn="ctr"/>
            <a:r>
              <a:rPr lang="en-US" sz="5400" b="1" i="1" dirty="0">
                <a:solidFill>
                  <a:srgbClr val="0B0B8F"/>
                </a:solidFill>
                <a:effectLst>
                  <a:outerShdw blurRad="38100" dist="38100" dir="2700000" algn="tl">
                    <a:srgbClr val="000000">
                      <a:alpha val="43137"/>
                    </a:srgbClr>
                  </a:outerShdw>
                </a:effectLst>
                <a:latin typeface="Aharoni" pitchFamily="2" charset="-79"/>
                <a:cs typeface="Aharoni" pitchFamily="2" charset="-79"/>
              </a:rPr>
              <a:t> Crohn’s disease</a:t>
            </a:r>
            <a:endParaRPr lang="en-US" sz="5400" b="1" i="1" dirty="0">
              <a:solidFill>
                <a:srgbClr val="0B0B8F"/>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4" name="TextBox 3"/>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8718403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5830"/>
            <a:ext cx="8991600" cy="6890739"/>
          </a:xfrm>
          <a:prstGeom prst="rect">
            <a:avLst/>
          </a:prstGeom>
        </p:spPr>
      </p:pic>
    </p:spTree>
    <p:extLst>
      <p:ext uri="{BB962C8B-B14F-4D97-AF65-F5344CB8AC3E}">
        <p14:creationId xmlns:p14="http://schemas.microsoft.com/office/powerpoint/2010/main" val="2043486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Liver</a:t>
            </a:r>
            <a:endParaRPr lang="en-US" dirty="0"/>
          </a:p>
        </p:txBody>
      </p:sp>
      <p:sp>
        <p:nvSpPr>
          <p:cNvPr id="3" name="Subtitle 2"/>
          <p:cNvSpPr>
            <a:spLocks noGrp="1"/>
          </p:cNvSpPr>
          <p:nvPr>
            <p:ph type="subTitle" idx="1"/>
          </p:nvPr>
        </p:nvSpPr>
        <p:spPr/>
        <p:txBody>
          <a:bodyPr/>
          <a:lstStyle/>
          <a:p>
            <a:r>
              <a:rPr lang="en-US" dirty="0" smtClean="0"/>
              <a:t>Normal anatomy and histology</a:t>
            </a:r>
            <a:endParaRPr lang="en-US" dirty="0"/>
          </a:p>
        </p:txBody>
      </p:sp>
    </p:spTree>
    <p:extLst>
      <p:ext uri="{BB962C8B-B14F-4D97-AF65-F5344CB8AC3E}">
        <p14:creationId xmlns:p14="http://schemas.microsoft.com/office/powerpoint/2010/main" val="3427006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liver6"/>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Tree>
    <p:extLst>
      <p:ext uri="{BB962C8B-B14F-4D97-AF65-F5344CB8AC3E}">
        <p14:creationId xmlns:p14="http://schemas.microsoft.com/office/powerpoint/2010/main" val="21248533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Liver2"/>
          <p:cNvPicPr>
            <a:picLocks noChangeAspect="1" noChangeArrowheads="1"/>
          </p:cNvPicPr>
          <p:nvPr/>
        </p:nvPicPr>
        <p:blipFill>
          <a:blip r:embed="rId3" cstate="print"/>
          <a:srcRect/>
          <a:stretch>
            <a:fillRect/>
          </a:stretch>
        </p:blipFill>
        <p:spPr bwMode="auto">
          <a:xfrm>
            <a:off x="1524000" y="1"/>
            <a:ext cx="7772400" cy="6869113"/>
          </a:xfrm>
          <a:prstGeom prst="rect">
            <a:avLst/>
          </a:prstGeom>
          <a:noFill/>
          <a:ln w="9525">
            <a:noFill/>
            <a:miter lim="800000"/>
            <a:headEnd/>
            <a:tailEnd/>
          </a:ln>
        </p:spPr>
      </p:pic>
      <p:sp>
        <p:nvSpPr>
          <p:cNvPr id="9219" name="Text Box 5"/>
          <p:cNvSpPr txBox="1">
            <a:spLocks noChangeArrowheads="1"/>
          </p:cNvSpPr>
          <p:nvPr/>
        </p:nvSpPr>
        <p:spPr bwMode="auto">
          <a:xfrm>
            <a:off x="9144000" y="1"/>
            <a:ext cx="1219200" cy="3446463"/>
          </a:xfrm>
          <a:prstGeom prst="rect">
            <a:avLst/>
          </a:prstGeom>
          <a:noFill/>
          <a:ln w="9525">
            <a:noFill/>
            <a:miter lim="800000"/>
            <a:headEnd/>
            <a:tailEnd/>
          </a:ln>
        </p:spPr>
        <p:txBody>
          <a:bodyPr>
            <a:spAutoFit/>
          </a:bodyPr>
          <a:lstStyle/>
          <a:p>
            <a:pPr algn="ctr">
              <a:spcBef>
                <a:spcPct val="50000"/>
              </a:spcBef>
            </a:pPr>
            <a:r>
              <a:rPr lang="en-US" sz="8800" b="1">
                <a:solidFill>
                  <a:srgbClr val="FF0000"/>
                </a:solidFill>
              </a:rPr>
              <a:t>N</a:t>
            </a:r>
          </a:p>
          <a:p>
            <a:pPr algn="ctr">
              <a:spcBef>
                <a:spcPct val="50000"/>
              </a:spcBef>
            </a:pPr>
            <a:r>
              <a:rPr lang="en-US" sz="8800" b="1">
                <a:solidFill>
                  <a:srgbClr val="FF0000"/>
                </a:solidFill>
              </a:rPr>
              <a:t>O</a:t>
            </a:r>
          </a:p>
        </p:txBody>
      </p:sp>
      <p:sp>
        <p:nvSpPr>
          <p:cNvPr id="9220" name="Text Box 6"/>
          <p:cNvSpPr txBox="1">
            <a:spLocks noChangeArrowheads="1"/>
          </p:cNvSpPr>
          <p:nvPr/>
        </p:nvSpPr>
        <p:spPr bwMode="auto">
          <a:xfrm>
            <a:off x="9296400" y="4191001"/>
            <a:ext cx="1371600" cy="854075"/>
          </a:xfrm>
          <a:prstGeom prst="rect">
            <a:avLst/>
          </a:prstGeom>
          <a:noFill/>
          <a:ln w="9525">
            <a:noFill/>
            <a:miter lim="800000"/>
            <a:headEnd/>
            <a:tailEnd/>
          </a:ln>
        </p:spPr>
        <p:txBody>
          <a:bodyPr>
            <a:spAutoFit/>
          </a:bodyPr>
          <a:lstStyle/>
          <a:p>
            <a:pPr algn="ctr">
              <a:spcBef>
                <a:spcPct val="50000"/>
              </a:spcBef>
            </a:pPr>
            <a:r>
              <a:rPr lang="en-US" sz="2000" b="1">
                <a:solidFill>
                  <a:srgbClr val="3366FF"/>
                </a:solidFill>
              </a:rPr>
              <a:t>FIBROUS</a:t>
            </a:r>
          </a:p>
          <a:p>
            <a:pPr algn="ctr">
              <a:spcBef>
                <a:spcPct val="50000"/>
              </a:spcBef>
            </a:pPr>
            <a:r>
              <a:rPr lang="en-US" sz="2000" b="1">
                <a:solidFill>
                  <a:srgbClr val="3366FF"/>
                </a:solidFill>
              </a:rPr>
              <a:t>TISSUE</a:t>
            </a:r>
          </a:p>
        </p:txBody>
      </p:sp>
    </p:spTree>
    <p:extLst>
      <p:ext uri="{BB962C8B-B14F-4D97-AF65-F5344CB8AC3E}">
        <p14:creationId xmlns:p14="http://schemas.microsoft.com/office/powerpoint/2010/main" val="7847762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unlabeled gallbladder and extrahepatic bile ducts"/>
          <p:cNvPicPr>
            <a:picLocks noChangeArrowheads="1"/>
          </p:cNvPicPr>
          <p:nvPr/>
        </p:nvPicPr>
        <p:blipFill>
          <a:blip r:embed="rId2" cstate="print"/>
          <a:srcRect/>
          <a:stretch>
            <a:fillRect/>
          </a:stretch>
        </p:blipFill>
        <p:spPr bwMode="auto">
          <a:xfrm>
            <a:off x="1809721" y="428605"/>
            <a:ext cx="4000497" cy="3427413"/>
          </a:xfrm>
          <a:prstGeom prst="rect">
            <a:avLst/>
          </a:prstGeom>
          <a:noFill/>
        </p:spPr>
      </p:pic>
      <p:pic>
        <p:nvPicPr>
          <p:cNvPr id="7172" name="Picture 4" descr="gallbladder and extrahepatic bile ducts - sectioned"/>
          <p:cNvPicPr>
            <a:picLocks noChangeArrowheads="1"/>
          </p:cNvPicPr>
          <p:nvPr/>
        </p:nvPicPr>
        <p:blipFill>
          <a:blip r:embed="rId3" cstate="print"/>
          <a:srcRect/>
          <a:stretch>
            <a:fillRect/>
          </a:stretch>
        </p:blipFill>
        <p:spPr bwMode="auto">
          <a:xfrm>
            <a:off x="6024562" y="357166"/>
            <a:ext cx="3929058" cy="3286148"/>
          </a:xfrm>
          <a:prstGeom prst="rect">
            <a:avLst/>
          </a:prstGeom>
          <a:noFill/>
        </p:spPr>
      </p:pic>
      <p:sp>
        <p:nvSpPr>
          <p:cNvPr id="7173" name="Text Box 5"/>
          <p:cNvSpPr txBox="1">
            <a:spLocks noChangeArrowheads="1"/>
          </p:cNvSpPr>
          <p:nvPr/>
        </p:nvSpPr>
        <p:spPr bwMode="auto">
          <a:xfrm>
            <a:off x="5183188" y="0"/>
            <a:ext cx="5484813" cy="4648200"/>
          </a:xfrm>
          <a:prstGeom prst="rect">
            <a:avLst/>
          </a:prstGeom>
          <a:noFill/>
          <a:ln w="9525">
            <a:noFill/>
            <a:miter lim="800000"/>
            <a:headEnd/>
            <a:tailEnd/>
          </a:ln>
          <a:effectLst/>
        </p:spPr>
        <p:txBody>
          <a:bodyPr/>
          <a:lstStyle/>
          <a:p>
            <a:pPr>
              <a:spcBef>
                <a:spcPct val="50000"/>
              </a:spcBef>
              <a:buFontTx/>
              <a:buChar char="-"/>
            </a:pPr>
            <a:endParaRPr lang="en-US" sz="1400" dirty="0"/>
          </a:p>
        </p:txBody>
      </p:sp>
      <p:pic>
        <p:nvPicPr>
          <p:cNvPr id="7174" name="Picture 6" descr="gall bladder  H&amp;E"/>
          <p:cNvPicPr>
            <a:picLocks noChangeArrowheads="1"/>
          </p:cNvPicPr>
          <p:nvPr/>
        </p:nvPicPr>
        <p:blipFill>
          <a:blip r:embed="rId4" cstate="print"/>
          <a:srcRect/>
          <a:stretch>
            <a:fillRect/>
          </a:stretch>
        </p:blipFill>
        <p:spPr bwMode="auto">
          <a:xfrm>
            <a:off x="2738415" y="4214818"/>
            <a:ext cx="3613163" cy="2285992"/>
          </a:xfrm>
          <a:prstGeom prst="rect">
            <a:avLst/>
          </a:prstGeom>
          <a:noFill/>
        </p:spPr>
      </p:pic>
      <p:pic>
        <p:nvPicPr>
          <p:cNvPr id="7175" name="Picture 7" descr="L2019"/>
          <p:cNvPicPr>
            <a:picLocks noChangeArrowheads="1"/>
          </p:cNvPicPr>
          <p:nvPr/>
        </p:nvPicPr>
        <p:blipFill>
          <a:blip r:embed="rId5" cstate="print"/>
          <a:srcRect/>
          <a:stretch>
            <a:fillRect/>
          </a:stretch>
        </p:blipFill>
        <p:spPr bwMode="auto">
          <a:xfrm>
            <a:off x="7024694" y="4214818"/>
            <a:ext cx="2741612" cy="2357454"/>
          </a:xfrm>
          <a:prstGeom prst="rect">
            <a:avLst/>
          </a:prstGeom>
          <a:noFill/>
        </p:spPr>
      </p:pic>
    </p:spTree>
    <p:extLst>
      <p:ext uri="{BB962C8B-B14F-4D97-AF65-F5344CB8AC3E}">
        <p14:creationId xmlns:p14="http://schemas.microsoft.com/office/powerpoint/2010/main" val="17615072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860532"/>
            <a:ext cx="9144000" cy="1602364"/>
          </a:xfrm>
        </p:spPr>
        <p:txBody>
          <a:bodyPr>
            <a:normAutofit fontScale="90000"/>
          </a:bodyPr>
          <a:lstStyle/>
          <a:p>
            <a:r>
              <a:rPr lang="en-US" sz="6700" b="1" dirty="0" smtClean="0"/>
              <a:t>Liver</a:t>
            </a:r>
            <a:r>
              <a:rPr lang="en-US" dirty="0" smtClean="0"/>
              <a:t/>
            </a:r>
            <a:br>
              <a:rPr lang="en-US" dirty="0" smtClean="0"/>
            </a:br>
            <a:r>
              <a:rPr lang="en-US" dirty="0" smtClean="0"/>
              <a:t>Gross and histopathology</a:t>
            </a:r>
            <a:endParaRPr lang="en-US" dirty="0"/>
          </a:p>
        </p:txBody>
      </p:sp>
      <p:sp>
        <p:nvSpPr>
          <p:cNvPr id="3" name="Subtitle 2"/>
          <p:cNvSpPr>
            <a:spLocks noGrp="1"/>
          </p:cNvSpPr>
          <p:nvPr>
            <p:ph type="subTitle" idx="1"/>
          </p:nvPr>
        </p:nvSpPr>
        <p:spPr>
          <a:xfrm>
            <a:off x="2779944" y="2540057"/>
            <a:ext cx="6801377" cy="3165004"/>
          </a:xfrm>
        </p:spPr>
        <p:style>
          <a:lnRef idx="1">
            <a:schemeClr val="accent4"/>
          </a:lnRef>
          <a:fillRef idx="2">
            <a:schemeClr val="accent4"/>
          </a:fillRef>
          <a:effectRef idx="1">
            <a:schemeClr val="accent4"/>
          </a:effectRef>
          <a:fontRef idx="minor">
            <a:schemeClr val="dk1"/>
          </a:fontRef>
        </p:style>
        <p:txBody>
          <a:bodyPr>
            <a:normAutofit fontScale="92500" lnSpcReduction="10000"/>
          </a:bodyPr>
          <a:lstStyle/>
          <a:p>
            <a:r>
              <a:rPr lang="en-US" sz="2800" b="1" dirty="0" smtClean="0"/>
              <a:t>Fatty liver</a:t>
            </a:r>
          </a:p>
          <a:p>
            <a:r>
              <a:rPr lang="en-US" sz="2800" b="1" dirty="0" err="1" smtClean="0"/>
              <a:t>Cholestasis</a:t>
            </a:r>
            <a:endParaRPr lang="en-US" sz="2800" b="1" dirty="0" smtClean="0"/>
          </a:p>
          <a:p>
            <a:r>
              <a:rPr lang="en-US" sz="2800" b="1" dirty="0" smtClean="0"/>
              <a:t>Drug toxicity</a:t>
            </a:r>
          </a:p>
          <a:p>
            <a:r>
              <a:rPr lang="en-US" sz="2800" b="1" dirty="0" smtClean="0"/>
              <a:t>Acute Viral Hepatitis</a:t>
            </a:r>
          </a:p>
          <a:p>
            <a:r>
              <a:rPr lang="en-US" sz="2800" b="1" dirty="0" smtClean="0"/>
              <a:t>Chronic hepatitis</a:t>
            </a:r>
          </a:p>
          <a:p>
            <a:r>
              <a:rPr lang="en-US" sz="2800" b="1" dirty="0" smtClean="0"/>
              <a:t>Hepatic cirrhosis</a:t>
            </a:r>
          </a:p>
          <a:p>
            <a:r>
              <a:rPr lang="en-US" sz="2800" b="1" dirty="0" err="1" smtClean="0"/>
              <a:t>Hepatocellular</a:t>
            </a:r>
            <a:r>
              <a:rPr lang="en-US" sz="2800" b="1" dirty="0" smtClean="0"/>
              <a:t> carcinoma</a:t>
            </a:r>
            <a:endParaRPr lang="en-US" sz="2800" b="1" dirty="0"/>
          </a:p>
        </p:txBody>
      </p:sp>
    </p:spTree>
    <p:extLst>
      <p:ext uri="{BB962C8B-B14F-4D97-AF65-F5344CB8AC3E}">
        <p14:creationId xmlns:p14="http://schemas.microsoft.com/office/powerpoint/2010/main" val="20655703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p:txBody>
          <a:bodyPr/>
          <a:lstStyle/>
          <a:p>
            <a:pPr eaLnBrk="1" hangingPunct="1"/>
            <a:r>
              <a:rPr lang="en-US" smtClean="0"/>
              <a:t>Fatty liver</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500064"/>
          <a:ext cx="5657851" cy="3362325"/>
        </p:xfrm>
        <a:graphic>
          <a:graphicData uri="http://schemas.openxmlformats.org/presentationml/2006/ole">
            <mc:AlternateContent xmlns:mc="http://schemas.openxmlformats.org/markup-compatibility/2006">
              <mc:Choice xmlns:v="urn:schemas-microsoft-com:vml" Requires="v">
                <p:oleObj spid="_x0000_s2054" name="Bitmap Image" r:id="rId4" imgW="1286055" imgH="1019048" progId="PBrush">
                  <p:embed/>
                </p:oleObj>
              </mc:Choice>
              <mc:Fallback>
                <p:oleObj name="Bitmap Image" r:id="rId4" imgW="1286055" imgH="1019048"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00064"/>
                        <a:ext cx="5657851" cy="33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5810251" y="357189"/>
          <a:ext cx="6060016" cy="3576637"/>
        </p:xfrm>
        <a:graphic>
          <a:graphicData uri="http://schemas.openxmlformats.org/presentationml/2006/ole">
            <mc:AlternateContent xmlns:mc="http://schemas.openxmlformats.org/markup-compatibility/2006">
              <mc:Choice xmlns:v="urn:schemas-microsoft-com:vml" Requires="v">
                <p:oleObj spid="_x0000_s2055" name="Bitmap Image" r:id="rId6" imgW="1343212" imgH="1057423" progId="PBrush">
                  <p:embed/>
                </p:oleObj>
              </mc:Choice>
              <mc:Fallback>
                <p:oleObj name="Bitmap Image" r:id="rId6" imgW="1343212" imgH="1057423" progId="PBrush">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0251" y="357189"/>
                        <a:ext cx="6060016" cy="357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Rectangle 3"/>
          <p:cNvSpPr>
            <a:spLocks noChangeArrowheads="1"/>
          </p:cNvSpPr>
          <p:nvPr/>
        </p:nvSpPr>
        <p:spPr bwMode="auto">
          <a:xfrm>
            <a:off x="1524000" y="4857751"/>
            <a:ext cx="9144000" cy="646113"/>
          </a:xfrm>
          <a:prstGeom prst="rect">
            <a:avLst/>
          </a:prstGeom>
          <a:noFill/>
          <a:ln w="9525">
            <a:noFill/>
            <a:miter lim="800000"/>
            <a:headEnd/>
            <a:tailEnd/>
          </a:ln>
        </p:spPr>
        <p:txBody>
          <a:bodyPr>
            <a:spAutoFit/>
          </a:bodyPr>
          <a:lstStyle/>
          <a:p>
            <a:r>
              <a:rPr lang="en-US">
                <a:latin typeface="Calibri" pitchFamily="34" charset="0"/>
              </a:rPr>
              <a:t>Organ: Liver                                                     Dx: Steatosis ( Fatty Liver)</a:t>
            </a:r>
            <a:br>
              <a:rPr lang="en-US">
                <a:latin typeface="Calibri" pitchFamily="34" charset="0"/>
              </a:rPr>
            </a:br>
            <a:endParaRPr lang="en-US">
              <a:latin typeface="Calibri"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1187451" y="571500"/>
            <a:ext cx="9817100" cy="57150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LiverFattyChangeLP"/>
          <p:cNvPicPr>
            <a:picLocks noGrp="1" noChangeAspect="1" noChangeArrowheads="1"/>
          </p:cNvPicPr>
          <p:nvPr>
            <p:ph idx="1"/>
          </p:nvPr>
        </p:nvPicPr>
        <p:blipFill>
          <a:blip r:embed="rId3" cstate="print"/>
          <a:srcRect/>
          <a:stretch>
            <a:fillRect/>
          </a:stretch>
        </p:blipFill>
        <p:spPr>
          <a:xfrm>
            <a:off x="0" y="0"/>
            <a:ext cx="12192000" cy="6858000"/>
          </a:xfr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http://www.pathology.washington.edu/about/education/gallery/jpgs575/spa/img0023.jpg"/>
          <p:cNvPicPr>
            <a:picLocks noChangeAspect="1" noChangeArrowheads="1"/>
          </p:cNvPicPr>
          <p:nvPr/>
        </p:nvPicPr>
        <p:blipFill>
          <a:blip r:embed="rId3" cstate="print"/>
          <a:srcRect/>
          <a:stretch>
            <a:fillRect/>
          </a:stretch>
        </p:blipFill>
        <p:spPr bwMode="auto">
          <a:xfrm>
            <a:off x="2783632" y="836712"/>
            <a:ext cx="6552728" cy="458063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2639616" y="5517233"/>
            <a:ext cx="6408712" cy="1015663"/>
          </a:xfrm>
          <a:prstGeom prst="rect">
            <a:avLst/>
          </a:prstGeom>
        </p:spPr>
        <p:txBody>
          <a:bodyPr wrap="square">
            <a:spAutoFit/>
          </a:bodyPr>
          <a:lstStyle/>
          <a:p>
            <a:pPr algn="ctr"/>
            <a:r>
              <a:rPr lang="en-US" sz="2000" b="1" i="1" dirty="0"/>
              <a:t>Here the inflammation has produced large, irregularly shaped to rake-like ulcers that are separated from each other by mucosa that appears close to normal. </a:t>
            </a:r>
            <a:endParaRPr lang="en-US" sz="2000" b="1" i="1" dirty="0"/>
          </a:p>
        </p:txBody>
      </p:sp>
      <p:sp>
        <p:nvSpPr>
          <p:cNvPr id="4" name="Rounded Rectangle 3"/>
          <p:cNvSpPr/>
          <p:nvPr/>
        </p:nvSpPr>
        <p:spPr>
          <a:xfrm>
            <a:off x="3719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Crohn’s Disease- Gross</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7785528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LiverFattyChangeHP"/>
          <p:cNvPicPr>
            <a:picLocks noGrp="1" noChangeAspect="1" noChangeArrowheads="1"/>
          </p:cNvPicPr>
          <p:nvPr>
            <p:ph idx="1"/>
          </p:nvPr>
        </p:nvPicPr>
        <p:blipFill>
          <a:blip r:embed="rId3" cstate="print"/>
          <a:srcRect/>
          <a:stretch>
            <a:fillRect/>
          </a:stretch>
        </p:blipFill>
        <p:spPr>
          <a:xfrm>
            <a:off x="0" y="-1588"/>
            <a:ext cx="12192000" cy="6859588"/>
          </a:xfr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391" y="427383"/>
            <a:ext cx="12192000" cy="1403350"/>
          </a:xfrm>
        </p:spPr>
        <p:txBody>
          <a:bodyPr rtlCol="0">
            <a:normAutofit/>
          </a:bodyPr>
          <a:lstStyle/>
          <a:p>
            <a:pPr eaLnBrk="1" fontAlgn="auto" hangingPunct="1">
              <a:spcAft>
                <a:spcPts val="0"/>
              </a:spcAft>
              <a:defRPr/>
            </a:pPr>
            <a:r>
              <a:rPr lang="en-US" sz="3600" i="1" dirty="0" smtClean="0">
                <a:solidFill>
                  <a:schemeClr val="accent1">
                    <a:satMod val="150000"/>
                  </a:schemeClr>
                </a:solidFill>
                <a:latin typeface="Franklin Gothic Demi Cond" pitchFamily="34" charset="0"/>
              </a:rPr>
              <a:t>Fatty change of the liver:</a:t>
            </a:r>
            <a:br>
              <a:rPr lang="en-US" sz="3600" i="1" dirty="0" smtClean="0">
                <a:solidFill>
                  <a:schemeClr val="accent1">
                    <a:satMod val="150000"/>
                  </a:schemeClr>
                </a:solidFill>
                <a:latin typeface="Franklin Gothic Demi Cond" pitchFamily="34" charset="0"/>
              </a:rPr>
            </a:br>
            <a:r>
              <a:rPr lang="en-US" sz="2800" i="1" dirty="0" smtClean="0">
                <a:solidFill>
                  <a:schemeClr val="accent1">
                    <a:satMod val="150000"/>
                  </a:schemeClr>
                </a:solidFill>
                <a:latin typeface="Franklin Gothic Demi Cond" pitchFamily="34" charset="0"/>
              </a:rPr>
              <a:t>Section of liver shows:</a:t>
            </a:r>
            <a:endParaRPr lang="en-US" sz="2800" i="1" dirty="0">
              <a:solidFill>
                <a:schemeClr val="accent1">
                  <a:satMod val="150000"/>
                </a:schemeClr>
              </a:solidFill>
              <a:latin typeface="Franklin Gothic Demi Cond" pitchFamily="34" charset="0"/>
            </a:endParaRPr>
          </a:p>
        </p:txBody>
      </p:sp>
      <p:sp>
        <p:nvSpPr>
          <p:cNvPr id="9219" name="TextBox 2"/>
          <p:cNvSpPr txBox="1">
            <a:spLocks noChangeArrowheads="1"/>
          </p:cNvSpPr>
          <p:nvPr/>
        </p:nvSpPr>
        <p:spPr bwMode="auto">
          <a:xfrm>
            <a:off x="884583" y="2000251"/>
            <a:ext cx="10247243" cy="4031873"/>
          </a:xfrm>
          <a:prstGeom prst="rect">
            <a:avLst/>
          </a:prstGeom>
          <a:noFill/>
          <a:ln w="9525">
            <a:noFill/>
            <a:miter lim="800000"/>
            <a:headEnd/>
            <a:tailEnd/>
          </a:ln>
        </p:spPr>
        <p:txBody>
          <a:bodyPr wrap="square">
            <a:spAutoFit/>
          </a:bodyPr>
          <a:lstStyle/>
          <a:p>
            <a:pPr marL="534988" indent="-534988" algn="just" rtl="0">
              <a:buFontTx/>
              <a:buBlip>
                <a:blip r:embed="rId3"/>
              </a:buBlip>
            </a:pPr>
            <a:r>
              <a:rPr lang="en-US" sz="3200" dirty="0">
                <a:latin typeface="Franklin Gothic Demi Cond" pitchFamily="34" charset="0"/>
              </a:rPr>
              <a:t>Normal lobular architecture.</a:t>
            </a:r>
          </a:p>
          <a:p>
            <a:pPr marL="534988" indent="-534988" algn="just" rtl="0">
              <a:buFontTx/>
              <a:buBlip>
                <a:blip r:embed="rId3"/>
              </a:buBlip>
            </a:pPr>
            <a:endParaRPr lang="en-US" sz="3200" dirty="0">
              <a:latin typeface="Franklin Gothic Demi Cond" pitchFamily="34" charset="0"/>
            </a:endParaRPr>
          </a:p>
          <a:p>
            <a:pPr marL="534988" indent="-534988" algn="just" rtl="0">
              <a:buFontTx/>
              <a:buBlip>
                <a:blip r:embed="rId3"/>
              </a:buBlip>
            </a:pPr>
            <a:r>
              <a:rPr lang="en-US" sz="3200" dirty="0">
                <a:latin typeface="Franklin Gothic Demi Cond" pitchFamily="34" charset="0"/>
              </a:rPr>
              <a:t>The liver cells are distended by clear vacuoles of dissolved fat with displacement of </a:t>
            </a:r>
            <a:r>
              <a:rPr lang="en-US" sz="3200" dirty="0" smtClean="0">
                <a:latin typeface="Franklin Gothic Demi Cond" pitchFamily="34" charset="0"/>
              </a:rPr>
              <a:t>the nuclei to the </a:t>
            </a:r>
            <a:r>
              <a:rPr lang="en-US" sz="3200" dirty="0">
                <a:latin typeface="Franklin Gothic Demi Cond" pitchFamily="34" charset="0"/>
              </a:rPr>
              <a:t>periphery.</a:t>
            </a:r>
          </a:p>
          <a:p>
            <a:pPr marL="534988" indent="-534988" algn="just" rtl="0">
              <a:buFontTx/>
              <a:buBlip>
                <a:blip r:embed="rId3"/>
              </a:buBlip>
            </a:pPr>
            <a:endParaRPr lang="en-US" sz="3200" dirty="0">
              <a:latin typeface="Franklin Gothic Demi Cond" pitchFamily="34" charset="0"/>
            </a:endParaRPr>
          </a:p>
          <a:p>
            <a:pPr marL="534988" indent="-534988" algn="just" rtl="0">
              <a:buFontTx/>
              <a:buBlip>
                <a:blip r:embed="rId3"/>
              </a:buBlip>
            </a:pPr>
            <a:r>
              <a:rPr lang="en-US" sz="3200" dirty="0">
                <a:latin typeface="Franklin Gothic Demi Cond" pitchFamily="34" charset="0"/>
              </a:rPr>
              <a:t>Fatty cysts may be seen.</a:t>
            </a:r>
          </a:p>
          <a:p>
            <a:pPr marL="534988" indent="-534988" algn="just" rtl="0">
              <a:buFontTx/>
              <a:buBlip>
                <a:blip r:embed="rId3"/>
              </a:buBlip>
            </a:pPr>
            <a:endParaRPr lang="en-US" sz="3200" dirty="0">
              <a:latin typeface="Franklin Gothic Demi Cond" pitchFamily="34" charset="0"/>
            </a:endParaRPr>
          </a:p>
          <a:p>
            <a:pPr marL="534988" indent="-534988" algn="just" rtl="0">
              <a:buFontTx/>
              <a:buBlip>
                <a:blip r:embed="rId3"/>
              </a:buBlip>
            </a:pPr>
            <a:r>
              <a:rPr lang="en-US" sz="3200" dirty="0">
                <a:latin typeface="Franklin Gothic Demi Cond" pitchFamily="34" charset="0"/>
              </a:rPr>
              <a:t>No inflammation and no fibrosis.</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smtClean="0"/>
              <a:t>Cholestasis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3" cstate="print"/>
          <a:srcRect/>
          <a:stretch>
            <a:fillRect/>
          </a:stretch>
        </p:blipFill>
        <p:spPr bwMode="auto">
          <a:xfrm>
            <a:off x="0" y="0"/>
            <a:ext cx="12192000" cy="6096000"/>
          </a:xfrm>
          <a:prstGeom prst="rect">
            <a:avLst/>
          </a:prstGeom>
          <a:noFill/>
          <a:ln w="9525">
            <a:noFill/>
            <a:miter lim="800000"/>
            <a:headEnd/>
            <a:tailEnd/>
          </a:ln>
        </p:spPr>
      </p:pic>
      <p:sp>
        <p:nvSpPr>
          <p:cNvPr id="16387" name="Text Box 5"/>
          <p:cNvSpPr txBox="1">
            <a:spLocks noChangeArrowheads="1"/>
          </p:cNvSpPr>
          <p:nvPr/>
        </p:nvSpPr>
        <p:spPr bwMode="auto">
          <a:xfrm>
            <a:off x="1016000" y="6172200"/>
            <a:ext cx="10160000" cy="641350"/>
          </a:xfrm>
          <a:prstGeom prst="rect">
            <a:avLst/>
          </a:prstGeom>
          <a:noFill/>
          <a:ln w="9525">
            <a:noFill/>
            <a:miter lim="800000"/>
            <a:headEnd/>
            <a:tailEnd/>
          </a:ln>
        </p:spPr>
        <p:txBody>
          <a:bodyPr>
            <a:spAutoFit/>
          </a:bodyPr>
          <a:lstStyle/>
          <a:p>
            <a:pPr algn="ctr">
              <a:spcBef>
                <a:spcPct val="50000"/>
              </a:spcBef>
            </a:pPr>
            <a:r>
              <a:rPr lang="en-US" sz="3600" b="1">
                <a:solidFill>
                  <a:srgbClr val="663300"/>
                </a:solidFill>
              </a:rPr>
              <a:t>Bile “plugs”,      Bile “lakes”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err="1" smtClean="0"/>
              <a:t>Cholestasis</a:t>
            </a:r>
            <a:endParaRPr lang="en-US" dirty="0"/>
          </a:p>
        </p:txBody>
      </p:sp>
      <p:sp>
        <p:nvSpPr>
          <p:cNvPr id="3" name="Content Placeholder 2"/>
          <p:cNvSpPr>
            <a:spLocks noGrp="1"/>
          </p:cNvSpPr>
          <p:nvPr>
            <p:ph idx="1"/>
          </p:nvPr>
        </p:nvSpPr>
        <p:spPr/>
        <p:txBody>
          <a:bodyPr rtlCol="0">
            <a:normAutofit fontScale="92500" lnSpcReduction="20000"/>
          </a:bodyPr>
          <a:lstStyle/>
          <a:p>
            <a:pPr algn="l" rtl="0" eaLnBrk="1" fontAlgn="auto" hangingPunct="1">
              <a:spcAft>
                <a:spcPts val="0"/>
              </a:spcAft>
              <a:buFont typeface="Arial" pitchFamily="34" charset="0"/>
              <a:buChar char="•"/>
              <a:defRPr/>
            </a:pPr>
            <a:r>
              <a:rPr lang="en-US" sz="2800" dirty="0" smtClean="0"/>
              <a:t>Could be mechanical or functional(obstructive and </a:t>
            </a:r>
            <a:r>
              <a:rPr lang="en-US" sz="2800" dirty="0" err="1" smtClean="0"/>
              <a:t>nonobstructive</a:t>
            </a:r>
            <a:r>
              <a:rPr lang="en-US" sz="2800" dirty="0" smtClean="0"/>
              <a:t>)</a:t>
            </a:r>
          </a:p>
          <a:p>
            <a:pPr algn="l" rtl="0" eaLnBrk="1" fontAlgn="auto" hangingPunct="1">
              <a:spcAft>
                <a:spcPts val="0"/>
              </a:spcAft>
              <a:buFont typeface="Arial" pitchFamily="34" charset="0"/>
              <a:buChar char="•"/>
              <a:defRPr/>
            </a:pPr>
            <a:r>
              <a:rPr lang="en-US" dirty="0" smtClean="0"/>
              <a:t>Changes in: </a:t>
            </a:r>
          </a:p>
          <a:p>
            <a:pPr lvl="1" algn="l" rtl="0" eaLnBrk="1" fontAlgn="auto" hangingPunct="1">
              <a:spcAft>
                <a:spcPts val="0"/>
              </a:spcAft>
              <a:buFont typeface="Arial" pitchFamily="34" charset="0"/>
              <a:buChar char="–"/>
              <a:defRPr/>
            </a:pPr>
            <a:r>
              <a:rPr lang="en-US" dirty="0" smtClean="0"/>
              <a:t>lobular parenchyma </a:t>
            </a:r>
          </a:p>
          <a:p>
            <a:pPr lvl="1" algn="l" rtl="0" eaLnBrk="1" fontAlgn="auto" hangingPunct="1">
              <a:spcAft>
                <a:spcPts val="0"/>
              </a:spcAft>
              <a:buFont typeface="Arial" pitchFamily="34" charset="0"/>
              <a:buChar char="–"/>
              <a:defRPr/>
            </a:pPr>
            <a:r>
              <a:rPr lang="en-US" dirty="0" smtClean="0"/>
              <a:t>portal tracts</a:t>
            </a:r>
          </a:p>
          <a:p>
            <a:pPr algn="l" rtl="0" eaLnBrk="1" fontAlgn="auto" hangingPunct="1">
              <a:spcAft>
                <a:spcPts val="0"/>
              </a:spcAft>
              <a:buFont typeface="Arial" pitchFamily="34" charset="0"/>
              <a:buChar char="•"/>
              <a:defRPr/>
            </a:pPr>
            <a:r>
              <a:rPr lang="en-US" dirty="0" err="1" smtClean="0"/>
              <a:t>Bilirubin</a:t>
            </a:r>
            <a:r>
              <a:rPr lang="en-US" dirty="0" smtClean="0"/>
              <a:t> accumulation in liver lobule    </a:t>
            </a:r>
          </a:p>
          <a:p>
            <a:pPr lvl="1" algn="l" rtl="0" eaLnBrk="1" fontAlgn="auto" hangingPunct="1">
              <a:spcAft>
                <a:spcPts val="0"/>
              </a:spcAft>
              <a:buFont typeface="Arial" pitchFamily="34" charset="0"/>
              <a:buChar char="–"/>
              <a:defRPr/>
            </a:pPr>
            <a:r>
              <a:rPr lang="en-US" dirty="0" smtClean="0"/>
              <a:t>starts in </a:t>
            </a:r>
            <a:r>
              <a:rPr lang="en-US" dirty="0" err="1" smtClean="0"/>
              <a:t>centrilobular</a:t>
            </a:r>
            <a:r>
              <a:rPr lang="en-US" dirty="0" smtClean="0"/>
              <a:t> zone </a:t>
            </a:r>
          </a:p>
          <a:p>
            <a:pPr lvl="1" algn="l" rtl="0" eaLnBrk="1" fontAlgn="auto" hangingPunct="1">
              <a:spcAft>
                <a:spcPts val="0"/>
              </a:spcAft>
              <a:buFont typeface="Arial" pitchFamily="34" charset="0"/>
              <a:buChar char="–"/>
              <a:defRPr/>
            </a:pPr>
            <a:r>
              <a:rPr lang="en-US" dirty="0" smtClean="0"/>
              <a:t>pigment granules in </a:t>
            </a:r>
            <a:r>
              <a:rPr lang="en-US" dirty="0" err="1" smtClean="0"/>
              <a:t>parenchymal</a:t>
            </a:r>
            <a:r>
              <a:rPr lang="en-US" dirty="0" smtClean="0"/>
              <a:t> cells: </a:t>
            </a:r>
          </a:p>
          <a:p>
            <a:pPr lvl="2" algn="l" rtl="0" eaLnBrk="1" fontAlgn="auto" hangingPunct="1">
              <a:spcAft>
                <a:spcPts val="0"/>
              </a:spcAft>
              <a:buFont typeface="Arial" pitchFamily="34" charset="0"/>
              <a:buChar char="•"/>
              <a:defRPr/>
            </a:pPr>
            <a:r>
              <a:rPr lang="en-US" dirty="0" err="1" smtClean="0">
                <a:solidFill>
                  <a:srgbClr val="FF0000"/>
                </a:solidFill>
              </a:rPr>
              <a:t>hepatocellular</a:t>
            </a:r>
            <a:r>
              <a:rPr lang="en-US" dirty="0" smtClean="0">
                <a:solidFill>
                  <a:srgbClr val="FF0000"/>
                </a:solidFill>
              </a:rPr>
              <a:t> </a:t>
            </a:r>
            <a:r>
              <a:rPr lang="en-US" dirty="0" err="1" smtClean="0">
                <a:solidFill>
                  <a:srgbClr val="FF0000"/>
                </a:solidFill>
              </a:rPr>
              <a:t>bilirubin</a:t>
            </a:r>
            <a:r>
              <a:rPr lang="en-US" dirty="0" smtClean="0">
                <a:solidFill>
                  <a:srgbClr val="FF0000"/>
                </a:solidFill>
              </a:rPr>
              <a:t> stasis</a:t>
            </a:r>
          </a:p>
          <a:p>
            <a:pPr lvl="1" algn="l" rtl="0" eaLnBrk="1" fontAlgn="auto" hangingPunct="1">
              <a:spcAft>
                <a:spcPts val="0"/>
              </a:spcAft>
              <a:buFont typeface="Arial" pitchFamily="34" charset="0"/>
              <a:buChar char="–"/>
              <a:defRPr/>
            </a:pPr>
            <a:r>
              <a:rPr lang="en-US" dirty="0" err="1" smtClean="0"/>
              <a:t>inspissated</a:t>
            </a:r>
            <a:r>
              <a:rPr lang="en-US" dirty="0" smtClean="0"/>
              <a:t> </a:t>
            </a:r>
            <a:r>
              <a:rPr lang="en-US" dirty="0" err="1" smtClean="0"/>
              <a:t>bilirubin</a:t>
            </a:r>
            <a:r>
              <a:rPr lang="en-US" dirty="0" smtClean="0"/>
              <a:t>-stained bile plugs in dilated intercellular </a:t>
            </a:r>
            <a:r>
              <a:rPr lang="en-US" dirty="0" err="1" smtClean="0"/>
              <a:t>canaliculi</a:t>
            </a:r>
            <a:r>
              <a:rPr lang="en-US" dirty="0" smtClean="0"/>
              <a:t>: </a:t>
            </a:r>
          </a:p>
          <a:p>
            <a:pPr lvl="2" algn="l" rtl="0" eaLnBrk="1" fontAlgn="auto" hangingPunct="1">
              <a:spcAft>
                <a:spcPts val="0"/>
              </a:spcAft>
              <a:buFont typeface="Arial" pitchFamily="34" charset="0"/>
              <a:buChar char="•"/>
              <a:defRPr/>
            </a:pPr>
            <a:r>
              <a:rPr lang="en-US" dirty="0" err="1" smtClean="0">
                <a:solidFill>
                  <a:srgbClr val="FF0000"/>
                </a:solidFill>
              </a:rPr>
              <a:t>canalicular</a:t>
            </a:r>
            <a:r>
              <a:rPr lang="en-US" dirty="0" smtClean="0">
                <a:solidFill>
                  <a:srgbClr val="FF0000"/>
                </a:solidFill>
              </a:rPr>
              <a:t> </a:t>
            </a:r>
            <a:r>
              <a:rPr lang="en-US" dirty="0" err="1" smtClean="0">
                <a:solidFill>
                  <a:srgbClr val="FF0000"/>
                </a:solidFill>
              </a:rPr>
              <a:t>bilirubin</a:t>
            </a:r>
            <a:r>
              <a:rPr lang="en-US" dirty="0" smtClean="0">
                <a:solidFill>
                  <a:srgbClr val="FF0000"/>
                </a:solidFill>
              </a:rPr>
              <a:t> stasis</a:t>
            </a:r>
          </a:p>
          <a:p>
            <a:pPr algn="l" rtl="0" eaLnBrk="1" fontAlgn="auto" hangingPunct="1">
              <a:spcAft>
                <a:spcPts val="0"/>
              </a:spcAft>
              <a:buFont typeface="Arial" pitchFamily="34" charset="0"/>
              <a:buChar char="•"/>
              <a:defRPr/>
            </a:pPr>
            <a:r>
              <a:rPr lang="en-US" dirty="0" smtClean="0"/>
              <a:t>Characteristic lab finding is elevated Alkaline </a:t>
            </a:r>
            <a:r>
              <a:rPr lang="en-US" dirty="0" err="1" smtClean="0"/>
              <a:t>phosphatase</a:t>
            </a:r>
            <a:r>
              <a:rPr lang="en-US" dirty="0" smtClean="0"/>
              <a:t> and GGT </a:t>
            </a:r>
          </a:p>
          <a:p>
            <a:pPr algn="l" rtl="0" eaLnBrk="1" fontAlgn="auto" hangingPunct="1">
              <a:spcAft>
                <a:spcPts val="0"/>
              </a:spcAft>
              <a:buFont typeface="Arial" pitchFamily="34" charset="0"/>
              <a:buChar char="•"/>
              <a:defRPr/>
            </a:pPr>
            <a:r>
              <a:rPr lang="en-US" dirty="0" smtClean="0"/>
              <a:t>Bile accumulation in the liver</a:t>
            </a:r>
            <a:r>
              <a:rPr lang="en-US" sz="2400" dirty="0" smtClean="0"/>
              <a:t>.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Drug toxicity</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0" y="27708"/>
            <a:ext cx="12192000" cy="6858000"/>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algn="l" eaLnBrk="1" hangingPunct="1"/>
            <a:r>
              <a:rPr lang="en-US" dirty="0" smtClean="0"/>
              <a:t>Drug Toxicity</a:t>
            </a:r>
          </a:p>
        </p:txBody>
      </p:sp>
      <p:sp>
        <p:nvSpPr>
          <p:cNvPr id="3" name="Content Placeholder 2"/>
          <p:cNvSpPr>
            <a:spLocks noGrp="1"/>
          </p:cNvSpPr>
          <p:nvPr>
            <p:ph idx="1"/>
          </p:nvPr>
        </p:nvSpPr>
        <p:spPr>
          <a:xfrm>
            <a:off x="784087" y="1480931"/>
            <a:ext cx="11238948" cy="4525963"/>
          </a:xfrm>
        </p:spPr>
        <p:txBody>
          <a:bodyPr rtlCol="0">
            <a:normAutofit/>
          </a:bodyPr>
          <a:lstStyle/>
          <a:p>
            <a:pPr algn="l" rtl="0" eaLnBrk="1" fontAlgn="auto" hangingPunct="1">
              <a:spcAft>
                <a:spcPts val="0"/>
              </a:spcAft>
              <a:buFont typeface="Arial" pitchFamily="34" charset="0"/>
              <a:buChar char="•"/>
              <a:defRPr/>
            </a:pPr>
            <a:r>
              <a:rPr lang="en-US" dirty="0" smtClean="0"/>
              <a:t>Liver injury due to medications or other toxic agents. </a:t>
            </a:r>
          </a:p>
          <a:p>
            <a:pPr algn="l" rtl="0" eaLnBrk="1" fontAlgn="auto" hangingPunct="1">
              <a:spcAft>
                <a:spcPts val="0"/>
              </a:spcAft>
              <a:buFont typeface="Arial" pitchFamily="34" charset="0"/>
              <a:buChar char="•"/>
              <a:defRPr/>
            </a:pPr>
            <a:r>
              <a:rPr lang="en-US" dirty="0" smtClean="0"/>
              <a:t>Can resemble any liver process; clinical correlation essential in diagnosis.</a:t>
            </a:r>
          </a:p>
          <a:p>
            <a:pPr algn="l" rtl="0" eaLnBrk="1" fontAlgn="auto" hangingPunct="1">
              <a:spcAft>
                <a:spcPts val="0"/>
              </a:spcAft>
              <a:buFont typeface="Arial" pitchFamily="34" charset="0"/>
              <a:buChar char="•"/>
              <a:defRPr/>
            </a:pPr>
            <a:r>
              <a:rPr lang="en-US" dirty="0" smtClean="0"/>
              <a:t>Histopathology: Changes that can be seen are:</a:t>
            </a:r>
          </a:p>
          <a:p>
            <a:pPr lvl="1" algn="l" rtl="0">
              <a:defRPr/>
            </a:pPr>
            <a:r>
              <a:rPr lang="en-US" dirty="0" err="1" smtClean="0"/>
              <a:t>Cholestasis</a:t>
            </a:r>
            <a:endParaRPr lang="en-US" dirty="0" smtClean="0"/>
          </a:p>
          <a:p>
            <a:pPr lvl="1" algn="l" rtl="0">
              <a:defRPr/>
            </a:pPr>
            <a:r>
              <a:rPr lang="en-US" dirty="0" err="1" smtClean="0"/>
              <a:t>Steatosis</a:t>
            </a:r>
            <a:endParaRPr lang="en-US" dirty="0" smtClean="0"/>
          </a:p>
          <a:p>
            <a:pPr lvl="1" algn="l" rtl="0">
              <a:defRPr/>
            </a:pPr>
            <a:r>
              <a:rPr lang="en-US" dirty="0" err="1" smtClean="0"/>
              <a:t>Granulomas</a:t>
            </a:r>
            <a:endParaRPr lang="en-US" dirty="0" smtClean="0"/>
          </a:p>
          <a:p>
            <a:pPr lvl="1" algn="l" rtl="0">
              <a:defRPr/>
            </a:pPr>
            <a:r>
              <a:rPr lang="en-US" dirty="0" err="1" smtClean="0"/>
              <a:t>Hepatocellular</a:t>
            </a:r>
            <a:r>
              <a:rPr lang="en-US" dirty="0" smtClean="0"/>
              <a:t> Necrosis</a:t>
            </a:r>
          </a:p>
          <a:p>
            <a:pPr lvl="1" algn="l" rtl="0">
              <a:defRPr/>
            </a:pPr>
            <a:r>
              <a:rPr lang="en-US" dirty="0" smtClean="0"/>
              <a:t>Predictable(intrinsic) or unpredictable(idiosyncratic)</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http://library.med.utah.edu/WebPath/jpeg4/GI060.jpg"/>
          <p:cNvPicPr>
            <a:picLocks noChangeAspect="1" noChangeArrowheads="1"/>
          </p:cNvPicPr>
          <p:nvPr/>
        </p:nvPicPr>
        <p:blipFill>
          <a:blip r:embed="rId3" cstate="print"/>
          <a:srcRect/>
          <a:stretch>
            <a:fillRect/>
          </a:stretch>
        </p:blipFill>
        <p:spPr bwMode="auto">
          <a:xfrm>
            <a:off x="2805890" y="908720"/>
            <a:ext cx="6488575" cy="4248472"/>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ounded Rectangle 3"/>
          <p:cNvSpPr/>
          <p:nvPr/>
        </p:nvSpPr>
        <p:spPr>
          <a:xfrm>
            <a:off x="3719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Crohn’s Disease- Gross</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2783632" y="5397024"/>
            <a:ext cx="6480720" cy="1323439"/>
          </a:xfrm>
          <a:prstGeom prst="rect">
            <a:avLst/>
          </a:prstGeom>
        </p:spPr>
        <p:txBody>
          <a:bodyPr wrap="square">
            <a:spAutoFit/>
          </a:bodyPr>
          <a:lstStyle/>
          <a:p>
            <a:pPr algn="ctr"/>
            <a:r>
              <a:rPr lang="en-US" sz="2000" b="1" i="1" dirty="0"/>
              <a:t>This is another example of Crohn's disease involving the small intestine. Here, the mucosal surface demonstrates an irregular nodular appearance with hyperemia and focal superficial ulceration.</a:t>
            </a:r>
            <a:endParaRPr lang="en-US" sz="2000" b="1" i="1" dirty="0"/>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5726162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Acute Viral Hepatitis</a:t>
            </a:r>
            <a:endParaRPr lang="en-US" dirty="0"/>
          </a:p>
        </p:txBody>
      </p:sp>
      <p:sp>
        <p:nvSpPr>
          <p:cNvPr id="5" name="Subtitle 4"/>
          <p:cNvSpPr>
            <a:spLocks noGrp="1"/>
          </p:cNvSpPr>
          <p:nvPr>
            <p:ph type="subTitle" idx="1"/>
          </p:nvPr>
        </p:nvSpPr>
        <p:spPr/>
        <p:txBody>
          <a:bodyPr/>
          <a:lstStyle/>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3" cstate="print"/>
          <a:srcRect/>
          <a:stretch>
            <a:fillRect/>
          </a:stretch>
        </p:blipFill>
        <p:spPr bwMode="auto">
          <a:xfrm>
            <a:off x="0" y="9940"/>
            <a:ext cx="12192000" cy="6073775"/>
          </a:xfrm>
          <a:prstGeom prst="rect">
            <a:avLst/>
          </a:prstGeom>
          <a:noFill/>
          <a:ln w="9525">
            <a:noFill/>
            <a:miter lim="800000"/>
            <a:headEnd/>
            <a:tailEnd/>
          </a:ln>
        </p:spPr>
      </p:pic>
      <p:sp>
        <p:nvSpPr>
          <p:cNvPr id="5123" name="Text Box 5"/>
          <p:cNvSpPr txBox="1">
            <a:spLocks noChangeArrowheads="1"/>
          </p:cNvSpPr>
          <p:nvPr/>
        </p:nvSpPr>
        <p:spPr bwMode="auto">
          <a:xfrm>
            <a:off x="1625600" y="6172201"/>
            <a:ext cx="8636000" cy="701675"/>
          </a:xfrm>
          <a:prstGeom prst="rect">
            <a:avLst/>
          </a:prstGeom>
          <a:noFill/>
          <a:ln w="9525">
            <a:noFill/>
            <a:miter lim="800000"/>
            <a:headEnd/>
            <a:tailEnd/>
          </a:ln>
        </p:spPr>
        <p:txBody>
          <a:bodyPr>
            <a:spAutoFit/>
          </a:bodyPr>
          <a:lstStyle/>
          <a:p>
            <a:pPr algn="ctr">
              <a:spcBef>
                <a:spcPct val="50000"/>
              </a:spcBef>
            </a:pPr>
            <a:r>
              <a:rPr lang="en-US" sz="4000" b="1">
                <a:solidFill>
                  <a:srgbClr val="0000FF"/>
                </a:solidFill>
              </a:rPr>
              <a:t>FULMINANT HEPATITIS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smtClean="0"/>
              <a:t>Viral Hepatitis</a:t>
            </a:r>
          </a:p>
        </p:txBody>
      </p:sp>
      <p:pic>
        <p:nvPicPr>
          <p:cNvPr id="4099" name="Picture 6" descr="http://library.med.utah.edu/WebPath/jpeg4/LIVER038.jpg"/>
          <p:cNvPicPr>
            <a:picLocks noChangeAspect="1" noChangeArrowheads="1"/>
          </p:cNvPicPr>
          <p:nvPr/>
        </p:nvPicPr>
        <p:blipFill>
          <a:blip r:embed="rId3" cstate="print"/>
          <a:srcRect/>
          <a:stretch>
            <a:fillRect/>
          </a:stretch>
        </p:blipFill>
        <p:spPr bwMode="auto">
          <a:xfrm>
            <a:off x="0" y="1524000"/>
            <a:ext cx="5994400" cy="4953000"/>
          </a:xfrm>
          <a:prstGeom prst="rect">
            <a:avLst/>
          </a:prstGeom>
          <a:noFill/>
          <a:ln w="9525">
            <a:noFill/>
            <a:miter lim="800000"/>
            <a:headEnd/>
            <a:tailEnd/>
          </a:ln>
        </p:spPr>
      </p:pic>
      <p:pic>
        <p:nvPicPr>
          <p:cNvPr id="4100" name="Picture 4" descr="http://library.med.utah.edu/WebPath/jpeg4/LIVER039.jpg"/>
          <p:cNvPicPr>
            <a:picLocks noChangeAspect="1" noChangeArrowheads="1"/>
          </p:cNvPicPr>
          <p:nvPr/>
        </p:nvPicPr>
        <p:blipFill>
          <a:blip r:embed="rId4" cstate="print"/>
          <a:srcRect/>
          <a:stretch>
            <a:fillRect/>
          </a:stretch>
        </p:blipFill>
        <p:spPr bwMode="auto">
          <a:xfrm>
            <a:off x="6400800" y="1524000"/>
            <a:ext cx="579120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3" cstate="print"/>
          <a:srcRect/>
          <a:stretch>
            <a:fillRect/>
          </a:stretch>
        </p:blipFill>
        <p:spPr bwMode="auto">
          <a:xfrm>
            <a:off x="0" y="-9939"/>
            <a:ext cx="12192000" cy="6096000"/>
          </a:xfrm>
          <a:prstGeom prst="rect">
            <a:avLst/>
          </a:prstGeom>
          <a:noFill/>
          <a:ln w="9525">
            <a:noFill/>
            <a:miter lim="800000"/>
            <a:headEnd/>
            <a:tailEnd/>
          </a:ln>
        </p:spPr>
      </p:pic>
      <p:sp>
        <p:nvSpPr>
          <p:cNvPr id="6147" name="Text Box 5"/>
          <p:cNvSpPr txBox="1">
            <a:spLocks noChangeArrowheads="1"/>
          </p:cNvSpPr>
          <p:nvPr/>
        </p:nvSpPr>
        <p:spPr bwMode="auto">
          <a:xfrm>
            <a:off x="0" y="6248400"/>
            <a:ext cx="12192000" cy="641350"/>
          </a:xfrm>
          <a:prstGeom prst="rect">
            <a:avLst/>
          </a:prstGeom>
          <a:noFill/>
          <a:ln w="9525">
            <a:noFill/>
            <a:miter lim="800000"/>
            <a:headEnd/>
            <a:tailEnd/>
          </a:ln>
        </p:spPr>
        <p:txBody>
          <a:bodyPr>
            <a:spAutoFit/>
          </a:bodyPr>
          <a:lstStyle/>
          <a:p>
            <a:pPr algn="ctr">
              <a:spcBef>
                <a:spcPct val="50000"/>
              </a:spcBef>
            </a:pPr>
            <a:r>
              <a:rPr lang="en-US" sz="3600" b="1" dirty="0">
                <a:solidFill>
                  <a:srgbClr val="0000FF"/>
                </a:solidFill>
              </a:rPr>
              <a:t>“FULMINANT” Acute Viral Hepatitis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Chronic hepatitis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548912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Tree>
    <p:extLst>
      <p:ext uri="{BB962C8B-B14F-4D97-AF65-F5344CB8AC3E}">
        <p14:creationId xmlns:p14="http://schemas.microsoft.com/office/powerpoint/2010/main" val="18568452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
        <p:nvSpPr>
          <p:cNvPr id="60419" name="Text Box 5"/>
          <p:cNvSpPr txBox="1">
            <a:spLocks noChangeArrowheads="1"/>
          </p:cNvSpPr>
          <p:nvPr/>
        </p:nvSpPr>
        <p:spPr bwMode="auto">
          <a:xfrm>
            <a:off x="1371600" y="5867400"/>
            <a:ext cx="6172200" cy="579438"/>
          </a:xfrm>
          <a:prstGeom prst="rect">
            <a:avLst/>
          </a:prstGeom>
          <a:noFill/>
          <a:ln w="9525">
            <a:noFill/>
            <a:miter lim="800000"/>
            <a:headEnd/>
            <a:tailEnd/>
          </a:ln>
        </p:spPr>
        <p:txBody>
          <a:bodyPr>
            <a:spAutoFit/>
          </a:bodyPr>
          <a:lstStyle/>
          <a:p>
            <a:pPr>
              <a:spcBef>
                <a:spcPct val="50000"/>
              </a:spcBef>
            </a:pPr>
            <a:r>
              <a:rPr lang="en-US" sz="3200" b="1">
                <a:solidFill>
                  <a:srgbClr val="FFFF00"/>
                </a:solidFill>
              </a:rPr>
              <a:t>Chiefly Portal Inflammation</a:t>
            </a:r>
          </a:p>
        </p:txBody>
      </p:sp>
    </p:spTree>
    <p:extLst>
      <p:ext uri="{BB962C8B-B14F-4D97-AF65-F5344CB8AC3E}">
        <p14:creationId xmlns:p14="http://schemas.microsoft.com/office/powerpoint/2010/main" val="40235332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a:stretch>
            <a:fillRect/>
          </a:stretch>
        </p:blipFill>
        <p:spPr bwMode="auto">
          <a:xfrm>
            <a:off x="1524000" y="0"/>
            <a:ext cx="9144000" cy="5791200"/>
          </a:xfrm>
          <a:prstGeom prst="rect">
            <a:avLst/>
          </a:prstGeom>
          <a:noFill/>
          <a:ln w="9525">
            <a:noFill/>
            <a:miter lim="800000"/>
            <a:headEnd/>
            <a:tailEnd/>
          </a:ln>
        </p:spPr>
      </p:pic>
      <p:sp>
        <p:nvSpPr>
          <p:cNvPr id="26627" name="Text Box 5"/>
          <p:cNvSpPr txBox="1">
            <a:spLocks noChangeArrowheads="1"/>
          </p:cNvSpPr>
          <p:nvPr/>
        </p:nvSpPr>
        <p:spPr bwMode="auto">
          <a:xfrm>
            <a:off x="1524000" y="5867400"/>
            <a:ext cx="9144000" cy="457200"/>
          </a:xfrm>
          <a:prstGeom prst="rect">
            <a:avLst/>
          </a:prstGeom>
          <a:noFill/>
          <a:ln w="9525">
            <a:noFill/>
            <a:miter lim="800000"/>
            <a:headEnd/>
            <a:tailEnd/>
          </a:ln>
        </p:spPr>
        <p:txBody>
          <a:bodyPr>
            <a:spAutoFit/>
          </a:bodyPr>
          <a:lstStyle/>
          <a:p>
            <a:pPr algn="ctr">
              <a:spcBef>
                <a:spcPct val="50000"/>
              </a:spcBef>
            </a:pPr>
            <a:r>
              <a:rPr lang="en-US" sz="2400" b="1">
                <a:solidFill>
                  <a:srgbClr val="0000FF"/>
                </a:solidFill>
              </a:rPr>
              <a:t>More severe portal infiltrates with sinusoidal infiltrates also</a:t>
            </a:r>
          </a:p>
        </p:txBody>
      </p:sp>
    </p:spTree>
    <p:extLst>
      <p:ext uri="{BB962C8B-B14F-4D97-AF65-F5344CB8AC3E}">
        <p14:creationId xmlns:p14="http://schemas.microsoft.com/office/powerpoint/2010/main" val="12789349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03462"/>
          </a:xfrm>
        </p:spPr>
        <p:txBody>
          <a:bodyPr/>
          <a:lstStyle/>
          <a:p>
            <a:pPr algn="ctr">
              <a:defRPr/>
            </a:pPr>
            <a:r>
              <a:rPr lang="en-US" sz="3600" dirty="0">
                <a:solidFill>
                  <a:schemeClr val="accent1">
                    <a:satMod val="150000"/>
                  </a:schemeClr>
                </a:solidFill>
                <a:latin typeface="Franklin Gothic Demi" pitchFamily="34" charset="0"/>
              </a:rPr>
              <a:t>  </a:t>
            </a:r>
            <a:r>
              <a:rPr lang="en-US" sz="3600" dirty="0">
                <a:latin typeface="Franklin Gothic Demi" pitchFamily="34" charset="0"/>
              </a:rPr>
              <a:t>CHRONIC HEPATITIS</a:t>
            </a:r>
          </a:p>
        </p:txBody>
      </p:sp>
      <p:pic>
        <p:nvPicPr>
          <p:cNvPr id="3" name="Picture 4"/>
          <p:cNvPicPr>
            <a:picLocks noChangeAspect="1" noChangeArrowheads="1"/>
          </p:cNvPicPr>
          <p:nvPr/>
        </p:nvPicPr>
        <p:blipFill>
          <a:blip r:embed="rId3" cstate="print">
            <a:lum bright="10000"/>
          </a:blip>
          <a:srcRect/>
          <a:stretch>
            <a:fillRect/>
          </a:stretch>
        </p:blipFill>
        <p:spPr>
          <a:xfrm>
            <a:off x="152400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1849325"/>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03462"/>
          </a:xfrm>
        </p:spPr>
        <p:txBody>
          <a:bodyPr/>
          <a:lstStyle/>
          <a:p>
            <a:pPr algn="ctr">
              <a:defRPr/>
            </a:pPr>
            <a:r>
              <a:rPr lang="en-US" sz="3600" dirty="0">
                <a:solidFill>
                  <a:schemeClr val="accent1">
                    <a:satMod val="150000"/>
                  </a:schemeClr>
                </a:solidFill>
                <a:latin typeface="Franklin Gothic Demi" pitchFamily="34" charset="0"/>
              </a:rPr>
              <a:t> </a:t>
            </a:r>
            <a:r>
              <a:rPr lang="en-US" sz="3600" dirty="0">
                <a:latin typeface="Franklin Gothic Demi" pitchFamily="34" charset="0"/>
              </a:rPr>
              <a:t>CHRONIC HEPATITIS</a:t>
            </a:r>
          </a:p>
        </p:txBody>
      </p:sp>
      <p:pic>
        <p:nvPicPr>
          <p:cNvPr id="3" name="Picture 6"/>
          <p:cNvPicPr>
            <a:picLocks noChangeAspect="1" noChangeArrowheads="1"/>
          </p:cNvPicPr>
          <p:nvPr/>
        </p:nvPicPr>
        <p:blipFill>
          <a:blip r:embed="rId3" cstate="print">
            <a:lum bright="20000" contrast="20000"/>
          </a:blip>
          <a:srcRect/>
          <a:stretch>
            <a:fillRect/>
          </a:stretch>
        </p:blipFill>
        <p:spPr bwMode="auto">
          <a:xfrm>
            <a:off x="1524000" y="1520066"/>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3832922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6" descr="39"/>
          <p:cNvPicPr>
            <a:picLocks noGrp="1" noChangeAspect="1" noChangeArrowheads="1"/>
          </p:cNvPicPr>
          <p:nvPr>
            <p:ph idx="1"/>
          </p:nvPr>
        </p:nvPicPr>
        <p:blipFill>
          <a:blip r:embed="rId2" cstate="print">
            <a:lum contrast="20000"/>
          </a:blip>
          <a:srcRect/>
          <a:stretch>
            <a:fillRect/>
          </a:stretch>
        </p:blipFill>
        <p:spPr>
          <a:xfrm>
            <a:off x="2667001" y="908720"/>
            <a:ext cx="6717125" cy="4608512"/>
          </a:xfr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ounded Rectangle 3"/>
          <p:cNvSpPr/>
          <p:nvPr/>
        </p:nvSpPr>
        <p:spPr>
          <a:xfrm>
            <a:off x="3215680" y="188640"/>
            <a:ext cx="5616624"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Crohn’s Disease vs Normal Colon</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2639616" y="5879013"/>
            <a:ext cx="6599656" cy="707886"/>
          </a:xfrm>
          <a:prstGeom prst="rect">
            <a:avLst/>
          </a:prstGeom>
        </p:spPr>
        <p:txBody>
          <a:bodyPr wrap="square">
            <a:spAutoFit/>
          </a:bodyPr>
          <a:lstStyle/>
          <a:p>
            <a:pPr algn="ctr"/>
            <a:r>
              <a:rPr lang="en-US" sz="2000" b="1" i="1" dirty="0"/>
              <a:t>Section of large bowel shows alternating normal and ulcerating mucosa </a:t>
            </a:r>
            <a:endParaRPr lang="en-US" sz="2000" b="1" dirty="0"/>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8971239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852" y="854766"/>
            <a:ext cx="9144000" cy="1403462"/>
          </a:xfrm>
        </p:spPr>
        <p:txBody>
          <a:bodyPr/>
          <a:lstStyle/>
          <a:p>
            <a:pPr>
              <a:defRPr/>
            </a:pPr>
            <a:r>
              <a:rPr lang="en-US" sz="3600" i="1" dirty="0">
                <a:solidFill>
                  <a:schemeClr val="accent1">
                    <a:satMod val="150000"/>
                  </a:schemeClr>
                </a:solidFill>
                <a:latin typeface="Franklin Gothic Demi" pitchFamily="34" charset="0"/>
              </a:rPr>
              <a:t>Chronic hepatitis:</a:t>
            </a:r>
            <a:br>
              <a:rPr lang="en-US" sz="3600" i="1" dirty="0">
                <a:solidFill>
                  <a:schemeClr val="accent1">
                    <a:satMod val="150000"/>
                  </a:schemeClr>
                </a:solidFill>
                <a:latin typeface="Franklin Gothic Demi" pitchFamily="34" charset="0"/>
              </a:rPr>
            </a:br>
            <a:r>
              <a:rPr lang="en-US" sz="2800" i="1" dirty="0">
                <a:solidFill>
                  <a:schemeClr val="accent1">
                    <a:satMod val="150000"/>
                  </a:schemeClr>
                </a:solidFill>
                <a:latin typeface="Franklin Gothic Demi" pitchFamily="34" charset="0"/>
              </a:rPr>
              <a:t>Section from this liver biopsy show:</a:t>
            </a:r>
          </a:p>
        </p:txBody>
      </p:sp>
      <p:sp>
        <p:nvSpPr>
          <p:cNvPr id="52227" name="TextBox 2"/>
          <p:cNvSpPr txBox="1">
            <a:spLocks noChangeArrowheads="1"/>
          </p:cNvSpPr>
          <p:nvPr/>
        </p:nvSpPr>
        <p:spPr bwMode="auto">
          <a:xfrm>
            <a:off x="1881188" y="2251076"/>
            <a:ext cx="8286750" cy="2678113"/>
          </a:xfrm>
          <a:prstGeom prst="rect">
            <a:avLst/>
          </a:prstGeom>
          <a:noFill/>
          <a:ln w="9525">
            <a:noFill/>
            <a:miter lim="800000"/>
            <a:headEnd/>
            <a:tailEnd/>
          </a:ln>
        </p:spPr>
        <p:txBody>
          <a:bodyPr>
            <a:spAutoFit/>
          </a:bodyPr>
          <a:lstStyle/>
          <a:p>
            <a:pPr marL="533400" indent="-533400" algn="just" rtl="0">
              <a:buBlip>
                <a:blip r:embed="rId3"/>
              </a:buBlip>
            </a:pPr>
            <a:r>
              <a:rPr lang="en-US" sz="2800" dirty="0">
                <a:latin typeface="Franklin Gothic Demi" pitchFamily="34" charset="0"/>
              </a:rPr>
              <a:t>Moderate chronic inflammatory cells infiltration consisting of lymphocytes and </a:t>
            </a:r>
            <a:r>
              <a:rPr lang="en-US" sz="2800" dirty="0" err="1">
                <a:latin typeface="Franklin Gothic Demi" pitchFamily="34" charset="0"/>
              </a:rPr>
              <a:t>histiocytes</a:t>
            </a:r>
            <a:r>
              <a:rPr lang="en-US" sz="2800" dirty="0">
                <a:latin typeface="Franklin Gothic Demi" pitchFamily="34" charset="0"/>
              </a:rPr>
              <a:t> in both portal tracts and liver parenchyma. Piecemeal necrosis, </a:t>
            </a:r>
            <a:r>
              <a:rPr lang="en-US" sz="2800" dirty="0" err="1">
                <a:latin typeface="Franklin Gothic Demi" pitchFamily="34" charset="0"/>
              </a:rPr>
              <a:t>hepatocytes</a:t>
            </a:r>
            <a:r>
              <a:rPr lang="en-US" sz="2800" dirty="0">
                <a:latin typeface="Franklin Gothic Demi" pitchFamily="34" charset="0"/>
              </a:rPr>
              <a:t> swelling and “spotty” </a:t>
            </a:r>
            <a:r>
              <a:rPr lang="en-US" sz="2800" dirty="0" err="1">
                <a:latin typeface="Franklin Gothic Demi" pitchFamily="34" charset="0"/>
              </a:rPr>
              <a:t>hepatocytes</a:t>
            </a:r>
            <a:r>
              <a:rPr lang="en-US" sz="2800" dirty="0">
                <a:latin typeface="Franklin Gothic Demi" pitchFamily="34" charset="0"/>
              </a:rPr>
              <a:t> necrosis are also noticed. No evidence of cirrhosis or malignancy noted.</a:t>
            </a:r>
          </a:p>
        </p:txBody>
      </p:sp>
    </p:spTree>
    <p:extLst>
      <p:ext uri="{BB962C8B-B14F-4D97-AF65-F5344CB8AC3E}">
        <p14:creationId xmlns:p14="http://schemas.microsoft.com/office/powerpoint/2010/main" val="1481262434"/>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Hepatic cirrhosis</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330699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024034" y="6286520"/>
            <a:ext cx="8343904" cy="381000"/>
          </a:xfrm>
        </p:spPr>
        <p:txBody>
          <a:bodyPr>
            <a:noAutofit/>
          </a:bodyPr>
          <a:lstStyle/>
          <a:p>
            <a:r>
              <a:rPr lang="en-US" altLang="ar-SA" sz="2400" dirty="0">
                <a:latin typeface="Verdana" pitchFamily="34" charset="0"/>
                <a:ea typeface="+mn-ea"/>
                <a:cs typeface="+mn-cs"/>
              </a:rPr>
              <a:t>Organ: Liver       </a:t>
            </a:r>
            <a:r>
              <a:rPr lang="en-US" altLang="ar-SA" sz="2400" dirty="0" err="1">
                <a:latin typeface="Verdana" pitchFamily="34" charset="0"/>
                <a:ea typeface="+mn-ea"/>
                <a:cs typeface="+mn-cs"/>
              </a:rPr>
              <a:t>Dx</a:t>
            </a:r>
            <a:r>
              <a:rPr lang="en-US" altLang="ar-SA" sz="2400" dirty="0">
                <a:latin typeface="Verdana" pitchFamily="34" charset="0"/>
                <a:ea typeface="+mn-ea"/>
                <a:cs typeface="+mn-cs"/>
              </a:rPr>
              <a:t>: </a:t>
            </a:r>
            <a:r>
              <a:rPr lang="en-US" altLang="ar-SA" sz="2400" dirty="0" err="1">
                <a:latin typeface="Verdana" pitchFamily="34" charset="0"/>
                <a:ea typeface="+mn-ea"/>
                <a:cs typeface="+mn-cs"/>
              </a:rPr>
              <a:t>macronudular</a:t>
            </a:r>
            <a:r>
              <a:rPr lang="en-US" altLang="ar-SA" sz="2400" dirty="0">
                <a:latin typeface="Verdana" pitchFamily="34" charset="0"/>
                <a:ea typeface="+mn-ea"/>
                <a:cs typeface="+mn-cs"/>
              </a:rPr>
              <a:t> cirrhosis (HBV) </a:t>
            </a:r>
          </a:p>
        </p:txBody>
      </p:sp>
      <p:pic>
        <p:nvPicPr>
          <p:cNvPr id="26628" name="Picture 4" descr="http://www.vetmed.wsu.edu/medsci520/images/ci36.jpg"/>
          <p:cNvPicPr>
            <a:picLocks noChangeAspect="1" noChangeArrowheads="1"/>
          </p:cNvPicPr>
          <p:nvPr/>
        </p:nvPicPr>
        <p:blipFill>
          <a:blip r:embed="rId2" cstate="print"/>
          <a:srcRect/>
          <a:stretch>
            <a:fillRect/>
          </a:stretch>
        </p:blipFill>
        <p:spPr bwMode="auto">
          <a:xfrm>
            <a:off x="2381224" y="500043"/>
            <a:ext cx="7315200" cy="5299075"/>
          </a:xfrm>
          <a:prstGeom prst="rect">
            <a:avLst/>
          </a:prstGeom>
          <a:noFill/>
        </p:spPr>
      </p:pic>
    </p:spTree>
    <p:extLst>
      <p:ext uri="{BB962C8B-B14F-4D97-AF65-F5344CB8AC3E}">
        <p14:creationId xmlns:p14="http://schemas.microsoft.com/office/powerpoint/2010/main" val="24881781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Tree>
    <p:extLst>
      <p:ext uri="{BB962C8B-B14F-4D97-AF65-F5344CB8AC3E}">
        <p14:creationId xmlns:p14="http://schemas.microsoft.com/office/powerpoint/2010/main" val="8754602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1524000" y="0"/>
            <a:ext cx="9144000" cy="6172200"/>
          </a:xfrm>
          <a:prstGeom prst="rect">
            <a:avLst/>
          </a:prstGeom>
          <a:noFill/>
          <a:ln w="9525">
            <a:noFill/>
            <a:miter lim="800000"/>
            <a:headEnd/>
            <a:tailEnd/>
          </a:ln>
        </p:spPr>
      </p:pic>
      <p:sp>
        <p:nvSpPr>
          <p:cNvPr id="36867" name="Text Box 5"/>
          <p:cNvSpPr txBox="1">
            <a:spLocks noChangeArrowheads="1"/>
          </p:cNvSpPr>
          <p:nvPr/>
        </p:nvSpPr>
        <p:spPr bwMode="auto">
          <a:xfrm>
            <a:off x="1524000" y="6324601"/>
            <a:ext cx="9144000" cy="366713"/>
          </a:xfrm>
          <a:prstGeom prst="rect">
            <a:avLst/>
          </a:prstGeom>
          <a:noFill/>
          <a:ln w="9525">
            <a:noFill/>
            <a:miter lim="800000"/>
            <a:headEnd/>
            <a:tailEnd/>
          </a:ln>
        </p:spPr>
        <p:txBody>
          <a:bodyPr>
            <a:spAutoFit/>
          </a:bodyPr>
          <a:lstStyle/>
          <a:p>
            <a:pPr>
              <a:spcBef>
                <a:spcPct val="50000"/>
              </a:spcBef>
            </a:pPr>
            <a:r>
              <a:rPr lang="en-US" b="1">
                <a:solidFill>
                  <a:srgbClr val="0000FF"/>
                </a:solidFill>
              </a:rPr>
              <a:t>IRREGULAR NODULES SEPARATED BY PORTAL-to-PORTAL FIBROUS BANDS</a:t>
            </a:r>
          </a:p>
        </p:txBody>
      </p:sp>
      <p:pic>
        <p:nvPicPr>
          <p:cNvPr id="36868" name="Picture 4"/>
          <p:cNvPicPr>
            <a:picLocks noChangeAspect="1" noChangeArrowheads="1"/>
          </p:cNvPicPr>
          <p:nvPr/>
        </p:nvPicPr>
        <p:blipFill>
          <a:blip r:embed="rId4" cstate="print"/>
          <a:srcRect/>
          <a:stretch>
            <a:fillRect/>
          </a:stretch>
        </p:blipFill>
        <p:spPr bwMode="auto">
          <a:xfrm>
            <a:off x="1524001" y="0"/>
            <a:ext cx="3992563" cy="2667000"/>
          </a:xfrm>
          <a:prstGeom prst="rect">
            <a:avLst/>
          </a:prstGeom>
          <a:noFill/>
          <a:ln w="9525">
            <a:noFill/>
            <a:miter lim="800000"/>
            <a:headEnd/>
            <a:tailEnd/>
          </a:ln>
        </p:spPr>
      </p:pic>
    </p:spTree>
    <p:extLst>
      <p:ext uri="{BB962C8B-B14F-4D97-AF65-F5344CB8AC3E}">
        <p14:creationId xmlns:p14="http://schemas.microsoft.com/office/powerpoint/2010/main" val="28834008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liver cirrhosis"/>
          <p:cNvPicPr>
            <a:picLocks noChangeAspect="1" noChangeArrowheads="1"/>
          </p:cNvPicPr>
          <p:nvPr/>
        </p:nvPicPr>
        <p:blipFill>
          <a:blip r:embed="rId2" cstate="print"/>
          <a:srcRect/>
          <a:stretch>
            <a:fillRect/>
          </a:stretch>
        </p:blipFill>
        <p:spPr bwMode="auto">
          <a:xfrm>
            <a:off x="2351584" y="692696"/>
            <a:ext cx="7560840" cy="5760640"/>
          </a:xfrm>
          <a:prstGeom prst="rect">
            <a:avLst/>
          </a:prstGeom>
          <a:noFill/>
        </p:spPr>
      </p:pic>
    </p:spTree>
    <p:extLst>
      <p:ext uri="{BB962C8B-B14F-4D97-AF65-F5344CB8AC3E}">
        <p14:creationId xmlns:p14="http://schemas.microsoft.com/office/powerpoint/2010/main" val="42849387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
        <p:nvSpPr>
          <p:cNvPr id="39939" name="TextBox 2"/>
          <p:cNvSpPr txBox="1">
            <a:spLocks noChangeArrowheads="1"/>
          </p:cNvSpPr>
          <p:nvPr/>
        </p:nvSpPr>
        <p:spPr bwMode="auto">
          <a:xfrm>
            <a:off x="1676400" y="5791201"/>
            <a:ext cx="8610600" cy="708025"/>
          </a:xfrm>
          <a:prstGeom prst="rect">
            <a:avLst/>
          </a:prstGeom>
          <a:noFill/>
          <a:ln w="9525">
            <a:noFill/>
            <a:miter lim="800000"/>
            <a:headEnd/>
            <a:tailEnd/>
          </a:ln>
        </p:spPr>
        <p:txBody>
          <a:bodyPr>
            <a:spAutoFit/>
          </a:bodyPr>
          <a:lstStyle/>
          <a:p>
            <a:pPr algn="ctr"/>
            <a:r>
              <a:rPr lang="en-US" sz="4000" b="1">
                <a:solidFill>
                  <a:srgbClr val="0000FF"/>
                </a:solidFill>
              </a:rPr>
              <a:t>CIRRHOSIS, TRICHROME STAIN</a:t>
            </a:r>
          </a:p>
        </p:txBody>
      </p:sp>
    </p:spTree>
    <p:extLst>
      <p:ext uri="{BB962C8B-B14F-4D97-AF65-F5344CB8AC3E}">
        <p14:creationId xmlns:p14="http://schemas.microsoft.com/office/powerpoint/2010/main" val="31300144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03462"/>
          </a:xfrm>
        </p:spPr>
        <p:txBody>
          <a:bodyPr/>
          <a:lstStyle/>
          <a:p>
            <a:pPr>
              <a:defRPr/>
            </a:pPr>
            <a:r>
              <a:rPr lang="en-US" sz="3600" i="1" dirty="0">
                <a:solidFill>
                  <a:schemeClr val="accent1">
                    <a:satMod val="150000"/>
                  </a:schemeClr>
                </a:solidFill>
                <a:latin typeface="Franklin Gothic Demi" pitchFamily="34" charset="0"/>
              </a:rPr>
              <a:t>Cirrhosis of the liver:</a:t>
            </a:r>
            <a:br>
              <a:rPr lang="en-US" sz="3600" i="1" dirty="0">
                <a:solidFill>
                  <a:schemeClr val="accent1">
                    <a:satMod val="150000"/>
                  </a:schemeClr>
                </a:solidFill>
                <a:latin typeface="Franklin Gothic Demi" pitchFamily="34" charset="0"/>
              </a:rPr>
            </a:br>
            <a:r>
              <a:rPr lang="en-US" sz="2800" i="1" dirty="0">
                <a:solidFill>
                  <a:schemeClr val="accent1">
                    <a:satMod val="150000"/>
                  </a:schemeClr>
                </a:solidFill>
                <a:latin typeface="Franklin Gothic Demi" pitchFamily="34" charset="0"/>
              </a:rPr>
              <a:t>Section of liver show:</a:t>
            </a:r>
          </a:p>
        </p:txBody>
      </p:sp>
      <p:sp>
        <p:nvSpPr>
          <p:cNvPr id="54275" name="TextBox 2"/>
          <p:cNvSpPr txBox="1">
            <a:spLocks noChangeArrowheads="1"/>
          </p:cNvSpPr>
          <p:nvPr/>
        </p:nvSpPr>
        <p:spPr bwMode="auto">
          <a:xfrm>
            <a:off x="1809750" y="1885950"/>
            <a:ext cx="8572500" cy="4400550"/>
          </a:xfrm>
          <a:prstGeom prst="rect">
            <a:avLst/>
          </a:prstGeom>
          <a:noFill/>
          <a:ln w="9525">
            <a:noFill/>
            <a:miter lim="800000"/>
            <a:headEnd/>
            <a:tailEnd/>
          </a:ln>
        </p:spPr>
        <p:txBody>
          <a:bodyPr>
            <a:spAutoFit/>
          </a:bodyPr>
          <a:lstStyle/>
          <a:p>
            <a:pPr marL="533400" indent="-533400" algn="just" rtl="0">
              <a:buBlip>
                <a:blip r:embed="rId3"/>
              </a:buBlip>
            </a:pPr>
            <a:r>
              <a:rPr lang="en-US" sz="2800" dirty="0" smtClean="0">
                <a:latin typeface="Franklin Gothic Demi" pitchFamily="34" charset="0"/>
              </a:rPr>
              <a:t>Loss of lobular architecture and formation of regenerative nodules of variable size and shape, surrounded by fibrous tissue.</a:t>
            </a:r>
          </a:p>
          <a:p>
            <a:pPr marL="533400" indent="-533400" algn="just" rtl="0">
              <a:buBlip>
                <a:blip r:embed="rId3"/>
              </a:buBlip>
            </a:pPr>
            <a:endParaRPr lang="en-US" sz="2800" dirty="0">
              <a:latin typeface="Franklin Gothic Demi" pitchFamily="34" charset="0"/>
            </a:endParaRPr>
          </a:p>
          <a:p>
            <a:pPr marL="533400" indent="-533400" algn="just" rtl="0">
              <a:buBlip>
                <a:blip r:embed="rId3"/>
              </a:buBlip>
            </a:pPr>
            <a:r>
              <a:rPr lang="en-US" sz="2800" dirty="0">
                <a:latin typeface="Franklin Gothic Demi" pitchFamily="34" charset="0"/>
              </a:rPr>
              <a:t>Each nodules consists of liver cells without any arrangement and with no central vein.</a:t>
            </a:r>
          </a:p>
          <a:p>
            <a:pPr marL="533400" indent="-533400" algn="just" rtl="0">
              <a:buBlip>
                <a:blip r:embed="rId3"/>
              </a:buBlip>
            </a:pPr>
            <a:endParaRPr lang="en-US" sz="2800" dirty="0">
              <a:latin typeface="Franklin Gothic Demi" pitchFamily="34" charset="0"/>
            </a:endParaRPr>
          </a:p>
          <a:p>
            <a:pPr marL="533400" indent="-533400" algn="just" rtl="0">
              <a:buBlip>
                <a:blip r:embed="rId3"/>
              </a:buBlip>
            </a:pPr>
            <a:r>
              <a:rPr lang="en-US" sz="2800" dirty="0">
                <a:latin typeface="Franklin Gothic Demi" pitchFamily="34" charset="0"/>
              </a:rPr>
              <a:t>Large number of proliferated bile ducts and chronic inflammatory cells are present in fibrous tissue.</a:t>
            </a:r>
          </a:p>
        </p:txBody>
      </p:sp>
    </p:spTree>
    <p:extLst>
      <p:ext uri="{BB962C8B-B14F-4D97-AF65-F5344CB8AC3E}">
        <p14:creationId xmlns:p14="http://schemas.microsoft.com/office/powerpoint/2010/main" val="2277562856"/>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err="1" smtClean="0"/>
              <a:t>Hepatocellular</a:t>
            </a:r>
            <a:r>
              <a:rPr lang="en-US" dirty="0" smtClean="0"/>
              <a:t> carcinoma</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042139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t3.gstatic.com/images?q=tbn:ANd9GcTh1sMjdjThKsKxRYADBXBTHguSuF_OavT4DyyFVE3q7hKZcnEZ8A"/>
          <p:cNvPicPr>
            <a:picLocks noChangeAspect="1" noChangeArrowheads="1"/>
          </p:cNvPicPr>
          <p:nvPr/>
        </p:nvPicPr>
        <p:blipFill>
          <a:blip r:embed="rId2" cstate="print"/>
          <a:srcRect/>
          <a:stretch>
            <a:fillRect/>
          </a:stretch>
        </p:blipFill>
        <p:spPr bwMode="auto">
          <a:xfrm>
            <a:off x="2423592" y="548680"/>
            <a:ext cx="7083879" cy="5306074"/>
          </a:xfrm>
          <a:prstGeom prst="rect">
            <a:avLst/>
          </a:prstGeom>
          <a:noFill/>
        </p:spPr>
      </p:pic>
    </p:spTree>
    <p:extLst>
      <p:ext uri="{BB962C8B-B14F-4D97-AF65-F5344CB8AC3E}">
        <p14:creationId xmlns:p14="http://schemas.microsoft.com/office/powerpoint/2010/main" val="1494454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ttp://library.med.utah.edu/WebPath/jpeg4/GI061.jpg"/>
          <p:cNvPicPr>
            <a:picLocks noChangeAspect="1" noChangeArrowheads="1"/>
          </p:cNvPicPr>
          <p:nvPr/>
        </p:nvPicPr>
        <p:blipFill>
          <a:blip r:embed="rId3" cstate="print"/>
          <a:srcRect/>
          <a:stretch>
            <a:fillRect/>
          </a:stretch>
        </p:blipFill>
        <p:spPr bwMode="auto">
          <a:xfrm>
            <a:off x="2783632" y="836712"/>
            <a:ext cx="6462447" cy="4104456"/>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Rectangle 5"/>
          <p:cNvSpPr/>
          <p:nvPr/>
        </p:nvSpPr>
        <p:spPr>
          <a:xfrm>
            <a:off x="2423592" y="5120024"/>
            <a:ext cx="7128792" cy="1631216"/>
          </a:xfrm>
          <a:prstGeom prst="rect">
            <a:avLst/>
          </a:prstGeom>
        </p:spPr>
        <p:txBody>
          <a:bodyPr wrap="square">
            <a:spAutoFit/>
          </a:bodyPr>
          <a:lstStyle/>
          <a:p>
            <a:pPr algn="ctr"/>
            <a:r>
              <a:rPr lang="en-US" sz="2000" b="1" i="1" dirty="0"/>
              <a:t>Microscopically, Crohn's disease is characterized by transmural inflammation. Here, inflammatory cells (the bluish infiltrates) extend from mucosa through submucosa and muscularis and appear as nodular infiltrates on the serosal surface with pale granulomatous centers.</a:t>
            </a:r>
            <a:endParaRPr lang="en-US" sz="2000" b="1" i="1" dirty="0"/>
          </a:p>
        </p:txBody>
      </p:sp>
      <p:sp>
        <p:nvSpPr>
          <p:cNvPr id="7" name="Rounded Rectangle 6"/>
          <p:cNvSpPr/>
          <p:nvPr/>
        </p:nvSpPr>
        <p:spPr>
          <a:xfrm>
            <a:off x="3719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Crohn’s Disease-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8" name="TextBox 7"/>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4255244926"/>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t0.gstatic.com/images?q=tbn:ANd9GcTon7KiI0yCvmMiX3z2dXQAW3mn2p5x3hLlgMYK2jDnQqA5PXf0QQ"/>
          <p:cNvPicPr>
            <a:picLocks noChangeAspect="1" noChangeArrowheads="1"/>
          </p:cNvPicPr>
          <p:nvPr/>
        </p:nvPicPr>
        <p:blipFill>
          <a:blip r:embed="rId2" cstate="print"/>
          <a:srcRect/>
          <a:stretch>
            <a:fillRect/>
          </a:stretch>
        </p:blipFill>
        <p:spPr bwMode="auto">
          <a:xfrm>
            <a:off x="2279576" y="548680"/>
            <a:ext cx="7318760" cy="5756656"/>
          </a:xfrm>
          <a:prstGeom prst="rect">
            <a:avLst/>
          </a:prstGeom>
          <a:noFill/>
        </p:spPr>
      </p:pic>
    </p:spTree>
    <p:extLst>
      <p:ext uri="{BB962C8B-B14F-4D97-AF65-F5344CB8AC3E}">
        <p14:creationId xmlns:p14="http://schemas.microsoft.com/office/powerpoint/2010/main" val="41280592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epatocellular carcinoma, histopathology image"/>
          <p:cNvPicPr>
            <a:picLocks noChangeAspect="1" noChangeArrowheads="1"/>
          </p:cNvPicPr>
          <p:nvPr/>
        </p:nvPicPr>
        <p:blipFill>
          <a:blip r:embed="rId3" cstate="print"/>
          <a:srcRect/>
          <a:stretch>
            <a:fillRect/>
          </a:stretch>
        </p:blipFill>
        <p:spPr bwMode="auto">
          <a:xfrm>
            <a:off x="2567608" y="620688"/>
            <a:ext cx="6867128" cy="5150346"/>
          </a:xfrm>
          <a:prstGeom prst="rect">
            <a:avLst/>
          </a:prstGeom>
          <a:noFill/>
        </p:spPr>
      </p:pic>
    </p:spTree>
    <p:extLst>
      <p:ext uri="{BB962C8B-B14F-4D97-AF65-F5344CB8AC3E}">
        <p14:creationId xmlns:p14="http://schemas.microsoft.com/office/powerpoint/2010/main" val="29136934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epatocellular carcinoma, histopathology image"/>
          <p:cNvPicPr>
            <a:picLocks noChangeAspect="1" noChangeArrowheads="1"/>
          </p:cNvPicPr>
          <p:nvPr/>
        </p:nvPicPr>
        <p:blipFill>
          <a:blip r:embed="rId3" cstate="print"/>
          <a:srcRect/>
          <a:stretch>
            <a:fillRect/>
          </a:stretch>
        </p:blipFill>
        <p:spPr bwMode="auto">
          <a:xfrm>
            <a:off x="2495600" y="404664"/>
            <a:ext cx="7344816" cy="5544616"/>
          </a:xfrm>
          <a:prstGeom prst="rect">
            <a:avLst/>
          </a:prstGeom>
          <a:noFill/>
        </p:spPr>
      </p:pic>
    </p:spTree>
    <p:extLst>
      <p:ext uri="{BB962C8B-B14F-4D97-AF65-F5344CB8AC3E}">
        <p14:creationId xmlns:p14="http://schemas.microsoft.com/office/powerpoint/2010/main" val="1961858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epatocellular carcinoma">
            <a:hlinkClick r:id="rId2"/>
          </p:cNvPr>
          <p:cNvPicPr>
            <a:picLocks noChangeAspect="1" noChangeArrowheads="1"/>
          </p:cNvPicPr>
          <p:nvPr/>
        </p:nvPicPr>
        <p:blipFill>
          <a:blip r:embed="rId3" cstate="print"/>
          <a:srcRect/>
          <a:stretch>
            <a:fillRect/>
          </a:stretch>
        </p:blipFill>
        <p:spPr bwMode="auto">
          <a:xfrm>
            <a:off x="2063552" y="404664"/>
            <a:ext cx="7992888" cy="5994666"/>
          </a:xfrm>
          <a:prstGeom prst="rect">
            <a:avLst/>
          </a:prstGeom>
          <a:noFill/>
        </p:spPr>
      </p:pic>
    </p:spTree>
    <p:extLst>
      <p:ext uri="{BB962C8B-B14F-4D97-AF65-F5344CB8AC3E}">
        <p14:creationId xmlns:p14="http://schemas.microsoft.com/office/powerpoint/2010/main" val="1132704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epatocellular carcinoma, histopathology image"/>
          <p:cNvPicPr>
            <a:picLocks noChangeAspect="1" noChangeArrowheads="1"/>
          </p:cNvPicPr>
          <p:nvPr/>
        </p:nvPicPr>
        <p:blipFill>
          <a:blip r:embed="rId3" cstate="print"/>
          <a:srcRect/>
          <a:stretch>
            <a:fillRect/>
          </a:stretch>
        </p:blipFill>
        <p:spPr bwMode="auto">
          <a:xfrm>
            <a:off x="2351585" y="548680"/>
            <a:ext cx="7438461" cy="5578846"/>
          </a:xfrm>
          <a:prstGeom prst="rect">
            <a:avLst/>
          </a:prstGeom>
          <a:noFill/>
        </p:spPr>
      </p:pic>
    </p:spTree>
    <p:extLst>
      <p:ext uri="{BB962C8B-B14F-4D97-AF65-F5344CB8AC3E}">
        <p14:creationId xmlns:p14="http://schemas.microsoft.com/office/powerpoint/2010/main" val="12215435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03462"/>
          </a:xfrm>
        </p:spPr>
        <p:txBody>
          <a:bodyPr/>
          <a:lstStyle/>
          <a:p>
            <a:pPr>
              <a:defRPr/>
            </a:pPr>
            <a:r>
              <a:rPr lang="en-US" sz="3600" i="1" dirty="0">
                <a:solidFill>
                  <a:schemeClr val="accent1">
                    <a:satMod val="150000"/>
                  </a:schemeClr>
                </a:solidFill>
                <a:latin typeface="Franklin Gothic Demi" pitchFamily="34" charset="0"/>
              </a:rPr>
              <a:t>Hepatocellular carcinoma:</a:t>
            </a:r>
            <a:br>
              <a:rPr lang="en-US" sz="3600" i="1" dirty="0">
                <a:solidFill>
                  <a:schemeClr val="accent1">
                    <a:satMod val="150000"/>
                  </a:schemeClr>
                </a:solidFill>
                <a:latin typeface="Franklin Gothic Demi" pitchFamily="34" charset="0"/>
              </a:rPr>
            </a:br>
            <a:r>
              <a:rPr lang="en-US" sz="2800" i="1" dirty="0">
                <a:solidFill>
                  <a:schemeClr val="accent1">
                    <a:satMod val="150000"/>
                  </a:schemeClr>
                </a:solidFill>
                <a:latin typeface="Franklin Gothic Demi" pitchFamily="34" charset="0"/>
              </a:rPr>
              <a:t>Section show tumour consisting of:</a:t>
            </a:r>
          </a:p>
        </p:txBody>
      </p:sp>
      <p:sp>
        <p:nvSpPr>
          <p:cNvPr id="56323" name="TextBox 2"/>
          <p:cNvSpPr txBox="1">
            <a:spLocks noChangeArrowheads="1"/>
          </p:cNvSpPr>
          <p:nvPr/>
        </p:nvSpPr>
        <p:spPr bwMode="auto">
          <a:xfrm>
            <a:off x="1881189" y="1785938"/>
            <a:ext cx="8358187" cy="4400550"/>
          </a:xfrm>
          <a:prstGeom prst="rect">
            <a:avLst/>
          </a:prstGeom>
          <a:noFill/>
          <a:ln w="9525">
            <a:noFill/>
            <a:miter lim="800000"/>
            <a:headEnd/>
            <a:tailEnd/>
          </a:ln>
        </p:spPr>
        <p:txBody>
          <a:bodyPr>
            <a:spAutoFit/>
          </a:bodyPr>
          <a:lstStyle/>
          <a:p>
            <a:pPr marL="533400" indent="-533400" algn="just" rtl="0">
              <a:buBlip>
                <a:blip r:embed="rId3"/>
              </a:buBlip>
            </a:pPr>
            <a:r>
              <a:rPr lang="en-US" sz="2800" dirty="0">
                <a:latin typeface="Franklin Gothic Demi" pitchFamily="34" charset="0"/>
              </a:rPr>
              <a:t>Thick cords, </a:t>
            </a:r>
            <a:r>
              <a:rPr lang="en-US" sz="2800" dirty="0" err="1">
                <a:latin typeface="Franklin Gothic Demi" pitchFamily="34" charset="0"/>
              </a:rPr>
              <a:t>trabeculate</a:t>
            </a:r>
            <a:r>
              <a:rPr lang="en-US" sz="2800" dirty="0">
                <a:latin typeface="Franklin Gothic Demi" pitchFamily="34" charset="0"/>
              </a:rPr>
              <a:t> and nests of malignant liver cells separated by sinusoidal spaces.</a:t>
            </a:r>
          </a:p>
          <a:p>
            <a:pPr marL="533400" indent="-533400" algn="just" rtl="0">
              <a:buBlip>
                <a:blip r:embed="rId3"/>
              </a:buBlip>
            </a:pPr>
            <a:endParaRPr lang="en-US" sz="2800" dirty="0">
              <a:latin typeface="Franklin Gothic Demi" pitchFamily="34" charset="0"/>
            </a:endParaRPr>
          </a:p>
          <a:p>
            <a:pPr marL="533400" indent="-533400" algn="just" rtl="0">
              <a:buBlip>
                <a:blip r:embed="rId3"/>
              </a:buBlip>
            </a:pPr>
            <a:r>
              <a:rPr lang="en-US" sz="2800" dirty="0">
                <a:latin typeface="Franklin Gothic Demi" pitchFamily="34" charset="0"/>
              </a:rPr>
              <a:t>Malignant liver cells are  </a:t>
            </a:r>
            <a:r>
              <a:rPr lang="en-US" sz="2800" dirty="0" err="1">
                <a:latin typeface="Franklin Gothic Demi" pitchFamily="34" charset="0"/>
              </a:rPr>
              <a:t>pleomorphic</a:t>
            </a:r>
            <a:r>
              <a:rPr lang="en-US" sz="2800" dirty="0">
                <a:latin typeface="Franklin Gothic Demi" pitchFamily="34" charset="0"/>
              </a:rPr>
              <a:t>, </a:t>
            </a:r>
            <a:r>
              <a:rPr lang="en-US" sz="2800" dirty="0" err="1">
                <a:latin typeface="Franklin Gothic Demi" pitchFamily="34" charset="0"/>
              </a:rPr>
              <a:t>binucleated</a:t>
            </a:r>
            <a:r>
              <a:rPr lang="en-US" sz="2800" dirty="0">
                <a:latin typeface="Franklin Gothic Demi" pitchFamily="34" charset="0"/>
              </a:rPr>
              <a:t> or forming giant cells with </a:t>
            </a:r>
            <a:r>
              <a:rPr lang="en-US" sz="2800" dirty="0" err="1">
                <a:latin typeface="Franklin Gothic Demi" pitchFamily="34" charset="0"/>
              </a:rPr>
              <a:t>hyperchromatic</a:t>
            </a:r>
            <a:r>
              <a:rPr lang="en-US" sz="2800" dirty="0">
                <a:latin typeface="Franklin Gothic Demi" pitchFamily="34" charset="0"/>
              </a:rPr>
              <a:t> nuclei.</a:t>
            </a:r>
          </a:p>
          <a:p>
            <a:pPr marL="533400" indent="-533400" algn="just" rtl="0">
              <a:buBlip>
                <a:blip r:embed="rId3"/>
              </a:buBlip>
            </a:pPr>
            <a:endParaRPr lang="en-US" sz="2800" dirty="0">
              <a:latin typeface="Franklin Gothic Demi" pitchFamily="34" charset="0"/>
            </a:endParaRPr>
          </a:p>
          <a:p>
            <a:pPr marL="533400" indent="-533400" algn="just" rtl="0">
              <a:buBlip>
                <a:blip r:embed="rId3"/>
              </a:buBlip>
            </a:pPr>
            <a:r>
              <a:rPr lang="en-US" sz="2800" dirty="0">
                <a:latin typeface="Franklin Gothic Demi" pitchFamily="34" charset="0"/>
              </a:rPr>
              <a:t>Mitoses are numerous.</a:t>
            </a:r>
          </a:p>
          <a:p>
            <a:pPr marL="533400" indent="-533400" algn="just" rtl="0">
              <a:buBlip>
                <a:blip r:embed="rId3"/>
              </a:buBlip>
            </a:pPr>
            <a:endParaRPr lang="en-US" sz="2800" dirty="0">
              <a:latin typeface="Franklin Gothic Demi" pitchFamily="34" charset="0"/>
            </a:endParaRPr>
          </a:p>
          <a:p>
            <a:pPr marL="533400" indent="-533400" algn="just" rtl="0">
              <a:buBlip>
                <a:blip r:embed="rId3"/>
              </a:buBlip>
            </a:pPr>
            <a:r>
              <a:rPr lang="en-US" sz="2800" dirty="0">
                <a:latin typeface="Franklin Gothic Demi" pitchFamily="34" charset="0"/>
              </a:rPr>
              <a:t>Areas of </a:t>
            </a:r>
            <a:r>
              <a:rPr lang="en-US" sz="2800" dirty="0" err="1">
                <a:latin typeface="Franklin Gothic Demi" pitchFamily="34" charset="0"/>
              </a:rPr>
              <a:t>haemorrhage</a:t>
            </a:r>
            <a:r>
              <a:rPr lang="en-US" sz="2800" dirty="0">
                <a:latin typeface="Franklin Gothic Demi" pitchFamily="34" charset="0"/>
              </a:rPr>
              <a:t> and necrosis are present.</a:t>
            </a:r>
          </a:p>
        </p:txBody>
      </p:sp>
    </p:spTree>
    <p:extLst>
      <p:ext uri="{BB962C8B-B14F-4D97-AF65-F5344CB8AC3E}">
        <p14:creationId xmlns:p14="http://schemas.microsoft.com/office/powerpoint/2010/main" val="795718048"/>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rtl="0">
              <a:defRPr/>
            </a:pPr>
            <a:r>
              <a:rPr lang="en-US" dirty="0" smtClean="0"/>
              <a:t>Diseases of Gall Bladder</a:t>
            </a:r>
            <a:endParaRPr lang="en-US" dirty="0"/>
          </a:p>
        </p:txBody>
      </p:sp>
      <p:sp>
        <p:nvSpPr>
          <p:cNvPr id="5" name="Subtitle 4"/>
          <p:cNvSpPr>
            <a:spLocks noGrp="1"/>
          </p:cNvSpPr>
          <p:nvPr>
            <p:ph type="subTitle" idx="1"/>
          </p:nvPr>
        </p:nvSpPr>
        <p:spPr/>
        <p:txBody>
          <a:bodyPr/>
          <a:lstStyle/>
          <a:p>
            <a:r>
              <a:rPr lang="en-US" dirty="0" smtClean="0"/>
              <a:t>Chronic </a:t>
            </a:r>
            <a:r>
              <a:rPr lang="en-US" dirty="0" err="1" smtClean="0"/>
              <a:t>cholecystitis</a:t>
            </a:r>
            <a:r>
              <a:rPr lang="en-US" dirty="0" smtClean="0"/>
              <a:t> with stones</a:t>
            </a:r>
            <a:endParaRPr lang="en-US" dirty="0"/>
          </a:p>
        </p:txBody>
      </p:sp>
      <p:sp>
        <p:nvSpPr>
          <p:cNvPr id="4" name="Title 1"/>
          <p:cNvSpPr txBox="1">
            <a:spLocks/>
          </p:cNvSpPr>
          <p:nvPr/>
        </p:nvSpPr>
        <p:spPr>
          <a:xfrm>
            <a:off x="1738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a:defRPr/>
            </a:pPr>
            <a:endParaRPr sz="4400" dirty="0"/>
          </a:p>
        </p:txBody>
      </p:sp>
      <p:pic>
        <p:nvPicPr>
          <p:cNvPr id="6" name="Content Placeholder 3"/>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6946084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1"/>
          <p:cNvPicPr>
            <a:picLocks noChangeAspect="1"/>
          </p:cNvPicPr>
          <p:nvPr/>
        </p:nvPicPr>
        <p:blipFill>
          <a:blip r:embed="rId3" cstate="print"/>
          <a:srcRect/>
          <a:stretch>
            <a:fillRect/>
          </a:stretch>
        </p:blipFill>
        <p:spPr bwMode="auto">
          <a:xfrm>
            <a:off x="1809751" y="165100"/>
            <a:ext cx="5929313" cy="6478588"/>
          </a:xfrm>
          <a:prstGeom prst="rect">
            <a:avLst/>
          </a:prstGeom>
          <a:noFill/>
          <a:ln w="9525">
            <a:noFill/>
            <a:miter lim="800000"/>
            <a:headEnd/>
            <a:tailEnd/>
          </a:ln>
        </p:spPr>
      </p:pic>
    </p:spTree>
    <p:extLst>
      <p:ext uri="{BB962C8B-B14F-4D97-AF65-F5344CB8AC3E}">
        <p14:creationId xmlns:p14="http://schemas.microsoft.com/office/powerpoint/2010/main" val="165008712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descr="http://radiology.uchc.edu/eatlas/images/GI/5313b.gif"/>
          <p:cNvPicPr>
            <a:picLocks noChangeAspect="1" noChangeArrowheads="1"/>
          </p:cNvPicPr>
          <p:nvPr/>
        </p:nvPicPr>
        <p:blipFill>
          <a:blip r:embed="rId3" cstate="print"/>
          <a:srcRect/>
          <a:stretch>
            <a:fillRect/>
          </a:stretch>
        </p:blipFill>
        <p:spPr bwMode="auto">
          <a:xfrm>
            <a:off x="2063552" y="980728"/>
            <a:ext cx="8208912" cy="5256584"/>
          </a:xfrm>
          <a:prstGeom prst="rect">
            <a:avLst/>
          </a:prstGeom>
          <a:noFill/>
        </p:spPr>
      </p:pic>
    </p:spTree>
    <p:extLst>
      <p:ext uri="{BB962C8B-B14F-4D97-AF65-F5344CB8AC3E}">
        <p14:creationId xmlns:p14="http://schemas.microsoft.com/office/powerpoint/2010/main" val="17089270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03462"/>
          </a:xfrm>
        </p:spPr>
        <p:txBody>
          <a:bodyPr/>
          <a:lstStyle/>
          <a:p>
            <a:pPr>
              <a:defRPr/>
            </a:pPr>
            <a:r>
              <a:rPr lang="en-US" sz="3600" i="1" dirty="0">
                <a:solidFill>
                  <a:schemeClr val="accent1">
                    <a:satMod val="150000"/>
                  </a:schemeClr>
                </a:solidFill>
                <a:latin typeface="Franklin Gothic Demi" pitchFamily="34" charset="0"/>
              </a:rPr>
              <a:t>Chronic cholecystitis:</a:t>
            </a:r>
            <a:br>
              <a:rPr lang="en-US" sz="3600" i="1" dirty="0">
                <a:solidFill>
                  <a:schemeClr val="accent1">
                    <a:satMod val="150000"/>
                  </a:schemeClr>
                </a:solidFill>
                <a:latin typeface="Franklin Gothic Demi" pitchFamily="34" charset="0"/>
              </a:rPr>
            </a:br>
            <a:r>
              <a:rPr lang="en-US" sz="2800" i="1" dirty="0">
                <a:solidFill>
                  <a:schemeClr val="accent1">
                    <a:satMod val="150000"/>
                  </a:schemeClr>
                </a:solidFill>
                <a:latin typeface="Franklin Gothic Demi" pitchFamily="34" charset="0"/>
              </a:rPr>
              <a:t>Section of gallbladder wall shows:</a:t>
            </a:r>
          </a:p>
        </p:txBody>
      </p:sp>
      <p:sp>
        <p:nvSpPr>
          <p:cNvPr id="58371" name="TextBox 2"/>
          <p:cNvSpPr txBox="1">
            <a:spLocks noChangeArrowheads="1"/>
          </p:cNvSpPr>
          <p:nvPr/>
        </p:nvSpPr>
        <p:spPr bwMode="auto">
          <a:xfrm>
            <a:off x="1809751" y="1958975"/>
            <a:ext cx="8501063" cy="3970338"/>
          </a:xfrm>
          <a:prstGeom prst="rect">
            <a:avLst/>
          </a:prstGeom>
          <a:noFill/>
          <a:ln w="9525">
            <a:noFill/>
            <a:miter lim="800000"/>
            <a:headEnd/>
            <a:tailEnd/>
          </a:ln>
        </p:spPr>
        <p:txBody>
          <a:bodyPr>
            <a:spAutoFit/>
          </a:bodyPr>
          <a:lstStyle/>
          <a:p>
            <a:pPr marL="533400" indent="-533400" algn="just" rtl="0">
              <a:buBlip>
                <a:blip r:embed="rId3"/>
              </a:buBlip>
            </a:pPr>
            <a:r>
              <a:rPr lang="en-US" sz="2800" dirty="0">
                <a:latin typeface="Franklin Gothic Demi" pitchFamily="34" charset="0"/>
              </a:rPr>
              <a:t>Irregular mucosal folds and foci of ulceration in mucosa.</a:t>
            </a:r>
          </a:p>
          <a:p>
            <a:pPr marL="533400" indent="-533400" algn="just" rtl="0">
              <a:buBlip>
                <a:blip r:embed="rId3"/>
              </a:buBlip>
            </a:pPr>
            <a:endParaRPr lang="en-US" sz="2800" dirty="0">
              <a:latin typeface="Franklin Gothic Demi" pitchFamily="34" charset="0"/>
            </a:endParaRPr>
          </a:p>
          <a:p>
            <a:pPr marL="533400" indent="-533400" algn="just" rtl="0">
              <a:buBlip>
                <a:blip r:embed="rId3"/>
              </a:buBlip>
            </a:pPr>
            <a:r>
              <a:rPr lang="en-US" sz="2800" dirty="0">
                <a:latin typeface="Franklin Gothic Demi" pitchFamily="34" charset="0"/>
              </a:rPr>
              <a:t>Wall is penetrated by mucosal glands which are present in muscle coat ( </a:t>
            </a:r>
            <a:r>
              <a:rPr lang="en-US" sz="2800" dirty="0" err="1">
                <a:latin typeface="Franklin Gothic Demi" pitchFamily="34" charset="0"/>
              </a:rPr>
              <a:t>Rokitansky</a:t>
            </a:r>
            <a:r>
              <a:rPr lang="en-US" sz="2800" dirty="0">
                <a:latin typeface="Franklin Gothic Demi" pitchFamily="34" charset="0"/>
              </a:rPr>
              <a:t>- </a:t>
            </a:r>
            <a:r>
              <a:rPr lang="en-US" sz="2800" dirty="0" err="1">
                <a:latin typeface="Franklin Gothic Demi" pitchFamily="34" charset="0"/>
              </a:rPr>
              <a:t>Aschoff</a:t>
            </a:r>
            <a:r>
              <a:rPr lang="en-US" sz="2800" dirty="0">
                <a:latin typeface="Franklin Gothic Demi" pitchFamily="34" charset="0"/>
              </a:rPr>
              <a:t> sinuses).</a:t>
            </a:r>
          </a:p>
          <a:p>
            <a:pPr marL="533400" indent="-533400" algn="just" rtl="0">
              <a:buBlip>
                <a:blip r:embed="rId3"/>
              </a:buBlip>
            </a:pPr>
            <a:endParaRPr lang="en-US" sz="2800" dirty="0">
              <a:latin typeface="Franklin Gothic Demi" pitchFamily="34" charset="0"/>
            </a:endParaRPr>
          </a:p>
          <a:p>
            <a:pPr marL="533400" indent="-533400" algn="just" rtl="0">
              <a:buBlip>
                <a:blip r:embed="rId3"/>
              </a:buBlip>
            </a:pPr>
            <a:r>
              <a:rPr lang="en-US" sz="2800" dirty="0">
                <a:latin typeface="Franklin Gothic Demi" pitchFamily="34" charset="0"/>
              </a:rPr>
              <a:t>All layers show chronic inflammatory cells infiltration and fibrosis. </a:t>
            </a:r>
          </a:p>
        </p:txBody>
      </p:sp>
    </p:spTree>
    <p:extLst>
      <p:ext uri="{BB962C8B-B14F-4D97-AF65-F5344CB8AC3E}">
        <p14:creationId xmlns:p14="http://schemas.microsoft.com/office/powerpoint/2010/main" val="277877707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62200" y="5613048"/>
            <a:ext cx="7391400" cy="1015663"/>
          </a:xfrm>
          <a:prstGeom prst="rect">
            <a:avLst/>
          </a:prstGeom>
        </p:spPr>
        <p:txBody>
          <a:bodyPr wrap="square">
            <a:spAutoFit/>
          </a:bodyPr>
          <a:lstStyle/>
          <a:p>
            <a:pPr marL="533400" indent="-533400" algn="ctr"/>
            <a:r>
              <a:rPr lang="en-US" sz="2000" b="1" i="1" dirty="0"/>
              <a:t>All layers of intestinal wall show transmural chronic inflammatory cell infiltrate, lymphoid aggregates and mild fibrosis. Subserosa contains few epithelioid granulomas</a:t>
            </a:r>
            <a:endParaRPr lang="en-US" sz="2000" b="1" i="1" dirty="0"/>
          </a:p>
        </p:txBody>
      </p:sp>
      <p:sp>
        <p:nvSpPr>
          <p:cNvPr id="4" name="Rounded Rectangle 3"/>
          <p:cNvSpPr/>
          <p:nvPr/>
        </p:nvSpPr>
        <p:spPr>
          <a:xfrm>
            <a:off x="3719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Crohn’s Disease- HPF</a:t>
            </a:r>
            <a:endParaRPr lang="en-US" sz="2800" b="1" i="1" dirty="0">
              <a:effectLst>
                <a:outerShdw blurRad="38100" dist="38100" dir="2700000" algn="tl">
                  <a:srgbClr val="000000">
                    <a:alpha val="43137"/>
                  </a:srgbClr>
                </a:outerShdw>
              </a:effectLst>
            </a:endParaRPr>
          </a:p>
        </p:txBody>
      </p:sp>
      <p:pic>
        <p:nvPicPr>
          <p:cNvPr id="145410" name="Picture 2" descr="File:Crohn's disease - colon - high mag.jpg">
            <a:hlinkClick r:id="rId2"/>
          </p:cNvPr>
          <p:cNvPicPr>
            <a:picLocks noChangeAspect="1" noChangeArrowheads="1"/>
          </p:cNvPicPr>
          <p:nvPr/>
        </p:nvPicPr>
        <p:blipFill>
          <a:blip r:embed="rId3" cstate="print"/>
          <a:srcRect/>
          <a:stretch>
            <a:fillRect/>
          </a:stretch>
        </p:blipFill>
        <p:spPr bwMode="auto">
          <a:xfrm>
            <a:off x="2495600" y="836712"/>
            <a:ext cx="6984776" cy="4752528"/>
          </a:xfrm>
          <a:prstGeom prst="rect">
            <a:avLst/>
          </a:prstGeom>
          <a:noFill/>
          <a:ln>
            <a:solidFill>
              <a:schemeClr val="tx1"/>
            </a:solidFill>
          </a:ln>
        </p:spPr>
      </p:pic>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endParaRPr lang="en-US" sz="900" b="1" i="1" dirty="0">
              <a:solidFill>
                <a:srgbClr val="1010C6"/>
              </a:solidFill>
            </a:endParaRP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86919006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941366"/>
          </a:xfrm>
          <a:prstGeom prst="rect">
            <a:avLst/>
          </a:prstGeom>
        </p:spPr>
      </p:pic>
    </p:spTree>
    <p:extLst>
      <p:ext uri="{BB962C8B-B14F-4D97-AF65-F5344CB8AC3E}">
        <p14:creationId xmlns:p14="http://schemas.microsoft.com/office/powerpoint/2010/main" val="201577717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Pancreas</a:t>
            </a:r>
            <a:endParaRPr lang="en-US" dirty="0"/>
          </a:p>
        </p:txBody>
      </p:sp>
      <p:sp>
        <p:nvSpPr>
          <p:cNvPr id="4" name="Subtitle 3"/>
          <p:cNvSpPr>
            <a:spLocks noGrp="1"/>
          </p:cNvSpPr>
          <p:nvPr>
            <p:ph type="subTitle" idx="1"/>
          </p:nvPr>
        </p:nvSpPr>
        <p:spPr/>
        <p:txBody>
          <a:bodyPr/>
          <a:lstStyle/>
          <a:p>
            <a:r>
              <a:rPr lang="en-US" sz="2800" b="1" dirty="0" smtClean="0"/>
              <a:t>Chronic pancreatitis</a:t>
            </a:r>
          </a:p>
          <a:p>
            <a:r>
              <a:rPr lang="en-US" sz="2800" b="1" dirty="0" smtClean="0"/>
              <a:t>Pancreatic </a:t>
            </a:r>
            <a:r>
              <a:rPr lang="en-US" sz="2800" b="1" dirty="0" err="1" smtClean="0"/>
              <a:t>adenocarcinoma</a:t>
            </a:r>
            <a:endParaRPr lang="en-US" b="1" dirty="0"/>
          </a:p>
        </p:txBody>
      </p:sp>
    </p:spTree>
    <p:extLst>
      <p:ext uri="{BB962C8B-B14F-4D97-AF65-F5344CB8AC3E}">
        <p14:creationId xmlns:p14="http://schemas.microsoft.com/office/powerpoint/2010/main" val="25406481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Normal anatomy and histology</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6420816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pancreasmodel"/>
          <p:cNvPicPr>
            <a:picLocks noChangeAspect="1" noChangeArrowheads="1"/>
          </p:cNvPicPr>
          <p:nvPr/>
        </p:nvPicPr>
        <p:blipFill>
          <a:blip r:embed="rId3" cstate="print"/>
          <a:srcRect/>
          <a:stretch>
            <a:fillRect/>
          </a:stretch>
        </p:blipFill>
        <p:spPr bwMode="auto">
          <a:xfrm>
            <a:off x="1524000" y="0"/>
            <a:ext cx="9144000" cy="5106988"/>
          </a:xfrm>
          <a:prstGeom prst="rect">
            <a:avLst/>
          </a:prstGeom>
          <a:noFill/>
          <a:ln w="9525">
            <a:noFill/>
            <a:miter lim="800000"/>
            <a:headEnd/>
            <a:tailEnd/>
          </a:ln>
        </p:spPr>
      </p:pic>
      <p:sp>
        <p:nvSpPr>
          <p:cNvPr id="2051" name="Text Box 5"/>
          <p:cNvSpPr txBox="1">
            <a:spLocks noChangeArrowheads="1"/>
          </p:cNvSpPr>
          <p:nvPr/>
        </p:nvSpPr>
        <p:spPr bwMode="auto">
          <a:xfrm>
            <a:off x="1524000" y="4983164"/>
            <a:ext cx="9144000" cy="1874837"/>
          </a:xfrm>
          <a:prstGeom prst="rect">
            <a:avLst/>
          </a:prstGeom>
          <a:noFill/>
          <a:ln w="9525">
            <a:noFill/>
            <a:miter lim="800000"/>
            <a:headEnd/>
            <a:tailEnd/>
          </a:ln>
        </p:spPr>
        <p:txBody>
          <a:bodyPr>
            <a:spAutoFit/>
          </a:bodyPr>
          <a:lstStyle/>
          <a:p>
            <a:pPr algn="ctr">
              <a:spcBef>
                <a:spcPct val="50000"/>
              </a:spcBef>
            </a:pPr>
            <a:r>
              <a:rPr lang="en-US" sz="11700" b="1">
                <a:solidFill>
                  <a:srgbClr val="3333FF"/>
                </a:solidFill>
              </a:rPr>
              <a:t>PANCREAS</a:t>
            </a:r>
          </a:p>
        </p:txBody>
      </p:sp>
    </p:spTree>
    <p:extLst>
      <p:ext uri="{BB962C8B-B14F-4D97-AF65-F5344CB8AC3E}">
        <p14:creationId xmlns:p14="http://schemas.microsoft.com/office/powerpoint/2010/main" val="32277228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cstate="print"/>
          <a:srcRect/>
          <a:stretch>
            <a:fillRect/>
          </a:stretch>
        </p:blipFill>
        <p:spPr bwMode="auto">
          <a:xfrm>
            <a:off x="1524000" y="1"/>
            <a:ext cx="9144000" cy="6900863"/>
          </a:xfrm>
          <a:prstGeom prst="rect">
            <a:avLst/>
          </a:prstGeom>
          <a:noFill/>
          <a:ln w="9525">
            <a:noFill/>
            <a:miter lim="800000"/>
            <a:headEnd/>
            <a:tailEnd/>
          </a:ln>
        </p:spPr>
      </p:pic>
    </p:spTree>
    <p:extLst>
      <p:ext uri="{BB962C8B-B14F-4D97-AF65-F5344CB8AC3E}">
        <p14:creationId xmlns:p14="http://schemas.microsoft.com/office/powerpoint/2010/main" val="26280148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cstate="print"/>
          <a:srcRect/>
          <a:stretch>
            <a:fillRect/>
          </a:stretch>
        </p:blipFill>
        <p:spPr bwMode="auto">
          <a:xfrm>
            <a:off x="5889626" y="0"/>
            <a:ext cx="4778375" cy="6858000"/>
          </a:xfrm>
          <a:prstGeom prst="rect">
            <a:avLst/>
          </a:prstGeom>
          <a:noFill/>
          <a:ln w="9525">
            <a:noFill/>
            <a:miter lim="800000"/>
            <a:headEnd/>
            <a:tailEnd/>
          </a:ln>
        </p:spPr>
      </p:pic>
      <p:pic>
        <p:nvPicPr>
          <p:cNvPr id="19459" name="Picture 5" descr="image004"/>
          <p:cNvPicPr>
            <a:picLocks noChangeAspect="1" noChangeArrowheads="1"/>
          </p:cNvPicPr>
          <p:nvPr/>
        </p:nvPicPr>
        <p:blipFill>
          <a:blip r:embed="rId4" cstate="print"/>
          <a:srcRect/>
          <a:stretch>
            <a:fillRect/>
          </a:stretch>
        </p:blipFill>
        <p:spPr bwMode="auto">
          <a:xfrm>
            <a:off x="1524000" y="0"/>
            <a:ext cx="4573588" cy="6858000"/>
          </a:xfrm>
          <a:prstGeom prst="rect">
            <a:avLst/>
          </a:prstGeom>
          <a:noFill/>
          <a:ln w="9525">
            <a:noFill/>
            <a:miter lim="800000"/>
            <a:headEnd/>
            <a:tailEnd/>
          </a:ln>
        </p:spPr>
      </p:pic>
    </p:spTree>
    <p:extLst>
      <p:ext uri="{BB962C8B-B14F-4D97-AF65-F5344CB8AC3E}">
        <p14:creationId xmlns:p14="http://schemas.microsoft.com/office/powerpoint/2010/main" val="988741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PancHisto"/>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Tree>
    <p:extLst>
      <p:ext uri="{BB962C8B-B14F-4D97-AF65-F5344CB8AC3E}">
        <p14:creationId xmlns:p14="http://schemas.microsoft.com/office/powerpoint/2010/main" val="14856165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Gross and histopathology</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907732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Chronic pancreatitis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705908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Tree>
    <p:extLst>
      <p:ext uri="{BB962C8B-B14F-4D97-AF65-F5344CB8AC3E}">
        <p14:creationId xmlns:p14="http://schemas.microsoft.com/office/powerpoint/2010/main" val="8149690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TotalTime>
  <Words>2466</Words>
  <Application>Microsoft Office PowerPoint</Application>
  <PresentationFormat>Widescreen</PresentationFormat>
  <Paragraphs>336</Paragraphs>
  <Slides>106</Slides>
  <Notes>50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106</vt:i4>
      </vt:variant>
    </vt:vector>
  </HeadingPairs>
  <TitlesOfParts>
    <vt:vector size="117" baseType="lpstr">
      <vt:lpstr>Aharoni</vt:lpstr>
      <vt:lpstr>Arial</vt:lpstr>
      <vt:lpstr>Calibri</vt:lpstr>
      <vt:lpstr>Calibri Light</vt:lpstr>
      <vt:lpstr>Franklin Gothic Demi</vt:lpstr>
      <vt:lpstr>Franklin Gothic Demi Cond</vt:lpstr>
      <vt:lpstr>Times New Roman</vt:lpstr>
      <vt:lpstr>Tunga</vt:lpstr>
      <vt:lpstr>Verdana</vt:lpstr>
      <vt:lpstr>Office Theme</vt:lpstr>
      <vt:lpstr>Bitmap Image</vt:lpstr>
      <vt:lpstr>Colon and  Hepatobiliary system</vt:lpstr>
      <vt:lpstr>PowerPoint Presentation</vt:lpstr>
      <vt:lpstr>PowerPoint Presentation</vt:lpstr>
      <vt:lpstr> Crohn’s disease</vt:lpstr>
      <vt:lpstr>PowerPoint Presentation</vt:lpstr>
      <vt:lpstr>PowerPoint Presentation</vt:lpstr>
      <vt:lpstr>PowerPoint Presentation</vt:lpstr>
      <vt:lpstr>PowerPoint Presentation</vt:lpstr>
      <vt:lpstr>PowerPoint Presentation</vt:lpstr>
      <vt:lpstr>PowerPoint Presentation</vt:lpstr>
      <vt:lpstr> Ulcerative colitis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Adenomatous polyps of rectum / colon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Adenocarcinoma of the large intestine</vt:lpstr>
      <vt:lpstr>PowerPoint Presentation</vt:lpstr>
      <vt:lpstr>PowerPoint Presentation</vt:lpstr>
      <vt:lpstr>PowerPoint Presentation</vt:lpstr>
      <vt:lpstr>PowerPoint Presentation</vt:lpstr>
      <vt:lpstr>PowerPoint Presentation</vt:lpstr>
      <vt:lpstr>Carcinoid tumor of Small Intestine</vt:lpstr>
      <vt:lpstr>PowerPoint Presentation</vt:lpstr>
      <vt:lpstr>PowerPoint Presentation</vt:lpstr>
      <vt:lpstr>PowerPoint Presentation</vt:lpstr>
      <vt:lpstr>PowerPoint Presentation</vt:lpstr>
      <vt:lpstr>PowerPoint Presentation</vt:lpstr>
      <vt:lpstr>PowerPoint Presentation</vt:lpstr>
      <vt:lpstr>Liver</vt:lpstr>
      <vt:lpstr>PowerPoint Presentation</vt:lpstr>
      <vt:lpstr>PowerPoint Presentation</vt:lpstr>
      <vt:lpstr>PowerPoint Presentation</vt:lpstr>
      <vt:lpstr>Liver Gross and histopathology</vt:lpstr>
      <vt:lpstr>Fatty liver</vt:lpstr>
      <vt:lpstr>PowerPoint Presentation</vt:lpstr>
      <vt:lpstr>PowerPoint Presentation</vt:lpstr>
      <vt:lpstr>PowerPoint Presentation</vt:lpstr>
      <vt:lpstr>PowerPoint Presentation</vt:lpstr>
      <vt:lpstr>Fatty change of the liver: Section of liver shows:</vt:lpstr>
      <vt:lpstr>Cholestasis</vt:lpstr>
      <vt:lpstr>PowerPoint Presentation</vt:lpstr>
      <vt:lpstr>PowerPoint Presentation</vt:lpstr>
      <vt:lpstr>Cholestasis</vt:lpstr>
      <vt:lpstr>Drug toxicity</vt:lpstr>
      <vt:lpstr>PowerPoint Presentation</vt:lpstr>
      <vt:lpstr>PowerPoint Presentation</vt:lpstr>
      <vt:lpstr>Drug Toxicity</vt:lpstr>
      <vt:lpstr>Acute Viral Hepatitis</vt:lpstr>
      <vt:lpstr>PowerPoint Presentation</vt:lpstr>
      <vt:lpstr>Viral Hepatitis</vt:lpstr>
      <vt:lpstr>PowerPoint Presentation</vt:lpstr>
      <vt:lpstr>Chronic hepatitis</vt:lpstr>
      <vt:lpstr>PowerPoint Presentation</vt:lpstr>
      <vt:lpstr>PowerPoint Presentation</vt:lpstr>
      <vt:lpstr>PowerPoint Presentation</vt:lpstr>
      <vt:lpstr>  CHRONIC HEPATITIS</vt:lpstr>
      <vt:lpstr> CHRONIC HEPATITIS</vt:lpstr>
      <vt:lpstr>Chronic hepatitis: Section from this liver biopsy show:</vt:lpstr>
      <vt:lpstr>Hepatic cirrhosis</vt:lpstr>
      <vt:lpstr>Organ: Liver       Dx: macronudular cirrhosis (HBV) </vt:lpstr>
      <vt:lpstr>PowerPoint Presentation</vt:lpstr>
      <vt:lpstr>PowerPoint Presentation</vt:lpstr>
      <vt:lpstr>PowerPoint Presentation</vt:lpstr>
      <vt:lpstr>PowerPoint Presentation</vt:lpstr>
      <vt:lpstr>Cirrhosis of the liver: Section of liver show:</vt:lpstr>
      <vt:lpstr>Hepatocellular carcinoma</vt:lpstr>
      <vt:lpstr>PowerPoint Presentation</vt:lpstr>
      <vt:lpstr>PowerPoint Presentation</vt:lpstr>
      <vt:lpstr>PowerPoint Presentation</vt:lpstr>
      <vt:lpstr>PowerPoint Presentation</vt:lpstr>
      <vt:lpstr>PowerPoint Presentation</vt:lpstr>
      <vt:lpstr>PowerPoint Presentation</vt:lpstr>
      <vt:lpstr>Hepatocellular carcinoma: Section show tumour consisting of:</vt:lpstr>
      <vt:lpstr>Diseases of Gall Bladder</vt:lpstr>
      <vt:lpstr>PowerPoint Presentation</vt:lpstr>
      <vt:lpstr>PowerPoint Presentation</vt:lpstr>
      <vt:lpstr>Chronic cholecystitis: Section of gallbladder wall shows:</vt:lpstr>
      <vt:lpstr>PowerPoint Presentation</vt:lpstr>
      <vt:lpstr>Pancreas</vt:lpstr>
      <vt:lpstr>Normal anatomy and histology</vt:lpstr>
      <vt:lpstr>PowerPoint Presentation</vt:lpstr>
      <vt:lpstr>PowerPoint Presentation</vt:lpstr>
      <vt:lpstr>PowerPoint Presentation</vt:lpstr>
      <vt:lpstr>PowerPoint Presentation</vt:lpstr>
      <vt:lpstr>Gross and histopathology</vt:lpstr>
      <vt:lpstr>Chronic pancreatitis</vt:lpstr>
      <vt:lpstr>PowerPoint Presentation</vt:lpstr>
      <vt:lpstr>PowerPoint Presentation</vt:lpstr>
      <vt:lpstr>PowerPoint Presentation</vt:lpstr>
      <vt:lpstr>Chronic pancreatitis</vt:lpstr>
      <vt:lpstr>Pancreatic adenocarcinoma</vt:lpstr>
      <vt:lpstr>Pancreatic CA</vt:lpstr>
      <vt:lpstr>Pancreatic adenocarcinoma</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Hepatobiliary system</dc:title>
  <dc:creator>Maha Mohammead Arfah</dc:creator>
  <cp:lastModifiedBy>Maha Mohammead Arfah</cp:lastModifiedBy>
  <cp:revision>10</cp:revision>
  <dcterms:created xsi:type="dcterms:W3CDTF">2017-12-10T12:00:57Z</dcterms:created>
  <dcterms:modified xsi:type="dcterms:W3CDTF">2019-12-31T06:43:22Z</dcterms:modified>
</cp:coreProperties>
</file>