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91" r:id="rId2"/>
    <p:sldId id="256" r:id="rId3"/>
    <p:sldId id="292" r:id="rId4"/>
    <p:sldId id="293" r:id="rId5"/>
    <p:sldId id="260" r:id="rId6"/>
    <p:sldId id="281" r:id="rId7"/>
    <p:sldId id="282" r:id="rId8"/>
    <p:sldId id="283" r:id="rId9"/>
    <p:sldId id="284" r:id="rId10"/>
    <p:sldId id="286" r:id="rId11"/>
    <p:sldId id="288" r:id="rId12"/>
    <p:sldId id="285" r:id="rId13"/>
    <p:sldId id="274" r:id="rId14"/>
    <p:sldId id="275" r:id="rId15"/>
    <p:sldId id="276" r:id="rId16"/>
    <p:sldId id="277" r:id="rId17"/>
    <p:sldId id="278" r:id="rId18"/>
    <p:sldId id="261" r:id="rId19"/>
    <p:sldId id="262" r:id="rId20"/>
    <p:sldId id="263" r:id="rId21"/>
    <p:sldId id="264" r:id="rId22"/>
    <p:sldId id="267" r:id="rId23"/>
    <p:sldId id="295" r:id="rId24"/>
    <p:sldId id="266" r:id="rId25"/>
    <p:sldId id="290" r:id="rId26"/>
    <p:sldId id="268" r:id="rId27"/>
    <p:sldId id="269" r:id="rId28"/>
    <p:sldId id="298" r:id="rId29"/>
    <p:sldId id="299" r:id="rId30"/>
    <p:sldId id="271" r:id="rId31"/>
    <p:sldId id="272" r:id="rId32"/>
    <p:sldId id="289" r:id="rId33"/>
    <p:sldId id="31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7649" autoAdjust="0"/>
  </p:normalViewPr>
  <p:slideViewPr>
    <p:cSldViewPr snapToGrid="0">
      <p:cViewPr varScale="1">
        <p:scale>
          <a:sx n="71" d="100"/>
          <a:sy n="71" d="100"/>
        </p:scale>
        <p:origin x="756"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D865E-6E40-439B-AA2D-64CEFDB761A3}" type="datetimeFigureOut">
              <a:rPr lang="en-US" smtClean="0"/>
              <a:pPr/>
              <a:t>12/29/2019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8F4B4-ADE1-48D3-9D4B-3A256119313A}" type="slidenum">
              <a:rPr lang="en-US" smtClean="0"/>
              <a:pPr/>
              <a:t>‹#›</a:t>
            </a:fld>
            <a:endParaRPr lang="en-US"/>
          </a:p>
        </p:txBody>
      </p:sp>
    </p:spTree>
    <p:extLst>
      <p:ext uri="{BB962C8B-B14F-4D97-AF65-F5344CB8AC3E}">
        <p14:creationId xmlns:p14="http://schemas.microsoft.com/office/powerpoint/2010/main" val="147310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Malaria" TargetMode="External"/><Relationship Id="rId13" Type="http://schemas.openxmlformats.org/officeDocument/2006/relationships/hyperlink" Target="https://en.wikipedia.org/wiki/Antimalarial_medication" TargetMode="External"/><Relationship Id="rId3" Type="http://schemas.openxmlformats.org/officeDocument/2006/relationships/hyperlink" Target="https://en.wikipedia.org/wiki/Antimalarial_drug" TargetMode="External"/><Relationship Id="rId7" Type="http://schemas.openxmlformats.org/officeDocument/2006/relationships/hyperlink" Target="https://en.wikipedia.org/wiki/Artesunate" TargetMode="External"/><Relationship Id="rId12" Type="http://schemas.openxmlformats.org/officeDocument/2006/relationships/hyperlink" Target="https://en.wikipedia.org/wiki/Antiprotozoa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Antimalarial" TargetMode="External"/><Relationship Id="rId11" Type="http://schemas.openxmlformats.org/officeDocument/2006/relationships/hyperlink" Target="https://en.wikipedia.org/wiki/Pyrimethamine" TargetMode="External"/><Relationship Id="rId5" Type="http://schemas.openxmlformats.org/officeDocument/2006/relationships/hyperlink" Target="https://en.wikipedia.org/wiki/Artemether" TargetMode="External"/><Relationship Id="rId10" Type="http://schemas.openxmlformats.org/officeDocument/2006/relationships/hyperlink" Target="https://en.wikipedia.org/wiki/Sulfonamide_(medicine)" TargetMode="External"/><Relationship Id="rId4" Type="http://schemas.openxmlformats.org/officeDocument/2006/relationships/hyperlink" Target="https://en.wikipedia.org/wiki/Artemether/lumefantrine" TargetMode="External"/><Relationship Id="rId9" Type="http://schemas.openxmlformats.org/officeDocument/2006/relationships/hyperlink" Target="https://en.wikipedia.org/wiki/Sulfadoxin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ealthtap.com/topics/itchy-rash"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Light" TargetMode="External"/><Relationship Id="rId5" Type="http://schemas.openxmlformats.org/officeDocument/2006/relationships/hyperlink" Target="https://en.wikipedia.org/wiki/Radiation" TargetMode="External"/><Relationship Id="rId4" Type="http://schemas.openxmlformats.org/officeDocument/2006/relationships/hyperlink" Target="https://en.wikipedia.org/wiki/Electromagnetic_radi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Cell_membran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Glutathion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en.wikipedia.org/wiki/Oxida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Hydrogen_ion" TargetMode="External"/><Relationship Id="rId13" Type="http://schemas.openxmlformats.org/officeDocument/2006/relationships/hyperlink" Target="https://en.wikipedia.org/wiki/Carbonyl_compound" TargetMode="External"/><Relationship Id="rId18" Type="http://schemas.openxmlformats.org/officeDocument/2006/relationships/hyperlink" Target="https://en.wikipedia.org/wiki/Octet_rule" TargetMode="External"/><Relationship Id="rId3" Type="http://schemas.openxmlformats.org/officeDocument/2006/relationships/hyperlink" Target="https://en.wikipedia.org/wiki/Reagent" TargetMode="External"/><Relationship Id="rId21" Type="http://schemas.openxmlformats.org/officeDocument/2006/relationships/hyperlink" Target="https://en.wikipedia.org/wiki/Borane" TargetMode="External"/><Relationship Id="rId7" Type="http://schemas.openxmlformats.org/officeDocument/2006/relationships/hyperlink" Target="https://en.wikipedia.org/wiki/Cations" TargetMode="External"/><Relationship Id="rId12" Type="http://schemas.openxmlformats.org/officeDocument/2006/relationships/hyperlink" Target="https://en.wikipedia.org/wiki/Acyl_halide" TargetMode="External"/><Relationship Id="rId17" Type="http://schemas.openxmlformats.org/officeDocument/2006/relationships/hyperlink" Target="https://en.wikipedia.org/wiki/Peracid" TargetMode="External"/><Relationship Id="rId2" Type="http://schemas.openxmlformats.org/officeDocument/2006/relationships/slide" Target="../slides/slide27.xml"/><Relationship Id="rId16" Type="http://schemas.openxmlformats.org/officeDocument/2006/relationships/hyperlink" Target="https://en.wikipedia.org/wiki/Oxidizing_agent" TargetMode="External"/><Relationship Id="rId20" Type="http://schemas.openxmlformats.org/officeDocument/2006/relationships/hyperlink" Target="https://en.wikipedia.org/wiki/Radical_(chemistry)" TargetMode="External"/><Relationship Id="rId1" Type="http://schemas.openxmlformats.org/officeDocument/2006/relationships/notesMaster" Target="../notesMasters/notesMaster1.xml"/><Relationship Id="rId6" Type="http://schemas.openxmlformats.org/officeDocument/2006/relationships/hyperlink" Target="https://en.wikipedia.org/wiki/Organic_synthesis" TargetMode="External"/><Relationship Id="rId11" Type="http://schemas.openxmlformats.org/officeDocument/2006/relationships/hyperlink" Target="https://en.wikipedia.org/wiki/Alkyl_halide" TargetMode="External"/><Relationship Id="rId5" Type="http://schemas.openxmlformats.org/officeDocument/2006/relationships/hyperlink" Target="https://en.wikipedia.org/wiki/Nucleophile" TargetMode="External"/><Relationship Id="rId15" Type="http://schemas.openxmlformats.org/officeDocument/2006/relationships/hyperlink" Target="https://en.wikipedia.org/wiki/Bromine" TargetMode="External"/><Relationship Id="rId10" Type="http://schemas.openxmlformats.org/officeDocument/2006/relationships/hyperlink" Target="https://en.wikipedia.org/wiki/Hydrogen_chloride" TargetMode="External"/><Relationship Id="rId19" Type="http://schemas.openxmlformats.org/officeDocument/2006/relationships/hyperlink" Target="https://en.wikipedia.org/wiki/Carbene" TargetMode="External"/><Relationship Id="rId4" Type="http://schemas.openxmlformats.org/officeDocument/2006/relationships/hyperlink" Target="https://en.wikipedia.org/wiki/Electron" TargetMode="External"/><Relationship Id="rId9" Type="http://schemas.openxmlformats.org/officeDocument/2006/relationships/hyperlink" Target="https://en.wikipedia.org/wiki/Nitrosonium" TargetMode="External"/><Relationship Id="rId14" Type="http://schemas.openxmlformats.org/officeDocument/2006/relationships/hyperlink" Target="https://en.wikipedia.org/wiki/Chlorine" TargetMode="External"/><Relationship Id="rId22" Type="http://schemas.openxmlformats.org/officeDocument/2006/relationships/hyperlink" Target="https://en.wikipedia.org/wiki/Diisobutylaluminium_hydrid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en.wikipedia.org/wiki/Ferric" TargetMode="External"/><Relationship Id="rId3" Type="http://schemas.openxmlformats.org/officeDocument/2006/relationships/hyperlink" Target="https://en.wikipedia.org/wiki/Oxygen" TargetMode="External"/><Relationship Id="rId7" Type="http://schemas.openxmlformats.org/officeDocument/2006/relationships/hyperlink" Target="https://en.wikipedia.org/wiki/Hem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Iron" TargetMode="External"/><Relationship Id="rId5" Type="http://schemas.openxmlformats.org/officeDocument/2006/relationships/hyperlink" Target="https://en.wikipedia.org/wiki/Hemoglobin" TargetMode="External"/><Relationship Id="rId10" Type="http://schemas.openxmlformats.org/officeDocument/2006/relationships/hyperlink" Target="https://en.wikipedia.org/wiki/Oxyhemoglobin" TargetMode="External"/><Relationship Id="rId4" Type="http://schemas.openxmlformats.org/officeDocument/2006/relationships/hyperlink" Target="https://en.wikipedia.org/wiki/Metalloprotein" TargetMode="External"/><Relationship Id="rId9" Type="http://schemas.openxmlformats.org/officeDocument/2006/relationships/hyperlink" Target="https://en.wikipedia.org/wiki/Ferrou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imple.wikipedia.org/wiki/Eart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simple.wikipedia.org/wiki/Equato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Antiprotozoal, more specifically drug</a:t>
            </a:r>
            <a:r>
              <a:rPr lang="en-US" baseline="0" dirty="0" smtClean="0"/>
              <a:t>s to treat MALARIA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a:t>
            </a:fld>
            <a:endParaRPr lang="en-US"/>
          </a:p>
        </p:txBody>
      </p:sp>
    </p:spTree>
    <p:extLst>
      <p:ext uri="{BB962C8B-B14F-4D97-AF65-F5344CB8AC3E}">
        <p14:creationId xmlns:p14="http://schemas.microsoft.com/office/powerpoint/2010/main" val="353072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24 h only</a:t>
            </a:r>
            <a:endParaRPr lang="en-GB"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10</a:t>
            </a:fld>
            <a:endParaRPr lang="en-US"/>
          </a:p>
        </p:txBody>
      </p:sp>
    </p:spTree>
    <p:extLst>
      <p:ext uri="{BB962C8B-B14F-4D97-AF65-F5344CB8AC3E}">
        <p14:creationId xmlns:p14="http://schemas.microsoft.com/office/powerpoint/2010/main" val="16922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co-formulated </a:t>
            </a:r>
            <a:r>
              <a:rPr lang="en-US" sz="1200" b="0" i="0" u="none" strike="noStrike" kern="1200" baseline="0" dirty="0" err="1" smtClean="0">
                <a:solidFill>
                  <a:schemeClr val="tx1"/>
                </a:solidFill>
                <a:latin typeface="+mn-lt"/>
                <a:ea typeface="+mn-ea"/>
                <a:cs typeface="+mn-cs"/>
              </a:rPr>
              <a:t>artemisinin</a:t>
            </a:r>
            <a:r>
              <a:rPr lang="en-US" sz="1200" b="0" i="0" u="none" strike="noStrike" kern="1200" baseline="0" dirty="0" smtClean="0">
                <a:solidFill>
                  <a:schemeClr val="tx1"/>
                </a:solidFill>
                <a:latin typeface="+mn-lt"/>
                <a:ea typeface="+mn-ea"/>
                <a:cs typeface="+mn-cs"/>
              </a:rPr>
              <a:t>-based combination therapies are recommended to </a:t>
            </a:r>
          </a:p>
          <a:p>
            <a:r>
              <a:rPr lang="en-US" sz="1200" b="0" i="0" u="none" strike="noStrike" kern="1200" baseline="0" dirty="0" smtClean="0">
                <a:solidFill>
                  <a:schemeClr val="tx1"/>
                </a:solidFill>
                <a:latin typeface="+mn-lt"/>
                <a:ea typeface="+mn-ea"/>
                <a:cs typeface="+mn-cs"/>
              </a:rPr>
              <a:t>1- improve efficacy &amp; 2- prevent the selection of </a:t>
            </a:r>
            <a:r>
              <a:rPr lang="en-US" sz="1200" b="0" i="0" u="none" strike="noStrike" kern="1200" baseline="0" dirty="0" err="1" smtClean="0">
                <a:solidFill>
                  <a:schemeClr val="tx1"/>
                </a:solidFill>
                <a:latin typeface="+mn-lt"/>
                <a:ea typeface="+mn-ea"/>
                <a:cs typeface="+mn-cs"/>
              </a:rPr>
              <a:t>artemisinin</a:t>
            </a:r>
            <a:r>
              <a:rPr lang="en-US" sz="1200" b="0" i="0" u="none" strike="noStrike" kern="1200" baseline="0" dirty="0" smtClean="0">
                <a:solidFill>
                  <a:schemeClr val="tx1"/>
                </a:solidFill>
                <a:latin typeface="+mn-lt"/>
                <a:ea typeface="+mn-ea"/>
                <a:cs typeface="+mn-cs"/>
              </a:rPr>
              <a:t> resistant parasites.</a:t>
            </a:r>
          </a:p>
          <a:p>
            <a:r>
              <a:rPr lang="en-US" b="1" dirty="0" err="1" smtClean="0"/>
              <a:t>Lumefantrine</a:t>
            </a:r>
            <a:r>
              <a:rPr lang="en-US" dirty="0" smtClean="0"/>
              <a:t> is an </a:t>
            </a:r>
            <a:r>
              <a:rPr lang="en-US" dirty="0" smtClean="0">
                <a:hlinkClick r:id="rId3" tooltip="Antimalarial drug"/>
              </a:rPr>
              <a:t>antimalarial drug</a:t>
            </a:r>
            <a:r>
              <a:rPr lang="en-US" dirty="0" smtClean="0"/>
              <a:t>. It is only used in </a:t>
            </a:r>
            <a:r>
              <a:rPr lang="en-US" dirty="0" smtClean="0">
                <a:hlinkClick r:id="rId4" tooltip="Artemether/lumefantrine"/>
              </a:rPr>
              <a:t>combination</a:t>
            </a:r>
            <a:r>
              <a:rPr lang="en-US" dirty="0" smtClean="0"/>
              <a:t> with </a:t>
            </a:r>
            <a:r>
              <a:rPr lang="en-US" dirty="0" err="1" smtClean="0">
                <a:hlinkClick r:id="rId5" tooltip="Artemether"/>
              </a:rPr>
              <a:t>artemether</a:t>
            </a:r>
            <a:r>
              <a:rPr lang="en-US" dirty="0" smtClean="0"/>
              <a:t>. </a:t>
            </a:r>
            <a:r>
              <a:rPr lang="en-US" dirty="0" err="1" smtClean="0"/>
              <a:t>Lumefantrine</a:t>
            </a:r>
            <a:r>
              <a:rPr lang="en-US" dirty="0" smtClean="0"/>
              <a:t> has a much longer half-life compared to </a:t>
            </a:r>
            <a:r>
              <a:rPr lang="en-US" dirty="0" err="1" smtClean="0"/>
              <a:t>artemether</a:t>
            </a:r>
            <a:r>
              <a:rPr lang="en-US" dirty="0" smtClean="0"/>
              <a:t> &amp; so is therefore thought to clear any residual parasites that remain after combination treatment.</a:t>
            </a:r>
          </a:p>
          <a:p>
            <a:r>
              <a:rPr lang="en-US" b="1" dirty="0" err="1" smtClean="0"/>
              <a:t>Amodiaquine</a:t>
            </a:r>
            <a:r>
              <a:rPr lang="en-US" dirty="0" smtClean="0"/>
              <a:t> is a medication used to treat </a:t>
            </a:r>
            <a:r>
              <a:rPr lang="en-US" dirty="0" smtClean="0">
                <a:hlinkClick r:id="rId6" tooltip="Antimalarial"/>
              </a:rPr>
              <a:t>malaria</a:t>
            </a:r>
            <a:r>
              <a:rPr lang="en-US" dirty="0" smtClean="0"/>
              <a:t>, including </a:t>
            </a:r>
            <a:r>
              <a:rPr lang="en-US" i="1" dirty="0" smtClean="0"/>
              <a:t>P falciparum</a:t>
            </a:r>
            <a:r>
              <a:rPr lang="en-US" dirty="0" smtClean="0"/>
              <a:t> malaria when uncomplicated. It is recommended to be given with </a:t>
            </a:r>
            <a:r>
              <a:rPr lang="en-US" dirty="0" err="1" smtClean="0">
                <a:hlinkClick r:id="rId7" tooltip="Artesunate"/>
              </a:rPr>
              <a:t>artesunate</a:t>
            </a:r>
            <a:r>
              <a:rPr lang="en-US" dirty="0" smtClean="0"/>
              <a:t> to reduce the risk of resistance. Due to the risk of rare but serious side effects, it is not generally recommended to prevent malaria.</a:t>
            </a:r>
          </a:p>
          <a:p>
            <a:r>
              <a:rPr lang="en-US" b="1" dirty="0" err="1" smtClean="0"/>
              <a:t>Sulfadoxine</a:t>
            </a:r>
            <a:r>
              <a:rPr lang="en-US" b="1" dirty="0" smtClean="0"/>
              <a:t>/</a:t>
            </a:r>
            <a:r>
              <a:rPr lang="en-US" b="1" dirty="0" err="1" smtClean="0"/>
              <a:t>pyrimethamine</a:t>
            </a:r>
            <a:r>
              <a:rPr lang="en-US" dirty="0" smtClean="0"/>
              <a:t>, sold under the </a:t>
            </a:r>
            <a:r>
              <a:rPr lang="en-US" dirty="0" err="1" smtClean="0"/>
              <a:t>brandname</a:t>
            </a:r>
            <a:r>
              <a:rPr lang="en-US" dirty="0" smtClean="0"/>
              <a:t> </a:t>
            </a:r>
            <a:r>
              <a:rPr lang="en-US" b="1" dirty="0" err="1" smtClean="0"/>
              <a:t>Fansidar</a:t>
            </a:r>
            <a:r>
              <a:rPr lang="en-US" dirty="0" smtClean="0"/>
              <a:t>, is a combination medication used to treat </a:t>
            </a:r>
            <a:r>
              <a:rPr lang="en-US" dirty="0" smtClean="0">
                <a:hlinkClick r:id="rId8" tooltip="Malaria"/>
              </a:rPr>
              <a:t>malaria</a:t>
            </a:r>
            <a:r>
              <a:rPr lang="en-US" dirty="0" smtClean="0"/>
              <a:t>. It contains </a:t>
            </a:r>
            <a:r>
              <a:rPr lang="en-US" dirty="0" err="1" smtClean="0">
                <a:hlinkClick r:id="rId9" tooltip="Sulfadoxine"/>
              </a:rPr>
              <a:t>sulfadoxine</a:t>
            </a:r>
            <a:r>
              <a:rPr lang="en-US" dirty="0" smtClean="0"/>
              <a:t> (a </a:t>
            </a:r>
            <a:r>
              <a:rPr lang="en-US" dirty="0" smtClean="0">
                <a:hlinkClick r:id="rId10" tooltip="Sulfonamide (medicine)"/>
              </a:rPr>
              <a:t>sulfonamide</a:t>
            </a:r>
            <a:r>
              <a:rPr lang="en-US" dirty="0" smtClean="0"/>
              <a:t>) &amp; </a:t>
            </a:r>
            <a:r>
              <a:rPr lang="en-US" dirty="0" err="1" smtClean="0">
                <a:hlinkClick r:id="rId11" tooltip="Pyrimethamine"/>
              </a:rPr>
              <a:t>pyrimethamine</a:t>
            </a:r>
            <a:r>
              <a:rPr lang="en-US" dirty="0" smtClean="0"/>
              <a:t> (an </a:t>
            </a:r>
            <a:r>
              <a:rPr lang="en-US" dirty="0" smtClean="0">
                <a:hlinkClick r:id="rId12" tooltip="Antiprotozoal"/>
              </a:rPr>
              <a:t>antiprotozoal</a:t>
            </a:r>
            <a:r>
              <a:rPr lang="en-US" dirty="0" smtClean="0"/>
              <a:t>). For the treatment of malaria it is typically used along with other </a:t>
            </a:r>
            <a:r>
              <a:rPr lang="en-US" dirty="0" smtClean="0">
                <a:hlinkClick r:id="rId13" tooltip="Antimalarial medication"/>
              </a:rPr>
              <a:t>antimalarial medication</a:t>
            </a:r>
            <a:r>
              <a:rPr lang="en-US" dirty="0" smtClean="0"/>
              <a:t> such as </a:t>
            </a:r>
            <a:r>
              <a:rPr lang="en-US" dirty="0" err="1" smtClean="0">
                <a:hlinkClick r:id="rId7" tooltip="Artesunate"/>
              </a:rPr>
              <a:t>artesunate</a:t>
            </a:r>
            <a:r>
              <a:rPr lang="en-US" dirty="0" smtClean="0"/>
              <a:t>. But there is high resistance.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11</a:t>
            </a:fld>
            <a:endParaRPr lang="en-US"/>
          </a:p>
        </p:txBody>
      </p:sp>
    </p:spTree>
    <p:extLst>
      <p:ext uri="{BB962C8B-B14F-4D97-AF65-F5344CB8AC3E}">
        <p14:creationId xmlns:p14="http://schemas.microsoft.com/office/powerpoint/2010/main" val="144302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Neutropenia: is an abnormally low level of neutrophils.. Neutrophils are a common type of WBCs important to fighting off infections — particularly those caused by bacteria. For adults, counts of less than 1,500 neutrophils /</a:t>
            </a:r>
            <a:r>
              <a:rPr lang="en-US" dirty="0" err="1" smtClean="0"/>
              <a:t>uL</a:t>
            </a:r>
            <a:r>
              <a:rPr lang="en-US" baseline="0" dirty="0" smtClean="0"/>
              <a:t> </a:t>
            </a:r>
            <a:r>
              <a:rPr lang="en-US" dirty="0" smtClean="0"/>
              <a:t>of blood are considered to be neutropenia.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12</a:t>
            </a:fld>
            <a:endParaRPr lang="en-US"/>
          </a:p>
        </p:txBody>
      </p:sp>
    </p:spTree>
    <p:extLst>
      <p:ext uri="{BB962C8B-B14F-4D97-AF65-F5344CB8AC3E}">
        <p14:creationId xmlns:p14="http://schemas.microsoft.com/office/powerpoint/2010/main" val="409606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Cheap, safe &amp; good efficacy</a:t>
            </a:r>
          </a:p>
          <a:p>
            <a:r>
              <a:rPr lang="en-US" sz="1200" b="0" i="0" u="none" strike="noStrike" kern="1200" baseline="0" dirty="0" smtClean="0">
                <a:solidFill>
                  <a:schemeClr val="tx1"/>
                </a:solidFill>
                <a:latin typeface="+mn-lt"/>
                <a:ea typeface="+mn-ea"/>
                <a:cs typeface="+mn-cs"/>
              </a:rPr>
              <a:t>It was the drug of choice in </a:t>
            </a:r>
            <a:r>
              <a:rPr lang="en-US" sz="1200" b="0" i="0" u="none" strike="noStrike" kern="1200" baseline="0" dirty="0" err="1" smtClean="0">
                <a:solidFill>
                  <a:schemeClr val="tx1"/>
                </a:solidFill>
                <a:latin typeface="+mn-lt"/>
                <a:ea typeface="+mn-ea"/>
                <a:cs typeface="+mn-cs"/>
              </a:rPr>
              <a:t>tr</a:t>
            </a:r>
            <a:r>
              <a:rPr lang="en-US" sz="1200" b="0" i="0" u="none" strike="noStrike" kern="1200" baseline="0" dirty="0" smtClean="0">
                <a:solidFill>
                  <a:schemeClr val="tx1"/>
                </a:solidFill>
                <a:latin typeface="+mn-lt"/>
                <a:ea typeface="+mn-ea"/>
                <a:cs typeface="+mn-cs"/>
              </a:rPr>
              <a:t> of malaria since the 1940s</a:t>
            </a:r>
          </a:p>
          <a:p>
            <a:r>
              <a:rPr lang="en-US" sz="1200" b="0" i="0" u="none" strike="noStrike" kern="1200" baseline="0" dirty="0" smtClean="0">
                <a:solidFill>
                  <a:schemeClr val="tx1"/>
                </a:solidFill>
                <a:latin typeface="+mn-lt"/>
                <a:ea typeface="+mn-ea"/>
                <a:cs typeface="+mn-cs"/>
              </a:rPr>
              <a:t>Only central America is not resistant</a:t>
            </a:r>
          </a:p>
          <a:p>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is a highly effective </a:t>
            </a:r>
            <a:r>
              <a:rPr lang="en-US" sz="1200" b="1" i="0" u="none" strike="noStrike" kern="1200" baseline="0" dirty="0" smtClean="0">
                <a:solidFill>
                  <a:schemeClr val="tx1"/>
                </a:solidFill>
                <a:latin typeface="+mn-lt"/>
                <a:ea typeface="+mn-ea"/>
                <a:cs typeface="+mn-cs"/>
              </a:rPr>
              <a:t>blood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schizonticide</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13</a:t>
            </a:fld>
            <a:endParaRPr lang="en-US"/>
          </a:p>
        </p:txBody>
      </p:sp>
    </p:spTree>
    <p:extLst>
      <p:ext uri="{BB962C8B-B14F-4D97-AF65-F5344CB8AC3E}">
        <p14:creationId xmlns:p14="http://schemas.microsoft.com/office/powerpoint/2010/main" val="5500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Stays in tissues</a:t>
            </a:r>
          </a:p>
          <a:p>
            <a:r>
              <a:rPr lang="en-US" dirty="0" smtClean="0"/>
              <a:t>It has 2 compartment</a:t>
            </a:r>
            <a:r>
              <a:rPr lang="en-US" baseline="0" dirty="0" smtClean="0"/>
              <a:t> model, distributed from high perfused tissue into low perfused like muscle/bone.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14</a:t>
            </a:fld>
            <a:endParaRPr lang="en-US"/>
          </a:p>
        </p:txBody>
      </p:sp>
    </p:spTree>
    <p:extLst>
      <p:ext uri="{BB962C8B-B14F-4D97-AF65-F5344CB8AC3E}">
        <p14:creationId xmlns:p14="http://schemas.microsoft.com/office/powerpoint/2010/main" val="91610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drug probably acts by </a:t>
            </a:r>
            <a:r>
              <a:rPr lang="en-US" sz="1200" b="1" i="0" u="none" strike="noStrike" kern="1200" baseline="0" dirty="0" smtClean="0">
                <a:solidFill>
                  <a:schemeClr val="tx1"/>
                </a:solidFill>
                <a:latin typeface="+mn-lt"/>
                <a:ea typeface="+mn-ea"/>
                <a:cs typeface="+mn-cs"/>
              </a:rPr>
              <a:t>concentrating in parasite food vacuoles</a:t>
            </a:r>
            <a:r>
              <a:rPr lang="en-US" sz="1200" b="0" i="0" u="none" strike="noStrike" kern="1200" baseline="0" dirty="0" smtClean="0">
                <a:solidFill>
                  <a:schemeClr val="tx1"/>
                </a:solidFill>
                <a:latin typeface="+mn-lt"/>
                <a:ea typeface="+mn-ea"/>
                <a:cs typeface="+mn-cs"/>
              </a:rPr>
              <a:t>, preventing the </a:t>
            </a:r>
            <a:r>
              <a:rPr lang="en-US" sz="1200" b="0" i="0" u="none" strike="noStrike" kern="1200" baseline="0" dirty="0" err="1" smtClean="0">
                <a:solidFill>
                  <a:schemeClr val="tx1"/>
                </a:solidFill>
                <a:latin typeface="+mn-lt"/>
                <a:ea typeface="+mn-ea"/>
                <a:cs typeface="+mn-cs"/>
              </a:rPr>
              <a:t>biocrystallization</a:t>
            </a:r>
            <a:r>
              <a:rPr lang="en-US" sz="1200" b="0" i="0" u="none" strike="noStrike" kern="1200" baseline="0" dirty="0" smtClean="0">
                <a:solidFill>
                  <a:schemeClr val="tx1"/>
                </a:solidFill>
                <a:latin typeface="+mn-lt"/>
                <a:ea typeface="+mn-ea"/>
                <a:cs typeface="+mn-cs"/>
              </a:rPr>
              <a:t> of the hemoglobin breakdown product,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into </a:t>
            </a:r>
            <a:r>
              <a:rPr lang="en-US" sz="1200" b="0" i="0" u="none" strike="noStrike" kern="1200" baseline="0" dirty="0" err="1" smtClean="0">
                <a:solidFill>
                  <a:schemeClr val="tx1"/>
                </a:solidFill>
                <a:latin typeface="+mn-lt"/>
                <a:ea typeface="+mn-ea"/>
                <a:cs typeface="+mn-cs"/>
              </a:rPr>
              <a:t>hemozoin</a:t>
            </a:r>
            <a:r>
              <a:rPr lang="en-US" sz="1200" b="0" i="0" u="none" strike="noStrike" kern="1200" baseline="0" dirty="0" smtClean="0">
                <a:solidFill>
                  <a:schemeClr val="tx1"/>
                </a:solidFill>
                <a:latin typeface="+mn-lt"/>
                <a:ea typeface="+mn-ea"/>
                <a:cs typeface="+mn-cs"/>
              </a:rPr>
              <a:t>, &amp; thus eliciting parasite toxicity due to the buildup of free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drugs :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Quinine, &amp; </a:t>
            </a:r>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polymerase</a:t>
            </a:r>
          </a:p>
        </p:txBody>
      </p:sp>
      <p:sp>
        <p:nvSpPr>
          <p:cNvPr id="4" name="Slide Number Placeholder 3"/>
          <p:cNvSpPr>
            <a:spLocks noGrp="1"/>
          </p:cNvSpPr>
          <p:nvPr>
            <p:ph type="sldNum" sz="quarter" idx="10"/>
          </p:nvPr>
        </p:nvSpPr>
        <p:spPr/>
        <p:txBody>
          <a:bodyPr/>
          <a:lstStyle/>
          <a:p>
            <a:fld id="{F5E8F4B4-ADE1-48D3-9D4B-3A256119313A}" type="slidenum">
              <a:rPr lang="en-US" smtClean="0"/>
              <a:pPr/>
              <a:t>15</a:t>
            </a:fld>
            <a:endParaRPr lang="en-US"/>
          </a:p>
        </p:txBody>
      </p:sp>
    </p:spTree>
    <p:extLst>
      <p:ext uri="{BB962C8B-B14F-4D97-AF65-F5344CB8AC3E}">
        <p14:creationId xmlns:p14="http://schemas.microsoft.com/office/powerpoint/2010/main" val="284352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Transporter inside the parasite</a:t>
            </a:r>
          </a:p>
          <a:p>
            <a:r>
              <a:rPr lang="en-GB" dirty="0" smtClean="0"/>
              <a:t>So this will clear the drug out of the parasite</a:t>
            </a:r>
          </a:p>
          <a:p>
            <a:r>
              <a:rPr lang="en-GB" dirty="0" smtClean="0"/>
              <a:t>CCB are drugs inhibit this transporter experimentally</a:t>
            </a:r>
            <a:r>
              <a:rPr lang="en-GB" baseline="0" dirty="0" smtClean="0"/>
              <a:t> only</a:t>
            </a:r>
            <a:endParaRPr lang="en-GB"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16</a:t>
            </a:fld>
            <a:endParaRPr lang="en-US"/>
          </a:p>
        </p:txBody>
      </p:sp>
    </p:spTree>
    <p:extLst>
      <p:ext uri="{BB962C8B-B14F-4D97-AF65-F5344CB8AC3E}">
        <p14:creationId xmlns:p14="http://schemas.microsoft.com/office/powerpoint/2010/main" val="31559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rapidly terminates fever (in 24–48 hours) &amp; clears </a:t>
            </a:r>
            <a:r>
              <a:rPr lang="en-US" sz="1200" b="0" i="0" u="none" strike="noStrike" kern="1200" baseline="0" dirty="0" err="1" smtClean="0">
                <a:solidFill>
                  <a:schemeClr val="tx1"/>
                </a:solidFill>
                <a:latin typeface="+mn-lt"/>
                <a:ea typeface="+mn-ea"/>
                <a:cs typeface="+mn-cs"/>
              </a:rPr>
              <a:t>parasitemia</a:t>
            </a:r>
            <a:r>
              <a:rPr lang="en-US" sz="1200" b="0" i="0" u="none" strike="noStrike" kern="1200" baseline="0" dirty="0" smtClean="0">
                <a:solidFill>
                  <a:schemeClr val="tx1"/>
                </a:solidFill>
                <a:latin typeface="+mn-lt"/>
                <a:ea typeface="+mn-ea"/>
                <a:cs typeface="+mn-cs"/>
              </a:rPr>
              <a:t> (in 48–72 hours) caused by sensitive parasites.</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has been replaced by other drugs, principally ACTs, as the standard therapy to treat f malaria in most endemic countries.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does not eliminate dormant liver forms of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vivax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&amp; for that reason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must be added for the radical cure of these species. </a:t>
            </a:r>
          </a:p>
          <a:p>
            <a:r>
              <a:rPr lang="en-US" sz="1200" b="0" i="0" u="none" strike="noStrike" kern="1200" baseline="0" dirty="0" smtClean="0">
                <a:solidFill>
                  <a:schemeClr val="tx1"/>
                </a:solidFill>
                <a:latin typeface="+mn-lt"/>
                <a:ea typeface="+mn-ea"/>
                <a:cs typeface="+mn-cs"/>
              </a:rPr>
              <a:t>Against all types of plasmodium except resistant strains</a:t>
            </a:r>
          </a:p>
          <a:p>
            <a:r>
              <a:rPr lang="en-US" sz="1200" b="0" i="0" u="none" strike="noStrike" kern="1200" baseline="0" dirty="0" smtClean="0">
                <a:solidFill>
                  <a:schemeClr val="tx1"/>
                </a:solidFill>
                <a:latin typeface="+mn-lt"/>
                <a:ea typeface="+mn-ea"/>
                <a:cs typeface="+mn-cs"/>
              </a:rPr>
              <a:t>Other uses:</a:t>
            </a:r>
          </a:p>
          <a:p>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reaches high liver concentrations &amp; may be used for amebic abscesses that fail initial therapy with metronidazole.</a:t>
            </a:r>
          </a:p>
          <a:p>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hydroxychloroquine</a:t>
            </a:r>
            <a:r>
              <a:rPr lang="en-US" sz="1200" b="0" i="0" u="none" strike="noStrike" kern="1200" baseline="0" dirty="0" smtClean="0">
                <a:solidFill>
                  <a:schemeClr val="tx1"/>
                </a:solidFill>
                <a:latin typeface="+mn-lt"/>
                <a:ea typeface="+mn-ea"/>
                <a:cs typeface="+mn-cs"/>
              </a:rPr>
              <a:t> are </a:t>
            </a:r>
            <a:r>
              <a:rPr lang="en-US" sz="1200" b="0" i="0" u="none" strike="noStrike" kern="1200" baseline="0" dirty="0" err="1" smtClean="0">
                <a:solidFill>
                  <a:schemeClr val="tx1"/>
                </a:solidFill>
                <a:latin typeface="+mn-lt"/>
                <a:ea typeface="+mn-ea"/>
                <a:cs typeface="+mn-cs"/>
              </a:rPr>
              <a:t>nonbiologic</a:t>
            </a:r>
            <a:r>
              <a:rPr lang="en-US" sz="1200" b="0" i="0" u="none" strike="noStrike" kern="1200" baseline="0" dirty="0" smtClean="0">
                <a:solidFill>
                  <a:schemeClr val="tx1"/>
                </a:solidFill>
                <a:latin typeface="+mn-lt"/>
                <a:ea typeface="+mn-ea"/>
                <a:cs typeface="+mn-cs"/>
              </a:rPr>
              <a:t> drugs mainly used for malaria &amp; in the rheumatic diseases. </a:t>
            </a:r>
          </a:p>
          <a:p>
            <a:r>
              <a:rPr lang="en-US" sz="1200" b="0" i="0" u="none" strike="noStrike" kern="1200" baseline="0" dirty="0" smtClean="0">
                <a:solidFill>
                  <a:schemeClr val="tx1"/>
                </a:solidFill>
                <a:latin typeface="+mn-lt"/>
                <a:ea typeface="+mn-ea"/>
                <a:cs typeface="+mn-cs"/>
              </a:rPr>
              <a:t>The following mechanisms have been proposed: suppression of T-lymphocyte responses to mitogens, inhibition of leukocyte </a:t>
            </a:r>
            <a:r>
              <a:rPr lang="en-US" sz="1200" b="0" i="0" u="none" strike="noStrike" kern="1200" baseline="0" dirty="0" err="1" smtClean="0">
                <a:solidFill>
                  <a:schemeClr val="tx1"/>
                </a:solidFill>
                <a:latin typeface="+mn-lt"/>
                <a:ea typeface="+mn-ea"/>
                <a:cs typeface="+mn-cs"/>
              </a:rPr>
              <a:t>chemotaxis</a:t>
            </a:r>
            <a:r>
              <a:rPr lang="en-US" sz="1200" b="0" i="0" u="none" strike="noStrike" kern="1200" baseline="0" dirty="0" smtClean="0">
                <a:solidFill>
                  <a:schemeClr val="tx1"/>
                </a:solidFill>
                <a:latin typeface="+mn-lt"/>
                <a:ea typeface="+mn-ea"/>
                <a:cs typeface="+mn-cs"/>
              </a:rPr>
              <a:t>, stabilization of </a:t>
            </a:r>
            <a:r>
              <a:rPr lang="en-US" sz="1200" b="0" i="0" u="none" strike="noStrike" kern="1200" baseline="0" dirty="0" err="1" smtClean="0">
                <a:solidFill>
                  <a:schemeClr val="tx1"/>
                </a:solidFill>
                <a:latin typeface="+mn-lt"/>
                <a:ea typeface="+mn-ea"/>
                <a:cs typeface="+mn-cs"/>
              </a:rPr>
              <a:t>lysosomal</a:t>
            </a:r>
            <a:r>
              <a:rPr lang="en-US" sz="1200" b="0" i="0" u="none" strike="noStrike" kern="1200" baseline="0" dirty="0" smtClean="0">
                <a:solidFill>
                  <a:schemeClr val="tx1"/>
                </a:solidFill>
                <a:latin typeface="+mn-lt"/>
                <a:ea typeface="+mn-ea"/>
                <a:cs typeface="+mn-cs"/>
              </a:rPr>
              <a:t> enzymes, processing through the Fc-receptor, inhibition of DNA &amp; RNA synthesis, &amp; the trapping of free radicals. </a:t>
            </a:r>
          </a:p>
          <a:p>
            <a:r>
              <a:rPr lang="en-US" sz="1200" b="1" i="0" u="none" strike="noStrike" kern="1200" baseline="0" dirty="0" smtClean="0">
                <a:solidFill>
                  <a:schemeClr val="tx1"/>
                </a:solidFill>
                <a:latin typeface="+mn-lt"/>
                <a:ea typeface="+mn-ea"/>
                <a:cs typeface="+mn-cs"/>
              </a:rPr>
              <a:t>Pharmacokinetics: </a:t>
            </a:r>
            <a:r>
              <a:rPr lang="en-US" sz="1200" b="0" i="0" u="none" strike="noStrike" kern="1200" baseline="0" dirty="0" err="1" smtClean="0">
                <a:solidFill>
                  <a:schemeClr val="tx1"/>
                </a:solidFill>
                <a:latin typeface="+mn-lt"/>
                <a:ea typeface="+mn-ea"/>
                <a:cs typeface="+mn-cs"/>
              </a:rPr>
              <a:t>Antimalarials</a:t>
            </a:r>
            <a:r>
              <a:rPr lang="en-US" sz="1200" b="0" i="0" u="none" strike="noStrike" kern="1200" baseline="0" dirty="0" smtClean="0">
                <a:solidFill>
                  <a:schemeClr val="tx1"/>
                </a:solidFill>
                <a:latin typeface="+mn-lt"/>
                <a:ea typeface="+mn-ea"/>
                <a:cs typeface="+mn-cs"/>
              </a:rPr>
              <a:t> are rapidly absorbed &amp; 50% protein-bound in the plasma. They are very extensively tissue bound, particularly in melanin-containing tissues such as the eyes. The drugs are </a:t>
            </a:r>
            <a:r>
              <a:rPr lang="en-US" sz="1200" b="0" i="0" u="none" strike="noStrike" kern="1200" baseline="0" dirty="0" err="1" smtClean="0">
                <a:solidFill>
                  <a:schemeClr val="tx1"/>
                </a:solidFill>
                <a:latin typeface="+mn-lt"/>
                <a:ea typeface="+mn-ea"/>
                <a:cs typeface="+mn-cs"/>
              </a:rPr>
              <a:t>deaminated</a:t>
            </a:r>
            <a:r>
              <a:rPr lang="en-US" sz="1200" b="0" i="0" u="none" strike="noStrike" kern="1200" baseline="0" dirty="0" smtClean="0">
                <a:solidFill>
                  <a:schemeClr val="tx1"/>
                </a:solidFill>
                <a:latin typeface="+mn-lt"/>
                <a:ea typeface="+mn-ea"/>
                <a:cs typeface="+mn-cs"/>
              </a:rPr>
              <a:t> in the liver &amp; have blood elimination half-lives of up to 45 days.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17</a:t>
            </a:fld>
            <a:endParaRPr lang="en-US"/>
          </a:p>
        </p:txBody>
      </p:sp>
    </p:spTree>
    <p:extLst>
      <p:ext uri="{BB962C8B-B14F-4D97-AF65-F5344CB8AC3E}">
        <p14:creationId xmlns:p14="http://schemas.microsoft.com/office/powerpoint/2010/main" val="152715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Arial Narrow" pitchFamily="34" charset="0"/>
              </a:rPr>
              <a:t>Has high volume of distribution (100-1000 L/kg); Released slowly from tissues especially in</a:t>
            </a:r>
            <a:r>
              <a:rPr lang="en-US" sz="1200" baseline="0" dirty="0" smtClean="0">
                <a:solidFill>
                  <a:schemeClr val="bg1"/>
                </a:solidFill>
                <a:latin typeface="Arial Narrow" pitchFamily="34" charset="0"/>
              </a:rPr>
              <a:t> the eye (SE)</a:t>
            </a:r>
          </a:p>
          <a:p>
            <a:r>
              <a:rPr lang="en-US" dirty="0" smtClean="0">
                <a:effectLst/>
              </a:rPr>
              <a:t>Pruritus means itching (and not necessarily a rash) while </a:t>
            </a:r>
            <a:r>
              <a:rPr lang="en-US" dirty="0" err="1" smtClean="0">
                <a:effectLst/>
              </a:rPr>
              <a:t>urticaria</a:t>
            </a:r>
            <a:r>
              <a:rPr lang="en-US" dirty="0" smtClean="0">
                <a:effectLst/>
              </a:rPr>
              <a:t> (hives) refers to an </a:t>
            </a:r>
            <a:r>
              <a:rPr lang="en-US" dirty="0" smtClean="0">
                <a:effectLst/>
                <a:hlinkClick r:id="rId3"/>
              </a:rPr>
              <a:t>itchy rash</a:t>
            </a:r>
            <a:r>
              <a:rPr lang="en-US" dirty="0" smtClean="0">
                <a:effectLst/>
              </a:rPr>
              <a:t> that is raised, red, round to oval lesions that come &amp; go. </a:t>
            </a:r>
          </a:p>
          <a:p>
            <a:r>
              <a:rPr lang="en-US" dirty="0" smtClean="0">
                <a:effectLst/>
              </a:rPr>
              <a:t>Prolonged </a:t>
            </a:r>
            <a:r>
              <a:rPr lang="en-US" dirty="0" err="1" smtClean="0">
                <a:effectLst/>
              </a:rPr>
              <a:t>tr</a:t>
            </a:r>
            <a:r>
              <a:rPr lang="en-US" dirty="0" smtClean="0">
                <a:effectLst/>
              </a:rPr>
              <a:t> as in the case of </a:t>
            </a:r>
            <a:r>
              <a:rPr lang="en-US" dirty="0" err="1" smtClean="0">
                <a:effectLst/>
              </a:rPr>
              <a:t>rhematoid</a:t>
            </a:r>
            <a:r>
              <a:rPr lang="en-US" dirty="0" smtClean="0">
                <a:effectLst/>
              </a:rPr>
              <a:t> arthritis</a:t>
            </a:r>
            <a:br>
              <a:rPr lang="en-US" dirty="0" smtClean="0">
                <a:effectLst/>
              </a:rPr>
            </a:br>
            <a:r>
              <a:rPr lang="en-US" b="1" dirty="0" smtClean="0"/>
              <a:t>Opacity</a:t>
            </a:r>
            <a:r>
              <a:rPr lang="en-US" dirty="0" smtClean="0"/>
              <a:t> is the measure of impenetrability to </a:t>
            </a:r>
            <a:r>
              <a:rPr lang="en-US" dirty="0" smtClean="0">
                <a:hlinkClick r:id="rId4" tooltip="Electromagnetic radiation"/>
              </a:rPr>
              <a:t>electromagnetic</a:t>
            </a:r>
            <a:r>
              <a:rPr lang="en-US" dirty="0" smtClean="0"/>
              <a:t> or other kinds of </a:t>
            </a:r>
            <a:r>
              <a:rPr lang="en-US" dirty="0" smtClean="0">
                <a:hlinkClick r:id="rId5" tooltip="Radiation"/>
              </a:rPr>
              <a:t>radiation</a:t>
            </a:r>
            <a:r>
              <a:rPr lang="en-US" dirty="0" smtClean="0"/>
              <a:t>, especially visible </a:t>
            </a:r>
            <a:r>
              <a:rPr lang="en-US" dirty="0" smtClean="0">
                <a:hlinkClick r:id="rId6" tooltip="Light"/>
              </a:rPr>
              <a:t>light</a:t>
            </a:r>
            <a:r>
              <a:rPr lang="en-US" dirty="0" smtClean="0"/>
              <a:t>. </a:t>
            </a:r>
            <a:r>
              <a:rPr lang="en-US" sz="1200" i="1" dirty="0" smtClean="0">
                <a:solidFill>
                  <a:schemeClr val="bg1"/>
                </a:solidFill>
                <a:latin typeface="Arial Narrow" pitchFamily="34" charset="0"/>
              </a:rPr>
              <a:t>lenticular opacity:</a:t>
            </a:r>
            <a:r>
              <a:rPr lang="en-US" sz="1200" i="1" baseline="0" dirty="0" smtClean="0">
                <a:solidFill>
                  <a:schemeClr val="bg1"/>
                </a:solidFill>
                <a:latin typeface="Arial Narrow" pitchFamily="34" charset="0"/>
              </a:rPr>
              <a:t> cataract, </a:t>
            </a:r>
            <a:r>
              <a:rPr lang="en-US" dirty="0" smtClean="0"/>
              <a:t>opacity is confined to the lens. So monitoring of eyes q 6 months is important</a:t>
            </a:r>
            <a:r>
              <a:rPr lang="en-US" dirty="0" smtClean="0">
                <a:effectLst/>
              </a:rPr>
              <a:t/>
            </a:r>
            <a:br>
              <a:rPr lang="en-US" dirty="0" smtClean="0">
                <a:effectLst/>
              </a:rPr>
            </a:br>
            <a:r>
              <a:rPr lang="ar-SA" dirty="0" smtClean="0">
                <a:effectLst/>
              </a:rPr>
              <a:t>تعتيم عدسة العين</a:t>
            </a:r>
            <a:endParaRPr lang="en-GB" dirty="0" smtClean="0">
              <a:effectLst/>
            </a:endParaRPr>
          </a:p>
          <a:p>
            <a:r>
              <a:rPr lang="en-GB" dirty="0" smtClean="0">
                <a:effectLst/>
              </a:rPr>
              <a:t>Bolus is not recommended</a:t>
            </a:r>
          </a:p>
          <a:p>
            <a:r>
              <a:rPr lang="en-GB" dirty="0" smtClean="0">
                <a:effectLst/>
              </a:rPr>
              <a:t>To</a:t>
            </a:r>
            <a:r>
              <a:rPr lang="en-GB" baseline="0" dirty="0" smtClean="0">
                <a:effectLst/>
              </a:rPr>
              <a:t> </a:t>
            </a:r>
            <a:r>
              <a:rPr lang="en-GB" baseline="0" dirty="0" err="1" smtClean="0">
                <a:effectLst/>
              </a:rPr>
              <a:t>tr</a:t>
            </a:r>
            <a:r>
              <a:rPr lang="en-GB" baseline="0" dirty="0" smtClean="0">
                <a:effectLst/>
              </a:rPr>
              <a:t> malaria it is used usually for 3 days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18</a:t>
            </a:fld>
            <a:endParaRPr lang="en-US"/>
          </a:p>
        </p:txBody>
      </p:sp>
    </p:spTree>
    <p:extLst>
      <p:ext uri="{BB962C8B-B14F-4D97-AF65-F5344CB8AC3E}">
        <p14:creationId xmlns:p14="http://schemas.microsoft.com/office/powerpoint/2010/main" val="259200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Quinine is derived from the bark of the cinchona tree, a traditional remedy for </a:t>
            </a:r>
            <a:r>
              <a:rPr lang="en-US" sz="1200" b="1" i="0" u="none" strike="noStrike" kern="1200" baseline="0" dirty="0" smtClean="0">
                <a:solidFill>
                  <a:schemeClr val="tx1"/>
                </a:solidFill>
                <a:latin typeface="+mn-lt"/>
                <a:ea typeface="+mn-ea"/>
                <a:cs typeface="+mn-cs"/>
              </a:rPr>
              <a:t>intermittent fevers from South America</a:t>
            </a:r>
          </a:p>
          <a:p>
            <a:pPr rtl="0"/>
            <a:r>
              <a:rPr lang="en-US" sz="1200" b="1" kern="1200" dirty="0" smtClean="0">
                <a:solidFill>
                  <a:schemeClr val="tx1"/>
                </a:solidFill>
                <a:effectLst/>
                <a:latin typeface="+mn-lt"/>
                <a:ea typeface="+mn-ea"/>
                <a:cs typeface="+mn-cs"/>
              </a:rPr>
              <a:t>Curare</a:t>
            </a:r>
            <a:r>
              <a:rPr lang="en-US" sz="1200" b="0" kern="1200" dirty="0" smtClean="0">
                <a:solidFill>
                  <a:schemeClr val="tx1"/>
                </a:solidFill>
                <a:effectLst/>
                <a:latin typeface="+mn-lt"/>
                <a:ea typeface="+mn-ea"/>
                <a:cs typeface="+mn-cs"/>
              </a:rPr>
              <a:t> is an example of a non-depolarizing muscle relaxant that blocks the nicotinic acetylcholine receptor (</a:t>
            </a:r>
            <a:r>
              <a:rPr lang="en-US" sz="1200" b="0" kern="1200" dirty="0" err="1" smtClean="0">
                <a:solidFill>
                  <a:schemeClr val="tx1"/>
                </a:solidFill>
                <a:effectLst/>
                <a:latin typeface="+mn-lt"/>
                <a:ea typeface="+mn-ea"/>
                <a:cs typeface="+mn-cs"/>
              </a:rPr>
              <a:t>nAChR</a:t>
            </a:r>
            <a:r>
              <a:rPr lang="en-US" sz="1200" b="0" kern="1200" dirty="0" smtClean="0">
                <a:solidFill>
                  <a:schemeClr val="tx1"/>
                </a:solidFill>
                <a:effectLst/>
                <a:latin typeface="+mn-lt"/>
                <a:ea typeface="+mn-ea"/>
                <a:cs typeface="+mn-cs"/>
              </a:rPr>
              <a:t>), one of the 2 types of acetylcholine (</a:t>
            </a:r>
            <a:r>
              <a:rPr lang="en-US" sz="1200" b="0" kern="1200" dirty="0" err="1" smtClean="0">
                <a:solidFill>
                  <a:schemeClr val="tx1"/>
                </a:solidFill>
                <a:effectLst/>
                <a:latin typeface="+mn-lt"/>
                <a:ea typeface="+mn-ea"/>
                <a:cs typeface="+mn-cs"/>
              </a:rPr>
              <a:t>ACh</a:t>
            </a:r>
            <a:r>
              <a:rPr lang="en-US" sz="1200" b="0" kern="1200" dirty="0" smtClean="0">
                <a:solidFill>
                  <a:schemeClr val="tx1"/>
                </a:solidFill>
                <a:effectLst/>
                <a:latin typeface="+mn-lt"/>
                <a:ea typeface="+mn-ea"/>
                <a:cs typeface="+mn-cs"/>
              </a:rPr>
              <a:t>) receptors, at the </a:t>
            </a:r>
            <a:r>
              <a:rPr lang="en-US" sz="1200" b="1" kern="1200" dirty="0" smtClean="0">
                <a:solidFill>
                  <a:schemeClr val="tx1"/>
                </a:solidFill>
                <a:effectLst/>
                <a:latin typeface="+mn-lt"/>
                <a:ea typeface="+mn-ea"/>
                <a:cs typeface="+mn-cs"/>
              </a:rPr>
              <a:t>neuromuscular </a:t>
            </a:r>
            <a:r>
              <a:rPr lang="en-US" sz="1200" b="0" kern="1200" dirty="0" smtClean="0">
                <a:solidFill>
                  <a:schemeClr val="tx1"/>
                </a:solidFill>
                <a:effectLst/>
                <a:latin typeface="+mn-lt"/>
                <a:ea typeface="+mn-ea"/>
                <a:cs typeface="+mn-cs"/>
              </a:rPr>
              <a:t>junction.</a:t>
            </a:r>
            <a:r>
              <a:rPr lang="ar-SA" sz="1200" b="0"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pPr rtl="0"/>
            <a:r>
              <a:rPr lang="en-GB" sz="1200" b="0" kern="1200" dirty="0" smtClean="0">
                <a:solidFill>
                  <a:schemeClr val="tx1"/>
                </a:solidFill>
                <a:effectLst/>
                <a:latin typeface="+mn-lt"/>
                <a:ea typeface="+mn-ea"/>
                <a:cs typeface="+mn-cs"/>
              </a:rPr>
              <a:t>Quinidine (D) isomer of quinine used in arrhythmia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19</a:t>
            </a:fld>
            <a:endParaRPr lang="en-US"/>
          </a:p>
        </p:txBody>
      </p:sp>
    </p:spTree>
    <p:extLst>
      <p:ext uri="{BB962C8B-B14F-4D97-AF65-F5344CB8AC3E}">
        <p14:creationId xmlns:p14="http://schemas.microsoft.com/office/powerpoint/2010/main" val="163430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a:t>
            </a:fld>
            <a:endParaRPr lang="en-US"/>
          </a:p>
        </p:txBody>
      </p:sp>
    </p:spTree>
    <p:extLst>
      <p:ext uri="{BB962C8B-B14F-4D97-AF65-F5344CB8AC3E}">
        <p14:creationId xmlns:p14="http://schemas.microsoft.com/office/powerpoint/2010/main" val="3973974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Individuals with malaria develop higher plasma levels of the drug than healthy controls, but toxicity is not increased,</a:t>
            </a:r>
          </a:p>
          <a:p>
            <a:r>
              <a:rPr lang="en-US" sz="1200" b="0" i="0" u="none" strike="noStrike" kern="1200" baseline="0" dirty="0" smtClean="0">
                <a:solidFill>
                  <a:schemeClr val="tx1"/>
                </a:solidFill>
                <a:latin typeface="+mn-lt"/>
                <a:ea typeface="+mn-ea"/>
                <a:cs typeface="+mn-cs"/>
              </a:rPr>
              <a:t>apparently because of increased protein binding.</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20</a:t>
            </a:fld>
            <a:endParaRPr lang="en-US"/>
          </a:p>
        </p:txBody>
      </p:sp>
    </p:spTree>
    <p:extLst>
      <p:ext uri="{BB962C8B-B14F-4D97-AF65-F5344CB8AC3E}">
        <p14:creationId xmlns:p14="http://schemas.microsoft.com/office/powerpoint/2010/main" val="138077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Quinine resistance appears to share common characteristics with </a:t>
            </a:r>
            <a:r>
              <a:rPr lang="en-US" dirty="0" err="1" smtClean="0">
                <a:effectLst/>
              </a:rPr>
              <a:t>chloroquine</a:t>
            </a:r>
            <a:r>
              <a:rPr lang="en-US" dirty="0" smtClean="0">
                <a:effectLst/>
              </a:rPr>
              <a:t> resistance.</a:t>
            </a:r>
          </a:p>
          <a:p>
            <a:r>
              <a:rPr lang="en-US" b="1" dirty="0" smtClean="0"/>
              <a:t>P-glycoprotein 1</a:t>
            </a:r>
            <a:r>
              <a:rPr lang="en-US" dirty="0" smtClean="0"/>
              <a:t> in parasite and human (permeability glycoprotein is an important protein of the </a:t>
            </a:r>
            <a:r>
              <a:rPr lang="en-US" dirty="0" smtClean="0">
                <a:hlinkClick r:id="rId3" tooltip="Cell membrane"/>
              </a:rPr>
              <a:t>cell membrane</a:t>
            </a:r>
            <a:r>
              <a:rPr lang="en-US" dirty="0" smtClean="0"/>
              <a:t> that pumps many foreign substances out of cells. While decreased efflux activity may promote disease susceptibility &amp; drug toxicity, increased efflux activity may confer resistance to therapeutic drugs </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21</a:t>
            </a:fld>
            <a:endParaRPr lang="en-US"/>
          </a:p>
        </p:txBody>
      </p:sp>
    </p:spTree>
    <p:extLst>
      <p:ext uri="{BB962C8B-B14F-4D97-AF65-F5344CB8AC3E}">
        <p14:creationId xmlns:p14="http://schemas.microsoft.com/office/powerpoint/2010/main" val="4260454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Quinidine can be administered in divided doses or by continuous IV infusion; treatment should begin with a </a:t>
            </a:r>
            <a:r>
              <a:rPr lang="en-US" sz="1200" b="1" i="0" u="none" strike="noStrike" kern="1200" baseline="0" dirty="0" smtClean="0">
                <a:solidFill>
                  <a:schemeClr val="tx1"/>
                </a:solidFill>
                <a:latin typeface="+mn-lt"/>
                <a:ea typeface="+mn-ea"/>
                <a:cs typeface="+mn-cs"/>
              </a:rPr>
              <a:t>loading dose </a:t>
            </a:r>
            <a:r>
              <a:rPr lang="en-US" sz="1200" b="0" i="0" u="none" strike="noStrike" kern="1200" baseline="0" dirty="0" smtClean="0">
                <a:solidFill>
                  <a:schemeClr val="tx1"/>
                </a:solidFill>
                <a:latin typeface="+mn-lt"/>
                <a:ea typeface="+mn-ea"/>
                <a:cs typeface="+mn-cs"/>
              </a:rPr>
              <a:t>to achieve effective plasma concentrations promptly. Because of its </a:t>
            </a:r>
            <a:r>
              <a:rPr lang="en-US" sz="1200" b="1" i="0" u="none" strike="noStrike" kern="1200" baseline="0" dirty="0" smtClean="0">
                <a:solidFill>
                  <a:schemeClr val="tx1"/>
                </a:solidFill>
                <a:latin typeface="+mn-lt"/>
                <a:ea typeface="+mn-ea"/>
                <a:cs typeface="+mn-cs"/>
              </a:rPr>
              <a:t>cardiac toxicity </a:t>
            </a:r>
            <a:r>
              <a:rPr lang="en-US" sz="1200" b="0" i="0" u="none" strike="noStrike" kern="1200" baseline="0" dirty="0" smtClean="0">
                <a:solidFill>
                  <a:schemeClr val="tx1"/>
                </a:solidFill>
                <a:latin typeface="+mn-lt"/>
                <a:ea typeface="+mn-ea"/>
                <a:cs typeface="+mn-cs"/>
              </a:rPr>
              <a:t>&amp; the relative unpredictability of its PKs, IV quinidine should be administered slowly with cardiac monitoring. Therapy should be changed to an effective oral agent as soon as the patient has improved &amp; can tolerate oral medications.</a:t>
            </a:r>
          </a:p>
          <a:p>
            <a:endParaRPr lang="en-US" dirty="0" smtClean="0"/>
          </a:p>
          <a:p>
            <a:r>
              <a:rPr lang="en-US" b="1" dirty="0" smtClean="0"/>
              <a:t>Can be given </a:t>
            </a:r>
            <a:r>
              <a:rPr lang="en-US" b="0" dirty="0" smtClean="0"/>
              <a:t>before sleeping</a:t>
            </a:r>
            <a:r>
              <a:rPr lang="en-US" b="0" baseline="0" dirty="0" smtClean="0"/>
              <a:t> but its effect is controversial. </a:t>
            </a:r>
            <a:r>
              <a:rPr lang="en-US" b="1" dirty="0" smtClean="0"/>
              <a:t>Nocturnal leg cramps</a:t>
            </a:r>
            <a:r>
              <a:rPr lang="en-US" dirty="0" smtClean="0"/>
              <a:t> are painful involuntary muscle contractions.</a:t>
            </a:r>
            <a:r>
              <a:rPr lang="en-US" baseline="0" dirty="0" smtClean="0"/>
              <a:t> Quinidine 1- </a:t>
            </a:r>
            <a:r>
              <a:rPr lang="en-US" sz="1200" b="0" i="0" u="none" strike="noStrike" kern="1200" baseline="0" dirty="0" smtClean="0">
                <a:solidFill>
                  <a:schemeClr val="tx1"/>
                </a:solidFill>
                <a:latin typeface="+mn-lt"/>
                <a:ea typeface="+mn-ea"/>
                <a:cs typeface="+mn-cs"/>
              </a:rPr>
              <a:t>reduces the excitability of the </a:t>
            </a:r>
            <a:r>
              <a:rPr lang="en-US" sz="1200" b="1" i="0" u="none" strike="noStrike" kern="1200" baseline="0" dirty="0" smtClean="0">
                <a:solidFill>
                  <a:schemeClr val="tx1"/>
                </a:solidFill>
                <a:latin typeface="+mn-lt"/>
                <a:ea typeface="+mn-ea"/>
                <a:cs typeface="+mn-cs"/>
              </a:rPr>
              <a:t>motor end plate </a:t>
            </a:r>
            <a:r>
              <a:rPr lang="en-US" sz="1200" b="0" i="0" u="none" strike="noStrike" kern="1200" baseline="0" dirty="0" smtClean="0">
                <a:solidFill>
                  <a:schemeClr val="tx1"/>
                </a:solidFill>
                <a:latin typeface="+mn-lt"/>
                <a:ea typeface="+mn-ea"/>
                <a:cs typeface="+mn-cs"/>
              </a:rPr>
              <a:t>to </a:t>
            </a:r>
            <a:r>
              <a:rPr lang="en-US" sz="1200" b="1" i="0" u="none" strike="noStrike" kern="1200" baseline="0" dirty="0" smtClean="0">
                <a:solidFill>
                  <a:schemeClr val="tx1"/>
                </a:solidFill>
                <a:latin typeface="+mn-lt"/>
                <a:ea typeface="+mn-ea"/>
                <a:cs typeface="+mn-cs"/>
              </a:rPr>
              <a:t>nerve stimulation </a:t>
            </a:r>
            <a:r>
              <a:rPr lang="en-US" sz="1200" b="0" i="0" u="none" strike="noStrike" kern="1200" baseline="0" dirty="0" smtClean="0">
                <a:solidFill>
                  <a:schemeClr val="tx1"/>
                </a:solidFill>
                <a:latin typeface="+mn-lt"/>
                <a:ea typeface="+mn-ea"/>
                <a:cs typeface="+mn-cs"/>
              </a:rPr>
              <a:t>&amp; 2- </a:t>
            </a:r>
            <a:r>
              <a:rPr lang="en-US" sz="1200" b="1" i="0" u="none" strike="noStrike" kern="1200" baseline="0" dirty="0" smtClean="0">
                <a:solidFill>
                  <a:schemeClr val="tx1"/>
                </a:solidFill>
                <a:latin typeface="+mn-lt"/>
                <a:ea typeface="+mn-ea"/>
                <a:cs typeface="+mn-cs"/>
              </a:rPr>
              <a:t>increases</a:t>
            </a:r>
            <a:r>
              <a:rPr lang="en-US" sz="1200" b="0" i="0" u="none" strike="noStrike" kern="1200" baseline="0" dirty="0" smtClean="0">
                <a:solidFill>
                  <a:schemeClr val="tx1"/>
                </a:solidFill>
                <a:latin typeface="+mn-lt"/>
                <a:ea typeface="+mn-ea"/>
                <a:cs typeface="+mn-cs"/>
              </a:rPr>
              <a:t> the refractory period of skeletal muscle contraction. It has been used to treat leg cramps since 1940, usually as quinine </a:t>
            </a:r>
            <a:r>
              <a:rPr lang="en-US" sz="1200" b="0" i="0" u="none" strike="noStrike" kern="1200" baseline="0" dirty="0" err="1" smtClean="0">
                <a:solidFill>
                  <a:schemeClr val="tx1"/>
                </a:solidFill>
                <a:latin typeface="+mn-lt"/>
                <a:ea typeface="+mn-ea"/>
                <a:cs typeface="+mn-cs"/>
              </a:rPr>
              <a:t>sulphate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Not very effective/ variable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22</a:t>
            </a:fld>
            <a:endParaRPr lang="en-US"/>
          </a:p>
        </p:txBody>
      </p:sp>
    </p:spTree>
    <p:extLst>
      <p:ext uri="{BB962C8B-B14F-4D97-AF65-F5344CB8AC3E}">
        <p14:creationId xmlns:p14="http://schemas.microsoft.com/office/powerpoint/2010/main" val="116265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Added to soft drinks</a:t>
            </a:r>
          </a:p>
          <a:p>
            <a:r>
              <a:rPr lang="en-US" sz="1200" b="0" i="0" u="none" strike="noStrike" kern="1200" baseline="0" dirty="0" smtClean="0">
                <a:solidFill>
                  <a:schemeClr val="tx1"/>
                </a:solidFill>
                <a:latin typeface="+mn-lt"/>
                <a:ea typeface="+mn-ea"/>
                <a:cs typeface="+mn-cs"/>
              </a:rPr>
              <a:t>A constellation of symptoms termed </a:t>
            </a:r>
            <a:r>
              <a:rPr lang="en-US" sz="1200" b="1" i="0" u="none" strike="noStrike" kern="1200" baseline="0" dirty="0" err="1" smtClean="0">
                <a:solidFill>
                  <a:schemeClr val="tx1"/>
                </a:solidFill>
                <a:latin typeface="+mn-lt"/>
                <a:ea typeface="+mn-ea"/>
                <a:cs typeface="+mn-cs"/>
              </a:rPr>
              <a:t>cinchonism</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With prolonged therapy  abdominal …..</a:t>
            </a:r>
          </a:p>
          <a:p>
            <a:r>
              <a:rPr lang="en-US" sz="1200" b="0" i="0" u="none" strike="noStrike" kern="1200" baseline="0" dirty="0" smtClean="0">
                <a:solidFill>
                  <a:schemeClr val="tx1"/>
                </a:solidFill>
                <a:latin typeface="+mn-lt"/>
                <a:ea typeface="+mn-ea"/>
                <a:cs typeface="+mn-cs"/>
              </a:rPr>
              <a:t>Severe hypotension can follow too-rapid IV infusions of quinine or </a:t>
            </a:r>
            <a:r>
              <a:rPr lang="en-US" sz="1200" b="0" i="0" u="none" strike="noStrike" kern="1200" baseline="0" dirty="0" err="1" smtClean="0">
                <a:solidFill>
                  <a:schemeClr val="tx1"/>
                </a:solidFill>
                <a:latin typeface="+mn-lt"/>
                <a:ea typeface="+mn-ea"/>
                <a:cs typeface="+mn-cs"/>
              </a:rPr>
              <a:t>quinidine</a:t>
            </a:r>
            <a:r>
              <a:rPr lang="en-US" sz="1200" b="0" i="0" u="none" strike="noStrike" kern="1200" baseline="0" dirty="0" smtClean="0">
                <a:solidFill>
                  <a:schemeClr val="tx1"/>
                </a:solidFill>
                <a:latin typeface="+mn-lt"/>
                <a:ea typeface="+mn-ea"/>
                <a:cs typeface="+mn-cs"/>
              </a:rPr>
              <a:t>. Electrocardiographic abnormalities (QT interval prolongation) are fairly common with IV </a:t>
            </a:r>
            <a:r>
              <a:rPr lang="en-US" sz="1200" b="0" i="0" u="none" strike="noStrike" kern="1200" baseline="0" dirty="0" err="1" smtClean="0">
                <a:solidFill>
                  <a:schemeClr val="tx1"/>
                </a:solidFill>
                <a:latin typeface="+mn-lt"/>
                <a:ea typeface="+mn-ea"/>
                <a:cs typeface="+mn-cs"/>
              </a:rPr>
              <a:t>quinidine</a:t>
            </a:r>
            <a:r>
              <a:rPr lang="en-US" sz="1200" b="0" i="0" u="none" strike="noStrike" kern="1200" baseline="0" dirty="0" smtClean="0">
                <a:solidFill>
                  <a:schemeClr val="tx1"/>
                </a:solidFill>
                <a:latin typeface="+mn-lt"/>
                <a:ea typeface="+mn-ea"/>
                <a:cs typeface="+mn-cs"/>
              </a:rPr>
              <a:t>, but dangerous arrhythmias are uncommon when the drug is administered appropriately in a monitored setting.</a:t>
            </a:r>
          </a:p>
          <a:p>
            <a:r>
              <a:rPr lang="en-US" sz="1200" dirty="0" smtClean="0">
                <a:solidFill>
                  <a:schemeClr val="bg1"/>
                </a:solidFill>
                <a:latin typeface="Arial Narrow" pitchFamily="34" charset="0"/>
              </a:rPr>
              <a:t>Hypoglycemia thru stimulation of insulin release</a:t>
            </a:r>
          </a:p>
          <a:p>
            <a:r>
              <a:rPr lang="en-US" sz="1200" b="1" dirty="0" err="1" smtClean="0">
                <a:solidFill>
                  <a:schemeClr val="bg1"/>
                </a:solidFill>
              </a:rPr>
              <a:t>Dyscrasias</a:t>
            </a:r>
            <a:r>
              <a:rPr lang="en-US" sz="1200" b="1" dirty="0" smtClean="0">
                <a:solidFill>
                  <a:schemeClr val="bg1"/>
                </a:solidFill>
              </a:rPr>
              <a:t>: blood disorder. </a:t>
            </a:r>
            <a:r>
              <a:rPr lang="en-US" dirty="0" smtClean="0"/>
              <a:t>Drug-induced immune thrombocytopenia (DITP) is a relatively common, sometimes life-threatening disorder, characterized by drug-dependent antibodies (</a:t>
            </a:r>
            <a:r>
              <a:rPr lang="en-US" dirty="0" err="1" smtClean="0"/>
              <a:t>DDAbs</a:t>
            </a:r>
            <a:r>
              <a:rPr lang="en-US" dirty="0" smtClean="0"/>
              <a:t>) that bind to platelets &amp; cause their destruction when the responsible drug is ingested or injected. Less often, drug-induced antibodies target erythrocytes or </a:t>
            </a:r>
            <a:r>
              <a:rPr lang="en-US" dirty="0" err="1" smtClean="0"/>
              <a:t>neutrophils</a:t>
            </a:r>
            <a:r>
              <a:rPr lang="en-US" dirty="0" smtClean="0"/>
              <a:t> &amp; cause immune hemolytic anemia or </a:t>
            </a:r>
            <a:r>
              <a:rPr lang="en-US" dirty="0" err="1" smtClean="0"/>
              <a:t>neutropenia</a:t>
            </a:r>
            <a:r>
              <a:rPr lang="en-US" dirty="0" smtClean="0"/>
              <a:t>.</a:t>
            </a:r>
          </a:p>
          <a:p>
            <a:r>
              <a:rPr lang="en-US" sz="1200" dirty="0" smtClean="0">
                <a:solidFill>
                  <a:schemeClr val="bg1"/>
                </a:solidFill>
                <a:latin typeface="Arial Narrow" pitchFamily="34" charset="0"/>
              </a:rPr>
              <a:t>Thrombocytopenia:</a:t>
            </a:r>
            <a:r>
              <a:rPr lang="en-US" sz="1200" dirty="0" smtClean="0"/>
              <a:t> </a:t>
            </a:r>
            <a:r>
              <a:rPr lang="en-US" dirty="0" smtClean="0"/>
              <a:t>platelet destruction </a:t>
            </a:r>
          </a:p>
          <a:p>
            <a:r>
              <a:rPr lang="en-US" sz="1200" b="0" i="1" kern="1200" dirty="0" err="1" smtClean="0">
                <a:solidFill>
                  <a:schemeClr val="tx1"/>
                </a:solidFill>
                <a:effectLst/>
                <a:latin typeface="+mn-lt"/>
                <a:ea typeface="+mn-ea"/>
                <a:cs typeface="+mn-cs"/>
              </a:rPr>
              <a:t>Blackwater</a:t>
            </a:r>
            <a:r>
              <a:rPr lang="en-US" sz="1200" b="0" i="1" kern="1200" dirty="0" smtClean="0">
                <a:solidFill>
                  <a:schemeClr val="tx1"/>
                </a:solidFill>
                <a:effectLst/>
                <a:latin typeface="+mn-lt"/>
                <a:ea typeface="+mn-ea"/>
                <a:cs typeface="+mn-cs"/>
              </a:rPr>
              <a:t> fever</a:t>
            </a:r>
            <a:r>
              <a:rPr lang="en-US" sz="1200" b="0" kern="1200" dirty="0" smtClean="0">
                <a:solidFill>
                  <a:schemeClr val="tx1"/>
                </a:solidFill>
                <a:effectLst/>
                <a:latin typeface="+mn-lt"/>
                <a:ea typeface="+mn-ea"/>
                <a:cs typeface="+mn-cs"/>
              </a:rPr>
              <a:t> is a complication of malaria infection in which red blood cells burst in the bloodstream (hemolysis), releasing hemoglobin directly into the blood vessels and into the urine, frequently leading to kidney failure. </a:t>
            </a:r>
            <a:r>
              <a:rPr lang="en-US" sz="1200" b="0" i="0" u="none" strike="noStrike" kern="1200" baseline="0" dirty="0" smtClean="0">
                <a:solidFill>
                  <a:schemeClr val="tx1"/>
                </a:solidFill>
                <a:latin typeface="+mn-lt"/>
                <a:ea typeface="+mn-ea"/>
                <a:cs typeface="+mn-cs"/>
              </a:rPr>
              <a:t>Quinine can stimulate uterine contractions, especially in the third trimester. However, this effect is mild, and still safe</a:t>
            </a:r>
            <a:endParaRPr lang="en-US" sz="1200" b="1"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23</a:t>
            </a:fld>
            <a:endParaRPr lang="en-US"/>
          </a:p>
        </p:txBody>
      </p:sp>
    </p:spTree>
    <p:extLst>
      <p:ext uri="{BB962C8B-B14F-4D97-AF65-F5344CB8AC3E}">
        <p14:creationId xmlns:p14="http://schemas.microsoft.com/office/powerpoint/2010/main" val="111892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must be used with great caution in those with underlying cardiac abnormalities. Q can not be used in patient with cardiac abnormality because of </a:t>
            </a:r>
            <a:r>
              <a:rPr lang="en-US" sz="1200" b="0" i="0" u="none" strike="noStrike" kern="1200" baseline="0" dirty="0" err="1" smtClean="0">
                <a:solidFill>
                  <a:schemeClr val="tx1"/>
                </a:solidFill>
                <a:latin typeface="+mn-lt"/>
                <a:ea typeface="+mn-ea"/>
                <a:cs typeface="+mn-cs"/>
              </a:rPr>
              <a:t>quin</a:t>
            </a:r>
            <a:r>
              <a:rPr lang="en-US" sz="1200" b="0" i="0" u="none" strike="noStrike" kern="1200" baseline="0" dirty="0" smtClean="0">
                <a:solidFill>
                  <a:schemeClr val="tx1"/>
                </a:solidFill>
                <a:latin typeface="+mn-lt"/>
                <a:ea typeface="+mn-ea"/>
                <a:cs typeface="+mn-cs"/>
              </a:rPr>
              <a:t> can cause dysrhythmia </a:t>
            </a:r>
          </a:p>
          <a:p>
            <a:r>
              <a:rPr lang="en-US" sz="1200" b="0" i="0" u="none" strike="noStrike" kern="1200" baseline="0" dirty="0" smtClean="0">
                <a:solidFill>
                  <a:schemeClr val="tx1"/>
                </a:solidFill>
                <a:latin typeface="+mn-lt"/>
                <a:ea typeface="+mn-ea"/>
                <a:cs typeface="+mn-cs"/>
              </a:rPr>
              <a:t>Hematologic abnormalities include hemolysis (especially with G6PD deficiency), leukopenia, </a:t>
            </a:r>
            <a:r>
              <a:rPr lang="en-US" sz="1200" b="0" i="0" u="none" strike="noStrike" kern="1200" baseline="0" dirty="0" err="1" smtClean="0">
                <a:solidFill>
                  <a:schemeClr val="tx1"/>
                </a:solidFill>
                <a:latin typeface="+mn-lt"/>
                <a:ea typeface="+mn-ea"/>
                <a:cs typeface="+mn-cs"/>
              </a:rPr>
              <a:t>agranulocytosis</a:t>
            </a:r>
            <a:r>
              <a:rPr lang="en-US" sz="1200" b="0" i="0" u="none" strike="noStrike" kern="1200" baseline="0" dirty="0" smtClean="0">
                <a:solidFill>
                  <a:schemeClr val="tx1"/>
                </a:solidFill>
                <a:latin typeface="+mn-lt"/>
                <a:ea typeface="+mn-ea"/>
                <a:cs typeface="+mn-cs"/>
              </a:rPr>
              <a:t>, &amp; thrombocytopenia.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Q should be discontinued if signs of severe </a:t>
            </a:r>
            <a:r>
              <a:rPr lang="en-US" sz="1200" b="0" i="0" u="none" strike="noStrike" kern="1200" baseline="0" dirty="0" err="1" smtClean="0">
                <a:solidFill>
                  <a:schemeClr val="tx1"/>
                </a:solidFill>
                <a:latin typeface="+mn-lt"/>
                <a:ea typeface="+mn-ea"/>
                <a:cs typeface="+mn-cs"/>
              </a:rPr>
              <a:t>cinchonism</a:t>
            </a:r>
            <a:r>
              <a:rPr lang="en-US" sz="1200" b="0" i="0" u="none" strike="noStrike" kern="1200" baseline="0" dirty="0" smtClean="0">
                <a:solidFill>
                  <a:schemeClr val="tx1"/>
                </a:solidFill>
                <a:latin typeface="+mn-lt"/>
                <a:ea typeface="+mn-ea"/>
                <a:cs typeface="+mn-cs"/>
              </a:rPr>
              <a:t>, hemolysis, /hypersensitivity occur. It should be avoided if possible in patients with </a:t>
            </a:r>
            <a:r>
              <a:rPr lang="en-US" baseline="0" dirty="0" smtClean="0"/>
              <a:t>optic neuritis </a:t>
            </a:r>
            <a:r>
              <a:rPr lang="en-US" sz="1200" b="0" i="0" u="none" strike="noStrike" kern="1200" baseline="0" dirty="0" smtClean="0">
                <a:solidFill>
                  <a:schemeClr val="tx1"/>
                </a:solidFill>
                <a:latin typeface="+mn-lt"/>
                <a:ea typeface="+mn-ea"/>
                <a:cs typeface="+mn-cs"/>
              </a:rPr>
              <a:t>underlying visual /auditory problems, </a:t>
            </a:r>
            <a:r>
              <a:rPr lang="en-US" baseline="0" dirty="0" smtClean="0"/>
              <a:t>because it can exacerbate these conditions.</a:t>
            </a:r>
            <a:endParaRPr lang="en-US" dirty="0" smtClean="0"/>
          </a:p>
          <a:p>
            <a:r>
              <a:rPr lang="en-US" dirty="0" smtClean="0"/>
              <a:t>G6P + NADP by G6P dehydrogenase form NADPH. The NADPH in turn maintains the level of </a:t>
            </a:r>
            <a:r>
              <a:rPr lang="en-US" dirty="0" smtClean="0">
                <a:hlinkClick r:id="rId3" tooltip="Glutathione"/>
              </a:rPr>
              <a:t>glutathione</a:t>
            </a:r>
            <a:r>
              <a:rPr lang="en-US" dirty="0" smtClean="0"/>
              <a:t> in these cells that helps protect the RBCs against </a:t>
            </a:r>
            <a:r>
              <a:rPr lang="en-US" dirty="0" smtClean="0">
                <a:hlinkClick r:id="rId4" tooltip="Oxidation"/>
              </a:rPr>
              <a:t>oxidative</a:t>
            </a:r>
            <a:r>
              <a:rPr lang="en-US" dirty="0" smtClean="0"/>
              <a:t> damage from compounds like hydrogen peroxide.</a:t>
            </a:r>
            <a:r>
              <a:rPr lang="en-US" baseline="30000" dirty="0" smtClean="0"/>
              <a:t> </a:t>
            </a:r>
          </a:p>
          <a:p>
            <a:r>
              <a:rPr lang="en-US" b="1" dirty="0" smtClean="0"/>
              <a:t>Glucose-6-PD deficiency </a:t>
            </a:r>
            <a:r>
              <a:rPr lang="en-US" dirty="0" smtClean="0"/>
              <a:t>is a genetic disorder occurs </a:t>
            </a:r>
            <a:r>
              <a:rPr lang="en-US" dirty="0" err="1" smtClean="0"/>
              <a:t>almostly</a:t>
            </a:r>
            <a:r>
              <a:rPr lang="en-US" dirty="0" smtClean="0"/>
              <a:t> in males. This condition mainly affects RBCs. In affected individuals, a defect in an enzyme called glucose-6-PD causes RBCs to break down prematurely. This destruction of RBCs is called hemolysis. </a:t>
            </a:r>
            <a:r>
              <a:rPr lang="en-US" sz="1200" b="0" i="0" u="none" strike="noStrike" kern="1200" baseline="0" dirty="0" smtClean="0">
                <a:solidFill>
                  <a:schemeClr val="tx1"/>
                </a:solidFill>
                <a:latin typeface="+mn-lt"/>
                <a:ea typeface="+mn-ea"/>
                <a:cs typeface="+mn-cs"/>
              </a:rPr>
              <a:t>Patients with G6PD deficiency have higher risk of developing hemolytic anemia. </a:t>
            </a:r>
          </a:p>
          <a:p>
            <a:r>
              <a:rPr lang="en-US" b="0" dirty="0" smtClean="0"/>
              <a:t>Q has neuromuscular blocking effect. </a:t>
            </a:r>
            <a:r>
              <a:rPr lang="en-US" b="1" dirty="0" smtClean="0"/>
              <a:t>Myasthenia gravis</a:t>
            </a:r>
            <a:r>
              <a:rPr lang="en-US" dirty="0" smtClean="0"/>
              <a:t> is a chronic autoimmune neuromuscular disease that causes weakness in the skeletal muscles, which are responsible for breathing &amp; moving parts of the body, including the arms &amp; legs. Myasthenia gravis, which is Latin and Greek in origin, means "grave, or serious, muscle weakness."</a:t>
            </a:r>
          </a:p>
          <a:p>
            <a:r>
              <a:rPr lang="en-US" dirty="0" smtClean="0"/>
              <a:t>The hallmark of myasthenia gravis is muscle weakness that worsens after periods of activity &amp; improves after periods of rest.  Q is CI because it decreases the excitability of the motor end-plate region, thereby reducing responses to repetitive nerve stimulation by Ach, &amp; inducing muscle weakness that may lead to respiratory distress.</a:t>
            </a:r>
          </a:p>
        </p:txBody>
      </p:sp>
      <p:sp>
        <p:nvSpPr>
          <p:cNvPr id="4" name="Slide Number Placeholder 3"/>
          <p:cNvSpPr>
            <a:spLocks noGrp="1"/>
          </p:cNvSpPr>
          <p:nvPr>
            <p:ph type="sldNum" sz="quarter" idx="10"/>
          </p:nvPr>
        </p:nvSpPr>
        <p:spPr/>
        <p:txBody>
          <a:bodyPr/>
          <a:lstStyle/>
          <a:p>
            <a:fld id="{F5E8F4B4-ADE1-48D3-9D4B-3A256119313A}" type="slidenum">
              <a:rPr lang="en-US" smtClean="0"/>
              <a:pPr/>
              <a:t>24</a:t>
            </a:fld>
            <a:endParaRPr lang="en-US"/>
          </a:p>
        </p:txBody>
      </p:sp>
    </p:spTree>
    <p:extLst>
      <p:ext uri="{BB962C8B-B14F-4D97-AF65-F5344CB8AC3E}">
        <p14:creationId xmlns:p14="http://schemas.microsoft.com/office/powerpoint/2010/main" val="365229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is effective therapy for many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-resistant strains of </a:t>
            </a:r>
            <a:r>
              <a:rPr lang="en-US" sz="1200" b="0" i="1" u="none" strike="noStrike" kern="1200" baseline="0" dirty="0" smtClean="0">
                <a:solidFill>
                  <a:schemeClr val="tx1"/>
                </a:solidFill>
                <a:latin typeface="+mn-lt"/>
                <a:ea typeface="+mn-ea"/>
                <a:cs typeface="+mn-cs"/>
              </a:rPr>
              <a:t>P falciparum </a:t>
            </a:r>
            <a:r>
              <a:rPr lang="en-US" sz="1200" b="0" i="0" u="none" strike="noStrike" kern="1200" baseline="0" dirty="0" smtClean="0">
                <a:solidFill>
                  <a:schemeClr val="tx1"/>
                </a:solidFill>
                <a:latin typeface="+mn-lt"/>
                <a:ea typeface="+mn-ea"/>
                <a:cs typeface="+mn-cs"/>
              </a:rPr>
              <a:t>&amp; against other species. Although toxicity is a concern, </a:t>
            </a:r>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is one of the recommended </a:t>
            </a:r>
            <a:r>
              <a:rPr lang="en-US" sz="1200" b="0" i="0" u="none" strike="noStrike" kern="1200" baseline="0" dirty="0" err="1" smtClean="0">
                <a:solidFill>
                  <a:schemeClr val="tx1"/>
                </a:solidFill>
                <a:latin typeface="+mn-lt"/>
                <a:ea typeface="+mn-ea"/>
                <a:cs typeface="+mn-cs"/>
              </a:rPr>
              <a:t>chemoprophylactic</a:t>
            </a:r>
            <a:r>
              <a:rPr lang="en-US" sz="1200" b="0" i="0" u="none" strike="noStrike" kern="1200" baseline="0" dirty="0" smtClean="0">
                <a:solidFill>
                  <a:schemeClr val="tx1"/>
                </a:solidFill>
                <a:latin typeface="+mn-lt"/>
                <a:ea typeface="+mn-ea"/>
                <a:cs typeface="+mn-cs"/>
              </a:rPr>
              <a:t> drugs for use in most malaria-endemic regions with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resistant strains.</a:t>
            </a:r>
          </a:p>
          <a:p>
            <a:r>
              <a:rPr lang="en-US" sz="1200" b="0" i="0" u="none" strike="noStrike" kern="1200" baseline="0" dirty="0" smtClean="0">
                <a:solidFill>
                  <a:schemeClr val="tx1"/>
                </a:solidFill>
                <a:latin typeface="+mn-lt"/>
                <a:ea typeface="+mn-ea"/>
                <a:cs typeface="+mn-cs"/>
              </a:rPr>
              <a:t>DI with </a:t>
            </a:r>
            <a:r>
              <a:rPr lang="en-US" sz="1200" b="0" i="0" u="none" strike="noStrike" kern="1200" baseline="0" dirty="0" err="1" smtClean="0">
                <a:solidFill>
                  <a:schemeClr val="tx1"/>
                </a:solidFill>
                <a:latin typeface="+mn-lt"/>
                <a:ea typeface="+mn-ea"/>
                <a:cs typeface="+mn-cs"/>
              </a:rPr>
              <a:t>meflo</a:t>
            </a:r>
            <a:r>
              <a:rPr lang="en-US" sz="1200" b="0" i="0" u="none" strike="noStrike" kern="1200" baseline="0" dirty="0" smtClean="0">
                <a:solidFill>
                  <a:schemeClr val="tx1"/>
                </a:solidFill>
                <a:latin typeface="+mn-lt"/>
                <a:ea typeface="+mn-ea"/>
                <a:cs typeface="+mn-cs"/>
              </a:rPr>
              <a:t> because it also increase &amp; prolong QT interval like </a:t>
            </a:r>
            <a:r>
              <a:rPr lang="en-US" sz="1200" b="0" i="0" u="none" strike="noStrike" kern="1200" baseline="0" dirty="0" err="1" smtClean="0">
                <a:solidFill>
                  <a:schemeClr val="tx1"/>
                </a:solidFill>
                <a:latin typeface="+mn-lt"/>
                <a:ea typeface="+mn-ea"/>
                <a:cs typeface="+mn-cs"/>
              </a:rPr>
              <a:t>Quin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Q displace warfarin &amp; digoxin of plasma protein &amp; </a:t>
            </a:r>
            <a:r>
              <a:rPr lang="en-US" sz="1200" b="0" i="0" u="none" strike="noStrike" kern="1200" baseline="0" dirty="0" err="1" smtClean="0">
                <a:solidFill>
                  <a:schemeClr val="tx1"/>
                </a:solidFill>
                <a:latin typeface="+mn-lt"/>
                <a:ea typeface="+mn-ea"/>
                <a:cs typeface="+mn-cs"/>
              </a:rPr>
              <a:t>inh</a:t>
            </a:r>
            <a:r>
              <a:rPr lang="en-US" sz="1200" b="0" i="0" u="none" strike="noStrike" kern="1200" baseline="0" dirty="0" smtClean="0">
                <a:solidFill>
                  <a:schemeClr val="tx1"/>
                </a:solidFill>
                <a:latin typeface="+mn-lt"/>
                <a:ea typeface="+mn-ea"/>
                <a:cs typeface="+mn-cs"/>
              </a:rPr>
              <a:t> their excretion.</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25</a:t>
            </a:fld>
            <a:endParaRPr lang="en-US"/>
          </a:p>
        </p:txBody>
      </p:sp>
    </p:spTree>
    <p:extLst>
      <p:ext uri="{BB962C8B-B14F-4D97-AF65-F5344CB8AC3E}">
        <p14:creationId xmlns:p14="http://schemas.microsoft.com/office/powerpoint/2010/main" val="3098801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active against </a:t>
            </a:r>
            <a:r>
              <a:rPr lang="en-US" sz="1200" b="1" i="0" u="none" strike="noStrike" kern="1200" baseline="0" dirty="0" smtClean="0">
                <a:solidFill>
                  <a:schemeClr val="tx1"/>
                </a:solidFill>
                <a:latin typeface="+mn-lt"/>
                <a:ea typeface="+mn-ea"/>
                <a:cs typeface="+mn-cs"/>
              </a:rPr>
              <a:t>hepatic</a:t>
            </a:r>
            <a:r>
              <a:rPr lang="en-US" sz="1200" b="0" i="0" u="none" strike="noStrike" kern="1200" baseline="0" dirty="0" smtClean="0">
                <a:solidFill>
                  <a:schemeClr val="tx1"/>
                </a:solidFill>
                <a:latin typeface="+mn-lt"/>
                <a:ea typeface="+mn-ea"/>
                <a:cs typeface="+mn-cs"/>
              </a:rPr>
              <a:t> stages of all human malaria parasites. It is the only available agent (drug of choice) active against the </a:t>
            </a:r>
            <a:r>
              <a:rPr lang="en-US" sz="1200" b="1" i="0" u="none" strike="noStrike" kern="1200" baseline="0" dirty="0" smtClean="0">
                <a:solidFill>
                  <a:schemeClr val="tx1"/>
                </a:solidFill>
                <a:latin typeface="+mn-lt"/>
                <a:ea typeface="+mn-ea"/>
                <a:cs typeface="+mn-cs"/>
              </a:rPr>
              <a:t>dormant </a:t>
            </a:r>
            <a:r>
              <a:rPr lang="en-US" sz="1200" b="1" i="0" u="none" strike="noStrike" kern="1200" baseline="0" dirty="0" err="1" smtClean="0">
                <a:solidFill>
                  <a:schemeClr val="tx1"/>
                </a:solidFill>
                <a:latin typeface="+mn-lt"/>
                <a:ea typeface="+mn-ea"/>
                <a:cs typeface="+mn-cs"/>
              </a:rPr>
              <a:t>hypnozoite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stages of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vivax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The drug is also </a:t>
            </a:r>
            <a:r>
              <a:rPr lang="en-US" sz="1200" b="1" i="0" u="none" strike="noStrike" kern="1200" baseline="0" dirty="0" err="1" smtClean="0">
                <a:solidFill>
                  <a:schemeClr val="tx1"/>
                </a:solidFill>
                <a:latin typeface="+mn-lt"/>
                <a:ea typeface="+mn-ea"/>
                <a:cs typeface="+mn-cs"/>
              </a:rPr>
              <a:t>gametocidal</a:t>
            </a:r>
            <a:r>
              <a:rPr lang="en-US" sz="1200" b="0" i="0" u="none" strike="noStrike" kern="1200" baseline="0" dirty="0" smtClean="0">
                <a:solidFill>
                  <a:schemeClr val="tx1"/>
                </a:solidFill>
                <a:latin typeface="+mn-lt"/>
                <a:ea typeface="+mn-ea"/>
                <a:cs typeface="+mn-cs"/>
              </a:rPr>
              <a:t> against the four human malaria species &amp; it has </a:t>
            </a:r>
            <a:r>
              <a:rPr lang="en-US" sz="1200" b="1" i="0" u="none" strike="noStrike" kern="1200" baseline="0" dirty="0" smtClean="0">
                <a:solidFill>
                  <a:schemeClr val="tx1"/>
                </a:solidFill>
                <a:latin typeface="+mn-lt"/>
                <a:ea typeface="+mn-ea"/>
                <a:cs typeface="+mn-cs"/>
              </a:rPr>
              <a:t>weak</a:t>
            </a:r>
            <a:r>
              <a:rPr lang="en-US" sz="1200" b="0" i="0" u="none" strike="noStrike" kern="1200" baseline="0" dirty="0" smtClean="0">
                <a:solidFill>
                  <a:schemeClr val="tx1"/>
                </a:solidFill>
                <a:latin typeface="+mn-lt"/>
                <a:ea typeface="+mn-ea"/>
                <a:cs typeface="+mn-cs"/>
              </a:rPr>
              <a:t> activity against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stage parasites.</a:t>
            </a:r>
          </a:p>
          <a:p>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the drug of choice for the eradication of dormant liver forms of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vivax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&amp;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ovale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&amp; can also be used for chemoprophylaxis against all malarial species.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26</a:t>
            </a:fld>
            <a:endParaRPr lang="en-US"/>
          </a:p>
        </p:txBody>
      </p:sp>
    </p:spTree>
    <p:extLst>
      <p:ext uri="{BB962C8B-B14F-4D97-AF65-F5344CB8AC3E}">
        <p14:creationId xmlns:p14="http://schemas.microsoft.com/office/powerpoint/2010/main" val="3764370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Primaquine</a:t>
            </a:r>
            <a:r>
              <a:rPr lang="en-US" dirty="0" smtClean="0"/>
              <a:t> is an oxidative agent</a:t>
            </a:r>
          </a:p>
          <a:p>
            <a:r>
              <a:rPr lang="en-US" dirty="0" smtClean="0"/>
              <a:t>an </a:t>
            </a:r>
            <a:r>
              <a:rPr lang="en-US" b="1" dirty="0" smtClean="0"/>
              <a:t>electrophile</a:t>
            </a:r>
            <a:r>
              <a:rPr lang="en-US" dirty="0" smtClean="0"/>
              <a:t> is free radicle,</a:t>
            </a:r>
            <a:r>
              <a:rPr lang="en-US" baseline="0" dirty="0" smtClean="0"/>
              <a:t> </a:t>
            </a:r>
            <a:r>
              <a:rPr lang="en-US" dirty="0" smtClean="0"/>
              <a:t>a </a:t>
            </a:r>
            <a:r>
              <a:rPr lang="en-US" dirty="0" smtClean="0">
                <a:hlinkClick r:id="rId3" tooltip="Reagent"/>
              </a:rPr>
              <a:t>reagent</a:t>
            </a:r>
            <a:r>
              <a:rPr lang="en-US" dirty="0" smtClean="0"/>
              <a:t> attracted to </a:t>
            </a:r>
            <a:r>
              <a:rPr lang="en-US" dirty="0" smtClean="0">
                <a:hlinkClick r:id="rId4" tooltip="Electron"/>
              </a:rPr>
              <a:t>electrons</a:t>
            </a:r>
            <a:r>
              <a:rPr lang="en-US" dirty="0" smtClean="0"/>
              <a:t>. The electrophiles are attacked by the most electron-populated part of one </a:t>
            </a:r>
            <a:r>
              <a:rPr lang="en-US" dirty="0" smtClean="0">
                <a:hlinkClick r:id="rId5" tooltip="Nucleophile"/>
              </a:rPr>
              <a:t>nucleophile</a:t>
            </a:r>
            <a:r>
              <a:rPr lang="en-US" dirty="0" smtClean="0"/>
              <a:t>. The electrophiles frequently seen in the </a:t>
            </a:r>
            <a:r>
              <a:rPr lang="en-US" dirty="0" smtClean="0">
                <a:hlinkClick r:id="rId6" tooltip="Organic synthesis"/>
              </a:rPr>
              <a:t>organic syntheses</a:t>
            </a:r>
            <a:r>
              <a:rPr lang="en-US" dirty="0" smtClean="0"/>
              <a:t> are </a:t>
            </a:r>
            <a:r>
              <a:rPr lang="en-US" dirty="0" err="1" smtClean="0">
                <a:hlinkClick r:id="rId7" tooltip="Cations"/>
              </a:rPr>
              <a:t>cations</a:t>
            </a:r>
            <a:r>
              <a:rPr lang="en-US" dirty="0" smtClean="0"/>
              <a:t> such as </a:t>
            </a:r>
            <a:r>
              <a:rPr lang="en-US" dirty="0" smtClean="0">
                <a:hlinkClick r:id="rId8" tooltip="Hydrogen ion"/>
              </a:rPr>
              <a:t>H</a:t>
            </a:r>
            <a:r>
              <a:rPr lang="en-US" baseline="30000" dirty="0" smtClean="0">
                <a:hlinkClick r:id="rId8" tooltip="Hydrogen ion"/>
              </a:rPr>
              <a:t>+</a:t>
            </a:r>
            <a:r>
              <a:rPr lang="en-US" dirty="0" smtClean="0"/>
              <a:t> &amp; </a:t>
            </a:r>
            <a:r>
              <a:rPr lang="en-US" dirty="0" smtClean="0">
                <a:hlinkClick r:id="rId9" tooltip="Nitrosonium"/>
              </a:rPr>
              <a:t>NO</a:t>
            </a:r>
            <a:r>
              <a:rPr lang="en-US" baseline="30000" dirty="0" smtClean="0">
                <a:hlinkClick r:id="rId9" tooltip="Nitrosonium"/>
              </a:rPr>
              <a:t>+</a:t>
            </a:r>
            <a:r>
              <a:rPr lang="en-US" dirty="0" smtClean="0"/>
              <a:t>, polarized neutral molecules such as </a:t>
            </a:r>
            <a:r>
              <a:rPr lang="en-US" dirty="0" err="1" smtClean="0">
                <a:hlinkClick r:id="rId10" tooltip="Hydrogen chloride"/>
              </a:rPr>
              <a:t>HCl</a:t>
            </a:r>
            <a:r>
              <a:rPr lang="en-US" dirty="0" smtClean="0"/>
              <a:t>, </a:t>
            </a:r>
            <a:r>
              <a:rPr lang="en-US" dirty="0" smtClean="0">
                <a:hlinkClick r:id="rId11" tooltip="Alkyl halide"/>
              </a:rPr>
              <a:t>alkyl halides</a:t>
            </a:r>
            <a:r>
              <a:rPr lang="en-US" dirty="0" smtClean="0"/>
              <a:t>, </a:t>
            </a:r>
            <a:r>
              <a:rPr lang="en-US" dirty="0" smtClean="0">
                <a:hlinkClick r:id="rId12" tooltip="Acyl halide"/>
              </a:rPr>
              <a:t>acyl halides</a:t>
            </a:r>
            <a:r>
              <a:rPr lang="en-US" dirty="0" smtClean="0"/>
              <a:t>, &amp; </a:t>
            </a:r>
            <a:r>
              <a:rPr lang="en-US" dirty="0" smtClean="0">
                <a:hlinkClick r:id="rId13" tooltip="Carbonyl compound"/>
              </a:rPr>
              <a:t>carbonyl compounds</a:t>
            </a:r>
            <a:r>
              <a:rPr lang="en-US" dirty="0" smtClean="0"/>
              <a:t>, polarizable neutral molecules such as </a:t>
            </a:r>
            <a:r>
              <a:rPr lang="en-US" dirty="0" smtClean="0">
                <a:hlinkClick r:id="rId14" tooltip="Chlorine"/>
              </a:rPr>
              <a:t>Cl</a:t>
            </a:r>
            <a:r>
              <a:rPr lang="en-US" baseline="-25000" dirty="0" smtClean="0">
                <a:hlinkClick r:id="rId14" tooltip="Chlorine"/>
              </a:rPr>
              <a:t>2</a:t>
            </a:r>
            <a:r>
              <a:rPr lang="en-US" dirty="0" smtClean="0"/>
              <a:t> and </a:t>
            </a:r>
            <a:r>
              <a:rPr lang="en-US" dirty="0" smtClean="0">
                <a:hlinkClick r:id="rId15" tooltip="Bromine"/>
              </a:rPr>
              <a:t>Br</a:t>
            </a:r>
            <a:r>
              <a:rPr lang="en-US" baseline="-25000" dirty="0" smtClean="0">
                <a:hlinkClick r:id="rId15" tooltip="Bromine"/>
              </a:rPr>
              <a:t>2</a:t>
            </a:r>
            <a:r>
              <a:rPr lang="en-US" dirty="0" smtClean="0"/>
              <a:t>, </a:t>
            </a:r>
            <a:r>
              <a:rPr lang="en-US" dirty="0" smtClean="0">
                <a:hlinkClick r:id="rId16" tooltip="Oxidizing agent"/>
              </a:rPr>
              <a:t>oxidizing agents</a:t>
            </a:r>
            <a:r>
              <a:rPr lang="en-US" dirty="0" smtClean="0"/>
              <a:t> such as organic </a:t>
            </a:r>
            <a:r>
              <a:rPr lang="en-US" dirty="0" err="1" smtClean="0">
                <a:hlinkClick r:id="rId17" tooltip="Peracid"/>
              </a:rPr>
              <a:t>peracids</a:t>
            </a:r>
            <a:r>
              <a:rPr lang="en-US" dirty="0" smtClean="0"/>
              <a:t>, chemical species that do not satisfy the </a:t>
            </a:r>
            <a:r>
              <a:rPr lang="en-US" dirty="0" smtClean="0">
                <a:hlinkClick r:id="rId18" tooltip="Octet rule"/>
              </a:rPr>
              <a:t>octet rule</a:t>
            </a:r>
            <a:r>
              <a:rPr lang="en-US" dirty="0" smtClean="0"/>
              <a:t> such as </a:t>
            </a:r>
            <a:r>
              <a:rPr lang="en-US" dirty="0" err="1" smtClean="0">
                <a:hlinkClick r:id="rId19" tooltip="Carbene"/>
              </a:rPr>
              <a:t>carbenes</a:t>
            </a:r>
            <a:r>
              <a:rPr lang="en-US" dirty="0" smtClean="0"/>
              <a:t> and </a:t>
            </a:r>
            <a:r>
              <a:rPr lang="en-US" dirty="0" smtClean="0">
                <a:hlinkClick r:id="rId20" tooltip="Radical (chemistry)"/>
              </a:rPr>
              <a:t>radicals</a:t>
            </a:r>
            <a:r>
              <a:rPr lang="en-US" dirty="0" smtClean="0"/>
              <a:t>, and some Lewis acids such as </a:t>
            </a:r>
            <a:r>
              <a:rPr lang="en-US" dirty="0" smtClean="0">
                <a:hlinkClick r:id="rId21" tooltip="Borane"/>
              </a:rPr>
              <a:t>BH</a:t>
            </a:r>
            <a:r>
              <a:rPr lang="en-US" baseline="-25000" dirty="0" smtClean="0">
                <a:hlinkClick r:id="rId21" tooltip="Borane"/>
              </a:rPr>
              <a:t>3</a:t>
            </a:r>
            <a:r>
              <a:rPr lang="en-US" dirty="0" smtClean="0"/>
              <a:t> and </a:t>
            </a:r>
            <a:r>
              <a:rPr lang="en-US" dirty="0" smtClean="0">
                <a:hlinkClick r:id="rId22" tooltip="Diisobutylaluminium hydride"/>
              </a:rPr>
              <a:t>DIBAL</a:t>
            </a:r>
            <a:r>
              <a:rPr lang="en-US" dirty="0" smtClean="0"/>
              <a:t>. attracted to </a:t>
            </a:r>
            <a:r>
              <a:rPr lang="en-US" dirty="0" smtClean="0">
                <a:hlinkClick r:id="rId4" tooltip="Electron"/>
              </a:rPr>
              <a:t>electrons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27</a:t>
            </a:fld>
            <a:endParaRPr lang="en-US"/>
          </a:p>
        </p:txBody>
      </p:sp>
    </p:spTree>
    <p:extLst>
      <p:ext uri="{BB962C8B-B14F-4D97-AF65-F5344CB8AC3E}">
        <p14:creationId xmlns:p14="http://schemas.microsoft.com/office/powerpoint/2010/main" val="567789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Therapy (radical cure) of acute </a:t>
            </a:r>
            <a:r>
              <a:rPr lang="en-US" sz="1200" b="1" i="1" u="none" strike="noStrike" kern="1200" baseline="0" dirty="0" err="1" smtClean="0">
                <a:solidFill>
                  <a:schemeClr val="tx1"/>
                </a:solidFill>
                <a:latin typeface="+mn-lt"/>
                <a:ea typeface="+mn-ea"/>
                <a:cs typeface="+mn-cs"/>
              </a:rPr>
              <a:t>vivax</a:t>
            </a:r>
            <a:r>
              <a:rPr lang="en-US" sz="1200" b="1" i="1" u="none" strike="noStrike" kern="1200" baseline="0" dirty="0" smtClean="0">
                <a:solidFill>
                  <a:schemeClr val="tx1"/>
                </a:solidFill>
                <a:latin typeface="+mn-lt"/>
                <a:ea typeface="+mn-ea"/>
                <a:cs typeface="+mn-cs"/>
              </a:rPr>
              <a:t> and </a:t>
            </a:r>
            <a:r>
              <a:rPr lang="en-US" sz="1200" b="1" i="1" u="none" strike="noStrike" kern="1200" baseline="0" dirty="0" err="1" smtClean="0">
                <a:solidFill>
                  <a:schemeClr val="tx1"/>
                </a:solidFill>
                <a:latin typeface="+mn-lt"/>
                <a:ea typeface="+mn-ea"/>
                <a:cs typeface="+mn-cs"/>
              </a:rPr>
              <a:t>ovale</a:t>
            </a:r>
            <a:r>
              <a:rPr lang="en-US" sz="1200" b="1" i="1" u="none" strike="noStrike" kern="1200" baseline="0" dirty="0" smtClean="0">
                <a:solidFill>
                  <a:schemeClr val="tx1"/>
                </a:solidFill>
                <a:latin typeface="+mn-lt"/>
                <a:ea typeface="+mn-ea"/>
                <a:cs typeface="+mn-cs"/>
              </a:rPr>
              <a:t> malaria</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Standard therapy for these infections includes: START with </a:t>
            </a:r>
            <a:r>
              <a:rPr lang="en-US" sz="1200" b="1"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to eradicate </a:t>
            </a:r>
            <a:r>
              <a:rPr lang="en-US" sz="1200" b="0" i="0" u="sng"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forms &amp;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to eradicate liver </a:t>
            </a:r>
            <a:r>
              <a:rPr lang="en-US" sz="1200" b="0" i="0" u="sng" strike="noStrike" kern="1200" baseline="0" dirty="0" err="1" smtClean="0">
                <a:solidFill>
                  <a:schemeClr val="tx1"/>
                </a:solidFill>
                <a:latin typeface="+mn-lt"/>
                <a:ea typeface="+mn-ea"/>
                <a:cs typeface="+mn-cs"/>
              </a:rPr>
              <a:t>hypnozoites</a:t>
            </a:r>
            <a:r>
              <a:rPr lang="en-US" sz="1200" b="0" i="0" u="none" strike="noStrike" kern="1200" baseline="0" dirty="0" smtClean="0">
                <a:solidFill>
                  <a:schemeClr val="tx1"/>
                </a:solidFill>
                <a:latin typeface="+mn-lt"/>
                <a:ea typeface="+mn-ea"/>
                <a:cs typeface="+mn-cs"/>
              </a:rPr>
              <a:t> &amp; prevent a subsequent relapse.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is given acutely, &amp; therapy with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withheld until the G6PD status of the patient is known. If the G6PD level is normal, a 14-day course of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given. Prompt evaluation of the G6PD level is helpful, since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appears to be most effective when instituted before completion of dosing with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G-6PD deficiency &gt;&gt; decrease in NADPH &amp; GSH synthesis, making the cells &gt; sensitive to oxidative agents such as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this </a:t>
            </a:r>
            <a:r>
              <a:rPr lang="en-US" sz="1200" b="0" i="0" u="none" strike="noStrike" kern="1200" baseline="0" dirty="0" err="1" smtClean="0">
                <a:solidFill>
                  <a:schemeClr val="tx1"/>
                </a:solidFill>
                <a:latin typeface="+mn-lt"/>
                <a:ea typeface="+mn-ea"/>
                <a:cs typeface="+mn-cs"/>
              </a:rPr>
              <a:t>casue</a:t>
            </a:r>
            <a:r>
              <a:rPr lang="en-US" sz="1200" b="0" i="0" u="none" strike="noStrike" kern="1200" baseline="0" dirty="0" smtClean="0">
                <a:solidFill>
                  <a:schemeClr val="tx1"/>
                </a:solidFill>
                <a:latin typeface="+mn-lt"/>
                <a:ea typeface="+mn-ea"/>
                <a:cs typeface="+mn-cs"/>
              </a:rPr>
              <a:t> hemolysis.</a:t>
            </a:r>
            <a:endParaRPr lang="en-US" dirty="0" smtClean="0"/>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28</a:t>
            </a:fld>
            <a:endParaRPr lang="en-US"/>
          </a:p>
        </p:txBody>
      </p:sp>
    </p:spTree>
    <p:extLst>
      <p:ext uri="{BB962C8B-B14F-4D97-AF65-F5344CB8AC3E}">
        <p14:creationId xmlns:p14="http://schemas.microsoft.com/office/powerpoint/2010/main" val="1982351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G6PD is important to </a:t>
            </a:r>
            <a:r>
              <a:rPr lang="en-US" dirty="0" err="1" smtClean="0"/>
              <a:t>to</a:t>
            </a:r>
            <a:r>
              <a:rPr lang="en-US" dirty="0" smtClean="0"/>
              <a:t> protect GSH in reduced form which is imp for RBCs integrity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Abdominal cramps especially if taken on empty stomach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Cyanosis</a:t>
            </a:r>
            <a:r>
              <a:rPr lang="en-US" sz="1200" b="0" kern="1200" dirty="0" smtClean="0">
                <a:solidFill>
                  <a:schemeClr val="tx1"/>
                </a:solidFill>
                <a:effectLst/>
                <a:latin typeface="+mn-lt"/>
                <a:ea typeface="+mn-ea"/>
                <a:cs typeface="+mn-cs"/>
              </a:rPr>
              <a:t> is defined as the bluish or purplish </a:t>
            </a:r>
            <a:r>
              <a:rPr lang="en-US" sz="1200" b="0" kern="1200" dirty="0" err="1" smtClean="0">
                <a:solidFill>
                  <a:schemeClr val="tx1"/>
                </a:solidFill>
                <a:effectLst/>
                <a:latin typeface="+mn-lt"/>
                <a:ea typeface="+mn-ea"/>
                <a:cs typeface="+mn-cs"/>
              </a:rPr>
              <a:t>discolouration</a:t>
            </a:r>
            <a:r>
              <a:rPr lang="en-US" sz="1200" b="0" kern="1200" dirty="0" smtClean="0">
                <a:solidFill>
                  <a:schemeClr val="tx1"/>
                </a:solidFill>
                <a:effectLst/>
                <a:latin typeface="+mn-lt"/>
                <a:ea typeface="+mn-ea"/>
                <a:cs typeface="+mn-cs"/>
              </a:rPr>
              <a:t> of the skin or mucous membranes due to the tissues near the skin surface having low oxygen saturation.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Methemoglobin</a:t>
            </a:r>
            <a:r>
              <a:rPr lang="en-US" dirty="0" smtClean="0"/>
              <a:t> is a form of the </a:t>
            </a:r>
            <a:r>
              <a:rPr lang="en-US" dirty="0" smtClean="0">
                <a:hlinkClick r:id="rId3" tooltip="Oxygen"/>
              </a:rPr>
              <a:t>oxygen</a:t>
            </a:r>
            <a:r>
              <a:rPr lang="en-US" dirty="0" smtClean="0"/>
              <a:t>-carrying </a:t>
            </a:r>
            <a:r>
              <a:rPr lang="en-US" dirty="0" err="1" smtClean="0">
                <a:hlinkClick r:id="rId4" tooltip="Metalloprotein"/>
              </a:rPr>
              <a:t>metalloprotein</a:t>
            </a:r>
            <a:r>
              <a:rPr lang="en-US" dirty="0" smtClean="0"/>
              <a:t> </a:t>
            </a:r>
            <a:r>
              <a:rPr lang="en-US" dirty="0" smtClean="0">
                <a:hlinkClick r:id="rId5" tooltip="Hemoglobin"/>
              </a:rPr>
              <a:t>hemoglobin</a:t>
            </a:r>
            <a:r>
              <a:rPr lang="en-US" dirty="0" smtClean="0"/>
              <a:t>, in which the </a:t>
            </a:r>
            <a:r>
              <a:rPr lang="en-US" dirty="0" smtClean="0">
                <a:hlinkClick r:id="rId6" tooltip="Iron"/>
              </a:rPr>
              <a:t>iron</a:t>
            </a:r>
            <a:r>
              <a:rPr lang="en-US" dirty="0" smtClean="0"/>
              <a:t> in the </a:t>
            </a:r>
            <a:r>
              <a:rPr lang="en-US" dirty="0" err="1" smtClean="0">
                <a:hlinkClick r:id="rId7" tooltip="Heme"/>
              </a:rPr>
              <a:t>heme</a:t>
            </a:r>
            <a:r>
              <a:rPr lang="en-US" dirty="0" smtClean="0"/>
              <a:t> group is in the Fe</a:t>
            </a:r>
            <a:r>
              <a:rPr lang="en-US" baseline="30000" dirty="0" smtClean="0"/>
              <a:t>3+</a:t>
            </a:r>
            <a:r>
              <a:rPr lang="en-US" dirty="0" smtClean="0"/>
              <a:t> (</a:t>
            </a:r>
            <a:r>
              <a:rPr lang="en-US" dirty="0" smtClean="0">
                <a:hlinkClick r:id="rId8" tooltip="Ferric"/>
              </a:rPr>
              <a:t>ferric</a:t>
            </a:r>
            <a:r>
              <a:rPr lang="en-US" dirty="0" smtClean="0"/>
              <a:t>) state, not the Fe</a:t>
            </a:r>
            <a:r>
              <a:rPr lang="en-US" baseline="30000" dirty="0" smtClean="0"/>
              <a:t>2+</a:t>
            </a:r>
            <a:r>
              <a:rPr lang="en-US" dirty="0" smtClean="0"/>
              <a:t> (</a:t>
            </a:r>
            <a:r>
              <a:rPr lang="en-US" dirty="0" smtClean="0">
                <a:hlinkClick r:id="rId9" tooltip="Ferrous"/>
              </a:rPr>
              <a:t>ferrous</a:t>
            </a:r>
            <a:r>
              <a:rPr lang="en-US" dirty="0" smtClean="0"/>
              <a:t>) of normal hemoglobin. </a:t>
            </a:r>
            <a:r>
              <a:rPr lang="en-US" dirty="0" err="1" smtClean="0"/>
              <a:t>Methemoglobin</a:t>
            </a:r>
            <a:r>
              <a:rPr lang="en-US" dirty="0" smtClean="0"/>
              <a:t> cannot bind oxygen, unlike </a:t>
            </a:r>
            <a:r>
              <a:rPr lang="en-US" dirty="0" err="1" smtClean="0">
                <a:hlinkClick r:id="rId10" tooltip="Oxyhemoglobin"/>
              </a:rPr>
              <a:t>oxyhemoglobin</a:t>
            </a:r>
            <a:r>
              <a:rPr lang="en-US" dirty="0" smtClean="0"/>
              <a:t>. </a:t>
            </a:r>
            <a:r>
              <a:rPr lang="en-US" sz="1200" b="0" i="1" kern="1200" dirty="0" err="1" smtClean="0">
                <a:solidFill>
                  <a:schemeClr val="tx1"/>
                </a:solidFill>
                <a:effectLst/>
                <a:latin typeface="+mn-lt"/>
                <a:ea typeface="+mn-ea"/>
                <a:cs typeface="+mn-cs"/>
              </a:rPr>
              <a:t>Methemoglobinemia</a:t>
            </a:r>
            <a:r>
              <a:rPr lang="en-US" sz="1200" b="0" kern="1200" dirty="0" smtClean="0">
                <a:solidFill>
                  <a:schemeClr val="tx1"/>
                </a:solidFill>
                <a:effectLst/>
                <a:latin typeface="+mn-lt"/>
                <a:ea typeface="+mn-ea"/>
                <a:cs typeface="+mn-cs"/>
              </a:rPr>
              <a:t> (congenital or acquired) occurs when RBCs contain </a:t>
            </a:r>
            <a:r>
              <a:rPr lang="en-US" sz="1200" b="0" kern="1200" dirty="0" err="1" smtClean="0">
                <a:solidFill>
                  <a:schemeClr val="tx1"/>
                </a:solidFill>
                <a:effectLst/>
                <a:latin typeface="+mn-lt"/>
                <a:ea typeface="+mn-ea"/>
                <a:cs typeface="+mn-cs"/>
              </a:rPr>
              <a:t>methemoglobin</a:t>
            </a:r>
            <a:r>
              <a:rPr lang="en-US" sz="1200" b="0" kern="1200" dirty="0" smtClean="0">
                <a:solidFill>
                  <a:schemeClr val="tx1"/>
                </a:solidFill>
                <a:effectLst/>
                <a:latin typeface="+mn-lt"/>
                <a:ea typeface="+mn-ea"/>
                <a:cs typeface="+mn-cs"/>
              </a:rPr>
              <a:t> at levels higher than 1%. This results in a decreased availability of oxygen to the tissues. </a:t>
            </a:r>
            <a:r>
              <a:rPr lang="en-US" dirty="0" err="1" smtClean="0"/>
              <a:t>Methemoglobin</a:t>
            </a:r>
            <a:r>
              <a:rPr lang="en-US" dirty="0" smtClean="0"/>
              <a:t> </a:t>
            </a:r>
            <a:r>
              <a:rPr lang="en-US" dirty="0" err="1" smtClean="0"/>
              <a:t>reductase</a:t>
            </a:r>
            <a:r>
              <a:rPr lang="en-US" dirty="0" smtClean="0"/>
              <a:t>, also called "</a:t>
            </a:r>
            <a:r>
              <a:rPr lang="en-US" dirty="0" err="1" smtClean="0"/>
              <a:t>diaphorase</a:t>
            </a:r>
            <a:r>
              <a:rPr lang="en-US" dirty="0" smtClean="0"/>
              <a:t>," and more properly called cytochrome b5 </a:t>
            </a:r>
            <a:r>
              <a:rPr lang="en-US" dirty="0" err="1" smtClean="0"/>
              <a:t>reductase</a:t>
            </a:r>
            <a:r>
              <a:rPr lang="en-US" dirty="0" smtClean="0"/>
              <a:t>, is the enzyme within the erythrocyte that maintains hemoglobin in the reduced (non-</a:t>
            </a:r>
            <a:r>
              <a:rPr lang="en-US" dirty="0" err="1" smtClean="0"/>
              <a:t>methemoglobin</a:t>
            </a:r>
            <a:r>
              <a:rPr lang="en-US" dirty="0" smtClean="0"/>
              <a:t>)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Granulocytopenia</a:t>
            </a:r>
            <a:r>
              <a:rPr lang="en-US" b="1" dirty="0" smtClean="0"/>
              <a:t>:</a:t>
            </a:r>
            <a:r>
              <a:rPr lang="en-US" dirty="0" smtClean="0"/>
              <a:t> A marked decrease in the number of granulocytes. Granulocytes are a type of </a:t>
            </a:r>
            <a:r>
              <a:rPr lang="en-US" dirty="0" err="1" smtClean="0"/>
              <a:t>wBC</a:t>
            </a:r>
            <a:r>
              <a:rPr lang="en-US" dirty="0" smtClean="0"/>
              <a:t> filled with microscopic granules that are little sacs containing enzymes that digest microorganisms. </a:t>
            </a: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29</a:t>
            </a:fld>
            <a:endParaRPr lang="en-US"/>
          </a:p>
        </p:txBody>
      </p:sp>
    </p:spTree>
    <p:extLst>
      <p:ext uri="{BB962C8B-B14F-4D97-AF65-F5344CB8AC3E}">
        <p14:creationId xmlns:p14="http://schemas.microsoft.com/office/powerpoint/2010/main" val="277889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were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a:t>
            </a:r>
            <a:r>
              <a:rPr lang="en-US" b="1" dirty="0" smtClean="0"/>
              <a:t>disease burdens </a:t>
            </a:r>
            <a:r>
              <a:rPr lang="en-US" dirty="0" smtClean="0"/>
              <a:t>have been lowered in the last 5 years, malaria remains endemic in over 100 countries.</a:t>
            </a:r>
            <a:r>
              <a:rPr lang="en-US" baseline="0" dirty="0" smtClean="0"/>
              <a:t> So it is </a:t>
            </a: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most important </a:t>
            </a:r>
            <a:r>
              <a:rPr lang="en-US" sz="1400" b="1" i="0" u="none" strike="noStrike" kern="1200" baseline="0" dirty="0" smtClean="0">
                <a:solidFill>
                  <a:schemeClr val="tx1"/>
                </a:solidFill>
                <a:latin typeface="+mn-lt"/>
                <a:ea typeface="+mn-ea"/>
                <a:cs typeface="+mn-cs"/>
              </a:rPr>
              <a:t>parasitic disease </a:t>
            </a:r>
            <a:r>
              <a:rPr lang="en-US" sz="1200" b="0" i="0" u="none" strike="noStrike" kern="1200" baseline="0" dirty="0" smtClean="0">
                <a:solidFill>
                  <a:schemeClr val="tx1"/>
                </a:solidFill>
                <a:latin typeface="+mn-lt"/>
                <a:ea typeface="+mn-ea"/>
                <a:cs typeface="+mn-cs"/>
              </a:rPr>
              <a:t>of humans &amp; causes hundreds of millions of illnesses per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Malaria</a:t>
            </a:r>
            <a:r>
              <a:rPr lang="en-US" sz="1200" b="0" i="0" u="none" strike="noStrike" kern="1200" baseline="0" dirty="0" smtClean="0">
                <a:solidFill>
                  <a:schemeClr val="tx1"/>
                </a:solidFill>
                <a:latin typeface="+mn-lt"/>
                <a:ea typeface="+mn-ea"/>
                <a:cs typeface="+mn-cs"/>
              </a:rPr>
              <a:t> is an acute infectious disease caused </a:t>
            </a:r>
            <a:r>
              <a:rPr lang="en-US" sz="1200" b="1" i="0" u="none" strike="noStrike" kern="1200" baseline="0" dirty="0" smtClean="0">
                <a:solidFill>
                  <a:schemeClr val="tx1"/>
                </a:solidFill>
                <a:latin typeface="+mn-lt"/>
                <a:ea typeface="+mn-ea"/>
                <a:cs typeface="+mn-cs"/>
              </a:rPr>
              <a:t>by 4 species of plasmodium </a:t>
            </a:r>
          </a:p>
          <a:p>
            <a:r>
              <a:rPr lang="en-US" sz="1200" b="0" i="0" u="none" strike="noStrike" kern="1200" baseline="0" dirty="0" smtClean="0">
                <a:solidFill>
                  <a:schemeClr val="tx1"/>
                </a:solidFill>
                <a:latin typeface="+mn-lt"/>
                <a:ea typeface="+mn-ea"/>
                <a:cs typeface="+mn-cs"/>
              </a:rPr>
              <a:t>Although all of the latter species may cause significant illness</a:t>
            </a:r>
            <a:r>
              <a:rPr lang="en-US" sz="1200" b="1"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P falciparum </a:t>
            </a:r>
            <a:r>
              <a:rPr lang="en-US" sz="1200" b="0" i="0" u="none" strike="noStrike" kern="1200" baseline="0" dirty="0" smtClean="0">
                <a:solidFill>
                  <a:schemeClr val="tx1"/>
                </a:solidFill>
                <a:latin typeface="+mn-lt"/>
                <a:ea typeface="+mn-ea"/>
                <a:cs typeface="+mn-cs"/>
              </a:rPr>
              <a:t>is responsible for the majority of serious complications &amp; deaths.</a:t>
            </a:r>
          </a:p>
          <a:p>
            <a:r>
              <a:rPr lang="en-US" sz="1200" b="0" i="0" u="none" strike="noStrike" kern="1200" baseline="0" dirty="0" smtClean="0">
                <a:solidFill>
                  <a:schemeClr val="tx1"/>
                </a:solidFill>
                <a:latin typeface="+mn-lt"/>
                <a:ea typeface="+mn-ea"/>
                <a:cs typeface="+mn-cs"/>
              </a:rPr>
              <a:t>P </a:t>
            </a:r>
            <a:r>
              <a:rPr lang="en-US" sz="1200" b="0" i="0" u="none" strike="noStrike" kern="1200" baseline="0" dirty="0" err="1" smtClean="0">
                <a:solidFill>
                  <a:schemeClr val="tx1"/>
                </a:solidFill>
                <a:latin typeface="+mn-lt"/>
                <a:ea typeface="+mn-ea"/>
                <a:cs typeface="+mn-cs"/>
              </a:rPr>
              <a:t>falcip</a:t>
            </a:r>
            <a:r>
              <a:rPr lang="en-US" sz="1200" b="0" i="0" u="none" strike="noStrike" kern="1200" baseline="0" dirty="0" smtClean="0">
                <a:solidFill>
                  <a:schemeClr val="tx1"/>
                </a:solidFill>
                <a:latin typeface="+mn-lt"/>
                <a:ea typeface="+mn-ea"/>
                <a:cs typeface="+mn-cs"/>
              </a:rPr>
              <a:t> is the most dangerous species</a:t>
            </a:r>
          </a:p>
          <a:p>
            <a:r>
              <a:rPr lang="en-US" sz="1200" b="0" i="0" u="none" strike="noStrike" kern="1200" baseline="0" dirty="0" err="1" smtClean="0">
                <a:solidFill>
                  <a:schemeClr val="tx1"/>
                </a:solidFill>
                <a:latin typeface="+mn-lt"/>
                <a:ea typeface="+mn-ea"/>
                <a:cs typeface="+mn-cs"/>
              </a:rPr>
              <a:t>Vivax</a:t>
            </a:r>
            <a:r>
              <a:rPr lang="en-US" sz="1200" b="0" i="0" u="none" strike="noStrike" kern="1200" baseline="0" dirty="0" smtClean="0">
                <a:solidFill>
                  <a:schemeClr val="tx1"/>
                </a:solidFill>
                <a:latin typeface="+mn-lt"/>
                <a:ea typeface="+mn-ea"/>
                <a:cs typeface="+mn-cs"/>
              </a:rPr>
              <a:t> cause milder form of the disease</a:t>
            </a:r>
          </a:p>
          <a:p>
            <a:r>
              <a:rPr lang="en-US" sz="1200" b="0" i="0" u="none" strike="noStrike" kern="1200" baseline="0" dirty="0" smtClean="0">
                <a:solidFill>
                  <a:schemeClr val="tx1"/>
                </a:solidFill>
                <a:latin typeface="+mn-lt"/>
                <a:ea typeface="+mn-ea"/>
                <a:cs typeface="+mn-cs"/>
              </a:rPr>
              <a:t>P malaria is common to many tropical regions (</a:t>
            </a:r>
            <a:r>
              <a:rPr lang="en-US" dirty="0" smtClean="0"/>
              <a:t>The </a:t>
            </a:r>
            <a:r>
              <a:rPr lang="en-US" b="1" dirty="0" smtClean="0"/>
              <a:t>tropics</a:t>
            </a:r>
            <a:r>
              <a:rPr lang="en-US" dirty="0" smtClean="0"/>
              <a:t> are the region of the </a:t>
            </a:r>
            <a:r>
              <a:rPr lang="en-US" dirty="0" smtClean="0">
                <a:hlinkClick r:id="rId3" tooltip="Earth"/>
              </a:rPr>
              <a:t>Earth</a:t>
            </a:r>
            <a:r>
              <a:rPr lang="en-US" dirty="0" smtClean="0"/>
              <a:t> near to the </a:t>
            </a:r>
            <a:r>
              <a:rPr lang="en-US" dirty="0" smtClean="0">
                <a:hlinkClick r:id="rId4" tooltip="Equator"/>
              </a:rPr>
              <a:t>equator</a:t>
            </a:r>
            <a:r>
              <a:rPr lang="en-US" dirty="0" smtClean="0"/>
              <a:t>) like N, central &amp; S America,</a:t>
            </a:r>
            <a:r>
              <a:rPr lang="en-US" baseline="0" dirty="0" smtClean="0"/>
              <a:t> </a:t>
            </a:r>
            <a:r>
              <a:rPr lang="en-US" baseline="0" dirty="0" err="1" smtClean="0"/>
              <a:t>Carabean</a:t>
            </a:r>
            <a:r>
              <a:rPr lang="en-US" baseline="0" dirty="0" smtClean="0"/>
              <a:t>, central Africa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rarely</a:t>
            </a:r>
          </a:p>
          <a:p>
            <a:r>
              <a:rPr lang="en-US" sz="1200" b="0" kern="1200" dirty="0" smtClean="0">
                <a:solidFill>
                  <a:schemeClr val="tx1"/>
                </a:solidFill>
                <a:effectLst/>
                <a:latin typeface="+mn-lt"/>
                <a:ea typeface="+mn-ea"/>
                <a:cs typeface="+mn-cs"/>
              </a:rPr>
              <a:t>Malaria common</a:t>
            </a:r>
            <a:r>
              <a:rPr lang="en-US" sz="1200" b="0" kern="1200" baseline="0" dirty="0" smtClean="0">
                <a:solidFill>
                  <a:schemeClr val="tx1"/>
                </a:solidFill>
                <a:effectLst/>
                <a:latin typeface="+mn-lt"/>
                <a:ea typeface="+mn-ea"/>
                <a:cs typeface="+mn-cs"/>
              </a:rPr>
              <a:t> areas:</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large areas of Africa and Asia.</a:t>
            </a:r>
          </a:p>
          <a:p>
            <a:r>
              <a:rPr lang="en-US" sz="1200" b="0" kern="1200" dirty="0" smtClean="0">
                <a:solidFill>
                  <a:schemeClr val="tx1"/>
                </a:solidFill>
                <a:effectLst/>
                <a:latin typeface="+mn-lt"/>
                <a:ea typeface="+mn-ea"/>
                <a:cs typeface="+mn-cs"/>
              </a:rPr>
              <a:t>Central and South America.</a:t>
            </a:r>
          </a:p>
          <a:p>
            <a:r>
              <a:rPr lang="en-US" sz="1200" b="0" kern="1200" dirty="0" smtClean="0">
                <a:solidFill>
                  <a:schemeClr val="tx1"/>
                </a:solidFill>
                <a:effectLst/>
                <a:latin typeface="+mn-lt"/>
                <a:ea typeface="+mn-ea"/>
                <a:cs typeface="+mn-cs"/>
              </a:rPr>
              <a:t>Haiti &amp; the Dominican Republic.</a:t>
            </a:r>
          </a:p>
          <a:p>
            <a:r>
              <a:rPr lang="en-US" sz="1200" b="0" kern="1200" dirty="0" smtClean="0">
                <a:solidFill>
                  <a:schemeClr val="tx1"/>
                </a:solidFill>
                <a:effectLst/>
                <a:latin typeface="+mn-lt"/>
                <a:ea typeface="+mn-ea"/>
                <a:cs typeface="+mn-cs"/>
              </a:rPr>
              <a:t>parts of the Middle East.</a:t>
            </a:r>
          </a:p>
          <a:p>
            <a:r>
              <a:rPr lang="en-US" sz="1200" b="0" kern="1200" dirty="0" smtClean="0">
                <a:solidFill>
                  <a:schemeClr val="tx1"/>
                </a:solidFill>
                <a:effectLst/>
                <a:latin typeface="+mn-lt"/>
                <a:ea typeface="+mn-ea"/>
                <a:cs typeface="+mn-cs"/>
              </a:rPr>
              <a:t>some Pacific islands.</a:t>
            </a: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3</a:t>
            </a:fld>
            <a:endParaRPr lang="en-US"/>
          </a:p>
        </p:txBody>
      </p:sp>
    </p:spTree>
    <p:extLst>
      <p:ext uri="{BB962C8B-B14F-4D97-AF65-F5344CB8AC3E}">
        <p14:creationId xmlns:p14="http://schemas.microsoft.com/office/powerpoint/2010/main" val="4086185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30</a:t>
            </a:fld>
            <a:endParaRPr lang="en-US"/>
          </a:p>
        </p:txBody>
      </p:sp>
    </p:spTree>
    <p:extLst>
      <p:ext uri="{BB962C8B-B14F-4D97-AF65-F5344CB8AC3E}">
        <p14:creationId xmlns:p14="http://schemas.microsoft.com/office/powerpoint/2010/main" val="1300860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patients are counseled on the prevention of malaria, it is imperative to emphasize measures to prevent mosquito bites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with insect repellents, insecticides, &amp; bed </a:t>
            </a:r>
            <a:r>
              <a:rPr lang="en-US" sz="1200" b="0" i="0" u="none" strike="noStrike" kern="1200" baseline="0" dirty="0" err="1" smtClean="0">
                <a:solidFill>
                  <a:schemeClr val="tx1"/>
                </a:solidFill>
                <a:latin typeface="+mn-lt"/>
                <a:ea typeface="+mn-ea"/>
                <a:cs typeface="+mn-cs"/>
              </a:rPr>
              <a:t>ets</a:t>
            </a:r>
            <a:r>
              <a:rPr lang="en-US" sz="1200" b="0" i="0" u="none" strike="noStrike" kern="1200" baseline="0" dirty="0" smtClean="0">
                <a:solidFill>
                  <a:schemeClr val="tx1"/>
                </a:solidFill>
                <a:latin typeface="+mn-lt"/>
                <a:ea typeface="+mn-ea"/>
                <a:cs typeface="+mn-cs"/>
              </a:rPr>
              <a:t>), because parasites are increasingly resistant to multiple drugs &amp; no </a:t>
            </a:r>
            <a:r>
              <a:rPr lang="en-US" sz="1200" b="0" i="0" u="none" strike="noStrike" kern="1200" baseline="0" dirty="0" err="1" smtClean="0">
                <a:solidFill>
                  <a:schemeClr val="tx1"/>
                </a:solidFill>
                <a:latin typeface="+mn-lt"/>
                <a:ea typeface="+mn-ea"/>
                <a:cs typeface="+mn-cs"/>
              </a:rPr>
              <a:t>chemoprophylactic</a:t>
            </a:r>
            <a:r>
              <a:rPr lang="en-US" sz="1200" b="0" i="0" u="none" strike="noStrike" kern="1200" baseline="0" dirty="0" smtClean="0">
                <a:solidFill>
                  <a:schemeClr val="tx1"/>
                </a:solidFill>
                <a:latin typeface="+mn-lt"/>
                <a:ea typeface="+mn-ea"/>
                <a:cs typeface="+mn-cs"/>
              </a:rPr>
              <a:t> regimen is fully protective. </a:t>
            </a:r>
          </a:p>
          <a:p>
            <a:r>
              <a:rPr lang="en-US" sz="1200" b="0" i="0" u="none" strike="noStrike" kern="1200" baseline="0" dirty="0" smtClean="0">
                <a:solidFill>
                  <a:schemeClr val="tx1"/>
                </a:solidFill>
                <a:latin typeface="+mn-lt"/>
                <a:ea typeface="+mn-ea"/>
                <a:cs typeface="+mn-cs"/>
              </a:rPr>
              <a:t>Current recommendations from the Centers for Disease Control &amp; Prevention (CDC) include the use of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for chemoprophylaxis in the few areas infested by only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-sensitive malaria parasites (principally Hispaniola &amp; Central America west of the Panama Canal), &amp; </a:t>
            </a:r>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Malarone</a:t>
            </a:r>
            <a:r>
              <a:rPr lang="en-US" sz="1200" b="0" i="0" u="none" strike="noStrike" kern="1200" baseline="0" dirty="0" smtClean="0">
                <a:solidFill>
                  <a:schemeClr val="tx1"/>
                </a:solidFill>
                <a:latin typeface="+mn-lt"/>
                <a:ea typeface="+mn-ea"/>
                <a:cs typeface="+mn-cs"/>
              </a:rPr>
              <a:t>,* or doxycycline for most other </a:t>
            </a:r>
            <a:r>
              <a:rPr lang="en-US" sz="1200" b="0" i="0" u="none" strike="noStrike" kern="1200" baseline="0" dirty="0" err="1" smtClean="0">
                <a:solidFill>
                  <a:schemeClr val="tx1"/>
                </a:solidFill>
                <a:latin typeface="+mn-lt"/>
                <a:ea typeface="+mn-ea"/>
                <a:cs typeface="+mn-cs"/>
              </a:rPr>
              <a:t>malarious</a:t>
            </a:r>
            <a:r>
              <a:rPr lang="en-US" sz="1200" b="0" i="0" u="none" strike="noStrike" kern="1200" baseline="0" dirty="0" smtClean="0">
                <a:solidFill>
                  <a:schemeClr val="tx1"/>
                </a:solidFill>
                <a:latin typeface="+mn-lt"/>
                <a:ea typeface="+mn-ea"/>
                <a:cs typeface="+mn-cs"/>
              </a:rPr>
              <a:t> areas, with doxycycline preferred for areas with a high prevalence of multidrug-resistant falciparum malaria (principally border areas of Thailand).</a:t>
            </a:r>
          </a:p>
          <a:p>
            <a:r>
              <a:rPr lang="en-US" sz="1200" b="0" i="0" u="none" strike="noStrike" kern="1200" baseline="0" dirty="0" smtClean="0">
                <a:solidFill>
                  <a:schemeClr val="tx1"/>
                </a:solidFill>
                <a:latin typeface="+mn-lt"/>
                <a:ea typeface="+mn-ea"/>
                <a:cs typeface="+mn-cs"/>
              </a:rPr>
              <a:t>CDC recommendations should be checked regularly (Phone: 770-488-7788; after hours 770-488-7100; Internet: http://www.cdc.gov/malaria), because these may change in response to changing resistance patterns &amp; increasing experience with new drugs. In some circumstances, it may be appropriate for travelers to carry supplies of drugs with them in case they develop a febrile illness when medical attention is unavailable.</a:t>
            </a:r>
          </a:p>
          <a:p>
            <a:r>
              <a:rPr lang="en-US" sz="1200" b="0" i="0" u="none" strike="noStrike" kern="1200" baseline="0" dirty="0" smtClean="0">
                <a:solidFill>
                  <a:schemeClr val="tx1"/>
                </a:solidFill>
                <a:latin typeface="+mn-lt"/>
                <a:ea typeface="+mn-ea"/>
                <a:cs typeface="+mn-cs"/>
              </a:rPr>
              <a:t>TCN is slow but potent action on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stage of all malaria parasites &amp; </a:t>
            </a:r>
            <a:r>
              <a:rPr lang="en-US" sz="1200" b="0" i="0" u="none" strike="noStrike" kern="1200" baseline="0" dirty="0" err="1" smtClean="0">
                <a:solidFill>
                  <a:schemeClr val="tx1"/>
                </a:solidFill>
                <a:latin typeface="+mn-lt"/>
                <a:ea typeface="+mn-ea"/>
                <a:cs typeface="+mn-cs"/>
              </a:rPr>
              <a:t>preerythrocytic</a:t>
            </a:r>
            <a:r>
              <a:rPr lang="en-US" sz="1200" b="0" i="0" u="none" strike="noStrike" kern="1200" baseline="0" dirty="0" smtClean="0">
                <a:solidFill>
                  <a:schemeClr val="tx1"/>
                </a:solidFill>
                <a:latin typeface="+mn-lt"/>
                <a:ea typeface="+mn-ea"/>
                <a:cs typeface="+mn-cs"/>
              </a:rPr>
              <a:t> stage of P falciparum. Always used in combination with Q or in </a:t>
            </a:r>
            <a:r>
              <a:rPr lang="en-US" sz="1200" b="0" i="0" u="none" strike="noStrike" kern="1200" baseline="0" dirty="0" err="1" smtClean="0">
                <a:solidFill>
                  <a:schemeClr val="tx1"/>
                </a:solidFill>
                <a:latin typeface="+mn-lt"/>
                <a:ea typeface="+mn-ea"/>
                <a:cs typeface="+mn-cs"/>
              </a:rPr>
              <a:t>chroq</a:t>
            </a:r>
            <a:r>
              <a:rPr lang="en-US" sz="1200" b="0" i="0" u="none" strike="noStrike" kern="1200" baseline="0" dirty="0" smtClean="0">
                <a:solidFill>
                  <a:schemeClr val="tx1"/>
                </a:solidFill>
                <a:latin typeface="+mn-lt"/>
                <a:ea typeface="+mn-ea"/>
                <a:cs typeface="+mn-cs"/>
              </a:rPr>
              <a:t> resistant malaria.</a:t>
            </a:r>
          </a:p>
          <a:p>
            <a:r>
              <a:rPr lang="en-US" sz="1200" b="0" i="0" u="none" strike="noStrike" kern="1200" baseline="0" dirty="0" smtClean="0">
                <a:solidFill>
                  <a:schemeClr val="tx1"/>
                </a:solidFill>
                <a:latin typeface="+mn-lt"/>
                <a:ea typeface="+mn-ea"/>
                <a:cs typeface="+mn-cs"/>
              </a:rPr>
              <a:t>So if the patient is in sensitive areas (south east Asia &amp; central America) we </a:t>
            </a:r>
            <a:r>
              <a:rPr lang="en-US" sz="1200" b="0" i="0" u="none" strike="noStrike" kern="1200" baseline="0" dirty="0" err="1" smtClean="0">
                <a:solidFill>
                  <a:schemeClr val="tx1"/>
                </a:solidFill>
                <a:latin typeface="+mn-lt"/>
                <a:ea typeface="+mn-ea"/>
                <a:cs typeface="+mn-cs"/>
              </a:rPr>
              <a:t>tr</a:t>
            </a:r>
            <a:r>
              <a:rPr lang="en-US" sz="1200" b="0" i="0" u="none" strike="noStrike" kern="1200" baseline="0" dirty="0" smtClean="0">
                <a:solidFill>
                  <a:schemeClr val="tx1"/>
                </a:solidFill>
                <a:latin typeface="+mn-lt"/>
                <a:ea typeface="+mn-ea"/>
                <a:cs typeface="+mn-cs"/>
              </a:rPr>
              <a:t> with </a:t>
            </a:r>
            <a:r>
              <a:rPr lang="en-US" sz="1200" b="0" i="0" u="none" strike="noStrike" kern="1200" baseline="0" dirty="0" err="1" smtClean="0">
                <a:solidFill>
                  <a:schemeClr val="tx1"/>
                </a:solidFill>
                <a:latin typeface="+mn-lt"/>
                <a:ea typeface="+mn-ea"/>
                <a:cs typeface="+mn-cs"/>
              </a:rPr>
              <a:t>Chloroq</a:t>
            </a:r>
            <a:r>
              <a:rPr lang="en-US" sz="1200" b="0" i="0" u="none" strike="noStrike" kern="1200" baseline="0" dirty="0" smtClean="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Areas with multidrug resistant : Africa</a:t>
            </a:r>
          </a:p>
        </p:txBody>
      </p:sp>
      <p:sp>
        <p:nvSpPr>
          <p:cNvPr id="4" name="Slide Number Placeholder 3"/>
          <p:cNvSpPr>
            <a:spLocks noGrp="1"/>
          </p:cNvSpPr>
          <p:nvPr>
            <p:ph type="sldNum" sz="quarter" idx="10"/>
          </p:nvPr>
        </p:nvSpPr>
        <p:spPr/>
        <p:txBody>
          <a:bodyPr/>
          <a:lstStyle/>
          <a:p>
            <a:fld id="{F5E8F4B4-ADE1-48D3-9D4B-3A256119313A}" type="slidenum">
              <a:rPr lang="en-US" smtClean="0"/>
              <a:pPr/>
              <a:t>32</a:t>
            </a:fld>
            <a:endParaRPr lang="en-US"/>
          </a:p>
        </p:txBody>
      </p:sp>
    </p:spTree>
    <p:extLst>
      <p:ext uri="{BB962C8B-B14F-4D97-AF65-F5344CB8AC3E}">
        <p14:creationId xmlns:p14="http://schemas.microsoft.com/office/powerpoint/2010/main" val="43630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Mosquito is the main cause of plasmodium transmission, or blood transfusion &amp; organ transplant.</a:t>
            </a:r>
          </a:p>
          <a:p>
            <a:r>
              <a:rPr lang="en-US" sz="1200" b="0" i="0" u="none" strike="noStrike" kern="1200" baseline="0" dirty="0" smtClean="0">
                <a:solidFill>
                  <a:schemeClr val="tx1"/>
                </a:solidFill>
                <a:latin typeface="+mn-lt"/>
                <a:ea typeface="+mn-ea"/>
                <a:cs typeface="+mn-cs"/>
              </a:rPr>
              <a:t> Plasmodium parasite has 2 hosts</a:t>
            </a:r>
          </a:p>
          <a:p>
            <a:r>
              <a:rPr lang="en-US" sz="1200" b="0" i="0" u="none" strike="noStrike" kern="1200" baseline="0" dirty="0" smtClean="0">
                <a:solidFill>
                  <a:schemeClr val="tx1"/>
                </a:solidFill>
                <a:latin typeface="+mn-lt"/>
                <a:ea typeface="+mn-ea"/>
                <a:cs typeface="+mn-cs"/>
              </a:rPr>
              <a:t>1- An infected mosquito inject </a:t>
            </a:r>
            <a:r>
              <a:rPr lang="en-US" sz="1200" b="0" i="0" u="none" strike="noStrike" kern="1200" baseline="0" dirty="0" err="1" smtClean="0">
                <a:solidFill>
                  <a:schemeClr val="tx1"/>
                </a:solidFill>
                <a:latin typeface="+mn-lt"/>
                <a:ea typeface="+mn-ea"/>
                <a:cs typeface="+mn-cs"/>
              </a:rPr>
              <a:t>sporozoites</a:t>
            </a:r>
            <a:r>
              <a:rPr lang="en-US" sz="1200" b="0" i="0" u="none" strike="noStrike" kern="1200" baseline="0" dirty="0" smtClean="0">
                <a:solidFill>
                  <a:schemeClr val="tx1"/>
                </a:solidFill>
                <a:latin typeface="+mn-lt"/>
                <a:ea typeface="+mn-ea"/>
                <a:cs typeface="+mn-cs"/>
              </a:rPr>
              <a:t> present in its salivary gland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parasite’s life cycle in humans occurs in 2 stages (liver &amp; blood)</a:t>
            </a:r>
          </a:p>
          <a:p>
            <a:r>
              <a:rPr lang="en-US" sz="1200" b="0" i="0" u="none" strike="noStrike" kern="1200" baseline="0" dirty="0" smtClean="0">
                <a:solidFill>
                  <a:schemeClr val="tx1"/>
                </a:solidFill>
                <a:latin typeface="+mn-lt"/>
                <a:ea typeface="+mn-ea"/>
                <a:cs typeface="+mn-cs"/>
              </a:rPr>
              <a:t>2- Circulating </a:t>
            </a:r>
            <a:r>
              <a:rPr lang="en-US" sz="1200" b="0" i="0" u="none" strike="noStrike" kern="1200" baseline="0" dirty="0" err="1" smtClean="0">
                <a:solidFill>
                  <a:schemeClr val="tx1"/>
                </a:solidFill>
                <a:latin typeface="+mn-lt"/>
                <a:ea typeface="+mn-ea"/>
                <a:cs typeface="+mn-cs"/>
              </a:rPr>
              <a:t>sporo</a:t>
            </a:r>
            <a:r>
              <a:rPr lang="en-US" sz="1200" b="0" i="0" u="none" strike="noStrike" kern="1200" baseline="0" dirty="0" smtClean="0">
                <a:solidFill>
                  <a:schemeClr val="tx1"/>
                </a:solidFill>
                <a:latin typeface="+mn-lt"/>
                <a:ea typeface="+mn-ea"/>
                <a:cs typeface="+mn-cs"/>
              </a:rPr>
              <a:t> rapidly invade </a:t>
            </a:r>
            <a:r>
              <a:rPr lang="en-US" sz="1200" b="1" i="0" u="none" strike="noStrike" kern="1200" baseline="0" dirty="0" smtClean="0">
                <a:solidFill>
                  <a:schemeClr val="tx1"/>
                </a:solidFill>
                <a:latin typeface="+mn-lt"/>
                <a:ea typeface="+mn-ea"/>
                <a:cs typeface="+mn-cs"/>
              </a:rPr>
              <a:t>liver cells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to initiate human infection. Parasites multiply in hepatocytes &amp; eventually cause them to rupture</a:t>
            </a:r>
          </a:p>
          <a:p>
            <a:r>
              <a:rPr lang="en-US" sz="1200" b="0" i="0" u="none" strike="noStrike" kern="1200" baseline="0" dirty="0" err="1" smtClean="0">
                <a:solidFill>
                  <a:schemeClr val="tx1"/>
                </a:solidFill>
                <a:latin typeface="+mn-lt"/>
                <a:ea typeface="+mn-ea"/>
                <a:cs typeface="+mn-cs"/>
              </a:rPr>
              <a:t>schizonts</a:t>
            </a:r>
            <a:r>
              <a:rPr lang="en-US" sz="1200" b="0" i="0" u="none" strike="noStrike" kern="1200" baseline="0" dirty="0" smtClean="0">
                <a:solidFill>
                  <a:schemeClr val="tx1"/>
                </a:solidFill>
                <a:latin typeface="+mn-lt"/>
                <a:ea typeface="+mn-ea"/>
                <a:cs typeface="+mn-cs"/>
              </a:rPr>
              <a:t> mature in the liver</a:t>
            </a:r>
          </a:p>
          <a:p>
            <a:r>
              <a:rPr lang="en-US" sz="1200" b="0" i="0" u="none" strike="noStrike" kern="1200" baseline="0" dirty="0" smtClean="0">
                <a:solidFill>
                  <a:schemeClr val="tx1"/>
                </a:solidFill>
                <a:latin typeface="+mn-lt"/>
                <a:ea typeface="+mn-ea"/>
                <a:cs typeface="+mn-cs"/>
              </a:rPr>
              <a:t>It stays dormant for several weeks &amp; sometimes months</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Merozoites</a:t>
            </a:r>
            <a:r>
              <a:rPr lang="en-US" sz="1200" b="0" i="0" u="none" strike="noStrike" kern="1200" baseline="0" dirty="0" smtClean="0">
                <a:solidFill>
                  <a:schemeClr val="tx1"/>
                </a:solidFill>
                <a:latin typeface="+mn-lt"/>
                <a:ea typeface="+mn-ea"/>
                <a:cs typeface="+mn-cs"/>
              </a:rPr>
              <a:t> are subsequently released from the liver &amp; invade </a:t>
            </a:r>
            <a:r>
              <a:rPr lang="en-US" sz="1200" b="1" i="0" u="none" strike="noStrike" kern="1200" baseline="0" dirty="0" smtClean="0">
                <a:solidFill>
                  <a:schemeClr val="tx1"/>
                </a:solidFill>
                <a:latin typeface="+mn-lt"/>
                <a:ea typeface="+mn-ea"/>
                <a:cs typeface="+mn-cs"/>
              </a:rPr>
              <a:t>erythrocytes (B)</a:t>
            </a:r>
            <a:r>
              <a:rPr lang="en-US" sz="1200" b="0" i="0" u="none" strike="noStrike" kern="1200" baseline="0" dirty="0" smtClean="0">
                <a:solidFill>
                  <a:schemeClr val="tx1"/>
                </a:solidFill>
                <a:latin typeface="+mn-lt"/>
                <a:ea typeface="+mn-ea"/>
                <a:cs typeface="+mn-cs"/>
              </a:rPr>
              <a:t>. Fever, chills muscle pain</a:t>
            </a:r>
          </a:p>
          <a:p>
            <a:r>
              <a:rPr lang="en-US" sz="1200" b="0" i="0" u="none" strike="noStrike" kern="1200" baseline="0" dirty="0" smtClean="0">
                <a:solidFill>
                  <a:schemeClr val="tx1"/>
                </a:solidFill>
                <a:latin typeface="+mn-lt"/>
                <a:ea typeface="+mn-ea"/>
                <a:cs typeface="+mn-cs"/>
              </a:rPr>
              <a:t>Only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parasites cause clinical illness. In erythrocytes </a:t>
            </a:r>
            <a:r>
              <a:rPr lang="en-US" sz="1200" b="1" i="0" u="none" strike="noStrike" kern="1200" baseline="0" dirty="0" err="1" smtClean="0">
                <a:solidFill>
                  <a:schemeClr val="tx1"/>
                </a:solidFill>
                <a:latin typeface="+mn-lt"/>
                <a:ea typeface="+mn-ea"/>
                <a:cs typeface="+mn-cs"/>
              </a:rPr>
              <a:t>meroz</a:t>
            </a:r>
            <a:r>
              <a:rPr lang="en-US" sz="1200" b="0" i="0" u="none" strike="noStrike" kern="1200" baseline="0" dirty="0" smtClean="0">
                <a:solidFill>
                  <a:schemeClr val="tx1"/>
                </a:solidFill>
                <a:latin typeface="+mn-lt"/>
                <a:ea typeface="+mn-ea"/>
                <a:cs typeface="+mn-cs"/>
              </a:rPr>
              <a:t> become </a:t>
            </a:r>
            <a:r>
              <a:rPr lang="en-US" sz="1200" b="1" i="0" u="none" strike="noStrike" kern="1200" baseline="0" dirty="0" err="1" smtClean="0">
                <a:solidFill>
                  <a:schemeClr val="tx1"/>
                </a:solidFill>
                <a:latin typeface="+mn-lt"/>
                <a:ea typeface="+mn-ea"/>
                <a:cs typeface="+mn-cs"/>
              </a:rPr>
              <a:t>tropn</a:t>
            </a:r>
            <a:r>
              <a:rPr lang="en-US" sz="1200" b="0" i="0" u="none" strike="noStrike" kern="1200" baseline="0" dirty="0" smtClean="0">
                <a:solidFill>
                  <a:schemeClr val="tx1"/>
                </a:solidFill>
                <a:latin typeface="+mn-lt"/>
                <a:ea typeface="+mn-ea"/>
                <a:cs typeface="+mn-cs"/>
              </a:rPr>
              <a:t> w </a:t>
            </a:r>
            <a:r>
              <a:rPr lang="en-US" sz="1200" b="0" i="0" u="none" strike="noStrike" kern="1200" baseline="0" dirty="0" err="1" smtClean="0">
                <a:solidFill>
                  <a:schemeClr val="tx1"/>
                </a:solidFill>
                <a:latin typeface="+mn-lt"/>
                <a:ea typeface="+mn-ea"/>
                <a:cs typeface="+mn-cs"/>
              </a:rPr>
              <a:t>multiplicate</a:t>
            </a:r>
            <a:r>
              <a:rPr lang="en-US" sz="1200" b="0" i="0" u="none" strike="noStrike" kern="1200" baseline="0" dirty="0" smtClean="0">
                <a:solidFill>
                  <a:schemeClr val="tx1"/>
                </a:solidFill>
                <a:latin typeface="+mn-lt"/>
                <a:ea typeface="+mn-ea"/>
                <a:cs typeface="+mn-cs"/>
              </a:rPr>
              <a:t> into </a:t>
            </a:r>
            <a:r>
              <a:rPr lang="en-US" sz="1200" b="1" i="0" u="none" strike="noStrike" kern="1200" baseline="0" dirty="0" err="1" smtClean="0">
                <a:solidFill>
                  <a:schemeClr val="tx1"/>
                </a:solidFill>
                <a:latin typeface="+mn-lt"/>
                <a:ea typeface="+mn-ea"/>
                <a:cs typeface="+mn-cs"/>
              </a:rPr>
              <a:t>schiz</a:t>
            </a:r>
            <a:r>
              <a:rPr lang="en-US" sz="1200" b="0" i="0" u="none" strike="noStrike" kern="1200" baseline="0" dirty="0" smtClean="0">
                <a:solidFill>
                  <a:schemeClr val="tx1"/>
                </a:solidFill>
                <a:latin typeface="+mn-lt"/>
                <a:ea typeface="+mn-ea"/>
                <a:cs typeface="+mn-cs"/>
              </a:rPr>
              <a:t> causing rupture of RBCs then into gametocytes either m or f in erythrocytes which are taken up by another mosquito, where they develop zygote into </a:t>
            </a:r>
            <a:r>
              <a:rPr lang="en-US" sz="1200" b="1" i="0" u="none" strike="noStrike" kern="1200" baseline="0" dirty="0" smtClean="0">
                <a:solidFill>
                  <a:schemeClr val="tx1"/>
                </a:solidFill>
                <a:latin typeface="+mn-lt"/>
                <a:ea typeface="+mn-ea"/>
                <a:cs typeface="+mn-cs"/>
              </a:rPr>
              <a:t>infective </a:t>
            </a:r>
            <a:r>
              <a:rPr lang="en-US" sz="1200" b="1" i="0" u="none" strike="noStrike" kern="1200" baseline="0" dirty="0" err="1" smtClean="0">
                <a:solidFill>
                  <a:schemeClr val="tx1"/>
                </a:solidFill>
                <a:latin typeface="+mn-lt"/>
                <a:ea typeface="+mn-ea"/>
                <a:cs typeface="+mn-cs"/>
              </a:rPr>
              <a:t>sporozoites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Then again mosquito can take blood meal &amp; ingest gametocytes during blood meal.</a:t>
            </a:r>
          </a:p>
          <a:p>
            <a:r>
              <a:rPr lang="en-US" sz="1200" b="1" i="0" u="none" strike="noStrike" kern="1200" baseline="0" dirty="0" smtClean="0">
                <a:solidFill>
                  <a:schemeClr val="tx1"/>
                </a:solidFill>
                <a:latin typeface="+mn-lt"/>
                <a:ea typeface="+mn-ea"/>
                <a:cs typeface="+mn-cs"/>
              </a:rPr>
              <a:t>(C) </a:t>
            </a:r>
            <a:r>
              <a:rPr lang="en-US" sz="1200" b="1" i="0" u="none" strike="noStrike" kern="1200" baseline="0" dirty="0" err="1" smtClean="0">
                <a:solidFill>
                  <a:schemeClr val="tx1"/>
                </a:solidFill>
                <a:latin typeface="+mn-lt"/>
                <a:ea typeface="+mn-ea"/>
                <a:cs typeface="+mn-cs"/>
              </a:rPr>
              <a:t>Sporogonic</a:t>
            </a:r>
            <a:r>
              <a:rPr lang="en-US" sz="1200" b="1" i="0" u="none" strike="noStrike" kern="1200" baseline="0" dirty="0" smtClean="0">
                <a:solidFill>
                  <a:schemeClr val="tx1"/>
                </a:solidFill>
                <a:latin typeface="+mn-lt"/>
                <a:ea typeface="+mn-ea"/>
                <a:cs typeface="+mn-cs"/>
              </a:rPr>
              <a:t> cycle</a:t>
            </a:r>
            <a:r>
              <a:rPr lang="en-US" sz="1200" b="0" i="0" u="none" strike="noStrike" kern="1200" baseline="0" dirty="0" smtClean="0">
                <a:solidFill>
                  <a:schemeClr val="tx1"/>
                </a:solidFill>
                <a:latin typeface="+mn-lt"/>
                <a:ea typeface="+mn-ea"/>
                <a:cs typeface="+mn-cs"/>
              </a:rPr>
              <a:t> microgametocytes mature into </a:t>
            </a:r>
            <a:r>
              <a:rPr lang="en-US" sz="1200" b="0" i="0" u="none" strike="noStrike" kern="1200" baseline="0" dirty="0" err="1" smtClean="0">
                <a:solidFill>
                  <a:schemeClr val="tx1"/>
                </a:solidFill>
                <a:latin typeface="+mn-lt"/>
                <a:ea typeface="+mn-ea"/>
                <a:cs typeface="+mn-cs"/>
              </a:rPr>
              <a:t>oocyst</a:t>
            </a:r>
            <a:r>
              <a:rPr lang="en-US" sz="1200" b="0" i="0" u="none" strike="noStrike" kern="1200" baseline="0" dirty="0" smtClean="0">
                <a:solidFill>
                  <a:schemeClr val="tx1"/>
                </a:solidFill>
                <a:latin typeface="+mn-lt"/>
                <a:ea typeface="+mn-ea"/>
                <a:cs typeface="+mn-cs"/>
              </a:rPr>
              <a:t> ….&gt; rupture ….&gt; infective </a:t>
            </a:r>
            <a:r>
              <a:rPr lang="en-US" sz="1200" b="0" i="0" u="none" strike="noStrike" kern="1200" baseline="0" dirty="0" err="1" smtClean="0">
                <a:solidFill>
                  <a:schemeClr val="tx1"/>
                </a:solidFill>
                <a:latin typeface="+mn-lt"/>
                <a:ea typeface="+mn-ea"/>
                <a:cs typeface="+mn-cs"/>
              </a:rPr>
              <a:t>sporozoites</a:t>
            </a:r>
            <a:r>
              <a:rPr lang="en-US" sz="1200" b="0" i="0" u="none" strike="noStrike" kern="1200" baseline="0" dirty="0" smtClean="0">
                <a:solidFill>
                  <a:schemeClr val="tx1"/>
                </a:solidFill>
                <a:latin typeface="+mn-lt"/>
                <a:ea typeface="+mn-ea"/>
                <a:cs typeface="+mn-cs"/>
              </a:rPr>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4</a:t>
            </a:fld>
            <a:endParaRPr lang="en-US"/>
          </a:p>
        </p:txBody>
      </p:sp>
    </p:spTree>
    <p:extLst>
      <p:ext uri="{BB962C8B-B14F-4D97-AF65-F5344CB8AC3E}">
        <p14:creationId xmlns:p14="http://schemas.microsoft.com/office/powerpoint/2010/main" val="165037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Causal prophylaxis: These act early on the liver stage &amp; prevent the </a:t>
            </a:r>
            <a:r>
              <a:rPr lang="en-US" sz="1200" b="0" i="0" u="none" strike="noStrike" kern="1200" baseline="0" dirty="0" err="1" smtClean="0">
                <a:solidFill>
                  <a:schemeClr val="tx1"/>
                </a:solidFill>
                <a:latin typeface="+mn-lt"/>
                <a:ea typeface="+mn-ea"/>
                <a:cs typeface="+mn-cs"/>
              </a:rPr>
              <a:t>hypnozoite</a:t>
            </a:r>
            <a:r>
              <a:rPr lang="en-US" sz="1200" b="0" i="0" u="none" strike="noStrike" kern="1200" baseline="0" dirty="0" smtClean="0">
                <a:solidFill>
                  <a:schemeClr val="tx1"/>
                </a:solidFill>
                <a:latin typeface="+mn-lt"/>
                <a:ea typeface="+mn-ea"/>
                <a:cs typeface="+mn-cs"/>
              </a:rPr>
              <a:t> formation.</a:t>
            </a:r>
          </a:p>
          <a:p>
            <a:r>
              <a:rPr lang="en-US" sz="1200" b="0" i="0" u="none" strike="noStrike" kern="1200" baseline="0" dirty="0" smtClean="0">
                <a:solidFill>
                  <a:schemeClr val="tx1"/>
                </a:solidFill>
                <a:latin typeface="+mn-lt"/>
                <a:ea typeface="+mn-ea"/>
                <a:cs typeface="+mn-cs"/>
              </a:rPr>
              <a:t>Blood stage prophylaxis are drugs that act only on parasites within the RBCs. Suppressive can be used as prophylactics</a:t>
            </a:r>
          </a:p>
          <a:p>
            <a:r>
              <a:rPr lang="en-US" sz="1200" b="0" i="0" u="none" strike="noStrike" kern="1200" baseline="0" dirty="0" smtClean="0">
                <a:solidFill>
                  <a:schemeClr val="tx1"/>
                </a:solidFill>
                <a:latin typeface="+mn-lt"/>
                <a:ea typeface="+mn-ea"/>
                <a:cs typeface="+mn-cs"/>
              </a:rPr>
              <a:t> Several classes of antimalarial drugs are available. Drugs that </a:t>
            </a:r>
            <a:r>
              <a:rPr lang="en-US" sz="1200" b="0" i="0" u="sng" strike="noStrike" kern="1200" baseline="0" dirty="0" smtClean="0">
                <a:solidFill>
                  <a:schemeClr val="tx1"/>
                </a:solidFill>
                <a:latin typeface="+mn-lt"/>
                <a:ea typeface="+mn-ea"/>
                <a:cs typeface="+mn-cs"/>
              </a:rPr>
              <a:t>eliminate developing or dormant liver forms </a:t>
            </a:r>
            <a:r>
              <a:rPr lang="en-US" sz="1200" b="0" i="0" u="none" strike="noStrike" kern="1200" baseline="0" dirty="0" smtClean="0">
                <a:solidFill>
                  <a:schemeClr val="tx1"/>
                </a:solidFill>
                <a:latin typeface="+mn-lt"/>
                <a:ea typeface="+mn-ea"/>
                <a:cs typeface="+mn-cs"/>
              </a:rPr>
              <a:t>are called </a:t>
            </a:r>
            <a:r>
              <a:rPr lang="en-US" sz="1200" b="1" i="0" u="none" strike="noStrike" kern="1200" baseline="0" dirty="0" smtClean="0">
                <a:solidFill>
                  <a:schemeClr val="tx1"/>
                </a:solidFill>
                <a:latin typeface="+mn-lt"/>
                <a:ea typeface="+mn-ea"/>
                <a:cs typeface="+mn-cs"/>
              </a:rPr>
              <a:t>tissue </a:t>
            </a:r>
            <a:r>
              <a:rPr lang="en-US" sz="1200" b="1" i="0" u="none" strike="noStrike" kern="1200" baseline="0" dirty="0" err="1" smtClean="0">
                <a:solidFill>
                  <a:schemeClr val="tx1"/>
                </a:solidFill>
                <a:latin typeface="+mn-lt"/>
                <a:ea typeface="+mn-ea"/>
                <a:cs typeface="+mn-cs"/>
              </a:rPr>
              <a:t>schizonticides</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Those that act on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parasites are </a:t>
            </a:r>
            <a:r>
              <a:rPr lang="en-US" sz="1200" b="1" i="0" u="none" strike="noStrike" kern="1200" baseline="0" dirty="0" smtClean="0">
                <a:solidFill>
                  <a:schemeClr val="tx1"/>
                </a:solidFill>
                <a:latin typeface="+mn-lt"/>
                <a:ea typeface="+mn-ea"/>
                <a:cs typeface="+mn-cs"/>
              </a:rPr>
              <a:t>blood </a:t>
            </a:r>
            <a:r>
              <a:rPr lang="en-US" sz="1200" b="1" i="0" u="none" strike="noStrike" kern="1200" baseline="0" dirty="0" err="1" smtClean="0">
                <a:solidFill>
                  <a:schemeClr val="tx1"/>
                </a:solidFill>
                <a:latin typeface="+mn-lt"/>
                <a:ea typeface="+mn-ea"/>
                <a:cs typeface="+mn-cs"/>
              </a:rPr>
              <a:t>schizonticides</a:t>
            </a:r>
            <a:r>
              <a:rPr lang="en-US" sz="1200" b="1"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&amp; those that kill sexual stages &amp; prevent transmission to mosquitoes are </a:t>
            </a:r>
            <a:r>
              <a:rPr lang="en-US" sz="1200" b="1" i="0" u="none" strike="noStrike" kern="1200" baseline="0" dirty="0" err="1" smtClean="0">
                <a:solidFill>
                  <a:schemeClr val="tx1"/>
                </a:solidFill>
                <a:latin typeface="+mn-lt"/>
                <a:ea typeface="+mn-ea"/>
                <a:cs typeface="+mn-cs"/>
              </a:rPr>
              <a:t>gametocides</a:t>
            </a:r>
            <a:r>
              <a:rPr lang="en-US" sz="1200" b="1"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No single available agent can reliably effect a </a:t>
            </a:r>
            <a:r>
              <a:rPr lang="en-US" sz="1200" b="1" i="0" u="none" strike="noStrike" kern="1200" baseline="0" dirty="0" smtClean="0">
                <a:solidFill>
                  <a:schemeClr val="tx1"/>
                </a:solidFill>
                <a:latin typeface="+mn-lt"/>
                <a:ea typeface="+mn-ea"/>
                <a:cs typeface="+mn-cs"/>
              </a:rPr>
              <a:t>radical cure,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eliminate both hepatic &amp;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stages. </a:t>
            </a:r>
          </a:p>
          <a:p>
            <a:r>
              <a:rPr lang="en-US" sz="1200" b="0" i="0" u="none" strike="noStrike" kern="1200" baseline="0" dirty="0" smtClean="0">
                <a:solidFill>
                  <a:schemeClr val="tx1"/>
                </a:solidFill>
                <a:latin typeface="+mn-lt"/>
                <a:ea typeface="+mn-ea"/>
                <a:cs typeface="+mn-cs"/>
              </a:rPr>
              <a:t>Few available agents are </a:t>
            </a:r>
            <a:r>
              <a:rPr lang="en-US" sz="1200" b="1" i="0" u="none" strike="noStrike" kern="1200" baseline="0" dirty="0" smtClean="0">
                <a:solidFill>
                  <a:schemeClr val="tx1"/>
                </a:solidFill>
                <a:latin typeface="+mn-lt"/>
                <a:ea typeface="+mn-ea"/>
                <a:cs typeface="+mn-cs"/>
              </a:rPr>
              <a:t>causal prophylactic drugs,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capable of preventing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infection.</a:t>
            </a:r>
          </a:p>
          <a:p>
            <a:r>
              <a:rPr lang="en-US" sz="1200" b="0" i="0" u="none" strike="noStrike" kern="1200" baseline="0" dirty="0" smtClean="0">
                <a:solidFill>
                  <a:schemeClr val="tx1"/>
                </a:solidFill>
                <a:latin typeface="+mn-lt"/>
                <a:ea typeface="+mn-ea"/>
                <a:cs typeface="+mn-cs"/>
              </a:rPr>
              <a:t>However, all effective </a:t>
            </a:r>
            <a:r>
              <a:rPr lang="en-US" sz="1200" b="0" i="0" u="none" strike="noStrike" kern="1200" baseline="0" dirty="0" err="1" smtClean="0">
                <a:solidFill>
                  <a:schemeClr val="tx1"/>
                </a:solidFill>
                <a:latin typeface="+mn-lt"/>
                <a:ea typeface="+mn-ea"/>
                <a:cs typeface="+mn-cs"/>
              </a:rPr>
              <a:t>chemoprophylactic</a:t>
            </a:r>
            <a:r>
              <a:rPr lang="en-US" sz="1200" b="0" i="0" u="none" strike="noStrike" kern="1200" baseline="0" dirty="0" smtClean="0">
                <a:solidFill>
                  <a:schemeClr val="tx1"/>
                </a:solidFill>
                <a:latin typeface="+mn-lt"/>
                <a:ea typeface="+mn-ea"/>
                <a:cs typeface="+mn-cs"/>
              </a:rPr>
              <a:t> agents kill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parasites before they increase sufficiently in number to cause clinical disease.</a:t>
            </a: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5</a:t>
            </a:fld>
            <a:endParaRPr lang="en-US"/>
          </a:p>
        </p:txBody>
      </p:sp>
    </p:spTree>
    <p:extLst>
      <p:ext uri="{BB962C8B-B14F-4D97-AF65-F5344CB8AC3E}">
        <p14:creationId xmlns:p14="http://schemas.microsoft.com/office/powerpoint/2010/main" val="135869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Proguanil</a:t>
            </a:r>
            <a:r>
              <a:rPr lang="en-US" dirty="0" smtClean="0"/>
              <a:t> is a prophylactic antimalarial drug, which works by stopping the malaria parasite, Plasmodium falciparum &amp; Plasmodium </a:t>
            </a:r>
            <a:r>
              <a:rPr lang="en-US" dirty="0" err="1" smtClean="0"/>
              <a:t>vivax</a:t>
            </a:r>
            <a:r>
              <a:rPr lang="en-US" dirty="0" smtClean="0"/>
              <a:t>, from reproducing once it is in the RBCs. It does this by inhibiting the enzyme, </a:t>
            </a:r>
            <a:r>
              <a:rPr lang="en-US" dirty="0" err="1" smtClean="0"/>
              <a:t>dihydrofolate</a:t>
            </a:r>
            <a:r>
              <a:rPr lang="en-US" dirty="0" smtClean="0"/>
              <a:t> </a:t>
            </a:r>
            <a:r>
              <a:rPr lang="en-US" dirty="0" err="1" smtClean="0"/>
              <a:t>reductase</a:t>
            </a:r>
            <a:r>
              <a:rPr lang="en-US" dirty="0" smtClean="0"/>
              <a:t>, which is involved in the reproduction of the parasite.</a:t>
            </a:r>
          </a:p>
          <a:p>
            <a:r>
              <a:rPr lang="en-US" sz="1200" b="0" i="1" kern="1200" dirty="0" err="1" smtClean="0">
                <a:solidFill>
                  <a:schemeClr val="tx1"/>
                </a:solidFill>
                <a:effectLst/>
                <a:latin typeface="+mn-lt"/>
                <a:ea typeface="+mn-ea"/>
                <a:cs typeface="+mn-cs"/>
              </a:rPr>
              <a:t>Pyrimethamine</a:t>
            </a:r>
            <a:r>
              <a:rPr lang="en-US" sz="1200" b="0" kern="1200" dirty="0" smtClean="0">
                <a:solidFill>
                  <a:schemeClr val="tx1"/>
                </a:solidFill>
                <a:effectLst/>
                <a:latin typeface="+mn-lt"/>
                <a:ea typeface="+mn-ea"/>
                <a:cs typeface="+mn-cs"/>
              </a:rPr>
              <a:t> is an </a:t>
            </a:r>
            <a:r>
              <a:rPr lang="en-US" sz="1200" b="0" kern="1200" dirty="0" err="1" smtClean="0">
                <a:solidFill>
                  <a:schemeClr val="tx1"/>
                </a:solidFill>
                <a:effectLst/>
                <a:latin typeface="+mn-lt"/>
                <a:ea typeface="+mn-ea"/>
                <a:cs typeface="+mn-cs"/>
              </a:rPr>
              <a:t>antiparasitic</a:t>
            </a:r>
            <a:r>
              <a:rPr lang="en-US" sz="1200" b="0" kern="1200" dirty="0" smtClean="0">
                <a:solidFill>
                  <a:schemeClr val="tx1"/>
                </a:solidFill>
                <a:effectLst/>
                <a:latin typeface="+mn-lt"/>
                <a:ea typeface="+mn-ea"/>
                <a:cs typeface="+mn-cs"/>
              </a:rPr>
              <a:t> compound commonly used as an adjunct in the treatment of uncomplicated, </a:t>
            </a:r>
            <a:r>
              <a:rPr lang="en-US" sz="1200" b="0" kern="1200" dirty="0" err="1" smtClean="0">
                <a:solidFill>
                  <a:schemeClr val="tx1"/>
                </a:solidFill>
                <a:effectLst/>
                <a:latin typeface="+mn-lt"/>
                <a:ea typeface="+mn-ea"/>
                <a:cs typeface="+mn-cs"/>
              </a:rPr>
              <a:t>chloroquine</a:t>
            </a:r>
            <a:r>
              <a:rPr lang="en-US" sz="1200" b="0" kern="1200" dirty="0" smtClean="0">
                <a:solidFill>
                  <a:schemeClr val="tx1"/>
                </a:solidFill>
                <a:effectLst/>
                <a:latin typeface="+mn-lt"/>
                <a:ea typeface="+mn-ea"/>
                <a:cs typeface="+mn-cs"/>
              </a:rPr>
              <a:t> resistant, P. falciparum malaria. </a:t>
            </a:r>
            <a:r>
              <a:rPr lang="en-US" sz="1200" b="0" i="1" kern="1200" dirty="0" err="1" smtClean="0">
                <a:solidFill>
                  <a:schemeClr val="tx1"/>
                </a:solidFill>
                <a:effectLst/>
                <a:latin typeface="+mn-lt"/>
                <a:ea typeface="+mn-ea"/>
                <a:cs typeface="+mn-cs"/>
              </a:rPr>
              <a:t>Pyrimethamine</a:t>
            </a:r>
            <a:r>
              <a:rPr lang="en-US" sz="1200" b="0" kern="1200" dirty="0" smtClean="0">
                <a:solidFill>
                  <a:schemeClr val="tx1"/>
                </a:solidFill>
                <a:effectLst/>
                <a:latin typeface="+mn-lt"/>
                <a:ea typeface="+mn-ea"/>
                <a:cs typeface="+mn-cs"/>
              </a:rPr>
              <a:t> is a folic acid antagonist.</a:t>
            </a:r>
          </a:p>
          <a:p>
            <a:r>
              <a:rPr lang="en-US" sz="1200" dirty="0" err="1" smtClean="0">
                <a:solidFill>
                  <a:schemeClr val="bg1"/>
                </a:solidFill>
              </a:rPr>
              <a:t>Chloroquine</a:t>
            </a:r>
            <a:r>
              <a:rPr lang="en-US" sz="1200" dirty="0" smtClean="0">
                <a:solidFill>
                  <a:schemeClr val="bg1"/>
                </a:solidFill>
              </a:rPr>
              <a:t>, quinine NOT </a:t>
            </a:r>
            <a:r>
              <a:rPr lang="en-US" sz="1200" dirty="0" err="1" smtClean="0">
                <a:solidFill>
                  <a:schemeClr val="bg1"/>
                </a:solidFill>
              </a:rPr>
              <a:t>gametocidal</a:t>
            </a:r>
            <a:r>
              <a:rPr lang="en-US" sz="1200" baseline="0" dirty="0" smtClean="0">
                <a:solidFill>
                  <a:schemeClr val="bg1"/>
                </a:solidFill>
              </a:rPr>
              <a:t> against </a:t>
            </a:r>
            <a:r>
              <a:rPr lang="en-US" sz="1200" baseline="0" smtClean="0">
                <a:solidFill>
                  <a:schemeClr val="bg1"/>
                </a:solidFill>
              </a:rPr>
              <a:t>P falciparum</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6</a:t>
            </a:fld>
            <a:endParaRPr lang="en-US"/>
          </a:p>
        </p:txBody>
      </p:sp>
    </p:spTree>
    <p:extLst>
      <p:ext uri="{BB962C8B-B14F-4D97-AF65-F5344CB8AC3E}">
        <p14:creationId xmlns:p14="http://schemas.microsoft.com/office/powerpoint/2010/main" val="78772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herbal medicine that has been used as an antipyretic in China for over 2000 years.</a:t>
            </a:r>
          </a:p>
          <a:p>
            <a:endParaRPr lang="en-US" dirty="0" smtClean="0"/>
          </a:p>
          <a:p>
            <a:r>
              <a:rPr lang="en-US" dirty="0" smtClean="0"/>
              <a:t>The term for recurrence of infection with other species, </a:t>
            </a:r>
            <a:r>
              <a:rPr lang="en-US" i="1" dirty="0" smtClean="0"/>
              <a:t>P. falciparum, P. </a:t>
            </a:r>
            <a:r>
              <a:rPr lang="en-US" i="1" dirty="0" err="1" smtClean="0"/>
              <a:t>malariae</a:t>
            </a:r>
            <a:r>
              <a:rPr lang="en-US" i="1" dirty="0" smtClean="0"/>
              <a:t> and P. </a:t>
            </a:r>
            <a:r>
              <a:rPr lang="en-US" i="1" dirty="0" err="1" smtClean="0"/>
              <a:t>knowlesi</a:t>
            </a:r>
            <a:r>
              <a:rPr lang="en-US" dirty="0" smtClean="0"/>
              <a:t>, which lack </a:t>
            </a:r>
            <a:r>
              <a:rPr lang="en-US" dirty="0" err="1" smtClean="0"/>
              <a:t>hypnozoites</a:t>
            </a:r>
            <a:r>
              <a:rPr lang="en-US" dirty="0" smtClean="0"/>
              <a:t>, is "recrudescence", meaning that the infection (unless a new infection) has recurred from </a:t>
            </a:r>
            <a:r>
              <a:rPr lang="en-US" b="1" dirty="0" smtClean="0"/>
              <a:t>persistent blood stages </a:t>
            </a:r>
            <a:r>
              <a:rPr lang="en-US" dirty="0" smtClean="0"/>
              <a:t>of the malaria parasite. This, therefore, means that "recrudescence" can also occur with </a:t>
            </a:r>
            <a:r>
              <a:rPr lang="en-US" i="1" dirty="0" err="1" smtClean="0"/>
              <a:t>P.vivax</a:t>
            </a:r>
            <a:r>
              <a:rPr lang="en-US" i="1" dirty="0" smtClean="0"/>
              <a:t> and </a:t>
            </a:r>
            <a:r>
              <a:rPr lang="en-US" i="1" dirty="0" err="1" smtClean="0"/>
              <a:t>P.ovale</a:t>
            </a:r>
            <a:r>
              <a:rPr lang="en-US" dirty="0" smtClean="0"/>
              <a:t> infections when such parasites have also </a:t>
            </a:r>
            <a:r>
              <a:rPr lang="en-US" b="1" dirty="0" smtClean="0"/>
              <a:t>persisted in the blood</a:t>
            </a:r>
            <a:r>
              <a:rPr lang="en-US" dirty="0" smtClean="0"/>
              <a:t>. </a:t>
            </a:r>
            <a:r>
              <a:rPr lang="en-US" i="1" dirty="0" smtClean="0"/>
              <a:t>P. </a:t>
            </a:r>
            <a:r>
              <a:rPr lang="en-US" i="1" dirty="0" err="1" smtClean="0"/>
              <a:t>malariae</a:t>
            </a:r>
            <a:r>
              <a:rPr lang="en-US" dirty="0" smtClean="0"/>
              <a:t> can persist as a low-level, normally asymptomatic </a:t>
            </a:r>
            <a:r>
              <a:rPr lang="en-US" dirty="0" err="1" smtClean="0"/>
              <a:t>erythrocytic</a:t>
            </a:r>
            <a:r>
              <a:rPr lang="en-US" dirty="0" smtClean="0"/>
              <a:t> infection in humans for up to 40 or 50 years. </a:t>
            </a:r>
          </a:p>
          <a:p>
            <a:r>
              <a:rPr lang="en-US" sz="1200" b="0" i="0" u="none" strike="noStrike" kern="1200" baseline="0" dirty="0" smtClean="0">
                <a:solidFill>
                  <a:schemeClr val="tx1"/>
                </a:solidFill>
                <a:latin typeface="+mn-lt"/>
                <a:ea typeface="+mn-ea"/>
                <a:cs typeface="+mn-cs"/>
              </a:rPr>
              <a:t>unacceptably high recrudescence rates after short-course therapy, which were reversed by inclusion of </a:t>
            </a:r>
            <a:r>
              <a:rPr lang="en-US" sz="1200" b="0" i="0" u="sng" strike="noStrike" kern="1200" baseline="0" dirty="0" smtClean="0">
                <a:solidFill>
                  <a:schemeClr val="tx1"/>
                </a:solidFill>
                <a:latin typeface="+mn-lt"/>
                <a:ea typeface="+mn-ea"/>
                <a:cs typeface="+mn-cs"/>
              </a:rPr>
              <a:t>longer-acting drugs</a:t>
            </a:r>
            <a:r>
              <a:rPr lang="en-US" sz="1200" b="0" i="0" u="none" strike="noStrike" kern="1200" baseline="0" dirty="0" smtClean="0">
                <a:solidFill>
                  <a:schemeClr val="tx1"/>
                </a:solidFill>
                <a:latin typeface="+mn-lt"/>
                <a:ea typeface="+mn-ea"/>
                <a:cs typeface="+mn-cs"/>
              </a:rPr>
              <a:t>. Combination therapy also helps to protect against the selection of </a:t>
            </a:r>
            <a:r>
              <a:rPr lang="en-US" sz="1200" b="0" i="0" u="none" strike="noStrike" kern="1200" baseline="0" dirty="0" err="1" smtClean="0">
                <a:solidFill>
                  <a:schemeClr val="tx1"/>
                </a:solidFill>
                <a:latin typeface="+mn-lt"/>
                <a:ea typeface="+mn-ea"/>
                <a:cs typeface="+mn-cs"/>
              </a:rPr>
              <a:t>artemisinin</a:t>
            </a:r>
            <a:r>
              <a:rPr lang="en-US" sz="1200" b="0" i="0" u="none" strike="noStrike" kern="1200" baseline="0" dirty="0" smtClean="0">
                <a:solidFill>
                  <a:schemeClr val="tx1"/>
                </a:solidFill>
                <a:latin typeface="+mn-lt"/>
                <a:ea typeface="+mn-ea"/>
                <a:cs typeface="+mn-cs"/>
              </a:rPr>
              <a:t> resistance.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7</a:t>
            </a:fld>
            <a:endParaRPr lang="en-US"/>
          </a:p>
        </p:txBody>
      </p:sp>
    </p:spTree>
    <p:extLst>
      <p:ext uri="{BB962C8B-B14F-4D97-AF65-F5344CB8AC3E}">
        <p14:creationId xmlns:p14="http://schemas.microsoft.com/office/powerpoint/2010/main" val="185451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Analogs</a:t>
            </a:r>
            <a:r>
              <a:rPr lang="en-US" sz="1200" b="0" i="0" u="none" strike="noStrike" kern="1200" baseline="0" dirty="0" smtClean="0">
                <a:solidFill>
                  <a:schemeClr val="tx1"/>
                </a:solidFill>
                <a:latin typeface="+mn-lt"/>
                <a:ea typeface="+mn-ea"/>
                <a:cs typeface="+mn-cs"/>
              </a:rPr>
              <a:t> have been synthesized to </a:t>
            </a:r>
            <a:r>
              <a:rPr lang="en-US" sz="1200" b="0" i="0" u="sng" strike="noStrike" kern="1200" baseline="0" dirty="0" smtClean="0">
                <a:solidFill>
                  <a:schemeClr val="tx1"/>
                </a:solidFill>
                <a:latin typeface="+mn-lt"/>
                <a:ea typeface="+mn-ea"/>
                <a:cs typeface="+mn-cs"/>
              </a:rPr>
              <a:t>increase</a:t>
            </a:r>
            <a:r>
              <a:rPr lang="en-US" sz="1200" b="0" i="0" u="none" strike="noStrike" kern="1200" baseline="0" dirty="0" smtClean="0">
                <a:solidFill>
                  <a:schemeClr val="tx1"/>
                </a:solidFill>
                <a:latin typeface="+mn-lt"/>
                <a:ea typeface="+mn-ea"/>
                <a:cs typeface="+mn-cs"/>
              </a:rPr>
              <a:t> solubility &amp; </a:t>
            </a:r>
            <a:r>
              <a:rPr lang="en-US" sz="1200" b="0" i="0" u="sng" strike="noStrike" kern="1200" baseline="0" dirty="0" smtClean="0">
                <a:solidFill>
                  <a:schemeClr val="tx1"/>
                </a:solidFill>
                <a:latin typeface="+mn-lt"/>
                <a:ea typeface="+mn-ea"/>
                <a:cs typeface="+mn-cs"/>
              </a:rPr>
              <a:t>improve</a:t>
            </a:r>
            <a:r>
              <a:rPr lang="en-US" sz="1200" b="0" i="0" u="none" strike="noStrike" kern="1200" baseline="0" dirty="0" smtClean="0">
                <a:solidFill>
                  <a:schemeClr val="tx1"/>
                </a:solidFill>
                <a:latin typeface="+mn-lt"/>
                <a:ea typeface="+mn-ea"/>
                <a:cs typeface="+mn-cs"/>
              </a:rPr>
              <a:t> antimalarial efficacy. </a:t>
            </a:r>
          </a:p>
          <a:p>
            <a:r>
              <a:rPr lang="en-US" sz="1200" b="0" i="0" u="sng" strike="noStrike" kern="1200" baseline="0" dirty="0" smtClean="0">
                <a:solidFill>
                  <a:schemeClr val="tx1"/>
                </a:solidFill>
                <a:latin typeface="+mn-lt"/>
                <a:ea typeface="+mn-ea"/>
                <a:cs typeface="+mn-cs"/>
              </a:rPr>
              <a:t>The most important of these analogs</a:t>
            </a:r>
            <a:r>
              <a:rPr lang="en-US" sz="1200" b="0" i="0" u="none" strike="noStrike" kern="1200" baseline="0" dirty="0" smtClean="0">
                <a:solidFill>
                  <a:schemeClr val="tx1"/>
                </a:solidFill>
                <a:latin typeface="+mn-lt"/>
                <a:ea typeface="+mn-ea"/>
                <a:cs typeface="+mn-cs"/>
              </a:rPr>
              <a:t> are </a:t>
            </a:r>
            <a:r>
              <a:rPr lang="en-US" sz="1200" b="1" i="0" u="none" strike="noStrike" kern="1200" baseline="0" dirty="0" err="1" smtClean="0">
                <a:solidFill>
                  <a:schemeClr val="tx1"/>
                </a:solidFill>
                <a:latin typeface="+mn-lt"/>
                <a:ea typeface="+mn-ea"/>
                <a:cs typeface="+mn-cs"/>
              </a:rPr>
              <a:t>artesunate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(water-soluble; oral, IV, IM, &amp; rectal administration),</a:t>
            </a:r>
          </a:p>
          <a:p>
            <a:r>
              <a:rPr lang="en-US" sz="1200" b="1" i="0" u="none" strike="noStrike" kern="1200" baseline="0" dirty="0" err="1" smtClean="0">
                <a:solidFill>
                  <a:schemeClr val="tx1"/>
                </a:solidFill>
                <a:latin typeface="+mn-lt"/>
                <a:ea typeface="+mn-ea"/>
                <a:cs typeface="+mn-cs"/>
              </a:rPr>
              <a:t>artemether</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(lipid-soluble; oral, IM, &amp; rectal administration), &amp;</a:t>
            </a:r>
          </a:p>
          <a:p>
            <a:r>
              <a:rPr lang="en-US" sz="1200" b="1" i="0" u="none" strike="noStrike" kern="1200" baseline="0" dirty="0" err="1" smtClean="0">
                <a:solidFill>
                  <a:schemeClr val="tx1"/>
                </a:solidFill>
                <a:latin typeface="+mn-lt"/>
                <a:ea typeface="+mn-ea"/>
                <a:cs typeface="+mn-cs"/>
              </a:rPr>
              <a:t>dihydroartemisinin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(water-soluble; oral administration).</a:t>
            </a:r>
          </a:p>
          <a:p>
            <a:r>
              <a:rPr lang="en-US" sz="1200" b="0" i="0" u="none" strike="noStrike" kern="1200" baseline="0" dirty="0" smtClean="0">
                <a:solidFill>
                  <a:schemeClr val="tx1"/>
                </a:solidFill>
                <a:latin typeface="+mn-lt"/>
                <a:ea typeface="+mn-ea"/>
                <a:cs typeface="+mn-cs"/>
              </a:rPr>
              <a:t>Recommended by who in acute uncomplicated resistant P </a:t>
            </a:r>
            <a:r>
              <a:rPr lang="en-US" sz="1200" b="0" i="0" u="none" strike="noStrike" kern="1200" baseline="0" dirty="0" err="1" smtClean="0">
                <a:solidFill>
                  <a:schemeClr val="tx1"/>
                </a:solidFill>
                <a:latin typeface="+mn-lt"/>
                <a:ea typeface="+mn-ea"/>
                <a:cs typeface="+mn-cs"/>
              </a:rPr>
              <a:t>falciparum</a:t>
            </a:r>
            <a:r>
              <a:rPr lang="en-US" sz="1200" b="0" i="0" u="none" strike="noStrike" kern="1200" baseline="0" dirty="0" smtClean="0">
                <a:solidFill>
                  <a:schemeClr val="tx1"/>
                </a:solidFill>
                <a:latin typeface="+mn-lt"/>
                <a:ea typeface="+mn-ea"/>
                <a:cs typeface="+mn-cs"/>
              </a:rPr>
              <a:t> malaria.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8</a:t>
            </a:fld>
            <a:endParaRPr lang="en-US"/>
          </a:p>
        </p:txBody>
      </p:sp>
    </p:spTree>
    <p:extLst>
      <p:ext uri="{BB962C8B-B14F-4D97-AF65-F5344CB8AC3E}">
        <p14:creationId xmlns:p14="http://schemas.microsoft.com/office/powerpoint/2010/main" val="281037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a </a:t>
            </a:r>
            <a:r>
              <a:rPr lang="en-US" dirty="0" err="1" smtClean="0"/>
              <a:t>uniqe</a:t>
            </a:r>
            <a:r>
              <a:rPr lang="en-US" dirty="0" smtClean="0"/>
              <a:t> chemical </a:t>
            </a:r>
            <a:r>
              <a:rPr lang="en-US" dirty="0" err="1" smtClean="0"/>
              <a:t>str</a:t>
            </a:r>
            <a:r>
              <a:rPr lang="en-US" dirty="0" smtClean="0"/>
              <a:t> </a:t>
            </a:r>
            <a:r>
              <a:rPr lang="en-US" dirty="0" err="1" smtClean="0"/>
              <a:t>bec</a:t>
            </a:r>
            <a:r>
              <a:rPr lang="en-US" dirty="0" smtClean="0"/>
              <a:t> of the</a:t>
            </a:r>
            <a:r>
              <a:rPr lang="en-US" baseline="0" dirty="0" smtClean="0"/>
              <a:t> 2 O2 attached to each other</a:t>
            </a:r>
          </a:p>
          <a:p>
            <a:r>
              <a:rPr lang="en-US" baseline="0" dirty="0" smtClean="0"/>
              <a:t>Iron in the blood cause reduction of the 2 O2 causing carbon centered free radical</a:t>
            </a:r>
          </a:p>
          <a:p>
            <a:endParaRPr lang="en-US" baseline="0" dirty="0" smtClean="0"/>
          </a:p>
          <a:p>
            <a:r>
              <a:rPr lang="en-US" dirty="0" smtClean="0"/>
              <a:t>Attack</a:t>
            </a:r>
            <a:r>
              <a:rPr lang="en-US" baseline="0" dirty="0" smtClean="0"/>
              <a:t> the food </a:t>
            </a:r>
            <a:r>
              <a:rPr lang="en-US" baseline="0" dirty="0" err="1" smtClean="0"/>
              <a:t>vacule</a:t>
            </a:r>
            <a:r>
              <a:rPr lang="en-US" baseline="0" dirty="0" smtClean="0"/>
              <a:t> </a:t>
            </a:r>
            <a:r>
              <a:rPr lang="en-US" baseline="0" dirty="0" err="1" smtClean="0"/>
              <a:t>itsef</a:t>
            </a:r>
            <a:endParaRPr lang="en-US" baseline="0" dirty="0" smtClean="0"/>
          </a:p>
          <a:p>
            <a:r>
              <a:rPr lang="en-US" baseline="0" dirty="0" smtClean="0"/>
              <a:t>&amp; here attack the transport vesicles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9</a:t>
            </a:fld>
            <a:endParaRPr lang="en-US"/>
          </a:p>
        </p:txBody>
      </p:sp>
    </p:spTree>
    <p:extLst>
      <p:ext uri="{BB962C8B-B14F-4D97-AF65-F5344CB8AC3E}">
        <p14:creationId xmlns:p14="http://schemas.microsoft.com/office/powerpoint/2010/main" val="243156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349382-9DC3-4FF2-AB95-2B03CAA58BF5}"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9F841-6209-48D7-BE25-845BD26E5EAF}" type="datetime1">
              <a:rPr lang="en-US" smtClean="0"/>
              <a:pPr/>
              <a:t>12/29/2019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4F19A-0817-4B80-B510-D8578068D1CA}"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068A83B-4A4D-4FC5-9C1A-FE42022D507A}"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363CCF02-1B1A-468B-BF0C-DF179695D69B}"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A12FC-B5D2-4773-8C37-CAB8867B65E5}"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9AC86-D624-4559-9B22-034F6EC93A61}"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D3E22-8C99-49FE-B15F-E35359824F1A}"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BA50D-121B-4039-BBE3-047C18B2CC05}"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F746F2-8AE6-4D96-9F10-642AEB45B2BA}"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4CB76-87D1-4CBA-A01E-D1EA3351AC2B}" type="datetime1">
              <a:rPr lang="en-US" smtClean="0"/>
              <a:pPr/>
              <a:t>12/29/2019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226D92-B3BB-4350-9479-E8B023C9AB31}" type="datetime1">
              <a:rPr lang="en-US" smtClean="0"/>
              <a:pPr/>
              <a:t>12/29/2019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5F38B7-BDCB-4C35-BB78-43F9B85E4774}" type="datetime1">
              <a:rPr lang="en-US" smtClean="0"/>
              <a:pPr/>
              <a:t>12/29/2019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947229-3543-41FE-A9CE-AC74AD338696}" type="datetime1">
              <a:rPr lang="en-US" smtClean="0"/>
              <a:pPr/>
              <a:t>12/29/2019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C3A86-9E6E-4BC0-BFC6-414A7AEA2406}" type="datetime1">
              <a:rPr lang="en-US" smtClean="0"/>
              <a:pPr/>
              <a:t>12/29/2019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8431-22B4-4E4B-86CC-BFF545835654}" type="datetime1">
              <a:rPr lang="en-US" smtClean="0"/>
              <a:pPr/>
              <a:t>12/29/2019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E32EBE2-3E72-4E5E-A6C3-CCB6BE938567}" type="datetime1">
              <a:rPr lang="en-US" smtClean="0"/>
              <a:pPr/>
              <a:t>12/29/2019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4B1992-A517-4C53-8487-6137450048B1}" type="datetime1">
              <a:rPr lang="en-US" smtClean="0"/>
              <a:pPr/>
              <a:t>12/29/2019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6/66/Cinchona.pubescens01.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amp;url=http://home.comcast.net/~dbeattymd/kenyakidsmalariamissionwebsite/malariacellpage.html&amp;psig=AFQjCNH81IsPHaw359RmnvFcb4_l9xeYwg&amp;ust=1449655264973498"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www.google.com.eg/url?sa=i&amp;rct=j&amp;q=&amp;esrc=s&amp;source=images&amp;cd=&amp;cad=rja&amp;uact=8&amp;ved=0ahUKEwjp2JOt5ZrYAhWHuRQKHbueDfoQjRwIBw&amp;url=http://www.dpsgproductfacts.com/en/allergens&amp;psig=AOvVaw1ZSALkC7deHMU3bdRXXKjj&amp;ust=151393492195372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childrenforhealth.org/malaria-photographs-and-illustration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google.com.eg/url?sa=i&amp;rct=j&amp;q=&amp;esrc=s&amp;source=images&amp;cd=&amp;cad=rja&amp;uact=8&amp;ved=0ahUKEwjHyZm7r53QAhVsLsAKHb2nBh4QjRwIBw&amp;url=http://www.tumblr.com/tagged/but-with-malaria&amp;psig=AFQjCNFR8CmIvkxQRak25SfyM5NG6UW-cw&amp;ust=1478838611686480" TargetMode="External"/><Relationship Id="rId5" Type="http://schemas.openxmlformats.org/officeDocument/2006/relationships/image" Target="../media/image6.jpeg"/><Relationship Id="rId4" Type="http://schemas.openxmlformats.org/officeDocument/2006/relationships/hyperlink" Target="http://www.ars.usda.gov/is/graphics/photos/apr98/k8027-2.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13857" y="2289982"/>
            <a:ext cx="8403772"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Antiprotozoal /Antimalarial drugs</a:t>
            </a:r>
            <a:endParaRPr lang="en-US" sz="3200" b="1" dirty="0">
              <a:solidFill>
                <a:srgbClr val="FFFF00"/>
              </a:solidFill>
              <a:latin typeface="Algerian" panose="04020705040A02060702" pitchFamily="82" charset="0"/>
            </a:endParaRPr>
          </a:p>
        </p:txBody>
      </p:sp>
      <p:sp>
        <p:nvSpPr>
          <p:cNvPr id="4" name="TextBox 3"/>
          <p:cNvSpPr txBox="1"/>
          <p:nvPr/>
        </p:nvSpPr>
        <p:spPr>
          <a:xfrm>
            <a:off x="4734188" y="3904245"/>
            <a:ext cx="249392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2800" b="1" dirty="0" smtClean="0">
                <a:solidFill>
                  <a:srgbClr val="FFFF00"/>
                </a:solidFill>
              </a:rPr>
              <a:t>Dr. Osama</a:t>
            </a:r>
          </a:p>
          <a:p>
            <a:pPr algn="ctr"/>
            <a:r>
              <a:rPr lang="en-US" sz="2800" b="1" dirty="0" smtClean="0">
                <a:solidFill>
                  <a:srgbClr val="FFFF00"/>
                </a:solidFill>
              </a:rPr>
              <a:t>Dr. </a:t>
            </a:r>
            <a:r>
              <a:rPr lang="en-US" sz="2800" b="1" dirty="0" err="1" smtClean="0">
                <a:solidFill>
                  <a:srgbClr val="FFFF00"/>
                </a:solidFill>
              </a:rPr>
              <a:t>Aliah</a:t>
            </a:r>
            <a:endParaRPr lang="en-US" sz="2800" b="1" dirty="0">
              <a:solidFill>
                <a:srgbClr val="FFFF00"/>
              </a:solidFill>
            </a:endParaRPr>
          </a:p>
        </p:txBody>
      </p:sp>
      <p:pic>
        <p:nvPicPr>
          <p:cNvPr id="5" name="Picture 2" descr="http://www.mosquito-man.co.uk/images/mosquito_graphic2.gif"/>
          <p:cNvPicPr>
            <a:picLocks noChangeAspect="1" noChangeArrowheads="1" noCrop="1"/>
          </p:cNvPicPr>
          <p:nvPr/>
        </p:nvPicPr>
        <p:blipFill>
          <a:blip r:embed="rId3" cstate="print"/>
          <a:srcRect/>
          <a:stretch>
            <a:fillRect/>
          </a:stretch>
        </p:blipFill>
        <p:spPr bwMode="auto">
          <a:xfrm>
            <a:off x="10852627" y="151982"/>
            <a:ext cx="1194516" cy="1522824"/>
          </a:xfrm>
          <a:prstGeom prst="rect">
            <a:avLst/>
          </a:prstGeom>
          <a:noFill/>
          <a:ln w="57150">
            <a:solidFill>
              <a:schemeClr val="tx1"/>
            </a:solidFill>
          </a:ln>
        </p:spPr>
      </p:pic>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53499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568" y="1482912"/>
            <a:ext cx="361765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Clinical uses</a:t>
            </a:r>
            <a:endParaRPr lang="en-US" sz="3200" dirty="0">
              <a:solidFill>
                <a:srgbClr val="FFFF00"/>
              </a:solidFill>
              <a:latin typeface="Algerian" panose="04020705040A02060702" pitchFamily="82" charset="0"/>
            </a:endParaRPr>
          </a:p>
        </p:txBody>
      </p:sp>
      <p:sp>
        <p:nvSpPr>
          <p:cNvPr id="11" name="TextBox 10"/>
          <p:cNvSpPr txBox="1"/>
          <p:nvPr/>
        </p:nvSpPr>
        <p:spPr>
          <a:xfrm>
            <a:off x="4410755" y="358278"/>
            <a:ext cx="280819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sp>
        <p:nvSpPr>
          <p:cNvPr id="17" name="TextBox 16"/>
          <p:cNvSpPr txBox="1"/>
          <p:nvPr/>
        </p:nvSpPr>
        <p:spPr>
          <a:xfrm>
            <a:off x="237995" y="5315795"/>
            <a:ext cx="1180561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err="1" smtClean="0">
                <a:solidFill>
                  <a:schemeClr val="bg1"/>
                </a:solidFill>
                <a:latin typeface="Arial Narrow" pitchFamily="34" charset="0"/>
              </a:rPr>
              <a:t>Artesunate</a:t>
            </a:r>
            <a:r>
              <a:rPr lang="en-US" sz="2800" dirty="0" smtClean="0">
                <a:solidFill>
                  <a:schemeClr val="bg1"/>
                </a:solidFill>
                <a:uFill>
                  <a:solidFill>
                    <a:srgbClr val="C00000"/>
                  </a:solidFill>
                </a:uFill>
                <a:latin typeface="Arial Narrow" pitchFamily="34" charset="0"/>
                <a:sym typeface="Wingdings 3"/>
              </a:rPr>
              <a:t> IV </a:t>
            </a:r>
            <a:r>
              <a:rPr lang="en-US" sz="2800" dirty="0">
                <a:solidFill>
                  <a:schemeClr val="bg1"/>
                </a:solidFill>
                <a:uFill>
                  <a:solidFill>
                    <a:srgbClr val="C00000"/>
                  </a:solidFill>
                </a:uFill>
                <a:latin typeface="Arial Narrow" pitchFamily="34" charset="0"/>
                <a:sym typeface="Wingdings 3"/>
              </a:rPr>
              <a:t>or IM  preparations for severe complicated cases as cerebral </a:t>
            </a:r>
            <a:r>
              <a:rPr lang="en-US" sz="2800" dirty="0" smtClean="0">
                <a:solidFill>
                  <a:schemeClr val="bg1"/>
                </a:solidFill>
                <a:uFill>
                  <a:solidFill>
                    <a:srgbClr val="C00000"/>
                  </a:solidFill>
                </a:uFill>
                <a:latin typeface="Arial Narrow" pitchFamily="34" charset="0"/>
                <a:sym typeface="Wingdings 3"/>
              </a:rPr>
              <a:t>malaria </a:t>
            </a:r>
            <a:r>
              <a:rPr lang="en-US" sz="2800" dirty="0">
                <a:solidFill>
                  <a:schemeClr val="bg1"/>
                </a:solidFill>
                <a:uFill>
                  <a:solidFill>
                    <a:srgbClr val="C00000"/>
                  </a:solidFill>
                </a:uFill>
                <a:latin typeface="Arial Narrow" pitchFamily="34" charset="0"/>
                <a:sym typeface="Wingdings 3"/>
              </a:rPr>
              <a:t>(</a:t>
            </a:r>
            <a:r>
              <a:rPr lang="en-US" sz="2800" dirty="0" smtClean="0">
                <a:solidFill>
                  <a:schemeClr val="bg1"/>
                </a:solidFill>
                <a:uFill>
                  <a:solidFill>
                    <a:srgbClr val="C00000"/>
                  </a:solidFill>
                </a:uFill>
                <a:latin typeface="Arial Narrow" pitchFamily="34" charset="0"/>
                <a:sym typeface="Wingdings 3"/>
              </a:rPr>
              <a:t>24 h</a:t>
            </a:r>
            <a:r>
              <a:rPr lang="en-US" sz="2800" dirty="0">
                <a:solidFill>
                  <a:schemeClr val="bg1"/>
                </a:solidFill>
                <a:uFill>
                  <a:solidFill>
                    <a:srgbClr val="C00000"/>
                  </a:solidFill>
                </a:uFill>
                <a:latin typeface="Arial Narrow" pitchFamily="34" charset="0"/>
                <a:sym typeface="Wingdings 3"/>
              </a:rPr>
              <a:t>) followed by complete course of </a:t>
            </a:r>
            <a:r>
              <a:rPr lang="en-US" sz="2800" dirty="0" smtClean="0">
                <a:solidFill>
                  <a:schemeClr val="bg1"/>
                </a:solidFill>
                <a:uFill>
                  <a:solidFill>
                    <a:srgbClr val="C00000"/>
                  </a:solidFill>
                </a:uFill>
                <a:latin typeface="Arial Narrow" pitchFamily="34" charset="0"/>
                <a:sym typeface="Wingdings 3"/>
              </a:rPr>
              <a:t>ACT.</a:t>
            </a:r>
            <a:endParaRPr lang="en-US" sz="2800" dirty="0">
              <a:solidFill>
                <a:schemeClr val="bg1"/>
              </a:solidFill>
              <a:latin typeface="Arial Narrow" pitchFamily="34" charset="0"/>
            </a:endParaRPr>
          </a:p>
        </p:txBody>
      </p:sp>
      <p:sp>
        <p:nvSpPr>
          <p:cNvPr id="19" name="TextBox 18"/>
          <p:cNvSpPr txBox="1"/>
          <p:nvPr/>
        </p:nvSpPr>
        <p:spPr>
          <a:xfrm>
            <a:off x="365759" y="2420195"/>
            <a:ext cx="11677851"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latin typeface="Arial Narrow" pitchFamily="34" charset="0"/>
              </a:rPr>
              <a:t>Because </a:t>
            </a:r>
            <a:r>
              <a:rPr lang="en-US" sz="2800" b="1" dirty="0" err="1" smtClean="0">
                <a:solidFill>
                  <a:schemeClr val="bg1"/>
                </a:solidFill>
                <a:latin typeface="Arial Narrow" pitchFamily="34" charset="0"/>
              </a:rPr>
              <a:t>artemisinin</a:t>
            </a:r>
            <a:r>
              <a:rPr lang="en-US" sz="2800" b="1" dirty="0" smtClean="0">
                <a:solidFill>
                  <a:schemeClr val="bg1"/>
                </a:solidFill>
                <a:latin typeface="Arial Narrow" pitchFamily="34" charset="0"/>
              </a:rPr>
              <a:t> derivatives </a:t>
            </a:r>
            <a:r>
              <a:rPr lang="en-US" sz="2800" dirty="0" smtClean="0">
                <a:solidFill>
                  <a:schemeClr val="bg1"/>
                </a:solidFill>
                <a:latin typeface="Arial Narrow" pitchFamily="34" charset="0"/>
              </a:rPr>
              <a:t>have short t½,</a:t>
            </a:r>
          </a:p>
          <a:p>
            <a:pPr marL="514350" indent="-514350">
              <a:buAutoNum type="arabicParenBoth"/>
            </a:pPr>
            <a:r>
              <a:rPr lang="en-US" sz="2800" dirty="0" err="1" smtClean="0">
                <a:solidFill>
                  <a:schemeClr val="bg1"/>
                </a:solidFill>
                <a:latin typeface="Arial Narrow" pitchFamily="34" charset="0"/>
              </a:rPr>
              <a:t>Monotherapy</a:t>
            </a:r>
            <a:r>
              <a:rPr lang="en-US" sz="2800" dirty="0" smtClean="0">
                <a:solidFill>
                  <a:schemeClr val="bg1"/>
                </a:solidFill>
                <a:latin typeface="Arial Narrow" pitchFamily="34" charset="0"/>
              </a:rPr>
              <a:t> should be extended beyond disappearance of parasite to prevent recrudescence or</a:t>
            </a:r>
          </a:p>
          <a:p>
            <a:pPr marL="514350" indent="-514350">
              <a:buAutoNum type="arabicParenBoth"/>
            </a:pPr>
            <a:r>
              <a:rPr lang="en-US" sz="2800" dirty="0" smtClean="0">
                <a:solidFill>
                  <a:schemeClr val="bg1"/>
                </a:solidFill>
                <a:latin typeface="Arial Narrow" pitchFamily="34" charset="0"/>
              </a:rPr>
              <a:t>by combining the drug with long- acting antimalarial drugs (Ex. </a:t>
            </a:r>
            <a:r>
              <a:rPr lang="en-US" sz="2800" dirty="0" err="1" smtClean="0">
                <a:solidFill>
                  <a:schemeClr val="bg1"/>
                </a:solidFill>
                <a:latin typeface="Arial Narrow" pitchFamily="34" charset="0"/>
              </a:rPr>
              <a:t>mefloquine</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sp>
        <p:nvSpPr>
          <p:cNvPr id="20" name="TextBox 19"/>
          <p:cNvSpPr txBox="1"/>
          <p:nvPr/>
        </p:nvSpPr>
        <p:spPr>
          <a:xfrm>
            <a:off x="365759" y="458858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preparations</a:t>
            </a:r>
            <a:endParaRPr lang="en-US" sz="3200" dirty="0">
              <a:solidFill>
                <a:schemeClr val="bg1"/>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97097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768" y="1452432"/>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preparations</a:t>
            </a:r>
            <a:endParaRPr lang="en-US" sz="3200" dirty="0">
              <a:solidFill>
                <a:srgbClr val="FFFF00"/>
              </a:solidFill>
              <a:latin typeface="Algerian" panose="04020705040A02060702" pitchFamily="82" charset="0"/>
            </a:endParaRPr>
          </a:p>
        </p:txBody>
      </p:sp>
      <p:sp>
        <p:nvSpPr>
          <p:cNvPr id="6" name="TextBox 5"/>
          <p:cNvSpPr txBox="1"/>
          <p:nvPr/>
        </p:nvSpPr>
        <p:spPr>
          <a:xfrm>
            <a:off x="434131" y="2321754"/>
            <a:ext cx="703346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err="1" smtClean="0">
                <a:solidFill>
                  <a:schemeClr val="bg1"/>
                </a:solidFill>
                <a:latin typeface="Arial Narrow" pitchFamily="34" charset="0"/>
              </a:rPr>
              <a:t>Artemisinin</a:t>
            </a:r>
            <a:r>
              <a:rPr lang="en-US" sz="2800" dirty="0" smtClean="0">
                <a:solidFill>
                  <a:schemeClr val="bg1"/>
                </a:solidFill>
                <a:latin typeface="Arial Narrow" pitchFamily="34" charset="0"/>
              </a:rPr>
              <a:t>-based </a:t>
            </a:r>
            <a:r>
              <a:rPr lang="en-US" sz="2800" dirty="0">
                <a:solidFill>
                  <a:schemeClr val="bg1"/>
                </a:solidFill>
                <a:latin typeface="Arial Narrow" pitchFamily="34" charset="0"/>
              </a:rPr>
              <a:t>combination therapies (ACTs):</a:t>
            </a:r>
          </a:p>
        </p:txBody>
      </p:sp>
      <p:sp>
        <p:nvSpPr>
          <p:cNvPr id="7" name="TextBox 6"/>
          <p:cNvSpPr txBox="1"/>
          <p:nvPr/>
        </p:nvSpPr>
        <p:spPr>
          <a:xfrm>
            <a:off x="410956" y="3119794"/>
            <a:ext cx="4514537"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a:solidFill>
                  <a:schemeClr val="bg1"/>
                </a:solidFill>
                <a:latin typeface="Arial Narrow" pitchFamily="34" charset="0"/>
              </a:rPr>
              <a:t>lumefantrine</a:t>
            </a:r>
            <a:endParaRPr lang="en-US" sz="2800" dirty="0">
              <a:solidFill>
                <a:schemeClr val="bg1"/>
              </a:solidFill>
              <a:latin typeface="Arial Narrow" pitchFamily="34" charset="0"/>
            </a:endParaRPr>
          </a:p>
        </p:txBody>
      </p:sp>
      <p:sp>
        <p:nvSpPr>
          <p:cNvPr id="8" name="TextBox 7"/>
          <p:cNvSpPr txBox="1"/>
          <p:nvPr/>
        </p:nvSpPr>
        <p:spPr>
          <a:xfrm>
            <a:off x="439920" y="3912231"/>
            <a:ext cx="471863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a:solidFill>
                  <a:schemeClr val="bg1"/>
                </a:solidFill>
                <a:latin typeface="Arial Narrow" pitchFamily="34" charset="0"/>
              </a:rPr>
              <a:t>amodiaquine</a:t>
            </a:r>
            <a:endParaRPr lang="en-US" sz="2800" dirty="0">
              <a:solidFill>
                <a:schemeClr val="bg1"/>
              </a:solidFill>
              <a:latin typeface="Arial Narrow" pitchFamily="34" charset="0"/>
            </a:endParaRPr>
          </a:p>
        </p:txBody>
      </p:sp>
      <p:sp>
        <p:nvSpPr>
          <p:cNvPr id="11" name="TextBox 10"/>
          <p:cNvSpPr txBox="1"/>
          <p:nvPr/>
        </p:nvSpPr>
        <p:spPr>
          <a:xfrm>
            <a:off x="2819377" y="459005"/>
            <a:ext cx="283546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sp>
        <p:nvSpPr>
          <p:cNvPr id="12" name="TextBox 11"/>
          <p:cNvSpPr txBox="1"/>
          <p:nvPr/>
        </p:nvSpPr>
        <p:spPr>
          <a:xfrm>
            <a:off x="415433" y="5647752"/>
            <a:ext cx="665606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smtClean="0">
                <a:solidFill>
                  <a:schemeClr val="bg1"/>
                </a:solidFill>
                <a:latin typeface="Arial Narrow" pitchFamily="34" charset="0"/>
              </a:rPr>
              <a:t>sulfadoxine</a:t>
            </a:r>
            <a:r>
              <a:rPr lang="en-US" sz="2800" dirty="0" smtClean="0">
                <a:solidFill>
                  <a:schemeClr val="bg1"/>
                </a:solidFill>
                <a:latin typeface="Arial Narrow" pitchFamily="34" charset="0"/>
              </a:rPr>
              <a:t>- </a:t>
            </a:r>
            <a:r>
              <a:rPr lang="en-US" sz="2800" dirty="0" err="1" smtClean="0">
                <a:solidFill>
                  <a:schemeClr val="bg1"/>
                </a:solidFill>
                <a:latin typeface="Arial Narrow" pitchFamily="34" charset="0"/>
              </a:rPr>
              <a:t>pyrimethamine</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pic>
        <p:nvPicPr>
          <p:cNvPr id="16" name="Picture 8" descr="Photograph of a mosquito on human skin"/>
          <p:cNvPicPr>
            <a:picLocks noChangeAspect="1" noChangeArrowheads="1"/>
          </p:cNvPicPr>
          <p:nvPr/>
        </p:nvPicPr>
        <p:blipFill>
          <a:blip r:embed="rId4"/>
          <a:srcRect/>
          <a:stretch>
            <a:fillRect/>
          </a:stretch>
        </p:blipFill>
        <p:spPr bwMode="auto">
          <a:xfrm>
            <a:off x="7696200" y="1996440"/>
            <a:ext cx="4114800" cy="4267200"/>
          </a:xfrm>
          <a:prstGeom prst="rect">
            <a:avLst/>
          </a:prstGeom>
          <a:noFill/>
          <a:ln w="9525">
            <a:noFill/>
            <a:miter lim="800000"/>
            <a:headEnd/>
            <a:tailEnd/>
          </a:ln>
        </p:spPr>
      </p:pic>
      <p:sp>
        <p:nvSpPr>
          <p:cNvPr id="13" name="TextBox 12"/>
          <p:cNvSpPr txBox="1"/>
          <p:nvPr/>
        </p:nvSpPr>
        <p:spPr>
          <a:xfrm>
            <a:off x="424680" y="4735191"/>
            <a:ext cx="471863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smtClean="0">
                <a:solidFill>
                  <a:schemeClr val="bg1"/>
                </a:solidFill>
                <a:latin typeface="Arial Narrow" pitchFamily="34" charset="0"/>
              </a:rPr>
              <a:t>mefloquine</a:t>
            </a:r>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97097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401" y="1842506"/>
            <a:ext cx="156206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smtClean="0">
                <a:solidFill>
                  <a:srgbClr val="FFFF00"/>
                </a:solidFill>
                <a:latin typeface="Arial Narrow" pitchFamily="34" charset="0"/>
              </a:rPr>
              <a:t>ADRs</a:t>
            </a:r>
            <a:endParaRPr lang="en-US" sz="2800" b="1" dirty="0">
              <a:solidFill>
                <a:srgbClr val="FFFF00"/>
              </a:solidFill>
              <a:latin typeface="Arial Narrow" pitchFamily="34" charset="0"/>
            </a:endParaRPr>
          </a:p>
        </p:txBody>
      </p:sp>
      <p:sp>
        <p:nvSpPr>
          <p:cNvPr id="5" name="TextBox 4"/>
          <p:cNvSpPr txBox="1"/>
          <p:nvPr/>
        </p:nvSpPr>
        <p:spPr>
          <a:xfrm>
            <a:off x="497056" y="2927077"/>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Transient heart block</a:t>
            </a:r>
          </a:p>
        </p:txBody>
      </p:sp>
      <p:sp>
        <p:nvSpPr>
          <p:cNvPr id="6" name="TextBox 5"/>
          <p:cNvSpPr txBox="1"/>
          <p:nvPr/>
        </p:nvSpPr>
        <p:spPr>
          <a:xfrm>
            <a:off x="487658" y="3920484"/>
            <a:ext cx="3819647"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smtClean="0">
                <a:solidFill>
                  <a:schemeClr val="bg1"/>
                </a:solidFill>
                <a:latin typeface="Arial Narrow" pitchFamily="34" charset="0"/>
                <a:sym typeface="Symbol" pitchFamily="18" charset="2"/>
              </a:rPr>
              <a:t> Neutrophil count (rare)</a:t>
            </a:r>
            <a:endParaRPr lang="en-US" sz="2800" dirty="0">
              <a:solidFill>
                <a:schemeClr val="bg1"/>
              </a:solidFill>
              <a:latin typeface="Arial Narrow" pitchFamily="34" charset="0"/>
              <a:sym typeface="Symbol" pitchFamily="18" charset="2"/>
            </a:endParaRPr>
          </a:p>
        </p:txBody>
      </p:sp>
      <p:sp>
        <p:nvSpPr>
          <p:cNvPr id="7" name="TextBox 6"/>
          <p:cNvSpPr txBox="1"/>
          <p:nvPr/>
        </p:nvSpPr>
        <p:spPr>
          <a:xfrm>
            <a:off x="505635" y="4843003"/>
            <a:ext cx="341501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sym typeface="Symbol" pitchFamily="18" charset="2"/>
              </a:rPr>
              <a:t>Brief episodes of fever</a:t>
            </a:r>
          </a:p>
        </p:txBody>
      </p:sp>
      <p:sp>
        <p:nvSpPr>
          <p:cNvPr id="8" name="TextBox 7"/>
          <p:cNvSpPr txBox="1"/>
          <p:nvPr/>
        </p:nvSpPr>
        <p:spPr>
          <a:xfrm>
            <a:off x="528544" y="5743717"/>
            <a:ext cx="926163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heavy" dirty="0">
                <a:solidFill>
                  <a:schemeClr val="bg1"/>
                </a:solidFill>
                <a:uFill>
                  <a:solidFill>
                    <a:srgbClr val="C00000"/>
                  </a:solidFill>
                </a:uFill>
                <a:latin typeface="Arial Narrow" pitchFamily="34" charset="0"/>
              </a:rPr>
              <a:t>Resistance</a:t>
            </a:r>
            <a:r>
              <a:rPr lang="en-US" sz="2800" dirty="0">
                <a:solidFill>
                  <a:schemeClr val="bg1"/>
                </a:solidFill>
                <a:uFill>
                  <a:solidFill>
                    <a:srgbClr val="C00000"/>
                  </a:solidFill>
                </a:uFill>
                <a:latin typeface="Arial Narrow" pitchFamily="34" charset="0"/>
              </a:rPr>
              <a:t>  </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uFill>
                  <a:solidFill>
                    <a:srgbClr val="C00000"/>
                  </a:solidFill>
                </a:uFill>
                <a:latin typeface="Arial Narrow" pitchFamily="34" charset="0"/>
                <a:sym typeface="Wingdings 3"/>
              </a:rPr>
              <a:t>was </a:t>
            </a:r>
            <a:r>
              <a:rPr lang="en-US" sz="2800" dirty="0">
                <a:solidFill>
                  <a:schemeClr val="bg1"/>
                </a:solidFill>
                <a:uFill>
                  <a:solidFill>
                    <a:srgbClr val="C00000"/>
                  </a:solidFill>
                </a:uFill>
                <a:latin typeface="Arial Narrow" pitchFamily="34" charset="0"/>
                <a:sym typeface="Wingdings 3"/>
              </a:rPr>
              <a:t>reported recently in Cambodia- Thailand </a:t>
            </a:r>
            <a:r>
              <a:rPr lang="en-US" sz="2800" dirty="0" smtClean="0">
                <a:solidFill>
                  <a:schemeClr val="bg1"/>
                </a:solidFill>
                <a:uFill>
                  <a:solidFill>
                    <a:srgbClr val="C00000"/>
                  </a:solidFill>
                </a:uFill>
                <a:latin typeface="Arial Narrow" pitchFamily="34" charset="0"/>
                <a:sym typeface="Wingdings 3"/>
              </a:rPr>
              <a:t>border.</a:t>
            </a:r>
            <a:endParaRPr lang="en-US" sz="2800" u="heavy" dirty="0">
              <a:solidFill>
                <a:schemeClr val="bg1"/>
              </a:solidFill>
              <a:uFill>
                <a:solidFill>
                  <a:srgbClr val="C00000"/>
                </a:solidFill>
              </a:uFill>
              <a:latin typeface="Arial Narrow" pitchFamily="34" charset="0"/>
            </a:endParaRPr>
          </a:p>
        </p:txBody>
      </p:sp>
      <p:sp>
        <p:nvSpPr>
          <p:cNvPr id="11" name="TextBox 10"/>
          <p:cNvSpPr txBox="1"/>
          <p:nvPr/>
        </p:nvSpPr>
        <p:spPr>
          <a:xfrm>
            <a:off x="2621257" y="580925"/>
            <a:ext cx="28771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pic>
        <p:nvPicPr>
          <p:cNvPr id="1026" name="Picture 2"/>
          <p:cNvPicPr>
            <a:picLocks noChangeAspect="1" noChangeArrowheads="1"/>
          </p:cNvPicPr>
          <p:nvPr/>
        </p:nvPicPr>
        <p:blipFill>
          <a:blip r:embed="rId4"/>
          <a:srcRect/>
          <a:stretch>
            <a:fillRect/>
          </a:stretch>
        </p:blipFill>
        <p:spPr bwMode="auto">
          <a:xfrm>
            <a:off x="5800725" y="1877568"/>
            <a:ext cx="6076950" cy="37210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94784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6856" y="1547040"/>
            <a:ext cx="294464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solidFill>
                  <a:srgbClr val="FFFF00"/>
                </a:solidFill>
                <a:latin typeface="Algerian" panose="04020705040A02060702" pitchFamily="82" charset="0"/>
              </a:rPr>
              <a:t>chloroquine</a:t>
            </a:r>
            <a:endParaRPr lang="en-US" sz="3200" b="1" dirty="0">
              <a:solidFill>
                <a:srgbClr val="FFFF00"/>
              </a:solidFill>
              <a:latin typeface="Algerian" panose="04020705040A02060702" pitchFamily="82" charset="0"/>
            </a:endParaRPr>
          </a:p>
        </p:txBody>
      </p:sp>
      <p:sp>
        <p:nvSpPr>
          <p:cNvPr id="5" name="TextBox 4"/>
          <p:cNvSpPr txBox="1"/>
          <p:nvPr/>
        </p:nvSpPr>
        <p:spPr>
          <a:xfrm>
            <a:off x="212941" y="2423775"/>
            <a:ext cx="579977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Potent </a:t>
            </a:r>
            <a:r>
              <a:rPr lang="en-US" sz="2800" b="1" dirty="0">
                <a:solidFill>
                  <a:schemeClr val="bg1"/>
                </a:solidFill>
              </a:rPr>
              <a:t>blood</a:t>
            </a:r>
            <a:r>
              <a:rPr lang="en-US" sz="2800" dirty="0">
                <a:solidFill>
                  <a:schemeClr val="bg1"/>
                </a:solidFill>
              </a:rPr>
              <a:t> </a:t>
            </a:r>
            <a:r>
              <a:rPr lang="en-US" sz="2800" dirty="0" err="1">
                <a:solidFill>
                  <a:schemeClr val="bg1"/>
                </a:solidFill>
              </a:rPr>
              <a:t>Schizontocide</a:t>
            </a:r>
            <a:endParaRPr lang="en-US" sz="2800" dirty="0">
              <a:solidFill>
                <a:schemeClr val="bg1"/>
              </a:solidFill>
            </a:endParaRPr>
          </a:p>
        </p:txBody>
      </p:sp>
      <p:sp>
        <p:nvSpPr>
          <p:cNvPr id="6" name="TextBox 5"/>
          <p:cNvSpPr txBox="1"/>
          <p:nvPr/>
        </p:nvSpPr>
        <p:spPr>
          <a:xfrm>
            <a:off x="212941" y="3158629"/>
            <a:ext cx="7928977"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Active against all forms of the </a:t>
            </a:r>
            <a:r>
              <a:rPr lang="en-US" sz="2800" dirty="0" err="1">
                <a:solidFill>
                  <a:schemeClr val="bg1"/>
                </a:solidFill>
              </a:rPr>
              <a:t>schizonts</a:t>
            </a:r>
            <a:r>
              <a:rPr lang="en-US" sz="2800" dirty="0">
                <a:solidFill>
                  <a:schemeClr val="bg1"/>
                </a:solidFill>
              </a:rPr>
              <a:t> (exception is chloroquine-resistant </a:t>
            </a:r>
            <a:r>
              <a:rPr lang="en-US" sz="2800" i="1" dirty="0" err="1">
                <a:solidFill>
                  <a:schemeClr val="bg1"/>
                </a:solidFill>
              </a:rPr>
              <a:t>P.f</a:t>
            </a:r>
            <a:r>
              <a:rPr lang="en-US" sz="2800" i="1" dirty="0">
                <a:solidFill>
                  <a:schemeClr val="bg1"/>
                </a:solidFill>
              </a:rPr>
              <a:t>.</a:t>
            </a:r>
            <a:r>
              <a:rPr lang="en-US" sz="2800" dirty="0">
                <a:solidFill>
                  <a:schemeClr val="bg1"/>
                </a:solidFill>
              </a:rPr>
              <a:t> &amp; </a:t>
            </a:r>
            <a:r>
              <a:rPr lang="en-US" sz="2800" i="1" dirty="0" err="1">
                <a:solidFill>
                  <a:schemeClr val="bg1"/>
                </a:solidFill>
              </a:rPr>
              <a:t>P.v</a:t>
            </a:r>
            <a:r>
              <a:rPr lang="en-US" sz="2800" i="1" dirty="0" smtClean="0">
                <a:solidFill>
                  <a:schemeClr val="bg1"/>
                </a:solidFill>
              </a:rPr>
              <a:t>.</a:t>
            </a:r>
            <a:r>
              <a:rPr lang="en-US" sz="2800" dirty="0" smtClean="0">
                <a:solidFill>
                  <a:schemeClr val="bg1"/>
                </a:solidFill>
              </a:rPr>
              <a:t>)</a:t>
            </a:r>
            <a:endParaRPr lang="en-US" sz="2800" dirty="0">
              <a:solidFill>
                <a:schemeClr val="bg1"/>
              </a:solidFill>
            </a:endParaRPr>
          </a:p>
        </p:txBody>
      </p:sp>
      <p:sp>
        <p:nvSpPr>
          <p:cNvPr id="7" name="TextBox 6"/>
          <p:cNvSpPr txBox="1"/>
          <p:nvPr/>
        </p:nvSpPr>
        <p:spPr>
          <a:xfrm>
            <a:off x="212941" y="5582446"/>
            <a:ext cx="687527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a:r>
              <a:rPr lang="en-US" sz="2800" dirty="0" err="1" smtClean="0">
                <a:solidFill>
                  <a:schemeClr val="bg1"/>
                </a:solidFill>
              </a:rPr>
              <a:t>Gametocide</a:t>
            </a:r>
            <a:r>
              <a:rPr lang="en-US" sz="2800" dirty="0">
                <a:solidFill>
                  <a:schemeClr val="bg1"/>
                </a:solidFill>
              </a:rPr>
              <a:t>:-Against </a:t>
            </a:r>
            <a:r>
              <a:rPr lang="en-US" sz="2800" dirty="0">
                <a:solidFill>
                  <a:schemeClr val="bg1"/>
                </a:solidFill>
                <a:sym typeface="Wingdings 3"/>
              </a:rPr>
              <a:t>all species except </a:t>
            </a:r>
            <a:r>
              <a:rPr lang="en-US" sz="2800" i="1" dirty="0">
                <a:solidFill>
                  <a:schemeClr val="bg1"/>
                </a:solidFill>
                <a:sym typeface="Wingdings 3"/>
              </a:rPr>
              <a:t>P. falciparum</a:t>
            </a:r>
            <a:r>
              <a:rPr lang="en-US" sz="2800" dirty="0">
                <a:solidFill>
                  <a:schemeClr val="bg1"/>
                </a:solidFill>
                <a:sym typeface="Wingdings 3"/>
              </a:rPr>
              <a:t>.</a:t>
            </a:r>
            <a:endParaRPr lang="en-US" sz="2800" dirty="0">
              <a:solidFill>
                <a:schemeClr val="bg1"/>
              </a:solidFill>
            </a:endParaRPr>
          </a:p>
        </p:txBody>
      </p:sp>
      <p:sp>
        <p:nvSpPr>
          <p:cNvPr id="11" name="TextBox 10"/>
          <p:cNvSpPr txBox="1"/>
          <p:nvPr/>
        </p:nvSpPr>
        <p:spPr>
          <a:xfrm>
            <a:off x="2621257" y="5809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15" name="TextBox 14"/>
          <p:cNvSpPr txBox="1"/>
          <p:nvPr/>
        </p:nvSpPr>
        <p:spPr>
          <a:xfrm>
            <a:off x="212941" y="4729850"/>
            <a:ext cx="585312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Not active against </a:t>
            </a:r>
            <a:r>
              <a:rPr lang="en-US" sz="2800" dirty="0">
                <a:solidFill>
                  <a:schemeClr val="bg1"/>
                </a:solidFill>
              </a:rPr>
              <a:t>tissue </a:t>
            </a:r>
            <a:r>
              <a:rPr lang="en-US" sz="2800" dirty="0" err="1">
                <a:solidFill>
                  <a:schemeClr val="bg1"/>
                </a:solidFill>
              </a:rPr>
              <a:t>shizonts</a:t>
            </a:r>
            <a:endParaRPr lang="en-US" sz="2800" dirty="0">
              <a:solidFill>
                <a:schemeClr val="bg1"/>
              </a:solidFill>
            </a:endParaRPr>
          </a:p>
        </p:txBody>
      </p:sp>
      <p:pic>
        <p:nvPicPr>
          <p:cNvPr id="16" name="Picture 7" descr="anopheles_2"/>
          <p:cNvPicPr>
            <a:picLocks noChangeAspect="1" noChangeArrowheads="1"/>
          </p:cNvPicPr>
          <p:nvPr/>
        </p:nvPicPr>
        <p:blipFill>
          <a:blip r:embed="rId3"/>
          <a:srcRect/>
          <a:stretch>
            <a:fillRect/>
          </a:stretch>
        </p:blipFill>
        <p:spPr>
          <a:xfrm>
            <a:off x="8237855" y="1950720"/>
            <a:ext cx="3756025" cy="472440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 name="Picture 2"/>
          <p:cNvPicPr>
            <a:picLocks noChangeAspect="1"/>
          </p:cNvPicPr>
          <p:nvPr/>
        </p:nvPicPr>
        <p:blipFill rotWithShape="1">
          <a:blip r:embed="rId4"/>
          <a:srcRect l="43115" t="43022" r="44993" b="26040"/>
          <a:stretch/>
        </p:blipFill>
        <p:spPr>
          <a:xfrm>
            <a:off x="10560908" y="33206"/>
            <a:ext cx="1631092" cy="2652179"/>
          </a:xfrm>
          <a:prstGeom prst="rect">
            <a:avLst/>
          </a:prstGeom>
        </p:spPr>
      </p:pic>
    </p:spTree>
    <p:extLst>
      <p:ext uri="{BB962C8B-B14F-4D97-AF65-F5344CB8AC3E}">
        <p14:creationId xmlns:p14="http://schemas.microsoft.com/office/powerpoint/2010/main" val="245897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8602" y="117751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pharmacokinetics</a:t>
            </a:r>
            <a:endParaRPr lang="en-US" sz="3200" dirty="0">
              <a:solidFill>
                <a:srgbClr val="FFFF00"/>
              </a:solidFill>
              <a:latin typeface="Algerian" panose="04020705040A02060702" pitchFamily="82" charset="0"/>
            </a:endParaRPr>
          </a:p>
        </p:txBody>
      </p:sp>
      <p:sp>
        <p:nvSpPr>
          <p:cNvPr id="5" name="TextBox 4"/>
          <p:cNvSpPr txBox="1"/>
          <p:nvPr/>
        </p:nvSpPr>
        <p:spPr>
          <a:xfrm>
            <a:off x="147853" y="2029188"/>
            <a:ext cx="765586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Rapidly &amp; completely absorbed from the </a:t>
            </a:r>
            <a:r>
              <a:rPr lang="en-US" sz="2800" dirty="0" smtClean="0">
                <a:solidFill>
                  <a:schemeClr val="bg1"/>
                </a:solidFill>
                <a:latin typeface="Arial Narrow" pitchFamily="34" charset="0"/>
              </a:rPr>
              <a:t>GIT, given </a:t>
            </a:r>
            <a:r>
              <a:rPr lang="en-US" sz="2800" dirty="0" err="1" smtClean="0">
                <a:solidFill>
                  <a:schemeClr val="bg1"/>
                </a:solidFill>
                <a:latin typeface="Arial Narrow" pitchFamily="34" charset="0"/>
              </a:rPr>
              <a:t>po</a:t>
            </a:r>
            <a:endParaRPr lang="en-US" sz="2800" dirty="0" smtClean="0">
              <a:solidFill>
                <a:schemeClr val="bg1"/>
              </a:solidFill>
              <a:latin typeface="Arial Narrow" pitchFamily="34" charset="0"/>
            </a:endParaRPr>
          </a:p>
          <a:p>
            <a:pPr marL="0" lvl="1" indent="-285750">
              <a:buBlip>
                <a:blip r:embed="rId3"/>
              </a:buBlip>
            </a:pPr>
            <a:r>
              <a:rPr lang="en-US" sz="2800" dirty="0">
                <a:solidFill>
                  <a:schemeClr val="bg1"/>
                </a:solidFill>
                <a:latin typeface="Arial Narrow" pitchFamily="34" charset="0"/>
              </a:rPr>
              <a:t>Has high volume of distribution (100-1000 L/kg); Released slowly from tissues &amp; metabolized </a:t>
            </a:r>
            <a:r>
              <a:rPr lang="en-US" sz="2800" dirty="0" smtClean="0">
                <a:solidFill>
                  <a:schemeClr val="bg1"/>
                </a:solidFill>
                <a:latin typeface="Arial Narrow" pitchFamily="34" charset="0"/>
              </a:rPr>
              <a:t>in liver</a:t>
            </a:r>
            <a:endParaRPr lang="en-US" sz="2800" dirty="0">
              <a:solidFill>
                <a:schemeClr val="bg1"/>
              </a:solidFill>
              <a:latin typeface="Arial Narrow" pitchFamily="34" charset="0"/>
            </a:endParaRPr>
          </a:p>
        </p:txBody>
      </p:sp>
      <p:sp>
        <p:nvSpPr>
          <p:cNvPr id="7" name="TextBox 6"/>
          <p:cNvSpPr txBox="1"/>
          <p:nvPr/>
        </p:nvSpPr>
        <p:spPr>
          <a:xfrm>
            <a:off x="257964" y="3977848"/>
            <a:ext cx="566720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Concentrated into parasitized RBCs</a:t>
            </a:r>
            <a:endParaRPr lang="en-US" sz="2800" dirty="0">
              <a:solidFill>
                <a:schemeClr val="bg1"/>
              </a:solidFill>
            </a:endParaRPr>
          </a:p>
        </p:txBody>
      </p:sp>
      <p:sp>
        <p:nvSpPr>
          <p:cNvPr id="11" name="TextBox 10"/>
          <p:cNvSpPr txBox="1"/>
          <p:nvPr/>
        </p:nvSpPr>
        <p:spPr>
          <a:xfrm>
            <a:off x="3309369" y="304800"/>
            <a:ext cx="4198340"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chloroquine</a:t>
            </a:r>
            <a:endParaRPr lang="en-US" sz="3200" b="1" dirty="0">
              <a:solidFill>
                <a:srgbClr val="FFFF00"/>
              </a:solidFill>
              <a:latin typeface="Algerian" panose="04020705040A02060702" pitchFamily="82" charset="0"/>
            </a:endParaRPr>
          </a:p>
        </p:txBody>
      </p:sp>
      <p:sp>
        <p:nvSpPr>
          <p:cNvPr id="13" name="TextBox 12"/>
          <p:cNvSpPr txBox="1"/>
          <p:nvPr/>
        </p:nvSpPr>
        <p:spPr>
          <a:xfrm>
            <a:off x="147853" y="4937736"/>
            <a:ext cx="798893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Excreted in the urine 70% </a:t>
            </a:r>
            <a:r>
              <a:rPr lang="en-US" sz="2800" dirty="0" smtClean="0">
                <a:solidFill>
                  <a:schemeClr val="bg1"/>
                </a:solidFill>
                <a:latin typeface="Arial Narrow" pitchFamily="34" charset="0"/>
              </a:rPr>
              <a:t>unchanged</a:t>
            </a:r>
          </a:p>
          <a:p>
            <a:pPr marL="0" lvl="1" indent="-285750">
              <a:buBlip>
                <a:blip r:embed="rId3"/>
              </a:buBlip>
            </a:pPr>
            <a:r>
              <a:rPr lang="en-US" sz="2800" dirty="0">
                <a:solidFill>
                  <a:schemeClr val="bg1"/>
                </a:solidFill>
                <a:latin typeface="Arial Narrow" pitchFamily="34" charset="0"/>
              </a:rPr>
              <a:t>Initial t</a:t>
            </a:r>
            <a:r>
              <a:rPr lang="en-US" sz="2800" dirty="0">
                <a:solidFill>
                  <a:schemeClr val="bg1"/>
                </a:solidFill>
                <a:latin typeface="Arial Narrow" pitchFamily="34" charset="0"/>
                <a:sym typeface="Symbol" pitchFamily="18" charset="2"/>
              </a:rPr>
              <a:t>½</a:t>
            </a:r>
            <a:r>
              <a:rPr lang="en-US" sz="2800" dirty="0">
                <a:solidFill>
                  <a:schemeClr val="bg1"/>
                </a:solidFill>
                <a:latin typeface="Arial Narrow" pitchFamily="34" charset="0"/>
              </a:rPr>
              <a:t> = 2-3 days &amp; terminal elimination t</a:t>
            </a:r>
            <a:r>
              <a:rPr lang="en-US" sz="2800" dirty="0">
                <a:solidFill>
                  <a:schemeClr val="bg1"/>
                </a:solidFill>
                <a:latin typeface="Arial Narrow" pitchFamily="34" charset="0"/>
                <a:sym typeface="Symbol" pitchFamily="18" charset="2"/>
              </a:rPr>
              <a:t>½</a:t>
            </a:r>
            <a:r>
              <a:rPr lang="en-US" sz="2800" dirty="0">
                <a:solidFill>
                  <a:schemeClr val="bg1"/>
                </a:solidFill>
                <a:latin typeface="Arial Narrow" pitchFamily="34" charset="0"/>
              </a:rPr>
              <a:t>=1-2 months</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pic>
        <p:nvPicPr>
          <p:cNvPr id="16" name="Picture 10" descr="feeding_mosquito"/>
          <p:cNvPicPr>
            <a:picLocks noChangeAspect="1" noChangeArrowheads="1"/>
          </p:cNvPicPr>
          <p:nvPr/>
        </p:nvPicPr>
        <p:blipFill>
          <a:blip r:embed="rId4"/>
          <a:srcRect/>
          <a:stretch>
            <a:fillRect/>
          </a:stretch>
        </p:blipFill>
        <p:spPr>
          <a:xfrm>
            <a:off x="8244840" y="2042160"/>
            <a:ext cx="3762375" cy="411480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4425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337" y="245645"/>
            <a:ext cx="425438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242048" y="2253143"/>
            <a:ext cx="414460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sng" dirty="0">
                <a:solidFill>
                  <a:schemeClr val="bg1"/>
                </a:solidFill>
                <a:uFill>
                  <a:solidFill>
                    <a:srgbClr val="C00000"/>
                  </a:solidFill>
                </a:uFill>
                <a:latin typeface="Arial Narrow" pitchFamily="34" charset="0"/>
              </a:rPr>
              <a:t>Malaria Parasite </a:t>
            </a:r>
            <a:r>
              <a:rPr lang="en-US" sz="2800" dirty="0">
                <a:solidFill>
                  <a:schemeClr val="bg1"/>
                </a:solidFill>
                <a:uFill>
                  <a:solidFill>
                    <a:srgbClr val="C00000"/>
                  </a:solidFill>
                </a:uFill>
                <a:latin typeface="Arial Narrow" pitchFamily="34" charset="0"/>
              </a:rPr>
              <a:t>digest </a:t>
            </a:r>
            <a:r>
              <a:rPr lang="en-US" sz="2800" dirty="0" smtClean="0">
                <a:solidFill>
                  <a:schemeClr val="bg1"/>
                </a:solidFill>
                <a:uFill>
                  <a:solidFill>
                    <a:srgbClr val="C00000"/>
                  </a:solidFill>
                </a:uFill>
                <a:latin typeface="Arial Narrow" pitchFamily="34" charset="0"/>
              </a:rPr>
              <a:t>host </a:t>
            </a:r>
            <a:r>
              <a:rPr lang="en-US" sz="2800" dirty="0">
                <a:solidFill>
                  <a:schemeClr val="bg1"/>
                </a:solidFill>
                <a:uFill>
                  <a:solidFill>
                    <a:srgbClr val="C00000"/>
                  </a:solidFill>
                </a:uFill>
                <a:latin typeface="Arial Narrow" pitchFamily="34" charset="0"/>
              </a:rPr>
              <a:t>cell’s </a:t>
            </a:r>
            <a:r>
              <a:rPr lang="en-US" sz="2800" dirty="0" err="1">
                <a:solidFill>
                  <a:schemeClr val="bg1"/>
                </a:solidFill>
                <a:uFill>
                  <a:solidFill>
                    <a:srgbClr val="C00000"/>
                  </a:solidFill>
                </a:uFill>
                <a:latin typeface="Arial Narrow" pitchFamily="34" charset="0"/>
              </a:rPr>
              <a:t>Hb</a:t>
            </a:r>
            <a:r>
              <a:rPr lang="en-US" sz="2800" dirty="0">
                <a:solidFill>
                  <a:schemeClr val="bg1"/>
                </a:solidFill>
                <a:uFill>
                  <a:solidFill>
                    <a:srgbClr val="C00000"/>
                  </a:solidFill>
                </a:uFill>
                <a:latin typeface="Arial Narrow" pitchFamily="34" charset="0"/>
              </a:rPr>
              <a:t> to </a:t>
            </a:r>
            <a:r>
              <a:rPr lang="en-US" sz="2800" dirty="0" smtClean="0">
                <a:solidFill>
                  <a:schemeClr val="bg1"/>
                </a:solidFill>
                <a:uFill>
                  <a:solidFill>
                    <a:srgbClr val="C00000"/>
                  </a:solidFill>
                </a:uFill>
                <a:latin typeface="Arial Narrow" pitchFamily="34" charset="0"/>
              </a:rPr>
              <a:t>utilize globin &amp; obtain </a:t>
            </a:r>
            <a:r>
              <a:rPr lang="en-US" sz="2800" dirty="0">
                <a:solidFill>
                  <a:schemeClr val="bg1"/>
                </a:solidFill>
                <a:uFill>
                  <a:solidFill>
                    <a:srgbClr val="C00000"/>
                  </a:solidFill>
                </a:uFill>
                <a:latin typeface="Arial Narrow" pitchFamily="34" charset="0"/>
              </a:rPr>
              <a:t>amino acids</a:t>
            </a:r>
            <a:endParaRPr lang="en-US" sz="2800" dirty="0">
              <a:solidFill>
                <a:schemeClr val="bg1"/>
              </a:solidFill>
            </a:endParaRPr>
          </a:p>
        </p:txBody>
      </p:sp>
      <p:sp>
        <p:nvSpPr>
          <p:cNvPr id="6" name="TextBox 5"/>
          <p:cNvSpPr txBox="1"/>
          <p:nvPr/>
        </p:nvSpPr>
        <p:spPr>
          <a:xfrm>
            <a:off x="242047" y="4083623"/>
            <a:ext cx="4144602" cy="2246769"/>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a:solidFill>
                  <a:schemeClr val="bg1"/>
                </a:solidFill>
                <a:uFill>
                  <a:solidFill>
                    <a:srgbClr val="C00000"/>
                  </a:solidFill>
                </a:uFill>
                <a:latin typeface="Arial Narrow" pitchFamily="34" charset="0"/>
              </a:rPr>
              <a:t>Heme</a:t>
            </a:r>
            <a:r>
              <a:rPr lang="en-US" sz="2800" dirty="0">
                <a:solidFill>
                  <a:schemeClr val="bg1"/>
                </a:solidFill>
                <a:uFill>
                  <a:solidFill>
                    <a:srgbClr val="C00000"/>
                  </a:solidFill>
                </a:uFill>
                <a:latin typeface="Arial Narrow" pitchFamily="34" charset="0"/>
              </a:rPr>
              <a:t> is released </a:t>
            </a:r>
            <a:r>
              <a:rPr lang="en-US" sz="2800" dirty="0">
                <a:solidFill>
                  <a:schemeClr val="bg1"/>
                </a:solidFill>
                <a:uFill>
                  <a:solidFill>
                    <a:srgbClr val="C00000"/>
                  </a:solidFill>
                </a:uFill>
                <a:latin typeface="Arial Narrow" pitchFamily="34" charset="0"/>
                <a:sym typeface="Wingdings 3"/>
              </a:rPr>
              <a:t> </a:t>
            </a:r>
            <a:r>
              <a:rPr lang="en-US" sz="2800" spc="-150" dirty="0">
                <a:solidFill>
                  <a:schemeClr val="bg1"/>
                </a:solidFill>
                <a:uFill>
                  <a:solidFill>
                    <a:srgbClr val="C00000"/>
                  </a:solidFill>
                </a:uFill>
                <a:latin typeface="Arial Narrow" pitchFamily="34" charset="0"/>
                <a:sym typeface="Wingdings 3"/>
              </a:rPr>
              <a:t>Toxic</a:t>
            </a:r>
          </a:p>
          <a:p>
            <a:r>
              <a:rPr lang="en-US" sz="2800" dirty="0">
                <a:solidFill>
                  <a:schemeClr val="bg1"/>
                </a:solidFill>
                <a:uFill>
                  <a:solidFill>
                    <a:srgbClr val="C00000"/>
                  </a:solidFill>
                </a:uFill>
                <a:latin typeface="Arial Narrow" pitchFamily="34" charset="0"/>
                <a:sym typeface="Wingdings 3"/>
              </a:rPr>
              <a:t>So parasite detoxifies it by </a:t>
            </a:r>
            <a:r>
              <a:rPr lang="en-US" sz="2800" i="1" dirty="0" err="1">
                <a:solidFill>
                  <a:schemeClr val="bg1"/>
                </a:solidFill>
                <a:uFill>
                  <a:solidFill>
                    <a:srgbClr val="C00000"/>
                  </a:solidFill>
                </a:uFill>
                <a:latin typeface="Arial Narrow" pitchFamily="34" charset="0"/>
                <a:sym typeface="Wingdings 3"/>
              </a:rPr>
              <a:t>heme</a:t>
            </a:r>
            <a:r>
              <a:rPr lang="en-US" sz="2800" i="1" dirty="0">
                <a:solidFill>
                  <a:schemeClr val="bg1"/>
                </a:solidFill>
                <a:uFill>
                  <a:solidFill>
                    <a:srgbClr val="C00000"/>
                  </a:solidFill>
                </a:uFill>
                <a:latin typeface="Arial Narrow" pitchFamily="34" charset="0"/>
                <a:sym typeface="Wingdings 3"/>
              </a:rPr>
              <a:t> polymerase</a:t>
            </a:r>
            <a:r>
              <a:rPr lang="en-US" sz="2800" dirty="0">
                <a:solidFill>
                  <a:schemeClr val="bg1"/>
                </a:solidFill>
                <a:uFill>
                  <a:solidFill>
                    <a:srgbClr val="C00000"/>
                  </a:solidFill>
                </a:uFill>
                <a:latin typeface="Arial Narrow" pitchFamily="34" charset="0"/>
                <a:sym typeface="Wingdings 3"/>
              </a:rPr>
              <a:t>  </a:t>
            </a:r>
            <a:r>
              <a:rPr lang="en-US" sz="2800" dirty="0" err="1">
                <a:solidFill>
                  <a:schemeClr val="bg1"/>
                </a:solidFill>
                <a:uFill>
                  <a:solidFill>
                    <a:srgbClr val="C00000"/>
                  </a:solidFill>
                </a:uFill>
                <a:latin typeface="Arial Narrow" pitchFamily="34" charset="0"/>
                <a:sym typeface="Wingdings 3"/>
              </a:rPr>
              <a:t>Hemozoin</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uFill>
                  <a:solidFill>
                    <a:srgbClr val="C00000"/>
                  </a:solidFill>
                </a:uFill>
                <a:latin typeface="Arial Narrow" pitchFamily="34" charset="0"/>
                <a:sym typeface="Wingdings 3"/>
              </a:rPr>
              <a:t>(</a:t>
            </a:r>
            <a:r>
              <a:rPr lang="en-US" sz="2800" dirty="0" err="1">
                <a:solidFill>
                  <a:schemeClr val="bg1"/>
                </a:solidFill>
                <a:uFill>
                  <a:solidFill>
                    <a:srgbClr val="C00000"/>
                  </a:solidFill>
                </a:uFill>
                <a:latin typeface="Arial Narrow" pitchFamily="34" charset="0"/>
                <a:sym typeface="Wingdings 3"/>
              </a:rPr>
              <a:t>NonToxic</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uFill>
                  <a:solidFill>
                    <a:srgbClr val="C00000"/>
                  </a:solidFill>
                </a:uFill>
                <a:latin typeface="Arial Narrow" pitchFamily="34" charset="0"/>
                <a:sym typeface="Wingdings 3"/>
              </a:rPr>
              <a:t>&amp; </a:t>
            </a:r>
            <a:r>
              <a:rPr lang="en-US" sz="2800" dirty="0">
                <a:solidFill>
                  <a:schemeClr val="bg1"/>
                </a:solidFill>
                <a:uFill>
                  <a:solidFill>
                    <a:srgbClr val="C00000"/>
                  </a:solidFill>
                </a:uFill>
                <a:latin typeface="Arial Narrow" pitchFamily="34" charset="0"/>
                <a:sym typeface="Wingdings 3"/>
              </a:rPr>
              <a:t>traps it in food </a:t>
            </a:r>
            <a:r>
              <a:rPr lang="en-US" sz="2800" dirty="0" smtClean="0">
                <a:solidFill>
                  <a:schemeClr val="bg1"/>
                </a:solidFill>
                <a:uFill>
                  <a:solidFill>
                    <a:srgbClr val="C00000"/>
                  </a:solidFill>
                </a:uFill>
                <a:latin typeface="Arial Narrow" pitchFamily="34" charset="0"/>
                <a:sym typeface="Wingdings 3"/>
              </a:rPr>
              <a:t>vacuoles.</a:t>
            </a:r>
            <a:endParaRPr lang="en-US" sz="2800" dirty="0">
              <a:solidFill>
                <a:schemeClr val="bg1"/>
              </a:solidFill>
              <a:uFill>
                <a:solidFill>
                  <a:srgbClr val="C00000"/>
                </a:solidFill>
              </a:uFill>
              <a:latin typeface="Arial Narrow" pitchFamily="34" charset="0"/>
            </a:endParaRPr>
          </a:p>
        </p:txBody>
      </p:sp>
      <p:sp>
        <p:nvSpPr>
          <p:cNvPr id="11" name="TextBox 10"/>
          <p:cNvSpPr txBox="1"/>
          <p:nvPr/>
        </p:nvSpPr>
        <p:spPr>
          <a:xfrm>
            <a:off x="469549" y="1312550"/>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Mechanism of action</a:t>
            </a:r>
            <a:endParaRPr lang="en-US" sz="3200" dirty="0">
              <a:solidFill>
                <a:srgbClr val="FFFF00"/>
              </a:solidFill>
              <a:latin typeface="Algerian" panose="04020705040A02060702" pitchFamily="82" charset="0"/>
            </a:endParaRPr>
          </a:p>
        </p:txBody>
      </p:sp>
      <p:pic>
        <p:nvPicPr>
          <p:cNvPr id="1026" name="Picture 2"/>
          <p:cNvPicPr>
            <a:picLocks noChangeAspect="1" noChangeArrowheads="1"/>
          </p:cNvPicPr>
          <p:nvPr/>
        </p:nvPicPr>
        <p:blipFill>
          <a:blip r:embed="rId3"/>
          <a:srcRect/>
          <a:stretch>
            <a:fillRect/>
          </a:stretch>
        </p:blipFill>
        <p:spPr bwMode="auto">
          <a:xfrm>
            <a:off x="4705350" y="1990264"/>
            <a:ext cx="7486650" cy="4676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4889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416054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438964" y="5307192"/>
            <a:ext cx="483449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latin typeface="Arial Narrow" pitchFamily="34" charset="0"/>
              </a:rPr>
              <a:t>PfCRT</a:t>
            </a:r>
            <a:r>
              <a:rPr lang="en-US" sz="2800" dirty="0" smtClean="0">
                <a:solidFill>
                  <a:schemeClr val="bg1"/>
                </a:solidFill>
                <a:latin typeface="Arial Narrow" pitchFamily="34" charset="0"/>
              </a:rPr>
              <a:t> enhances the </a:t>
            </a:r>
            <a:r>
              <a:rPr lang="en-US" sz="2800" dirty="0">
                <a:solidFill>
                  <a:schemeClr val="bg1"/>
                </a:solidFill>
                <a:latin typeface="Arial Narrow" pitchFamily="34" charset="0"/>
              </a:rPr>
              <a:t>efflux of </a:t>
            </a:r>
            <a:r>
              <a:rPr lang="en-US" sz="2800" dirty="0" err="1" smtClean="0">
                <a:solidFill>
                  <a:schemeClr val="bg1"/>
                </a:solidFill>
                <a:latin typeface="Arial Narrow" pitchFamily="34" charset="0"/>
              </a:rPr>
              <a:t>chloroquine</a:t>
            </a:r>
            <a:r>
              <a:rPr lang="en-US" sz="2800" dirty="0" smtClean="0">
                <a:solidFill>
                  <a:schemeClr val="bg1"/>
                </a:solidFill>
                <a:latin typeface="Arial Narrow" pitchFamily="34" charset="0"/>
              </a:rPr>
              <a:t> from the food vacuole.</a:t>
            </a:r>
            <a:endParaRPr lang="en-US" sz="2800" dirty="0">
              <a:solidFill>
                <a:schemeClr val="bg1"/>
              </a:solidFill>
              <a:latin typeface="Arial Narrow" pitchFamily="34" charset="0"/>
            </a:endParaRPr>
          </a:p>
        </p:txBody>
      </p:sp>
      <p:sp>
        <p:nvSpPr>
          <p:cNvPr id="11" name="TextBox 10"/>
          <p:cNvSpPr txBox="1"/>
          <p:nvPr/>
        </p:nvSpPr>
        <p:spPr>
          <a:xfrm>
            <a:off x="425243" y="2136669"/>
            <a:ext cx="295678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resistance</a:t>
            </a:r>
            <a:endParaRPr lang="en-US" sz="3200" dirty="0">
              <a:solidFill>
                <a:srgbClr val="FFFF00"/>
              </a:solidFill>
              <a:latin typeface="Algerian" panose="04020705040A02060702" pitchFamily="82" charset="0"/>
            </a:endParaRPr>
          </a:p>
        </p:txBody>
      </p:sp>
      <p:sp>
        <p:nvSpPr>
          <p:cNvPr id="8" name="TextBox 7"/>
          <p:cNvSpPr txBox="1"/>
          <p:nvPr/>
        </p:nvSpPr>
        <p:spPr>
          <a:xfrm>
            <a:off x="420675" y="3252840"/>
            <a:ext cx="4752573"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Resistance against the drug develops as a result of </a:t>
            </a:r>
            <a:r>
              <a:rPr lang="en-US" sz="2800" u="sng" dirty="0" smtClean="0">
                <a:solidFill>
                  <a:schemeClr val="bg1"/>
                </a:solidFill>
                <a:latin typeface="Arial Narrow" pitchFamily="34" charset="0"/>
              </a:rPr>
              <a:t>mutation</a:t>
            </a:r>
            <a:r>
              <a:rPr lang="en-US" sz="2800" dirty="0" smtClean="0">
                <a:solidFill>
                  <a:schemeClr val="bg1"/>
                </a:solidFill>
                <a:latin typeface="Arial Narrow" pitchFamily="34" charset="0"/>
              </a:rPr>
              <a:t> </a:t>
            </a:r>
            <a:r>
              <a:rPr lang="en-US" sz="2800" dirty="0">
                <a:solidFill>
                  <a:schemeClr val="bg1"/>
                </a:solidFill>
                <a:latin typeface="Arial Narrow" pitchFamily="34" charset="0"/>
              </a:rPr>
              <a:t>of the </a:t>
            </a:r>
            <a:r>
              <a:rPr lang="en-US" sz="2800" dirty="0" err="1" smtClean="0">
                <a:solidFill>
                  <a:schemeClr val="bg1"/>
                </a:solidFill>
                <a:latin typeface="Arial Narrow" pitchFamily="34" charset="0"/>
              </a:rPr>
              <a:t>chloroquine</a:t>
            </a:r>
            <a:r>
              <a:rPr lang="en-US" sz="2800" dirty="0" smtClean="0">
                <a:solidFill>
                  <a:schemeClr val="bg1"/>
                </a:solidFill>
                <a:latin typeface="Arial Narrow" pitchFamily="34" charset="0"/>
              </a:rPr>
              <a:t> resistance transporter (</a:t>
            </a:r>
            <a:r>
              <a:rPr lang="en-US" sz="2800" dirty="0" err="1" smtClean="0">
                <a:solidFill>
                  <a:schemeClr val="bg1"/>
                </a:solidFill>
                <a:latin typeface="Arial Narrow" pitchFamily="34" charset="0"/>
              </a:rPr>
              <a:t>PfCRT</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pic>
        <p:nvPicPr>
          <p:cNvPr id="1027" name="Picture 3"/>
          <p:cNvPicPr>
            <a:picLocks noChangeAspect="1" noChangeArrowheads="1"/>
          </p:cNvPicPr>
          <p:nvPr/>
        </p:nvPicPr>
        <p:blipFill>
          <a:blip r:embed="rId3"/>
          <a:srcRect/>
          <a:stretch>
            <a:fillRect/>
          </a:stretch>
        </p:blipFill>
        <p:spPr bwMode="auto">
          <a:xfrm>
            <a:off x="5364480" y="2235518"/>
            <a:ext cx="6553200" cy="4429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01173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404022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234778" y="3201631"/>
            <a:ext cx="7430046"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Used to eradicate </a:t>
            </a:r>
            <a:r>
              <a:rPr lang="en-US" sz="2800" b="1" dirty="0">
                <a:solidFill>
                  <a:schemeClr val="bg1"/>
                </a:solidFill>
              </a:rPr>
              <a:t>blood</a:t>
            </a:r>
            <a:r>
              <a:rPr lang="en-US" sz="2800" dirty="0">
                <a:solidFill>
                  <a:schemeClr val="bg1"/>
                </a:solidFill>
              </a:rPr>
              <a:t> </a:t>
            </a:r>
            <a:r>
              <a:rPr lang="en-US" sz="2800" dirty="0" err="1">
                <a:solidFill>
                  <a:schemeClr val="bg1"/>
                </a:solidFill>
              </a:rPr>
              <a:t>schizonts</a:t>
            </a:r>
            <a:r>
              <a:rPr lang="en-US" sz="2800" dirty="0">
                <a:solidFill>
                  <a:schemeClr val="bg1"/>
                </a:solidFill>
              </a:rPr>
              <a:t> </a:t>
            </a:r>
            <a:r>
              <a:rPr lang="en-US" sz="2800" dirty="0" smtClean="0">
                <a:solidFill>
                  <a:schemeClr val="bg1"/>
                </a:solidFill>
              </a:rPr>
              <a:t>of</a:t>
            </a:r>
            <a:r>
              <a:rPr lang="en-US" sz="2800" i="1" dirty="0" smtClean="0">
                <a:solidFill>
                  <a:schemeClr val="bg1"/>
                </a:solidFill>
              </a:rPr>
              <a:t> Plasmodium. </a:t>
            </a:r>
            <a:r>
              <a:rPr lang="en-US" sz="2800" dirty="0" smtClean="0">
                <a:solidFill>
                  <a:schemeClr val="bg1"/>
                </a:solidFill>
              </a:rPr>
              <a:t>It is given in loading dose to rapidly achieve effective </a:t>
            </a:r>
            <a:r>
              <a:rPr lang="en-US" sz="2800" dirty="0">
                <a:solidFill>
                  <a:schemeClr val="bg1"/>
                </a:solidFill>
              </a:rPr>
              <a:t>p</a:t>
            </a:r>
            <a:r>
              <a:rPr lang="en-US" sz="2800" dirty="0" smtClean="0">
                <a:solidFill>
                  <a:schemeClr val="bg1"/>
                </a:solidFill>
              </a:rPr>
              <a:t>lasma conc. </a:t>
            </a:r>
            <a:endParaRPr lang="en-US" sz="2800" i="1" dirty="0">
              <a:solidFill>
                <a:schemeClr val="bg1"/>
              </a:solidFill>
            </a:endParaRPr>
          </a:p>
        </p:txBody>
      </p:sp>
      <p:sp>
        <p:nvSpPr>
          <p:cNvPr id="7" name="TextBox 6"/>
          <p:cNvSpPr txBox="1"/>
          <p:nvPr/>
        </p:nvSpPr>
        <p:spPr>
          <a:xfrm>
            <a:off x="1038898" y="5271180"/>
            <a:ext cx="380899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Hepatic </a:t>
            </a:r>
            <a:r>
              <a:rPr lang="en-US" sz="2800" dirty="0" err="1" smtClean="0">
                <a:solidFill>
                  <a:schemeClr val="bg1"/>
                </a:solidFill>
              </a:rPr>
              <a:t>amebiasis</a:t>
            </a:r>
            <a:endParaRPr lang="en-US" sz="2800" dirty="0">
              <a:solidFill>
                <a:schemeClr val="bg1"/>
              </a:solidFill>
            </a:endParaRPr>
          </a:p>
        </p:txBody>
      </p:sp>
      <p:sp>
        <p:nvSpPr>
          <p:cNvPr id="8" name="TextBox 7"/>
          <p:cNvSpPr txBox="1"/>
          <p:nvPr/>
        </p:nvSpPr>
        <p:spPr>
          <a:xfrm>
            <a:off x="1038898" y="6044062"/>
            <a:ext cx="388646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Rheumatoid arthritis.</a:t>
            </a:r>
            <a:endParaRPr lang="en-US" sz="2800" dirty="0">
              <a:solidFill>
                <a:schemeClr val="bg1"/>
              </a:solidFill>
            </a:endParaRPr>
          </a:p>
        </p:txBody>
      </p:sp>
      <p:sp>
        <p:nvSpPr>
          <p:cNvPr id="11" name="TextBox 10"/>
          <p:cNvSpPr txBox="1"/>
          <p:nvPr/>
        </p:nvSpPr>
        <p:spPr>
          <a:xfrm>
            <a:off x="234778" y="2224689"/>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Therapeutic uses</a:t>
            </a:r>
            <a:endParaRPr lang="en-US" sz="3200" dirty="0">
              <a:solidFill>
                <a:srgbClr val="FFFF00"/>
              </a:solidFill>
              <a:latin typeface="Algerian" panose="04020705040A02060702" pitchFamily="82" charset="0"/>
            </a:endParaRPr>
          </a:p>
        </p:txBody>
      </p:sp>
      <p:pic>
        <p:nvPicPr>
          <p:cNvPr id="12" name="Picture 7" descr="falciparum_troph"/>
          <p:cNvPicPr>
            <a:picLocks noChangeAspect="1" noChangeArrowheads="1"/>
          </p:cNvPicPr>
          <p:nvPr/>
        </p:nvPicPr>
        <p:blipFill>
          <a:blip r:embed="rId3"/>
          <a:srcRect/>
          <a:stretch>
            <a:fillRect/>
          </a:stretch>
        </p:blipFill>
        <p:spPr>
          <a:xfrm>
            <a:off x="8503920" y="2124456"/>
            <a:ext cx="3188208" cy="443865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82059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577" y="215165"/>
            <a:ext cx="438914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557537" y="1837875"/>
            <a:ext cx="5620673"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514350" indent="-514350">
              <a:buAutoNum type="arabicPeriod"/>
            </a:pPr>
            <a:r>
              <a:rPr lang="en-US" sz="2800" dirty="0" smtClean="0">
                <a:solidFill>
                  <a:schemeClr val="bg1"/>
                </a:solidFill>
                <a:latin typeface="Arial Narrow" pitchFamily="34" charset="0"/>
              </a:rPr>
              <a:t>Mild </a:t>
            </a:r>
            <a:r>
              <a:rPr lang="en-US" sz="2800" dirty="0">
                <a:solidFill>
                  <a:schemeClr val="bg1"/>
                </a:solidFill>
                <a:latin typeface="Arial Narrow" pitchFamily="34" charset="0"/>
              </a:rPr>
              <a:t>headache </a:t>
            </a:r>
            <a:r>
              <a:rPr lang="en-US" sz="2800" dirty="0" smtClean="0">
                <a:solidFill>
                  <a:schemeClr val="bg1"/>
                </a:solidFill>
                <a:latin typeface="Arial Narrow" pitchFamily="34" charset="0"/>
              </a:rPr>
              <a:t>&amp; visual disturbances</a:t>
            </a:r>
          </a:p>
          <a:p>
            <a:pPr marL="514350" indent="-514350">
              <a:buAutoNum type="arabicPeriod"/>
            </a:pPr>
            <a:r>
              <a:rPr lang="en-US" sz="2800" dirty="0" smtClean="0">
                <a:solidFill>
                  <a:schemeClr val="bg1"/>
                </a:solidFill>
                <a:latin typeface="Arial Narrow" pitchFamily="34" charset="0"/>
              </a:rPr>
              <a:t>GIT </a:t>
            </a:r>
            <a:r>
              <a:rPr lang="en-US" sz="2800" dirty="0">
                <a:solidFill>
                  <a:schemeClr val="bg1"/>
                </a:solidFill>
                <a:latin typeface="Arial Narrow" pitchFamily="34" charset="0"/>
              </a:rPr>
              <a:t>upsets; Nausea, </a:t>
            </a:r>
            <a:r>
              <a:rPr lang="en-US" sz="2800" dirty="0" smtClean="0">
                <a:solidFill>
                  <a:schemeClr val="bg1"/>
                </a:solidFill>
                <a:latin typeface="Arial Narrow" pitchFamily="34" charset="0"/>
              </a:rPr>
              <a:t>vomiting</a:t>
            </a:r>
          </a:p>
          <a:p>
            <a:pPr marL="514350" indent="-514350">
              <a:buAutoNum type="arabicPeriod"/>
            </a:pPr>
            <a:r>
              <a:rPr lang="en-US" sz="2800" dirty="0" smtClean="0">
                <a:solidFill>
                  <a:schemeClr val="bg1"/>
                </a:solidFill>
                <a:latin typeface="Arial Narrow" pitchFamily="34" charset="0"/>
              </a:rPr>
              <a:t>Pruritus</a:t>
            </a:r>
            <a:r>
              <a:rPr lang="en-US" sz="2800" dirty="0">
                <a:solidFill>
                  <a:schemeClr val="bg1"/>
                </a:solidFill>
                <a:latin typeface="Arial Narrow" pitchFamily="34" charset="0"/>
              </a:rPr>
              <a:t>, </a:t>
            </a:r>
            <a:r>
              <a:rPr lang="en-US" sz="2800" dirty="0" err="1">
                <a:solidFill>
                  <a:schemeClr val="bg1"/>
                </a:solidFill>
                <a:latin typeface="Arial Narrow" pitchFamily="34" charset="0"/>
              </a:rPr>
              <a:t>urticaria</a:t>
            </a:r>
            <a:r>
              <a:rPr lang="en-US" sz="2800" dirty="0" smtClean="0">
                <a:solidFill>
                  <a:schemeClr val="bg1"/>
                </a:solidFill>
                <a:latin typeface="Arial Narrow" pitchFamily="34" charset="0"/>
              </a:rPr>
              <a:t>.</a:t>
            </a:r>
            <a:endParaRPr lang="en-US" sz="2800" dirty="0">
              <a:solidFill>
                <a:schemeClr val="bg1"/>
              </a:solidFill>
            </a:endParaRPr>
          </a:p>
        </p:txBody>
      </p:sp>
      <p:sp>
        <p:nvSpPr>
          <p:cNvPr id="8" name="TextBox 7"/>
          <p:cNvSpPr txBox="1"/>
          <p:nvPr/>
        </p:nvSpPr>
        <p:spPr>
          <a:xfrm>
            <a:off x="573894" y="3736073"/>
            <a:ext cx="4928863" cy="45140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800"/>
              </a:lnSpc>
            </a:pPr>
            <a:r>
              <a:rPr lang="en-US" sz="2800" b="1" dirty="0" smtClean="0">
                <a:solidFill>
                  <a:schemeClr val="bg1"/>
                </a:solidFill>
                <a:latin typeface="Arial Narrow" pitchFamily="34" charset="0"/>
              </a:rPr>
              <a:t>Prolonged therapy &amp; high doses</a:t>
            </a:r>
            <a:r>
              <a:rPr lang="en-US" sz="2800" b="1" i="1" dirty="0" smtClean="0">
                <a:solidFill>
                  <a:schemeClr val="bg1"/>
                </a:solidFill>
                <a:latin typeface="Arial Narrow" pitchFamily="34" charset="0"/>
              </a:rPr>
              <a:t>:</a:t>
            </a:r>
            <a:endParaRPr lang="en-US" sz="2800" b="1" i="1" dirty="0">
              <a:solidFill>
                <a:schemeClr val="bg1"/>
              </a:solidFill>
              <a:latin typeface="Arial Narrow" pitchFamily="34" charset="0"/>
            </a:endParaRPr>
          </a:p>
        </p:txBody>
      </p:sp>
      <p:sp>
        <p:nvSpPr>
          <p:cNvPr id="11" name="TextBox 10"/>
          <p:cNvSpPr txBox="1"/>
          <p:nvPr/>
        </p:nvSpPr>
        <p:spPr>
          <a:xfrm>
            <a:off x="560979" y="1046169"/>
            <a:ext cx="1455712"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adrs</a:t>
            </a:r>
            <a:endParaRPr lang="en-US" sz="3200" dirty="0">
              <a:solidFill>
                <a:srgbClr val="FFFF00"/>
              </a:solidFill>
              <a:latin typeface="Algerian" panose="04020705040A02060702" pitchFamily="82" charset="0"/>
            </a:endParaRPr>
          </a:p>
        </p:txBody>
      </p:sp>
      <p:sp>
        <p:nvSpPr>
          <p:cNvPr id="12" name="TextBox 11"/>
          <p:cNvSpPr txBox="1"/>
          <p:nvPr/>
        </p:nvSpPr>
        <p:spPr>
          <a:xfrm>
            <a:off x="589134" y="4497136"/>
            <a:ext cx="934734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latin typeface="Arial Narrow" pitchFamily="34" charset="0"/>
              </a:rPr>
              <a:t>Ocular toxicity: Loss of accommodation, </a:t>
            </a:r>
            <a:r>
              <a:rPr lang="en-US" sz="2800" dirty="0" err="1" smtClean="0">
                <a:solidFill>
                  <a:schemeClr val="bg1"/>
                </a:solidFill>
                <a:latin typeface="Arial Narrow" pitchFamily="34" charset="0"/>
              </a:rPr>
              <a:t>lenticular</a:t>
            </a:r>
            <a:r>
              <a:rPr lang="en-US" sz="2800" dirty="0" smtClean="0">
                <a:solidFill>
                  <a:schemeClr val="bg1"/>
                </a:solidFill>
                <a:latin typeface="Arial Narrow" pitchFamily="34" charset="0"/>
              </a:rPr>
              <a:t> opacity, retinopathy</a:t>
            </a:r>
            <a:endParaRPr lang="en-US" sz="2800" dirty="0">
              <a:solidFill>
                <a:schemeClr val="bg1"/>
              </a:solidFill>
            </a:endParaRPr>
          </a:p>
        </p:txBody>
      </p:sp>
      <p:sp>
        <p:nvSpPr>
          <p:cNvPr id="14" name="TextBox 13"/>
          <p:cNvSpPr txBox="1"/>
          <p:nvPr/>
        </p:nvSpPr>
        <p:spPr>
          <a:xfrm>
            <a:off x="589134" y="5151818"/>
            <a:ext cx="333102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latin typeface="Arial Narrow" pitchFamily="34" charset="0"/>
              </a:rPr>
              <a:t>Ototoxicity</a:t>
            </a:r>
          </a:p>
          <a:p>
            <a:r>
              <a:rPr lang="en-US" sz="2800" dirty="0">
                <a:solidFill>
                  <a:schemeClr val="bg1"/>
                </a:solidFill>
                <a:latin typeface="Arial Narrow" pitchFamily="34" charset="0"/>
              </a:rPr>
              <a:t>Weight </a:t>
            </a:r>
            <a:r>
              <a:rPr lang="en-US" sz="2800" dirty="0" smtClean="0">
                <a:solidFill>
                  <a:schemeClr val="bg1"/>
                </a:solidFill>
                <a:latin typeface="Arial Narrow" pitchFamily="34" charset="0"/>
              </a:rPr>
              <a:t>loss</a:t>
            </a:r>
            <a:endParaRPr lang="en-US" sz="2800" dirty="0">
              <a:solidFill>
                <a:schemeClr val="bg1"/>
              </a:solidFill>
              <a:latin typeface="Arial Narrow" pitchFamily="34" charset="0"/>
            </a:endParaRPr>
          </a:p>
        </p:txBody>
      </p:sp>
      <p:sp>
        <p:nvSpPr>
          <p:cNvPr id="15" name="TextBox 14"/>
          <p:cNvSpPr txBox="1"/>
          <p:nvPr/>
        </p:nvSpPr>
        <p:spPr>
          <a:xfrm>
            <a:off x="589134" y="6208474"/>
            <a:ext cx="6314586" cy="45140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800"/>
              </a:lnSpc>
            </a:pPr>
            <a:r>
              <a:rPr lang="en-US" sz="2800" dirty="0" smtClean="0">
                <a:solidFill>
                  <a:schemeClr val="bg1"/>
                </a:solidFill>
                <a:latin typeface="Arial Narrow" pitchFamily="34" charset="0"/>
              </a:rPr>
              <a:t>Bolus </a:t>
            </a:r>
            <a:r>
              <a:rPr lang="en-US" sz="2800" dirty="0">
                <a:solidFill>
                  <a:schemeClr val="bg1"/>
                </a:solidFill>
                <a:latin typeface="Arial Narrow" pitchFamily="34" charset="0"/>
              </a:rPr>
              <a:t>injection</a:t>
            </a:r>
            <a:r>
              <a:rPr lang="en-US" sz="2800" dirty="0">
                <a:solidFill>
                  <a:schemeClr val="bg1"/>
                </a:solidFill>
                <a:latin typeface="Arial Narrow" pitchFamily="34" charset="0"/>
                <a:sym typeface="Symbol" pitchFamily="18" charset="2"/>
              </a:rPr>
              <a:t> </a:t>
            </a:r>
            <a:r>
              <a:rPr lang="en-US" sz="2800" dirty="0">
                <a:solidFill>
                  <a:schemeClr val="bg1"/>
                </a:solidFill>
                <a:latin typeface="Arial Narrow" pitchFamily="34" charset="0"/>
              </a:rPr>
              <a:t>hypotension &amp; </a:t>
            </a:r>
            <a:r>
              <a:rPr lang="en-US" sz="2800" dirty="0" err="1">
                <a:solidFill>
                  <a:schemeClr val="bg1"/>
                </a:solidFill>
                <a:latin typeface="Arial Narrow" pitchFamily="34" charset="0"/>
              </a:rPr>
              <a:t>dysrrhythmias</a:t>
            </a:r>
            <a:endParaRPr lang="en-US" sz="2800" dirty="0">
              <a:solidFill>
                <a:schemeClr val="bg1"/>
              </a:solidFill>
              <a:latin typeface="Arial Narrow" pitchFamily="34" charset="0"/>
            </a:endParaRPr>
          </a:p>
        </p:txBody>
      </p:sp>
      <p:sp>
        <p:nvSpPr>
          <p:cNvPr id="17" name="TextBox 16"/>
          <p:cNvSpPr txBox="1"/>
          <p:nvPr/>
        </p:nvSpPr>
        <p:spPr>
          <a:xfrm>
            <a:off x="7588525" y="6172567"/>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Safe in pregnancy</a:t>
            </a:r>
            <a:r>
              <a:rPr lang="en-US" sz="2800" i="1" dirty="0">
                <a:solidFill>
                  <a:schemeClr val="bg1"/>
                </a:solidFill>
                <a:latin typeface="Arial Narrow" pitchFamily="34" charset="0"/>
              </a:rPr>
              <a:t>    </a:t>
            </a:r>
          </a:p>
        </p:txBody>
      </p:sp>
      <p:pic>
        <p:nvPicPr>
          <p:cNvPr id="20" name="Picture 13" descr="Malaria mosquito"/>
          <p:cNvPicPr>
            <a:picLocks noChangeAspect="1" noChangeArrowheads="1"/>
          </p:cNvPicPr>
          <p:nvPr/>
        </p:nvPicPr>
        <p:blipFill>
          <a:blip r:embed="rId4"/>
          <a:srcRect/>
          <a:stretch>
            <a:fillRect/>
          </a:stretch>
        </p:blipFill>
        <p:spPr bwMode="auto">
          <a:xfrm>
            <a:off x="8545200" y="383113"/>
            <a:ext cx="3505200" cy="26060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9225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4"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1589" y="540037"/>
            <a:ext cx="192472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a:solidFill>
                  <a:srgbClr val="FFFF00"/>
                </a:solidFill>
                <a:latin typeface="Algerian" panose="04020705040A02060702" pitchFamily="82" charset="0"/>
              </a:rPr>
              <a:t>QUININE</a:t>
            </a:r>
          </a:p>
        </p:txBody>
      </p:sp>
      <p:sp>
        <p:nvSpPr>
          <p:cNvPr id="5" name="TextBox 4"/>
          <p:cNvSpPr txBox="1"/>
          <p:nvPr/>
        </p:nvSpPr>
        <p:spPr>
          <a:xfrm>
            <a:off x="132347" y="2065468"/>
            <a:ext cx="593223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The </a:t>
            </a:r>
            <a:r>
              <a:rPr lang="en-US" sz="2800" dirty="0">
                <a:solidFill>
                  <a:schemeClr val="bg1"/>
                </a:solidFill>
                <a:latin typeface="Arial Narrow" pitchFamily="34" charset="0"/>
              </a:rPr>
              <a:t>main alkaloid in cinchona bark</a:t>
            </a:r>
          </a:p>
        </p:txBody>
      </p:sp>
      <p:sp>
        <p:nvSpPr>
          <p:cNvPr id="6" name="TextBox 5"/>
          <p:cNvSpPr txBox="1"/>
          <p:nvPr/>
        </p:nvSpPr>
        <p:spPr>
          <a:xfrm>
            <a:off x="132347" y="2807459"/>
            <a:ext cx="8133348"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Potent </a:t>
            </a:r>
            <a:r>
              <a:rPr lang="en-US" sz="2800" b="1" dirty="0">
                <a:solidFill>
                  <a:schemeClr val="bg1"/>
                </a:solidFill>
                <a:latin typeface="Arial Narrow" pitchFamily="34" charset="0"/>
              </a:rPr>
              <a:t>blood </a:t>
            </a:r>
            <a:r>
              <a:rPr lang="en-US" sz="2800" b="1" dirty="0" err="1">
                <a:solidFill>
                  <a:schemeClr val="bg1"/>
                </a:solidFill>
                <a:latin typeface="Arial Narrow" pitchFamily="34" charset="0"/>
              </a:rPr>
              <a:t>Schizontocide</a:t>
            </a:r>
            <a:r>
              <a:rPr lang="en-US" sz="2800" b="1" dirty="0">
                <a:solidFill>
                  <a:schemeClr val="bg1"/>
                </a:solidFill>
                <a:latin typeface="Arial Narrow" pitchFamily="34" charset="0"/>
              </a:rPr>
              <a:t> </a:t>
            </a:r>
            <a:r>
              <a:rPr lang="en-US" sz="2800" dirty="0" smtClean="0">
                <a:solidFill>
                  <a:schemeClr val="bg1"/>
                </a:solidFill>
                <a:latin typeface="Arial Narrow" pitchFamily="34" charset="0"/>
              </a:rPr>
              <a:t>of ALL</a:t>
            </a:r>
            <a:r>
              <a:rPr lang="ar-SA" sz="2800" dirty="0" smtClean="0">
                <a:solidFill>
                  <a:schemeClr val="bg1"/>
                </a:solidFill>
                <a:latin typeface="Arial Narrow" pitchFamily="34" charset="0"/>
              </a:rPr>
              <a:t> </a:t>
            </a:r>
            <a:r>
              <a:rPr lang="en-US" sz="2800" dirty="0" smtClean="0">
                <a:solidFill>
                  <a:schemeClr val="bg1"/>
                </a:solidFill>
                <a:latin typeface="Arial Narrow" pitchFamily="34" charset="0"/>
              </a:rPr>
              <a:t>malarial parasites &amp; </a:t>
            </a:r>
            <a:r>
              <a:rPr lang="en-US" sz="2800" b="1" dirty="0" err="1" smtClean="0">
                <a:solidFill>
                  <a:schemeClr val="bg1"/>
                </a:solidFill>
                <a:latin typeface="Arial Narrow" pitchFamily="34" charset="0"/>
              </a:rPr>
              <a:t>gametoside</a:t>
            </a:r>
            <a:r>
              <a:rPr lang="en-US" sz="2800" dirty="0" smtClean="0">
                <a:solidFill>
                  <a:schemeClr val="bg1"/>
                </a:solidFill>
                <a:latin typeface="Arial Narrow" pitchFamily="34" charset="0"/>
              </a:rPr>
              <a:t> for </a:t>
            </a:r>
            <a:r>
              <a:rPr lang="en-US" sz="2800" i="1" dirty="0" smtClean="0">
                <a:solidFill>
                  <a:schemeClr val="bg1"/>
                </a:solidFill>
                <a:latin typeface="Arial Narrow" pitchFamily="34" charset="0"/>
              </a:rPr>
              <a:t>P </a:t>
            </a:r>
            <a:r>
              <a:rPr lang="en-US" sz="2800" i="1" dirty="0" err="1" smtClean="0">
                <a:solidFill>
                  <a:schemeClr val="bg1"/>
                </a:solidFill>
                <a:latin typeface="Arial Narrow" pitchFamily="34" charset="0"/>
              </a:rPr>
              <a:t>vivax</a:t>
            </a:r>
            <a:r>
              <a:rPr lang="en-US" sz="2800" i="1" dirty="0" smtClean="0">
                <a:solidFill>
                  <a:schemeClr val="bg1"/>
                </a:solidFill>
                <a:latin typeface="Arial Narrow" pitchFamily="34" charset="0"/>
              </a:rPr>
              <a:t> </a:t>
            </a:r>
            <a:r>
              <a:rPr lang="en-US" sz="2800" dirty="0" smtClean="0">
                <a:solidFill>
                  <a:schemeClr val="bg1"/>
                </a:solidFill>
                <a:latin typeface="Arial Narrow" pitchFamily="34" charset="0"/>
              </a:rPr>
              <a:t>&amp;</a:t>
            </a:r>
            <a:r>
              <a:rPr lang="en-US" sz="2800" i="1" dirty="0" smtClean="0">
                <a:solidFill>
                  <a:schemeClr val="bg1"/>
                </a:solidFill>
                <a:latin typeface="Arial Narrow" pitchFamily="34" charset="0"/>
              </a:rPr>
              <a:t> </a:t>
            </a:r>
            <a:r>
              <a:rPr lang="en-US" sz="2800" i="1" dirty="0" err="1" smtClean="0">
                <a:solidFill>
                  <a:schemeClr val="bg1"/>
                </a:solidFill>
                <a:latin typeface="Arial Narrow" pitchFamily="34" charset="0"/>
              </a:rPr>
              <a:t>ovale</a:t>
            </a:r>
            <a:r>
              <a:rPr lang="en-US" sz="2800" i="1" dirty="0" smtClean="0">
                <a:solidFill>
                  <a:schemeClr val="bg1"/>
                </a:solidFill>
                <a:latin typeface="Arial Narrow" pitchFamily="34" charset="0"/>
              </a:rPr>
              <a:t> </a:t>
            </a:r>
            <a:r>
              <a:rPr lang="en-US" sz="2800" dirty="0" smtClean="0">
                <a:solidFill>
                  <a:schemeClr val="bg1"/>
                </a:solidFill>
                <a:latin typeface="Arial Narrow" pitchFamily="34" charset="0"/>
              </a:rPr>
              <a:t>but not </a:t>
            </a:r>
            <a:r>
              <a:rPr lang="en-US" sz="2800" i="1" dirty="0" smtClean="0">
                <a:solidFill>
                  <a:schemeClr val="bg1"/>
                </a:solidFill>
                <a:latin typeface="Arial Narrow" pitchFamily="34" charset="0"/>
              </a:rPr>
              <a:t>falciparum</a:t>
            </a:r>
            <a:r>
              <a:rPr lang="en-US" sz="2800" dirty="0" smtClean="0">
                <a:solidFill>
                  <a:schemeClr val="bg1"/>
                </a:solidFill>
                <a:latin typeface="Arial Narrow" pitchFamily="34" charset="0"/>
              </a:rPr>
              <a:t>. </a:t>
            </a:r>
            <a:r>
              <a:rPr lang="en-US" sz="2800" dirty="0"/>
              <a:t>It is </a:t>
            </a:r>
            <a:r>
              <a:rPr lang="en-US" sz="2800" dirty="0" smtClean="0"/>
              <a:t>Not </a:t>
            </a:r>
            <a:r>
              <a:rPr lang="en-US" sz="2800" dirty="0"/>
              <a:t>active against liver stage parasites.</a:t>
            </a:r>
            <a:endParaRPr lang="en-US" sz="2800" i="1" dirty="0">
              <a:solidFill>
                <a:schemeClr val="bg1"/>
              </a:solidFill>
              <a:latin typeface="Arial Narrow" pitchFamily="34" charset="0"/>
            </a:endParaRPr>
          </a:p>
        </p:txBody>
      </p:sp>
      <p:pic>
        <p:nvPicPr>
          <p:cNvPr id="11" name="Picture 12" descr="Chloroqu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3008" y="0"/>
            <a:ext cx="3408992" cy="400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32347" y="5297675"/>
            <a:ext cx="828975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Mild analgesic, antipyretic, stimulation of uterine smooth muscle, curare mimetic effect.</a:t>
            </a:r>
            <a:endParaRPr lang="en-US" sz="2800" dirty="0">
              <a:solidFill>
                <a:schemeClr val="bg1"/>
              </a:solidFill>
              <a:latin typeface="Arial Narrow" pitchFamily="34" charset="0"/>
            </a:endParaRPr>
          </a:p>
        </p:txBody>
      </p:sp>
      <p:sp>
        <p:nvSpPr>
          <p:cNvPr id="14" name="TextBox 13"/>
          <p:cNvSpPr txBox="1"/>
          <p:nvPr/>
        </p:nvSpPr>
        <p:spPr>
          <a:xfrm>
            <a:off x="132347" y="4452165"/>
            <a:ext cx="856089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Depresses the myocardium, reduce excitability &amp; conductivity</a:t>
            </a:r>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007" y="3885416"/>
            <a:ext cx="3417721" cy="1708861"/>
          </a:xfrm>
          <a:prstGeom prst="rect">
            <a:avLst/>
          </a:prstGeom>
        </p:spPr>
      </p:pic>
    </p:spTree>
    <p:extLst>
      <p:ext uri="{BB962C8B-B14F-4D97-AF65-F5344CB8AC3E}">
        <p14:creationId xmlns:p14="http://schemas.microsoft.com/office/powerpoint/2010/main" val="4286398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120316" y="2078391"/>
            <a:ext cx="739300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a:solidFill>
                  <a:schemeClr val="bg1"/>
                </a:solidFill>
                <a:latin typeface="Arial Narrow" pitchFamily="34" charset="0"/>
              </a:rPr>
              <a:t>Classify the main </a:t>
            </a:r>
            <a:r>
              <a:rPr lang="en-US" sz="2800" u="sng" dirty="0" err="1">
                <a:solidFill>
                  <a:schemeClr val="bg1"/>
                </a:solidFill>
                <a:latin typeface="Arial Narrow" pitchFamily="34" charset="0"/>
              </a:rPr>
              <a:t>antimalarial</a:t>
            </a:r>
            <a:r>
              <a:rPr lang="en-US" sz="2800" u="sng" dirty="0">
                <a:solidFill>
                  <a:schemeClr val="bg1"/>
                </a:solidFill>
                <a:latin typeface="Arial Narrow" pitchFamily="34" charset="0"/>
              </a:rPr>
              <a:t> drugs </a:t>
            </a:r>
            <a:r>
              <a:rPr lang="en-US" sz="2800" dirty="0">
                <a:solidFill>
                  <a:schemeClr val="bg1"/>
                </a:solidFill>
                <a:latin typeface="Arial Narrow" pitchFamily="34" charset="0"/>
              </a:rPr>
              <a:t>depending on their </a:t>
            </a:r>
            <a:r>
              <a:rPr lang="en-US" sz="2800" dirty="0" smtClean="0">
                <a:solidFill>
                  <a:schemeClr val="bg1"/>
                </a:solidFill>
                <a:latin typeface="Arial Narrow" pitchFamily="34" charset="0"/>
              </a:rPr>
              <a:t>goal of therapy</a:t>
            </a:r>
            <a:endParaRPr lang="en-US" sz="2800" dirty="0">
              <a:solidFill>
                <a:schemeClr val="bg1"/>
              </a:solidFill>
              <a:latin typeface="Arial Narrow" pitchFamily="34" charset="0"/>
            </a:endParaRPr>
          </a:p>
        </p:txBody>
      </p:sp>
      <p:sp>
        <p:nvSpPr>
          <p:cNvPr id="6" name="TextBox 5"/>
          <p:cNvSpPr txBox="1"/>
          <p:nvPr/>
        </p:nvSpPr>
        <p:spPr>
          <a:xfrm>
            <a:off x="120316" y="3280097"/>
            <a:ext cx="742348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a:solidFill>
                  <a:schemeClr val="bg1"/>
                </a:solidFill>
                <a:latin typeface="Arial Narrow" pitchFamily="34" charset="0"/>
              </a:rPr>
              <a:t>Detail the pharmacokinetics &amp; dynamics of main drugs used to </a:t>
            </a:r>
            <a:r>
              <a:rPr lang="en-US" sz="2800" b="1" dirty="0">
                <a:solidFill>
                  <a:schemeClr val="bg1"/>
                </a:solidFill>
                <a:latin typeface="Arial Narrow" pitchFamily="34" charset="0"/>
              </a:rPr>
              <a:t>treat</a:t>
            </a:r>
            <a:r>
              <a:rPr lang="en-US" sz="2800" dirty="0">
                <a:solidFill>
                  <a:schemeClr val="bg1"/>
                </a:solidFill>
                <a:latin typeface="Arial Narrow" pitchFamily="34" charset="0"/>
              </a:rPr>
              <a:t> </a:t>
            </a:r>
            <a:r>
              <a:rPr lang="en-US" sz="2800" dirty="0" smtClean="0">
                <a:solidFill>
                  <a:schemeClr val="bg1"/>
                </a:solidFill>
                <a:latin typeface="Arial Narrow" pitchFamily="34" charset="0"/>
              </a:rPr>
              <a:t>attack </a:t>
            </a:r>
            <a:r>
              <a:rPr lang="en-US" sz="2800" dirty="0">
                <a:solidFill>
                  <a:schemeClr val="bg1"/>
                </a:solidFill>
                <a:latin typeface="Arial Narrow" pitchFamily="34" charset="0"/>
              </a:rPr>
              <a:t>or </a:t>
            </a:r>
            <a:r>
              <a:rPr lang="en-US" sz="2800" b="1" dirty="0">
                <a:solidFill>
                  <a:schemeClr val="bg1"/>
                </a:solidFill>
                <a:latin typeface="Arial Narrow" pitchFamily="34" charset="0"/>
              </a:rPr>
              <a:t>prevent</a:t>
            </a:r>
            <a:r>
              <a:rPr lang="en-US" sz="2800" dirty="0">
                <a:solidFill>
                  <a:schemeClr val="bg1"/>
                </a:solidFill>
                <a:latin typeface="Arial Narrow" pitchFamily="34" charset="0"/>
              </a:rPr>
              <a:t> relapses </a:t>
            </a:r>
          </a:p>
        </p:txBody>
      </p:sp>
      <p:sp>
        <p:nvSpPr>
          <p:cNvPr id="7" name="TextBox 6"/>
          <p:cNvSpPr txBox="1"/>
          <p:nvPr/>
        </p:nvSpPr>
        <p:spPr>
          <a:xfrm>
            <a:off x="120316" y="5163801"/>
            <a:ext cx="742348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smtClean="0">
                <a:solidFill>
                  <a:schemeClr val="bg1"/>
                </a:solidFill>
                <a:latin typeface="Arial Narrow" pitchFamily="34" charset="0"/>
              </a:rPr>
              <a:t>Hint on the </a:t>
            </a:r>
            <a:r>
              <a:rPr lang="en-US" sz="2800" b="1" dirty="0" smtClean="0">
                <a:solidFill>
                  <a:schemeClr val="bg1"/>
                </a:solidFill>
                <a:latin typeface="Arial Narrow" pitchFamily="34" charset="0"/>
              </a:rPr>
              <a:t>CDC</a:t>
            </a:r>
            <a:r>
              <a:rPr lang="en-US" sz="2800" dirty="0" smtClean="0">
                <a:solidFill>
                  <a:schemeClr val="bg1"/>
                </a:solidFill>
                <a:latin typeface="Arial Narrow" pitchFamily="34" charset="0"/>
              </a:rPr>
              <a:t> recommendations for prophylaxis in travelers to endemic areas.</a:t>
            </a:r>
            <a:endParaRPr lang="en-US" sz="2800" dirty="0">
              <a:solidFill>
                <a:schemeClr val="bg1"/>
              </a:solidFill>
              <a:latin typeface="Arial Narrow" pitchFamily="34" charset="0"/>
            </a:endParaRPr>
          </a:p>
        </p:txBody>
      </p:sp>
      <p:sp>
        <p:nvSpPr>
          <p:cNvPr id="8" name="TextBox 7"/>
          <p:cNvSpPr txBox="1"/>
          <p:nvPr/>
        </p:nvSpPr>
        <p:spPr>
          <a:xfrm>
            <a:off x="120316" y="4434439"/>
            <a:ext cx="7469204"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smtClean="0">
                <a:solidFill>
                  <a:schemeClr val="bg1"/>
                </a:solidFill>
                <a:latin typeface="Arial Narrow" pitchFamily="34" charset="0"/>
              </a:rPr>
              <a:t>State the </a:t>
            </a:r>
            <a:r>
              <a:rPr lang="en-US" sz="2800" b="1" dirty="0" smtClean="0">
                <a:solidFill>
                  <a:schemeClr val="bg1"/>
                </a:solidFill>
                <a:latin typeface="Arial Narrow" pitchFamily="34" charset="0"/>
              </a:rPr>
              <a:t>WHO</a:t>
            </a:r>
            <a:r>
              <a:rPr lang="en-US" sz="2800" dirty="0" smtClean="0">
                <a:solidFill>
                  <a:schemeClr val="bg1"/>
                </a:solidFill>
                <a:latin typeface="Arial Narrow" pitchFamily="34" charset="0"/>
              </a:rPr>
              <a:t> therapeutic strategy for treatment </a:t>
            </a:r>
            <a:endParaRPr lang="en-US" sz="2800" dirty="0">
              <a:solidFill>
                <a:schemeClr val="bg1"/>
              </a:solidFill>
              <a:latin typeface="Arial Narrow" pitchFamily="34" charset="0"/>
            </a:endParaRPr>
          </a:p>
        </p:txBody>
      </p:sp>
      <p:sp>
        <p:nvSpPr>
          <p:cNvPr id="12" name="TextBox 11"/>
          <p:cNvSpPr txBox="1"/>
          <p:nvPr/>
        </p:nvSpPr>
        <p:spPr>
          <a:xfrm>
            <a:off x="344942" y="1246017"/>
            <a:ext cx="168311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ilos</a:t>
            </a:r>
            <a:endParaRPr lang="en-US" sz="3200" dirty="0">
              <a:solidFill>
                <a:srgbClr val="FFFF00"/>
              </a:solidFill>
              <a:latin typeface="Algerian" panose="04020705040A02060702" pitchFamily="82" charset="0"/>
            </a:endParaRPr>
          </a:p>
        </p:txBody>
      </p:sp>
      <p:pic>
        <p:nvPicPr>
          <p:cNvPr id="13" name="Picture 7" descr="400px-Anopheles_albimanus_mosquito"/>
          <p:cNvPicPr>
            <a:picLocks noChangeAspect="1" noChangeArrowheads="1"/>
          </p:cNvPicPr>
          <p:nvPr/>
        </p:nvPicPr>
        <p:blipFill>
          <a:blip r:embed="rId4"/>
          <a:srcRect/>
          <a:stretch>
            <a:fillRect/>
          </a:stretch>
        </p:blipFill>
        <p:spPr>
          <a:xfrm>
            <a:off x="7818120" y="2133600"/>
            <a:ext cx="4191000" cy="4343400"/>
          </a:xfrm>
          <a:prstGeom prst="rect">
            <a:avLst/>
          </a:prstGeom>
          <a:noFill/>
        </p:spPr>
      </p:pic>
      <p:sp>
        <p:nvSpPr>
          <p:cNvPr id="2" name="Slide Number Placeholder 1"/>
          <p:cNvSpPr>
            <a:spLocks noGrp="1"/>
          </p:cNvSpPr>
          <p:nvPr>
            <p:ph type="sldNum" sz="quarter" idx="12"/>
          </p:nvPr>
        </p:nvSpPr>
        <p:spPr>
          <a:xfrm>
            <a:off x="11437994" y="6477000"/>
            <a:ext cx="551167" cy="365125"/>
          </a:xfrm>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26123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544" y="2241750"/>
            <a:ext cx="672403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Rapidly &amp; completely absorbed from the GIT</a:t>
            </a:r>
          </a:p>
        </p:txBody>
      </p:sp>
      <p:sp>
        <p:nvSpPr>
          <p:cNvPr id="6" name="TextBox 5"/>
          <p:cNvSpPr txBox="1"/>
          <p:nvPr/>
        </p:nvSpPr>
        <p:spPr>
          <a:xfrm>
            <a:off x="384048" y="2907332"/>
            <a:ext cx="508237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Peaks after 1-3 </a:t>
            </a:r>
            <a:r>
              <a:rPr lang="en-US" sz="2800" dirty="0" smtClean="0">
                <a:solidFill>
                  <a:schemeClr val="bg1"/>
                </a:solidFill>
                <a:latin typeface="Arial Narrow" pitchFamily="34" charset="0"/>
              </a:rPr>
              <a:t>hours</a:t>
            </a:r>
            <a:endParaRPr lang="en-US" sz="2800" dirty="0">
              <a:solidFill>
                <a:schemeClr val="bg1"/>
              </a:solidFill>
              <a:latin typeface="Arial Narrow" pitchFamily="34" charset="0"/>
            </a:endParaRPr>
          </a:p>
        </p:txBody>
      </p:sp>
      <p:sp>
        <p:nvSpPr>
          <p:cNvPr id="8" name="TextBox 7"/>
          <p:cNvSpPr txBox="1"/>
          <p:nvPr/>
        </p:nvSpPr>
        <p:spPr>
          <a:xfrm>
            <a:off x="365760" y="4218553"/>
            <a:ext cx="622291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5-20% </a:t>
            </a:r>
            <a:r>
              <a:rPr lang="en-US" sz="2800" dirty="0">
                <a:solidFill>
                  <a:schemeClr val="bg1"/>
                </a:solidFill>
                <a:latin typeface="Arial Narrow" pitchFamily="34" charset="0"/>
              </a:rPr>
              <a:t>excreted in the urine unchanged</a:t>
            </a:r>
          </a:p>
        </p:txBody>
      </p:sp>
      <p:sp>
        <p:nvSpPr>
          <p:cNvPr id="11" name="TextBox 10"/>
          <p:cNvSpPr txBox="1"/>
          <p:nvPr/>
        </p:nvSpPr>
        <p:spPr>
          <a:xfrm>
            <a:off x="1451407" y="173036"/>
            <a:ext cx="192472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a:latin typeface="Algerian" panose="04020705040A02060702" pitchFamily="82" charset="0"/>
              </a:rPr>
              <a:t>QUININE</a:t>
            </a:r>
          </a:p>
        </p:txBody>
      </p:sp>
      <p:sp>
        <p:nvSpPr>
          <p:cNvPr id="12" name="TextBox 11"/>
          <p:cNvSpPr txBox="1"/>
          <p:nvPr/>
        </p:nvSpPr>
        <p:spPr>
          <a:xfrm>
            <a:off x="441960" y="1143794"/>
            <a:ext cx="415507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latin typeface="Algerian" panose="04020705040A02060702" pitchFamily="82" charset="0"/>
              </a:rPr>
              <a:t>pharmacokinetics</a:t>
            </a:r>
            <a:endParaRPr lang="en-US" sz="3200" b="1" dirty="0">
              <a:latin typeface="Algerian" panose="04020705040A02060702" pitchFamily="82" charset="0"/>
            </a:endParaRPr>
          </a:p>
        </p:txBody>
      </p:sp>
      <p:sp>
        <p:nvSpPr>
          <p:cNvPr id="16" name="TextBox 15"/>
          <p:cNvSpPr txBox="1"/>
          <p:nvPr/>
        </p:nvSpPr>
        <p:spPr>
          <a:xfrm>
            <a:off x="335280" y="5756348"/>
            <a:ext cx="1151157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r>
              <a:rPr lang="en-US" sz="2800" dirty="0">
                <a:solidFill>
                  <a:schemeClr val="bg1"/>
                </a:solidFill>
                <a:latin typeface="Arial Narrow" pitchFamily="34" charset="0"/>
              </a:rPr>
              <a:t>Administered: </a:t>
            </a:r>
            <a:r>
              <a:rPr lang="en-US" sz="2800" dirty="0">
                <a:solidFill>
                  <a:schemeClr val="bg1"/>
                </a:solidFill>
                <a:latin typeface="Arial Narrow" pitchFamily="34" charset="0"/>
                <a:sym typeface="Symbol" pitchFamily="18" charset="2"/>
              </a:rPr>
              <a:t>orally in a 7 </a:t>
            </a:r>
            <a:r>
              <a:rPr lang="en-US" sz="2800" dirty="0" smtClean="0">
                <a:solidFill>
                  <a:schemeClr val="bg1"/>
                </a:solidFill>
                <a:latin typeface="Arial Narrow" pitchFamily="34" charset="0"/>
                <a:sym typeface="Symbol" pitchFamily="18" charset="2"/>
              </a:rPr>
              <a:t>day course or </a:t>
            </a:r>
            <a:r>
              <a:rPr lang="en-US" sz="2800" dirty="0">
                <a:solidFill>
                  <a:schemeClr val="bg1"/>
                </a:solidFill>
                <a:latin typeface="Arial Narrow" pitchFamily="34" charset="0"/>
                <a:sym typeface="Symbol" pitchFamily="18" charset="2"/>
              </a:rPr>
              <a:t>by slow IV for severe </a:t>
            </a:r>
            <a:r>
              <a:rPr lang="en-US" sz="2800" i="1" dirty="0">
                <a:solidFill>
                  <a:schemeClr val="bg1"/>
                </a:solidFill>
                <a:latin typeface="Arial Narrow" pitchFamily="34" charset="0"/>
                <a:sym typeface="Symbol" pitchFamily="18" charset="2"/>
              </a:rPr>
              <a:t>P. falciparum</a:t>
            </a:r>
            <a:r>
              <a:rPr lang="en-US" sz="2800" dirty="0">
                <a:solidFill>
                  <a:schemeClr val="bg1"/>
                </a:solidFill>
                <a:latin typeface="Arial Narrow" pitchFamily="34" charset="0"/>
                <a:sym typeface="Symbol" pitchFamily="18" charset="2"/>
              </a:rPr>
              <a:t> </a:t>
            </a:r>
            <a:r>
              <a:rPr lang="en-US" sz="2800" dirty="0" smtClean="0">
                <a:solidFill>
                  <a:schemeClr val="bg1"/>
                </a:solidFill>
                <a:latin typeface="Arial Narrow" pitchFamily="34" charset="0"/>
                <a:sym typeface="Symbol" pitchFamily="18" charset="2"/>
              </a:rPr>
              <a:t>infection.</a:t>
            </a:r>
            <a:endParaRPr lang="en-US" sz="2800" dirty="0">
              <a:solidFill>
                <a:schemeClr val="bg1"/>
              </a:solidFill>
              <a:latin typeface="Arial Narrow" pitchFamily="34" charset="0"/>
            </a:endParaRPr>
          </a:p>
        </p:txBody>
      </p:sp>
      <p:sp>
        <p:nvSpPr>
          <p:cNvPr id="17" name="TextBox 16"/>
          <p:cNvSpPr txBox="1"/>
          <p:nvPr/>
        </p:nvSpPr>
        <p:spPr>
          <a:xfrm>
            <a:off x="374903" y="4869897"/>
            <a:ext cx="997933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t</a:t>
            </a:r>
            <a:r>
              <a:rPr lang="en-US" sz="2800" dirty="0">
                <a:solidFill>
                  <a:schemeClr val="bg1"/>
                </a:solidFill>
                <a:latin typeface="Arial Narrow" pitchFamily="34" charset="0"/>
                <a:sym typeface="Symbol" pitchFamily="18" charset="2"/>
              </a:rPr>
              <a:t>½</a:t>
            </a:r>
            <a:r>
              <a:rPr lang="en-US" sz="2800" dirty="0">
                <a:solidFill>
                  <a:schemeClr val="bg1"/>
                </a:solidFill>
                <a:latin typeface="Arial Narrow" pitchFamily="34" charset="0"/>
              </a:rPr>
              <a:t> = 10 hrs but longer in sever falciparum </a:t>
            </a:r>
            <a:r>
              <a:rPr lang="en-US" sz="2800" dirty="0" smtClean="0">
                <a:solidFill>
                  <a:schemeClr val="bg1"/>
                </a:solidFill>
                <a:latin typeface="Arial Narrow" pitchFamily="34" charset="0"/>
              </a:rPr>
              <a:t>infection (18 </a:t>
            </a:r>
            <a:r>
              <a:rPr lang="en-US" sz="2800" dirty="0" err="1" smtClean="0">
                <a:solidFill>
                  <a:schemeClr val="bg1"/>
                </a:solidFill>
                <a:latin typeface="Arial Narrow" pitchFamily="34" charset="0"/>
              </a:rPr>
              <a:t>hrs</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sp>
        <p:nvSpPr>
          <p:cNvPr id="13" name="TextBox 12"/>
          <p:cNvSpPr txBox="1"/>
          <p:nvPr/>
        </p:nvSpPr>
        <p:spPr>
          <a:xfrm>
            <a:off x="365760" y="3560063"/>
            <a:ext cx="622291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Metabolized in the liver &amp; excreted in urine</a:t>
            </a:r>
            <a:endParaRPr lang="en-US" sz="2800" dirty="0">
              <a:solidFill>
                <a:schemeClr val="bg1"/>
              </a:solidFill>
              <a:latin typeface="Arial Narrow" pitchFamily="34" charset="0"/>
            </a:endParaRPr>
          </a:p>
        </p:txBody>
      </p:sp>
      <p:sp>
        <p:nvSpPr>
          <p:cNvPr id="3" name="Slide Number Placeholder 2"/>
          <p:cNvSpPr>
            <a:spLocks noGrp="1"/>
          </p:cNvSpPr>
          <p:nvPr>
            <p:ph type="sldNum" sz="quarter" idx="12"/>
          </p:nvPr>
        </p:nvSpPr>
        <p:spPr>
          <a:xfrm>
            <a:off x="10998106" y="6313582"/>
            <a:ext cx="551167" cy="365125"/>
          </a:xfr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01530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6" grpId="0" animBg="1"/>
      <p:bldP spid="1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216330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11" name="TextBox 10"/>
          <p:cNvSpPr txBox="1"/>
          <p:nvPr/>
        </p:nvSpPr>
        <p:spPr>
          <a:xfrm>
            <a:off x="405219" y="2053750"/>
            <a:ext cx="4730453" cy="1077218"/>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latin typeface="Algerian" panose="04020705040A02060702" pitchFamily="82" charset="0"/>
              </a:rPr>
              <a:t>Mechanism</a:t>
            </a:r>
          </a:p>
          <a:p>
            <a:r>
              <a:rPr lang="en-US" sz="3200" dirty="0">
                <a:solidFill>
                  <a:schemeClr val="bg1"/>
                </a:solidFill>
              </a:rPr>
              <a:t>Same as </a:t>
            </a:r>
            <a:r>
              <a:rPr lang="en-US" sz="3200" dirty="0" err="1" smtClean="0">
                <a:solidFill>
                  <a:schemeClr val="bg1"/>
                </a:solidFill>
              </a:rPr>
              <a:t>chloroquine</a:t>
            </a:r>
            <a:endParaRPr lang="en-US" sz="3200" dirty="0">
              <a:solidFill>
                <a:srgbClr val="FF0000"/>
              </a:solidFill>
              <a:latin typeface="Algerian" panose="04020705040A02060702" pitchFamily="82" charset="0"/>
            </a:endParaRPr>
          </a:p>
        </p:txBody>
      </p:sp>
      <p:sp>
        <p:nvSpPr>
          <p:cNvPr id="16" name="TextBox 15"/>
          <p:cNvSpPr txBox="1"/>
          <p:nvPr/>
        </p:nvSpPr>
        <p:spPr>
          <a:xfrm>
            <a:off x="142084" y="4363185"/>
            <a:ext cx="6816846" cy="2062103"/>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Mechanism of resistance</a:t>
            </a:r>
          </a:p>
          <a:p>
            <a:r>
              <a:rPr lang="en-US" sz="3200" dirty="0">
                <a:solidFill>
                  <a:schemeClr val="bg1"/>
                </a:solidFill>
                <a:uFill>
                  <a:solidFill>
                    <a:srgbClr val="C00000"/>
                  </a:solidFill>
                </a:uFill>
                <a:latin typeface="Arial Narrow" pitchFamily="34" charset="0"/>
              </a:rPr>
              <a:t>Like </a:t>
            </a:r>
            <a:r>
              <a:rPr lang="en-US" sz="3200" dirty="0" err="1" smtClean="0">
                <a:solidFill>
                  <a:schemeClr val="bg1"/>
                </a:solidFill>
                <a:uFill>
                  <a:solidFill>
                    <a:srgbClr val="C00000"/>
                  </a:solidFill>
                </a:uFill>
                <a:latin typeface="Arial Narrow" pitchFamily="34" charset="0"/>
              </a:rPr>
              <a:t>chloroquine</a:t>
            </a:r>
            <a:r>
              <a:rPr lang="en-US" sz="3200" dirty="0" smtClean="0">
                <a:solidFill>
                  <a:schemeClr val="bg1"/>
                </a:solidFill>
                <a:uFill>
                  <a:solidFill>
                    <a:srgbClr val="C00000"/>
                  </a:solidFill>
                </a:uFill>
                <a:latin typeface="Arial Narrow" pitchFamily="34" charset="0"/>
              </a:rPr>
              <a:t>, </a:t>
            </a:r>
            <a:r>
              <a:rPr lang="en-US" sz="3200" dirty="0">
                <a:solidFill>
                  <a:schemeClr val="bg1"/>
                </a:solidFill>
                <a:uFill>
                  <a:solidFill>
                    <a:srgbClr val="C00000"/>
                  </a:solidFill>
                </a:uFill>
                <a:latin typeface="Arial Narrow" pitchFamily="34" charset="0"/>
              </a:rPr>
              <a:t>by mutation of </a:t>
            </a:r>
            <a:r>
              <a:rPr lang="en-US" sz="3200" dirty="0" err="1">
                <a:solidFill>
                  <a:schemeClr val="bg1"/>
                </a:solidFill>
                <a:uFill>
                  <a:solidFill>
                    <a:srgbClr val="C00000"/>
                  </a:solidFill>
                </a:uFill>
                <a:latin typeface="Arial Narrow" pitchFamily="34" charset="0"/>
              </a:rPr>
              <a:t>chloroquine</a:t>
            </a:r>
            <a:r>
              <a:rPr lang="en-US" sz="3200" dirty="0">
                <a:solidFill>
                  <a:schemeClr val="bg1"/>
                </a:solidFill>
                <a:uFill>
                  <a:solidFill>
                    <a:srgbClr val="C00000"/>
                  </a:solidFill>
                </a:uFill>
                <a:latin typeface="Arial Narrow" pitchFamily="34" charset="0"/>
              </a:rPr>
              <a:t> resistance transporter, also increased expression of </a:t>
            </a:r>
            <a:r>
              <a:rPr lang="en-US" sz="3200" b="1" dirty="0">
                <a:solidFill>
                  <a:schemeClr val="bg1"/>
                </a:solidFill>
                <a:uFill>
                  <a:solidFill>
                    <a:srgbClr val="C00000"/>
                  </a:solidFill>
                </a:uFill>
                <a:latin typeface="Arial Narrow" pitchFamily="34" charset="0"/>
              </a:rPr>
              <a:t>P-glycoprotein transporter</a:t>
            </a:r>
            <a:r>
              <a:rPr lang="en-US" sz="3200" dirty="0">
                <a:solidFill>
                  <a:schemeClr val="bg1"/>
                </a:solidFill>
                <a:uFill>
                  <a:solidFill>
                    <a:srgbClr val="C00000"/>
                  </a:solidFill>
                </a:uFill>
                <a:latin typeface="Arial Narrow" pitchFamily="34" charset="0"/>
              </a:rPr>
              <a:t>. </a:t>
            </a:r>
            <a:endParaRPr lang="en-US" sz="3200" dirty="0">
              <a:solidFill>
                <a:schemeClr val="bg1"/>
              </a:solidFill>
              <a:latin typeface="Algerian" panose="04020705040A02060702" pitchFamily="82" charset="0"/>
            </a:endParaRPr>
          </a:p>
        </p:txBody>
      </p:sp>
      <p:pic>
        <p:nvPicPr>
          <p:cNvPr id="18" name="Picture 4" descr="Image:Cinchona.pubescens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80" y="2220060"/>
            <a:ext cx="4549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78009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8" y="428525"/>
            <a:ext cx="229271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5" name="TextBox 4"/>
          <p:cNvSpPr txBox="1"/>
          <p:nvPr/>
        </p:nvSpPr>
        <p:spPr>
          <a:xfrm>
            <a:off x="376623" y="2391022"/>
            <a:ext cx="9644199"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457200" indent="-457200">
              <a:buFont typeface="Wingdings" panose="05000000000000000000" pitchFamily="2" charset="2"/>
              <a:buChar char="ü"/>
            </a:pPr>
            <a:r>
              <a:rPr lang="en-US" sz="2800" b="1" dirty="0" smtClean="0">
                <a:solidFill>
                  <a:schemeClr val="bg1"/>
                </a:solidFill>
              </a:rPr>
              <a:t>Parenteral treatment of </a:t>
            </a:r>
            <a:r>
              <a:rPr lang="en-US" sz="2800" b="1" dirty="0" smtClean="0">
                <a:solidFill>
                  <a:srgbClr val="FF0000"/>
                </a:solidFill>
              </a:rPr>
              <a:t>severe</a:t>
            </a:r>
            <a:r>
              <a:rPr lang="en-US" sz="2800" b="1" dirty="0" smtClean="0">
                <a:solidFill>
                  <a:schemeClr val="bg1"/>
                </a:solidFill>
              </a:rPr>
              <a:t> falciparum malaria</a:t>
            </a:r>
          </a:p>
          <a:p>
            <a:pPr marL="457200" indent="-457200">
              <a:buFont typeface="Wingdings" panose="05000000000000000000" pitchFamily="2" charset="2"/>
              <a:buChar char="ü"/>
            </a:pPr>
            <a:r>
              <a:rPr lang="en-US" sz="2800" b="1" dirty="0">
                <a:solidFill>
                  <a:schemeClr val="bg1"/>
                </a:solidFill>
              </a:rPr>
              <a:t>Oral treatment of falciparum </a:t>
            </a:r>
            <a:r>
              <a:rPr lang="en-US" sz="2800" b="1" dirty="0" smtClean="0">
                <a:solidFill>
                  <a:schemeClr val="bg1"/>
                </a:solidFill>
              </a:rPr>
              <a:t>malaria</a:t>
            </a:r>
          </a:p>
          <a:p>
            <a:pPr marL="457200" indent="-457200">
              <a:buFont typeface="Wingdings" panose="05000000000000000000" pitchFamily="2" charset="2"/>
              <a:buChar char="ü"/>
            </a:pPr>
            <a:r>
              <a:rPr lang="en-US" sz="2800" b="1" dirty="0">
                <a:solidFill>
                  <a:schemeClr val="bg1"/>
                </a:solidFill>
              </a:rPr>
              <a:t>Nocturnal leg cramps</a:t>
            </a:r>
            <a:r>
              <a:rPr lang="en-US" sz="2800" b="1" dirty="0" smtClean="0">
                <a:solidFill>
                  <a:schemeClr val="bg1"/>
                </a:solidFill>
              </a:rPr>
              <a:t>.</a:t>
            </a:r>
            <a:endParaRPr lang="en-US" sz="2800" dirty="0">
              <a:solidFill>
                <a:schemeClr val="bg1"/>
              </a:solidFill>
            </a:endParaRPr>
          </a:p>
        </p:txBody>
      </p:sp>
      <p:sp>
        <p:nvSpPr>
          <p:cNvPr id="11" name="TextBox 10"/>
          <p:cNvSpPr txBox="1"/>
          <p:nvPr/>
        </p:nvSpPr>
        <p:spPr>
          <a:xfrm>
            <a:off x="384801" y="1336698"/>
            <a:ext cx="341058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Clinical uses:</a:t>
            </a:r>
            <a:endParaRPr lang="en-US" sz="3200" dirty="0">
              <a:solidFill>
                <a:srgbClr val="FFFF00"/>
              </a:solidFill>
              <a:latin typeface="Algerian" panose="04020705040A02060702" pitchFamily="82" charset="0"/>
            </a:endParaRPr>
          </a:p>
        </p:txBody>
      </p:sp>
      <p:pic>
        <p:nvPicPr>
          <p:cNvPr id="10242" name="Picture 2" descr="https://encrypted-tbn1.gstatic.com/images?q=tbn:ANd9GcQ8KsUDNGsbJAxLCVXwobZerbjieFo-bpHwB8udc80SSkwSJX_o">
            <a:hlinkClick r:id="rId3"/>
          </p:cNvPr>
          <p:cNvPicPr>
            <a:picLocks noChangeAspect="1" noChangeArrowheads="1"/>
          </p:cNvPicPr>
          <p:nvPr/>
        </p:nvPicPr>
        <p:blipFill>
          <a:blip r:embed="rId4"/>
          <a:srcRect/>
          <a:stretch>
            <a:fillRect/>
          </a:stretch>
        </p:blipFill>
        <p:spPr bwMode="auto">
          <a:xfrm>
            <a:off x="8290560" y="3474720"/>
            <a:ext cx="3642360" cy="315468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63508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2298" y="0"/>
            <a:ext cx="245993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quinine</a:t>
            </a:r>
            <a:endParaRPr lang="en-US" sz="3200" dirty="0">
              <a:solidFill>
                <a:srgbClr val="FFFF00"/>
              </a:solidFill>
              <a:latin typeface="Algerian" panose="04020705040A02060702" pitchFamily="82" charset="0"/>
            </a:endParaRPr>
          </a:p>
        </p:txBody>
      </p:sp>
      <p:sp>
        <p:nvSpPr>
          <p:cNvPr id="5" name="TextBox 4"/>
          <p:cNvSpPr txBox="1"/>
          <p:nvPr/>
        </p:nvSpPr>
        <p:spPr>
          <a:xfrm>
            <a:off x="401049" y="1673577"/>
            <a:ext cx="7706631" cy="4129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pPr>
            <a:r>
              <a:rPr lang="en-US" sz="2800" dirty="0">
                <a:solidFill>
                  <a:schemeClr val="bg1"/>
                </a:solidFill>
                <a:latin typeface="Arial Narrow" pitchFamily="34" charset="0"/>
              </a:rPr>
              <a:t>With therapeutic dose </a:t>
            </a:r>
            <a:r>
              <a:rPr lang="en-US" sz="2800" dirty="0">
                <a:solidFill>
                  <a:schemeClr val="bg1"/>
                </a:solidFill>
                <a:latin typeface="Arial Narrow" pitchFamily="34" charset="0"/>
                <a:sym typeface="Wingdings 3"/>
              </a:rPr>
              <a:t> </a:t>
            </a:r>
            <a:r>
              <a:rPr lang="en-US" sz="2800" dirty="0">
                <a:solidFill>
                  <a:schemeClr val="bg1"/>
                </a:solidFill>
                <a:latin typeface="Arial Narrow" pitchFamily="34" charset="0"/>
              </a:rPr>
              <a:t>poor compliance </a:t>
            </a:r>
            <a:r>
              <a:rPr lang="en-US" sz="2800" dirty="0">
                <a:solidFill>
                  <a:schemeClr val="bg1"/>
                </a:solidFill>
                <a:latin typeface="Arial Narrow" pitchFamily="34" charset="0"/>
                <a:sym typeface="Wingdings 3"/>
              </a:rPr>
              <a:t>  bitter </a:t>
            </a:r>
            <a:r>
              <a:rPr lang="en-US" sz="2800" dirty="0" smtClean="0">
                <a:solidFill>
                  <a:schemeClr val="bg1"/>
                </a:solidFill>
                <a:latin typeface="Arial Narrow" pitchFamily="34" charset="0"/>
                <a:sym typeface="Wingdings 3"/>
              </a:rPr>
              <a:t>taste</a:t>
            </a:r>
            <a:endParaRPr lang="en-US" sz="2800" dirty="0">
              <a:solidFill>
                <a:schemeClr val="bg1"/>
              </a:solidFill>
              <a:latin typeface="Arial Narrow" pitchFamily="34" charset="0"/>
              <a:sym typeface="Wingdings 3"/>
            </a:endParaRPr>
          </a:p>
        </p:txBody>
      </p:sp>
      <p:sp>
        <p:nvSpPr>
          <p:cNvPr id="6" name="TextBox 5"/>
          <p:cNvSpPr txBox="1"/>
          <p:nvPr/>
        </p:nvSpPr>
        <p:spPr>
          <a:xfrm>
            <a:off x="376622" y="2240057"/>
            <a:ext cx="11022898"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pPr>
            <a:r>
              <a:rPr lang="en-US" sz="2800" dirty="0">
                <a:solidFill>
                  <a:schemeClr val="bg1"/>
                </a:solidFill>
                <a:latin typeface="Arial Narrow" pitchFamily="34" charset="0"/>
              </a:rPr>
              <a:t>Higher doses </a:t>
            </a:r>
            <a:r>
              <a:rPr lang="en-US" sz="2800" dirty="0">
                <a:solidFill>
                  <a:schemeClr val="bg1"/>
                </a:solidFill>
                <a:latin typeface="Arial Narrow" pitchFamily="34" charset="0"/>
                <a:sym typeface="Wingdings 3"/>
              </a:rPr>
              <a:t></a:t>
            </a:r>
          </a:p>
          <a:p>
            <a:pPr lvl="1">
              <a:lnSpc>
                <a:spcPts val="2500"/>
              </a:lnSpc>
              <a:buBlip>
                <a:blip r:embed="rId3"/>
              </a:buBlip>
            </a:pPr>
            <a:r>
              <a:rPr lang="en-US" sz="2800" dirty="0">
                <a:solidFill>
                  <a:schemeClr val="bg1"/>
                </a:solidFill>
                <a:latin typeface="Arial Narrow" pitchFamily="34" charset="0"/>
                <a:sym typeface="Wingdings 3"/>
              </a:rPr>
              <a:t> </a:t>
            </a:r>
            <a:r>
              <a:rPr lang="en-US" sz="2800" dirty="0" err="1">
                <a:solidFill>
                  <a:schemeClr val="bg1"/>
                </a:solidFill>
                <a:latin typeface="Arial Narrow" pitchFamily="34" charset="0"/>
                <a:sym typeface="Wingdings 3"/>
              </a:rPr>
              <a:t>C</a:t>
            </a:r>
            <a:r>
              <a:rPr lang="en-US" sz="2800" dirty="0" err="1">
                <a:solidFill>
                  <a:schemeClr val="bg1"/>
                </a:solidFill>
                <a:latin typeface="Arial Narrow" pitchFamily="34" charset="0"/>
              </a:rPr>
              <a:t>inchonism</a:t>
            </a:r>
            <a:r>
              <a:rPr lang="en-US" sz="2800" dirty="0">
                <a:solidFill>
                  <a:schemeClr val="bg1"/>
                </a:solidFill>
                <a:latin typeface="Arial Narrow" pitchFamily="34" charset="0"/>
              </a:rPr>
              <a:t> </a:t>
            </a:r>
            <a:r>
              <a:rPr lang="en-US" sz="2800" dirty="0">
                <a:solidFill>
                  <a:schemeClr val="bg1"/>
                </a:solidFill>
                <a:latin typeface="Arial Narrow" pitchFamily="34" charset="0"/>
                <a:sym typeface="Wingdings 3"/>
              </a:rPr>
              <a:t></a:t>
            </a:r>
            <a:r>
              <a:rPr lang="en-US" sz="2800" dirty="0">
                <a:solidFill>
                  <a:schemeClr val="bg1"/>
                </a:solidFill>
                <a:latin typeface="Arial Narrow" pitchFamily="34" charset="0"/>
              </a:rPr>
              <a:t> </a:t>
            </a:r>
            <a:r>
              <a:rPr lang="en-US" sz="2800" i="1" dirty="0">
                <a:solidFill>
                  <a:schemeClr val="bg1"/>
                </a:solidFill>
                <a:latin typeface="Arial Narrow" pitchFamily="34" charset="0"/>
              </a:rPr>
              <a:t>(tinnitus, deafness, headaches, nausea &amp; </a:t>
            </a:r>
            <a:r>
              <a:rPr lang="en-US" sz="2800" i="1" dirty="0" smtClean="0">
                <a:solidFill>
                  <a:schemeClr val="bg1"/>
                </a:solidFill>
                <a:latin typeface="Arial Narrow" pitchFamily="34" charset="0"/>
              </a:rPr>
              <a:t>visual disturbances</a:t>
            </a:r>
            <a:r>
              <a:rPr lang="en-US" sz="2800" i="1" dirty="0">
                <a:solidFill>
                  <a:schemeClr val="bg1"/>
                </a:solidFill>
                <a:latin typeface="Arial Narrow" pitchFamily="34" charset="0"/>
              </a:rPr>
              <a:t>)</a:t>
            </a:r>
          </a:p>
        </p:txBody>
      </p:sp>
      <p:sp>
        <p:nvSpPr>
          <p:cNvPr id="7" name="TextBox 6"/>
          <p:cNvSpPr txBox="1"/>
          <p:nvPr/>
        </p:nvSpPr>
        <p:spPr>
          <a:xfrm>
            <a:off x="363506" y="3125576"/>
            <a:ext cx="6212105"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182880" lvl="1">
              <a:lnSpc>
                <a:spcPts val="2500"/>
              </a:lnSpc>
              <a:buBlip>
                <a:blip r:embed="rId3"/>
              </a:buBlip>
            </a:pPr>
            <a:r>
              <a:rPr lang="en-US" sz="2800" dirty="0">
                <a:solidFill>
                  <a:schemeClr val="bg1"/>
                </a:solidFill>
                <a:latin typeface="Arial Narrow" pitchFamily="34" charset="0"/>
              </a:rPr>
              <a:t>Abdominal pain &amp; </a:t>
            </a:r>
            <a:r>
              <a:rPr lang="en-US" sz="2800" dirty="0" smtClean="0">
                <a:solidFill>
                  <a:schemeClr val="bg1"/>
                </a:solidFill>
                <a:latin typeface="Arial Narrow" pitchFamily="34" charset="0"/>
              </a:rPr>
              <a:t>diarrhea</a:t>
            </a:r>
          </a:p>
          <a:p>
            <a:pPr marL="182880" lvl="1">
              <a:lnSpc>
                <a:spcPts val="2500"/>
              </a:lnSpc>
              <a:buBlip>
                <a:blip r:embed="rId3"/>
              </a:buBlip>
            </a:pPr>
            <a:r>
              <a:rPr lang="en-US" sz="2800" dirty="0" smtClean="0">
                <a:solidFill>
                  <a:schemeClr val="bg1"/>
                </a:solidFill>
                <a:latin typeface="Arial Narrow" pitchFamily="34" charset="0"/>
              </a:rPr>
              <a:t>Rashes, fever, hypersensitivity reactions</a:t>
            </a:r>
            <a:endParaRPr lang="en-US" sz="2800" dirty="0">
              <a:solidFill>
                <a:schemeClr val="bg1"/>
              </a:solidFill>
              <a:latin typeface="Arial Narrow" pitchFamily="34" charset="0"/>
            </a:endParaRPr>
          </a:p>
        </p:txBody>
      </p:sp>
      <p:sp>
        <p:nvSpPr>
          <p:cNvPr id="11" name="TextBox 10"/>
          <p:cNvSpPr txBox="1"/>
          <p:nvPr/>
        </p:nvSpPr>
        <p:spPr>
          <a:xfrm>
            <a:off x="393987" y="845311"/>
            <a:ext cx="174409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chemeClr val="bg1"/>
                </a:solidFill>
                <a:latin typeface="Algerian" panose="04020705040A02060702" pitchFamily="82" charset="0"/>
              </a:rPr>
              <a:t>adrs</a:t>
            </a:r>
            <a:endParaRPr lang="en-US" sz="3200" dirty="0">
              <a:solidFill>
                <a:schemeClr val="bg1"/>
              </a:solidFill>
              <a:latin typeface="Algerian" panose="04020705040A02060702" pitchFamily="82" charset="0"/>
            </a:endParaRPr>
          </a:p>
        </p:txBody>
      </p:sp>
      <p:sp>
        <p:nvSpPr>
          <p:cNvPr id="12" name="TextBox 11"/>
          <p:cNvSpPr txBox="1"/>
          <p:nvPr/>
        </p:nvSpPr>
        <p:spPr>
          <a:xfrm>
            <a:off x="6657840" y="3122669"/>
            <a:ext cx="4775641"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lnSpc>
                <a:spcPts val="2500"/>
              </a:lnSpc>
              <a:buBlip>
                <a:blip r:embed="rId3"/>
              </a:buBlip>
            </a:pPr>
            <a:r>
              <a:rPr lang="en-US" sz="2800" dirty="0">
                <a:solidFill>
                  <a:schemeClr val="bg1"/>
                </a:solidFill>
                <a:latin typeface="Arial Narrow" pitchFamily="34" charset="0"/>
              </a:rPr>
              <a:t>Hypotension &amp; </a:t>
            </a:r>
            <a:r>
              <a:rPr lang="en-US" sz="2800" dirty="0" smtClean="0">
                <a:solidFill>
                  <a:schemeClr val="bg1"/>
                </a:solidFill>
                <a:latin typeface="Arial Narrow" pitchFamily="34" charset="0"/>
              </a:rPr>
              <a:t>arrhythmias, hypoglycemia</a:t>
            </a:r>
            <a:endParaRPr lang="en-US" sz="2800" dirty="0">
              <a:solidFill>
                <a:schemeClr val="bg1"/>
              </a:solidFill>
              <a:latin typeface="Arial Narrow" pitchFamily="34" charset="0"/>
            </a:endParaRPr>
          </a:p>
        </p:txBody>
      </p:sp>
      <p:sp>
        <p:nvSpPr>
          <p:cNvPr id="13" name="TextBox 12"/>
          <p:cNvSpPr txBox="1"/>
          <p:nvPr/>
        </p:nvSpPr>
        <p:spPr>
          <a:xfrm>
            <a:off x="145973" y="4031266"/>
            <a:ext cx="11886985" cy="4129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182880" lvl="1">
              <a:lnSpc>
                <a:spcPts val="2500"/>
              </a:lnSpc>
              <a:buBlip>
                <a:blip r:embed="rId3"/>
              </a:buBlip>
            </a:pPr>
            <a:r>
              <a:rPr lang="en-US" sz="2800" dirty="0">
                <a:solidFill>
                  <a:schemeClr val="bg1"/>
                </a:solidFill>
                <a:latin typeface="Arial Narrow" pitchFamily="34" charset="0"/>
              </a:rPr>
              <a:t>Blood </a:t>
            </a:r>
            <a:r>
              <a:rPr lang="en-US" sz="2800" dirty="0" err="1" smtClean="0">
                <a:solidFill>
                  <a:schemeClr val="bg1"/>
                </a:solidFill>
                <a:latin typeface="Arial Narrow" pitchFamily="34" charset="0"/>
              </a:rPr>
              <a:t>dyscarasis</a:t>
            </a:r>
            <a:r>
              <a:rPr lang="en-US" sz="2800" dirty="0">
                <a:solidFill>
                  <a:schemeClr val="bg1"/>
                </a:solidFill>
                <a:latin typeface="Arial Narrow" pitchFamily="34" charset="0"/>
              </a:rPr>
              <a:t>; </a:t>
            </a:r>
            <a:r>
              <a:rPr lang="en-US" sz="2800" dirty="0" err="1">
                <a:solidFill>
                  <a:schemeClr val="bg1"/>
                </a:solidFill>
                <a:latin typeface="Arial Narrow" pitchFamily="34" charset="0"/>
              </a:rPr>
              <a:t>anaemia</a:t>
            </a:r>
            <a:r>
              <a:rPr lang="en-US" sz="2800" dirty="0">
                <a:solidFill>
                  <a:schemeClr val="bg1"/>
                </a:solidFill>
                <a:latin typeface="Arial Narrow" pitchFamily="34" charset="0"/>
              </a:rPr>
              <a:t>, thrombocytopenic purpura </a:t>
            </a:r>
            <a:r>
              <a:rPr lang="en-US" sz="2800" dirty="0" smtClean="0">
                <a:solidFill>
                  <a:schemeClr val="bg1"/>
                </a:solidFill>
                <a:latin typeface="Arial Narrow" pitchFamily="34" charset="0"/>
              </a:rPr>
              <a:t>&amp; </a:t>
            </a:r>
            <a:r>
              <a:rPr lang="en-US" sz="2800" dirty="0" err="1" smtClean="0">
                <a:solidFill>
                  <a:schemeClr val="bg1"/>
                </a:solidFill>
                <a:latin typeface="Arial Narrow" pitchFamily="34" charset="0"/>
              </a:rPr>
              <a:t>hypoprothrombinaemia</a:t>
            </a:r>
            <a:r>
              <a:rPr lang="en-US" sz="2800" dirty="0" smtClean="0">
                <a:solidFill>
                  <a:schemeClr val="bg1"/>
                </a:solidFill>
                <a:latin typeface="Arial Narrow" pitchFamily="34" charset="0"/>
              </a:rPr>
              <a:t> (mild)</a:t>
            </a:r>
            <a:endParaRPr lang="en-US" sz="2800" dirty="0">
              <a:solidFill>
                <a:schemeClr val="bg1"/>
              </a:solidFill>
              <a:latin typeface="Arial Narrow" pitchFamily="34" charset="0"/>
            </a:endParaRPr>
          </a:p>
        </p:txBody>
      </p:sp>
      <p:sp>
        <p:nvSpPr>
          <p:cNvPr id="14" name="TextBox 13"/>
          <p:cNvSpPr txBox="1"/>
          <p:nvPr/>
        </p:nvSpPr>
        <p:spPr>
          <a:xfrm>
            <a:off x="378960" y="4668934"/>
            <a:ext cx="11562028"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182880" lvl="1">
              <a:lnSpc>
                <a:spcPts val="2500"/>
              </a:lnSpc>
              <a:buBlip>
                <a:blip r:embed="rId3"/>
              </a:buBlip>
            </a:pPr>
            <a:r>
              <a:rPr lang="en-US" sz="2800" dirty="0">
                <a:solidFill>
                  <a:schemeClr val="bg1"/>
                </a:solidFill>
                <a:latin typeface="Arial Narrow" pitchFamily="34" charset="0"/>
                <a:sym typeface="Symbol" pitchFamily="18" charset="2"/>
              </a:rPr>
              <a:t>Blackwater fever, a fatal condition in which acute </a:t>
            </a:r>
            <a:r>
              <a:rPr lang="en-US" sz="2800" dirty="0" err="1">
                <a:solidFill>
                  <a:schemeClr val="bg1"/>
                </a:solidFill>
                <a:latin typeface="Arial Narrow" pitchFamily="34" charset="0"/>
                <a:sym typeface="Symbol" pitchFamily="18" charset="2"/>
              </a:rPr>
              <a:t>haemolytic</a:t>
            </a:r>
            <a:r>
              <a:rPr lang="en-US" sz="2800" dirty="0">
                <a:solidFill>
                  <a:schemeClr val="bg1"/>
                </a:solidFill>
                <a:latin typeface="Arial Narrow" pitchFamily="34" charset="0"/>
                <a:sym typeface="Symbol" pitchFamily="18" charset="2"/>
              </a:rPr>
              <a:t> </a:t>
            </a:r>
            <a:r>
              <a:rPr lang="en-US" sz="2800" dirty="0" err="1" smtClean="0">
                <a:solidFill>
                  <a:schemeClr val="bg1"/>
                </a:solidFill>
                <a:latin typeface="Arial Narrow" pitchFamily="34" charset="0"/>
                <a:sym typeface="Symbol" pitchFamily="18" charset="2"/>
              </a:rPr>
              <a:t>anaemia</a:t>
            </a:r>
            <a:r>
              <a:rPr lang="en-US" sz="2800" dirty="0" smtClean="0">
                <a:solidFill>
                  <a:schemeClr val="bg1"/>
                </a:solidFill>
                <a:latin typeface="Arial Narrow" pitchFamily="34" charset="0"/>
                <a:sym typeface="Symbol" pitchFamily="18" charset="2"/>
              </a:rPr>
              <a:t> </a:t>
            </a:r>
            <a:r>
              <a:rPr lang="en-US" sz="2800" dirty="0">
                <a:solidFill>
                  <a:schemeClr val="bg1"/>
                </a:solidFill>
                <a:latin typeface="Arial Narrow" pitchFamily="34" charset="0"/>
                <a:sym typeface="Symbol" pitchFamily="18" charset="2"/>
              </a:rPr>
              <a:t>is associated with renal failure </a:t>
            </a:r>
            <a:r>
              <a:rPr lang="en-US" sz="2800" dirty="0" smtClean="0"/>
              <a:t>due to a hypersensitivity reaction to the drug</a:t>
            </a:r>
            <a:endParaRPr lang="en-US" sz="2800" dirty="0">
              <a:solidFill>
                <a:schemeClr val="bg1"/>
              </a:solidFill>
              <a:latin typeface="Arial Narrow" pitchFamily="34" charset="0"/>
              <a:sym typeface="Symbol" pitchFamily="18" charset="2"/>
            </a:endParaRPr>
          </a:p>
        </p:txBody>
      </p:sp>
      <p:sp>
        <p:nvSpPr>
          <p:cNvPr id="15" name="TextBox 14"/>
          <p:cNvSpPr txBox="1"/>
          <p:nvPr/>
        </p:nvSpPr>
        <p:spPr>
          <a:xfrm>
            <a:off x="8127366" y="6131843"/>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Safe in pregnancy</a:t>
            </a:r>
            <a:endParaRPr lang="en-US" sz="2800" dirty="0">
              <a:solidFill>
                <a:schemeClr val="bg1"/>
              </a:solidFill>
            </a:endParaRPr>
          </a:p>
        </p:txBody>
      </p:sp>
      <p:sp>
        <p:nvSpPr>
          <p:cNvPr id="16" name="TextBox 15"/>
          <p:cNvSpPr txBox="1"/>
          <p:nvPr/>
        </p:nvSpPr>
        <p:spPr>
          <a:xfrm>
            <a:off x="372429" y="5803865"/>
            <a:ext cx="7332736" cy="105413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pPr>
            <a:r>
              <a:rPr lang="en-US" sz="2800" dirty="0" smtClean="0">
                <a:solidFill>
                  <a:schemeClr val="bg1"/>
                </a:solidFill>
                <a:latin typeface="Arial Narrow" pitchFamily="34" charset="0"/>
              </a:rPr>
              <a:t>  IV </a:t>
            </a:r>
            <a:r>
              <a:rPr lang="en-US" sz="2800" dirty="0">
                <a:solidFill>
                  <a:schemeClr val="bg1"/>
                </a:solidFill>
                <a:latin typeface="Arial Narrow" pitchFamily="34" charset="0"/>
                <a:sym typeface="Wingdings 3"/>
              </a:rPr>
              <a:t> </a:t>
            </a:r>
            <a:r>
              <a:rPr lang="en-US" sz="2800" dirty="0">
                <a:solidFill>
                  <a:schemeClr val="bg1"/>
                </a:solidFill>
                <a:latin typeface="Arial Narrow" pitchFamily="34" charset="0"/>
              </a:rPr>
              <a:t>neurotoxicity </a:t>
            </a:r>
            <a:r>
              <a:rPr lang="en-US" sz="2800" dirty="0">
                <a:solidFill>
                  <a:schemeClr val="bg1"/>
                </a:solidFill>
                <a:latin typeface="Arial Narrow" pitchFamily="34" charset="0"/>
                <a:sym typeface="Wingdings 3"/>
              </a:rPr>
              <a:t> </a:t>
            </a:r>
            <a:r>
              <a:rPr lang="en-US" sz="2800" dirty="0">
                <a:solidFill>
                  <a:schemeClr val="bg1"/>
                </a:solidFill>
                <a:latin typeface="Arial Narrow" pitchFamily="34" charset="0"/>
              </a:rPr>
              <a:t>tremor of the lips </a:t>
            </a:r>
            <a:r>
              <a:rPr lang="en-US" sz="2800" dirty="0" smtClean="0">
                <a:solidFill>
                  <a:schemeClr val="bg1"/>
                </a:solidFill>
                <a:latin typeface="Arial Narrow" pitchFamily="34" charset="0"/>
              </a:rPr>
              <a:t>&amp; limbs</a:t>
            </a:r>
            <a:r>
              <a:rPr lang="en-US" sz="2800" dirty="0">
                <a:solidFill>
                  <a:schemeClr val="bg1"/>
                </a:solidFill>
                <a:latin typeface="Arial Narrow" pitchFamily="34" charset="0"/>
              </a:rPr>
              <a:t>, delirium, fits, stimulation followed </a:t>
            </a:r>
            <a:r>
              <a:rPr lang="en-US" sz="2800" dirty="0" smtClean="0">
                <a:solidFill>
                  <a:schemeClr val="bg1"/>
                </a:solidFill>
                <a:latin typeface="Arial Narrow" pitchFamily="34" charset="0"/>
              </a:rPr>
              <a:t>by depression </a:t>
            </a:r>
            <a:r>
              <a:rPr lang="en-US" sz="2800" dirty="0">
                <a:solidFill>
                  <a:schemeClr val="bg1"/>
                </a:solidFill>
                <a:latin typeface="Arial Narrow" pitchFamily="34" charset="0"/>
              </a:rPr>
              <a:t>of respiration &amp; </a:t>
            </a:r>
            <a:r>
              <a:rPr lang="en-US" sz="2800" dirty="0" smtClean="0">
                <a:solidFill>
                  <a:schemeClr val="bg1"/>
                </a:solidFill>
                <a:latin typeface="Arial Narrow" pitchFamily="34" charset="0"/>
              </a:rPr>
              <a:t>coma.</a:t>
            </a:r>
            <a:endParaRPr lang="en-US" sz="2800" dirty="0">
              <a:solidFill>
                <a:schemeClr val="bg1"/>
              </a:solidFill>
              <a:latin typeface="Arial Narrow" pitchFamily="34" charset="0"/>
            </a:endParaRPr>
          </a:p>
        </p:txBody>
      </p:sp>
      <p:pic>
        <p:nvPicPr>
          <p:cNvPr id="11266" name="Picture 2" descr="نتيجة بحث الصور عن ‪quinine soft drink‬‏">
            <a:hlinkClick r:id="rId4"/>
          </p:cNvPr>
          <p:cNvPicPr>
            <a:picLocks noChangeAspect="1" noChangeArrowheads="1"/>
          </p:cNvPicPr>
          <p:nvPr/>
        </p:nvPicPr>
        <p:blipFill>
          <a:blip r:embed="rId5"/>
          <a:srcRect/>
          <a:stretch>
            <a:fillRect/>
          </a:stretch>
        </p:blipFill>
        <p:spPr bwMode="auto">
          <a:xfrm>
            <a:off x="9189847" y="1115568"/>
            <a:ext cx="2381250" cy="4762500"/>
          </a:xfrm>
          <a:prstGeom prst="rect">
            <a:avLst/>
          </a:prstGeom>
          <a:noFill/>
        </p:spPr>
      </p:pic>
    </p:spTree>
    <p:extLst>
      <p:ext uri="{BB962C8B-B14F-4D97-AF65-F5344CB8AC3E}">
        <p14:creationId xmlns:p14="http://schemas.microsoft.com/office/powerpoint/2010/main" val="378218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 calcmode="lin" valueType="num">
                                      <p:cBhvr>
                                        <p:cTn id="9" dur="500" decel="50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11266"/>
                                        </p:tgtEl>
                                        <p:attrNameLst>
                                          <p:attrName>ppt_w</p:attrName>
                                        </p:attrNameLst>
                                      </p:cBhvr>
                                      <p:tavLst>
                                        <p:tav tm="0">
                                          <p:val>
                                            <p:strVal val="#ppt_w*.05"/>
                                          </p:val>
                                        </p:tav>
                                        <p:tav tm="100000">
                                          <p:val>
                                            <p:strVal val="#ppt_w"/>
                                          </p:val>
                                        </p:tav>
                                      </p:tavLst>
                                    </p:anim>
                                    <p:anim calcmode="lin" valueType="num">
                                      <p:cBhvr>
                                        <p:cTn id="12" dur="1000" fill="hold"/>
                                        <p:tgtEl>
                                          <p:spTgt spid="11266"/>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11266"/>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11266"/>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11266"/>
                                        </p:tgtEl>
                                      </p:cBhvr>
                                    </p:animEffect>
                                    <p:set>
                                      <p:cBhvr>
                                        <p:cTn id="21" dur="1" fill="hold">
                                          <p:stCondLst>
                                            <p:cond delay="499"/>
                                          </p:stCondLst>
                                        </p:cTn>
                                        <p:tgtEl>
                                          <p:spTgt spid="1126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9606" y="327187"/>
            <a:ext cx="319801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5" name="TextBox 4"/>
          <p:cNvSpPr txBox="1"/>
          <p:nvPr/>
        </p:nvSpPr>
        <p:spPr>
          <a:xfrm>
            <a:off x="391862" y="2275396"/>
            <a:ext cx="354246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Prolonged QT Interval</a:t>
            </a:r>
          </a:p>
        </p:txBody>
      </p:sp>
      <p:sp>
        <p:nvSpPr>
          <p:cNvPr id="6" name="TextBox 5"/>
          <p:cNvSpPr txBox="1"/>
          <p:nvPr/>
        </p:nvSpPr>
        <p:spPr>
          <a:xfrm>
            <a:off x="414301" y="3010031"/>
            <a:ext cx="687319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Glucose-6-Phosphate Dehydrogenase </a:t>
            </a:r>
            <a:r>
              <a:rPr lang="en-US" sz="2800" dirty="0" smtClean="0">
                <a:solidFill>
                  <a:schemeClr val="bg1"/>
                </a:solidFill>
                <a:latin typeface="Arial Narrow" pitchFamily="34" charset="0"/>
              </a:rPr>
              <a:t>deficiency &amp; pregnancy</a:t>
            </a:r>
            <a:endParaRPr lang="en-US" sz="2800" dirty="0">
              <a:solidFill>
                <a:schemeClr val="bg1"/>
              </a:solidFill>
              <a:latin typeface="Arial Narrow" pitchFamily="34" charset="0"/>
            </a:endParaRPr>
          </a:p>
        </p:txBody>
      </p:sp>
      <p:sp>
        <p:nvSpPr>
          <p:cNvPr id="8" name="TextBox 7"/>
          <p:cNvSpPr txBox="1"/>
          <p:nvPr/>
        </p:nvSpPr>
        <p:spPr>
          <a:xfrm>
            <a:off x="475905" y="4723592"/>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Hypersensitivity</a:t>
            </a:r>
          </a:p>
        </p:txBody>
      </p:sp>
      <p:sp>
        <p:nvSpPr>
          <p:cNvPr id="11" name="TextBox 10"/>
          <p:cNvSpPr txBox="1"/>
          <p:nvPr/>
        </p:nvSpPr>
        <p:spPr>
          <a:xfrm>
            <a:off x="304434" y="1426890"/>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contraindications</a:t>
            </a:r>
            <a:endParaRPr lang="en-US" sz="3200" dirty="0">
              <a:solidFill>
                <a:srgbClr val="FFFF00"/>
              </a:solidFill>
              <a:latin typeface="Algerian" panose="04020705040A02060702" pitchFamily="82" charset="0"/>
            </a:endParaRPr>
          </a:p>
        </p:txBody>
      </p:sp>
      <p:sp>
        <p:nvSpPr>
          <p:cNvPr id="12" name="TextBox 11"/>
          <p:cNvSpPr txBox="1"/>
          <p:nvPr/>
        </p:nvSpPr>
        <p:spPr>
          <a:xfrm>
            <a:off x="414301" y="5327572"/>
            <a:ext cx="596332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Optic Neuritis, auditory problems</a:t>
            </a:r>
          </a:p>
        </p:txBody>
      </p:sp>
      <p:sp>
        <p:nvSpPr>
          <p:cNvPr id="13" name="TextBox 12"/>
          <p:cNvSpPr txBox="1"/>
          <p:nvPr/>
        </p:nvSpPr>
        <p:spPr>
          <a:xfrm>
            <a:off x="416268" y="6012313"/>
            <a:ext cx="636954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Dose should be reduced in renal </a:t>
            </a:r>
            <a:r>
              <a:rPr lang="en-US" sz="2800" dirty="0" smtClean="0">
                <a:solidFill>
                  <a:schemeClr val="bg1"/>
                </a:solidFill>
                <a:latin typeface="Arial Narrow" pitchFamily="34" charset="0"/>
              </a:rPr>
              <a:t>insufficiency.</a:t>
            </a:r>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24</a:t>
            </a:fld>
            <a:endParaRPr lang="en-US" dirty="0"/>
          </a:p>
        </p:txBody>
      </p:sp>
      <p:sp>
        <p:nvSpPr>
          <p:cNvPr id="14" name="TextBox 13"/>
          <p:cNvSpPr txBox="1"/>
          <p:nvPr/>
        </p:nvSpPr>
        <p:spPr>
          <a:xfrm>
            <a:off x="475905" y="4066049"/>
            <a:ext cx="354246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 Myasthenia </a:t>
            </a:r>
            <a:r>
              <a:rPr lang="en-US" sz="2800" dirty="0" smtClean="0">
                <a:solidFill>
                  <a:schemeClr val="bg1"/>
                </a:solidFill>
                <a:latin typeface="Arial Narrow" pitchFamily="34" charset="0"/>
              </a:rPr>
              <a:t>Gravis</a:t>
            </a:r>
            <a:endParaRPr lang="en-US" sz="28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534" y="1100188"/>
            <a:ext cx="4301694" cy="5431110"/>
          </a:xfrm>
          <a:prstGeom prst="rect">
            <a:avLst/>
          </a:prstGeom>
        </p:spPr>
      </p:pic>
    </p:spTree>
    <p:extLst>
      <p:ext uri="{BB962C8B-B14F-4D97-AF65-F5344CB8AC3E}">
        <p14:creationId xmlns:p14="http://schemas.microsoft.com/office/powerpoint/2010/main" val="322033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2458" y="303834"/>
            <a:ext cx="229271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5" name="TextBox 4"/>
          <p:cNvSpPr txBox="1"/>
          <p:nvPr/>
        </p:nvSpPr>
        <p:spPr>
          <a:xfrm>
            <a:off x="315663" y="2604382"/>
            <a:ext cx="11631695" cy="34163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457200" indent="-457200">
              <a:buFont typeface="Arial" panose="020B0604020202020204" pitchFamily="34" charset="0"/>
              <a:buChar char="•"/>
            </a:pPr>
            <a:r>
              <a:rPr lang="en-US" sz="3600" dirty="0">
                <a:solidFill>
                  <a:schemeClr val="bg1"/>
                </a:solidFill>
                <a:latin typeface="Arial Narrow" pitchFamily="34" charset="0"/>
              </a:rPr>
              <a:t>Antacids: Antacids containing aluminum &amp;/or </a:t>
            </a:r>
            <a:r>
              <a:rPr lang="en-US" sz="3600" dirty="0" smtClean="0">
                <a:solidFill>
                  <a:schemeClr val="bg1"/>
                </a:solidFill>
                <a:latin typeface="Arial Narrow" pitchFamily="34" charset="0"/>
              </a:rPr>
              <a:t>magnesium </a:t>
            </a:r>
            <a:r>
              <a:rPr lang="en-US" sz="3600" dirty="0">
                <a:solidFill>
                  <a:schemeClr val="bg1"/>
                </a:solidFill>
                <a:latin typeface="Arial Narrow" pitchFamily="34" charset="0"/>
              </a:rPr>
              <a:t>may </a:t>
            </a:r>
            <a:r>
              <a:rPr lang="en-US" sz="3600" dirty="0" smtClean="0">
                <a:solidFill>
                  <a:schemeClr val="bg1"/>
                </a:solidFill>
                <a:latin typeface="Arial Narrow" pitchFamily="34" charset="0"/>
              </a:rPr>
              <a:t>delay </a:t>
            </a:r>
            <a:r>
              <a:rPr lang="en-US" sz="3600" dirty="0">
                <a:solidFill>
                  <a:schemeClr val="bg1"/>
                </a:solidFill>
                <a:latin typeface="Arial Narrow" pitchFamily="34" charset="0"/>
              </a:rPr>
              <a:t>or decrease absorption of </a:t>
            </a:r>
            <a:r>
              <a:rPr lang="en-US" sz="3600" dirty="0" smtClean="0">
                <a:solidFill>
                  <a:schemeClr val="bg1"/>
                </a:solidFill>
                <a:latin typeface="Arial Narrow" pitchFamily="34" charset="0"/>
              </a:rPr>
              <a:t>quinine</a:t>
            </a:r>
          </a:p>
          <a:p>
            <a:pPr marL="457200" indent="-457200">
              <a:buFont typeface="Arial" panose="020B0604020202020204" pitchFamily="34" charset="0"/>
              <a:buChar char="•"/>
            </a:pPr>
            <a:endParaRPr lang="en-US" sz="3600" dirty="0" smtClean="0">
              <a:solidFill>
                <a:schemeClr val="bg1"/>
              </a:solidFill>
              <a:latin typeface="Arial Narrow" pitchFamily="34" charset="0"/>
            </a:endParaRPr>
          </a:p>
          <a:p>
            <a:pPr marL="457200" indent="-457200">
              <a:buFont typeface="Arial" panose="020B0604020202020204" pitchFamily="34" charset="0"/>
              <a:buChar char="•"/>
            </a:pPr>
            <a:r>
              <a:rPr lang="en-US" sz="3600" dirty="0" err="1" smtClean="0">
                <a:solidFill>
                  <a:schemeClr val="bg1"/>
                </a:solidFill>
                <a:latin typeface="Arial Narrow" pitchFamily="34" charset="0"/>
              </a:rPr>
              <a:t>Mefloquine</a:t>
            </a:r>
            <a:r>
              <a:rPr lang="en-US" sz="3600" dirty="0" smtClean="0">
                <a:solidFill>
                  <a:schemeClr val="bg1"/>
                </a:solidFill>
                <a:latin typeface="Arial Narrow" pitchFamily="34" charset="0"/>
              </a:rPr>
              <a:t> </a:t>
            </a:r>
          </a:p>
          <a:p>
            <a:pPr marL="457200" indent="-457200">
              <a:buFont typeface="Arial" panose="020B0604020202020204" pitchFamily="34" charset="0"/>
              <a:buChar char="•"/>
            </a:pPr>
            <a:endParaRPr lang="en-US" sz="3600" dirty="0" smtClean="0">
              <a:solidFill>
                <a:schemeClr val="bg1"/>
              </a:solidFill>
              <a:latin typeface="Arial Narrow" pitchFamily="34" charset="0"/>
            </a:endParaRPr>
          </a:p>
          <a:p>
            <a:pPr marL="457200" indent="-457200">
              <a:buFont typeface="Arial" panose="020B0604020202020204" pitchFamily="34" charset="0"/>
              <a:buChar char="•"/>
            </a:pPr>
            <a:r>
              <a:rPr lang="en-US" sz="3600" dirty="0">
                <a:solidFill>
                  <a:schemeClr val="bg1"/>
                </a:solidFill>
                <a:latin typeface="Arial Narrow" pitchFamily="34" charset="0"/>
              </a:rPr>
              <a:t>Quinine can raise plasma levels of warfarin </a:t>
            </a:r>
            <a:r>
              <a:rPr lang="en-US" sz="3600" dirty="0" smtClean="0">
                <a:solidFill>
                  <a:schemeClr val="bg1"/>
                </a:solidFill>
                <a:latin typeface="Arial Narrow" pitchFamily="34" charset="0"/>
              </a:rPr>
              <a:t>&amp; digoxin.</a:t>
            </a:r>
            <a:endParaRPr lang="en-US" sz="3600" dirty="0">
              <a:solidFill>
                <a:schemeClr val="bg1"/>
              </a:solidFill>
            </a:endParaRPr>
          </a:p>
        </p:txBody>
      </p:sp>
      <p:sp>
        <p:nvSpPr>
          <p:cNvPr id="11" name="TextBox 10"/>
          <p:cNvSpPr txBox="1"/>
          <p:nvPr/>
        </p:nvSpPr>
        <p:spPr>
          <a:xfrm>
            <a:off x="315663" y="1761903"/>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solidFill>
                  <a:srgbClr val="FFFF00"/>
                </a:solidFill>
                <a:latin typeface="Algerian" panose="04020705040A02060702" pitchFamily="82" charset="0"/>
              </a:rPr>
              <a:t>Drug interactions</a:t>
            </a:r>
            <a:endParaRPr lang="en-US" sz="3200" b="1" dirty="0">
              <a:solidFill>
                <a:srgbClr val="FFFF00"/>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63508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4604" y="247079"/>
            <a:ext cx="369123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5" name="TextBox 4"/>
          <p:cNvSpPr txBox="1"/>
          <p:nvPr/>
        </p:nvSpPr>
        <p:spPr>
          <a:xfrm>
            <a:off x="180474" y="1176406"/>
            <a:ext cx="7184830" cy="267765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err="1">
                <a:solidFill>
                  <a:schemeClr val="bg1"/>
                </a:solidFill>
                <a:latin typeface="Arial" panose="020B0604020202020204" pitchFamily="34" charset="0"/>
                <a:cs typeface="Arial" panose="020B0604020202020204" pitchFamily="34" charset="0"/>
              </a:rPr>
              <a:t>Hypnozoitocides</a:t>
            </a:r>
            <a:r>
              <a:rPr lang="en-US" sz="2800" dirty="0">
                <a:solidFill>
                  <a:schemeClr val="bg1"/>
                </a:solidFill>
                <a:latin typeface="Arial" panose="020B0604020202020204" pitchFamily="34" charset="0"/>
                <a:cs typeface="Arial" panose="020B0604020202020204" pitchFamily="34" charset="0"/>
              </a:rPr>
              <a:t> </a:t>
            </a:r>
            <a:r>
              <a:rPr lang="en-US" sz="2800" dirty="0" smtClean="0">
                <a:solidFill>
                  <a:schemeClr val="bg1"/>
                </a:solidFill>
                <a:latin typeface="Arial" panose="020B0604020202020204" pitchFamily="34" charset="0"/>
                <a:cs typeface="Arial" panose="020B0604020202020204" pitchFamily="34" charset="0"/>
              </a:rPr>
              <a:t>against </a:t>
            </a:r>
            <a:r>
              <a:rPr lang="en-US" sz="2800" b="1" dirty="0" smtClean="0">
                <a:solidFill>
                  <a:schemeClr val="bg1"/>
                </a:solidFill>
                <a:latin typeface="Arial" panose="020B0604020202020204" pitchFamily="34" charset="0"/>
                <a:cs typeface="Arial" panose="020B0604020202020204" pitchFamily="34" charset="0"/>
              </a:rPr>
              <a:t>liver</a:t>
            </a:r>
            <a:r>
              <a:rPr lang="en-US" sz="2800" dirty="0" smtClean="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hypnozoites</a:t>
            </a:r>
            <a:r>
              <a:rPr lang="en-US" sz="2800" dirty="0">
                <a:solidFill>
                  <a:schemeClr val="bg1"/>
                </a:solidFill>
                <a:latin typeface="Arial" panose="020B0604020202020204" pitchFamily="34" charset="0"/>
                <a:cs typeface="Arial" panose="020B0604020202020204" pitchFamily="34" charset="0"/>
              </a:rPr>
              <a:t> &amp; </a:t>
            </a:r>
            <a:r>
              <a:rPr lang="en-US" sz="2800" dirty="0" err="1" smtClean="0">
                <a:solidFill>
                  <a:schemeClr val="bg1"/>
                </a:solidFill>
                <a:latin typeface="Arial" panose="020B0604020202020204" pitchFamily="34" charset="0"/>
                <a:cs typeface="Arial" panose="020B0604020202020204" pitchFamily="34" charset="0"/>
              </a:rPr>
              <a:t>gametocytocides</a:t>
            </a:r>
            <a:r>
              <a:rPr lang="en-US" sz="2800" dirty="0" smtClean="0">
                <a:solidFill>
                  <a:schemeClr val="bg1"/>
                </a:solidFill>
                <a:latin typeface="Arial" panose="020B0604020202020204" pitchFamily="34" charset="0"/>
                <a:cs typeface="Arial" panose="020B0604020202020204" pitchFamily="34" charset="0"/>
              </a:rPr>
              <a:t> </a:t>
            </a:r>
            <a:r>
              <a:rPr lang="en-US" sz="2800" dirty="0"/>
              <a:t>against the </a:t>
            </a:r>
            <a:r>
              <a:rPr lang="en-US" sz="2800" dirty="0" smtClean="0"/>
              <a:t>4 human </a:t>
            </a:r>
            <a:r>
              <a:rPr lang="en-US" sz="2800" dirty="0"/>
              <a:t>malaria species </a:t>
            </a:r>
            <a:endParaRPr lang="en-US" sz="2800" dirty="0" smtClean="0">
              <a:solidFill>
                <a:schemeClr val="bg1"/>
              </a:solidFill>
              <a:latin typeface="Arial" panose="020B0604020202020204" pitchFamily="34" charset="0"/>
              <a:cs typeface="Arial" panose="020B0604020202020204" pitchFamily="34" charset="0"/>
            </a:endParaRPr>
          </a:p>
          <a:p>
            <a:pPr marL="0" lvl="1" indent="-285750">
              <a:buBlip>
                <a:blip r:embed="rId3"/>
              </a:buBlip>
            </a:pPr>
            <a:r>
              <a:rPr lang="en-US" sz="2800" dirty="0">
                <a:solidFill>
                  <a:schemeClr val="bg1"/>
                </a:solidFill>
                <a:latin typeface="Arial" panose="020B0604020202020204" pitchFamily="34" charset="0"/>
                <a:cs typeface="Arial" panose="020B0604020202020204" pitchFamily="34" charset="0"/>
              </a:rPr>
              <a:t>Radical cure of </a:t>
            </a:r>
            <a:r>
              <a:rPr lang="en-US" sz="2800" i="1" dirty="0">
                <a:solidFill>
                  <a:schemeClr val="bg1"/>
                </a:solidFill>
                <a:latin typeface="Arial" panose="020B0604020202020204" pitchFamily="34" charset="0"/>
                <a:cs typeface="Arial" panose="020B0604020202020204" pitchFamily="34" charset="0"/>
              </a:rPr>
              <a:t>P. </a:t>
            </a:r>
            <a:r>
              <a:rPr lang="en-US" sz="2800" i="1" dirty="0" err="1">
                <a:solidFill>
                  <a:schemeClr val="bg1"/>
                </a:solidFill>
                <a:latin typeface="Arial" panose="020B0604020202020204" pitchFamily="34" charset="0"/>
                <a:cs typeface="Arial" panose="020B0604020202020204" pitchFamily="34" charset="0"/>
              </a:rPr>
              <a:t>ovale</a:t>
            </a:r>
            <a:r>
              <a:rPr lang="en-US" sz="2800" i="1" dirty="0">
                <a:solidFill>
                  <a:schemeClr val="bg1"/>
                </a:solidFill>
                <a:latin typeface="Arial" panose="020B0604020202020204" pitchFamily="34" charset="0"/>
                <a:cs typeface="Arial" panose="020B0604020202020204" pitchFamily="34" charset="0"/>
              </a:rPr>
              <a:t> &amp; P. </a:t>
            </a:r>
            <a:r>
              <a:rPr lang="en-US" sz="2800" i="1" dirty="0" err="1" smtClean="0">
                <a:solidFill>
                  <a:schemeClr val="bg1"/>
                </a:solidFill>
                <a:latin typeface="Arial" panose="020B0604020202020204" pitchFamily="34" charset="0"/>
                <a:cs typeface="Arial" panose="020B0604020202020204" pitchFamily="34" charset="0"/>
              </a:rPr>
              <a:t>vivax</a:t>
            </a:r>
            <a:endParaRPr lang="en-US" sz="2800" i="1" dirty="0" smtClean="0">
              <a:solidFill>
                <a:schemeClr val="bg1"/>
              </a:solidFill>
              <a:latin typeface="Arial" panose="020B0604020202020204" pitchFamily="34" charset="0"/>
              <a:cs typeface="Arial" panose="020B0604020202020204" pitchFamily="34" charset="0"/>
            </a:endParaRPr>
          </a:p>
          <a:p>
            <a:pPr marL="0" lvl="1" indent="-285750">
              <a:buBlip>
                <a:blip r:embed="rId3"/>
              </a:buBlip>
            </a:pPr>
            <a:r>
              <a:rPr lang="en-US" sz="2800" dirty="0">
                <a:solidFill>
                  <a:schemeClr val="bg1"/>
                </a:solidFill>
                <a:latin typeface="Arial" panose="020B0604020202020204" pitchFamily="34" charset="0"/>
                <a:cs typeface="Arial" panose="020B0604020202020204" pitchFamily="34" charset="0"/>
              </a:rPr>
              <a:t>Prevent spread of </a:t>
            </a:r>
            <a:r>
              <a:rPr lang="en-US" sz="2800" dirty="0" smtClean="0">
                <a:solidFill>
                  <a:schemeClr val="bg1"/>
                </a:solidFill>
                <a:latin typeface="Arial" panose="020B0604020202020204" pitchFamily="34" charset="0"/>
                <a:cs typeface="Arial" panose="020B0604020202020204" pitchFamily="34" charset="0"/>
              </a:rPr>
              <a:t>ALL </a:t>
            </a:r>
            <a:r>
              <a:rPr lang="en-US" sz="2800" dirty="0">
                <a:solidFill>
                  <a:schemeClr val="bg1"/>
                </a:solidFill>
                <a:latin typeface="Arial" panose="020B0604020202020204" pitchFamily="34" charset="0"/>
                <a:cs typeface="Arial" panose="020B0604020202020204" pitchFamily="34" charset="0"/>
              </a:rPr>
              <a:t>forms (chemoprophylaxis</a:t>
            </a:r>
            <a:r>
              <a:rPr lang="en-US" sz="2800" dirty="0" smtClean="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80474" y="4851498"/>
            <a:ext cx="6870031" cy="196977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a:spcBef>
                <a:spcPts val="600"/>
              </a:spcBef>
              <a:buBlip>
                <a:blip r:embed="rId3"/>
              </a:buBlip>
            </a:pPr>
            <a:r>
              <a:rPr lang="en-US" sz="2800" dirty="0" smtClean="0">
                <a:solidFill>
                  <a:schemeClr val="bg1"/>
                </a:solidFill>
                <a:latin typeface="Arial Narrow" pitchFamily="34" charset="0"/>
              </a:rPr>
              <a:t> Well </a:t>
            </a:r>
            <a:r>
              <a:rPr lang="en-US" sz="2800" dirty="0">
                <a:solidFill>
                  <a:schemeClr val="bg1"/>
                </a:solidFill>
                <a:latin typeface="Arial Narrow" pitchFamily="34" charset="0"/>
              </a:rPr>
              <a:t>absorbed orally</a:t>
            </a:r>
          </a:p>
          <a:p>
            <a:pPr>
              <a:spcBef>
                <a:spcPts val="600"/>
              </a:spcBef>
              <a:buBlip>
                <a:blip r:embed="rId3"/>
              </a:buBlip>
            </a:pPr>
            <a:r>
              <a:rPr lang="en-US" sz="2800" dirty="0" smtClean="0">
                <a:solidFill>
                  <a:schemeClr val="bg1"/>
                </a:solidFill>
                <a:latin typeface="Arial Narrow" pitchFamily="34" charset="0"/>
              </a:rPr>
              <a:t> Rapidly </a:t>
            </a:r>
            <a:r>
              <a:rPr lang="en-US" sz="2800" dirty="0">
                <a:solidFill>
                  <a:schemeClr val="bg1"/>
                </a:solidFill>
                <a:latin typeface="Arial Narrow" pitchFamily="34" charset="0"/>
              </a:rPr>
              <a:t>metabolized to </a:t>
            </a:r>
            <a:r>
              <a:rPr lang="en-US" sz="2800" dirty="0" err="1">
                <a:solidFill>
                  <a:schemeClr val="bg1"/>
                </a:solidFill>
                <a:latin typeface="Arial Narrow" pitchFamily="34" charset="0"/>
              </a:rPr>
              <a:t>etaquine</a:t>
            </a:r>
            <a:r>
              <a:rPr lang="en-US" sz="2800" dirty="0">
                <a:solidFill>
                  <a:schemeClr val="bg1"/>
                </a:solidFill>
                <a:latin typeface="Arial Narrow" pitchFamily="34" charset="0"/>
              </a:rPr>
              <a:t> &amp; </a:t>
            </a:r>
            <a:r>
              <a:rPr lang="en-US" sz="2800" dirty="0" err="1">
                <a:solidFill>
                  <a:schemeClr val="bg1"/>
                </a:solidFill>
                <a:latin typeface="Arial Narrow" pitchFamily="34" charset="0"/>
              </a:rPr>
              <a:t>tafenoquine</a:t>
            </a:r>
            <a:r>
              <a:rPr lang="en-US" sz="2800" dirty="0">
                <a:solidFill>
                  <a:schemeClr val="bg1"/>
                </a:solidFill>
                <a:latin typeface="Arial Narrow" pitchFamily="34" charset="0"/>
              </a:rPr>
              <a:t> </a:t>
            </a:r>
            <a:r>
              <a:rPr lang="en-US" sz="2800" dirty="0">
                <a:solidFill>
                  <a:schemeClr val="bg1"/>
                </a:solidFill>
                <a:uFill>
                  <a:solidFill>
                    <a:srgbClr val="C00000"/>
                  </a:solidFill>
                </a:uFill>
                <a:sym typeface="Wingdings 3"/>
              </a:rPr>
              <a:t> </a:t>
            </a:r>
            <a:r>
              <a:rPr lang="en-US" sz="2800" dirty="0">
                <a:solidFill>
                  <a:schemeClr val="bg1"/>
                </a:solidFill>
                <a:latin typeface="Arial Narrow" pitchFamily="34" charset="0"/>
              </a:rPr>
              <a:t>more </a:t>
            </a:r>
            <a:r>
              <a:rPr lang="en-US" sz="2800" dirty="0" smtClean="0">
                <a:solidFill>
                  <a:schemeClr val="bg1"/>
                </a:solidFill>
                <a:latin typeface="Arial Narrow" pitchFamily="34" charset="0"/>
              </a:rPr>
              <a:t>active forms </a:t>
            </a:r>
            <a:endParaRPr lang="en-US" sz="2800" dirty="0">
              <a:solidFill>
                <a:schemeClr val="bg1"/>
              </a:solidFill>
              <a:latin typeface="Arial Narrow" pitchFamily="34" charset="0"/>
            </a:endParaRPr>
          </a:p>
          <a:p>
            <a:pPr>
              <a:spcBef>
                <a:spcPts val="600"/>
              </a:spcBef>
              <a:buBlip>
                <a:blip r:embed="rId3"/>
              </a:buBlip>
            </a:pPr>
            <a:r>
              <a:rPr lang="en-US" sz="2800" dirty="0">
                <a:solidFill>
                  <a:schemeClr val="bg1"/>
                </a:solidFill>
                <a:latin typeface="Arial Narrow" pitchFamily="34" charset="0"/>
              </a:rPr>
              <a:t> t½ </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latin typeface="Arial Narrow" pitchFamily="34" charset="0"/>
              </a:rPr>
              <a:t>3-6 h.</a:t>
            </a:r>
            <a:endParaRPr lang="en-US" sz="2800" dirty="0">
              <a:solidFill>
                <a:schemeClr val="bg1"/>
              </a:solidFill>
              <a:latin typeface="Arial Narrow" pitchFamily="34" charset="0"/>
            </a:endParaRPr>
          </a:p>
        </p:txBody>
      </p:sp>
      <p:sp>
        <p:nvSpPr>
          <p:cNvPr id="15" name="TextBox 14"/>
          <p:cNvSpPr txBox="1"/>
          <p:nvPr/>
        </p:nvSpPr>
        <p:spPr>
          <a:xfrm>
            <a:off x="200498" y="4166614"/>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pharmacokinetics</a:t>
            </a:r>
            <a:endParaRPr lang="en-US" sz="3200" dirty="0">
              <a:solidFill>
                <a:schemeClr val="bg1"/>
              </a:solidFill>
              <a:latin typeface="Algerian" panose="04020705040A02060702" pitchFamily="82" charset="0"/>
            </a:endParaRPr>
          </a:p>
        </p:txBody>
      </p:sp>
      <p:pic>
        <p:nvPicPr>
          <p:cNvPr id="9218" name="Picture 2" descr="http://www.nature.com/scitable/content/ne0000/ne0000/ne0000/ne0000/14465535/su_nrg2126-f1_1_2.jpg"/>
          <p:cNvPicPr>
            <a:picLocks noChangeAspect="1" noChangeArrowheads="1"/>
          </p:cNvPicPr>
          <p:nvPr/>
        </p:nvPicPr>
        <p:blipFill>
          <a:blip r:embed="rId4"/>
          <a:srcRect/>
          <a:stretch>
            <a:fillRect/>
          </a:stretch>
        </p:blipFill>
        <p:spPr bwMode="auto">
          <a:xfrm>
            <a:off x="7162800" y="2515234"/>
            <a:ext cx="5029200" cy="4275492"/>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48979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0772" y="205466"/>
            <a:ext cx="352775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5" name="TextBox 4"/>
          <p:cNvSpPr txBox="1"/>
          <p:nvPr/>
        </p:nvSpPr>
        <p:spPr>
          <a:xfrm>
            <a:off x="284745" y="2006967"/>
            <a:ext cx="682844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spcBef>
                <a:spcPts val="600"/>
              </a:spcBef>
            </a:pPr>
            <a:r>
              <a:rPr lang="en-US" sz="2800" dirty="0">
                <a:solidFill>
                  <a:schemeClr val="bg1"/>
                </a:solidFill>
                <a:latin typeface="Arial" panose="020B0604020202020204" pitchFamily="34" charset="0"/>
                <a:cs typeface="Arial" panose="020B0604020202020204" pitchFamily="34" charset="0"/>
              </a:rPr>
              <a:t>Not well </a:t>
            </a:r>
            <a:r>
              <a:rPr lang="en-US" sz="2800" dirty="0" smtClean="0">
                <a:solidFill>
                  <a:schemeClr val="bg1"/>
                </a:solidFill>
                <a:latin typeface="Arial" panose="020B0604020202020204" pitchFamily="34" charset="0"/>
                <a:cs typeface="Arial" panose="020B0604020202020204" pitchFamily="34" charset="0"/>
              </a:rPr>
              <a:t>understood, </a:t>
            </a:r>
            <a:r>
              <a:rPr lang="en-US" sz="2800" dirty="0">
                <a:solidFill>
                  <a:schemeClr val="bg1"/>
                </a:solidFill>
                <a:latin typeface="Arial" panose="020B0604020202020204" pitchFamily="34" charset="0"/>
                <a:cs typeface="Arial" panose="020B0604020202020204" pitchFamily="34" charset="0"/>
              </a:rPr>
              <a:t>It may be acting by:-</a:t>
            </a:r>
          </a:p>
        </p:txBody>
      </p:sp>
      <p:sp>
        <p:nvSpPr>
          <p:cNvPr id="6" name="TextBox 5"/>
          <p:cNvSpPr txBox="1"/>
          <p:nvPr/>
        </p:nvSpPr>
        <p:spPr>
          <a:xfrm>
            <a:off x="284745" y="2679348"/>
            <a:ext cx="7869699" cy="283154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spcBef>
                <a:spcPts val="600"/>
              </a:spcBef>
              <a:buBlip>
                <a:blip r:embed="rId3"/>
              </a:buBlip>
            </a:pPr>
            <a:r>
              <a:rPr lang="en-US" sz="2800" dirty="0">
                <a:solidFill>
                  <a:schemeClr val="bg1"/>
                </a:solidFill>
                <a:latin typeface="Arial" panose="020B0604020202020204" pitchFamily="34" charset="0"/>
                <a:cs typeface="Arial" panose="020B0604020202020204" pitchFamily="34" charset="0"/>
              </a:rPr>
              <a:t>Generating ROS </a:t>
            </a:r>
            <a:r>
              <a:rPr lang="en-US" sz="2800" dirty="0">
                <a:solidFill>
                  <a:schemeClr val="bg1"/>
                </a:solidFill>
                <a:uFill>
                  <a:solidFill>
                    <a:srgbClr val="C00000"/>
                  </a:solidFill>
                </a:uFill>
                <a:latin typeface="Arial" panose="020B0604020202020204" pitchFamily="34" charset="0"/>
                <a:cs typeface="Arial" panose="020B0604020202020204" pitchFamily="34" charset="0"/>
                <a:sym typeface="Wingdings 3"/>
              </a:rPr>
              <a:t> </a:t>
            </a:r>
            <a:r>
              <a:rPr lang="en-US" sz="2800" dirty="0">
                <a:solidFill>
                  <a:schemeClr val="bg1"/>
                </a:solidFill>
                <a:latin typeface="Arial" panose="020B0604020202020204" pitchFamily="34" charset="0"/>
                <a:cs typeface="Arial" panose="020B0604020202020204" pitchFamily="34" charset="0"/>
              </a:rPr>
              <a:t>can damage lipids, proteins &amp; nucleic acids in the </a:t>
            </a:r>
            <a:r>
              <a:rPr lang="en-US" sz="2800" dirty="0" smtClean="0">
                <a:solidFill>
                  <a:schemeClr val="bg1"/>
                </a:solidFill>
                <a:latin typeface="Arial" panose="020B0604020202020204" pitchFamily="34" charset="0"/>
                <a:cs typeface="Arial" panose="020B0604020202020204" pitchFamily="34" charset="0"/>
              </a:rPr>
              <a:t>parasite</a:t>
            </a:r>
          </a:p>
          <a:p>
            <a:pPr>
              <a:spcBef>
                <a:spcPts val="600"/>
              </a:spcBef>
              <a:buBlip>
                <a:blip r:embed="rId3"/>
              </a:buBlip>
            </a:pPr>
            <a:r>
              <a:rPr lang="en-US" sz="2800" dirty="0">
                <a:solidFill>
                  <a:schemeClr val="bg1"/>
                </a:solidFill>
                <a:latin typeface="Arial" panose="020B0604020202020204" pitchFamily="34" charset="0"/>
                <a:cs typeface="Arial" panose="020B0604020202020204" pitchFamily="34" charset="0"/>
              </a:rPr>
              <a:t>Interfering with the electron transport </a:t>
            </a:r>
            <a:r>
              <a:rPr lang="en-US" sz="2800" dirty="0">
                <a:solidFill>
                  <a:schemeClr val="bg1"/>
                </a:solidFill>
                <a:uFill>
                  <a:solidFill>
                    <a:srgbClr val="C00000"/>
                  </a:solidFill>
                </a:uFill>
                <a:latin typeface="Arial" panose="020B0604020202020204" pitchFamily="34" charset="0"/>
                <a:cs typeface="Arial" panose="020B0604020202020204" pitchFamily="34" charset="0"/>
                <a:sym typeface="Wingdings 3"/>
              </a:rPr>
              <a:t> no </a:t>
            </a:r>
            <a:r>
              <a:rPr lang="en-US" sz="2800" dirty="0" smtClean="0">
                <a:solidFill>
                  <a:schemeClr val="bg1"/>
                </a:solidFill>
                <a:uFill>
                  <a:solidFill>
                    <a:srgbClr val="C00000"/>
                  </a:solidFill>
                </a:uFill>
                <a:latin typeface="Arial" panose="020B0604020202020204" pitchFamily="34" charset="0"/>
                <a:cs typeface="Arial" panose="020B0604020202020204" pitchFamily="34" charset="0"/>
                <a:sym typeface="Wingdings 3"/>
              </a:rPr>
              <a:t>energy</a:t>
            </a:r>
          </a:p>
          <a:p>
            <a:pPr>
              <a:spcBef>
                <a:spcPts val="600"/>
              </a:spcBef>
              <a:buBlip>
                <a:blip r:embed="rId3"/>
              </a:buBlip>
            </a:pPr>
            <a:r>
              <a:rPr lang="en-US" sz="2800" dirty="0">
                <a:solidFill>
                  <a:schemeClr val="bg1"/>
                </a:solidFill>
                <a:latin typeface="Arial" panose="020B0604020202020204" pitchFamily="34" charset="0"/>
                <a:cs typeface="Arial" panose="020B0604020202020204" pitchFamily="34" charset="0"/>
              </a:rPr>
              <a:t>Inhibiting formation of transport vesicles </a:t>
            </a:r>
            <a:r>
              <a:rPr lang="en-US" sz="2800" dirty="0">
                <a:solidFill>
                  <a:schemeClr val="bg1"/>
                </a:solidFill>
                <a:uFill>
                  <a:solidFill>
                    <a:srgbClr val="C00000"/>
                  </a:solidFill>
                </a:uFill>
                <a:latin typeface="Arial" panose="020B0604020202020204" pitchFamily="34" charset="0"/>
                <a:cs typeface="Arial" panose="020B0604020202020204" pitchFamily="34" charset="0"/>
                <a:sym typeface="Wingdings 3"/>
              </a:rPr>
              <a:t>no food </a:t>
            </a:r>
            <a:r>
              <a:rPr lang="en-US" sz="2800" dirty="0" smtClean="0">
                <a:solidFill>
                  <a:schemeClr val="bg1"/>
                </a:solidFill>
                <a:uFill>
                  <a:solidFill>
                    <a:srgbClr val="C00000"/>
                  </a:solidFill>
                </a:uFill>
                <a:latin typeface="Arial" panose="020B0604020202020204" pitchFamily="34" charset="0"/>
                <a:cs typeface="Arial" panose="020B0604020202020204" pitchFamily="34" charset="0"/>
                <a:sym typeface="Wingdings 3"/>
              </a:rPr>
              <a:t>vacuoles</a:t>
            </a:r>
            <a:endParaRPr lang="en-US" sz="2800" dirty="0">
              <a:solidFill>
                <a:schemeClr val="bg1"/>
              </a:solidFill>
              <a:latin typeface="Arial Narrow" pitchFamily="34" charset="0"/>
            </a:endParaRPr>
          </a:p>
        </p:txBody>
      </p:sp>
      <p:sp>
        <p:nvSpPr>
          <p:cNvPr id="11" name="TextBox 10"/>
          <p:cNvSpPr txBox="1"/>
          <p:nvPr/>
        </p:nvSpPr>
        <p:spPr>
          <a:xfrm>
            <a:off x="387668" y="1265494"/>
            <a:ext cx="271647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mechanism</a:t>
            </a:r>
            <a:endParaRPr lang="en-US" sz="3200" b="1" dirty="0">
              <a:solidFill>
                <a:srgbClr val="FFFF00"/>
              </a:solidFill>
              <a:latin typeface="Algerian" panose="04020705040A02060702" pitchFamily="82" charset="0"/>
            </a:endParaRPr>
          </a:p>
        </p:txBody>
      </p:sp>
      <p:sp>
        <p:nvSpPr>
          <p:cNvPr id="13" name="TextBox 12"/>
          <p:cNvSpPr txBox="1"/>
          <p:nvPr/>
        </p:nvSpPr>
        <p:spPr>
          <a:xfrm>
            <a:off x="284746" y="5660053"/>
            <a:ext cx="769319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Resistance; </a:t>
            </a:r>
            <a:r>
              <a:rPr lang="en-US" sz="2800" dirty="0">
                <a:solidFill>
                  <a:schemeClr val="bg1"/>
                </a:solidFill>
                <a:latin typeface="Arial" panose="020B0604020202020204" pitchFamily="34" charset="0"/>
                <a:cs typeface="Arial" panose="020B0604020202020204" pitchFamily="34" charset="0"/>
                <a:sym typeface="Wingdings 3"/>
              </a:rPr>
              <a:t> </a:t>
            </a:r>
            <a:r>
              <a:rPr lang="en-US" sz="2800" dirty="0">
                <a:solidFill>
                  <a:schemeClr val="bg1"/>
                </a:solidFill>
                <a:latin typeface="Arial" panose="020B0604020202020204" pitchFamily="34" charset="0"/>
                <a:cs typeface="Arial" panose="020B0604020202020204" pitchFamily="34" charset="0"/>
              </a:rPr>
              <a:t>Rare when </a:t>
            </a:r>
            <a:r>
              <a:rPr lang="en-US" sz="2800" dirty="0" err="1">
                <a:solidFill>
                  <a:schemeClr val="bg1"/>
                </a:solidFill>
                <a:latin typeface="Arial" panose="020B0604020202020204" pitchFamily="34" charset="0"/>
                <a:cs typeface="Arial" panose="020B0604020202020204" pitchFamily="34" charset="0"/>
              </a:rPr>
              <a:t>primaquine</a:t>
            </a:r>
            <a:r>
              <a:rPr lang="en-US" sz="2800" dirty="0">
                <a:solidFill>
                  <a:schemeClr val="bg1"/>
                </a:solidFill>
                <a:latin typeface="Arial" panose="020B0604020202020204" pitchFamily="34" charset="0"/>
                <a:cs typeface="Arial" panose="020B0604020202020204" pitchFamily="34" charset="0"/>
              </a:rPr>
              <a:t> &amp; </a:t>
            </a:r>
            <a:r>
              <a:rPr lang="en-US" sz="2800" dirty="0" err="1">
                <a:solidFill>
                  <a:schemeClr val="bg1"/>
                </a:solidFill>
                <a:latin typeface="Arial" panose="020B0604020202020204" pitchFamily="34" charset="0"/>
                <a:cs typeface="Arial" panose="020B0604020202020204" pitchFamily="34" charset="0"/>
              </a:rPr>
              <a:t>chloroquine</a:t>
            </a:r>
            <a:r>
              <a:rPr lang="en-US" sz="280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sym typeface="Wingdings 3"/>
              </a:rPr>
              <a:t>are combined.</a:t>
            </a:r>
            <a:endParaRPr lang="en-US" sz="2800"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srcRect/>
          <a:stretch>
            <a:fillRect/>
          </a:stretch>
        </p:blipFill>
        <p:spPr bwMode="auto">
          <a:xfrm>
            <a:off x="7977940" y="2080038"/>
            <a:ext cx="4057650" cy="30194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24748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75839" y="59528"/>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161237" y="2401697"/>
            <a:ext cx="6829401" cy="1015663"/>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000" dirty="0" smtClean="0">
                <a:solidFill>
                  <a:schemeClr val="bg1"/>
                </a:solidFill>
              </a:rPr>
              <a:t>Radical cure of relapsing malaria, 15 mg/day for 14 days</a:t>
            </a:r>
            <a:endParaRPr lang="en-US" sz="3000" dirty="0">
              <a:solidFill>
                <a:schemeClr val="bg1"/>
              </a:solidFill>
            </a:endParaRPr>
          </a:p>
        </p:txBody>
      </p:sp>
      <p:sp>
        <p:nvSpPr>
          <p:cNvPr id="6" name="TextBox 5"/>
          <p:cNvSpPr txBox="1"/>
          <p:nvPr/>
        </p:nvSpPr>
        <p:spPr>
          <a:xfrm>
            <a:off x="157408" y="3624087"/>
            <a:ext cx="6350072" cy="1477328"/>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dirty="0" smtClean="0"/>
              <a:t>  </a:t>
            </a:r>
            <a:r>
              <a:rPr lang="en-US" sz="3000" dirty="0" smtClean="0">
                <a:solidFill>
                  <a:schemeClr val="bg1"/>
                </a:solidFill>
              </a:rPr>
              <a:t>In falciparum malaria: a single dose (45 mg) to kill gametes &amp; cut down transmission</a:t>
            </a:r>
            <a:endParaRPr lang="en-US" sz="3000" dirty="0">
              <a:solidFill>
                <a:schemeClr val="bg1"/>
              </a:solidFill>
            </a:endParaRPr>
          </a:p>
        </p:txBody>
      </p:sp>
      <p:sp>
        <p:nvSpPr>
          <p:cNvPr id="12" name="TextBox 11"/>
          <p:cNvSpPr txBox="1"/>
          <p:nvPr/>
        </p:nvSpPr>
        <p:spPr>
          <a:xfrm>
            <a:off x="3365063" y="640699"/>
            <a:ext cx="2920562"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13" name="TextBox 12"/>
          <p:cNvSpPr txBox="1"/>
          <p:nvPr/>
        </p:nvSpPr>
        <p:spPr>
          <a:xfrm>
            <a:off x="157408" y="1547359"/>
            <a:ext cx="320765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latin typeface="Algerian" panose="04020705040A02060702" pitchFamily="82" charset="0"/>
              </a:rPr>
              <a:t>Clinical uses</a:t>
            </a:r>
            <a:endParaRPr lang="en-US" sz="3200" b="1" dirty="0">
              <a:latin typeface="Algerian" panose="04020705040A02060702" pitchFamily="82" charset="0"/>
            </a:endParaRPr>
          </a:p>
        </p:txBody>
      </p:sp>
      <p:pic>
        <p:nvPicPr>
          <p:cNvPr id="2" name="Picture 1"/>
          <p:cNvPicPr>
            <a:picLocks noChangeAspect="1"/>
          </p:cNvPicPr>
          <p:nvPr/>
        </p:nvPicPr>
        <p:blipFill>
          <a:blip r:embed="rId3"/>
          <a:stretch>
            <a:fillRect/>
          </a:stretch>
        </p:blipFill>
        <p:spPr>
          <a:xfrm>
            <a:off x="9595915" y="2641220"/>
            <a:ext cx="2529129" cy="3562149"/>
          </a:xfrm>
          <a:prstGeom prst="rect">
            <a:avLst/>
          </a:prstGeom>
        </p:spPr>
      </p:pic>
      <p:sp>
        <p:nvSpPr>
          <p:cNvPr id="15" name="TextBox 14"/>
          <p:cNvSpPr txBox="1"/>
          <p:nvPr/>
        </p:nvSpPr>
        <p:spPr>
          <a:xfrm>
            <a:off x="157407" y="5308142"/>
            <a:ext cx="9371551"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 Should be avoided in pregnancy (the fetus is relatively G6PD-deficient &amp; thus at risk of hemolysis) &amp; G6PD deficiency patients</a:t>
            </a:r>
            <a:endParaRPr lang="en-US" sz="2800" dirty="0">
              <a:solidFill>
                <a:schemeClr val="bg1"/>
              </a:solidFill>
            </a:endParaRPr>
          </a:p>
        </p:txBody>
      </p:sp>
      <p:pic>
        <p:nvPicPr>
          <p:cNvPr id="3074" name="Picture 2"/>
          <p:cNvPicPr>
            <a:picLocks noChangeAspect="1" noChangeArrowheads="1"/>
          </p:cNvPicPr>
          <p:nvPr/>
        </p:nvPicPr>
        <p:blipFill>
          <a:blip r:embed="rId4"/>
          <a:srcRect/>
          <a:stretch>
            <a:fillRect/>
          </a:stretch>
        </p:blipFill>
        <p:spPr bwMode="auto">
          <a:xfrm>
            <a:off x="6507480" y="2774633"/>
            <a:ext cx="5684520" cy="2650807"/>
          </a:xfrm>
          <a:prstGeom prst="rect">
            <a:avLst/>
          </a:prstGeom>
          <a:noFill/>
          <a:ln w="9525">
            <a:noFill/>
            <a:miter lim="800000"/>
            <a:headEnd/>
            <a:tailEnd/>
          </a:ln>
        </p:spPr>
      </p:pic>
    </p:spTree>
    <p:extLst>
      <p:ext uri="{BB962C8B-B14F-4D97-AF65-F5344CB8AC3E}">
        <p14:creationId xmlns:p14="http://schemas.microsoft.com/office/powerpoint/2010/main" val="41364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 calcmode="lin" valueType="num">
                                      <p:cBhvr>
                                        <p:cTn id="43"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46" dur="1000" fill="hold"/>
                                        <p:tgtEl>
                                          <p:spTgt spid="307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7147560" y="1811654"/>
            <a:ext cx="4809173" cy="4223385"/>
          </a:xfrm>
          <a:prstGeom prst="rect">
            <a:avLst/>
          </a:prstGeom>
          <a:noFill/>
          <a:ln w="9525">
            <a:noFill/>
            <a:miter lim="800000"/>
            <a:headEnd/>
            <a:tailEnd/>
          </a:ln>
        </p:spPr>
      </p:pic>
      <p:sp>
        <p:nvSpPr>
          <p:cNvPr id="4" name="TextBox 3"/>
          <p:cNvSpPr txBox="1"/>
          <p:nvPr/>
        </p:nvSpPr>
        <p:spPr>
          <a:xfrm>
            <a:off x="3433100" y="88203"/>
            <a:ext cx="3257260"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5" name="TextBox 4"/>
          <p:cNvSpPr txBox="1"/>
          <p:nvPr/>
        </p:nvSpPr>
        <p:spPr>
          <a:xfrm>
            <a:off x="298459" y="1844551"/>
            <a:ext cx="595423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heavy" dirty="0">
                <a:solidFill>
                  <a:schemeClr val="bg1"/>
                </a:solidFill>
                <a:uFill>
                  <a:solidFill>
                    <a:srgbClr val="D00000"/>
                  </a:solidFill>
                </a:uFill>
                <a:latin typeface="Arial Narrow" pitchFamily="34" charset="0"/>
              </a:rPr>
              <a:t>At regular doses </a:t>
            </a:r>
            <a:r>
              <a:rPr lang="en-US" sz="2800" dirty="0">
                <a:solidFill>
                  <a:schemeClr val="bg1"/>
                </a:solidFill>
                <a:uFill>
                  <a:solidFill>
                    <a:srgbClr val="C00000"/>
                  </a:solidFill>
                </a:uFill>
                <a:latin typeface="Arial Narrow" pitchFamily="34" charset="0"/>
                <a:sym typeface="Wingdings 3"/>
              </a:rPr>
              <a:t> </a:t>
            </a:r>
            <a:r>
              <a:rPr lang="en-US" sz="2800" dirty="0">
                <a:solidFill>
                  <a:schemeClr val="bg1"/>
                </a:solidFill>
                <a:latin typeface="Arial Narrow" pitchFamily="34" charset="0"/>
              </a:rPr>
              <a:t>patients with G-6-PD deficiency </a:t>
            </a:r>
            <a:r>
              <a:rPr lang="en-US" sz="2800" dirty="0">
                <a:solidFill>
                  <a:schemeClr val="bg1"/>
                </a:solidFill>
                <a:uFill>
                  <a:solidFill>
                    <a:srgbClr val="C00000"/>
                  </a:solidFill>
                </a:uFill>
                <a:latin typeface="Arial Narrow" pitchFamily="34" charset="0"/>
                <a:sym typeface="Wingdings 3"/>
              </a:rPr>
              <a:t></a:t>
            </a:r>
            <a:r>
              <a:rPr lang="en-US" sz="2800" dirty="0">
                <a:solidFill>
                  <a:schemeClr val="bg1"/>
                </a:solidFill>
                <a:latin typeface="Arial Narrow" pitchFamily="34" charset="0"/>
              </a:rPr>
              <a:t> hemolytic anemia. </a:t>
            </a:r>
          </a:p>
        </p:txBody>
      </p:sp>
      <p:sp>
        <p:nvSpPr>
          <p:cNvPr id="6" name="TextBox 5"/>
          <p:cNvSpPr txBox="1"/>
          <p:nvPr/>
        </p:nvSpPr>
        <p:spPr>
          <a:xfrm>
            <a:off x="375401" y="3013290"/>
            <a:ext cx="661975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heavy" dirty="0">
                <a:solidFill>
                  <a:schemeClr val="bg1"/>
                </a:solidFill>
                <a:uFill>
                  <a:solidFill>
                    <a:srgbClr val="D00000"/>
                  </a:solidFill>
                </a:uFill>
                <a:latin typeface="Arial Narrow" pitchFamily="34" charset="0"/>
              </a:rPr>
              <a:t>At larger doses </a:t>
            </a:r>
            <a:r>
              <a:rPr lang="en-US" sz="2800" dirty="0">
                <a:solidFill>
                  <a:schemeClr val="bg1"/>
                </a:solidFill>
                <a:uFill>
                  <a:solidFill>
                    <a:srgbClr val="C00000"/>
                  </a:solidFill>
                </a:uFill>
                <a:latin typeface="Arial Narrow" pitchFamily="34" charset="0"/>
                <a:sym typeface="Wingdings 3"/>
              </a:rPr>
              <a:t></a:t>
            </a:r>
            <a:r>
              <a:rPr lang="en-US" sz="2800" dirty="0">
                <a:solidFill>
                  <a:schemeClr val="bg1"/>
                </a:solidFill>
                <a:latin typeface="Arial Narrow" pitchFamily="34" charset="0"/>
              </a:rPr>
              <a:t> </a:t>
            </a:r>
          </a:p>
          <a:p>
            <a:pPr>
              <a:buBlip>
                <a:blip r:embed="rId4"/>
              </a:buBlip>
            </a:pPr>
            <a:r>
              <a:rPr lang="en-US" sz="2800" dirty="0">
                <a:solidFill>
                  <a:schemeClr val="bg1"/>
                </a:solidFill>
                <a:latin typeface="Arial Narrow" pitchFamily="34" charset="0"/>
              </a:rPr>
              <a:t> Epigastric distress </a:t>
            </a:r>
            <a:r>
              <a:rPr lang="en-US" sz="2800" dirty="0" smtClean="0">
                <a:solidFill>
                  <a:schemeClr val="bg1"/>
                </a:solidFill>
                <a:latin typeface="Arial Narrow" pitchFamily="34" charset="0"/>
              </a:rPr>
              <a:t>&amp; </a:t>
            </a:r>
            <a:r>
              <a:rPr lang="en-US" sz="2800" dirty="0">
                <a:solidFill>
                  <a:schemeClr val="bg1"/>
                </a:solidFill>
                <a:latin typeface="Arial Narrow" pitchFamily="34" charset="0"/>
              </a:rPr>
              <a:t>abdominal </a:t>
            </a:r>
            <a:r>
              <a:rPr lang="en-US" sz="2800" dirty="0" smtClean="0">
                <a:solidFill>
                  <a:schemeClr val="bg1"/>
                </a:solidFill>
                <a:latin typeface="Arial Narrow" pitchFamily="34" charset="0"/>
              </a:rPr>
              <a:t>cramps</a:t>
            </a:r>
            <a:endParaRPr lang="en-US" sz="2800" dirty="0">
              <a:solidFill>
                <a:schemeClr val="bg1"/>
              </a:solidFill>
            </a:endParaRPr>
          </a:p>
        </p:txBody>
      </p:sp>
      <p:sp>
        <p:nvSpPr>
          <p:cNvPr id="7" name="TextBox 6"/>
          <p:cNvSpPr txBox="1"/>
          <p:nvPr/>
        </p:nvSpPr>
        <p:spPr>
          <a:xfrm>
            <a:off x="262841" y="4243026"/>
            <a:ext cx="668071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a:solidFill>
                  <a:schemeClr val="bg1"/>
                </a:solidFill>
                <a:latin typeface="Arial Narrow" pitchFamily="34" charset="0"/>
              </a:rPr>
              <a:t>Mild anemia, cyanosis </a:t>
            </a:r>
            <a:r>
              <a:rPr lang="en-US" sz="2800" dirty="0" smtClean="0">
                <a:solidFill>
                  <a:schemeClr val="bg1"/>
                </a:solidFill>
                <a:latin typeface="Arial Narrow" pitchFamily="34" charset="0"/>
              </a:rPr>
              <a:t>&amp; </a:t>
            </a:r>
            <a:r>
              <a:rPr lang="en-US" sz="2800" dirty="0" err="1">
                <a:solidFill>
                  <a:schemeClr val="bg1"/>
                </a:solidFill>
                <a:latin typeface="Arial Narrow" pitchFamily="34" charset="0"/>
              </a:rPr>
              <a:t>methemoglobinemia</a:t>
            </a:r>
            <a:r>
              <a:rPr lang="en-US" sz="2800" dirty="0">
                <a:solidFill>
                  <a:schemeClr val="bg1"/>
                </a:solidFill>
                <a:latin typeface="Arial Narrow" pitchFamily="34" charset="0"/>
              </a:rPr>
              <a:t> </a:t>
            </a:r>
          </a:p>
        </p:txBody>
      </p:sp>
      <p:sp>
        <p:nvSpPr>
          <p:cNvPr id="8" name="TextBox 7"/>
          <p:cNvSpPr txBox="1"/>
          <p:nvPr/>
        </p:nvSpPr>
        <p:spPr>
          <a:xfrm>
            <a:off x="86970" y="5001790"/>
            <a:ext cx="7075577"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a:solidFill>
                  <a:schemeClr val="bg1"/>
                </a:solidFill>
                <a:latin typeface="Arial Narrow" pitchFamily="34" charset="0"/>
              </a:rPr>
              <a:t>Severe </a:t>
            </a:r>
            <a:r>
              <a:rPr lang="en-US" sz="2800" dirty="0" err="1">
                <a:solidFill>
                  <a:schemeClr val="bg1"/>
                </a:solidFill>
                <a:latin typeface="Arial Narrow" pitchFamily="34" charset="0"/>
              </a:rPr>
              <a:t>methemoglobinemia</a:t>
            </a:r>
            <a:r>
              <a:rPr lang="en-US" sz="2800" dirty="0">
                <a:solidFill>
                  <a:schemeClr val="bg1"/>
                </a:solidFill>
                <a:latin typeface="Arial Narrow" pitchFamily="34" charset="0"/>
              </a:rPr>
              <a:t> </a:t>
            </a:r>
            <a:r>
              <a:rPr lang="en-US" sz="2800" dirty="0">
                <a:solidFill>
                  <a:schemeClr val="bg1"/>
                </a:solidFill>
                <a:uFill>
                  <a:solidFill>
                    <a:srgbClr val="C00000"/>
                  </a:solidFill>
                </a:uFill>
                <a:latin typeface="Arial Narrow" pitchFamily="34" charset="0"/>
                <a:sym typeface="Wingdings 3"/>
              </a:rPr>
              <a:t> </a:t>
            </a:r>
            <a:r>
              <a:rPr lang="en-US" sz="2800" dirty="0">
                <a:solidFill>
                  <a:schemeClr val="bg1"/>
                </a:solidFill>
                <a:latin typeface="Arial Narrow" pitchFamily="34" charset="0"/>
              </a:rPr>
              <a:t>rarely in patients with deficiency of </a:t>
            </a:r>
            <a:r>
              <a:rPr lang="en-US" sz="2800" dirty="0" smtClean="0">
                <a:solidFill>
                  <a:schemeClr val="bg1"/>
                </a:solidFill>
                <a:latin typeface="Arial Narrow" pitchFamily="34" charset="0"/>
              </a:rPr>
              <a:t>NADPH </a:t>
            </a:r>
            <a:r>
              <a:rPr lang="en-US" sz="2800" dirty="0" err="1" smtClean="0">
                <a:solidFill>
                  <a:schemeClr val="bg1"/>
                </a:solidFill>
                <a:latin typeface="Arial Narrow" pitchFamily="34" charset="0"/>
              </a:rPr>
              <a:t>methemoglobin</a:t>
            </a:r>
            <a:r>
              <a:rPr lang="en-US" sz="2800" dirty="0" smtClean="0">
                <a:solidFill>
                  <a:schemeClr val="bg1"/>
                </a:solidFill>
                <a:latin typeface="Arial Narrow" pitchFamily="34" charset="0"/>
              </a:rPr>
              <a:t> reductase</a:t>
            </a:r>
            <a:r>
              <a:rPr lang="en-US" sz="2800" b="1" dirty="0" smtClean="0">
                <a:solidFill>
                  <a:schemeClr val="bg1"/>
                </a:solidFill>
                <a:latin typeface="Arial Narrow" pitchFamily="34" charset="0"/>
              </a:rPr>
              <a:t> </a:t>
            </a:r>
            <a:endParaRPr lang="en-US" sz="2800" b="1" dirty="0">
              <a:solidFill>
                <a:schemeClr val="bg1"/>
              </a:solidFill>
              <a:latin typeface="Arial Narrow" pitchFamily="34" charset="0"/>
            </a:endParaRPr>
          </a:p>
        </p:txBody>
      </p:sp>
      <p:sp>
        <p:nvSpPr>
          <p:cNvPr id="11" name="TextBox 10"/>
          <p:cNvSpPr txBox="1"/>
          <p:nvPr/>
        </p:nvSpPr>
        <p:spPr>
          <a:xfrm>
            <a:off x="291024" y="1095676"/>
            <a:ext cx="141308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err="1" smtClean="0">
                <a:solidFill>
                  <a:srgbClr val="FFFF00"/>
                </a:solidFill>
                <a:latin typeface="Algerian" panose="04020705040A02060702" pitchFamily="82" charset="0"/>
              </a:rPr>
              <a:t>adrs</a:t>
            </a:r>
            <a:endParaRPr lang="en-US" sz="3200" b="1" dirty="0">
              <a:solidFill>
                <a:srgbClr val="FFFF00"/>
              </a:solidFill>
              <a:latin typeface="Algerian" panose="04020705040A02060702" pitchFamily="82" charset="0"/>
            </a:endParaRPr>
          </a:p>
        </p:txBody>
      </p:sp>
      <p:sp>
        <p:nvSpPr>
          <p:cNvPr id="12" name="TextBox 11"/>
          <p:cNvSpPr txBox="1"/>
          <p:nvPr/>
        </p:nvSpPr>
        <p:spPr>
          <a:xfrm>
            <a:off x="262841" y="6053324"/>
            <a:ext cx="679327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err="1">
                <a:solidFill>
                  <a:schemeClr val="bg1"/>
                </a:solidFill>
                <a:latin typeface="Arial Narrow" pitchFamily="34" charset="0"/>
              </a:rPr>
              <a:t>Granulocytopenia</a:t>
            </a:r>
            <a:r>
              <a:rPr lang="en-US" sz="2800" dirty="0">
                <a:solidFill>
                  <a:schemeClr val="bg1"/>
                </a:solidFill>
                <a:latin typeface="Arial Narrow" pitchFamily="34" charset="0"/>
              </a:rPr>
              <a:t> &amp; agranulocytosis </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latin typeface="Arial Narrow" pitchFamily="34" charset="0"/>
              </a:rPr>
              <a:t>rare.</a:t>
            </a:r>
            <a:endParaRPr lang="en-US" sz="2800" dirty="0">
              <a:solidFill>
                <a:schemeClr val="bg1"/>
              </a:solidFill>
              <a:latin typeface="Arial Narrow" pitchFamily="34" charset="0"/>
            </a:endParaRPr>
          </a:p>
        </p:txBody>
      </p:sp>
      <p:sp>
        <p:nvSpPr>
          <p:cNvPr id="17" name="TextBox 16"/>
          <p:cNvSpPr txBox="1"/>
          <p:nvPr/>
        </p:nvSpPr>
        <p:spPr>
          <a:xfrm>
            <a:off x="7172441" y="4955624"/>
            <a:ext cx="402896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Arial Narrow" pitchFamily="34" charset="0"/>
              </a:rPr>
              <a:t>Maintains integrity of RBCs</a:t>
            </a:r>
            <a:endParaRPr lang="en-US" sz="2800" dirty="0">
              <a:solidFill>
                <a:schemeClr val="bg1"/>
              </a:solidFill>
              <a:latin typeface="Arial Narrow" pitchFamily="34" charset="0"/>
            </a:endParaRPr>
          </a:p>
        </p:txBody>
      </p:sp>
      <p:sp>
        <p:nvSpPr>
          <p:cNvPr id="18" name="TextBox 17"/>
          <p:cNvSpPr txBox="1"/>
          <p:nvPr/>
        </p:nvSpPr>
        <p:spPr>
          <a:xfrm>
            <a:off x="7175754" y="4318063"/>
            <a:ext cx="869982" cy="523220"/>
          </a:xfrm>
          <a:prstGeom prst="rect">
            <a:avLst/>
          </a:prstGeom>
          <a:solidFill>
            <a:schemeClr val="tx1">
              <a:lumMod val="95000"/>
            </a:schemeClr>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2800" dirty="0" smtClean="0">
                <a:solidFill>
                  <a:schemeClr val="bg1"/>
                </a:solidFill>
                <a:latin typeface="Arial Narrow" pitchFamily="34" charset="0"/>
              </a:rPr>
              <a:t>GSH</a:t>
            </a:r>
            <a:endParaRPr lang="en-US" sz="2800" dirty="0">
              <a:solidFill>
                <a:schemeClr val="bg1"/>
              </a:solidFill>
              <a:latin typeface="Arial Narrow" pitchFamily="34" charset="0"/>
            </a:endParaRPr>
          </a:p>
        </p:txBody>
      </p:sp>
      <p:sp>
        <p:nvSpPr>
          <p:cNvPr id="19" name="TextBox 18"/>
          <p:cNvSpPr txBox="1"/>
          <p:nvPr/>
        </p:nvSpPr>
        <p:spPr>
          <a:xfrm>
            <a:off x="8894561" y="2273384"/>
            <a:ext cx="122480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Arial Narrow" pitchFamily="34" charset="0"/>
              </a:rPr>
              <a:t>G6PD</a:t>
            </a:r>
            <a:endParaRPr lang="en-US" sz="2800" dirty="0">
              <a:solidFill>
                <a:schemeClr val="bg1"/>
              </a:solidFill>
              <a:latin typeface="Arial Narrow" pitchFamily="34" charset="0"/>
            </a:endParaRPr>
          </a:p>
        </p:txBody>
      </p:sp>
      <p:sp>
        <p:nvSpPr>
          <p:cNvPr id="21" name="TextBox 20"/>
          <p:cNvSpPr txBox="1"/>
          <p:nvPr/>
        </p:nvSpPr>
        <p:spPr>
          <a:xfrm>
            <a:off x="7007848" y="1788752"/>
            <a:ext cx="498908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Arial Narrow" pitchFamily="34" charset="0"/>
              </a:rPr>
              <a:t>Oxidation of </a:t>
            </a:r>
            <a:r>
              <a:rPr lang="en-US" sz="2800" dirty="0" err="1" smtClean="0">
                <a:solidFill>
                  <a:schemeClr val="bg1"/>
                </a:solidFill>
                <a:latin typeface="Arial Narrow" pitchFamily="34" charset="0"/>
              </a:rPr>
              <a:t>primaqune</a:t>
            </a:r>
            <a:r>
              <a:rPr lang="en-US" sz="2800" dirty="0" smtClean="0">
                <a:solidFill>
                  <a:schemeClr val="bg1"/>
                </a:solidFill>
                <a:latin typeface="Arial Narrow" pitchFamily="34" charset="0"/>
              </a:rPr>
              <a:t> produces free radicals</a:t>
            </a:r>
            <a:endParaRPr lang="en-US" sz="2800" dirty="0">
              <a:solidFill>
                <a:schemeClr val="bg1"/>
              </a:solidFill>
              <a:latin typeface="Arial Narrow" pitchFamily="34" charset="0"/>
            </a:endParaRPr>
          </a:p>
        </p:txBody>
      </p:sp>
      <p:sp>
        <p:nvSpPr>
          <p:cNvPr id="23" name="TextBox 22"/>
          <p:cNvSpPr txBox="1"/>
          <p:nvPr/>
        </p:nvSpPr>
        <p:spPr>
          <a:xfrm>
            <a:off x="7025640" y="2812880"/>
            <a:ext cx="516636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Calibri"/>
              </a:rPr>
              <a:t>Free radicals will cause oxidative damage of RBCs →</a:t>
            </a:r>
            <a:r>
              <a:rPr lang="en-US" sz="2800" dirty="0" err="1" smtClean="0">
                <a:solidFill>
                  <a:schemeClr val="bg1"/>
                </a:solidFill>
                <a:latin typeface="Arial Narrow" pitchFamily="34" charset="0"/>
              </a:rPr>
              <a:t>Hemolysis</a:t>
            </a:r>
            <a:endParaRPr lang="en-US" sz="2800" dirty="0">
              <a:solidFill>
                <a:schemeClr val="bg1"/>
              </a:solidFill>
              <a:latin typeface="Arial Narrow" pitchFamily="34" charset="0"/>
            </a:endParaRPr>
          </a:p>
        </p:txBody>
      </p:sp>
      <p:sp>
        <p:nvSpPr>
          <p:cNvPr id="22" name="TextBox 21"/>
          <p:cNvSpPr txBox="1"/>
          <p:nvPr/>
        </p:nvSpPr>
        <p:spPr>
          <a:xfrm>
            <a:off x="7031736" y="3849624"/>
            <a:ext cx="335280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Calibri"/>
              </a:rPr>
              <a:t>H</a:t>
            </a:r>
            <a:r>
              <a:rPr lang="en-US" sz="2800" baseline="-25000" dirty="0" smtClean="0">
                <a:solidFill>
                  <a:schemeClr val="bg1"/>
                </a:solidFill>
                <a:latin typeface="Calibri"/>
              </a:rPr>
              <a:t>2</a:t>
            </a:r>
            <a:r>
              <a:rPr lang="en-US" sz="2800" dirty="0" smtClean="0">
                <a:solidFill>
                  <a:schemeClr val="bg1"/>
                </a:solidFill>
                <a:latin typeface="Calibri"/>
              </a:rPr>
              <a:t>O</a:t>
            </a:r>
            <a:r>
              <a:rPr lang="en-US" sz="2800" baseline="-25000" dirty="0" smtClean="0">
                <a:solidFill>
                  <a:schemeClr val="bg1"/>
                </a:solidFill>
                <a:latin typeface="Calibri"/>
              </a:rPr>
              <a:t>2</a:t>
            </a:r>
            <a:r>
              <a:rPr lang="en-US" sz="2800" dirty="0" smtClean="0">
                <a:solidFill>
                  <a:schemeClr val="bg1"/>
                </a:solidFill>
                <a:latin typeface="Calibri"/>
              </a:rPr>
              <a:t> oxidizes GSH</a:t>
            </a:r>
            <a:endParaRPr lang="en-US" sz="2800" dirty="0">
              <a:solidFill>
                <a:schemeClr val="bg1"/>
              </a:solidFill>
              <a:latin typeface="Arial Narrow" pitchFamily="34" charset="0"/>
            </a:endParaRPr>
          </a:p>
        </p:txBody>
      </p:sp>
      <p:pic>
        <p:nvPicPr>
          <p:cNvPr id="7169" name="Picture 1"/>
          <p:cNvPicPr>
            <a:picLocks noChangeAspect="1" noChangeArrowheads="1"/>
          </p:cNvPicPr>
          <p:nvPr/>
        </p:nvPicPr>
        <p:blipFill>
          <a:blip r:embed="rId5"/>
          <a:srcRect/>
          <a:stretch>
            <a:fillRect/>
          </a:stretch>
        </p:blipFill>
        <p:spPr bwMode="auto">
          <a:xfrm>
            <a:off x="533400" y="3124200"/>
            <a:ext cx="6156960" cy="3148013"/>
          </a:xfrm>
          <a:prstGeom prst="rect">
            <a:avLst/>
          </a:prstGeom>
          <a:noFill/>
          <a:ln w="9525">
            <a:noFill/>
            <a:miter lim="800000"/>
            <a:headEnd/>
            <a:tailEnd/>
          </a:ln>
        </p:spPr>
      </p:pic>
      <p:pic>
        <p:nvPicPr>
          <p:cNvPr id="3076" name="Picture 4"/>
          <p:cNvPicPr>
            <a:picLocks noChangeAspect="1" noChangeArrowheads="1"/>
          </p:cNvPicPr>
          <p:nvPr/>
        </p:nvPicPr>
        <p:blipFill>
          <a:blip r:embed="rId6"/>
          <a:srcRect/>
          <a:stretch>
            <a:fillRect/>
          </a:stretch>
        </p:blipFill>
        <p:spPr bwMode="auto">
          <a:xfrm>
            <a:off x="472440" y="3063241"/>
            <a:ext cx="5699760" cy="3794759"/>
          </a:xfrm>
          <a:prstGeom prst="rect">
            <a:avLst/>
          </a:prstGeom>
          <a:noFill/>
          <a:ln w="9525">
            <a:noFill/>
            <a:miter lim="800000"/>
            <a:headEnd/>
            <a:tailEnd/>
          </a:ln>
        </p:spPr>
      </p:pic>
    </p:spTree>
    <p:extLst>
      <p:ext uri="{BB962C8B-B14F-4D97-AF65-F5344CB8AC3E}">
        <p14:creationId xmlns:p14="http://schemas.microsoft.com/office/powerpoint/2010/main" val="3416773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0" dur="1000" fill="hold"/>
                                        <p:tgtEl>
                                          <p:spTgt spid="307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9"/>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2" dur="1000" fill="hold"/>
                                        <p:tgtEl>
                                          <p:spTgt spid="1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8" dur="1000" fill="hold"/>
                                        <p:tgtEl>
                                          <p:spTgt spid="2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1"/>
                                        </p:tgtEl>
                                      </p:cBhvr>
                                    </p:animEffect>
                                  </p:childTnLst>
                                </p:cTn>
                              </p:par>
                              <p:par>
                                <p:cTn id="63" presetID="25" presetClass="entr" presetSubtype="0" fill="hold" nodeType="withEffect">
                                  <p:stCondLst>
                                    <p:cond delay="0"/>
                                  </p:stCondLst>
                                  <p:childTnLst>
                                    <p:set>
                                      <p:cBhvr>
                                        <p:cTn id="64" dur="1" fill="hold">
                                          <p:stCondLst>
                                            <p:cond delay="0"/>
                                          </p:stCondLst>
                                        </p:cTn>
                                        <p:tgtEl>
                                          <p:spTgt spid="7169"/>
                                        </p:tgtEl>
                                        <p:attrNameLst>
                                          <p:attrName>style.visibility</p:attrName>
                                        </p:attrNameLst>
                                      </p:cBhvr>
                                      <p:to>
                                        <p:strVal val="visible"/>
                                      </p:to>
                                    </p:set>
                                    <p:anim calcmode="lin" valueType="num">
                                      <p:cBhvr>
                                        <p:cTn id="65" dur="500" decel="50000" fill="hold">
                                          <p:stCondLst>
                                            <p:cond delay="0"/>
                                          </p:stCondLst>
                                        </p:cTn>
                                        <p:tgtEl>
                                          <p:spTgt spid="716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716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7169"/>
                                        </p:tgtEl>
                                        <p:attrNameLst>
                                          <p:attrName>ppt_w</p:attrName>
                                        </p:attrNameLst>
                                      </p:cBhvr>
                                      <p:tavLst>
                                        <p:tav tm="0">
                                          <p:val>
                                            <p:strVal val="#ppt_w*.05"/>
                                          </p:val>
                                        </p:tav>
                                        <p:tav tm="100000">
                                          <p:val>
                                            <p:strVal val="#ppt_w"/>
                                          </p:val>
                                        </p:tav>
                                      </p:tavLst>
                                    </p:anim>
                                    <p:anim calcmode="lin" valueType="num">
                                      <p:cBhvr>
                                        <p:cTn id="68" dur="1000" fill="hold"/>
                                        <p:tgtEl>
                                          <p:spTgt spid="716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716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716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716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716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7169"/>
                                        </p:tgtEl>
                                      </p:cBhvr>
                                    </p:animEffect>
                                    <p:set>
                                      <p:cBhvr>
                                        <p:cTn id="77" dur="1" fill="hold">
                                          <p:stCondLst>
                                            <p:cond delay="499"/>
                                          </p:stCondLst>
                                        </p:cTn>
                                        <p:tgtEl>
                                          <p:spTgt spid="7169"/>
                                        </p:tgtEl>
                                        <p:attrNameLst>
                                          <p:attrName>style.visibility</p:attrName>
                                        </p:attrNameLst>
                                      </p:cBhvr>
                                      <p:to>
                                        <p:strVal val="hidden"/>
                                      </p:to>
                                    </p:set>
                                  </p:childTnLst>
                                </p:cTn>
                              </p:par>
                              <p:par>
                                <p:cTn id="78" presetID="25"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83" dur="1000" fill="hold"/>
                                        <p:tgtEl>
                                          <p:spTgt spid="22"/>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22"/>
                                        </p:tgtEl>
                                      </p:cBhvr>
                                    </p:animEffect>
                                  </p:childTnLst>
                                </p:cTn>
                              </p:par>
                              <p:par>
                                <p:cTn id="88" presetID="25"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93" dur="1000" fill="hold"/>
                                        <p:tgtEl>
                                          <p:spTgt spid="23"/>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23"/>
                                        </p:tgtEl>
                                      </p:cBhvr>
                                    </p:animEffect>
                                  </p:childTnLst>
                                </p:cTn>
                              </p:par>
                              <p:par>
                                <p:cTn id="98" presetID="25" presetClass="entr" presetSubtype="0" fill="hold" nodeType="withEffect">
                                  <p:stCondLst>
                                    <p:cond delay="0"/>
                                  </p:stCondLst>
                                  <p:childTnLst>
                                    <p:set>
                                      <p:cBhvr>
                                        <p:cTn id="99" dur="1" fill="hold">
                                          <p:stCondLst>
                                            <p:cond delay="0"/>
                                          </p:stCondLst>
                                        </p:cTn>
                                        <p:tgtEl>
                                          <p:spTgt spid="3076"/>
                                        </p:tgtEl>
                                        <p:attrNameLst>
                                          <p:attrName>style.visibility</p:attrName>
                                        </p:attrNameLst>
                                      </p:cBhvr>
                                      <p:to>
                                        <p:strVal val="visible"/>
                                      </p:to>
                                    </p:set>
                                    <p:anim calcmode="lin" valueType="num">
                                      <p:cBhvr>
                                        <p:cTn id="100"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3" dur="1000" fill="hold"/>
                                        <p:tgtEl>
                                          <p:spTgt spid="307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3076"/>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xit" presetSubtype="16" fill="hold" nodeType="clickEffect">
                                  <p:stCondLst>
                                    <p:cond delay="0"/>
                                  </p:stCondLst>
                                  <p:childTnLst>
                                    <p:animEffect transition="out" filter="box(in)">
                                      <p:cBhvr>
                                        <p:cTn id="111" dur="500"/>
                                        <p:tgtEl>
                                          <p:spTgt spid="3076"/>
                                        </p:tgtEl>
                                      </p:cBhvr>
                                    </p:animEffect>
                                    <p:set>
                                      <p:cBhvr>
                                        <p:cTn id="112" dur="1" fill="hold">
                                          <p:stCondLst>
                                            <p:cond delay="499"/>
                                          </p:stCondLst>
                                        </p:cTn>
                                        <p:tgtEl>
                                          <p:spTgt spid="307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p:cTn id="12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4" dur="1000" fill="hold"/>
                                        <p:tgtEl>
                                          <p:spTgt spid="7"/>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7"/>
                                        </p:tgtEl>
                                      </p:cBhvr>
                                    </p:animEffect>
                                  </p:childTnLst>
                                </p:cTn>
                              </p:par>
                            </p:childTnLst>
                          </p:cTn>
                        </p:par>
                      </p:childTnLst>
                    </p:cTn>
                  </p:par>
                  <p:par>
                    <p:cTn id="129" fill="hold">
                      <p:stCondLst>
                        <p:cond delay="indefinite"/>
                      </p:stCondLst>
                      <p:childTnLst>
                        <p:par>
                          <p:cTn id="130" fill="hold">
                            <p:stCondLst>
                              <p:cond delay="0"/>
                            </p:stCondLst>
                            <p:childTnLst>
                              <p:par>
                                <p:cTn id="131" presetID="25" presetClass="entr" presetSubtype="0" fill="hold" grpId="0" nodeType="clickEffect">
                                  <p:stCondLst>
                                    <p:cond delay="0"/>
                                  </p:stCondLst>
                                  <p:childTnLst>
                                    <p:set>
                                      <p:cBhvr>
                                        <p:cTn id="132" dur="1" fill="hold">
                                          <p:stCondLst>
                                            <p:cond delay="0"/>
                                          </p:stCondLst>
                                        </p:cTn>
                                        <p:tgtEl>
                                          <p:spTgt spid="8"/>
                                        </p:tgtEl>
                                        <p:attrNameLst>
                                          <p:attrName>style.visibility</p:attrName>
                                        </p:attrNameLst>
                                      </p:cBhvr>
                                      <p:to>
                                        <p:strVal val="visible"/>
                                      </p:to>
                                    </p:set>
                                    <p:anim calcmode="lin" valueType="num">
                                      <p:cBhvr>
                                        <p:cTn id="13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36" dur="1000" fill="hold"/>
                                        <p:tgtEl>
                                          <p:spTgt spid="8"/>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8"/>
                                        </p:tgtEl>
                                      </p:cBhvr>
                                    </p:animEffect>
                                  </p:childTnLst>
                                </p:cTn>
                              </p:par>
                            </p:childTnLst>
                          </p:cTn>
                        </p:par>
                      </p:childTnLst>
                    </p:cTn>
                  </p:par>
                  <p:par>
                    <p:cTn id="141" fill="hold">
                      <p:stCondLst>
                        <p:cond delay="indefinite"/>
                      </p:stCondLst>
                      <p:childTnLst>
                        <p:par>
                          <p:cTn id="142" fill="hold">
                            <p:stCondLst>
                              <p:cond delay="0"/>
                            </p:stCondLst>
                            <p:childTnLst>
                              <p:par>
                                <p:cTn id="143" presetID="25" presetClass="entr" presetSubtype="0"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p:cTn id="14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48" dur="1000" fill="hold"/>
                                        <p:tgtEl>
                                          <p:spTgt spid="12"/>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7" grpId="0" animBg="1"/>
      <p:bldP spid="18" grpId="0" animBg="1"/>
      <p:bldP spid="19" grpId="0" animBg="1"/>
      <p:bldP spid="21" grpId="0" animBg="1"/>
      <p:bldP spid="23"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276" y="3031143"/>
            <a:ext cx="11148689" cy="3108543"/>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a:solidFill>
                  <a:schemeClr val="bg1"/>
                </a:solidFill>
                <a:latin typeface="TimesNewRomanPSMT"/>
              </a:rPr>
              <a:t>Four</a:t>
            </a:r>
            <a:r>
              <a:rPr lang="en-US" sz="2800" dirty="0">
                <a:solidFill>
                  <a:schemeClr val="bg1"/>
                </a:solidFill>
                <a:latin typeface="TimesNewRomanPSMT"/>
              </a:rPr>
              <a:t> species </a:t>
            </a:r>
            <a:r>
              <a:rPr lang="en-US" sz="2800" dirty="0" smtClean="0">
                <a:solidFill>
                  <a:schemeClr val="bg1"/>
                </a:solidFill>
                <a:latin typeface="TimesNewRomanPSMT"/>
              </a:rPr>
              <a:t>of plasmodium </a:t>
            </a:r>
            <a:r>
              <a:rPr lang="en-US" sz="2800" dirty="0">
                <a:solidFill>
                  <a:schemeClr val="bg1"/>
                </a:solidFill>
                <a:latin typeface="TimesNewRomanPSMT"/>
              </a:rPr>
              <a:t>typically cause human malaria</a:t>
            </a:r>
            <a:r>
              <a:rPr lang="en-US" sz="2800" dirty="0" smtClean="0">
                <a:solidFill>
                  <a:schemeClr val="bg1"/>
                </a:solidFill>
                <a:latin typeface="TimesNewRomanPSMT"/>
              </a:rPr>
              <a:t>:</a:t>
            </a:r>
          </a:p>
          <a:p>
            <a:endParaRPr lang="en-US" sz="2800" dirty="0" smtClean="0">
              <a:solidFill>
                <a:schemeClr val="bg1"/>
              </a:solidFill>
              <a:latin typeface="TimesNewRomanPSMT"/>
            </a:endParaRPr>
          </a:p>
          <a:p>
            <a:pPr marL="457200" indent="-457200">
              <a:buFont typeface="Arial" panose="020B0604020202020204" pitchFamily="34" charset="0"/>
              <a:buChar char="•"/>
            </a:pPr>
            <a:r>
              <a:rPr lang="en-US" sz="2800" i="1" dirty="0">
                <a:solidFill>
                  <a:schemeClr val="bg1"/>
                </a:solidFill>
                <a:latin typeface="TimesNewRomanPS-ItalicMT"/>
              </a:rPr>
              <a:t>Plasmodium falciparum, </a:t>
            </a:r>
            <a:endParaRPr lang="en-US" sz="2800" i="1" dirty="0" smtClean="0">
              <a:solidFill>
                <a:schemeClr val="bg1"/>
              </a:solidFill>
              <a:latin typeface="TimesNewRomanPS-ItalicMT"/>
            </a:endParaRPr>
          </a:p>
          <a:p>
            <a:pPr marL="457200" indent="-457200">
              <a:buFont typeface="Arial" panose="020B0604020202020204" pitchFamily="34" charset="0"/>
              <a:buChar char="•"/>
            </a:pPr>
            <a:r>
              <a:rPr lang="en-US" sz="2800" i="1" dirty="0" smtClean="0">
                <a:solidFill>
                  <a:schemeClr val="bg1"/>
                </a:solidFill>
                <a:latin typeface="TimesNewRomanPS-ItalicMT"/>
              </a:rPr>
              <a:t>P </a:t>
            </a:r>
            <a:r>
              <a:rPr lang="en-US" sz="2800" i="1" dirty="0" err="1">
                <a:solidFill>
                  <a:schemeClr val="bg1"/>
                </a:solidFill>
                <a:latin typeface="TimesNewRomanPS-ItalicMT"/>
              </a:rPr>
              <a:t>vivax</a:t>
            </a:r>
            <a:r>
              <a:rPr lang="en-US" sz="2800" i="1" dirty="0">
                <a:solidFill>
                  <a:schemeClr val="bg1"/>
                </a:solidFill>
                <a:latin typeface="TimesNewRomanPS-ItalicMT"/>
              </a:rPr>
              <a:t>, </a:t>
            </a:r>
            <a:endParaRPr lang="en-US" sz="2800" i="1" dirty="0" smtClean="0">
              <a:solidFill>
                <a:schemeClr val="bg1"/>
              </a:solidFill>
              <a:latin typeface="TimesNewRomanPS-ItalicMT"/>
            </a:endParaRPr>
          </a:p>
          <a:p>
            <a:pPr marL="457200" indent="-457200">
              <a:buFont typeface="Arial" panose="020B0604020202020204" pitchFamily="34" charset="0"/>
              <a:buChar char="•"/>
            </a:pPr>
            <a:r>
              <a:rPr lang="en-US" sz="2800" i="1" dirty="0" smtClean="0">
                <a:solidFill>
                  <a:schemeClr val="bg1"/>
                </a:solidFill>
                <a:latin typeface="TimesNewRomanPS-ItalicMT"/>
              </a:rPr>
              <a:t>P </a:t>
            </a:r>
            <a:r>
              <a:rPr lang="en-US" sz="2800" i="1" dirty="0" err="1">
                <a:solidFill>
                  <a:schemeClr val="bg1"/>
                </a:solidFill>
                <a:latin typeface="TimesNewRomanPS-ItalicMT"/>
              </a:rPr>
              <a:t>malariae</a:t>
            </a:r>
            <a:r>
              <a:rPr lang="en-US" sz="2800" i="1" dirty="0">
                <a:solidFill>
                  <a:schemeClr val="bg1"/>
                </a:solidFill>
                <a:latin typeface="TimesNewRomanPS-ItalicMT"/>
              </a:rPr>
              <a:t>, </a:t>
            </a:r>
            <a:r>
              <a:rPr lang="en-US" sz="2800" i="1" dirty="0" smtClean="0">
                <a:solidFill>
                  <a:schemeClr val="bg1"/>
                </a:solidFill>
                <a:latin typeface="TimesNewRomanPS-ItalicMT"/>
              </a:rPr>
              <a:t>and </a:t>
            </a:r>
          </a:p>
          <a:p>
            <a:pPr marL="457200" indent="-457200">
              <a:buFont typeface="Arial" panose="020B0604020202020204" pitchFamily="34" charset="0"/>
              <a:buChar char="•"/>
            </a:pPr>
            <a:r>
              <a:rPr lang="en-US" sz="2800" i="1" dirty="0" smtClean="0">
                <a:solidFill>
                  <a:schemeClr val="bg1"/>
                </a:solidFill>
                <a:latin typeface="TimesNewRomanPS-ItalicMT"/>
              </a:rPr>
              <a:t>P </a:t>
            </a:r>
            <a:r>
              <a:rPr lang="en-US" sz="2800" i="1" dirty="0" err="1">
                <a:solidFill>
                  <a:schemeClr val="bg1"/>
                </a:solidFill>
                <a:latin typeface="TimesNewRomanPS-ItalicMT"/>
              </a:rPr>
              <a:t>ovale</a:t>
            </a:r>
            <a:r>
              <a:rPr lang="en-US" sz="2800" dirty="0">
                <a:solidFill>
                  <a:schemeClr val="bg1"/>
                </a:solidFill>
                <a:latin typeface="TimesNewRomanPSMT"/>
              </a:rPr>
              <a:t>.</a:t>
            </a:r>
            <a:endParaRPr lang="en-US" sz="2800" dirty="0">
              <a:solidFill>
                <a:schemeClr val="bg1"/>
              </a:solidFill>
            </a:endParaRPr>
          </a:p>
          <a:p>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extBox 3"/>
          <p:cNvSpPr txBox="1"/>
          <p:nvPr/>
        </p:nvSpPr>
        <p:spPr>
          <a:xfrm>
            <a:off x="217276" y="360670"/>
            <a:ext cx="11293406" cy="1815882"/>
          </a:xfrm>
          <a:prstGeom prst="rect">
            <a:avLst/>
          </a:prstGeom>
          <a:solidFill>
            <a:schemeClr val="tx1"/>
          </a:solidFill>
        </p:spPr>
        <p:txBody>
          <a:bodyPr wrap="square" rtlCol="0">
            <a:spAutoFit/>
          </a:bodyPr>
          <a:lstStyle/>
          <a:p>
            <a:r>
              <a:rPr lang="en-US" sz="2800" dirty="0">
                <a:solidFill>
                  <a:schemeClr val="bg1"/>
                </a:solidFill>
              </a:rPr>
              <a:t>According to </a:t>
            </a:r>
            <a:r>
              <a:rPr lang="en-US" sz="2800" dirty="0" smtClean="0">
                <a:solidFill>
                  <a:schemeClr val="bg1"/>
                </a:solidFill>
              </a:rPr>
              <a:t>WHO:</a:t>
            </a:r>
          </a:p>
          <a:p>
            <a:r>
              <a:rPr lang="en-US" sz="2800" dirty="0" smtClean="0">
                <a:solidFill>
                  <a:schemeClr val="bg1"/>
                </a:solidFill>
              </a:rPr>
              <a:t>212 </a:t>
            </a:r>
            <a:r>
              <a:rPr lang="en-US" sz="2800" dirty="0">
                <a:solidFill>
                  <a:schemeClr val="bg1"/>
                </a:solidFill>
              </a:rPr>
              <a:t>million cases of malaria worldwide in </a:t>
            </a:r>
            <a:r>
              <a:rPr lang="en-US" sz="2800" dirty="0" smtClean="0">
                <a:solidFill>
                  <a:schemeClr val="bg1"/>
                </a:solidFill>
              </a:rPr>
              <a:t>2015 &amp; 429,000 </a:t>
            </a:r>
            <a:r>
              <a:rPr lang="en-US" sz="2800" dirty="0">
                <a:solidFill>
                  <a:schemeClr val="bg1"/>
                </a:solidFill>
              </a:rPr>
              <a:t>deaths.</a:t>
            </a:r>
          </a:p>
          <a:p>
            <a:r>
              <a:rPr lang="en-US" sz="2800" dirty="0" smtClean="0">
                <a:solidFill>
                  <a:schemeClr val="bg1"/>
                </a:solidFill>
              </a:rPr>
              <a:t>90% of </a:t>
            </a:r>
            <a:r>
              <a:rPr lang="en-US" sz="2800" dirty="0">
                <a:solidFill>
                  <a:schemeClr val="bg1"/>
                </a:solidFill>
              </a:rPr>
              <a:t>malaria cases </a:t>
            </a:r>
            <a:r>
              <a:rPr lang="en-US" sz="2800" dirty="0" smtClean="0">
                <a:solidFill>
                  <a:schemeClr val="bg1"/>
                </a:solidFill>
              </a:rPr>
              <a:t>&amp; deaths </a:t>
            </a:r>
            <a:r>
              <a:rPr lang="en-US" sz="2800" dirty="0">
                <a:solidFill>
                  <a:schemeClr val="bg1"/>
                </a:solidFill>
              </a:rPr>
              <a:t>occur in </a:t>
            </a:r>
            <a:r>
              <a:rPr lang="en-US" sz="2800" b="1" dirty="0">
                <a:solidFill>
                  <a:srgbClr val="FF0000"/>
                </a:solidFill>
              </a:rPr>
              <a:t>Africa</a:t>
            </a:r>
            <a:r>
              <a:rPr lang="en-US" sz="2800" dirty="0">
                <a:solidFill>
                  <a:schemeClr val="bg1"/>
                </a:solidFill>
              </a:rPr>
              <a:t>. </a:t>
            </a:r>
            <a:endParaRPr lang="en-US" sz="2800" dirty="0" smtClean="0">
              <a:solidFill>
                <a:schemeClr val="bg1"/>
              </a:solidFill>
            </a:endParaRPr>
          </a:p>
          <a:p>
            <a:r>
              <a:rPr lang="en-US" sz="2800" dirty="0" smtClean="0">
                <a:solidFill>
                  <a:schemeClr val="bg1"/>
                </a:solidFill>
              </a:rPr>
              <a:t>Children </a:t>
            </a:r>
            <a:r>
              <a:rPr lang="en-US" sz="2800" dirty="0">
                <a:solidFill>
                  <a:schemeClr val="bg1"/>
                </a:solidFill>
              </a:rPr>
              <a:t>under </a:t>
            </a:r>
            <a:r>
              <a:rPr lang="en-US" sz="2800" dirty="0" smtClean="0">
                <a:solidFill>
                  <a:schemeClr val="bg1"/>
                </a:solidFill>
              </a:rPr>
              <a:t>5 are </a:t>
            </a:r>
            <a:r>
              <a:rPr lang="en-US" sz="2800" dirty="0">
                <a:solidFill>
                  <a:schemeClr val="bg1"/>
                </a:solidFill>
              </a:rPr>
              <a:t>most at risk. </a:t>
            </a:r>
          </a:p>
        </p:txBody>
      </p:sp>
    </p:spTree>
    <p:extLst>
      <p:ext uri="{BB962C8B-B14F-4D97-AF65-F5344CB8AC3E}">
        <p14:creationId xmlns:p14="http://schemas.microsoft.com/office/powerpoint/2010/main" val="3329154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antimalarial drugs comics‬‏">
            <a:hlinkClick r:id="rId3"/>
          </p:cNvPr>
          <p:cNvPicPr>
            <a:picLocks noChangeAspect="1" noChangeArrowheads="1"/>
          </p:cNvPicPr>
          <p:nvPr/>
        </p:nvPicPr>
        <p:blipFill>
          <a:blip r:embed="rId4"/>
          <a:srcRect/>
          <a:stretch>
            <a:fillRect/>
          </a:stretch>
        </p:blipFill>
        <p:spPr bwMode="auto">
          <a:xfrm>
            <a:off x="8770224" y="2103120"/>
            <a:ext cx="3383280" cy="4282440"/>
          </a:xfrm>
          <a:prstGeom prst="rect">
            <a:avLst/>
          </a:prstGeom>
          <a:noFill/>
        </p:spPr>
      </p:pic>
      <p:sp>
        <p:nvSpPr>
          <p:cNvPr id="5" name="TextBox 4"/>
          <p:cNvSpPr txBox="1"/>
          <p:nvPr/>
        </p:nvSpPr>
        <p:spPr>
          <a:xfrm>
            <a:off x="3168001" y="2764148"/>
            <a:ext cx="4756799"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buSzPct val="80000"/>
              <a:defRPr/>
            </a:pPr>
            <a:r>
              <a:rPr lang="en-US" sz="2800" spc="-40" dirty="0">
                <a:solidFill>
                  <a:schemeClr val="bg1"/>
                </a:solidFill>
                <a:latin typeface="Arial Narrow" pitchFamily="34" charset="0"/>
              </a:rPr>
              <a:t>Chloroquine for 3 </a:t>
            </a:r>
            <a:r>
              <a:rPr lang="en-US" sz="2800" spc="-40" dirty="0" smtClean="0">
                <a:solidFill>
                  <a:schemeClr val="bg1"/>
                </a:solidFill>
                <a:latin typeface="Arial Narrow" pitchFamily="34" charset="0"/>
              </a:rPr>
              <a:t>days </a:t>
            </a:r>
            <a:r>
              <a:rPr lang="en-US" sz="2800" spc="-40" dirty="0">
                <a:solidFill>
                  <a:schemeClr val="bg1"/>
                </a:solidFill>
                <a:latin typeface="Arial Narrow" pitchFamily="34" charset="0"/>
              </a:rPr>
              <a:t>followed by </a:t>
            </a:r>
            <a:r>
              <a:rPr lang="en-US" sz="2800" spc="-40" dirty="0" err="1">
                <a:solidFill>
                  <a:schemeClr val="bg1"/>
                </a:solidFill>
                <a:latin typeface="Arial Narrow" pitchFamily="34" charset="0"/>
              </a:rPr>
              <a:t>Primaquine</a:t>
            </a:r>
            <a:r>
              <a:rPr lang="en-US" sz="2800" spc="-40" dirty="0">
                <a:solidFill>
                  <a:schemeClr val="bg1"/>
                </a:solidFill>
                <a:latin typeface="Arial Narrow" pitchFamily="34" charset="0"/>
              </a:rPr>
              <a:t> for 14 days</a:t>
            </a:r>
          </a:p>
        </p:txBody>
      </p:sp>
      <p:sp>
        <p:nvSpPr>
          <p:cNvPr id="6" name="TextBox 5"/>
          <p:cNvSpPr txBox="1"/>
          <p:nvPr/>
        </p:nvSpPr>
        <p:spPr>
          <a:xfrm>
            <a:off x="3257563" y="3728517"/>
            <a:ext cx="4878309"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457200">
              <a:lnSpc>
                <a:spcPts val="2500"/>
              </a:lnSpc>
              <a:buSzPct val="80000"/>
              <a:defRPr/>
            </a:pPr>
            <a:r>
              <a:rPr lang="en-US" sz="2800" dirty="0">
                <a:solidFill>
                  <a:schemeClr val="bg1"/>
                </a:solidFill>
                <a:latin typeface="Arial Narrow" pitchFamily="34" charset="0"/>
              </a:rPr>
              <a:t>ACT / 3 </a:t>
            </a:r>
            <a:r>
              <a:rPr lang="en-US" sz="2800" dirty="0" smtClean="0">
                <a:solidFill>
                  <a:schemeClr val="bg1"/>
                </a:solidFill>
                <a:latin typeface="Arial Narrow" pitchFamily="34" charset="0"/>
              </a:rPr>
              <a:t>days followed </a:t>
            </a:r>
            <a:r>
              <a:rPr lang="en-US" sz="2800" dirty="0">
                <a:solidFill>
                  <a:schemeClr val="bg1"/>
                </a:solidFill>
                <a:latin typeface="Arial Narrow" pitchFamily="34" charset="0"/>
              </a:rPr>
              <a:t>by </a:t>
            </a:r>
            <a:r>
              <a:rPr lang="en-US" sz="2800" dirty="0" err="1">
                <a:solidFill>
                  <a:schemeClr val="bg1"/>
                </a:solidFill>
                <a:latin typeface="Arial Narrow" pitchFamily="34" charset="0"/>
              </a:rPr>
              <a:t>Primaquine</a:t>
            </a:r>
            <a:r>
              <a:rPr lang="en-US" sz="2800" dirty="0">
                <a:solidFill>
                  <a:schemeClr val="bg1"/>
                </a:solidFill>
                <a:latin typeface="Arial Narrow" pitchFamily="34" charset="0"/>
              </a:rPr>
              <a:t> for 14 days</a:t>
            </a:r>
          </a:p>
        </p:txBody>
      </p:sp>
      <p:sp>
        <p:nvSpPr>
          <p:cNvPr id="7" name="TextBox 6"/>
          <p:cNvSpPr txBox="1"/>
          <p:nvPr/>
        </p:nvSpPr>
        <p:spPr>
          <a:xfrm>
            <a:off x="4217939" y="2794531"/>
            <a:ext cx="3331028" cy="523220"/>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pPr indent="-457200"/>
            <a:r>
              <a:rPr lang="en-US" sz="2800" dirty="0">
                <a:solidFill>
                  <a:schemeClr val="bg1"/>
                </a:solidFill>
                <a:latin typeface="Arial Narrow" pitchFamily="34" charset="0"/>
              </a:rPr>
              <a:t>All show Resistance</a:t>
            </a:r>
          </a:p>
        </p:txBody>
      </p:sp>
      <p:sp>
        <p:nvSpPr>
          <p:cNvPr id="8" name="TextBox 7"/>
          <p:cNvSpPr txBox="1"/>
          <p:nvPr/>
        </p:nvSpPr>
        <p:spPr>
          <a:xfrm>
            <a:off x="3878261" y="4358347"/>
            <a:ext cx="1818456" cy="523220"/>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ACT</a:t>
            </a:r>
            <a:endParaRPr lang="en-US" sz="2800" dirty="0">
              <a:solidFill>
                <a:schemeClr val="bg1"/>
              </a:solidFill>
            </a:endParaRPr>
          </a:p>
        </p:txBody>
      </p:sp>
      <p:sp>
        <p:nvSpPr>
          <p:cNvPr id="12" name="TextBox 11"/>
          <p:cNvSpPr txBox="1"/>
          <p:nvPr/>
        </p:nvSpPr>
        <p:spPr>
          <a:xfrm>
            <a:off x="2773657" y="733325"/>
            <a:ext cx="584623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Who treatment guidelines</a:t>
            </a:r>
            <a:endParaRPr lang="en-US" sz="3200" dirty="0">
              <a:solidFill>
                <a:srgbClr val="FFFF00"/>
              </a:solidFill>
              <a:latin typeface="Algerian" panose="04020705040A02060702" pitchFamily="82" charset="0"/>
            </a:endParaRPr>
          </a:p>
        </p:txBody>
      </p:sp>
      <p:sp>
        <p:nvSpPr>
          <p:cNvPr id="13" name="TextBox 12"/>
          <p:cNvSpPr txBox="1"/>
          <p:nvPr/>
        </p:nvSpPr>
        <p:spPr>
          <a:xfrm>
            <a:off x="326781" y="2763754"/>
            <a:ext cx="229643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sensitive</a:t>
            </a:r>
            <a:endParaRPr lang="en-US" sz="3200" dirty="0">
              <a:solidFill>
                <a:schemeClr val="bg1"/>
              </a:solidFill>
              <a:latin typeface="Algerian" panose="04020705040A02060702" pitchFamily="82" charset="0"/>
            </a:endParaRPr>
          </a:p>
        </p:txBody>
      </p:sp>
      <p:sp>
        <p:nvSpPr>
          <p:cNvPr id="14" name="TextBox 13"/>
          <p:cNvSpPr txBox="1"/>
          <p:nvPr/>
        </p:nvSpPr>
        <p:spPr>
          <a:xfrm>
            <a:off x="326781" y="3669920"/>
            <a:ext cx="229643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resistant</a:t>
            </a:r>
            <a:endParaRPr lang="en-US" sz="3200" dirty="0">
              <a:solidFill>
                <a:schemeClr val="bg1"/>
              </a:solidFill>
              <a:latin typeface="Algerian" panose="04020705040A02060702" pitchFamily="82" charset="0"/>
            </a:endParaRPr>
          </a:p>
        </p:txBody>
      </p:sp>
      <p:sp>
        <p:nvSpPr>
          <p:cNvPr id="17" name="TextBox 16"/>
          <p:cNvSpPr txBox="1"/>
          <p:nvPr/>
        </p:nvSpPr>
        <p:spPr>
          <a:xfrm>
            <a:off x="239941" y="2781721"/>
            <a:ext cx="3365407" cy="58477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a:solidFill>
                  <a:schemeClr val="bg1"/>
                </a:solidFill>
              </a:rPr>
              <a:t>In </a:t>
            </a:r>
            <a:r>
              <a:rPr lang="en-US" sz="3200" i="1" dirty="0">
                <a:solidFill>
                  <a:schemeClr val="bg1"/>
                </a:solidFill>
              </a:rPr>
              <a:t>P </a:t>
            </a:r>
            <a:r>
              <a:rPr lang="en-US" sz="3200" i="1" dirty="0" smtClean="0">
                <a:solidFill>
                  <a:schemeClr val="bg1"/>
                </a:solidFill>
              </a:rPr>
              <a:t>falciparum</a:t>
            </a:r>
            <a:endParaRPr lang="en-US" sz="3200" dirty="0">
              <a:solidFill>
                <a:schemeClr val="bg1"/>
              </a:solidFill>
              <a:latin typeface="Algerian" panose="04020705040A02060702" pitchFamily="82" charset="0"/>
            </a:endParaRPr>
          </a:p>
        </p:txBody>
      </p:sp>
      <p:sp>
        <p:nvSpPr>
          <p:cNvPr id="18" name="TextBox 17"/>
          <p:cNvSpPr txBox="1"/>
          <p:nvPr/>
        </p:nvSpPr>
        <p:spPr>
          <a:xfrm>
            <a:off x="206752" y="4296792"/>
            <a:ext cx="3370665" cy="58477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uncomplicated</a:t>
            </a:r>
            <a:endParaRPr lang="en-US" sz="3200" dirty="0">
              <a:solidFill>
                <a:schemeClr val="bg1"/>
              </a:solidFill>
              <a:latin typeface="Algerian" panose="04020705040A02060702" pitchFamily="82" charset="0"/>
            </a:endParaRPr>
          </a:p>
        </p:txBody>
      </p:sp>
      <p:sp>
        <p:nvSpPr>
          <p:cNvPr id="19" name="TextBox 18"/>
          <p:cNvSpPr txBox="1"/>
          <p:nvPr/>
        </p:nvSpPr>
        <p:spPr>
          <a:xfrm>
            <a:off x="206752" y="5100609"/>
            <a:ext cx="2856989" cy="58477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complicated</a:t>
            </a:r>
            <a:endParaRPr lang="en-US" sz="3200" dirty="0">
              <a:solidFill>
                <a:schemeClr val="bg1"/>
              </a:solidFill>
              <a:latin typeface="Algerian" panose="04020705040A02060702" pitchFamily="82" charset="0"/>
            </a:endParaRPr>
          </a:p>
        </p:txBody>
      </p:sp>
      <p:sp>
        <p:nvSpPr>
          <p:cNvPr id="20" name="TextBox 19"/>
          <p:cNvSpPr txBox="1"/>
          <p:nvPr/>
        </p:nvSpPr>
        <p:spPr>
          <a:xfrm>
            <a:off x="3179333" y="5088923"/>
            <a:ext cx="6135501" cy="138499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IV </a:t>
            </a:r>
            <a:r>
              <a:rPr lang="en-US" sz="2800" spc="-40" dirty="0" err="1">
                <a:solidFill>
                  <a:schemeClr val="bg1"/>
                </a:solidFill>
                <a:latin typeface="Arial Narrow" pitchFamily="34" charset="0"/>
              </a:rPr>
              <a:t>Artesunate</a:t>
            </a:r>
            <a:r>
              <a:rPr lang="en-US" sz="2800" spc="-40" dirty="0">
                <a:solidFill>
                  <a:schemeClr val="bg1"/>
                </a:solidFill>
                <a:latin typeface="Arial Narrow" pitchFamily="34" charset="0"/>
              </a:rPr>
              <a:t> for 24 </a:t>
            </a:r>
            <a:r>
              <a:rPr lang="en-US" sz="2800" spc="-40" dirty="0" smtClean="0">
                <a:solidFill>
                  <a:schemeClr val="bg1"/>
                </a:solidFill>
                <a:latin typeface="Arial Narrow" pitchFamily="34" charset="0"/>
              </a:rPr>
              <a:t>hrs followed by ACT </a:t>
            </a:r>
          </a:p>
          <a:p>
            <a:pPr>
              <a:buSzPct val="80000"/>
              <a:defRPr/>
            </a:pPr>
            <a:r>
              <a:rPr lang="en-US" sz="2800" spc="-40" dirty="0" smtClean="0">
                <a:solidFill>
                  <a:schemeClr val="bg1"/>
                </a:solidFill>
                <a:latin typeface="Arial Narrow" pitchFamily="34" charset="0"/>
              </a:rPr>
              <a:t>Or </a:t>
            </a:r>
            <a:r>
              <a:rPr lang="en-US" sz="2800" dirty="0" err="1" smtClean="0">
                <a:solidFill>
                  <a:schemeClr val="bg1"/>
                </a:solidFill>
                <a:latin typeface="Arial Narrow" pitchFamily="34" charset="0"/>
              </a:rPr>
              <a:t>Artemether</a:t>
            </a:r>
            <a:r>
              <a:rPr lang="en-US" sz="2800" dirty="0" smtClean="0">
                <a:solidFill>
                  <a:schemeClr val="bg1"/>
                </a:solidFill>
                <a:latin typeface="Arial Narrow" pitchFamily="34" charset="0"/>
              </a:rPr>
              <a:t>  </a:t>
            </a:r>
            <a:r>
              <a:rPr lang="en-US" sz="2800" spc="-40" dirty="0" smtClean="0">
                <a:solidFill>
                  <a:schemeClr val="bg1"/>
                </a:solidFill>
                <a:latin typeface="Arial Narrow" pitchFamily="34" charset="0"/>
              </a:rPr>
              <a:t>+  [Clindamycin / doxycycline] 	         </a:t>
            </a:r>
          </a:p>
          <a:p>
            <a:pPr>
              <a:buSzPct val="80000"/>
              <a:defRPr/>
            </a:pPr>
            <a:r>
              <a:rPr lang="en-US" sz="2800" spc="-40" dirty="0" smtClean="0">
                <a:solidFill>
                  <a:schemeClr val="bg1"/>
                </a:solidFill>
                <a:latin typeface="Arial Narrow" pitchFamily="34" charset="0"/>
              </a:rPr>
              <a:t>Or Quinine  +   [Clindamycin / doxycycline]</a:t>
            </a:r>
            <a:endParaRPr lang="en-US" sz="2800" dirty="0">
              <a:solidFill>
                <a:schemeClr val="bg1"/>
              </a:solidFill>
            </a:endParaRPr>
          </a:p>
        </p:txBody>
      </p:sp>
      <p:sp>
        <p:nvSpPr>
          <p:cNvPr id="21" name="TextBox 20"/>
          <p:cNvSpPr txBox="1"/>
          <p:nvPr/>
        </p:nvSpPr>
        <p:spPr>
          <a:xfrm>
            <a:off x="274320" y="1841510"/>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In </a:t>
            </a:r>
            <a:r>
              <a:rPr lang="en-US" sz="2800" i="1" dirty="0" smtClean="0">
                <a:solidFill>
                  <a:schemeClr val="bg1"/>
                </a:solidFill>
              </a:rPr>
              <a:t>P </a:t>
            </a:r>
            <a:r>
              <a:rPr lang="en-US" sz="2800" i="1" dirty="0" err="1" smtClean="0">
                <a:solidFill>
                  <a:schemeClr val="bg1"/>
                </a:solidFill>
              </a:rPr>
              <a:t>vivax</a:t>
            </a:r>
            <a:endParaRPr lang="en-US" sz="2800" i="1" dirty="0">
              <a:solidFill>
                <a:schemeClr val="bg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085069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7" grpId="0" animBg="1"/>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35" y="2423301"/>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Special risk groups</a:t>
            </a:r>
            <a:endParaRPr lang="en-US" sz="3200" dirty="0">
              <a:solidFill>
                <a:srgbClr val="FFFF00"/>
              </a:solidFill>
              <a:latin typeface="Algerian" panose="04020705040A02060702" pitchFamily="82" charset="0"/>
            </a:endParaRPr>
          </a:p>
        </p:txBody>
      </p:sp>
      <p:sp>
        <p:nvSpPr>
          <p:cNvPr id="5" name="TextBox 4"/>
          <p:cNvSpPr txBox="1"/>
          <p:nvPr/>
        </p:nvSpPr>
        <p:spPr>
          <a:xfrm>
            <a:off x="433495" y="3444156"/>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Pregnancy; 1</a:t>
            </a:r>
            <a:r>
              <a:rPr lang="en-US" sz="2800" spc="-40" baseline="30000" dirty="0">
                <a:solidFill>
                  <a:schemeClr val="bg1"/>
                </a:solidFill>
                <a:latin typeface="Arial Narrow" pitchFamily="34" charset="0"/>
              </a:rPr>
              <a:t>st</a:t>
            </a:r>
            <a:r>
              <a:rPr lang="en-US" sz="2800" spc="-40" dirty="0">
                <a:solidFill>
                  <a:schemeClr val="bg1"/>
                </a:solidFill>
                <a:latin typeface="Arial Narrow" pitchFamily="34" charset="0"/>
              </a:rPr>
              <a:t> trimester </a:t>
            </a:r>
          </a:p>
        </p:txBody>
      </p:sp>
      <p:sp>
        <p:nvSpPr>
          <p:cNvPr id="6" name="TextBox 5"/>
          <p:cNvSpPr txBox="1"/>
          <p:nvPr/>
        </p:nvSpPr>
        <p:spPr>
          <a:xfrm>
            <a:off x="7038522" y="3530701"/>
            <a:ext cx="457435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Quinine + </a:t>
            </a:r>
            <a:r>
              <a:rPr lang="en-US" sz="2800" spc="-40" dirty="0" err="1">
                <a:solidFill>
                  <a:schemeClr val="bg1"/>
                </a:solidFill>
                <a:latin typeface="Arial Narrow" pitchFamily="34" charset="0"/>
              </a:rPr>
              <a:t>Clindamycin</a:t>
            </a:r>
            <a:r>
              <a:rPr lang="en-US" sz="2800" spc="-40" dirty="0">
                <a:solidFill>
                  <a:schemeClr val="bg1"/>
                </a:solidFill>
                <a:latin typeface="Arial Narrow" pitchFamily="34" charset="0"/>
              </a:rPr>
              <a:t> (7 days)</a:t>
            </a:r>
          </a:p>
        </p:txBody>
      </p:sp>
      <p:sp>
        <p:nvSpPr>
          <p:cNvPr id="7" name="TextBox 6"/>
          <p:cNvSpPr txBox="1"/>
          <p:nvPr/>
        </p:nvSpPr>
        <p:spPr>
          <a:xfrm>
            <a:off x="479214" y="4563820"/>
            <a:ext cx="4184226"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Pregnancy; 2</a:t>
            </a:r>
            <a:r>
              <a:rPr lang="en-US" sz="2800" spc="-40" baseline="30000" dirty="0">
                <a:solidFill>
                  <a:schemeClr val="bg1"/>
                </a:solidFill>
                <a:latin typeface="Arial Narrow" pitchFamily="34" charset="0"/>
              </a:rPr>
              <a:t>nd</a:t>
            </a:r>
            <a:r>
              <a:rPr lang="en-US" sz="2800" spc="-40" dirty="0">
                <a:solidFill>
                  <a:schemeClr val="bg1"/>
                </a:solidFill>
                <a:latin typeface="Arial Narrow" pitchFamily="34" charset="0"/>
              </a:rPr>
              <a:t> &amp; 3</a:t>
            </a:r>
            <a:r>
              <a:rPr lang="en-US" sz="2800" spc="-40" baseline="30000" dirty="0">
                <a:solidFill>
                  <a:schemeClr val="bg1"/>
                </a:solidFill>
                <a:latin typeface="Arial Narrow" pitchFamily="34" charset="0"/>
              </a:rPr>
              <a:t>rd</a:t>
            </a:r>
            <a:r>
              <a:rPr lang="en-US" sz="2800" spc="-40" dirty="0">
                <a:solidFill>
                  <a:schemeClr val="bg1"/>
                </a:solidFill>
                <a:latin typeface="Arial Narrow" pitchFamily="34" charset="0"/>
              </a:rPr>
              <a:t> trimester</a:t>
            </a:r>
          </a:p>
          <a:p>
            <a:pPr>
              <a:buSzPct val="80000"/>
              <a:defRPr/>
            </a:pPr>
            <a:r>
              <a:rPr lang="en-US" sz="2800" spc="-40" dirty="0">
                <a:solidFill>
                  <a:schemeClr val="bg1"/>
                </a:solidFill>
                <a:latin typeface="Arial Narrow" pitchFamily="34" charset="0"/>
              </a:rPr>
              <a:t>Lactating women</a:t>
            </a:r>
          </a:p>
          <a:p>
            <a:pPr>
              <a:buSzPct val="80000"/>
              <a:defRPr/>
            </a:pPr>
            <a:r>
              <a:rPr lang="en-US" sz="2800" spc="-40" dirty="0">
                <a:solidFill>
                  <a:schemeClr val="bg1"/>
                </a:solidFill>
                <a:latin typeface="Arial Narrow" pitchFamily="34" charset="0"/>
              </a:rPr>
              <a:t>Infants &amp; young children</a:t>
            </a:r>
          </a:p>
        </p:txBody>
      </p:sp>
      <p:sp>
        <p:nvSpPr>
          <p:cNvPr id="8" name="TextBox 7"/>
          <p:cNvSpPr txBox="1"/>
          <p:nvPr/>
        </p:nvSpPr>
        <p:spPr>
          <a:xfrm>
            <a:off x="7053762" y="4625673"/>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ACT</a:t>
            </a:r>
            <a:endParaRPr lang="en-US" sz="2800" dirty="0">
              <a:solidFill>
                <a:schemeClr val="bg1"/>
              </a:solidFill>
            </a:endParaRPr>
          </a:p>
        </p:txBody>
      </p:sp>
      <p:sp>
        <p:nvSpPr>
          <p:cNvPr id="11" name="TextBox 10"/>
          <p:cNvSpPr txBox="1"/>
          <p:nvPr/>
        </p:nvSpPr>
        <p:spPr>
          <a:xfrm>
            <a:off x="460766" y="1547077"/>
            <a:ext cx="382043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In </a:t>
            </a:r>
            <a:r>
              <a:rPr lang="en-US" sz="3200" dirty="0" err="1" smtClean="0">
                <a:solidFill>
                  <a:srgbClr val="FFFF00"/>
                </a:solidFill>
                <a:latin typeface="Algerian" panose="04020705040A02060702" pitchFamily="82" charset="0"/>
              </a:rPr>
              <a:t>falicparum</a:t>
            </a:r>
            <a:endParaRPr lang="en-US" sz="3200" dirty="0">
              <a:solidFill>
                <a:srgbClr val="FFFF00"/>
              </a:solidFill>
              <a:latin typeface="Algerian" panose="04020705040A02060702" pitchFamily="82" charset="0"/>
            </a:endParaRPr>
          </a:p>
        </p:txBody>
      </p:sp>
      <p:sp>
        <p:nvSpPr>
          <p:cNvPr id="12" name="TextBox 11"/>
          <p:cNvSpPr txBox="1"/>
          <p:nvPr/>
        </p:nvSpPr>
        <p:spPr>
          <a:xfrm>
            <a:off x="2317084" y="439082"/>
            <a:ext cx="584623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Who treatment guidelines</a:t>
            </a:r>
            <a:endParaRPr lang="en-US" sz="3200" dirty="0">
              <a:solidFill>
                <a:srgbClr val="FFFF00"/>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608083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3015" y="2224956"/>
            <a:ext cx="272118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buSzPct val="80000"/>
              <a:defRPr/>
            </a:pPr>
            <a:r>
              <a:rPr lang="en-US" sz="2800" b="1" spc="-40" dirty="0" err="1" smtClean="0">
                <a:latin typeface="Arial Narrow" pitchFamily="34" charset="0"/>
              </a:rPr>
              <a:t>Chloroquine</a:t>
            </a:r>
            <a:endParaRPr lang="en-US" sz="2800" b="1" spc="-40" dirty="0">
              <a:latin typeface="Arial Narrow" pitchFamily="34" charset="0"/>
            </a:endParaRPr>
          </a:p>
        </p:txBody>
      </p:sp>
      <p:sp>
        <p:nvSpPr>
          <p:cNvPr id="6" name="TextBox 5"/>
          <p:cNvSpPr txBox="1"/>
          <p:nvPr/>
        </p:nvSpPr>
        <p:spPr>
          <a:xfrm>
            <a:off x="5057322" y="2174341"/>
            <a:ext cx="457435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dirty="0" smtClean="0">
                <a:solidFill>
                  <a:schemeClr val="bg1"/>
                </a:solidFill>
              </a:rPr>
              <a:t>Areas without resistant </a:t>
            </a:r>
            <a:r>
              <a:rPr lang="en-US" sz="2800" i="1" dirty="0" smtClean="0">
                <a:solidFill>
                  <a:schemeClr val="bg1"/>
                </a:solidFill>
              </a:rPr>
              <a:t>P </a:t>
            </a:r>
            <a:r>
              <a:rPr lang="en-US" sz="2800" i="1" dirty="0" err="1" smtClean="0">
                <a:solidFill>
                  <a:schemeClr val="bg1"/>
                </a:solidFill>
              </a:rPr>
              <a:t>falciparum</a:t>
            </a:r>
            <a:endParaRPr lang="en-US" sz="2800" spc="-40" dirty="0">
              <a:solidFill>
                <a:schemeClr val="bg1"/>
              </a:solidFill>
              <a:latin typeface="Arial Narrow" pitchFamily="34" charset="0"/>
            </a:endParaRPr>
          </a:p>
        </p:txBody>
      </p:sp>
      <p:sp>
        <p:nvSpPr>
          <p:cNvPr id="7" name="TextBox 6"/>
          <p:cNvSpPr txBox="1"/>
          <p:nvPr/>
        </p:nvSpPr>
        <p:spPr>
          <a:xfrm>
            <a:off x="5066455" y="4548580"/>
            <a:ext cx="5449146"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dirty="0" smtClean="0">
                <a:solidFill>
                  <a:schemeClr val="bg1"/>
                </a:solidFill>
              </a:rPr>
              <a:t>Areas with multidrug-resistant </a:t>
            </a:r>
            <a:r>
              <a:rPr lang="en-US" sz="2800" i="1" dirty="0" smtClean="0">
                <a:solidFill>
                  <a:schemeClr val="bg1"/>
                </a:solidFill>
              </a:rPr>
              <a:t>P </a:t>
            </a:r>
            <a:r>
              <a:rPr lang="en-US" sz="2800" i="1" dirty="0" err="1" smtClean="0">
                <a:solidFill>
                  <a:schemeClr val="bg1"/>
                </a:solidFill>
              </a:rPr>
              <a:t>falciparum</a:t>
            </a:r>
            <a:endParaRPr lang="en-US" sz="2800" spc="-40" dirty="0">
              <a:solidFill>
                <a:schemeClr val="bg1"/>
              </a:solidFill>
              <a:latin typeface="Arial Narrow" pitchFamily="34" charset="0"/>
            </a:endParaRPr>
          </a:p>
        </p:txBody>
      </p:sp>
      <p:sp>
        <p:nvSpPr>
          <p:cNvPr id="8" name="TextBox 7"/>
          <p:cNvSpPr txBox="1"/>
          <p:nvPr/>
        </p:nvSpPr>
        <p:spPr>
          <a:xfrm>
            <a:off x="5026842" y="3421713"/>
            <a:ext cx="500107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Areas with </a:t>
            </a:r>
            <a:r>
              <a:rPr lang="en-US" sz="2800" dirty="0" err="1" smtClean="0">
                <a:solidFill>
                  <a:schemeClr val="bg1"/>
                </a:solidFill>
              </a:rPr>
              <a:t>chloroquine</a:t>
            </a:r>
            <a:r>
              <a:rPr lang="en-US" sz="2800" dirty="0" smtClean="0">
                <a:solidFill>
                  <a:schemeClr val="bg1"/>
                </a:solidFill>
              </a:rPr>
              <a:t>-resistant </a:t>
            </a:r>
            <a:r>
              <a:rPr lang="en-US" sz="2800" i="1" dirty="0" smtClean="0">
                <a:solidFill>
                  <a:schemeClr val="bg1"/>
                </a:solidFill>
              </a:rPr>
              <a:t>P </a:t>
            </a:r>
            <a:r>
              <a:rPr lang="en-US" sz="2800" i="1" dirty="0" err="1" smtClean="0">
                <a:solidFill>
                  <a:schemeClr val="bg1"/>
                </a:solidFill>
              </a:rPr>
              <a:t>falciparum</a:t>
            </a:r>
            <a:endParaRPr lang="en-US" sz="2800" dirty="0">
              <a:solidFill>
                <a:schemeClr val="bg1"/>
              </a:solidFill>
            </a:endParaRPr>
          </a:p>
        </p:txBody>
      </p:sp>
      <p:sp>
        <p:nvSpPr>
          <p:cNvPr id="11" name="TextBox 10"/>
          <p:cNvSpPr txBox="1"/>
          <p:nvPr/>
        </p:nvSpPr>
        <p:spPr>
          <a:xfrm>
            <a:off x="399806" y="1257517"/>
            <a:ext cx="537615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err="1" smtClean="0">
                <a:solidFill>
                  <a:srgbClr val="FFFF00"/>
                </a:solidFill>
                <a:latin typeface="Algerian" panose="04020705040A02060702" pitchFamily="82" charset="0"/>
              </a:rPr>
              <a:t>Cdc</a:t>
            </a:r>
            <a:r>
              <a:rPr lang="en-US" sz="3200" b="1" dirty="0" smtClean="0">
                <a:solidFill>
                  <a:srgbClr val="FFFF00"/>
                </a:solidFill>
                <a:latin typeface="Algerian" panose="04020705040A02060702" pitchFamily="82" charset="0"/>
              </a:rPr>
              <a:t> </a:t>
            </a:r>
            <a:r>
              <a:rPr lang="en-US" sz="3200" b="1" dirty="0" err="1" smtClean="0">
                <a:solidFill>
                  <a:srgbClr val="FFFF00"/>
                </a:solidFill>
                <a:latin typeface="Algerian" panose="04020705040A02060702" pitchFamily="82" charset="0"/>
              </a:rPr>
              <a:t>recomendations</a:t>
            </a:r>
            <a:endParaRPr lang="en-US" sz="3200" b="1" dirty="0">
              <a:solidFill>
                <a:srgbClr val="FFFF00"/>
              </a:solidFill>
              <a:latin typeface="Algerian" panose="04020705040A02060702" pitchFamily="82" charset="0"/>
            </a:endParaRPr>
          </a:p>
        </p:txBody>
      </p:sp>
      <p:sp>
        <p:nvSpPr>
          <p:cNvPr id="12" name="TextBox 11"/>
          <p:cNvSpPr txBox="1"/>
          <p:nvPr/>
        </p:nvSpPr>
        <p:spPr>
          <a:xfrm>
            <a:off x="2301844" y="347642"/>
            <a:ext cx="681167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Prophylaxis in </a:t>
            </a:r>
            <a:r>
              <a:rPr lang="en-US" sz="3200" b="1" dirty="0" err="1" smtClean="0">
                <a:solidFill>
                  <a:srgbClr val="FFFF00"/>
                </a:solidFill>
                <a:latin typeface="Algerian" panose="04020705040A02060702" pitchFamily="82" charset="0"/>
              </a:rPr>
              <a:t>travellers</a:t>
            </a:r>
            <a:r>
              <a:rPr lang="en-US" sz="3200" b="1" dirty="0" smtClean="0">
                <a:solidFill>
                  <a:srgbClr val="FFFF00"/>
                </a:solidFill>
                <a:latin typeface="Algerian" panose="04020705040A02060702" pitchFamily="82" charset="0"/>
              </a:rPr>
              <a:t> </a:t>
            </a:r>
            <a:endParaRPr lang="en-US" sz="3200" b="1" dirty="0">
              <a:solidFill>
                <a:srgbClr val="FFFF00"/>
              </a:solidFill>
              <a:latin typeface="Algerian" panose="04020705040A02060702" pitchFamily="82" charset="0"/>
            </a:endParaRPr>
          </a:p>
        </p:txBody>
      </p:sp>
      <p:sp>
        <p:nvSpPr>
          <p:cNvPr id="13" name="TextBox 12"/>
          <p:cNvSpPr txBox="1"/>
          <p:nvPr/>
        </p:nvSpPr>
        <p:spPr>
          <a:xfrm>
            <a:off x="462500" y="4526196"/>
            <a:ext cx="272118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buSzPct val="80000"/>
              <a:defRPr/>
            </a:pPr>
            <a:r>
              <a:rPr lang="en-US" sz="2800" b="1" spc="-40" dirty="0" err="1" smtClean="0">
                <a:latin typeface="Arial Narrow" pitchFamily="34" charset="0"/>
              </a:rPr>
              <a:t>Doxycycline</a:t>
            </a:r>
            <a:endParaRPr lang="en-US" sz="2800" b="1" spc="-40" dirty="0">
              <a:latin typeface="Arial Narrow" pitchFamily="34" charset="0"/>
            </a:endParaRPr>
          </a:p>
        </p:txBody>
      </p:sp>
      <p:sp>
        <p:nvSpPr>
          <p:cNvPr id="14" name="TextBox 13"/>
          <p:cNvSpPr txBox="1"/>
          <p:nvPr/>
        </p:nvSpPr>
        <p:spPr>
          <a:xfrm>
            <a:off x="432512" y="3428425"/>
            <a:ext cx="272118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buSzPct val="80000"/>
              <a:defRPr/>
            </a:pPr>
            <a:r>
              <a:rPr lang="en-US" sz="2800" b="1" spc="-40" dirty="0" err="1" smtClean="0">
                <a:latin typeface="Arial Narrow" pitchFamily="34" charset="0"/>
              </a:rPr>
              <a:t>Mefloquine</a:t>
            </a:r>
            <a:endParaRPr lang="en-US" sz="2800" b="1" spc="-40" dirty="0">
              <a:latin typeface="Arial Narrow" pitchFamily="34" charset="0"/>
            </a:endParaRPr>
          </a:p>
        </p:txBody>
      </p:sp>
      <p:sp>
        <p:nvSpPr>
          <p:cNvPr id="15" name="TextBox 14"/>
          <p:cNvSpPr txBox="1"/>
          <p:nvPr/>
        </p:nvSpPr>
        <p:spPr>
          <a:xfrm>
            <a:off x="462500" y="5691256"/>
            <a:ext cx="1119610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smtClean="0">
                <a:solidFill>
                  <a:schemeClr val="bg1"/>
                </a:solidFill>
                <a:latin typeface="Arial Narrow" pitchFamily="34" charset="0"/>
              </a:rPr>
              <a:t>Begin 1-2 weeks before departure (except for doxycycline 2 days) &amp; continue for 4 weeks after leaving the endemic area.</a:t>
            </a:r>
            <a:endParaRPr lang="en-US" sz="2800" spc="-40" dirty="0">
              <a:solidFill>
                <a:schemeClr val="bg1"/>
              </a:solidFill>
              <a:latin typeface="Arial Narrow" pitchFamily="34" charset="0"/>
            </a:endParaRPr>
          </a:p>
        </p:txBody>
      </p:sp>
      <p:pic>
        <p:nvPicPr>
          <p:cNvPr id="16" name="Picture 2" descr="http://www.mosquito-man.co.uk/images/mosquito_graphic2.gif"/>
          <p:cNvPicPr>
            <a:picLocks noChangeAspect="1" noChangeArrowheads="1" noCrop="1"/>
          </p:cNvPicPr>
          <p:nvPr/>
        </p:nvPicPr>
        <p:blipFill>
          <a:blip r:embed="rId3" cstate="print"/>
          <a:srcRect/>
          <a:stretch>
            <a:fillRect/>
          </a:stretch>
        </p:blipFill>
        <p:spPr bwMode="auto">
          <a:xfrm>
            <a:off x="10852627" y="151982"/>
            <a:ext cx="1194516" cy="1522824"/>
          </a:xfrm>
          <a:prstGeom prst="rect">
            <a:avLst/>
          </a:prstGeom>
          <a:noFill/>
          <a:ln w="57150">
            <a:solidFill>
              <a:schemeClr val="tx1"/>
            </a:solidFill>
          </a:ln>
        </p:spPr>
      </p:pic>
    </p:spTree>
    <p:extLst>
      <p:ext uri="{BB962C8B-B14F-4D97-AF65-F5344CB8AC3E}">
        <p14:creationId xmlns:p14="http://schemas.microsoft.com/office/powerpoint/2010/main" val="2608083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3" name="Picture 2"/>
          <p:cNvPicPr>
            <a:picLocks noChangeAspect="1"/>
          </p:cNvPicPr>
          <p:nvPr/>
        </p:nvPicPr>
        <p:blipFill rotWithShape="1">
          <a:blip r:embed="rId2"/>
          <a:srcRect l="12021" t="27475" r="37878" b="19688"/>
          <a:stretch/>
        </p:blipFill>
        <p:spPr>
          <a:xfrm>
            <a:off x="997941" y="307072"/>
            <a:ext cx="9791654" cy="6453946"/>
          </a:xfrm>
          <a:prstGeom prst="rect">
            <a:avLst/>
          </a:prstGeom>
        </p:spPr>
      </p:pic>
    </p:spTree>
    <p:extLst>
      <p:ext uri="{BB962C8B-B14F-4D97-AF65-F5344CB8AC3E}">
        <p14:creationId xmlns:p14="http://schemas.microsoft.com/office/powerpoint/2010/main" val="302460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501538" y="666130"/>
            <a:ext cx="8412479" cy="5876926"/>
          </a:xfrm>
          <a:prstGeom prst="rect">
            <a:avLst/>
          </a:prstGeom>
          <a:noFill/>
          <a:ln w="9525">
            <a:noFill/>
            <a:miter lim="800000"/>
            <a:headEnd/>
            <a:tailEnd/>
          </a:ln>
        </p:spPr>
      </p:pic>
      <p:sp>
        <p:nvSpPr>
          <p:cNvPr id="12" name="TextBox 11"/>
          <p:cNvSpPr txBox="1"/>
          <p:nvPr/>
        </p:nvSpPr>
        <p:spPr>
          <a:xfrm>
            <a:off x="228600" y="312187"/>
            <a:ext cx="1718595"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err="1" smtClean="0">
                <a:solidFill>
                  <a:srgbClr val="FFFF00"/>
                </a:solidFill>
              </a:rPr>
              <a:t>Supressive</a:t>
            </a:r>
            <a:r>
              <a:rPr lang="en-US" sz="2000" b="1" dirty="0" smtClean="0">
                <a:solidFill>
                  <a:srgbClr val="FFFF00"/>
                </a:solidFill>
              </a:rPr>
              <a:t> </a:t>
            </a:r>
          </a:p>
          <a:p>
            <a:r>
              <a:rPr lang="en-US" sz="2000" b="1" dirty="0" smtClean="0">
                <a:solidFill>
                  <a:srgbClr val="FFFF00"/>
                </a:solidFill>
              </a:rPr>
              <a:t>prophylaxis</a:t>
            </a:r>
            <a:endParaRPr lang="en-US" sz="2000" b="1" dirty="0">
              <a:solidFill>
                <a:srgbClr val="FFFF00"/>
              </a:solidFill>
            </a:endParaRPr>
          </a:p>
        </p:txBody>
      </p:sp>
      <p:sp>
        <p:nvSpPr>
          <p:cNvPr id="15" name="TextBox 14"/>
          <p:cNvSpPr txBox="1"/>
          <p:nvPr/>
        </p:nvSpPr>
        <p:spPr>
          <a:xfrm>
            <a:off x="205625" y="271653"/>
            <a:ext cx="1144403"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Radical </a:t>
            </a:r>
          </a:p>
          <a:p>
            <a:r>
              <a:rPr lang="en-US" sz="2000" b="1" dirty="0" smtClean="0">
                <a:solidFill>
                  <a:srgbClr val="FFFF00"/>
                </a:solidFill>
              </a:rPr>
              <a:t>cure</a:t>
            </a:r>
            <a:endParaRPr lang="en-US" sz="2000" b="1" dirty="0">
              <a:solidFill>
                <a:srgbClr val="FFFF00"/>
              </a:solidFill>
            </a:endParaRPr>
          </a:p>
        </p:txBody>
      </p:sp>
      <p:sp>
        <p:nvSpPr>
          <p:cNvPr id="6" name="TextBox 5"/>
          <p:cNvSpPr txBox="1"/>
          <p:nvPr/>
        </p:nvSpPr>
        <p:spPr>
          <a:xfrm>
            <a:off x="0" y="390173"/>
            <a:ext cx="2013005" cy="40011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Gametocides</a:t>
            </a:r>
            <a:endParaRPr lang="en-US" sz="2000" b="1" dirty="0">
              <a:solidFill>
                <a:srgbClr val="FFFF00"/>
              </a:solidFill>
            </a:endParaRPr>
          </a:p>
        </p:txBody>
      </p:sp>
      <p:sp>
        <p:nvSpPr>
          <p:cNvPr id="7" name="TextBox 6"/>
          <p:cNvSpPr txBox="1"/>
          <p:nvPr/>
        </p:nvSpPr>
        <p:spPr>
          <a:xfrm>
            <a:off x="0" y="389875"/>
            <a:ext cx="2189348" cy="40011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err="1" smtClean="0">
                <a:solidFill>
                  <a:srgbClr val="FFFF00"/>
                </a:solidFill>
              </a:rPr>
              <a:t>Sporozoitocides</a:t>
            </a:r>
            <a:endParaRPr lang="en-US" sz="2000" b="1" dirty="0">
              <a:solidFill>
                <a:srgbClr val="FFFF00"/>
              </a:solidFill>
            </a:endParaRPr>
          </a:p>
        </p:txBody>
      </p:sp>
      <p:sp>
        <p:nvSpPr>
          <p:cNvPr id="13" name="TextBox 12"/>
          <p:cNvSpPr txBox="1"/>
          <p:nvPr/>
        </p:nvSpPr>
        <p:spPr>
          <a:xfrm>
            <a:off x="243840" y="255657"/>
            <a:ext cx="1718595"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Causal</a:t>
            </a:r>
          </a:p>
          <a:p>
            <a:r>
              <a:rPr lang="en-US" sz="2000" b="1" dirty="0" smtClean="0">
                <a:solidFill>
                  <a:srgbClr val="FFFF00"/>
                </a:solidFill>
              </a:rPr>
              <a:t>prophylaxis</a:t>
            </a:r>
            <a:endParaRPr lang="en-US" sz="2000" b="1" dirty="0">
              <a:solidFill>
                <a:srgbClr val="FFFF00"/>
              </a:solidFill>
            </a:endParaRPr>
          </a:p>
        </p:txBody>
      </p:sp>
      <p:sp>
        <p:nvSpPr>
          <p:cNvPr id="14" name="TextBox 13"/>
          <p:cNvSpPr txBox="1"/>
          <p:nvPr/>
        </p:nvSpPr>
        <p:spPr>
          <a:xfrm>
            <a:off x="220865" y="286893"/>
            <a:ext cx="1144403"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Clinical</a:t>
            </a:r>
          </a:p>
          <a:p>
            <a:r>
              <a:rPr lang="en-US" sz="2000" b="1" dirty="0" smtClean="0">
                <a:solidFill>
                  <a:srgbClr val="FFFF00"/>
                </a:solidFill>
              </a:rPr>
              <a:t>cure</a:t>
            </a:r>
            <a:endParaRPr lang="en-US" sz="2000" b="1" dirty="0">
              <a:solidFill>
                <a:srgbClr val="FFFF00"/>
              </a:solidFill>
            </a:endParaRPr>
          </a:p>
        </p:txBody>
      </p:sp>
      <p:sp>
        <p:nvSpPr>
          <p:cNvPr id="18" name="TextBox 17"/>
          <p:cNvSpPr txBox="1"/>
          <p:nvPr/>
        </p:nvSpPr>
        <p:spPr>
          <a:xfrm>
            <a:off x="42622" y="97486"/>
            <a:ext cx="220114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smtClean="0">
                <a:solidFill>
                  <a:srgbClr val="FFFF00"/>
                </a:solidFill>
              </a:rPr>
              <a:t>Cycle &amp; Drugs site </a:t>
            </a:r>
          </a:p>
          <a:p>
            <a:r>
              <a:rPr lang="en-US" sz="2800" b="1" dirty="0" smtClean="0">
                <a:solidFill>
                  <a:srgbClr val="FFFF00"/>
                </a:solidFill>
              </a:rPr>
              <a:t>of action</a:t>
            </a:r>
            <a:endParaRPr lang="en-US" sz="2800" b="1" dirty="0">
              <a:solidFill>
                <a:srgbClr val="FFFF00"/>
              </a:solidFill>
            </a:endParaRPr>
          </a:p>
        </p:txBody>
      </p:sp>
    </p:spTree>
    <p:extLst>
      <p:ext uri="{BB962C8B-B14F-4D97-AF65-F5344CB8AC3E}">
        <p14:creationId xmlns:p14="http://schemas.microsoft.com/office/powerpoint/2010/main" val="36522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118 0.00648 C 0.07344 0.02592 0.09792 0.03866 0.12227 0.04444 C 0.13021 0.04629 0.1392 0.04838 0.14727 0.05116 C 0.15144 0.05254 0.15964 0.05555 0.15964 0.05579 C 0.16329 0.06551 0.16941 0.0706 0.17579 0.07361 C 0.18151 0.08032 0.18816 0.08055 0.19454 0.08472 C 0.20417 0.10208 0.22071 0.11204 0.23321 0.1206 C 0.24493 0.12893 0.25651 0.13704 0.2681 0.14514 C 0.28737 0.15833 0.26485 0.14537 0.28177 0.15879 C 0.2862 0.16227 0.29115 0.1625 0.29558 0.16551 C 0.30131 0.16921 0.30443 0.17778 0.30938 0.1831 C 0.31368 0.18773 0.32162 0.19676 0.3267 0.19907 C 0.33125 0.20694 0.33568 0.21342 0.34167 0.21667 C 0.3461 0.225 0.35118 0.22592 0.35664 0.23032 C 0.37149 0.24236 0.36185 0.23611 0.37045 0.24143 C 0.37683 0.25046 0.38373 0.2581 0.39037 0.26597 C 0.39349 0.27014 0.39922 0.2706 0.40287 0.27245 C 0.40899 0.28055 0.41615 0.28403 0.42279 0.29051 C 0.43646 0.3044 0.44948 0.31736 0.46524 0.32199 C 0.47917 0.33194 0.49401 0.33333 0.50886 0.33542 C 0.51927 0.34236 0.52943 0.34745 0.53998 0.35347 C 0.54805 0.35741 0.55547 0.36528 0.56368 0.36875 C 0.58425 0.37778 0.5625 0.3662 0.57865 0.37338 C 0.5836 0.37546 0.58737 0.38102 0.59232 0.38241 C 0.61068 0.38842 0.62878 0.39398 0.64714 0.39815 C 0.65508 0.40532 0.66302 0.41134 0.67097 0.41829 C 0.67435 0.42129 0.67878 0.43032 0.68086 0.43426 C 0.68881 0.44838 0.69818 0.45463 0.70834 0.46088 C 0.71355 0.47083 0.71967 0.4743 0.72709 0.47662 C 0.73034 0.47893 0.73373 0.48102 0.73698 0.48333 C 0.7418 0.48657 0.73789 0.49838 0.74076 0.50347 C 0.74206 0.50579 0.74414 0.50648 0.74584 0.50787 C 0.74935 0.51481 0.74948 0.51875 0.74454 0.52384 " pathEditMode="relative" rAng="0" ptsTypes="AAAAAAAAAAAAAAAAAAAAAAAAAAAAAAAAA">
                                      <p:cBhvr>
                                        <p:cTn id="6" dur="2000" fill="hold"/>
                                        <p:tgtEl>
                                          <p:spTgt spid="14"/>
                                        </p:tgtEl>
                                        <p:attrNameLst>
                                          <p:attrName>ppt_x</p:attrName>
                                          <p:attrName>ppt_y</p:attrName>
                                        </p:attrNameLst>
                                      </p:cBhvr>
                                      <p:rCtr x="34857" y="2585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7487 0.07917 C 0.07774 0.07986 0.08073 0.08009 0.0836 0.08125 C 0.0862 0.08241 0.09115 0.08588 0.09115 0.08611 C 0.09792 0.09491 0.1056 0.10301 0.11354 0.1081 C 0.12409 0.1213 0.11888 0.11806 0.12865 0.1213 C 0.14037 0.13542 0.12175 0.11412 0.13854 0.12801 C 0.14388 0.13241 0.14883 0.13773 0.15365 0.14352 C 0.1625 0.15417 0.16927 0.16389 0.17982 0.17014 C 0.1888 0.18148 0.19453 0.18542 0.20482 0.19028 C 0.20612 0.19167 0.20729 0.19352 0.2086 0.19468 C 0.21055 0.19653 0.21289 0.19699 0.21485 0.19908 C 0.22175 0.20672 0.22409 0.21644 0.22982 0.2257 C 0.23412 0.23241 0.23946 0.23681 0.24362 0.24352 C 0.2461 0.24746 0.2474 0.25301 0.24987 0.25695 C 0.25755 0.26945 0.26654 0.2794 0.27487 0.29028 C 0.27839 0.29491 0.28125 0.30116 0.2849 0.30579 C 0.29545 0.31898 0.30782 0.32894 0.31862 0.34144 C 0.32253 0.34607 0.32591 0.35232 0.32982 0.35695 C 0.34584 0.37639 0.3638 0.39051 0.38112 0.40579 C 0.40052 0.42292 0.41875 0.44445 0.43737 0.46366 C 0.44948 0.47616 0.46289 0.48588 0.47487 0.49908 C 0.48529 0.51042 0.50391 0.53079 0.51354 0.54792 C 0.52005 0.55949 0.5267 0.57199 0.5349 0.57917 C 0.53659 0.58218 0.53789 0.58565 0.53985 0.58797 C 0.54128 0.58982 0.5474 0.59167 0.54857 0.59236 C 0.55547 0.59653 0.56029 0.60185 0.56732 0.60579 C 0.57565 0.61019 0.58321 0.61852 0.59115 0.62361 C 0.60782 0.63449 0.6263 0.63519 0.64362 0.63912 C 0.65039 0.64306 0.65729 0.64815 0.66354 0.65463 C 0.67644 0.66806 0.66914 0.66366 0.67865 0.66806 C 0.68867 0.68009 0.67422 0.66389 0.68854 0.67477 C 0.68959 0.6757 0.68998 0.67871 0.69115 0.67917 C 0.69479 0.68079 0.69857 0.68056 0.70235 0.68125 C 0.71341 0.68797 0.70729 0.68542 0.7211 0.68797 C 0.72331 0.69422 0.72487 0.69838 0.72487 0.70579 " pathEditMode="relative" rAng="0" ptsTypes="AAAAAAAAAAAAAAAAAAAAAAAAAAAAAAAAAAA">
                                      <p:cBhvr>
                                        <p:cTn id="10" dur="2000" fill="hold"/>
                                        <p:tgtEl>
                                          <p:spTgt spid="12"/>
                                        </p:tgtEl>
                                        <p:attrNameLst>
                                          <p:attrName>ppt_x</p:attrName>
                                          <p:attrName>ppt_y</p:attrName>
                                        </p:attrNameLst>
                                      </p:cBhvr>
                                      <p:rCtr x="32500" y="3131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2787 1.11111E-6 C 0.04623 0.00231 0.06459 0.00602 0.08321 0.00856 C 0.0918 0.00972 0.10886 0.01227 0.10886 0.0125 C 0.12292 0.01782 0.13764 0.01944 0.15222 0.02083 C 0.15899 0.02292 0.16576 0.02824 0.17253 0.02986 C 0.17748 0.03079 0.18243 0.03079 0.18737 0.03125 C 0.19375 0.03333 0.19974 0.03542 0.20639 0.0368 C 0.21433 0.0419 0.22357 0.04768 0.23204 0.05092 C 0.23933 0.05347 0.24753 0.0537 0.25495 0.05625 C 0.26094 0.0581 0.26524 0.06528 0.27123 0.0669 C 0.28112 0.06898 0.29102 0.06898 0.30105 0.07037 C 0.3142 0.07917 0.33477 0.07847 0.34844 0.0794 C 0.44219 0.07685 0.5349 0.08518 0.62852 0.08981 C 0.63737 0.09282 0.6349 0.09305 0.64063 0.10046 C 0.64389 0.10463 0.64909 0.10602 0.65287 0.10926 C 0.65834 0.10671 0.66224 0.10856 0.66771 0.11111 C 0.66472 0.10509 0.66485 0.10787 0.66485 0.10393 " pathEditMode="relative" rAng="0" ptsTypes="AAAAAAAAAAAAAAAAA">
                                      <p:cBhvr>
                                        <p:cTn id="14" dur="2000" fill="hold"/>
                                        <p:tgtEl>
                                          <p:spTgt spid="13"/>
                                        </p:tgtEl>
                                        <p:attrNameLst>
                                          <p:attrName>ppt_x</p:attrName>
                                          <p:attrName>ppt_y</p:attrName>
                                        </p:attrNameLst>
                                      </p:cBhvr>
                                      <p:rCtr x="31992" y="555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7943 -0.02014 C 0.09688 -0.01851 0.11354 -0.01551 0.13073 -0.01134 C 0.1388 -0.00648 0.14727 -0.00601 0.15573 -0.00463 C 0.16667 -0.00069 0.17735 0.00348 0.18815 0.0088 C 0.19076 0.00996 0.19323 0.01158 0.19571 0.0132 C 0.1974 0.01436 0.19896 0.01644 0.20065 0.0176 C 0.20677 0.0213 0.21433 0.02269 0.22071 0.02431 C 0.2263 0.0294 0.23242 0.03102 0.23815 0.03542 C 0.26641 0.05718 0.29805 0.05926 0.32826 0.06644 C 0.33373 0.07153 0.3388 0.07176 0.3444 0.07547 C 0.35834 0.08473 0.37253 0.09561 0.38698 0.10209 C 0.39922 0.10764 0.41185 0.10949 0.42448 0.11088 C 0.43998 0.11667 0.45508 0.12524 0.47071 0.12871 C 0.47722 0.13172 0.48281 0.13565 0.48946 0.13774 C 0.49896 0.1463 0.48959 0.13889 0.50065 0.14422 C 0.5069 0.14723 0.51198 0.15278 0.51823 0.15533 C 0.53138 0.17871 0.55912 0.18959 0.57696 0.19329 C 0.58828 0.19954 0.60026 0.19861 0.61198 0.19977 C 0.61966 0.20186 0.62748 0.2044 0.63451 0.21088 C 0.64323 0.21875 0.63255 0.2132 0.64323 0.2176 C 0.64571 0.22431 0.64909 0.2301 0.65065 0.23774 C 0.65104 0.23982 0.65104 0.2426 0.65196 0.24422 C 0.65573 0.25093 0.67136 0.24954 0.67943 0.25324 C 0.68828 0.24306 0.69961 0.24144 0.70951 0.23542 C 0.71901 0.23797 0.72123 0.23774 0.71576 0.23774 " pathEditMode="relative" rAng="0" ptsTypes="AAAAAAAAAAAAAAAAAAAAAAAAA">
                                      <p:cBhvr>
                                        <p:cTn id="18" dur="2000" fill="hold"/>
                                        <p:tgtEl>
                                          <p:spTgt spid="15"/>
                                        </p:tgtEl>
                                        <p:attrNameLst>
                                          <p:attrName>ppt_x</p:attrName>
                                          <p:attrName>ppt_y</p:attrName>
                                        </p:attrNameLst>
                                      </p:cBhvr>
                                      <p:rCtr x="31953" y="1365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8373 0.0088 C 0.08737 0.01296 0.09011 0.01806 0.09375 0.02222 C 0.1013 0.04236 0.1099 0.05995 0.11745 0.07986 C 0.12266 0.09352 0.12709 0.11042 0.13373 0.12222 C 0.14011 0.15093 0.13203 0.11875 0.13998 0.14005 C 0.14063 0.1419 0.14063 0.14445 0.14115 0.14653 C 0.1418 0.14884 0.14284 0.15093 0.14375 0.15324 C 0.14531 0.1625 0.14922 0.1662 0.15117 0.17546 C 0.15391 0.18866 0.15821 0.20764 0.16367 0.21783 C 0.16732 0.23588 0.17422 0.25139 0.17865 0.26875 C 0.18229 0.28287 0.1849 0.29514 0.19115 0.30671 C 0.19479 0.32523 0.20078 0.34398 0.20873 0.35764 C 0.21107 0.3757 0.20781 0.35833 0.21367 0.37338 C 0.22097 0.39236 0.20886 0.36852 0.21745 0.38449 C 0.21979 0.39491 0.22344 0.40139 0.22617 0.41111 C 0.23229 0.43287 0.23646 0.45602 0.24245 0.47778 C 0.24492 0.49931 0.24154 0.48009 0.2474 0.4956 C 0.25117 0.50556 0.25196 0.51875 0.25495 0.52894 C 0.25586 0.53218 0.25755 0.53472 0.25873 0.53773 C 0.26003 0.5412 0.26146 0.54491 0.2625 0.54884 C 0.26472 0.55741 0.26459 0.56968 0.26745 0.57778 C 0.27097 0.58796 0.27526 0.59815 0.27995 0.60671 C 0.28034 0.60972 0.28034 0.61296 0.28125 0.61551 C 0.28294 0.61991 0.2875 0.62662 0.2875 0.62685 C 0.28841 0.63171 0.29219 0.64884 0.29492 0.65116 C 0.29675 0.65278 0.3086 0.65556 0.30873 0.65556 C 0.31081 0.66713 0.31081 0.67917 0.3125 0.69097 C 0.31146 0.71852 0.30977 0.74236 0.30625 0.76875 C 0.30456 0.80301 0.30495 0.78658 0.30495 0.81783 " pathEditMode="relative" rAng="0" ptsTypes="AAAAAAAAAAAAAAAAAAAAAAAAAAAAA">
                                      <p:cBhvr>
                                        <p:cTn id="22" dur="2000" fill="hold"/>
                                        <p:tgtEl>
                                          <p:spTgt spid="6"/>
                                        </p:tgtEl>
                                        <p:attrNameLst>
                                          <p:attrName>ppt_x</p:attrName>
                                          <p:attrName>ppt_y</p:attrName>
                                        </p:attrNameLst>
                                      </p:cBhvr>
                                      <p:rCtr x="11432" y="4044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638 -0.01458 C -0.00468 0.00301 -0.00091 0.0206 0.00365 0.03634 C 0.00795 0.05139 0.00782 0.0669 0.01368 0.08079 C 0.01615 0.09745 0.02279 0.11551 0.03243 0.12083 C 0.0362 0.12523 0.03815 0.12963 0.04245 0.13195 C 0.04375 0.13333 0.04493 0.13519 0.04623 0.13634 C 0.0474 0.13727 0.04883 0.1375 0.04987 0.13866 C 0.05834 0.14769 0.04597 0.13889 0.05612 0.14537 C 0.06927 0.16759 0.04727 0.13148 0.06237 0.15208 C 0.06472 0.15533 0.07631 0.17384 0.07865 0.1787 C 0.08112 0.18403 0.0806 0.18611 0.08373 0.18982 C 0.08763 0.19445 0.09206 0.19722 0.09623 0.20093 C 0.09818 0.20278 0.1056 0.21158 0.10743 0.21204 C 0.11407 0.21389 0.12084 0.21343 0.12748 0.21412 C 0.13464 0.21204 0.14037 0.21412 0.1474 0.21412 " pathEditMode="relative" rAng="0" ptsTypes="AAAAAAAAAAAAAAA">
                                      <p:cBhvr>
                                        <p:cTn id="26" dur="2000" fill="hold"/>
                                        <p:tgtEl>
                                          <p:spTgt spid="7"/>
                                        </p:tgtEl>
                                        <p:attrNameLst>
                                          <p:attrName>ppt_x</p:attrName>
                                          <p:attrName>ppt_y</p:attrName>
                                        </p:attrNameLst>
                                      </p:cBhvr>
                                      <p:rCtr x="7682" y="1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6" grpId="0" animBg="1"/>
      <p:bldP spid="7"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282" y="4285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302761" y="2509479"/>
            <a:ext cx="221183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Causal prophylaxis</a:t>
            </a:r>
            <a:endParaRPr lang="en-US" sz="2800" dirty="0">
              <a:solidFill>
                <a:schemeClr val="bg1"/>
              </a:solidFill>
            </a:endParaRPr>
          </a:p>
        </p:txBody>
      </p:sp>
      <p:sp>
        <p:nvSpPr>
          <p:cNvPr id="6" name="TextBox 5"/>
          <p:cNvSpPr txBox="1"/>
          <p:nvPr/>
        </p:nvSpPr>
        <p:spPr>
          <a:xfrm>
            <a:off x="3854582" y="2551287"/>
            <a:ext cx="4375018"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Destroys parasite in </a:t>
            </a:r>
            <a:r>
              <a:rPr lang="en-US" sz="2800" b="1" dirty="0" smtClean="0">
                <a:solidFill>
                  <a:srgbClr val="FF0000"/>
                </a:solidFill>
              </a:rPr>
              <a:t>liver</a:t>
            </a:r>
            <a:r>
              <a:rPr lang="en-US" sz="2800" dirty="0" smtClean="0">
                <a:solidFill>
                  <a:schemeClr val="bg1"/>
                </a:solidFill>
              </a:rPr>
              <a:t> cells &amp; prevent invasion of erythrocytes</a:t>
            </a:r>
            <a:endParaRPr lang="en-US" sz="2800" dirty="0">
              <a:solidFill>
                <a:schemeClr val="bg1"/>
              </a:solidFill>
            </a:endParaRPr>
          </a:p>
        </p:txBody>
      </p:sp>
      <p:sp>
        <p:nvSpPr>
          <p:cNvPr id="7" name="TextBox 6"/>
          <p:cNvSpPr txBox="1"/>
          <p:nvPr/>
        </p:nvSpPr>
        <p:spPr>
          <a:xfrm>
            <a:off x="9423502" y="2543531"/>
            <a:ext cx="225033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Primaquine</a:t>
            </a:r>
            <a:endParaRPr lang="en-US" sz="2800" dirty="0">
              <a:solidFill>
                <a:schemeClr val="bg1"/>
              </a:solidFill>
            </a:endParaRPr>
          </a:p>
        </p:txBody>
      </p:sp>
      <p:sp>
        <p:nvSpPr>
          <p:cNvPr id="8" name="TextBox 7"/>
          <p:cNvSpPr txBox="1"/>
          <p:nvPr/>
        </p:nvSpPr>
        <p:spPr>
          <a:xfrm>
            <a:off x="315991" y="4615756"/>
            <a:ext cx="230327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Suppressive prophylaxis</a:t>
            </a:r>
            <a:endParaRPr lang="en-US" sz="2800" dirty="0">
              <a:solidFill>
                <a:schemeClr val="bg1"/>
              </a:solidFill>
            </a:endParaRPr>
          </a:p>
        </p:txBody>
      </p:sp>
      <p:sp>
        <p:nvSpPr>
          <p:cNvPr id="12" name="TextBox 11"/>
          <p:cNvSpPr txBox="1"/>
          <p:nvPr/>
        </p:nvSpPr>
        <p:spPr>
          <a:xfrm>
            <a:off x="3854582" y="4585700"/>
            <a:ext cx="4512177"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Suppresses the </a:t>
            </a:r>
            <a:r>
              <a:rPr lang="en-US" sz="2800" b="1" dirty="0" err="1" smtClean="0">
                <a:solidFill>
                  <a:srgbClr val="FF0000"/>
                </a:solidFill>
              </a:rPr>
              <a:t>erythrocytic</a:t>
            </a:r>
            <a:r>
              <a:rPr lang="en-US" sz="2800" dirty="0" smtClean="0">
                <a:solidFill>
                  <a:srgbClr val="FF0000"/>
                </a:solidFill>
              </a:rPr>
              <a:t> </a:t>
            </a:r>
            <a:r>
              <a:rPr lang="en-US" sz="2800" dirty="0" smtClean="0">
                <a:solidFill>
                  <a:schemeClr val="bg1"/>
                </a:solidFill>
              </a:rPr>
              <a:t>phase &amp; thus attack of malaria fever </a:t>
            </a:r>
            <a:endParaRPr lang="en-US" sz="2800" dirty="0">
              <a:solidFill>
                <a:schemeClr val="bg1"/>
              </a:solidFill>
            </a:endParaRPr>
          </a:p>
        </p:txBody>
      </p:sp>
      <p:sp>
        <p:nvSpPr>
          <p:cNvPr id="15" name="TextBox 14"/>
          <p:cNvSpPr txBox="1"/>
          <p:nvPr/>
        </p:nvSpPr>
        <p:spPr>
          <a:xfrm>
            <a:off x="9372737" y="4606067"/>
            <a:ext cx="2499223"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Chloroquine, </a:t>
            </a:r>
            <a:r>
              <a:rPr lang="en-US" sz="2800" dirty="0" err="1" smtClean="0">
                <a:solidFill>
                  <a:schemeClr val="bg1"/>
                </a:solidFill>
              </a:rPr>
              <a:t>mefloquine</a:t>
            </a:r>
            <a:r>
              <a:rPr lang="en-US" sz="2800" dirty="0" smtClean="0">
                <a:solidFill>
                  <a:schemeClr val="bg1"/>
                </a:solidFill>
              </a:rPr>
              <a:t>, doxycycline</a:t>
            </a:r>
            <a:endParaRPr lang="en-US" sz="2800" dirty="0">
              <a:solidFill>
                <a:schemeClr val="bg1"/>
              </a:solidFill>
            </a:endParaRPr>
          </a:p>
        </p:txBody>
      </p:sp>
      <p:sp>
        <p:nvSpPr>
          <p:cNvPr id="16" name="TextBox 15"/>
          <p:cNvSpPr txBox="1"/>
          <p:nvPr/>
        </p:nvSpPr>
        <p:spPr>
          <a:xfrm>
            <a:off x="315991" y="1243821"/>
            <a:ext cx="624953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Therapeutic classification:</a:t>
            </a:r>
            <a:endParaRPr lang="en-US" sz="3200" dirty="0">
              <a:solidFill>
                <a:srgbClr val="FFFF00"/>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44748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4097" y="1999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551591" y="1859933"/>
            <a:ext cx="2633569"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Clinical cure (</a:t>
            </a:r>
            <a:r>
              <a:rPr lang="en-US" sz="2800" b="1" dirty="0" err="1" smtClean="0">
                <a:solidFill>
                  <a:srgbClr val="FF0000"/>
                </a:solidFill>
              </a:rPr>
              <a:t>Erythrocytic</a:t>
            </a:r>
            <a:r>
              <a:rPr lang="en-US" sz="2800" dirty="0" smtClean="0">
                <a:solidFill>
                  <a:srgbClr val="FF0000"/>
                </a:solidFill>
              </a:rPr>
              <a:t> </a:t>
            </a:r>
            <a:r>
              <a:rPr lang="en-US" sz="2800" dirty="0" err="1" smtClean="0">
                <a:solidFill>
                  <a:schemeClr val="bg1"/>
                </a:solidFill>
              </a:rPr>
              <a:t>schizonticide</a:t>
            </a:r>
            <a:r>
              <a:rPr lang="en-US" sz="2800" dirty="0">
                <a:solidFill>
                  <a:schemeClr val="bg1"/>
                </a:solidFill>
              </a:rPr>
              <a:t>)</a:t>
            </a:r>
          </a:p>
        </p:txBody>
      </p:sp>
      <p:sp>
        <p:nvSpPr>
          <p:cNvPr id="6" name="TextBox 5"/>
          <p:cNvSpPr txBox="1"/>
          <p:nvPr/>
        </p:nvSpPr>
        <p:spPr>
          <a:xfrm>
            <a:off x="4329466" y="1912020"/>
            <a:ext cx="3331028"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Used to terminate  an episode of malarial fever</a:t>
            </a:r>
            <a:endParaRPr lang="en-US" sz="2800" dirty="0">
              <a:solidFill>
                <a:schemeClr val="bg1"/>
              </a:solidFill>
            </a:endParaRPr>
          </a:p>
        </p:txBody>
      </p:sp>
      <p:sp>
        <p:nvSpPr>
          <p:cNvPr id="7" name="TextBox 6"/>
          <p:cNvSpPr txBox="1"/>
          <p:nvPr/>
        </p:nvSpPr>
        <p:spPr>
          <a:xfrm>
            <a:off x="539500" y="3476492"/>
            <a:ext cx="261518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Fast acting high efficacy</a:t>
            </a:r>
            <a:endParaRPr lang="en-US" sz="2800" dirty="0">
              <a:solidFill>
                <a:schemeClr val="bg1"/>
              </a:solidFill>
            </a:endParaRPr>
          </a:p>
        </p:txBody>
      </p:sp>
      <p:sp>
        <p:nvSpPr>
          <p:cNvPr id="8" name="TextBox 7"/>
          <p:cNvSpPr txBox="1"/>
          <p:nvPr/>
        </p:nvSpPr>
        <p:spPr>
          <a:xfrm>
            <a:off x="8455229" y="3346142"/>
            <a:ext cx="2487091"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Chloroquine, quinine, </a:t>
            </a:r>
            <a:r>
              <a:rPr lang="en-US" sz="2800" dirty="0" err="1" smtClean="0">
                <a:solidFill>
                  <a:schemeClr val="bg1"/>
                </a:solidFill>
              </a:rPr>
              <a:t>mefloquine</a:t>
            </a:r>
            <a:r>
              <a:rPr lang="en-US" sz="2800" dirty="0" smtClean="0">
                <a:solidFill>
                  <a:schemeClr val="bg1"/>
                </a:solidFill>
              </a:rPr>
              <a:t>, artemisinin</a:t>
            </a:r>
            <a:endParaRPr lang="en-US" sz="2800" dirty="0">
              <a:solidFill>
                <a:schemeClr val="bg1"/>
              </a:solidFill>
            </a:endParaRPr>
          </a:p>
        </p:txBody>
      </p:sp>
      <p:sp>
        <p:nvSpPr>
          <p:cNvPr id="11" name="TextBox 10"/>
          <p:cNvSpPr txBox="1"/>
          <p:nvPr/>
        </p:nvSpPr>
        <p:spPr>
          <a:xfrm>
            <a:off x="1157239" y="1033509"/>
            <a:ext cx="624953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Therapeutic classification:</a:t>
            </a:r>
            <a:endParaRPr lang="en-US" sz="3200" dirty="0">
              <a:solidFill>
                <a:srgbClr val="FFFF00"/>
              </a:solidFill>
              <a:latin typeface="Algerian" panose="04020705040A02060702" pitchFamily="82" charset="0"/>
            </a:endParaRPr>
          </a:p>
        </p:txBody>
      </p:sp>
      <p:sp>
        <p:nvSpPr>
          <p:cNvPr id="13" name="TextBox 12"/>
          <p:cNvSpPr txBox="1"/>
          <p:nvPr/>
        </p:nvSpPr>
        <p:spPr>
          <a:xfrm>
            <a:off x="580547" y="5396458"/>
            <a:ext cx="2589373"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Slow acting low efficacy</a:t>
            </a:r>
            <a:endParaRPr lang="en-US" sz="2800" dirty="0">
              <a:solidFill>
                <a:schemeClr val="bg1"/>
              </a:solidFill>
            </a:endParaRPr>
          </a:p>
        </p:txBody>
      </p:sp>
      <p:sp>
        <p:nvSpPr>
          <p:cNvPr id="14" name="TextBox 13"/>
          <p:cNvSpPr txBox="1"/>
          <p:nvPr/>
        </p:nvSpPr>
        <p:spPr>
          <a:xfrm>
            <a:off x="8571969" y="5085565"/>
            <a:ext cx="2889155"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Pyrimethamine</a:t>
            </a:r>
            <a:r>
              <a:rPr lang="en-US" sz="2800" dirty="0" smtClean="0">
                <a:solidFill>
                  <a:schemeClr val="bg1"/>
                </a:solidFill>
              </a:rPr>
              <a:t>, </a:t>
            </a:r>
            <a:r>
              <a:rPr lang="en-US" sz="2800" dirty="0" err="1" smtClean="0">
                <a:solidFill>
                  <a:schemeClr val="bg1"/>
                </a:solidFill>
              </a:rPr>
              <a:t>proguanil</a:t>
            </a:r>
            <a:r>
              <a:rPr lang="en-US" sz="2800" dirty="0" smtClean="0">
                <a:solidFill>
                  <a:schemeClr val="bg1"/>
                </a:solidFill>
              </a:rPr>
              <a:t>, sulfonamides</a:t>
            </a:r>
            <a:endParaRPr lang="en-US" sz="2800" dirty="0">
              <a:solidFill>
                <a:schemeClr val="bg1"/>
              </a:solidFill>
            </a:endParaRPr>
          </a:p>
        </p:txBody>
      </p:sp>
      <p:sp>
        <p:nvSpPr>
          <p:cNvPr id="15" name="TextBox 14"/>
          <p:cNvSpPr txBox="1"/>
          <p:nvPr/>
        </p:nvSpPr>
        <p:spPr>
          <a:xfrm>
            <a:off x="536351" y="1855708"/>
            <a:ext cx="260308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Radical cure</a:t>
            </a:r>
            <a:endParaRPr lang="en-US" sz="2800" dirty="0">
              <a:solidFill>
                <a:schemeClr val="bg1"/>
              </a:solidFill>
            </a:endParaRPr>
          </a:p>
        </p:txBody>
      </p:sp>
      <p:sp>
        <p:nvSpPr>
          <p:cNvPr id="16" name="TextBox 15"/>
          <p:cNvSpPr txBox="1"/>
          <p:nvPr/>
        </p:nvSpPr>
        <p:spPr>
          <a:xfrm>
            <a:off x="4344706" y="1924723"/>
            <a:ext cx="2723434"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Eradicate all forms of vivax from the body</a:t>
            </a:r>
            <a:endParaRPr lang="en-US" sz="2800" dirty="0">
              <a:solidFill>
                <a:schemeClr val="bg1"/>
              </a:solidFill>
            </a:endParaRPr>
          </a:p>
        </p:txBody>
      </p:sp>
      <p:sp>
        <p:nvSpPr>
          <p:cNvPr id="17" name="TextBox 16"/>
          <p:cNvSpPr txBox="1"/>
          <p:nvPr/>
        </p:nvSpPr>
        <p:spPr>
          <a:xfrm>
            <a:off x="8438788" y="1979587"/>
            <a:ext cx="331970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Suppressive drug + </a:t>
            </a:r>
            <a:r>
              <a:rPr lang="en-US" sz="2800" dirty="0" err="1" smtClean="0">
                <a:solidFill>
                  <a:schemeClr val="bg1"/>
                </a:solidFill>
              </a:rPr>
              <a:t>hypnozoitocidal</a:t>
            </a:r>
            <a:endParaRPr lang="en-US" sz="2800" dirty="0">
              <a:solidFill>
                <a:schemeClr val="bg1"/>
              </a:solidFill>
            </a:endParaRPr>
          </a:p>
        </p:txBody>
      </p:sp>
      <p:sp>
        <p:nvSpPr>
          <p:cNvPr id="19" name="TextBox 18"/>
          <p:cNvSpPr txBox="1"/>
          <p:nvPr/>
        </p:nvSpPr>
        <p:spPr>
          <a:xfrm>
            <a:off x="551978" y="3503309"/>
            <a:ext cx="260270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Gametocidal</a:t>
            </a:r>
            <a:endParaRPr lang="en-US" sz="2800" dirty="0">
              <a:solidFill>
                <a:schemeClr val="bg1"/>
              </a:solidFill>
            </a:endParaRPr>
          </a:p>
        </p:txBody>
      </p:sp>
      <p:sp>
        <p:nvSpPr>
          <p:cNvPr id="20" name="TextBox 19"/>
          <p:cNvSpPr txBox="1"/>
          <p:nvPr/>
        </p:nvSpPr>
        <p:spPr>
          <a:xfrm>
            <a:off x="4314226" y="3476492"/>
            <a:ext cx="2569489"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Destroys gametocytes &amp; prevent transmission</a:t>
            </a:r>
            <a:endParaRPr lang="en-US" sz="2800" dirty="0">
              <a:solidFill>
                <a:schemeClr val="bg1"/>
              </a:solidFill>
            </a:endParaRPr>
          </a:p>
        </p:txBody>
      </p:sp>
      <p:sp>
        <p:nvSpPr>
          <p:cNvPr id="21" name="TextBox 20"/>
          <p:cNvSpPr txBox="1"/>
          <p:nvPr/>
        </p:nvSpPr>
        <p:spPr>
          <a:xfrm>
            <a:off x="8455229" y="4915670"/>
            <a:ext cx="3013302"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Primaquine</a:t>
            </a:r>
            <a:r>
              <a:rPr lang="en-US" sz="2800" dirty="0" smtClean="0">
                <a:solidFill>
                  <a:schemeClr val="bg1"/>
                </a:solidFill>
              </a:rPr>
              <a:t>, all species</a:t>
            </a:r>
            <a:endParaRPr lang="en-US" sz="2800" dirty="0">
              <a:solidFill>
                <a:schemeClr val="bg1"/>
              </a:solidFill>
            </a:endParaRPr>
          </a:p>
        </p:txBody>
      </p:sp>
      <p:sp>
        <p:nvSpPr>
          <p:cNvPr id="22" name="TextBox 21"/>
          <p:cNvSpPr txBox="1"/>
          <p:nvPr/>
        </p:nvSpPr>
        <p:spPr>
          <a:xfrm>
            <a:off x="8470360" y="5903893"/>
            <a:ext cx="317216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Proguanil</a:t>
            </a:r>
            <a:r>
              <a:rPr lang="en-US" sz="2800" dirty="0" smtClean="0">
                <a:solidFill>
                  <a:schemeClr val="bg1"/>
                </a:solidFill>
              </a:rPr>
              <a:t>, </a:t>
            </a:r>
            <a:r>
              <a:rPr lang="en-US" sz="2800" dirty="0" err="1" smtClean="0">
                <a:solidFill>
                  <a:schemeClr val="bg1"/>
                </a:solidFill>
              </a:rPr>
              <a:t>pyrimethamine</a:t>
            </a:r>
            <a:endParaRPr lang="en-US" sz="2800" dirty="0">
              <a:solidFill>
                <a:schemeClr val="bg1"/>
              </a:solidFill>
            </a:endParaRPr>
          </a:p>
        </p:txBody>
      </p:sp>
      <p:sp>
        <p:nvSpPr>
          <p:cNvPr id="23" name="TextBox 22"/>
          <p:cNvSpPr txBox="1"/>
          <p:nvPr/>
        </p:nvSpPr>
        <p:spPr>
          <a:xfrm>
            <a:off x="8447822" y="3389279"/>
            <a:ext cx="301330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Chloroquine, quinine against vivax</a:t>
            </a:r>
            <a:endParaRPr lang="en-US" sz="2800" dirty="0">
              <a:solidFill>
                <a:schemeClr val="bg1"/>
              </a:solidFill>
            </a:endParaRPr>
          </a:p>
        </p:txBody>
      </p:sp>
      <p:sp>
        <p:nvSpPr>
          <p:cNvPr id="24" name="TextBox 23"/>
          <p:cNvSpPr txBox="1"/>
          <p:nvPr/>
        </p:nvSpPr>
        <p:spPr>
          <a:xfrm>
            <a:off x="626267" y="6208950"/>
            <a:ext cx="301788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Sporozoitocides</a:t>
            </a:r>
            <a:endParaRPr lang="en-US" sz="2800" dirty="0">
              <a:solidFill>
                <a:schemeClr val="bg1"/>
              </a:solidFill>
            </a:endParaRPr>
          </a:p>
        </p:txBody>
      </p:sp>
      <p:sp>
        <p:nvSpPr>
          <p:cNvPr id="25" name="TextBox 24"/>
          <p:cNvSpPr txBox="1"/>
          <p:nvPr/>
        </p:nvSpPr>
        <p:spPr>
          <a:xfrm>
            <a:off x="4329466" y="5753679"/>
            <a:ext cx="2210426"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Destroys </a:t>
            </a:r>
            <a:r>
              <a:rPr lang="en-US" sz="2800" dirty="0" err="1" smtClean="0">
                <a:solidFill>
                  <a:schemeClr val="bg1"/>
                </a:solidFill>
              </a:rPr>
              <a:t>sporozoites</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70773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3"/>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xit" presetSubtype="16" fill="hold" grpId="1" nodeType="clickEffect">
                                  <p:stCondLst>
                                    <p:cond delay="0"/>
                                  </p:stCondLst>
                                  <p:childTnLst>
                                    <p:animEffect transition="out" filter="box(in)">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4" presetClass="exit" presetSubtype="16" fill="hold" grpId="1" nodeType="withEffect">
                                  <p:stCondLst>
                                    <p:cond delay="0"/>
                                  </p:stCondLst>
                                  <p:childTnLst>
                                    <p:animEffect transition="out" filter="box(in)">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4" presetClass="exit" presetSubtype="16" fill="hold" grpId="1" nodeType="withEffect">
                                  <p:stCondLst>
                                    <p:cond delay="0"/>
                                  </p:stCondLst>
                                  <p:childTnLst>
                                    <p:animEffect transition="out" filter="box(in)">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4" presetClass="exit" presetSubtype="16" fill="hold" grpId="1" nodeType="withEffect">
                                  <p:stCondLst>
                                    <p:cond delay="0"/>
                                  </p:stCondLst>
                                  <p:childTnLst>
                                    <p:animEffect transition="out" filter="box(in)">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3" presetClass="exit" presetSubtype="10" fill="hold" grpId="1" nodeType="withEffect">
                                  <p:stCondLst>
                                    <p:cond delay="0"/>
                                  </p:stCondLst>
                                  <p:childTnLst>
                                    <p:animEffect transition="out" filter="blinds(horizontal)">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4" presetClass="exit" presetSubtype="16" fill="hold" grpId="1" nodeType="withEffect">
                                  <p:stCondLst>
                                    <p:cond delay="0"/>
                                  </p:stCondLst>
                                  <p:childTnLst>
                                    <p:animEffect transition="out" filter="box(in)">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anim calcmode="lin" valueType="num">
                                      <p:cBhvr>
                                        <p:cTn id="103" dur="1000" fill="hold"/>
                                        <p:tgtEl>
                                          <p:spTgt spid="16"/>
                                        </p:tgtEl>
                                        <p:attrNameLst>
                                          <p:attrName>ppt_x</p:attrName>
                                        </p:attrNameLst>
                                      </p:cBhvr>
                                      <p:tavLst>
                                        <p:tav tm="0">
                                          <p:val>
                                            <p:strVal val="#ppt_x"/>
                                          </p:val>
                                        </p:tav>
                                        <p:tav tm="100000">
                                          <p:val>
                                            <p:strVal val="#ppt_x"/>
                                          </p:val>
                                        </p:tav>
                                      </p:tavLst>
                                    </p:anim>
                                    <p:anim calcmode="lin" valueType="num">
                                      <p:cBhvr>
                                        <p:cTn id="10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anim calcmode="lin" valueType="num">
                                      <p:cBhvr>
                                        <p:cTn id="110" dur="1000" fill="hold"/>
                                        <p:tgtEl>
                                          <p:spTgt spid="17"/>
                                        </p:tgtEl>
                                        <p:attrNameLst>
                                          <p:attrName>ppt_x</p:attrName>
                                        </p:attrNameLst>
                                      </p:cBhvr>
                                      <p:tavLst>
                                        <p:tav tm="0">
                                          <p:val>
                                            <p:strVal val="#ppt_x"/>
                                          </p:val>
                                        </p:tav>
                                        <p:tav tm="100000">
                                          <p:val>
                                            <p:strVal val="#ppt_x"/>
                                          </p:val>
                                        </p:tav>
                                      </p:tavLst>
                                    </p:anim>
                                    <p:anim calcmode="lin" valueType="num">
                                      <p:cBhvr>
                                        <p:cTn id="1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anim calcmode="lin" valueType="num">
                                      <p:cBhvr>
                                        <p:cTn id="117" dur="1000" fill="hold"/>
                                        <p:tgtEl>
                                          <p:spTgt spid="19"/>
                                        </p:tgtEl>
                                        <p:attrNameLst>
                                          <p:attrName>ppt_x</p:attrName>
                                        </p:attrNameLst>
                                      </p:cBhvr>
                                      <p:tavLst>
                                        <p:tav tm="0">
                                          <p:val>
                                            <p:strVal val="#ppt_x"/>
                                          </p:val>
                                        </p:tav>
                                        <p:tav tm="100000">
                                          <p:val>
                                            <p:strVal val="#ppt_x"/>
                                          </p:val>
                                        </p:tav>
                                      </p:tavLst>
                                    </p:anim>
                                    <p:anim calcmode="lin" valueType="num">
                                      <p:cBhvr>
                                        <p:cTn id="1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1000"/>
                                        <p:tgtEl>
                                          <p:spTgt spid="20"/>
                                        </p:tgtEl>
                                      </p:cBhvr>
                                    </p:animEffect>
                                    <p:anim calcmode="lin" valueType="num">
                                      <p:cBhvr>
                                        <p:cTn id="124" dur="1000" fill="hold"/>
                                        <p:tgtEl>
                                          <p:spTgt spid="20"/>
                                        </p:tgtEl>
                                        <p:attrNameLst>
                                          <p:attrName>ppt_x</p:attrName>
                                        </p:attrNameLst>
                                      </p:cBhvr>
                                      <p:tavLst>
                                        <p:tav tm="0">
                                          <p:val>
                                            <p:strVal val="#ppt_x"/>
                                          </p:val>
                                        </p:tav>
                                        <p:tav tm="100000">
                                          <p:val>
                                            <p:strVal val="#ppt_x"/>
                                          </p:val>
                                        </p:tav>
                                      </p:tavLst>
                                    </p:anim>
                                    <p:anim calcmode="lin" valueType="num">
                                      <p:cBhvr>
                                        <p:cTn id="1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1000"/>
                                        <p:tgtEl>
                                          <p:spTgt spid="23"/>
                                        </p:tgtEl>
                                      </p:cBhvr>
                                    </p:animEffect>
                                    <p:anim calcmode="lin" valueType="num">
                                      <p:cBhvr>
                                        <p:cTn id="131" dur="1000" fill="hold"/>
                                        <p:tgtEl>
                                          <p:spTgt spid="23"/>
                                        </p:tgtEl>
                                        <p:attrNameLst>
                                          <p:attrName>ppt_x</p:attrName>
                                        </p:attrNameLst>
                                      </p:cBhvr>
                                      <p:tavLst>
                                        <p:tav tm="0">
                                          <p:val>
                                            <p:strVal val="#ppt_x"/>
                                          </p:val>
                                        </p:tav>
                                        <p:tav tm="100000">
                                          <p:val>
                                            <p:strVal val="#ppt_x"/>
                                          </p:val>
                                        </p:tav>
                                      </p:tavLst>
                                    </p:anim>
                                    <p:anim calcmode="lin" valueType="num">
                                      <p:cBhvr>
                                        <p:cTn id="1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1000"/>
                                        <p:tgtEl>
                                          <p:spTgt spid="21"/>
                                        </p:tgtEl>
                                      </p:cBhvr>
                                    </p:animEffect>
                                    <p:anim calcmode="lin" valueType="num">
                                      <p:cBhvr>
                                        <p:cTn id="138" dur="1000" fill="hold"/>
                                        <p:tgtEl>
                                          <p:spTgt spid="21"/>
                                        </p:tgtEl>
                                        <p:attrNameLst>
                                          <p:attrName>ppt_x</p:attrName>
                                        </p:attrNameLst>
                                      </p:cBhvr>
                                      <p:tavLst>
                                        <p:tav tm="0">
                                          <p:val>
                                            <p:strVal val="#ppt_x"/>
                                          </p:val>
                                        </p:tav>
                                        <p:tav tm="100000">
                                          <p:val>
                                            <p:strVal val="#ppt_x"/>
                                          </p:val>
                                        </p:tav>
                                      </p:tavLst>
                                    </p:anim>
                                    <p:anim calcmode="lin" valueType="num">
                                      <p:cBhvr>
                                        <p:cTn id="1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fade">
                                      <p:cBhvr>
                                        <p:cTn id="144" dur="1000"/>
                                        <p:tgtEl>
                                          <p:spTgt spid="24"/>
                                        </p:tgtEl>
                                      </p:cBhvr>
                                    </p:animEffect>
                                    <p:anim calcmode="lin" valueType="num">
                                      <p:cBhvr>
                                        <p:cTn id="145" dur="1000" fill="hold"/>
                                        <p:tgtEl>
                                          <p:spTgt spid="24"/>
                                        </p:tgtEl>
                                        <p:attrNameLst>
                                          <p:attrName>ppt_x</p:attrName>
                                        </p:attrNameLst>
                                      </p:cBhvr>
                                      <p:tavLst>
                                        <p:tav tm="0">
                                          <p:val>
                                            <p:strVal val="#ppt_x"/>
                                          </p:val>
                                        </p:tav>
                                        <p:tav tm="100000">
                                          <p:val>
                                            <p:strVal val="#ppt_x"/>
                                          </p:val>
                                        </p:tav>
                                      </p:tavLst>
                                    </p:anim>
                                    <p:anim calcmode="lin" valueType="num">
                                      <p:cBhvr>
                                        <p:cTn id="1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fade">
                                      <p:cBhvr>
                                        <p:cTn id="151" dur="1000"/>
                                        <p:tgtEl>
                                          <p:spTgt spid="25"/>
                                        </p:tgtEl>
                                      </p:cBhvr>
                                    </p:animEffect>
                                    <p:anim calcmode="lin" valueType="num">
                                      <p:cBhvr>
                                        <p:cTn id="152" dur="1000" fill="hold"/>
                                        <p:tgtEl>
                                          <p:spTgt spid="25"/>
                                        </p:tgtEl>
                                        <p:attrNameLst>
                                          <p:attrName>ppt_x</p:attrName>
                                        </p:attrNameLst>
                                      </p:cBhvr>
                                      <p:tavLst>
                                        <p:tav tm="0">
                                          <p:val>
                                            <p:strVal val="#ppt_x"/>
                                          </p:val>
                                        </p:tav>
                                        <p:tav tm="100000">
                                          <p:val>
                                            <p:strVal val="#ppt_x"/>
                                          </p:val>
                                        </p:tav>
                                      </p:tavLst>
                                    </p:anim>
                                    <p:anim calcmode="lin" valueType="num">
                                      <p:cBhvr>
                                        <p:cTn id="1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fade">
                                      <p:cBhvr>
                                        <p:cTn id="158" dur="1000"/>
                                        <p:tgtEl>
                                          <p:spTgt spid="22"/>
                                        </p:tgtEl>
                                      </p:cBhvr>
                                    </p:animEffect>
                                    <p:anim calcmode="lin" valueType="num">
                                      <p:cBhvr>
                                        <p:cTn id="159" dur="1000" fill="hold"/>
                                        <p:tgtEl>
                                          <p:spTgt spid="22"/>
                                        </p:tgtEl>
                                        <p:attrNameLst>
                                          <p:attrName>ppt_x</p:attrName>
                                        </p:attrNameLst>
                                      </p:cBhvr>
                                      <p:tavLst>
                                        <p:tav tm="0">
                                          <p:val>
                                            <p:strVal val="#ppt_x"/>
                                          </p:val>
                                        </p:tav>
                                        <p:tav tm="100000">
                                          <p:val>
                                            <p:strVal val="#ppt_x"/>
                                          </p:val>
                                        </p:tav>
                                      </p:tavLst>
                                    </p:anim>
                                    <p:anim calcmode="lin" valueType="num">
                                      <p:cBhvr>
                                        <p:cTn id="1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3" grpId="0" animBg="1"/>
      <p:bldP spid="13" grpId="1" animBg="1"/>
      <p:bldP spid="14" grpId="0" animBg="1"/>
      <p:bldP spid="14" grpId="1"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6609" y="276125"/>
            <a:ext cx="403862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sp>
        <p:nvSpPr>
          <p:cNvPr id="5" name="TextBox 4"/>
          <p:cNvSpPr txBox="1"/>
          <p:nvPr/>
        </p:nvSpPr>
        <p:spPr>
          <a:xfrm>
            <a:off x="244654" y="2360391"/>
            <a:ext cx="629330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rPr>
              <a:t>Fast acting </a:t>
            </a:r>
            <a:r>
              <a:rPr lang="en-US" sz="2800" b="1" dirty="0">
                <a:solidFill>
                  <a:schemeClr val="bg1"/>
                </a:solidFill>
              </a:rPr>
              <a:t>blood</a:t>
            </a:r>
            <a:r>
              <a:rPr lang="en-US" sz="2800" dirty="0">
                <a:solidFill>
                  <a:schemeClr val="bg1"/>
                </a:solidFill>
              </a:rPr>
              <a:t> </a:t>
            </a:r>
            <a:r>
              <a:rPr lang="en-US" sz="2800" dirty="0" err="1">
                <a:solidFill>
                  <a:schemeClr val="bg1"/>
                </a:solidFill>
              </a:rPr>
              <a:t>Schizontocide</a:t>
            </a:r>
            <a:endParaRPr lang="en-US" sz="2800" dirty="0">
              <a:solidFill>
                <a:schemeClr val="bg1"/>
              </a:solidFill>
            </a:endParaRPr>
          </a:p>
        </p:txBody>
      </p:sp>
      <p:sp>
        <p:nvSpPr>
          <p:cNvPr id="6" name="TextBox 5"/>
          <p:cNvSpPr txBox="1"/>
          <p:nvPr/>
        </p:nvSpPr>
        <p:spPr>
          <a:xfrm>
            <a:off x="217222" y="3127830"/>
            <a:ext cx="5673373"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Affect all forms including multi-drug resistant </a:t>
            </a:r>
            <a:r>
              <a:rPr lang="en-US" sz="2800" i="1" dirty="0">
                <a:solidFill>
                  <a:schemeClr val="bg1"/>
                </a:solidFill>
              </a:rPr>
              <a:t>P. falciparum</a:t>
            </a:r>
            <a:endParaRPr lang="en-US" sz="2800" dirty="0">
              <a:solidFill>
                <a:schemeClr val="bg1"/>
              </a:solidFill>
            </a:endParaRPr>
          </a:p>
        </p:txBody>
      </p:sp>
      <p:pic>
        <p:nvPicPr>
          <p:cNvPr id="11" name="Picture 10" descr="Annual wormwood for antimalarial dru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561" y="0"/>
            <a:ext cx="297180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44654" y="5016163"/>
            <a:ext cx="6293306"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rPr>
              <a:t>High recrudescence rate </a:t>
            </a:r>
            <a:r>
              <a:rPr lang="en-US" sz="2800" dirty="0">
                <a:solidFill>
                  <a:schemeClr val="bg1"/>
                </a:solidFill>
              </a:rPr>
              <a:t>after short-course therapy</a:t>
            </a:r>
          </a:p>
        </p:txBody>
      </p:sp>
      <p:sp>
        <p:nvSpPr>
          <p:cNvPr id="15" name="TextBox 14"/>
          <p:cNvSpPr txBox="1"/>
          <p:nvPr/>
        </p:nvSpPr>
        <p:spPr>
          <a:xfrm>
            <a:off x="217222" y="4334616"/>
            <a:ext cx="629330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b="1" dirty="0" smtClean="0">
                <a:solidFill>
                  <a:schemeClr val="bg1"/>
                </a:solidFill>
              </a:rPr>
              <a:t>Short</a:t>
            </a:r>
            <a:r>
              <a:rPr lang="en-US" sz="2800" dirty="0" smtClean="0">
                <a:solidFill>
                  <a:schemeClr val="bg1"/>
                </a:solidFill>
              </a:rPr>
              <a:t> duration of action</a:t>
            </a:r>
            <a:endParaRPr lang="en-US" sz="2800" dirty="0">
              <a:solidFill>
                <a:schemeClr val="bg1"/>
              </a:solidFill>
            </a:endParaRPr>
          </a:p>
        </p:txBody>
      </p:sp>
      <p:sp>
        <p:nvSpPr>
          <p:cNvPr id="16" name="TextBox 15"/>
          <p:cNvSpPr txBox="1"/>
          <p:nvPr/>
        </p:nvSpPr>
        <p:spPr>
          <a:xfrm>
            <a:off x="275134" y="1214343"/>
            <a:ext cx="7161986"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err="1" smtClean="0">
                <a:solidFill>
                  <a:schemeClr val="bg1"/>
                </a:solidFill>
              </a:rPr>
              <a:t>Artemisinin</a:t>
            </a:r>
            <a:r>
              <a:rPr lang="en-US" sz="2800" dirty="0" smtClean="0">
                <a:solidFill>
                  <a:schemeClr val="bg1"/>
                </a:solidFill>
              </a:rPr>
              <a:t> is the active principle of the plant </a:t>
            </a:r>
            <a:r>
              <a:rPr lang="en-US" sz="2800" i="1" dirty="0" smtClean="0">
                <a:solidFill>
                  <a:schemeClr val="bg1"/>
                </a:solidFill>
              </a:rPr>
              <a:t>Artemisia </a:t>
            </a:r>
            <a:r>
              <a:rPr lang="en-US" sz="2800" i="1" dirty="0" err="1" smtClean="0">
                <a:solidFill>
                  <a:schemeClr val="bg1"/>
                </a:solidFill>
              </a:rPr>
              <a:t>annua</a:t>
            </a:r>
            <a:r>
              <a:rPr lang="en-US" sz="2800" i="1" dirty="0" smtClean="0">
                <a:solidFill>
                  <a:schemeClr val="bg1"/>
                </a:solidFill>
              </a:rPr>
              <a:t> </a:t>
            </a:r>
            <a:r>
              <a:rPr lang="en-US" sz="2800" b="1" dirty="0" smtClean="0">
                <a:solidFill>
                  <a:schemeClr val="bg1"/>
                </a:solidFill>
              </a:rPr>
              <a:t>(</a:t>
            </a:r>
            <a:r>
              <a:rPr lang="en-US" sz="2800" b="1" dirty="0" err="1" smtClean="0">
                <a:solidFill>
                  <a:schemeClr val="bg1"/>
                </a:solidFill>
              </a:rPr>
              <a:t>qinghaosu</a:t>
            </a:r>
            <a:r>
              <a:rPr lang="en-US" sz="2800" b="1" dirty="0" smtClean="0">
                <a:solidFill>
                  <a:schemeClr val="bg1"/>
                </a:solidFill>
              </a:rPr>
              <a:t>)</a:t>
            </a:r>
            <a:endParaRPr lang="en-US" sz="2800" i="1" dirty="0">
              <a:solidFill>
                <a:schemeClr val="bg1"/>
              </a:solidFill>
            </a:endParaRPr>
          </a:p>
        </p:txBody>
      </p:sp>
      <p:sp>
        <p:nvSpPr>
          <p:cNvPr id="17" name="TextBox 16"/>
          <p:cNvSpPr txBox="1"/>
          <p:nvPr/>
        </p:nvSpPr>
        <p:spPr>
          <a:xfrm>
            <a:off x="259081" y="6063827"/>
            <a:ext cx="945869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rPr>
              <a:t>Poorly soluble in water &amp; oil, can only be used orally.</a:t>
            </a:r>
            <a:endParaRPr lang="en-US" sz="2800" dirty="0">
              <a:solidFill>
                <a:schemeClr val="bg1"/>
              </a:solidFill>
            </a:endParaRPr>
          </a:p>
        </p:txBody>
      </p:sp>
      <p:pic>
        <p:nvPicPr>
          <p:cNvPr id="26626" name="Picture 2" descr="نتيجة بحث الصور عن ‪antimalarial drugs comics‬‏">
            <a:hlinkClick r:id="rId6"/>
          </p:cNvPr>
          <p:cNvPicPr>
            <a:picLocks noChangeAspect="1" noChangeArrowheads="1"/>
          </p:cNvPicPr>
          <p:nvPr/>
        </p:nvPicPr>
        <p:blipFill>
          <a:blip r:embed="rId7"/>
          <a:srcRect/>
          <a:stretch>
            <a:fillRect/>
          </a:stretch>
        </p:blipFill>
        <p:spPr bwMode="auto">
          <a:xfrm>
            <a:off x="7620001" y="2514600"/>
            <a:ext cx="4241418" cy="339090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66616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306" y="207119"/>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pharmakokinetics</a:t>
            </a:r>
            <a:endParaRPr lang="en-US" sz="3200" dirty="0">
              <a:solidFill>
                <a:srgbClr val="FFFF00"/>
              </a:solidFill>
              <a:latin typeface="Algerian" panose="04020705040A02060702" pitchFamily="82" charset="0"/>
            </a:endParaRPr>
          </a:p>
        </p:txBody>
      </p:sp>
      <p:sp>
        <p:nvSpPr>
          <p:cNvPr id="5" name="TextBox 4"/>
          <p:cNvSpPr txBox="1"/>
          <p:nvPr/>
        </p:nvSpPr>
        <p:spPr>
          <a:xfrm>
            <a:off x="379377" y="2987910"/>
            <a:ext cx="825579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b="1" dirty="0">
                <a:solidFill>
                  <a:schemeClr val="bg1"/>
                </a:solidFill>
                <a:latin typeface="Arial Narrow" pitchFamily="34" charset="0"/>
              </a:rPr>
              <a:t> </a:t>
            </a:r>
            <a:r>
              <a:rPr lang="en-US" sz="2800" dirty="0">
                <a:solidFill>
                  <a:schemeClr val="bg1"/>
                </a:solidFill>
                <a:latin typeface="Arial Narrow" pitchFamily="34" charset="0"/>
              </a:rPr>
              <a:t>Derivatives are rapidly absorbed orally &amp; Widely </a:t>
            </a:r>
            <a:r>
              <a:rPr lang="en-US" sz="2800" dirty="0" smtClean="0">
                <a:solidFill>
                  <a:schemeClr val="bg1"/>
                </a:solidFill>
                <a:latin typeface="Arial Narrow" pitchFamily="34" charset="0"/>
              </a:rPr>
              <a:t>distributed </a:t>
            </a:r>
            <a:endParaRPr lang="en-US" sz="2800" dirty="0">
              <a:solidFill>
                <a:schemeClr val="bg1"/>
              </a:solidFill>
              <a:latin typeface="Arial Narrow" pitchFamily="34" charset="0"/>
            </a:endParaRPr>
          </a:p>
        </p:txBody>
      </p:sp>
      <p:sp>
        <p:nvSpPr>
          <p:cNvPr id="6" name="TextBox 5"/>
          <p:cNvSpPr txBox="1"/>
          <p:nvPr/>
        </p:nvSpPr>
        <p:spPr>
          <a:xfrm>
            <a:off x="347296" y="1329044"/>
            <a:ext cx="1006117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Rapidly </a:t>
            </a:r>
            <a:r>
              <a:rPr lang="en-US" sz="2800" dirty="0" err="1">
                <a:solidFill>
                  <a:schemeClr val="bg1"/>
                </a:solidFill>
                <a:latin typeface="Arial Narrow" pitchFamily="34" charset="0"/>
              </a:rPr>
              <a:t>biotransformed</a:t>
            </a:r>
            <a:r>
              <a:rPr lang="en-US" sz="2800" dirty="0">
                <a:solidFill>
                  <a:schemeClr val="bg1"/>
                </a:solidFill>
                <a:latin typeface="Arial Narrow" pitchFamily="34" charset="0"/>
              </a:rPr>
              <a:t> in liver into </a:t>
            </a:r>
            <a:r>
              <a:rPr lang="en-US" sz="2800" dirty="0" err="1" smtClean="0">
                <a:solidFill>
                  <a:schemeClr val="bg1"/>
                </a:solidFill>
                <a:latin typeface="Arial Narrow" pitchFamily="34" charset="0"/>
              </a:rPr>
              <a:t>di-hydroartesiminin</a:t>
            </a:r>
            <a:r>
              <a:rPr lang="en-US" sz="2800" dirty="0" err="1" smtClean="0">
                <a:solidFill>
                  <a:schemeClr val="bg1"/>
                </a:solidFill>
                <a:uFill>
                  <a:solidFill>
                    <a:srgbClr val="C00000"/>
                  </a:solidFill>
                </a:uFill>
                <a:latin typeface="Arial Narrow" pitchFamily="34" charset="0"/>
                <a:sym typeface="Wingdings 3"/>
              </a:rPr>
              <a:t></a:t>
            </a:r>
            <a:r>
              <a:rPr lang="en-US" sz="2800" dirty="0" err="1" smtClean="0">
                <a:solidFill>
                  <a:schemeClr val="bg1"/>
                </a:solidFill>
                <a:latin typeface="Arial Narrow" pitchFamily="34" charset="0"/>
              </a:rPr>
              <a:t>active</a:t>
            </a:r>
            <a:r>
              <a:rPr lang="en-US" sz="2800" dirty="0" smtClean="0">
                <a:solidFill>
                  <a:schemeClr val="bg1"/>
                </a:solidFill>
                <a:latin typeface="Arial Narrow" pitchFamily="34" charset="0"/>
              </a:rPr>
              <a:t> </a:t>
            </a:r>
            <a:r>
              <a:rPr lang="en-US" sz="2800" dirty="0">
                <a:solidFill>
                  <a:schemeClr val="bg1"/>
                </a:solidFill>
                <a:latin typeface="Arial Narrow" pitchFamily="34" charset="0"/>
              </a:rPr>
              <a:t>metabolite</a:t>
            </a:r>
          </a:p>
        </p:txBody>
      </p:sp>
      <p:sp>
        <p:nvSpPr>
          <p:cNvPr id="18" name="TextBox 17"/>
          <p:cNvSpPr txBox="1"/>
          <p:nvPr/>
        </p:nvSpPr>
        <p:spPr>
          <a:xfrm>
            <a:off x="379377" y="3817224"/>
            <a:ext cx="3528744"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latin typeface="Arial Narrow" pitchFamily="34" charset="0"/>
              </a:rPr>
              <a:t>Artemisinin</a:t>
            </a:r>
            <a:r>
              <a:rPr lang="en-US" sz="2800" dirty="0">
                <a:solidFill>
                  <a:schemeClr val="bg1"/>
                </a:solidFill>
                <a:latin typeface="Arial Narrow" pitchFamily="34" charset="0"/>
              </a:rPr>
              <a:t> t½ </a:t>
            </a:r>
            <a:r>
              <a:rPr lang="en-US" sz="2800" dirty="0" smtClean="0">
                <a:solidFill>
                  <a:schemeClr val="bg1"/>
                </a:solidFill>
                <a:uFill>
                  <a:solidFill>
                    <a:srgbClr val="C00000"/>
                  </a:solidFill>
                </a:uFill>
                <a:latin typeface="Arial Narrow" pitchFamily="34" charset="0"/>
                <a:sym typeface="Wingdings 3"/>
              </a:rPr>
              <a:t> </a:t>
            </a:r>
            <a:r>
              <a:rPr lang="en-US" sz="2800" dirty="0" smtClean="0">
                <a:solidFill>
                  <a:schemeClr val="bg1"/>
                </a:solidFill>
                <a:latin typeface="Arial Narrow" pitchFamily="34" charset="0"/>
              </a:rPr>
              <a:t>4 </a:t>
            </a:r>
            <a:r>
              <a:rPr lang="en-US" sz="2800" dirty="0" err="1" smtClean="0">
                <a:solidFill>
                  <a:schemeClr val="bg1"/>
                </a:solidFill>
                <a:latin typeface="Arial Narrow" pitchFamily="34" charset="0"/>
              </a:rPr>
              <a:t>hrs</a:t>
            </a:r>
            <a:r>
              <a:rPr lang="en-US" sz="2800" dirty="0" smtClean="0">
                <a:solidFill>
                  <a:schemeClr val="bg1"/>
                </a:solidFill>
                <a:latin typeface="Arial Narrow" pitchFamily="34" charset="0"/>
              </a:rPr>
              <a:t> </a:t>
            </a:r>
            <a:endParaRPr lang="en-US" sz="2800" dirty="0">
              <a:solidFill>
                <a:schemeClr val="bg1"/>
              </a:solidFill>
              <a:latin typeface="Arial Narrow" pitchFamily="34" charset="0"/>
            </a:endParaRPr>
          </a:p>
        </p:txBody>
      </p:sp>
      <p:sp>
        <p:nvSpPr>
          <p:cNvPr id="20" name="TextBox 19"/>
          <p:cNvSpPr txBox="1"/>
          <p:nvPr/>
        </p:nvSpPr>
        <p:spPr>
          <a:xfrm>
            <a:off x="196172" y="4627854"/>
            <a:ext cx="11853866" cy="193899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b="1" dirty="0" err="1" smtClean="0">
                <a:solidFill>
                  <a:schemeClr val="bg1"/>
                </a:solidFill>
                <a:latin typeface="Arial Narrow" pitchFamily="34" charset="0"/>
              </a:rPr>
              <a:t>Artesunate</a:t>
            </a:r>
            <a:r>
              <a:rPr lang="en-US" sz="2800" dirty="0">
                <a:solidFill>
                  <a:schemeClr val="bg1"/>
                </a:solidFill>
                <a:latin typeface="Arial Narrow" pitchFamily="34" charset="0"/>
              </a:rPr>
              <a:t> t</a:t>
            </a:r>
            <a:r>
              <a:rPr lang="en-US" sz="2800" dirty="0" smtClean="0">
                <a:solidFill>
                  <a:schemeClr val="bg1"/>
                </a:solidFill>
                <a:latin typeface="Arial Narrow" pitchFamily="34" charset="0"/>
              </a:rPr>
              <a:t>½ </a:t>
            </a:r>
            <a:r>
              <a:rPr lang="en-US" sz="2800" dirty="0">
                <a:solidFill>
                  <a:schemeClr val="bg1"/>
                </a:solidFill>
                <a:latin typeface="Arial Narrow" pitchFamily="34" charset="0"/>
              </a:rPr>
              <a:t>45 min</a:t>
            </a:r>
            <a:r>
              <a:rPr lang="en-US" sz="2800" dirty="0" smtClean="0">
                <a:solidFill>
                  <a:schemeClr val="bg1"/>
                </a:solidFill>
                <a:latin typeface="Arial Narrow" pitchFamily="34" charset="0"/>
              </a:rPr>
              <a:t> </a:t>
            </a:r>
            <a:r>
              <a:rPr lang="en-US" sz="2800" dirty="0" smtClean="0">
                <a:solidFill>
                  <a:schemeClr val="bg1"/>
                </a:solidFill>
              </a:rPr>
              <a:t>(water-soluble; oral, IV, IM, rectal administration)</a:t>
            </a:r>
          </a:p>
          <a:p>
            <a:endParaRPr lang="en-US" sz="800" dirty="0" smtClean="0">
              <a:solidFill>
                <a:schemeClr val="bg1"/>
              </a:solidFill>
            </a:endParaRPr>
          </a:p>
          <a:p>
            <a:pPr>
              <a:buBlip>
                <a:blip r:embed="rId3"/>
              </a:buBlip>
            </a:pPr>
            <a:r>
              <a:rPr lang="en-US" sz="2800" dirty="0" err="1">
                <a:solidFill>
                  <a:schemeClr val="bg1"/>
                </a:solidFill>
              </a:rPr>
              <a:t>Artemether</a:t>
            </a:r>
            <a:r>
              <a:rPr lang="en-US" sz="2800" dirty="0">
                <a:solidFill>
                  <a:schemeClr val="bg1"/>
                </a:solidFill>
              </a:rPr>
              <a:t> t½ 4-11 </a:t>
            </a:r>
            <a:r>
              <a:rPr lang="en-US" sz="2800" dirty="0" err="1">
                <a:solidFill>
                  <a:schemeClr val="bg1"/>
                </a:solidFill>
              </a:rPr>
              <a:t>hrs</a:t>
            </a:r>
            <a:r>
              <a:rPr lang="en-US" sz="2800" dirty="0">
                <a:solidFill>
                  <a:schemeClr val="bg1"/>
                </a:solidFill>
              </a:rPr>
              <a:t>, (lipid-soluble; oral, IM, &amp; rectal administration). Induce its own CYP-mediated metabolism→ ↑ clearance 5 </a:t>
            </a:r>
            <a:r>
              <a:rPr lang="en-US" sz="2800" dirty="0" smtClean="0">
                <a:solidFill>
                  <a:schemeClr val="bg1"/>
                </a:solidFill>
              </a:rPr>
              <a:t>fold.</a:t>
            </a:r>
            <a:endParaRPr lang="en-US" sz="2800" dirty="0">
              <a:solidFill>
                <a:schemeClr val="bg1"/>
              </a:solidFill>
            </a:endParaRPr>
          </a:p>
        </p:txBody>
      </p:sp>
      <p:sp>
        <p:nvSpPr>
          <p:cNvPr id="21" name="TextBox 20"/>
          <p:cNvSpPr txBox="1"/>
          <p:nvPr/>
        </p:nvSpPr>
        <p:spPr>
          <a:xfrm>
            <a:off x="379377" y="2170249"/>
            <a:ext cx="734772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err="1" smtClean="0">
                <a:solidFill>
                  <a:schemeClr val="bg1"/>
                </a:solidFill>
                <a:latin typeface="Arial Narrow" pitchFamily="34" charset="0"/>
              </a:rPr>
              <a:t>Artemisinin</a:t>
            </a:r>
            <a:r>
              <a:rPr lang="en-US" sz="2800" dirty="0" smtClean="0">
                <a:solidFill>
                  <a:schemeClr val="bg1"/>
                </a:solidFill>
                <a:latin typeface="Arial Narrow" pitchFamily="34" charset="0"/>
              </a:rPr>
              <a:t>, </a:t>
            </a:r>
            <a:r>
              <a:rPr lang="en-US" sz="2800" dirty="0" err="1" smtClean="0">
                <a:solidFill>
                  <a:schemeClr val="bg1"/>
                </a:solidFill>
                <a:latin typeface="Arial Narrow" pitchFamily="34" charset="0"/>
              </a:rPr>
              <a:t>artesunate</a:t>
            </a:r>
            <a:r>
              <a:rPr lang="en-US" sz="2800" dirty="0" smtClean="0">
                <a:solidFill>
                  <a:schemeClr val="bg1"/>
                </a:solidFill>
                <a:latin typeface="Arial Narrow" pitchFamily="34" charset="0"/>
              </a:rPr>
              <a:t>,</a:t>
            </a:r>
            <a:r>
              <a:rPr lang="en-US" sz="2800" dirty="0" smtClean="0">
                <a:solidFill>
                  <a:schemeClr val="bg1"/>
                </a:solidFill>
                <a:uFill>
                  <a:solidFill>
                    <a:srgbClr val="C00000"/>
                  </a:solidFill>
                </a:uFill>
                <a:latin typeface="Arial Narrow" pitchFamily="34" charset="0"/>
                <a:sym typeface="Wingdings 3"/>
              </a:rPr>
              <a:t> </a:t>
            </a:r>
            <a:r>
              <a:rPr lang="en-US" sz="2800" dirty="0" err="1" smtClean="0">
                <a:solidFill>
                  <a:schemeClr val="bg1"/>
                </a:solidFill>
                <a:latin typeface="Arial Narrow" pitchFamily="34" charset="0"/>
              </a:rPr>
              <a:t>artemether</a:t>
            </a:r>
            <a:r>
              <a:rPr lang="en-US" sz="2800" dirty="0" smtClean="0">
                <a:solidFill>
                  <a:schemeClr val="bg1"/>
                </a:solidFill>
                <a:latin typeface="Arial Narrow" pitchFamily="34" charset="0"/>
              </a:rPr>
              <a:t> are </a:t>
            </a:r>
            <a:r>
              <a:rPr lang="en-US" sz="2800" b="1" dirty="0" err="1" smtClean="0">
                <a:solidFill>
                  <a:schemeClr val="bg1"/>
                </a:solidFill>
                <a:latin typeface="Arial Narrow" pitchFamily="34" charset="0"/>
              </a:rPr>
              <a:t>prodrugs</a:t>
            </a:r>
            <a:endParaRPr lang="en-US" sz="2800" b="1"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06632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09" y="2070052"/>
            <a:ext cx="11592233" cy="1754326"/>
          </a:xfrm>
          <a:prstGeom prst="rect">
            <a:avLst/>
          </a:prstGeom>
          <a:solidFill>
            <a:schemeClr val="accent3">
              <a:lumMod val="60000"/>
              <a:lumOff val="40000"/>
            </a:schemeClr>
          </a:solidFill>
        </p:spPr>
        <p:txBody>
          <a:bodyPr wrap="square" rtlCol="0">
            <a:spAutoFit/>
          </a:bodyPr>
          <a:lstStyle/>
          <a:p>
            <a:r>
              <a:rPr lang="en-US" sz="3600" dirty="0" err="1">
                <a:solidFill>
                  <a:schemeClr val="bg1"/>
                </a:solidFill>
              </a:rPr>
              <a:t>Artemisinin</a:t>
            </a:r>
            <a:r>
              <a:rPr lang="en-US" sz="3600" dirty="0">
                <a:solidFill>
                  <a:schemeClr val="bg1"/>
                </a:solidFill>
              </a:rPr>
              <a:t> </a:t>
            </a:r>
            <a:r>
              <a:rPr lang="en-US" sz="3600" dirty="0" smtClean="0">
                <a:solidFill>
                  <a:schemeClr val="bg1"/>
                </a:solidFill>
              </a:rPr>
              <a:t>&amp; its </a:t>
            </a:r>
            <a:r>
              <a:rPr lang="en-US" sz="3600" dirty="0">
                <a:solidFill>
                  <a:schemeClr val="bg1"/>
                </a:solidFill>
              </a:rPr>
              <a:t>analogs are very rapidly acting blood </a:t>
            </a:r>
            <a:r>
              <a:rPr lang="en-US" sz="3600" dirty="0" err="1">
                <a:solidFill>
                  <a:schemeClr val="bg1"/>
                </a:solidFill>
              </a:rPr>
              <a:t>schizonticides</a:t>
            </a:r>
            <a:r>
              <a:rPr lang="en-US" sz="3600" dirty="0">
                <a:solidFill>
                  <a:schemeClr val="bg1"/>
                </a:solidFill>
              </a:rPr>
              <a:t> against all human malaria </a:t>
            </a:r>
            <a:r>
              <a:rPr lang="en-US" sz="3600" dirty="0" smtClean="0">
                <a:solidFill>
                  <a:schemeClr val="bg1"/>
                </a:solidFill>
              </a:rPr>
              <a:t>parasites. No effect </a:t>
            </a:r>
            <a:r>
              <a:rPr lang="en-US" sz="3600" dirty="0">
                <a:solidFill>
                  <a:schemeClr val="bg1"/>
                </a:solidFill>
              </a:rPr>
              <a:t>on hepatic stages.</a:t>
            </a:r>
          </a:p>
        </p:txBody>
      </p:sp>
      <p:sp>
        <p:nvSpPr>
          <p:cNvPr id="4" name="TextBox 3"/>
          <p:cNvSpPr txBox="1"/>
          <p:nvPr/>
        </p:nvSpPr>
        <p:spPr>
          <a:xfrm>
            <a:off x="552441" y="1397163"/>
            <a:ext cx="247951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mechanism</a:t>
            </a:r>
            <a:endParaRPr lang="en-US" sz="3200" dirty="0">
              <a:solidFill>
                <a:srgbClr val="FFFF00"/>
              </a:solidFill>
              <a:latin typeface="Algerian" panose="04020705040A02060702" pitchFamily="82" charset="0"/>
            </a:endParaRPr>
          </a:p>
        </p:txBody>
      </p:sp>
      <p:sp>
        <p:nvSpPr>
          <p:cNvPr id="5" name="TextBox 4"/>
          <p:cNvSpPr txBox="1"/>
          <p:nvPr/>
        </p:nvSpPr>
        <p:spPr>
          <a:xfrm>
            <a:off x="464499" y="2126102"/>
            <a:ext cx="665098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They have </a:t>
            </a:r>
            <a:r>
              <a:rPr lang="en-US" sz="2800" dirty="0" err="1">
                <a:solidFill>
                  <a:schemeClr val="bg1"/>
                </a:solidFill>
                <a:latin typeface="Arial Narrow" pitchFamily="34" charset="0"/>
              </a:rPr>
              <a:t>endoperoxide</a:t>
            </a:r>
            <a:r>
              <a:rPr lang="en-US" sz="2800" dirty="0">
                <a:solidFill>
                  <a:schemeClr val="bg1"/>
                </a:solidFill>
                <a:latin typeface="Arial Narrow" pitchFamily="34" charset="0"/>
              </a:rPr>
              <a:t> </a:t>
            </a:r>
            <a:r>
              <a:rPr lang="en-US" sz="2800" dirty="0" smtClean="0">
                <a:solidFill>
                  <a:schemeClr val="bg1"/>
                </a:solidFill>
                <a:latin typeface="Arial Narrow" pitchFamily="34" charset="0"/>
              </a:rPr>
              <a:t>bridges</a:t>
            </a:r>
          </a:p>
          <a:p>
            <a:r>
              <a:rPr lang="en-US" sz="2800" dirty="0" err="1" smtClean="0">
                <a:solidFill>
                  <a:schemeClr val="bg1"/>
                </a:solidFill>
                <a:latin typeface="Arial Narrow" pitchFamily="34" charset="0"/>
              </a:rPr>
              <a:t>Haem</a:t>
            </a:r>
            <a:r>
              <a:rPr lang="en-US" sz="2800" dirty="0" smtClean="0">
                <a:solidFill>
                  <a:schemeClr val="bg1"/>
                </a:solidFill>
                <a:latin typeface="Arial Narrow" pitchFamily="34" charset="0"/>
              </a:rPr>
              <a:t> iron cleaves this bridge to yield carbon- centered </a:t>
            </a:r>
            <a:r>
              <a:rPr lang="en-US" sz="2800" dirty="0">
                <a:solidFill>
                  <a:schemeClr val="bg1"/>
                </a:solidFill>
                <a:latin typeface="Arial Narrow" pitchFamily="34" charset="0"/>
              </a:rPr>
              <a:t>free </a:t>
            </a:r>
            <a:r>
              <a:rPr lang="en-US" sz="2800" dirty="0" smtClean="0">
                <a:solidFill>
                  <a:schemeClr val="bg1"/>
                </a:solidFill>
                <a:latin typeface="Arial Narrow" pitchFamily="34" charset="0"/>
              </a:rPr>
              <a:t>radicals in parasite, </a:t>
            </a:r>
            <a:r>
              <a:rPr lang="en-US" sz="2800" dirty="0">
                <a:solidFill>
                  <a:schemeClr val="bg1"/>
                </a:solidFill>
                <a:latin typeface="Arial Narrow" pitchFamily="34" charset="0"/>
              </a:rPr>
              <a:t>that will</a:t>
            </a:r>
            <a:r>
              <a:rPr lang="en-US" sz="2800" dirty="0">
                <a:solidFill>
                  <a:schemeClr val="bg1"/>
                </a:solidFill>
                <a:uFill>
                  <a:solidFill>
                    <a:srgbClr val="C00000"/>
                  </a:solidFill>
                </a:uFill>
                <a:latin typeface="Arial Narrow" pitchFamily="34" charset="0"/>
                <a:sym typeface="Wingdings 3"/>
              </a:rPr>
              <a:t></a:t>
            </a:r>
            <a:endParaRPr lang="en-US" sz="2800" dirty="0">
              <a:solidFill>
                <a:schemeClr val="bg1"/>
              </a:solidFill>
              <a:latin typeface="Arial Narrow" pitchFamily="34" charset="0"/>
            </a:endParaRPr>
          </a:p>
        </p:txBody>
      </p:sp>
      <p:sp>
        <p:nvSpPr>
          <p:cNvPr id="6" name="TextBox 5"/>
          <p:cNvSpPr txBox="1"/>
          <p:nvPr/>
        </p:nvSpPr>
        <p:spPr>
          <a:xfrm>
            <a:off x="491193" y="4565860"/>
            <a:ext cx="6614406"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smtClean="0">
                <a:solidFill>
                  <a:schemeClr val="bg1"/>
                </a:solidFill>
                <a:latin typeface="Arial Narrow" pitchFamily="34" charset="0"/>
              </a:rPr>
              <a:t>Irreversibly bind &amp; inhibit </a:t>
            </a:r>
            <a:r>
              <a:rPr lang="en-US" sz="2800" dirty="0" err="1" smtClean="0">
                <a:solidFill>
                  <a:schemeClr val="bg1"/>
                </a:solidFill>
                <a:latin typeface="Arial Narrow" pitchFamily="34" charset="0"/>
              </a:rPr>
              <a:t>sarco</a:t>
            </a:r>
            <a:r>
              <a:rPr lang="en-US" sz="2800" dirty="0" smtClean="0">
                <a:solidFill>
                  <a:schemeClr val="bg1"/>
                </a:solidFill>
                <a:latin typeface="Arial Narrow" pitchFamily="34" charset="0"/>
              </a:rPr>
              <a:t>-endoplasmic reticulum </a:t>
            </a:r>
            <a:r>
              <a:rPr lang="en-US" sz="2800" b="1" dirty="0" smtClean="0">
                <a:solidFill>
                  <a:schemeClr val="bg1"/>
                </a:solidFill>
                <a:latin typeface="Arial Narrow" pitchFamily="34" charset="0"/>
              </a:rPr>
              <a:t>Ca</a:t>
            </a:r>
            <a:r>
              <a:rPr lang="en-US" sz="2800" b="1" baseline="30000" dirty="0" smtClean="0">
                <a:solidFill>
                  <a:schemeClr val="bg1"/>
                </a:solidFill>
                <a:latin typeface="Arial Narrow" pitchFamily="34" charset="0"/>
              </a:rPr>
              <a:t>2+</a:t>
            </a:r>
            <a:r>
              <a:rPr lang="en-US" sz="2800" b="1" dirty="0" smtClean="0">
                <a:solidFill>
                  <a:schemeClr val="bg1"/>
                </a:solidFill>
                <a:latin typeface="Arial Narrow" pitchFamily="34" charset="0"/>
              </a:rPr>
              <a:t>-ATPase </a:t>
            </a:r>
            <a:r>
              <a:rPr lang="en-US" sz="2800" dirty="0" smtClean="0">
                <a:solidFill>
                  <a:schemeClr val="bg1"/>
                </a:solidFill>
                <a:latin typeface="Arial Narrow" pitchFamily="34" charset="0"/>
              </a:rPr>
              <a:t>of the parasite, thereby inhibiting its growth </a:t>
            </a:r>
            <a:endParaRPr lang="en-US" sz="2800" dirty="0">
              <a:solidFill>
                <a:schemeClr val="bg1"/>
              </a:solidFill>
              <a:latin typeface="Arial Narrow" pitchFamily="34" charset="0"/>
            </a:endParaRPr>
          </a:p>
        </p:txBody>
      </p:sp>
      <p:sp>
        <p:nvSpPr>
          <p:cNvPr id="7" name="TextBox 6"/>
          <p:cNvSpPr txBox="1"/>
          <p:nvPr/>
        </p:nvSpPr>
        <p:spPr>
          <a:xfrm>
            <a:off x="491193" y="3523639"/>
            <a:ext cx="6660647"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A</a:t>
            </a:r>
            <a:r>
              <a:rPr lang="en-US" sz="2800" dirty="0">
                <a:solidFill>
                  <a:schemeClr val="bg1"/>
                </a:solidFill>
                <a:uFill>
                  <a:solidFill>
                    <a:srgbClr val="C00000"/>
                  </a:solidFill>
                </a:uFill>
                <a:latin typeface="Arial Narrow" pitchFamily="34" charset="0"/>
                <a:sym typeface="Wingdings 3"/>
              </a:rPr>
              <a:t>lkylate</a:t>
            </a:r>
            <a:r>
              <a:rPr lang="en-US" sz="2800" dirty="0">
                <a:solidFill>
                  <a:schemeClr val="bg1"/>
                </a:solidFill>
                <a:latin typeface="Arial Narrow" pitchFamily="34" charset="0"/>
              </a:rPr>
              <a:t> membranes of parasite’s </a:t>
            </a:r>
            <a:r>
              <a:rPr lang="en-US" sz="2800" b="1" dirty="0">
                <a:solidFill>
                  <a:schemeClr val="bg1"/>
                </a:solidFill>
                <a:latin typeface="Arial Narrow" pitchFamily="34" charset="0"/>
              </a:rPr>
              <a:t>food vacuole </a:t>
            </a:r>
            <a:r>
              <a:rPr lang="en-US" sz="2800" dirty="0" smtClean="0">
                <a:solidFill>
                  <a:schemeClr val="bg1"/>
                </a:solidFill>
                <a:latin typeface="Arial Narrow" pitchFamily="34" charset="0"/>
              </a:rPr>
              <a:t>&amp; mitochondria</a:t>
            </a:r>
            <a:r>
              <a:rPr lang="en-US" sz="2800" dirty="0">
                <a:solidFill>
                  <a:schemeClr val="bg1"/>
                </a:solidFill>
                <a:uFill>
                  <a:solidFill>
                    <a:srgbClr val="C00000"/>
                  </a:solidFill>
                </a:uFill>
                <a:latin typeface="Arial Narrow" pitchFamily="34" charset="0"/>
                <a:sym typeface="Wingdings 3"/>
              </a:rPr>
              <a:t> no energy</a:t>
            </a:r>
            <a:endParaRPr lang="en-US" sz="2800" dirty="0">
              <a:solidFill>
                <a:schemeClr val="bg1"/>
              </a:solidFill>
              <a:latin typeface="Arial Narrow" pitchFamily="34" charset="0"/>
            </a:endParaRPr>
          </a:p>
        </p:txBody>
      </p:sp>
      <p:sp>
        <p:nvSpPr>
          <p:cNvPr id="8" name="TextBox 7"/>
          <p:cNvSpPr txBox="1"/>
          <p:nvPr/>
        </p:nvSpPr>
        <p:spPr>
          <a:xfrm>
            <a:off x="470536" y="6082289"/>
            <a:ext cx="6638908"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buBlip>
                <a:blip r:embed="rId3"/>
              </a:buBlip>
            </a:pPr>
            <a:r>
              <a:rPr lang="en-US" sz="2800" dirty="0" smtClean="0">
                <a:solidFill>
                  <a:schemeClr val="bg1"/>
                </a:solidFill>
                <a:latin typeface="Arial Narrow" pitchFamily="34" charset="0"/>
              </a:rPr>
              <a:t>Inhibiting </a:t>
            </a:r>
            <a:r>
              <a:rPr lang="en-US" sz="2800" dirty="0">
                <a:solidFill>
                  <a:schemeClr val="bg1"/>
                </a:solidFill>
                <a:latin typeface="Arial Narrow" pitchFamily="34" charset="0"/>
              </a:rPr>
              <a:t>formation of </a:t>
            </a:r>
            <a:r>
              <a:rPr lang="en-US" sz="2800" b="1" dirty="0">
                <a:solidFill>
                  <a:schemeClr val="bg1"/>
                </a:solidFill>
                <a:latin typeface="Arial Narrow" pitchFamily="34" charset="0"/>
              </a:rPr>
              <a:t>transport vesicles </a:t>
            </a:r>
            <a:r>
              <a:rPr lang="en-US" sz="2800" dirty="0">
                <a:solidFill>
                  <a:schemeClr val="bg1"/>
                </a:solidFill>
                <a:uFill>
                  <a:solidFill>
                    <a:srgbClr val="C00000"/>
                  </a:solidFill>
                </a:uFill>
                <a:latin typeface="Arial Narrow" pitchFamily="34" charset="0"/>
                <a:sym typeface="Wingdings 3"/>
              </a:rPr>
              <a:t>no food </a:t>
            </a:r>
            <a:r>
              <a:rPr lang="en-US" sz="2800" dirty="0" smtClean="0">
                <a:solidFill>
                  <a:schemeClr val="bg1"/>
                </a:solidFill>
                <a:uFill>
                  <a:solidFill>
                    <a:srgbClr val="C00000"/>
                  </a:solidFill>
                </a:uFill>
                <a:latin typeface="Arial Narrow" pitchFamily="34" charset="0"/>
                <a:sym typeface="Wingdings 3"/>
              </a:rPr>
              <a:t>vacuoles.</a:t>
            </a:r>
            <a:endParaRPr lang="en-US" sz="2800" dirty="0">
              <a:solidFill>
                <a:schemeClr val="bg1"/>
              </a:solidFill>
              <a:latin typeface="Arial Narrow" pitchFamily="34" charset="0"/>
            </a:endParaRPr>
          </a:p>
        </p:txBody>
      </p:sp>
      <p:sp>
        <p:nvSpPr>
          <p:cNvPr id="11" name="TextBox 10"/>
          <p:cNvSpPr txBox="1"/>
          <p:nvPr/>
        </p:nvSpPr>
        <p:spPr>
          <a:xfrm>
            <a:off x="2651737" y="443765"/>
            <a:ext cx="661257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Artemesinin</a:t>
            </a:r>
            <a:r>
              <a:rPr lang="en-US" sz="3200" dirty="0" smtClean="0">
                <a:solidFill>
                  <a:srgbClr val="FFFF00"/>
                </a:solidFill>
                <a:latin typeface="Algerian" panose="04020705040A02060702" pitchFamily="82" charset="0"/>
              </a:rPr>
              <a:t> &amp; its derivatives</a:t>
            </a:r>
            <a:endParaRPr lang="en-US" sz="3200" dirty="0">
              <a:solidFill>
                <a:srgbClr val="FFFF00"/>
              </a:solidFill>
              <a:latin typeface="Algerian" panose="04020705040A02060702" pitchFamily="82" charset="0"/>
            </a:endParaRPr>
          </a:p>
        </p:txBody>
      </p:sp>
      <p:pic>
        <p:nvPicPr>
          <p:cNvPr id="12" name="Picture 2" descr="Thank U…! "/>
          <p:cNvPicPr>
            <a:picLocks noChangeAspect="1" noChangeArrowheads="1"/>
          </p:cNvPicPr>
          <p:nvPr/>
        </p:nvPicPr>
        <p:blipFill>
          <a:blip r:embed="rId4" cstate="print"/>
          <a:srcRect/>
          <a:stretch>
            <a:fillRect/>
          </a:stretch>
        </p:blipFill>
        <p:spPr bwMode="auto">
          <a:xfrm>
            <a:off x="7604760" y="2113813"/>
            <a:ext cx="4389120" cy="4376197"/>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7511415" y="2286000"/>
            <a:ext cx="4391025" cy="395763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02411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1026"/>
                                        </p:tgtEl>
                                      </p:cBhvr>
                                    </p:animEffect>
                                  </p:childTnLst>
                                </p:cTn>
                              </p:par>
                              <p:par>
                                <p:cTn id="17" presetID="8" presetClass="exit" presetSubtype="32" fill="hold" grpId="0" nodeType="withEffect">
                                  <p:stCondLst>
                                    <p:cond delay="0"/>
                                  </p:stCondLst>
                                  <p:childTnLst>
                                    <p:animEffect transition="out" filter="diamond(out)">
                                      <p:cBhvr>
                                        <p:cTn id="18" dur="10"/>
                                        <p:tgtEl>
                                          <p:spTgt spid="2"/>
                                        </p:tgtEl>
                                      </p:cBhvr>
                                    </p:animEffect>
                                    <p:set>
                                      <p:cBhvr>
                                        <p:cTn id="19" dur="1" fill="hold">
                                          <p:stCondLst>
                                            <p:cond delay="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25"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23678</TotalTime>
  <Words>4567</Words>
  <Application>Microsoft Office PowerPoint</Application>
  <PresentationFormat>Widescreen</PresentationFormat>
  <Paragraphs>442</Paragraphs>
  <Slides>33</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Algerian</vt:lpstr>
      <vt:lpstr>Arial</vt:lpstr>
      <vt:lpstr>Arial Narrow</vt:lpstr>
      <vt:lpstr>Calibri</vt:lpstr>
      <vt:lpstr>Century Gothic</vt:lpstr>
      <vt:lpstr>Symbol</vt:lpstr>
      <vt:lpstr>Tahoma</vt:lpstr>
      <vt:lpstr>TimesNewRomanPS-ItalicMT</vt:lpstr>
      <vt:lpstr>TimesNewRomanPSMT</vt:lpstr>
      <vt:lpstr>Wingdings</vt:lpstr>
      <vt:lpstr>Wingdings 3</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kk28697</cp:lastModifiedBy>
  <cp:revision>988</cp:revision>
  <dcterms:created xsi:type="dcterms:W3CDTF">2015-12-03T14:01:37Z</dcterms:created>
  <dcterms:modified xsi:type="dcterms:W3CDTF">2019-12-29T07:10:32Z</dcterms:modified>
</cp:coreProperties>
</file>