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60" r:id="rId2"/>
    <p:sldId id="316" r:id="rId3"/>
    <p:sldId id="285" r:id="rId4"/>
    <p:sldId id="286" r:id="rId5"/>
    <p:sldId id="259" r:id="rId6"/>
    <p:sldId id="303" r:id="rId7"/>
    <p:sldId id="284" r:id="rId8"/>
    <p:sldId id="261" r:id="rId9"/>
    <p:sldId id="264" r:id="rId10"/>
    <p:sldId id="313" r:id="rId11"/>
    <p:sldId id="304" r:id="rId12"/>
    <p:sldId id="265" r:id="rId13"/>
    <p:sldId id="283" r:id="rId14"/>
    <p:sldId id="289" r:id="rId15"/>
    <p:sldId id="262" r:id="rId16"/>
    <p:sldId id="290" r:id="rId17"/>
    <p:sldId id="297" r:id="rId18"/>
    <p:sldId id="298" r:id="rId19"/>
    <p:sldId id="295" r:id="rId20"/>
    <p:sldId id="296" r:id="rId21"/>
    <p:sldId id="310" r:id="rId22"/>
    <p:sldId id="312" r:id="rId23"/>
    <p:sldId id="315" r:id="rId24"/>
    <p:sldId id="301" r:id="rId25"/>
    <p:sldId id="27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66"/>
    <a:srgbClr val="CCFFFF"/>
    <a:srgbClr val="FFFF66"/>
    <a:srgbClr val="66FFFF"/>
    <a:srgbClr val="C6FE9C"/>
    <a:srgbClr val="96FE48"/>
    <a:srgbClr val="FF00FF"/>
    <a:srgbClr val="E60073"/>
    <a:srgbClr val="C8FF2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062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E60474-7986-43D0-861C-BDC096E2B335}" type="datetimeFigureOut">
              <a:rPr lang="en-US" smtClean="0"/>
              <a:pPr/>
              <a:t>12/24/2019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1BF74-6D6D-4D75-BA4C-613380B451C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77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1BF74-6D6D-4D75-BA4C-613380B451C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6821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1BF74-6D6D-4D75-BA4C-613380B451C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922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1BF74-6D6D-4D75-BA4C-613380B451C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9880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1BF74-6D6D-4D75-BA4C-613380B451C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745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30A5092-3BAF-42EE-8CDC-84CAA5A3117D}" type="datetime1">
              <a:rPr lang="en-US" smtClean="0"/>
              <a:t>12/24/2019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654327-5CCF-4670-AC53-20C7CB44D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6571FC-D2C8-4D17-8B62-8EFA7CA2FFBB}" type="datetime1">
              <a:rPr lang="en-US" smtClean="0"/>
              <a:t>12/24/2019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654327-5CCF-4670-AC53-20C7CB44D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95C13D5-FE77-4A52-A5C8-67C1DABB3881}" type="datetime1">
              <a:rPr lang="en-US" smtClean="0"/>
              <a:t>12/24/2019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654327-5CCF-4670-AC53-20C7CB44D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8391568-7B4C-421A-ADC1-9CE84CFCE5D8}" type="datetime1">
              <a:rPr lang="en-US" smtClean="0"/>
              <a:t>12/24/2019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654327-5CCF-4670-AC53-20C7CB44DA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EF47D-82BA-4835-B7AF-09EAD07E84FF}" type="datetime1">
              <a:rPr lang="en-US" smtClean="0"/>
              <a:t>12/24/2019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654327-5CCF-4670-AC53-20C7CB44DA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D4C8C65-130B-47FB-9522-08925BA07539}" type="datetime1">
              <a:rPr lang="en-US" smtClean="0"/>
              <a:t>12/24/2019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654327-5CCF-4670-AC53-20C7CB44DA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28DE78-8A01-4F44-8E23-7BE8FF23BB7B}" type="datetime1">
              <a:rPr lang="en-US" smtClean="0"/>
              <a:t>12/24/2019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654327-5CCF-4670-AC53-20C7CB44D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E9FDF1-B053-4A1D-91AD-5DCAADC0DDEF}" type="datetime1">
              <a:rPr lang="en-US" smtClean="0"/>
              <a:t>12/24/2019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654327-5CCF-4670-AC53-20C7CB44DA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11BF26-6BA8-468F-B9F1-440367069914}" type="datetime1">
              <a:rPr lang="en-US" smtClean="0"/>
              <a:t>12/24/2019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654327-5CCF-4670-AC53-20C7CB44D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4FD92DA-FBBD-405B-8E30-B394B9FBE834}" type="datetime1">
              <a:rPr lang="en-US" smtClean="0"/>
              <a:t>12/24/2019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654327-5CCF-4670-AC53-20C7CB44D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E57E9CD-E975-4FB3-B03F-F50FE9898D39}" type="datetime1">
              <a:rPr lang="en-US" smtClean="0"/>
              <a:t>12/24/2019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654327-5CCF-4670-AC53-20C7CB44DAC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633316B-5C2E-4859-BE5A-B1B75B174CC1}" type="datetime1">
              <a:rPr lang="en-US" smtClean="0"/>
              <a:t>12/24/2019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4654327-5CCF-4670-AC53-20C7CB44DAC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blinds dir="vert"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gif"/><Relationship Id="rId4" Type="http://schemas.openxmlformats.org/officeDocument/2006/relationships/hyperlink" Target="http://www.fda.gov/Drugs/DevelopmentApprovalProcess/DevelopmentResources/DrugInteractionsLabeling/ucm116602.htm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hyperlink" Target="http://www.fda.gov/Drugs/DevelopmentApprovalProcess/DevelopmentResources/DrugInteractionsLabeling/ucm116607.htm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gif"/><Relationship Id="rId3" Type="http://schemas.openxmlformats.org/officeDocument/2006/relationships/image" Target="../media/image25.gif"/><Relationship Id="rId7" Type="http://schemas.openxmlformats.org/officeDocument/2006/relationships/hyperlink" Target="http://www.fda.gov/Drugs/DevelopmentApprovalProcess/DevelopmentResources/DrugInteractionsLabeling/ucm116617.htm" TargetMode="External"/><Relationship Id="rId2" Type="http://schemas.openxmlformats.org/officeDocument/2006/relationships/hyperlink" Target="http://www.fda.gov/Drugs/DevelopmentApprovalProcess/DevelopmentResources/DrugInteractionsLabeling/ucm116616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10" Type="http://schemas.openxmlformats.org/officeDocument/2006/relationships/image" Target="../media/image29.gif"/><Relationship Id="rId4" Type="http://schemas.openxmlformats.org/officeDocument/2006/relationships/hyperlink" Target="http://www.biograf.ch/images/projects/P450_3A4/1.jpg" TargetMode="External"/><Relationship Id="rId9" Type="http://schemas.openxmlformats.org/officeDocument/2006/relationships/hyperlink" Target="http://www.fda.gov/Drugs/DevelopmentApprovalProcess/DevelopmentResources/DrugInteractionsLabeling/ucm116618.htm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hyperlink" Target="http://www.fda.gov/Drugs/DevelopmentApprovalProcess/DevelopmentResources/DrugInteractionsLabeling/ucm116620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31.jpeg"/><Relationship Id="rId4" Type="http://schemas.openxmlformats.org/officeDocument/2006/relationships/hyperlink" Target="http://www.biograf.ch/images/projects/P450_2D6/1.jpg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hyperlink" Target="http://www.fda.gov/Drugs/DevelopmentApprovalProcess/DevelopmentResources/DrugInteractionsLabeling/ucm116621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33.jpeg"/><Relationship Id="rId4" Type="http://schemas.openxmlformats.org/officeDocument/2006/relationships/hyperlink" Target="http://www.biograf.ch/images/projects/P450_2C9/1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graf.ch/images/projects/P450_1A2/1.jpg" TargetMode="External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hyperlink" Target="http://www.fda.gov/Drugs/DevelopmentApprovalProcess/DevelopmentResources/DrugInteractionsLabeling/ucm116641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37.jpeg"/><Relationship Id="rId4" Type="http://schemas.openxmlformats.org/officeDocument/2006/relationships/hyperlink" Target="http://www.biograf.ch/images/projects/P450_2A13/1.jpg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8.jpeg"/><Relationship Id="rId7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4.bp.blogspot.com/_MgAXdCTDuXA/TKNhkb7txdI/AAAAAAAAABc/y3afmoErkXE/s1600/endoplasmic_reticulums.gif" TargetMode="Externa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http://people.eku.edu/ritchisong/301images/Endoplasmic_reticulum.jpg"/>
          <p:cNvPicPr>
            <a:picLocks noChangeAspect="1" noChangeArrowheads="1"/>
          </p:cNvPicPr>
          <p:nvPr/>
        </p:nvPicPr>
        <p:blipFill>
          <a:blip r:embed="rId3" cstate="print"/>
          <a:srcRect l="5818" t="20364" r="1091" b="4000"/>
          <a:stretch>
            <a:fillRect/>
          </a:stretch>
        </p:blipFill>
        <p:spPr bwMode="auto">
          <a:xfrm>
            <a:off x="2819400" y="2971800"/>
            <a:ext cx="2438400" cy="1981200"/>
          </a:xfrm>
          <a:prstGeom prst="snipRoundRect">
            <a:avLst>
              <a:gd name="adj1" fmla="val 25363"/>
              <a:gd name="adj2" fmla="val 42754"/>
            </a:avLst>
          </a:prstGeom>
          <a:noFill/>
          <a:ln>
            <a:noFill/>
          </a:ln>
        </p:spPr>
      </p:pic>
      <p:pic>
        <p:nvPicPr>
          <p:cNvPr id="3" name="Picture 8" descr="http://whydetox.net/wp-content/uploads/2010/11/liver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3385984"/>
            <a:ext cx="3429000" cy="3472016"/>
          </a:xfrm>
          <a:prstGeom prst="rect">
            <a:avLst/>
          </a:prstGeom>
          <a:noFill/>
        </p:spPr>
      </p:pic>
      <p:pic>
        <p:nvPicPr>
          <p:cNvPr id="10" name="Picture 6" descr="http://www.pharmacology2000.com/General/Pharmacokinetics/p450struct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968293" flipH="1">
            <a:off x="4735011" y="3350022"/>
            <a:ext cx="2209800" cy="914400"/>
          </a:xfrm>
          <a:prstGeom prst="rect">
            <a:avLst/>
          </a:prstGeom>
          <a:noFill/>
        </p:spPr>
      </p:pic>
      <p:pic>
        <p:nvPicPr>
          <p:cNvPr id="11" name="Picture 6" descr="http://www.pharmacology2000.com/General/Pharmacokinetics/p450struct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968293" flipH="1">
            <a:off x="4354010" y="2816623"/>
            <a:ext cx="2209800" cy="914400"/>
          </a:xfrm>
          <a:prstGeom prst="rect">
            <a:avLst/>
          </a:prstGeom>
          <a:noFill/>
        </p:spPr>
      </p:pic>
      <p:pic>
        <p:nvPicPr>
          <p:cNvPr id="12" name="Picture 6" descr="http://www.pharmacology2000.com/General/Pharmacokinetics/p450struct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968293" flipH="1">
            <a:off x="3973009" y="2283224"/>
            <a:ext cx="2209800" cy="914400"/>
          </a:xfrm>
          <a:prstGeom prst="rect">
            <a:avLst/>
          </a:prstGeom>
          <a:noFill/>
        </p:spPr>
      </p:pic>
      <p:sp>
        <p:nvSpPr>
          <p:cNvPr id="13" name="Rectangle 12"/>
          <p:cNvSpPr/>
          <p:nvPr/>
        </p:nvSpPr>
        <p:spPr>
          <a:xfrm>
            <a:off x="838200" y="762000"/>
            <a:ext cx="7239000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Arial Narrow" pitchFamily="34" charset="0"/>
              </a:rPr>
              <a:t>CYTOCHROME SYSTEM</a:t>
            </a:r>
            <a:endParaRPr lang="en-US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886200" y="4078069"/>
            <a:ext cx="4876800" cy="156073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Bottom">
              <a:avLst/>
            </a:prstTxWarp>
            <a:spAutoFit/>
          </a:bodyPr>
          <a:lstStyle/>
          <a:p>
            <a:pPr algn="r"/>
            <a:r>
              <a:rPr lang="en-US" sz="36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DRUG METABOLISM</a:t>
            </a:r>
            <a:endParaRPr lang="en-US" sz="36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479818" y="2353270"/>
            <a:ext cx="6735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&amp;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://images.the-scientist.com/content/images/articles/57371/41-1.jpg"/>
          <p:cNvPicPr>
            <a:picLocks noChangeAspect="1" noChangeArrowheads="1"/>
          </p:cNvPicPr>
          <p:nvPr/>
        </p:nvPicPr>
        <p:blipFill>
          <a:blip r:embed="rId2" cstate="print"/>
          <a:srcRect t="21052"/>
          <a:stretch>
            <a:fillRect/>
          </a:stretch>
        </p:blipFill>
        <p:spPr bwMode="auto">
          <a:xfrm>
            <a:off x="533400" y="2162175"/>
            <a:ext cx="6934200" cy="44196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205328" y="1463754"/>
            <a:ext cx="2819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200" dirty="0" smtClean="0">
                <a:solidFill>
                  <a:schemeClr val="bg1"/>
                </a:solidFill>
                <a:latin typeface="Bernard MT Condensed" pitchFamily="18" charset="0"/>
              </a:rPr>
              <a:t>PHARMACOKINETIC </a:t>
            </a:r>
            <a:r>
              <a:rPr lang="en-US" sz="2200" dirty="0" smtClean="0">
                <a:solidFill>
                  <a:srgbClr val="FFFF66"/>
                </a:solidFill>
                <a:latin typeface="Bernard MT Condensed" pitchFamily="18" charset="0"/>
              </a:rPr>
              <a:t>DRUG-DRUG INTERACTION</a:t>
            </a:r>
            <a:endParaRPr lang="en-US" sz="2200" dirty="0">
              <a:solidFill>
                <a:srgbClr val="FFFF66"/>
              </a:solidFill>
              <a:latin typeface="Bernard MT Condensed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838200"/>
            <a:ext cx="883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  <a:latin typeface="Arial Narrow" pitchFamily="34" charset="0"/>
                <a:ea typeface="굴림" charset="-127"/>
              </a:rPr>
              <a:t>When drugs play a role in regulation of the CYT P450 </a:t>
            </a:r>
            <a:r>
              <a:rPr lang="en-US" altLang="ko-KR" sz="2400" b="1" dirty="0" smtClean="0">
                <a:solidFill>
                  <a:schemeClr val="bg1"/>
                </a:solidFill>
                <a:latin typeface="Arial Narrow" pitchFamily="34" charset="0"/>
                <a:ea typeface="굴림" charset="-127"/>
                <a:sym typeface="Wingdings 3"/>
              </a:rPr>
              <a:t>they a</a:t>
            </a:r>
            <a:r>
              <a:rPr lang="en-US" altLang="ko-KR" sz="2400" b="1" dirty="0" smtClean="0">
                <a:solidFill>
                  <a:schemeClr val="bg1"/>
                </a:solidFill>
                <a:latin typeface="Arial Narrow" pitchFamily="34" charset="0"/>
                <a:ea typeface="굴림" charset="-127"/>
              </a:rPr>
              <a:t>re termed </a:t>
            </a:r>
          </a:p>
          <a:p>
            <a:pPr marL="365760">
              <a:buBlip>
                <a:blip r:embed="rId3"/>
              </a:buBlip>
            </a:pPr>
            <a:r>
              <a:rPr lang="en-US" altLang="ko-KR" sz="2400" b="1" u="heavy" dirty="0" smtClean="0">
                <a:solidFill>
                  <a:schemeClr val="bg1"/>
                </a:solidFill>
                <a:uFill>
                  <a:solidFill>
                    <a:srgbClr val="FF00FF"/>
                  </a:solidFill>
                </a:uFill>
                <a:latin typeface="Arial Narrow" pitchFamily="34" charset="0"/>
                <a:ea typeface="굴림" charset="-127"/>
              </a:rPr>
              <a:t> Enzyme Inducers  </a:t>
            </a:r>
            <a:r>
              <a:rPr lang="en-US" altLang="ko-KR" sz="2400" b="1" dirty="0" smtClean="0">
                <a:solidFill>
                  <a:schemeClr val="bg1"/>
                </a:solidFill>
                <a:latin typeface="Arial Narrow" pitchFamily="34" charset="0"/>
                <a:ea typeface="굴림" charset="-127"/>
              </a:rPr>
              <a:t>if </a:t>
            </a:r>
            <a:r>
              <a:rPr lang="en-US" altLang="ko-KR" sz="2400" b="1" dirty="0" smtClean="0">
                <a:solidFill>
                  <a:srgbClr val="FFFF66"/>
                </a:solidFill>
                <a:latin typeface="Arial Narrow" pitchFamily="34" charset="0"/>
                <a:ea typeface="굴림" charset="-127"/>
              </a:rPr>
              <a:t>Activate</a:t>
            </a:r>
            <a:r>
              <a:rPr lang="en-US" altLang="ko-KR" sz="2400" b="1" dirty="0" smtClean="0">
                <a:solidFill>
                  <a:schemeClr val="bg1"/>
                </a:solidFill>
                <a:latin typeface="Arial Narrow" pitchFamily="34" charset="0"/>
                <a:ea typeface="굴림" charset="-127"/>
              </a:rPr>
              <a:t> the enzyme</a:t>
            </a:r>
          </a:p>
          <a:p>
            <a:pPr marL="365760">
              <a:buBlip>
                <a:blip r:embed="rId3"/>
              </a:buBlip>
            </a:pPr>
            <a:r>
              <a:rPr lang="en-US" altLang="ko-KR" sz="2400" b="1" u="heavy" dirty="0" smtClean="0">
                <a:solidFill>
                  <a:schemeClr val="bg1"/>
                </a:solidFill>
                <a:uFill>
                  <a:solidFill>
                    <a:srgbClr val="FF00FF"/>
                  </a:solidFill>
                </a:uFill>
                <a:latin typeface="Arial Narrow" pitchFamily="34" charset="0"/>
                <a:ea typeface="굴림" charset="-127"/>
              </a:rPr>
              <a:t> Enzyme Inhibitors </a:t>
            </a:r>
            <a:r>
              <a:rPr lang="en-US" altLang="ko-KR" sz="2400" b="1" dirty="0" smtClean="0">
                <a:solidFill>
                  <a:schemeClr val="bg1"/>
                </a:solidFill>
                <a:latin typeface="Arial Narrow" pitchFamily="34" charset="0"/>
                <a:ea typeface="굴림" charset="-127"/>
              </a:rPr>
              <a:t>if </a:t>
            </a:r>
            <a:r>
              <a:rPr lang="en-US" altLang="ko-KR" sz="2400" b="1" dirty="0" smtClean="0">
                <a:solidFill>
                  <a:srgbClr val="FFFF66"/>
                </a:solidFill>
                <a:latin typeface="Arial Narrow" pitchFamily="34" charset="0"/>
                <a:ea typeface="굴림" charset="-127"/>
              </a:rPr>
              <a:t>Inactivate</a:t>
            </a:r>
            <a:r>
              <a:rPr lang="en-US" altLang="ko-KR" sz="2400" b="1" dirty="0" smtClean="0">
                <a:solidFill>
                  <a:schemeClr val="bg1"/>
                </a:solidFill>
                <a:latin typeface="Arial Narrow" pitchFamily="34" charset="0"/>
                <a:ea typeface="굴림" charset="-127"/>
              </a:rPr>
              <a:t>  the enzyme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6149008" y="1276350"/>
            <a:ext cx="785192" cy="762000"/>
            <a:chOff x="6149008" y="1276350"/>
            <a:chExt cx="530088" cy="762000"/>
          </a:xfrm>
        </p:grpSpPr>
        <p:sp>
          <p:nvSpPr>
            <p:cNvPr id="9" name="Right Brace 8"/>
            <p:cNvSpPr/>
            <p:nvPr/>
          </p:nvSpPr>
          <p:spPr>
            <a:xfrm>
              <a:off x="6149008" y="1276350"/>
              <a:ext cx="228600" cy="762000"/>
            </a:xfrm>
            <a:prstGeom prst="rightBrace">
              <a:avLst/>
            </a:prstGeom>
            <a:ln w="38100">
              <a:solidFill>
                <a:srgbClr val="FF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6374296" y="1657350"/>
              <a:ext cx="304800" cy="1588"/>
            </a:xfrm>
            <a:prstGeom prst="straightConnector1">
              <a:avLst/>
            </a:prstGeom>
            <a:ln w="38100">
              <a:solidFill>
                <a:srgbClr val="FF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/>
          <p:cNvSpPr txBox="1"/>
          <p:nvPr/>
        </p:nvSpPr>
        <p:spPr>
          <a:xfrm>
            <a:off x="7162800" y="188844"/>
            <a:ext cx="175260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Bernard MT Condensed" pitchFamily="18" charset="0"/>
              </a:rPr>
              <a:t>Regulation</a:t>
            </a:r>
            <a:endParaRPr lang="en-US" sz="28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765772" y="2667000"/>
            <a:ext cx="1066799" cy="2066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rgbClr val="FF00FF"/>
                  </a:solidFill>
                  <a:prstDash val="solid"/>
                </a:ln>
                <a:gradFill flip="none" rotWithShape="1">
                  <a:gsLst>
                    <a:gs pos="0">
                      <a:srgbClr val="CCFFFF">
                        <a:shade val="30000"/>
                        <a:satMod val="115000"/>
                      </a:srgbClr>
                    </a:gs>
                    <a:gs pos="50000">
                      <a:schemeClr val="bg2">
                        <a:lumMod val="90000"/>
                      </a:schemeClr>
                    </a:gs>
                    <a:gs pos="100000">
                      <a:srgbClr val="FFFF66"/>
                    </a:gs>
                  </a:gsLst>
                  <a:lin ang="2700000" scaled="1"/>
                  <a:tileRect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60007" dir="5400000" sy="-100000" algn="bl" rotWithShape="0"/>
                </a:effectLst>
              </a:rPr>
              <a:t>?</a:t>
            </a:r>
            <a:endParaRPr lang="en-US" sz="5400" b="1" dirty="0">
              <a:ln w="19050">
                <a:solidFill>
                  <a:srgbClr val="FF00FF"/>
                </a:solidFill>
                <a:prstDash val="solid"/>
              </a:ln>
              <a:gradFill flip="none" rotWithShape="1">
                <a:gsLst>
                  <a:gs pos="0">
                    <a:srgbClr val="CCFFFF">
                      <a:shade val="30000"/>
                      <a:satMod val="115000"/>
                    </a:srgbClr>
                  </a:gs>
                  <a:gs pos="50000">
                    <a:schemeClr val="bg2">
                      <a:lumMod val="90000"/>
                    </a:schemeClr>
                  </a:gs>
                  <a:gs pos="100000">
                    <a:srgbClr val="FFFF66"/>
                  </a:gs>
                </a:gsLst>
                <a:lin ang="2700000" scaled="1"/>
                <a:tileRect/>
              </a:gra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nature.com/nrd/journal/v1/n4/images/nrd753-f1.gif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0716"/>
          <a:stretch>
            <a:fillRect/>
          </a:stretch>
        </p:blipFill>
        <p:spPr bwMode="auto">
          <a:xfrm>
            <a:off x="304800" y="838200"/>
            <a:ext cx="8585200" cy="2819400"/>
          </a:xfrm>
          <a:prstGeom prst="rect">
            <a:avLst/>
          </a:prstGeom>
          <a:gradFill flip="none" rotWithShape="1">
            <a:gsLst>
              <a:gs pos="30000">
                <a:srgbClr val="CCFFFF"/>
              </a:gs>
              <a:gs pos="50000">
                <a:srgbClr val="66FFFF"/>
              </a:gs>
              <a:gs pos="73000">
                <a:srgbClr val="C6FE9C"/>
              </a:gs>
            </a:gsLst>
            <a:lin ang="2700000" scaled="1"/>
            <a:tileRect/>
          </a:gradFill>
        </p:spPr>
      </p:pic>
      <p:sp>
        <p:nvSpPr>
          <p:cNvPr id="6" name="TextBox 5"/>
          <p:cNvSpPr txBox="1"/>
          <p:nvPr/>
        </p:nvSpPr>
        <p:spPr>
          <a:xfrm>
            <a:off x="228600" y="3733800"/>
            <a:ext cx="8915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The orphan nuclear receptor  </a:t>
            </a:r>
            <a:r>
              <a:rPr lang="en-US" sz="28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PXR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is a  </a:t>
            </a:r>
            <a:r>
              <a:rPr lang="en-US" sz="28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TRANSCRIPTION FACTOR 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that regulates the expression of the </a:t>
            </a:r>
            <a:r>
              <a:rPr lang="en-US" sz="2400" b="1" i="1" dirty="0" smtClean="0">
                <a:solidFill>
                  <a:schemeClr val="bg1"/>
                </a:solidFill>
                <a:latin typeface="Arial Narrow" pitchFamily="34" charset="0"/>
              </a:rPr>
              <a:t>CYP P450 genes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.</a:t>
            </a:r>
          </a:p>
          <a:p>
            <a:pPr>
              <a:lnSpc>
                <a:spcPts val="2700"/>
              </a:lnSpc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If </a:t>
            </a:r>
            <a:r>
              <a:rPr lang="en-US" sz="2400" b="1" dirty="0" smtClean="0">
                <a:solidFill>
                  <a:srgbClr val="CCFFFF"/>
                </a:solidFill>
                <a:latin typeface="Arial Narrow" pitchFamily="34" charset="0"/>
              </a:rPr>
              <a:t>Drug A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is </a:t>
            </a:r>
            <a:r>
              <a:rPr lang="en-US" sz="2400" b="1" dirty="0" smtClean="0">
                <a:solidFill>
                  <a:srgbClr val="FFFF66"/>
                </a:solidFill>
                <a:latin typeface="Arial Narrow" pitchFamily="34" charset="0"/>
              </a:rPr>
              <a:t>INDUCER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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it binds &amp; activates </a:t>
            </a:r>
            <a:r>
              <a:rPr lang="en-US" sz="28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PXR</a:t>
            </a:r>
            <a:r>
              <a:rPr lang="en-US" sz="24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 which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translocates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 in nucleus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dimerize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 with  </a:t>
            </a:r>
            <a:r>
              <a:rPr lang="en-US" sz="28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RXR</a:t>
            </a:r>
            <a:r>
              <a:rPr 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 the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heterodiamer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 </a:t>
            </a:r>
            <a:r>
              <a:rPr lang="en-US" sz="28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PXR / RXR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will</a:t>
            </a:r>
            <a:r>
              <a:rPr lang="en-US" sz="28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induce </a:t>
            </a:r>
            <a:r>
              <a:rPr lang="en-US" sz="2400" dirty="0" smtClean="0">
                <a:solidFill>
                  <a:srgbClr val="FFFF66"/>
                </a:solidFill>
                <a:latin typeface="Bernard MT Condensed" pitchFamily="18" charset="0"/>
                <a:cs typeface="Times New Roman" pitchFamily="18" charset="0"/>
                <a:sym typeface="Wingdings 3"/>
              </a:rPr>
              <a:t>EXPRESSION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 of CYT P450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isoenzymes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 to metabolism of </a:t>
            </a:r>
            <a:r>
              <a:rPr lang="en-US" sz="2400" b="1" dirty="0" smtClean="0">
                <a:solidFill>
                  <a:srgbClr val="CCFFFF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Drug B</a:t>
            </a:r>
          </a:p>
          <a:p>
            <a:pPr>
              <a:lnSpc>
                <a:spcPts val="2700"/>
              </a:lnSpc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If </a:t>
            </a:r>
            <a:r>
              <a:rPr lang="en-US" sz="2400" b="1" dirty="0" smtClean="0">
                <a:solidFill>
                  <a:srgbClr val="CCFFFF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Drug A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is an </a:t>
            </a:r>
            <a:r>
              <a:rPr lang="en-US" sz="2400" b="1" dirty="0" smtClean="0">
                <a:solidFill>
                  <a:srgbClr val="FFFF66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INHIBITOR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, its binding will prevent  activation  </a:t>
            </a:r>
            <a:r>
              <a:rPr lang="en-US" sz="2400" dirty="0" smtClean="0">
                <a:solidFill>
                  <a:srgbClr val="FFFF66"/>
                </a:solidFill>
                <a:latin typeface="Bernard MT Condensed" pitchFamily="18" charset="0"/>
                <a:cs typeface="Times New Roman" pitchFamily="18" charset="0"/>
                <a:sym typeface="Wingdings 3"/>
              </a:rPr>
              <a:t>REPRESSION</a:t>
            </a:r>
            <a:r>
              <a:rPr lang="en-US" sz="2400" dirty="0" smtClean="0">
                <a:solidFill>
                  <a:schemeClr val="bg1"/>
                </a:solidFill>
                <a:latin typeface="Bernard MT Condensed" pitchFamily="18" charset="0"/>
                <a:cs typeface="Times New Roman" pitchFamily="18" charset="0"/>
                <a:sym typeface="Wingdings 3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of CYT P450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isoenzymes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 to metabolism of </a:t>
            </a:r>
            <a:r>
              <a:rPr lang="en-US" sz="2400" b="1" dirty="0" smtClean="0">
                <a:solidFill>
                  <a:srgbClr val="CCFFFF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Drug B</a:t>
            </a:r>
            <a:endParaRPr lang="en-US" sz="2400" dirty="0" smtClean="0">
              <a:solidFill>
                <a:srgbClr val="CCFFFF"/>
              </a:solidFill>
              <a:latin typeface="Bernard MT Condensed" pitchFamily="18" charset="0"/>
            </a:endParaRPr>
          </a:p>
          <a:p>
            <a:pPr>
              <a:lnSpc>
                <a:spcPts val="2700"/>
              </a:lnSpc>
            </a:pP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1548" y="217419"/>
            <a:ext cx="5423452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7030A0"/>
                </a:solidFill>
                <a:latin typeface="Bernard MT Condensed" pitchFamily="18" charset="0"/>
              </a:rPr>
              <a:t>Molecular Basis Of Drug–drug Interaction</a:t>
            </a:r>
            <a:endParaRPr lang="en-US" sz="22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324600" y="6150114"/>
            <a:ext cx="3200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chemeClr val="bg1"/>
                </a:solidFill>
                <a:latin typeface="Arial Narrow" pitchFamily="34" charset="0"/>
              </a:rPr>
              <a:t>PXR, </a:t>
            </a:r>
            <a:r>
              <a:rPr lang="en-US" sz="2000" b="1" i="1" dirty="0" err="1" smtClean="0">
                <a:solidFill>
                  <a:schemeClr val="bg1"/>
                </a:solidFill>
                <a:latin typeface="Arial Narrow" pitchFamily="34" charset="0"/>
              </a:rPr>
              <a:t>pregnane</a:t>
            </a:r>
            <a:r>
              <a:rPr lang="en-US" sz="2000" b="1" i="1" dirty="0" smtClean="0">
                <a:solidFill>
                  <a:schemeClr val="bg1"/>
                </a:solidFill>
                <a:latin typeface="Arial Narrow" pitchFamily="34" charset="0"/>
              </a:rPr>
              <a:t> X receptor</a:t>
            </a:r>
          </a:p>
          <a:p>
            <a:r>
              <a:rPr lang="en-US" sz="2000" b="1" i="1" dirty="0" smtClean="0">
                <a:solidFill>
                  <a:schemeClr val="bg1"/>
                </a:solidFill>
                <a:latin typeface="Arial Narrow" pitchFamily="34" charset="0"/>
              </a:rPr>
              <a:t>RXR, retinoid X receptor.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162800" y="188844"/>
            <a:ext cx="175260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Bernard MT Condensed" pitchFamily="18" charset="0"/>
              </a:rPr>
              <a:t>Regulation</a:t>
            </a:r>
            <a:endParaRPr lang="en-US" sz="28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371600"/>
            <a:ext cx="8610600" cy="1295400"/>
          </a:xfrm>
          <a:prstGeom prst="rect">
            <a:avLst/>
          </a:prstGeom>
        </p:spPr>
        <p:txBody>
          <a:bodyPr/>
          <a:lstStyle/>
          <a:p>
            <a:pPr lvl="0" indent="-256032">
              <a:buClr>
                <a:srgbClr val="FF0000"/>
              </a:buClr>
              <a:buSzPct val="68000"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  <a:cs typeface="Times New Roman" pitchFamily="18" charset="0"/>
                <a:sym typeface="Wingdings 3"/>
              </a:rPr>
              <a:t>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  <a:cs typeface="Times New Roman" pitchFamily="18" charset="0"/>
              </a:rPr>
              <a:t>metabolism of the inducer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  <a:cs typeface="Times New Roman" pitchFamily="18" charset="0"/>
              </a:rPr>
              <a:t> +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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  <a:cs typeface="Times New Roman" pitchFamily="18" charset="0"/>
              </a:rPr>
              <a:t> its pharmacological action.</a:t>
            </a:r>
          </a:p>
          <a:p>
            <a:pPr marR="0" lvl="0" indent="-256032" algn="l" defTabSz="914400" rtl="0" eaLnBrk="1" fontAlgn="auto" latinLnBrk="0" hangingPunct="1"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  <a:cs typeface="Times New Roman" pitchFamily="18" charset="0"/>
              </a:rPr>
              <a:t>     				</a:t>
            </a: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  <a:cs typeface="Times New Roman" pitchFamily="18" charset="0"/>
              </a:rPr>
              <a:t>          </a:t>
            </a:r>
            <a:r>
              <a:rPr kumimoji="0" lang="en-US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 Narrow" pitchFamily="34" charset="0"/>
                <a:cs typeface="Times New Roman" pitchFamily="18" charset="0"/>
              </a:rPr>
              <a:t>Tolerance  or complete nullification </a:t>
            </a:r>
          </a:p>
          <a:p>
            <a:pPr lvl="0" indent="-256032">
              <a:buClr>
                <a:srgbClr val="FF0000"/>
              </a:buClr>
              <a:buSzPct val="68000"/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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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  <a:cs typeface="Times New Roman" pitchFamily="18" charset="0"/>
              </a:rPr>
              <a:t>metabolism of co-administered drugs</a:t>
            </a:r>
          </a:p>
          <a:p>
            <a:pPr marR="0" lvl="0" indent="-256032" algn="ctr" defTabSz="914400" rtl="0" eaLnBrk="1" fontAlgn="auto" latinLnBrk="0" hangingPunct="1">
              <a:spcAft>
                <a:spcPts val="0"/>
              </a:spcAft>
              <a:buClr>
                <a:schemeClr val="accent1"/>
              </a:buClr>
              <a:buSzPct val="68000"/>
              <a:buFont typeface="Wingdings" pitchFamily="2" charset="2"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 Narrow" pitchFamily="34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228600"/>
            <a:ext cx="6477000" cy="430887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200" dirty="0" smtClean="0">
                <a:solidFill>
                  <a:srgbClr val="7030A0"/>
                </a:solidFill>
                <a:latin typeface="Bernard MT Condensed" pitchFamily="18" charset="0"/>
              </a:rPr>
              <a:t>Outcome Of Drug-drug Interactions Mediated By  CYT P450</a:t>
            </a:r>
            <a:endParaRPr lang="en-US" sz="22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81000" y="3576935"/>
            <a:ext cx="8229600" cy="1295400"/>
          </a:xfrm>
          <a:prstGeom prst="rect">
            <a:avLst/>
          </a:prstGeom>
        </p:spPr>
        <p:txBody>
          <a:bodyPr/>
          <a:lstStyle/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/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  <a:cs typeface="Times New Roman" pitchFamily="18" charset="0"/>
              </a:rPr>
              <a:t>Retard metabolism  &amp; excretion of inhibitor &amp; co-administered drugs.</a:t>
            </a:r>
          </a:p>
          <a:p>
            <a:pPr marL="365760" lvl="0" indent="-256032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 /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 Narrow" pitchFamily="34" charset="0"/>
                <a:cs typeface="Times New Roman" pitchFamily="18" charset="0"/>
              </a:rPr>
              <a:t>prolong action of the inhibitor &amp; co-administered drugs.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914400"/>
            <a:ext cx="3886200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IN RELATION TO ENZ INDUCERS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04800" y="3119735"/>
            <a:ext cx="3886200" cy="369332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IN RELATION TO ENZ INHIBITORS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162800" y="188844"/>
            <a:ext cx="175260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Bernard MT Condensed" pitchFamily="18" charset="0"/>
              </a:rPr>
              <a:t>Regulation</a:t>
            </a:r>
            <a:endParaRPr lang="en-US" sz="28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934200" y="4872335"/>
            <a:ext cx="1524000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</a:t>
            </a:r>
            <a:r>
              <a:rPr lang="en-US" sz="2200" dirty="0" smtClean="0">
                <a:solidFill>
                  <a:srgbClr val="7030A0"/>
                </a:solidFill>
                <a:latin typeface="Bernard MT Condensed" pitchFamily="18" charset="0"/>
              </a:rPr>
              <a:t>TOXCICITY</a:t>
            </a:r>
            <a:endParaRPr lang="en-US" sz="22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934200" y="2286000"/>
            <a:ext cx="1524000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</a:t>
            </a:r>
            <a:r>
              <a:rPr lang="en-US" sz="20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 </a:t>
            </a:r>
            <a:r>
              <a:rPr lang="en-US" sz="2200" dirty="0" smtClean="0">
                <a:solidFill>
                  <a:srgbClr val="7030A0"/>
                </a:solidFill>
                <a:latin typeface="Bernard MT Condensed" pitchFamily="18" charset="0"/>
              </a:rPr>
              <a:t>EFFICACY</a:t>
            </a:r>
            <a:endParaRPr lang="en-US" sz="22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0" y="0"/>
            <a:ext cx="9144000" cy="838200"/>
            <a:chOff x="0" y="5638800"/>
            <a:chExt cx="10363200" cy="1219200"/>
          </a:xfrm>
          <a:solidFill>
            <a:srgbClr val="E1FFFF"/>
          </a:solidFill>
        </p:grpSpPr>
        <p:pic>
          <p:nvPicPr>
            <p:cNvPr id="18" name="Picture 2" descr="http://image.wistatutor.com/content/cell-organization/smooth-endoplasmic-reticulum.jpe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7FFFF"/>
                </a:clrFrom>
                <a:clrTo>
                  <a:srgbClr val="F7FFFF">
                    <a:alpha val="0"/>
                  </a:srgbClr>
                </a:clrTo>
              </a:clrChange>
            </a:blip>
            <a:srcRect l="20000" t="1947" r="18182" b="66905"/>
            <a:stretch>
              <a:fillRect/>
            </a:stretch>
          </p:blipFill>
          <p:spPr bwMode="auto">
            <a:xfrm>
              <a:off x="0" y="5638800"/>
              <a:ext cx="2590800" cy="1219200"/>
            </a:xfrm>
            <a:prstGeom prst="rect">
              <a:avLst/>
            </a:prstGeom>
            <a:grpFill/>
          </p:spPr>
        </p:pic>
        <p:pic>
          <p:nvPicPr>
            <p:cNvPr id="19" name="Picture 2" descr="http://image.wistatutor.com/content/cell-organization/smooth-endoplasmic-reticulum.jpe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7FFFF"/>
                </a:clrFrom>
                <a:clrTo>
                  <a:srgbClr val="F7FFFF">
                    <a:alpha val="0"/>
                  </a:srgbClr>
                </a:clrTo>
              </a:clrChange>
            </a:blip>
            <a:srcRect l="20000" t="1947" r="18182" b="66905"/>
            <a:stretch>
              <a:fillRect/>
            </a:stretch>
          </p:blipFill>
          <p:spPr bwMode="auto">
            <a:xfrm flipH="1">
              <a:off x="2590800" y="5638800"/>
              <a:ext cx="2590800" cy="1219200"/>
            </a:xfrm>
            <a:prstGeom prst="rect">
              <a:avLst/>
            </a:prstGeom>
            <a:grpFill/>
          </p:spPr>
        </p:pic>
        <p:pic>
          <p:nvPicPr>
            <p:cNvPr id="20" name="Picture 2" descr="http://image.wistatutor.com/content/cell-organization/smooth-endoplasmic-reticulum.jpe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7FFFF"/>
                </a:clrFrom>
                <a:clrTo>
                  <a:srgbClr val="F7FFFF">
                    <a:alpha val="0"/>
                  </a:srgbClr>
                </a:clrTo>
              </a:clrChange>
            </a:blip>
            <a:srcRect l="20000" t="1947" r="18182" b="66905"/>
            <a:stretch>
              <a:fillRect/>
            </a:stretch>
          </p:blipFill>
          <p:spPr bwMode="auto">
            <a:xfrm>
              <a:off x="5181600" y="5638800"/>
              <a:ext cx="2590800" cy="1219200"/>
            </a:xfrm>
            <a:prstGeom prst="rect">
              <a:avLst/>
            </a:prstGeom>
            <a:grpFill/>
          </p:spPr>
        </p:pic>
        <p:pic>
          <p:nvPicPr>
            <p:cNvPr id="21" name="Picture 2" descr="http://image.wistatutor.com/content/cell-organization/smooth-endoplasmic-reticulum.jpe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7FFFF"/>
                </a:clrFrom>
                <a:clrTo>
                  <a:srgbClr val="F7FFFF">
                    <a:alpha val="0"/>
                  </a:srgbClr>
                </a:clrTo>
              </a:clrChange>
            </a:blip>
            <a:srcRect l="20000" t="1947" r="18182" b="66905"/>
            <a:stretch>
              <a:fillRect/>
            </a:stretch>
          </p:blipFill>
          <p:spPr bwMode="auto">
            <a:xfrm flipH="1">
              <a:off x="7772400" y="5638800"/>
              <a:ext cx="2590800" cy="1219200"/>
            </a:xfrm>
            <a:prstGeom prst="rect">
              <a:avLst/>
            </a:prstGeom>
            <a:grpFill/>
          </p:spPr>
        </p:pic>
      </p:grpSp>
      <p:sp>
        <p:nvSpPr>
          <p:cNvPr id="4" name="TextBox 3"/>
          <p:cNvSpPr txBox="1"/>
          <p:nvPr/>
        </p:nvSpPr>
        <p:spPr>
          <a:xfrm>
            <a:off x="304800" y="990600"/>
            <a:ext cx="510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 smtClean="0">
                <a:solidFill>
                  <a:schemeClr val="bg1"/>
                </a:solidFill>
                <a:latin typeface="Arial Narrow" pitchFamily="34" charset="0"/>
                <a:ea typeface="굴림" charset="-127"/>
              </a:rPr>
              <a:t>CYT P450 has been classified into </a:t>
            </a:r>
          </a:p>
          <a:p>
            <a:pPr>
              <a:buBlip>
                <a:blip r:embed="rId3"/>
              </a:buBlip>
            </a:pPr>
            <a:r>
              <a:rPr lang="en-US" altLang="ko-KR" sz="2400" b="1" dirty="0" smtClean="0">
                <a:solidFill>
                  <a:schemeClr val="bg1"/>
                </a:solidFill>
                <a:latin typeface="Arial Narrow" pitchFamily="34" charset="0"/>
                <a:ea typeface="굴림" charset="-127"/>
              </a:rPr>
              <a:t> Families designated by Numbers</a:t>
            </a:r>
          </a:p>
          <a:p>
            <a:pPr>
              <a:buBlip>
                <a:blip r:embed="rId3"/>
              </a:buBlip>
            </a:pPr>
            <a:r>
              <a:rPr lang="en-US" altLang="ko-KR" sz="2400" b="1" dirty="0" smtClean="0">
                <a:solidFill>
                  <a:schemeClr val="bg1"/>
                </a:solidFill>
                <a:latin typeface="Arial Narrow" pitchFamily="34" charset="0"/>
                <a:ea typeface="굴림" charset="-127"/>
              </a:rPr>
              <a:t> Sub families designated by Letters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5" name="Picture 4" descr="Cytochrome P450 Isoform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lum bright="20000" contrast="20000"/>
          </a:blip>
          <a:srcRect l="4000" t="18667" r="16000" b="6667"/>
          <a:stretch>
            <a:fillRect/>
          </a:stretch>
        </p:blipFill>
        <p:spPr bwMode="auto">
          <a:xfrm>
            <a:off x="4953000" y="381000"/>
            <a:ext cx="4041321" cy="2514600"/>
          </a:xfrm>
          <a:prstGeom prst="rect">
            <a:avLst/>
          </a:prstGeom>
          <a:noFill/>
        </p:spPr>
      </p:pic>
      <p:grpSp>
        <p:nvGrpSpPr>
          <p:cNvPr id="23" name="Group 22"/>
          <p:cNvGrpSpPr/>
          <p:nvPr/>
        </p:nvGrpSpPr>
        <p:grpSpPr>
          <a:xfrm>
            <a:off x="1752600" y="3309732"/>
            <a:ext cx="6934200" cy="3091068"/>
            <a:chOff x="1600200" y="2819400"/>
            <a:chExt cx="6934200" cy="3091068"/>
          </a:xfrm>
        </p:grpSpPr>
        <p:sp>
          <p:nvSpPr>
            <p:cNvPr id="14" name="Oval 13"/>
            <p:cNvSpPr/>
            <p:nvPr/>
          </p:nvSpPr>
          <p:spPr>
            <a:xfrm>
              <a:off x="2438400" y="3352800"/>
              <a:ext cx="5181600" cy="2557668"/>
            </a:xfrm>
            <a:prstGeom prst="ellipse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3505200" y="2819400"/>
              <a:ext cx="1219200" cy="609600"/>
            </a:xfrm>
            <a:prstGeom prst="ellipse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6477000" y="3048000"/>
              <a:ext cx="1219200" cy="609600"/>
            </a:xfrm>
            <a:prstGeom prst="ellipse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7315200" y="3657600"/>
              <a:ext cx="1219200" cy="609600"/>
            </a:xfrm>
            <a:prstGeom prst="ellipse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1600200" y="5029200"/>
              <a:ext cx="1219200" cy="609600"/>
            </a:xfrm>
            <a:prstGeom prst="ellipse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7315200" y="4966252"/>
              <a:ext cx="1219200" cy="609600"/>
            </a:xfrm>
            <a:prstGeom prst="ellipse">
              <a:avLst/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2" descr="http://www.doctorfungus.org/thedrugs/images/antifung_3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20000"/>
            </a:blip>
            <a:srcRect l="6585" t="18182" r="7803" b="29870"/>
            <a:stretch>
              <a:fillRect/>
            </a:stretch>
          </p:blipFill>
          <p:spPr bwMode="auto">
            <a:xfrm>
              <a:off x="1600200" y="2819400"/>
              <a:ext cx="6934200" cy="3048000"/>
            </a:xfrm>
            <a:prstGeom prst="rect">
              <a:avLst/>
            </a:prstGeom>
            <a:noFill/>
          </p:spPr>
        </p:pic>
      </p:grpSp>
      <p:sp>
        <p:nvSpPr>
          <p:cNvPr id="16" name="TextBox 15"/>
          <p:cNvSpPr txBox="1"/>
          <p:nvPr/>
        </p:nvSpPr>
        <p:spPr>
          <a:xfrm>
            <a:off x="228600" y="2990671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Distribution of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different CYPs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isoforms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</a:p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in the liver.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04800" y="304800"/>
            <a:ext cx="198120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Bernard MT Condensed" pitchFamily="18" charset="0"/>
              </a:rPr>
              <a:t>Classification</a:t>
            </a:r>
            <a:endParaRPr lang="en-US" sz="28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CYP45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10000" contrast="30000"/>
          </a:blip>
          <a:srcRect t="15112" b="11007"/>
          <a:stretch>
            <a:fillRect/>
          </a:stretch>
        </p:blipFill>
        <p:spPr bwMode="auto">
          <a:xfrm>
            <a:off x="406976" y="177420"/>
            <a:ext cx="8432224" cy="5537580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710072" y="374372"/>
            <a:ext cx="63411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Bernard MT Condensed" pitchFamily="18" charset="0"/>
                <a:sym typeface="Wingdings 3"/>
              </a:rPr>
              <a:t>Major </a:t>
            </a:r>
            <a:r>
              <a:rPr lang="en-US" sz="2800" dirty="0" smtClean="0">
                <a:solidFill>
                  <a:schemeClr val="bg1"/>
                </a:solidFill>
                <a:latin typeface="Bernard MT Condensed" pitchFamily="18" charset="0"/>
              </a:rPr>
              <a:t>Contributor to Phase I Metabolism</a:t>
            </a:r>
            <a:endParaRPr lang="en-US" sz="2800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381000" y="977348"/>
            <a:ext cx="838200" cy="1600200"/>
          </a:xfrm>
          <a:prstGeom prst="downArrow">
            <a:avLst>
              <a:gd name="adj1" fmla="val 30124"/>
              <a:gd name="adj2" fmla="val 50000"/>
            </a:avLst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5105400"/>
            <a:ext cx="9144000" cy="990600"/>
          </a:xfrm>
          <a:prstGeom prst="rect">
            <a:avLst/>
          </a:prstGeom>
          <a:solidFill>
            <a:srgbClr val="E9FF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4522304"/>
            <a:ext cx="9144000" cy="596348"/>
          </a:xfrm>
          <a:prstGeom prst="rect">
            <a:avLst/>
          </a:prstGeom>
          <a:solidFill>
            <a:srgbClr val="EAD5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09600"/>
            <a:ext cx="9144000" cy="1143000"/>
          </a:xfrm>
          <a:prstGeom prst="rect">
            <a:avLst/>
          </a:prstGeom>
          <a:solidFill>
            <a:srgbClr val="E1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484" name="Picture 4" descr="http://molinterv.aspetjournals.org/content/3/4/194/F2.large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rcRect/>
          <a:stretch>
            <a:fillRect/>
          </a:stretch>
        </p:blipFill>
        <p:spPr bwMode="auto">
          <a:xfrm>
            <a:off x="228600" y="714375"/>
            <a:ext cx="8789164" cy="53054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6200" y="685800"/>
            <a:ext cx="1143000" cy="400110"/>
          </a:xfrm>
          <a:prstGeom prst="rect">
            <a:avLst/>
          </a:prstGeom>
          <a:solidFill>
            <a:srgbClr val="66FFFF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ernard MT Condensed" pitchFamily="18" charset="0"/>
              </a:rPr>
              <a:t>Substrate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495800"/>
            <a:ext cx="1143000" cy="400110"/>
          </a:xfrm>
          <a:prstGeom prst="rect">
            <a:avLst/>
          </a:prstGeom>
          <a:solidFill>
            <a:srgbClr val="BC79FF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ernard MT Condensed" pitchFamily="18" charset="0"/>
              </a:rPr>
              <a:t>Inhibitors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105400"/>
            <a:ext cx="1066800" cy="400110"/>
          </a:xfrm>
          <a:prstGeom prst="rect">
            <a:avLst/>
          </a:prstGeom>
          <a:solidFill>
            <a:srgbClr val="C8FF2D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Bernard MT Condensed" pitchFamily="18" charset="0"/>
              </a:rPr>
              <a:t>Inducers</a:t>
            </a:r>
            <a:endParaRPr lang="en-US" sz="2000" dirty="0">
              <a:latin typeface="Bernard MT Condensed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509506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Comic Sans MS" pitchFamily="66" charset="0"/>
              </a:rPr>
              <a:t>Cytochrome</a:t>
            </a:r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 P450 3A4</a:t>
            </a:r>
          </a:p>
        </p:txBody>
      </p:sp>
      <p:pic>
        <p:nvPicPr>
          <p:cNvPr id="8" name="Picture 4" descr="Polymorphic Distribution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10000" contrast="20000"/>
          </a:blip>
          <a:srcRect l="6920" t="14201" r="11419" b="4767"/>
          <a:stretch>
            <a:fillRect/>
          </a:stretch>
        </p:blipFill>
        <p:spPr bwMode="auto">
          <a:xfrm>
            <a:off x="76200" y="175592"/>
            <a:ext cx="4495800" cy="3886200"/>
          </a:xfrm>
          <a:prstGeom prst="rect">
            <a:avLst/>
          </a:prstGeom>
          <a:noFill/>
        </p:spPr>
      </p:pic>
      <p:pic>
        <p:nvPicPr>
          <p:cNvPr id="7" name="Picture 2" descr="http://www.biograf.ch/images/projects/P450_3A4/1_smal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AFAFAF"/>
              </a:clrFrom>
              <a:clrTo>
                <a:srgbClr val="AFAFAF">
                  <a:alpha val="0"/>
                </a:srgbClr>
              </a:clrTo>
            </a:clrChange>
          </a:blip>
          <a:srcRect l="50794"/>
          <a:stretch>
            <a:fillRect/>
          </a:stretch>
        </p:blipFill>
        <p:spPr bwMode="auto">
          <a:xfrm>
            <a:off x="3886200" y="152400"/>
            <a:ext cx="1230629" cy="1587910"/>
          </a:xfrm>
          <a:prstGeom prst="rect">
            <a:avLst/>
          </a:prstGeom>
          <a:noFill/>
        </p:spPr>
      </p:pic>
      <p:grpSp>
        <p:nvGrpSpPr>
          <p:cNvPr id="14" name="Group 13"/>
          <p:cNvGrpSpPr/>
          <p:nvPr/>
        </p:nvGrpSpPr>
        <p:grpSpPr>
          <a:xfrm>
            <a:off x="6248400" y="228600"/>
            <a:ext cx="2667000" cy="2971800"/>
            <a:chOff x="5867400" y="685800"/>
            <a:chExt cx="2667000" cy="2971800"/>
          </a:xfrm>
        </p:grpSpPr>
        <p:sp>
          <p:nvSpPr>
            <p:cNvPr id="15" name="Rounded Rectangle 14"/>
            <p:cNvSpPr/>
            <p:nvPr/>
          </p:nvSpPr>
          <p:spPr>
            <a:xfrm>
              <a:off x="5867400" y="685800"/>
              <a:ext cx="2667000" cy="29718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2" descr="http://molinterv.aspetjournals.org/content/3/4/194/F3.large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20000"/>
            </a:blip>
            <a:srcRect/>
            <a:stretch>
              <a:fillRect/>
            </a:stretch>
          </p:blipFill>
          <p:spPr bwMode="auto">
            <a:xfrm>
              <a:off x="5943600" y="762000"/>
              <a:ext cx="2538674" cy="2823525"/>
            </a:xfrm>
            <a:prstGeom prst="snipRoundRect">
              <a:avLst/>
            </a:prstGeom>
            <a:noFill/>
          </p:spPr>
        </p:pic>
      </p:grpSp>
      <p:pic>
        <p:nvPicPr>
          <p:cNvPr id="9" name="Picture 2" descr="CYP3A Inhibitors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lum bright="20000" contrast="20000"/>
          </a:blip>
          <a:srcRect l="5333" t="15802" r="32444"/>
          <a:stretch>
            <a:fillRect/>
          </a:stretch>
        </p:blipFill>
        <p:spPr bwMode="auto">
          <a:xfrm>
            <a:off x="4038600" y="2590800"/>
            <a:ext cx="2667000" cy="3248025"/>
          </a:xfrm>
          <a:prstGeom prst="rect">
            <a:avLst/>
          </a:prstGeom>
          <a:noFill/>
        </p:spPr>
      </p:pic>
      <p:pic>
        <p:nvPicPr>
          <p:cNvPr id="10" name="Picture 4" descr="CYP3A Inhibitors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lum bright="20000" contrast="20000"/>
          </a:blip>
          <a:srcRect l="5333" t="19453" r="36000" b="22188"/>
          <a:stretch>
            <a:fillRect/>
          </a:stretch>
        </p:blipFill>
        <p:spPr bwMode="auto">
          <a:xfrm>
            <a:off x="6096000" y="4724400"/>
            <a:ext cx="2514600" cy="1828800"/>
          </a:xfrm>
          <a:prstGeom prst="rect">
            <a:avLst/>
          </a:prstGeom>
          <a:noFill/>
        </p:spPr>
      </p:pic>
      <p:pic>
        <p:nvPicPr>
          <p:cNvPr id="11" name="Picture 2" descr="http://www.biograf.ch/images/projects/P450_3A4/1_smal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AFAFAF"/>
              </a:clrFrom>
              <a:clrTo>
                <a:srgbClr val="AFAFAF">
                  <a:alpha val="0"/>
                </a:srgbClr>
              </a:clrTo>
            </a:clrChange>
          </a:blip>
          <a:srcRect l="50794"/>
          <a:stretch>
            <a:fillRect/>
          </a:stretch>
        </p:blipFill>
        <p:spPr bwMode="auto">
          <a:xfrm>
            <a:off x="2514600" y="3810000"/>
            <a:ext cx="1779270" cy="2295835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40" y="6516756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Comic Sans MS" pitchFamily="66" charset="0"/>
              </a:rPr>
              <a:t>Cytochrome</a:t>
            </a:r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 P450 2D6</a:t>
            </a:r>
            <a:endParaRPr lang="en-US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6" name="Picture 2" descr="Cytochrome P450 2D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20000" contrast="20000"/>
          </a:blip>
          <a:srcRect l="4106" t="12698" r="5566" b="6349"/>
          <a:stretch>
            <a:fillRect/>
          </a:stretch>
        </p:blipFill>
        <p:spPr bwMode="auto">
          <a:xfrm>
            <a:off x="398734" y="304800"/>
            <a:ext cx="6015318" cy="4648200"/>
          </a:xfrm>
          <a:prstGeom prst="rect">
            <a:avLst/>
          </a:prstGeom>
          <a:noFill/>
        </p:spPr>
      </p:pic>
      <p:pic>
        <p:nvPicPr>
          <p:cNvPr id="5" name="Picture 2" descr="http://www.biograf.ch/images/projects/P450_2D6/1_smal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936230"/>
            <a:ext cx="2767011" cy="2235970"/>
          </a:xfrm>
          <a:prstGeom prst="round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6248400" y="228600"/>
            <a:ext cx="2667000" cy="2971800"/>
            <a:chOff x="5867400" y="685800"/>
            <a:chExt cx="2667000" cy="2971800"/>
          </a:xfrm>
        </p:grpSpPr>
        <p:sp>
          <p:nvSpPr>
            <p:cNvPr id="14" name="Rounded Rectangle 13"/>
            <p:cNvSpPr/>
            <p:nvPr/>
          </p:nvSpPr>
          <p:spPr>
            <a:xfrm>
              <a:off x="5867400" y="685800"/>
              <a:ext cx="2667000" cy="29718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5" name="Picture 2" descr="http://molinterv.aspetjournals.org/content/3/4/194/F3.large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20000"/>
            </a:blip>
            <a:srcRect/>
            <a:stretch>
              <a:fillRect/>
            </a:stretch>
          </p:blipFill>
          <p:spPr bwMode="auto">
            <a:xfrm>
              <a:off x="5943600" y="762000"/>
              <a:ext cx="2538674" cy="2823525"/>
            </a:xfrm>
            <a:prstGeom prst="snipRoundRect">
              <a:avLst/>
            </a:prstGeom>
            <a:noFill/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6516756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Comic Sans MS" pitchFamily="66" charset="0"/>
              </a:rPr>
              <a:t>Cytochrome</a:t>
            </a:r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 P450 2C9</a:t>
            </a:r>
            <a:endParaRPr lang="en-US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8" name="Picture 4" descr="Cytochrome P450 2C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20000" contrast="20000"/>
          </a:blip>
          <a:srcRect l="3556" t="15556" r="12889"/>
          <a:stretch>
            <a:fillRect/>
          </a:stretch>
        </p:blipFill>
        <p:spPr bwMode="auto">
          <a:xfrm>
            <a:off x="381000" y="304800"/>
            <a:ext cx="5715000" cy="4620640"/>
          </a:xfrm>
          <a:prstGeom prst="rect">
            <a:avLst/>
          </a:prstGeom>
          <a:noFill/>
        </p:spPr>
      </p:pic>
      <p:pic>
        <p:nvPicPr>
          <p:cNvPr id="7" name="Picture 2" descr="http://www.biograf.ch/images/projects/P450_2C9/1_smal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4382" y="3657600"/>
            <a:ext cx="3198018" cy="2590800"/>
          </a:xfrm>
          <a:prstGeom prst="roundRect">
            <a:avLst/>
          </a:prstGeom>
          <a:noFill/>
        </p:spPr>
      </p:pic>
      <p:grpSp>
        <p:nvGrpSpPr>
          <p:cNvPr id="10" name="Group 9"/>
          <p:cNvGrpSpPr/>
          <p:nvPr/>
        </p:nvGrpSpPr>
        <p:grpSpPr>
          <a:xfrm>
            <a:off x="6248400" y="228600"/>
            <a:ext cx="2667000" cy="2971800"/>
            <a:chOff x="5867400" y="685800"/>
            <a:chExt cx="2667000" cy="2971800"/>
          </a:xfrm>
        </p:grpSpPr>
        <p:sp>
          <p:nvSpPr>
            <p:cNvPr id="11" name="Rounded Rectangle 10"/>
            <p:cNvSpPr/>
            <p:nvPr/>
          </p:nvSpPr>
          <p:spPr>
            <a:xfrm>
              <a:off x="5867400" y="685800"/>
              <a:ext cx="2667000" cy="29718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2" descr="http://molinterv.aspetjournals.org/content/3/4/194/F3.large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20000"/>
            </a:blip>
            <a:srcRect/>
            <a:stretch>
              <a:fillRect/>
            </a:stretch>
          </p:blipFill>
          <p:spPr bwMode="auto">
            <a:xfrm>
              <a:off x="5943600" y="762000"/>
              <a:ext cx="2538674" cy="2823525"/>
            </a:xfrm>
            <a:prstGeom prst="snipRoundRect">
              <a:avLst/>
            </a:prstGeom>
            <a:noFill/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538364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Comic Sans MS" pitchFamily="66" charset="0"/>
              </a:rPr>
              <a:t>Cytochrome</a:t>
            </a:r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 P450 1A2</a:t>
            </a:r>
            <a:endParaRPr lang="en-US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" name="Picture 2" descr="http://www.fda.gov/ucm/groups/fdagov-public/documents/image/ucm115614.gif"/>
          <p:cNvPicPr>
            <a:picLocks noChangeAspect="1" noChangeArrowheads="1"/>
          </p:cNvPicPr>
          <p:nvPr/>
        </p:nvPicPr>
        <p:blipFill>
          <a:blip r:embed="rId2" cstate="print">
            <a:lum bright="20000" contrast="20000"/>
          </a:blip>
          <a:srcRect l="5333" t="13462" r="12889"/>
          <a:stretch>
            <a:fillRect/>
          </a:stretch>
        </p:blipFill>
        <p:spPr bwMode="auto">
          <a:xfrm>
            <a:off x="381000" y="304800"/>
            <a:ext cx="5638800" cy="4919870"/>
          </a:xfrm>
          <a:prstGeom prst="rect">
            <a:avLst/>
          </a:prstGeom>
          <a:noFill/>
        </p:spPr>
      </p:pic>
      <p:pic>
        <p:nvPicPr>
          <p:cNvPr id="6" name="Picture 2" descr="http://www.biograf.ch/images/projects/P450_1A2/1_small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05400" y="4343400"/>
            <a:ext cx="2734627" cy="2209800"/>
          </a:xfrm>
          <a:prstGeom prst="roundRect">
            <a:avLst/>
          </a:prstGeom>
          <a:noFill/>
        </p:spPr>
      </p:pic>
      <p:grpSp>
        <p:nvGrpSpPr>
          <p:cNvPr id="19" name="Group 18"/>
          <p:cNvGrpSpPr/>
          <p:nvPr/>
        </p:nvGrpSpPr>
        <p:grpSpPr>
          <a:xfrm>
            <a:off x="6248400" y="228600"/>
            <a:ext cx="2667000" cy="2971800"/>
            <a:chOff x="5867400" y="685800"/>
            <a:chExt cx="2667000" cy="2971800"/>
          </a:xfrm>
        </p:grpSpPr>
        <p:sp>
          <p:nvSpPr>
            <p:cNvPr id="20" name="Rounded Rectangle 19"/>
            <p:cNvSpPr/>
            <p:nvPr/>
          </p:nvSpPr>
          <p:spPr>
            <a:xfrm>
              <a:off x="5867400" y="685800"/>
              <a:ext cx="2667000" cy="29718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" descr="http://molinterv.aspetjournals.org/content/3/4/194/F3.large.jp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20000"/>
            </a:blip>
            <a:srcRect/>
            <a:stretch>
              <a:fillRect/>
            </a:stretch>
          </p:blipFill>
          <p:spPr bwMode="auto">
            <a:xfrm>
              <a:off x="5943600" y="762000"/>
              <a:ext cx="2538674" cy="2823525"/>
            </a:xfrm>
            <a:prstGeom prst="snipRoundRect">
              <a:avLst/>
            </a:prstGeom>
            <a:noFill/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6934200" y="4117578"/>
            <a:ext cx="2351591" cy="1673622"/>
            <a:chOff x="3973009" y="2283224"/>
            <a:chExt cx="2971802" cy="1981198"/>
          </a:xfrm>
        </p:grpSpPr>
        <p:pic>
          <p:nvPicPr>
            <p:cNvPr id="10" name="Picture 6" descr="http://www.pharmacology2000.com/General/Pharmacokinetics/p450struct2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9968293" flipH="1">
              <a:off x="4735011" y="3350022"/>
              <a:ext cx="2209800" cy="914400"/>
            </a:xfrm>
            <a:prstGeom prst="rect">
              <a:avLst/>
            </a:prstGeom>
            <a:noFill/>
          </p:spPr>
        </p:pic>
        <p:pic>
          <p:nvPicPr>
            <p:cNvPr id="11" name="Picture 6" descr="http://www.pharmacology2000.com/General/Pharmacokinetics/p450struct2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9968293" flipH="1">
              <a:off x="4354010" y="2816623"/>
              <a:ext cx="2209800" cy="914400"/>
            </a:xfrm>
            <a:prstGeom prst="rect">
              <a:avLst/>
            </a:prstGeom>
            <a:noFill/>
          </p:spPr>
        </p:pic>
        <p:pic>
          <p:nvPicPr>
            <p:cNvPr id="12" name="Picture 6" descr="http://www.pharmacology2000.com/General/Pharmacokinetics/p450struct2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 rot="19968293" flipH="1">
              <a:off x="3973009" y="2283224"/>
              <a:ext cx="2209800" cy="914400"/>
            </a:xfrm>
            <a:prstGeom prst="rect">
              <a:avLst/>
            </a:prstGeom>
            <a:noFill/>
          </p:spPr>
        </p:pic>
      </p:grpSp>
      <p:sp>
        <p:nvSpPr>
          <p:cNvPr id="13" name="Rectangle 12"/>
          <p:cNvSpPr/>
          <p:nvPr/>
        </p:nvSpPr>
        <p:spPr>
          <a:xfrm>
            <a:off x="304800" y="304800"/>
            <a:ext cx="6781800" cy="7709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Narrow" pitchFamily="34" charset="0"/>
              </a:rPr>
              <a:t>CYTOCHROME SYSTEM</a:t>
            </a:r>
            <a:endParaRPr lang="en-US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105400" y="1219201"/>
            <a:ext cx="3810000" cy="685799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Bottom">
              <a:avLst/>
            </a:prstTxWarp>
            <a:spAutoFit/>
          </a:bodyPr>
          <a:lstStyle/>
          <a:p>
            <a:pPr algn="r"/>
            <a:r>
              <a:rPr lang="en-US" sz="2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DRUG METABOLISM</a:t>
            </a:r>
            <a:endParaRPr lang="en-US" sz="2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410191" y="372070"/>
            <a:ext cx="7432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&amp;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" name="Picture 8" descr="http://whydetox.net/wp-content/uploads/2010/11/live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05600" y="4929102"/>
            <a:ext cx="1905000" cy="192889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54768" y="1929348"/>
            <a:ext cx="90130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66FFFF"/>
              </a:buClr>
              <a:buSzPct val="8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Revise the aim &amp; phases of drug metabolism</a:t>
            </a:r>
          </a:p>
          <a:p>
            <a:pPr>
              <a:buClr>
                <a:srgbClr val="66FFFF"/>
              </a:buClr>
              <a:buSzPct val="8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Define the role of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cytochrome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system in relation to drug metabolism</a:t>
            </a:r>
          </a:p>
          <a:p>
            <a:pPr>
              <a:buClr>
                <a:srgbClr val="66FFFF"/>
              </a:buClr>
              <a:buSzPct val="8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Expand on the nature, location, nomenclature, structure, distribution </a:t>
            </a:r>
            <a:b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  &amp; function of CYT P450</a:t>
            </a:r>
          </a:p>
          <a:p>
            <a:pPr>
              <a:buClr>
                <a:srgbClr val="66FFFF"/>
              </a:buClr>
              <a:buSzPct val="8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Focus on its regulation; directly &amp; indirectly, its induction &amp; inhibition</a:t>
            </a:r>
            <a:b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 its  relevance to drug interactions</a:t>
            </a:r>
          </a:p>
          <a:p>
            <a:pPr>
              <a:buClr>
                <a:srgbClr val="66FFFF"/>
              </a:buClr>
              <a:buSzPct val="8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Interpret the molecular mechanism of interactions by CYT P450</a:t>
            </a:r>
          </a:p>
          <a:p>
            <a:pPr>
              <a:buClr>
                <a:srgbClr val="66FFFF"/>
              </a:buClr>
              <a:buSzPct val="8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Classify its different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isoforms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, their substrates, inducers                      </a:t>
            </a:r>
            <a:b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 &amp; inhibitors</a:t>
            </a:r>
          </a:p>
          <a:p>
            <a:pPr>
              <a:buClr>
                <a:srgbClr val="66FFFF"/>
              </a:buClr>
              <a:buSzPct val="80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Delineate some of its genetic variations.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26504" y="6519446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  <a:latin typeface="Comic Sans MS" pitchFamily="66" charset="0"/>
              </a:rPr>
              <a:t>Cytochrome</a:t>
            </a:r>
            <a:r>
              <a:rPr lang="en-US" b="1" dirty="0" smtClean="0">
                <a:solidFill>
                  <a:schemeClr val="bg1"/>
                </a:solidFill>
                <a:latin typeface="Comic Sans MS" pitchFamily="66" charset="0"/>
              </a:rPr>
              <a:t> P450 2C 19 </a:t>
            </a:r>
            <a:endParaRPr lang="en-US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10" name="Picture 2" descr="Cytochrome P450 2C1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lum bright="20000" contrast="20000"/>
          </a:blip>
          <a:srcRect l="4348" t="12018" r="19565"/>
          <a:stretch>
            <a:fillRect/>
          </a:stretch>
        </p:blipFill>
        <p:spPr bwMode="auto">
          <a:xfrm>
            <a:off x="457200" y="304800"/>
            <a:ext cx="5105400" cy="4800600"/>
          </a:xfrm>
          <a:prstGeom prst="rect">
            <a:avLst/>
          </a:prstGeom>
          <a:noFill/>
        </p:spPr>
      </p:pic>
      <p:pic>
        <p:nvPicPr>
          <p:cNvPr id="9" name="Picture 2" descr="http://www.biograf.ch/images/projects/P450_2A13/1_smal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3505200"/>
            <a:ext cx="2828925" cy="2286001"/>
          </a:xfrm>
          <a:prstGeom prst="roundRect">
            <a:avLst/>
          </a:prstGeom>
          <a:noFill/>
        </p:spPr>
      </p:pic>
      <p:grpSp>
        <p:nvGrpSpPr>
          <p:cNvPr id="12" name="Group 11"/>
          <p:cNvGrpSpPr/>
          <p:nvPr/>
        </p:nvGrpSpPr>
        <p:grpSpPr>
          <a:xfrm>
            <a:off x="6248400" y="228600"/>
            <a:ext cx="2667000" cy="2971800"/>
            <a:chOff x="5867400" y="685800"/>
            <a:chExt cx="2667000" cy="2971800"/>
          </a:xfrm>
        </p:grpSpPr>
        <p:sp>
          <p:nvSpPr>
            <p:cNvPr id="13" name="Rounded Rectangle 12"/>
            <p:cNvSpPr/>
            <p:nvPr/>
          </p:nvSpPr>
          <p:spPr>
            <a:xfrm>
              <a:off x="5867400" y="685800"/>
              <a:ext cx="2667000" cy="297180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2" descr="http://molinterv.aspetjournals.org/content/3/4/194/F3.large.jpg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10000" contrast="20000"/>
            </a:blip>
            <a:srcRect/>
            <a:stretch>
              <a:fillRect/>
            </a:stretch>
          </p:blipFill>
          <p:spPr bwMode="auto">
            <a:xfrm>
              <a:off x="5943600" y="762000"/>
              <a:ext cx="2538674" cy="2823525"/>
            </a:xfrm>
            <a:prstGeom prst="snipRoundRect">
              <a:avLst/>
            </a:prstGeom>
            <a:noFill/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8540" y="1046897"/>
            <a:ext cx="3886200" cy="4926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800" dirty="0" smtClean="0">
                <a:solidFill>
                  <a:schemeClr val="bg1"/>
                </a:solidFill>
                <a:latin typeface="Bernard MT Condensed" pitchFamily="18" charset="0"/>
              </a:rPr>
              <a:t>Substrates</a:t>
            </a:r>
          </a:p>
          <a:p>
            <a:pPr>
              <a:lnSpc>
                <a:spcPts val="2000"/>
              </a:lnSpc>
              <a:spcBef>
                <a:spcPts val="1200"/>
              </a:spcBef>
            </a:pPr>
            <a:r>
              <a:rPr lang="en-US" sz="2200" b="1" dirty="0" err="1" smtClean="0">
                <a:solidFill>
                  <a:schemeClr val="bg1"/>
                </a:solidFill>
                <a:latin typeface="Arial Narrow" pitchFamily="34" charset="0"/>
              </a:rPr>
              <a:t>Immunosuppressants</a:t>
            </a:r>
            <a:endParaRPr lang="en-US" sz="22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  </a:t>
            </a:r>
            <a:r>
              <a:rPr lang="en-US" sz="2200" b="1" dirty="0" smtClean="0">
                <a:solidFill>
                  <a:srgbClr val="FFFF66"/>
                </a:solidFill>
                <a:latin typeface="Arial Narrow" pitchFamily="34" charset="0"/>
              </a:rPr>
              <a:t>Cyclosporine</a:t>
            </a:r>
          </a:p>
          <a:p>
            <a:pPr>
              <a:lnSpc>
                <a:spcPts val="2000"/>
              </a:lnSpc>
            </a:pPr>
            <a:r>
              <a:rPr lang="en-US" sz="2200" b="1" dirty="0" err="1" smtClean="0">
                <a:solidFill>
                  <a:schemeClr val="bg1"/>
                </a:solidFill>
                <a:latin typeface="Arial Narrow" pitchFamily="34" charset="0"/>
              </a:rPr>
              <a:t>Azole</a:t>
            </a: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US" sz="2200" b="1" dirty="0" err="1" smtClean="0">
                <a:solidFill>
                  <a:schemeClr val="bg1"/>
                </a:solidFill>
                <a:latin typeface="Arial Narrow" pitchFamily="34" charset="0"/>
              </a:rPr>
              <a:t>Antifungals</a:t>
            </a:r>
            <a:endParaRPr lang="en-US" sz="22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  </a:t>
            </a: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Fluconazole</a:t>
            </a:r>
            <a:endParaRPr lang="en-US" sz="2200" b="1" dirty="0" smtClean="0">
              <a:solidFill>
                <a:srgbClr val="FFFF66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Antibiotics</a:t>
            </a:r>
          </a:p>
          <a:p>
            <a:pPr>
              <a:lnSpc>
                <a:spcPts val="200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  </a:t>
            </a:r>
            <a:r>
              <a:rPr lang="en-US" sz="2200" b="1" dirty="0" smtClean="0">
                <a:solidFill>
                  <a:srgbClr val="FFFF66"/>
                </a:solidFill>
                <a:latin typeface="Arial Narrow" pitchFamily="34" charset="0"/>
              </a:rPr>
              <a:t>Erythromycin, </a:t>
            </a: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Clarithromycin</a:t>
            </a:r>
            <a:endParaRPr lang="en-US" sz="2200" b="1" dirty="0" smtClean="0">
              <a:solidFill>
                <a:srgbClr val="FFFF66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Ca channel blockers</a:t>
            </a:r>
          </a:p>
          <a:p>
            <a:pPr>
              <a:lnSpc>
                <a:spcPts val="200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  </a:t>
            </a: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Amlodepine</a:t>
            </a:r>
            <a:r>
              <a:rPr lang="en-US" sz="2200" b="1" dirty="0" smtClean="0">
                <a:solidFill>
                  <a:srgbClr val="FFFF66"/>
                </a:solidFill>
                <a:latin typeface="Arial Narrow" pitchFamily="34" charset="0"/>
              </a:rPr>
              <a:t>, </a:t>
            </a: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Verapamil</a:t>
            </a:r>
            <a:endParaRPr lang="en-US" sz="2200" b="1" dirty="0" smtClean="0">
              <a:solidFill>
                <a:srgbClr val="FFFF66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err="1" smtClean="0">
                <a:solidFill>
                  <a:schemeClr val="bg1"/>
                </a:solidFill>
                <a:latin typeface="Arial Narrow" pitchFamily="34" charset="0"/>
              </a:rPr>
              <a:t>Statins</a:t>
            </a: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; </a:t>
            </a: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Atorvastatin</a:t>
            </a:r>
            <a:endParaRPr lang="en-US" sz="2200" b="1" dirty="0" smtClean="0">
              <a:solidFill>
                <a:srgbClr val="FFFF66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Amidarone</a:t>
            </a:r>
            <a:r>
              <a:rPr lang="en-US" sz="2200" b="1" dirty="0" smtClean="0">
                <a:solidFill>
                  <a:srgbClr val="FFFF66"/>
                </a:solidFill>
                <a:latin typeface="Arial Narrow" pitchFamily="34" charset="0"/>
              </a:rPr>
              <a:t> </a:t>
            </a:r>
          </a:p>
          <a:p>
            <a:pPr>
              <a:lnSpc>
                <a:spcPts val="200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Cancer Chemotherapy:</a:t>
            </a:r>
          </a:p>
          <a:p>
            <a:pPr>
              <a:lnSpc>
                <a:spcPts val="200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  </a:t>
            </a: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Cyclophosphamide</a:t>
            </a:r>
            <a:r>
              <a:rPr lang="en-US" sz="2200" b="1" dirty="0" smtClean="0">
                <a:solidFill>
                  <a:srgbClr val="FFFF66"/>
                </a:solidFill>
                <a:latin typeface="Arial Narrow" pitchFamily="34" charset="0"/>
              </a:rPr>
              <a:t>, </a:t>
            </a: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Tamoxifen</a:t>
            </a:r>
            <a:r>
              <a:rPr lang="en-US" sz="2200" b="1" dirty="0" smtClean="0">
                <a:solidFill>
                  <a:srgbClr val="FFFF66"/>
                </a:solidFill>
                <a:latin typeface="Arial Narrow" pitchFamily="34" charset="0"/>
              </a:rPr>
              <a:t> </a:t>
            </a:r>
          </a:p>
          <a:p>
            <a:pPr>
              <a:lnSpc>
                <a:spcPts val="200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Non-Sedating </a:t>
            </a:r>
            <a:r>
              <a:rPr lang="en-US" sz="2200" b="1" dirty="0" err="1" smtClean="0">
                <a:solidFill>
                  <a:schemeClr val="bg1"/>
                </a:solidFill>
                <a:latin typeface="Arial Narrow" pitchFamily="34" charset="0"/>
              </a:rPr>
              <a:t>Antihistaminics</a:t>
            </a:r>
            <a:endParaRPr lang="en-US" sz="22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  </a:t>
            </a: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Astamizole</a:t>
            </a:r>
            <a:endParaRPr lang="en-US" sz="1600" b="1" dirty="0" smtClean="0">
              <a:solidFill>
                <a:srgbClr val="FFFF66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err="1" smtClean="0">
                <a:solidFill>
                  <a:schemeClr val="bg1"/>
                </a:solidFill>
                <a:latin typeface="Arial Narrow" pitchFamily="34" charset="0"/>
              </a:rPr>
              <a:t>Benzodiazipines</a:t>
            </a:r>
            <a:endParaRPr lang="en-US" sz="22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lvl="0">
              <a:lnSpc>
                <a:spcPts val="200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  </a:t>
            </a: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Midazolam</a:t>
            </a:r>
            <a:r>
              <a:rPr lang="en-US" sz="2200" b="1" dirty="0" smtClean="0">
                <a:solidFill>
                  <a:srgbClr val="FFFF66"/>
                </a:solidFill>
                <a:latin typeface="Arial Narrow" pitchFamily="34" charset="0"/>
              </a:rPr>
              <a:t>, </a:t>
            </a: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Clonazepam</a:t>
            </a:r>
            <a:r>
              <a:rPr lang="en-US" sz="2200" b="1" dirty="0" smtClean="0">
                <a:solidFill>
                  <a:srgbClr val="FFFF66"/>
                </a:solidFill>
                <a:latin typeface="Arial Narrow" pitchFamily="34" charset="0"/>
              </a:rPr>
              <a:t> </a:t>
            </a:r>
          </a:p>
          <a:p>
            <a:pPr lvl="0">
              <a:lnSpc>
                <a:spcPts val="2000"/>
              </a:lnSpc>
            </a:pPr>
            <a:endParaRPr lang="en-US" sz="2200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91000" y="1046897"/>
            <a:ext cx="2590800" cy="4157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800" dirty="0" smtClean="0">
                <a:solidFill>
                  <a:schemeClr val="bg1"/>
                </a:solidFill>
                <a:latin typeface="Bernard MT Condensed" pitchFamily="18" charset="0"/>
              </a:rPr>
              <a:t>Inducers</a:t>
            </a:r>
          </a:p>
          <a:p>
            <a:pPr>
              <a:lnSpc>
                <a:spcPts val="2000"/>
              </a:lnSpc>
              <a:spcBef>
                <a:spcPts val="1200"/>
              </a:spcBef>
            </a:pPr>
            <a:endParaRPr lang="en-US" sz="22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endParaRPr lang="en-US" sz="22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endParaRPr lang="en-US" sz="22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endParaRPr lang="en-US" sz="22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endParaRPr lang="en-US" sz="22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endParaRPr lang="en-US" sz="22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Protease Inhibitors</a:t>
            </a:r>
          </a:p>
          <a:p>
            <a:pPr>
              <a:lnSpc>
                <a:spcPts val="200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  </a:t>
            </a: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Ritonavir</a:t>
            </a:r>
            <a:endParaRPr lang="en-US" sz="2200" b="1" dirty="0" smtClean="0">
              <a:solidFill>
                <a:srgbClr val="FFFF66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Cimetidine</a:t>
            </a:r>
            <a:endParaRPr lang="en-US" sz="2200" b="1" dirty="0" smtClean="0">
              <a:solidFill>
                <a:srgbClr val="FFFF66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Chloramphenicol</a:t>
            </a:r>
            <a:endParaRPr lang="en-US" sz="2200" b="1" dirty="0" smtClean="0">
              <a:solidFill>
                <a:srgbClr val="FFFF66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Nefazadone</a:t>
            </a:r>
            <a:endParaRPr lang="en-US" sz="2200" b="1" dirty="0" smtClean="0">
              <a:solidFill>
                <a:srgbClr val="FFFF66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endParaRPr lang="en-US" sz="22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smtClean="0">
                <a:solidFill>
                  <a:srgbClr val="FFFF66"/>
                </a:solidFill>
                <a:latin typeface="Arial Narrow" pitchFamily="34" charset="0"/>
              </a:rPr>
              <a:t>Grape Fruits</a:t>
            </a:r>
          </a:p>
          <a:p>
            <a:pPr>
              <a:lnSpc>
                <a:spcPts val="2000"/>
              </a:lnSpc>
            </a:pPr>
            <a:endParaRPr lang="en-US" sz="2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81800" y="1046897"/>
            <a:ext cx="2286000" cy="2105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2800" dirty="0" smtClean="0">
                <a:solidFill>
                  <a:schemeClr val="bg1"/>
                </a:solidFill>
                <a:latin typeface="Bernard MT Condensed" pitchFamily="18" charset="0"/>
              </a:rPr>
              <a:t>Inhibitors</a:t>
            </a:r>
          </a:p>
          <a:p>
            <a:pPr>
              <a:lnSpc>
                <a:spcPts val="2000"/>
              </a:lnSpc>
              <a:spcBef>
                <a:spcPts val="1200"/>
              </a:spcBef>
            </a:pP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Phenytoin</a:t>
            </a:r>
            <a:endParaRPr lang="en-US" sz="2200" b="1" dirty="0" smtClean="0">
              <a:solidFill>
                <a:srgbClr val="FFFF66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Carbamazepine</a:t>
            </a:r>
            <a:endParaRPr lang="en-US" sz="2200" b="1" dirty="0" smtClean="0">
              <a:solidFill>
                <a:srgbClr val="FFFF66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smtClean="0">
                <a:solidFill>
                  <a:srgbClr val="FFFF66"/>
                </a:solidFill>
                <a:latin typeface="Arial Narrow" pitchFamily="34" charset="0"/>
              </a:rPr>
              <a:t>Barbiturates</a:t>
            </a:r>
          </a:p>
          <a:p>
            <a:pPr>
              <a:lnSpc>
                <a:spcPts val="2000"/>
              </a:lnSpc>
            </a:pP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Rifampicin</a:t>
            </a:r>
            <a:endParaRPr lang="en-US" sz="2200" b="1" dirty="0" smtClean="0">
              <a:solidFill>
                <a:srgbClr val="FFFF66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Dexamethazone</a:t>
            </a:r>
            <a:endParaRPr lang="en-US" sz="2200" b="1" dirty="0" smtClean="0">
              <a:solidFill>
                <a:srgbClr val="FFFF66"/>
              </a:solidFill>
              <a:latin typeface="Arial Narrow" pitchFamily="34" charset="0"/>
            </a:endParaRPr>
          </a:p>
          <a:p>
            <a:pPr>
              <a:lnSpc>
                <a:spcPts val="2000"/>
              </a:lnSpc>
            </a:pPr>
            <a:r>
              <a:rPr lang="en-US" sz="2200" b="1" dirty="0" err="1" smtClean="0">
                <a:solidFill>
                  <a:srgbClr val="FFFF66"/>
                </a:solidFill>
                <a:latin typeface="Arial Narrow" pitchFamily="34" charset="0"/>
              </a:rPr>
              <a:t>Progestins</a:t>
            </a:r>
            <a:endParaRPr lang="en-US" sz="2200" b="1" dirty="0" smtClean="0">
              <a:solidFill>
                <a:srgbClr val="FFFF66"/>
              </a:solidFill>
              <a:latin typeface="Arial Narrow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437860"/>
            <a:ext cx="9144000" cy="1588"/>
          </a:xfrm>
          <a:prstGeom prst="line">
            <a:avLst/>
          </a:prstGeom>
          <a:ln w="38100">
            <a:solidFill>
              <a:srgbClr val="66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3960811" y="914400"/>
            <a:ext cx="2592389" cy="4800600"/>
            <a:chOff x="3960811" y="76200"/>
            <a:chExt cx="2592389" cy="4343400"/>
          </a:xfrm>
        </p:grpSpPr>
        <p:cxnSp>
          <p:nvCxnSpPr>
            <p:cNvPr id="10" name="Straight Connector 9"/>
            <p:cNvCxnSpPr/>
            <p:nvPr/>
          </p:nvCxnSpPr>
          <p:spPr>
            <a:xfrm rot="5400000">
              <a:off x="1789905" y="2247106"/>
              <a:ext cx="4343400" cy="1588"/>
            </a:xfrm>
            <a:prstGeom prst="line">
              <a:avLst/>
            </a:prstGeom>
            <a:ln w="38100">
              <a:solidFill>
                <a:srgbClr val="66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4380706" y="2247106"/>
              <a:ext cx="4343400" cy="1588"/>
            </a:xfrm>
            <a:prstGeom prst="line">
              <a:avLst/>
            </a:prstGeom>
            <a:ln w="38100">
              <a:solidFill>
                <a:srgbClr val="66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Connector 11"/>
          <p:cNvCxnSpPr/>
          <p:nvPr/>
        </p:nvCxnSpPr>
        <p:spPr>
          <a:xfrm>
            <a:off x="0" y="5713412"/>
            <a:ext cx="9144000" cy="1588"/>
          </a:xfrm>
          <a:prstGeom prst="line">
            <a:avLst/>
          </a:prstGeom>
          <a:ln w="38100">
            <a:solidFill>
              <a:srgbClr val="66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667000" y="1905000"/>
            <a:ext cx="1752600" cy="1588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667000" y="2436812"/>
            <a:ext cx="1752600" cy="1588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796748" y="2935356"/>
            <a:ext cx="609600" cy="1588"/>
          </a:xfrm>
          <a:prstGeom prst="straightConnector1">
            <a:avLst/>
          </a:prstGeom>
          <a:ln w="5715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0" y="914400"/>
            <a:ext cx="9144000" cy="1588"/>
          </a:xfrm>
          <a:prstGeom prst="line">
            <a:avLst/>
          </a:prstGeom>
          <a:ln w="38100">
            <a:solidFill>
              <a:srgbClr val="66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0" y="181403"/>
            <a:ext cx="35477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9050">
                  <a:solidFill>
                    <a:srgbClr val="FF00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800" dist="25400" sx="101000" sy="101000" algn="l" rotWithShape="0">
                    <a:srgbClr val="66FFFF"/>
                  </a:outerShdw>
                </a:effectLst>
                <a:latin typeface="Arial Narrow" pitchFamily="34" charset="0"/>
              </a:rPr>
              <a:t>CYT P450  3A4</a:t>
            </a:r>
            <a:endParaRPr lang="en-US" sz="4400" b="1" dirty="0">
              <a:ln w="19050">
                <a:solidFill>
                  <a:srgbClr val="FF00FF"/>
                </a:solidFill>
                <a:prstDash val="solid"/>
              </a:ln>
              <a:solidFill>
                <a:schemeClr val="bg1"/>
              </a:solidFill>
              <a:effectLst>
                <a:outerShdw blurRad="50800" dist="25400" sx="101000" sy="101000" algn="l" rotWithShape="0">
                  <a:srgbClr val="66FFFF"/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394692"/>
            <a:ext cx="8991600" cy="639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/>
              <a:t>“</a:t>
            </a:r>
            <a:r>
              <a:rPr lang="en-US" sz="2400" b="1" i="1" dirty="0" smtClean="0">
                <a:solidFill>
                  <a:schemeClr val="bg1"/>
                </a:solidFill>
                <a:latin typeface="Arial Narrow" pitchFamily="34" charset="0"/>
              </a:rPr>
              <a:t>A 50 years old, patient was treated for the last 3 years by the </a:t>
            </a:r>
            <a:r>
              <a:rPr lang="en-US" sz="2400" b="1" i="1" dirty="0" err="1" smtClean="0">
                <a:solidFill>
                  <a:schemeClr val="bg1"/>
                </a:solidFill>
                <a:latin typeface="Arial Narrow" pitchFamily="34" charset="0"/>
              </a:rPr>
              <a:t>hypocholestrolemic</a:t>
            </a:r>
            <a:r>
              <a:rPr lang="en-US" sz="2400" b="1" i="1" dirty="0" smtClean="0">
                <a:solidFill>
                  <a:schemeClr val="bg1"/>
                </a:solidFill>
                <a:latin typeface="Arial Narrow" pitchFamily="34" charset="0"/>
              </a:rPr>
              <a:t> agent; </a:t>
            </a:r>
            <a:r>
              <a:rPr lang="en-US" sz="2400" b="1" i="1" dirty="0" err="1" smtClean="0">
                <a:solidFill>
                  <a:srgbClr val="FFFF66"/>
                </a:solidFill>
                <a:latin typeface="Arial Narrow" pitchFamily="34" charset="0"/>
              </a:rPr>
              <a:t>atorvastatin</a:t>
            </a:r>
            <a:r>
              <a:rPr lang="en-US" sz="2400" b="1" i="1" dirty="0" smtClean="0">
                <a:solidFill>
                  <a:srgbClr val="FFFF66"/>
                </a:solidFill>
                <a:latin typeface="Arial Narrow" pitchFamily="34" charset="0"/>
              </a:rPr>
              <a:t>.</a:t>
            </a:r>
            <a:r>
              <a:rPr lang="en-US" sz="2400" b="1" i="1" dirty="0" smtClean="0">
                <a:solidFill>
                  <a:schemeClr val="bg1"/>
                </a:solidFill>
                <a:latin typeface="Arial Narrow" pitchFamily="34" charset="0"/>
              </a:rPr>
              <a:t> Yesterday he began to complain of severe muscle pains, weakness &amp; reddish discoloration of urine</a:t>
            </a:r>
            <a:endParaRPr lang="en-US" sz="24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400" b="1" i="1" spc="-40" dirty="0" smtClean="0">
                <a:solidFill>
                  <a:schemeClr val="bg1"/>
                </a:solidFill>
                <a:latin typeface="Arial Narrow" pitchFamily="34" charset="0"/>
              </a:rPr>
              <a:t>He receives daily </a:t>
            </a:r>
            <a:r>
              <a:rPr lang="en-US" sz="2400" b="1" i="1" u="sng" spc="-40" dirty="0" smtClean="0">
                <a:solidFill>
                  <a:schemeClr val="bg1"/>
                </a:solidFill>
                <a:latin typeface="Arial Narrow" pitchFamily="34" charset="0"/>
              </a:rPr>
              <a:t>multivitamins</a:t>
            </a:r>
            <a:r>
              <a:rPr lang="en-US" sz="2400" b="1" i="1" spc="-40" dirty="0" smtClean="0">
                <a:solidFill>
                  <a:schemeClr val="bg1"/>
                </a:solidFill>
                <a:latin typeface="Arial Narrow" pitchFamily="34" charset="0"/>
              </a:rPr>
              <a:t> &amp; his lab results last week, proved that he has become diabetic, for which he was prescribed </a:t>
            </a:r>
            <a:r>
              <a:rPr lang="en-US" sz="2400" b="1" i="1" u="sng" spc="-40" dirty="0" smtClean="0">
                <a:solidFill>
                  <a:schemeClr val="bg1"/>
                </a:solidFill>
                <a:latin typeface="Arial Narrow" pitchFamily="34" charset="0"/>
              </a:rPr>
              <a:t>metformin</a:t>
            </a:r>
            <a:r>
              <a:rPr lang="en-US" sz="2400" b="1" i="1" spc="-40" dirty="0" smtClean="0">
                <a:solidFill>
                  <a:schemeClr val="bg1"/>
                </a:solidFill>
                <a:latin typeface="Arial Narrow" pitchFamily="34" charset="0"/>
              </a:rPr>
              <a:t>. He was also started on a course of </a:t>
            </a:r>
            <a:r>
              <a:rPr lang="en-US" sz="2400" b="1" i="1" spc="-40" dirty="0" err="1" smtClean="0">
                <a:solidFill>
                  <a:srgbClr val="FFFF66"/>
                </a:solidFill>
                <a:latin typeface="Arial Narrow" pitchFamily="34" charset="0"/>
              </a:rPr>
              <a:t>fluconazole</a:t>
            </a:r>
            <a:r>
              <a:rPr lang="en-US" sz="2400" b="1" i="1" spc="-40" dirty="0" smtClean="0">
                <a:solidFill>
                  <a:srgbClr val="FFFF66"/>
                </a:solidFill>
                <a:latin typeface="Arial Narrow" pitchFamily="34" charset="0"/>
              </a:rPr>
              <a:t> </a:t>
            </a:r>
            <a:r>
              <a:rPr lang="en-US" sz="2400" b="1" i="1" spc="-40" dirty="0" smtClean="0">
                <a:solidFill>
                  <a:schemeClr val="bg1"/>
                </a:solidFill>
                <a:latin typeface="Arial Narrow" pitchFamily="34" charset="0"/>
              </a:rPr>
              <a:t>for a concomitant fungal infection.</a:t>
            </a:r>
            <a:endParaRPr lang="en-US" sz="2400" b="1" spc="-40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spcBef>
                <a:spcPts val="1200"/>
              </a:spcBef>
            </a:pPr>
            <a:r>
              <a:rPr lang="en-US" sz="2400" b="1" i="1" dirty="0" smtClean="0">
                <a:solidFill>
                  <a:schemeClr val="bg1"/>
                </a:solidFill>
                <a:latin typeface="Arial Narrow" pitchFamily="34" charset="0"/>
              </a:rPr>
              <a:t>From drug history, the diagnosis of his current state was likely </a:t>
            </a:r>
            <a:r>
              <a:rPr lang="en-US" sz="2400" b="1" i="1" dirty="0" err="1" smtClean="0">
                <a:solidFill>
                  <a:schemeClr val="bg1"/>
                </a:solidFill>
                <a:latin typeface="Arial Narrow" pitchFamily="34" charset="0"/>
              </a:rPr>
              <a:t>rhabdo</a:t>
            </a:r>
            <a:r>
              <a:rPr lang="en-US" sz="2400" b="1" i="1" dirty="0" smtClean="0">
                <a:solidFill>
                  <a:schemeClr val="bg1"/>
                </a:solidFill>
                <a:latin typeface="Arial Narrow" pitchFamily="34" charset="0"/>
              </a:rPr>
              <a:t>-myositis (severe </a:t>
            </a:r>
            <a:r>
              <a:rPr lang="en-US" sz="2400" b="1" i="1" dirty="0" err="1" smtClean="0">
                <a:solidFill>
                  <a:schemeClr val="bg1"/>
                </a:solidFill>
                <a:latin typeface="Arial Narrow" pitchFamily="34" charset="0"/>
              </a:rPr>
              <a:t>muscloskeletal</a:t>
            </a:r>
            <a:r>
              <a:rPr lang="en-US" sz="2400" b="1" i="1" dirty="0" smtClean="0">
                <a:solidFill>
                  <a:schemeClr val="bg1"/>
                </a:solidFill>
                <a:latin typeface="Arial Narrow" pitchFamily="34" charset="0"/>
              </a:rPr>
              <a:t> toxicity) &amp; was verified by the lab finding of severe elevation in creatinine phosphokinase. “</a:t>
            </a:r>
            <a:endParaRPr lang="en-US" sz="24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endParaRPr lang="en-US" sz="14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r>
              <a:rPr lang="en-US" sz="2400" b="1" dirty="0" smtClean="0">
                <a:solidFill>
                  <a:srgbClr val="66FFFF"/>
                </a:solidFill>
                <a:latin typeface="Arial Narrow" pitchFamily="34" charset="0"/>
              </a:rPr>
              <a:t>Which one of the following drug-drug interaction on CYT 3A4 is the likely cause of his current state?</a:t>
            </a:r>
          </a:p>
          <a:p>
            <a:pPr marL="548640" lvl="0">
              <a:lnSpc>
                <a:spcPts val="2800"/>
              </a:lnSpc>
            </a:pPr>
            <a:r>
              <a:rPr lang="en-US" dirty="0" smtClean="0"/>
              <a:t>		</a:t>
            </a:r>
            <a:r>
              <a:rPr lang="en-US" sz="2000" b="1" dirty="0" err="1" smtClean="0">
                <a:solidFill>
                  <a:schemeClr val="bg1"/>
                </a:solidFill>
              </a:rPr>
              <a:t>Metformin</a:t>
            </a:r>
            <a:r>
              <a:rPr lang="en-US" sz="2000" b="1" dirty="0" smtClean="0">
                <a:solidFill>
                  <a:schemeClr val="bg1"/>
                </a:solidFill>
              </a:rPr>
              <a:t> + </a:t>
            </a:r>
            <a:r>
              <a:rPr lang="en-US" sz="2000" b="1" dirty="0" err="1" smtClean="0">
                <a:solidFill>
                  <a:schemeClr val="bg1"/>
                </a:solidFill>
              </a:rPr>
              <a:t>Atrovastatin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marL="548640" lvl="0">
              <a:lnSpc>
                <a:spcPts val="2800"/>
              </a:lnSpc>
            </a:pPr>
            <a:r>
              <a:rPr lang="en-US" sz="2000" b="1" dirty="0" smtClean="0">
                <a:solidFill>
                  <a:schemeClr val="bg1"/>
                </a:solidFill>
              </a:rPr>
              <a:t>		</a:t>
            </a:r>
            <a:r>
              <a:rPr lang="en-US" sz="2000" b="1" dirty="0" err="1" smtClean="0">
                <a:solidFill>
                  <a:schemeClr val="bg1"/>
                </a:solidFill>
              </a:rPr>
              <a:t>Atrovastatin</a:t>
            </a:r>
            <a:r>
              <a:rPr lang="en-US" sz="2000" b="1" dirty="0" smtClean="0">
                <a:solidFill>
                  <a:schemeClr val="bg1"/>
                </a:solidFill>
              </a:rPr>
              <a:t> + </a:t>
            </a:r>
            <a:r>
              <a:rPr lang="en-US" sz="2000" b="1" dirty="0" err="1" smtClean="0">
                <a:solidFill>
                  <a:schemeClr val="bg1"/>
                </a:solidFill>
              </a:rPr>
              <a:t>Fluconazole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marL="548640" lvl="0">
              <a:lnSpc>
                <a:spcPts val="2800"/>
              </a:lnSpc>
            </a:pPr>
            <a:r>
              <a:rPr lang="en-US" sz="2000" b="1" dirty="0" smtClean="0">
                <a:solidFill>
                  <a:schemeClr val="bg1"/>
                </a:solidFill>
              </a:rPr>
              <a:t>		</a:t>
            </a:r>
            <a:r>
              <a:rPr lang="en-US" sz="2000" b="1" dirty="0" err="1" smtClean="0">
                <a:solidFill>
                  <a:schemeClr val="bg1"/>
                </a:solidFill>
              </a:rPr>
              <a:t>Metformin</a:t>
            </a:r>
            <a:r>
              <a:rPr lang="en-US" sz="2000" b="1" dirty="0" smtClean="0">
                <a:solidFill>
                  <a:schemeClr val="bg1"/>
                </a:solidFill>
              </a:rPr>
              <a:t> + </a:t>
            </a:r>
            <a:r>
              <a:rPr lang="en-US" sz="2000" b="1" dirty="0" err="1" smtClean="0">
                <a:solidFill>
                  <a:schemeClr val="bg1"/>
                </a:solidFill>
              </a:rPr>
              <a:t>Fluconazole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marL="548640" lvl="0">
              <a:lnSpc>
                <a:spcPts val="2800"/>
              </a:lnSpc>
            </a:pPr>
            <a:r>
              <a:rPr lang="en-US" sz="2000" b="1" dirty="0" smtClean="0">
                <a:solidFill>
                  <a:schemeClr val="bg1"/>
                </a:solidFill>
              </a:rPr>
              <a:t>		</a:t>
            </a:r>
            <a:r>
              <a:rPr lang="en-US" sz="2000" b="1" dirty="0" err="1" smtClean="0">
                <a:solidFill>
                  <a:schemeClr val="bg1"/>
                </a:solidFill>
              </a:rPr>
              <a:t>Fluconazole</a:t>
            </a:r>
            <a:r>
              <a:rPr lang="en-US" sz="2000" b="1" dirty="0" smtClean="0">
                <a:solidFill>
                  <a:schemeClr val="bg1"/>
                </a:solidFill>
              </a:rPr>
              <a:t>+ Multivitamins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28600" y="2066875"/>
            <a:ext cx="8991600" cy="425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This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isoenzyme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has the most frequent polymorphisms in all CYT P450</a:t>
            </a:r>
          </a:p>
        </p:txBody>
      </p:sp>
      <p:sp>
        <p:nvSpPr>
          <p:cNvPr id="8" name="Rectangle 7"/>
          <p:cNvSpPr/>
          <p:nvPr/>
        </p:nvSpPr>
        <p:spPr>
          <a:xfrm>
            <a:off x="304800" y="1533475"/>
            <a:ext cx="1091966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7030A0"/>
                </a:solidFill>
                <a:latin typeface="Bernard MT Condensed" pitchFamily="18" charset="0"/>
              </a:rPr>
              <a:t>CYP2D6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255104"/>
            <a:ext cx="259080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Bernard MT Condensed" pitchFamily="18" charset="0"/>
              </a:rPr>
              <a:t>Genetic Variation</a:t>
            </a:r>
            <a:endParaRPr lang="en-US" sz="28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2447875"/>
            <a:ext cx="8991600" cy="75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When polymorphism occurs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  metabolizing capacity of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CYP2D6 </a:t>
            </a:r>
          </a:p>
          <a:p>
            <a:pPr>
              <a:lnSpc>
                <a:spcPts val="2600"/>
              </a:lnSpc>
            </a:pP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i.e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 those </a:t>
            </a:r>
            <a:r>
              <a:rPr lang="en-US" sz="24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  <a:sym typeface="Wingdings 3"/>
              </a:rPr>
              <a:t>who exhibit the polymorphism become poor </a:t>
            </a:r>
            <a:r>
              <a:rPr lang="en-US" sz="24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metabolizers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: </a:t>
            </a:r>
            <a:endParaRPr lang="en-US" sz="2400" b="1" dirty="0" smtClean="0">
              <a:solidFill>
                <a:schemeClr val="bg1"/>
              </a:solidFill>
              <a:latin typeface="Arial Narrow" pitchFamily="34" charset="0"/>
              <a:cs typeface="Times New Roman" pitchFamily="18" charset="0"/>
              <a:sym typeface="Wingdings 3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8600" y="3167770"/>
            <a:ext cx="89916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  <a:sym typeface="Wingdings 3"/>
              </a:rPr>
              <a:t>1.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Metabolism of some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neuroleptics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,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tricyclic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antidepressants,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antianginals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agent (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perihexiline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), 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antiarrhythmics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(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propafenone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&amp;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metoprolol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) is suppressed 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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so side effects &amp; toxicity develop. i.e.  </a:t>
            </a:r>
          </a:p>
          <a:p>
            <a:pPr marL="365760"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Neuropathy after therapeutic doses of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perihexiline</a:t>
            </a:r>
            <a:endParaRPr lang="en-US" sz="24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marL="365760">
              <a:lnSpc>
                <a:spcPts val="2600"/>
              </a:lnSpc>
              <a:buBlip>
                <a:blip r:embed="rId2"/>
              </a:buBlip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Bradycardias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&amp; arrhythmias on therapeutic dose of 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propafenone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  or 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metaprolol</a:t>
            </a:r>
            <a:endParaRPr lang="en-US" sz="2400" b="1" dirty="0" smtClean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85750" y="5238621"/>
            <a:ext cx="8534400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600"/>
              </a:lnSpc>
            </a:pPr>
            <a:r>
              <a:rPr lang="en-US" sz="2400" b="1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  <a:cs typeface="Times New Roman" pitchFamily="18" charset="0"/>
                <a:sym typeface="Wingdings 3"/>
              </a:rPr>
              <a:t>2.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The pro-drugs cannot be converted to their  therapeutically active metabolite;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e.g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poor analgesia with codeine &amp; tramadol because they are not transformed into active forms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729447"/>
            <a:ext cx="86337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Genetic polymorphisms in CYT P450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isoenzymes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have been observed &amp; are reasons behind the </a:t>
            </a:r>
            <a:r>
              <a:rPr lang="en-US" sz="2400" dirty="0" smtClean="0">
                <a:solidFill>
                  <a:srgbClr val="66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nard MT Condensed" pitchFamily="18" charset="0"/>
              </a:rPr>
              <a:t>ALTERED RESPONSE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to drug therapy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3326993"/>
            <a:ext cx="8610600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Polymorphism in CYP2C19 shows increased &amp; prolonged action of its substrates as omeprazole </a:t>
            </a:r>
          </a:p>
          <a:p>
            <a:pPr>
              <a:lnSpc>
                <a:spcPts val="2700"/>
              </a:lnSpc>
              <a:spcBef>
                <a:spcPts val="600"/>
              </a:spcBef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This has been an advantage as in those variants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 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cure rates in peptic ulcer patient with H</a:t>
            </a:r>
            <a:r>
              <a:rPr lang="en-US" sz="2400" b="1" i="1" dirty="0" smtClean="0">
                <a:solidFill>
                  <a:schemeClr val="bg1"/>
                </a:solidFill>
                <a:latin typeface="Arial Narrow" pitchFamily="34" charset="0"/>
              </a:rPr>
              <a:t>elicobacter pylori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.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1447800"/>
            <a:ext cx="8763000" cy="11310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700"/>
              </a:lnSpc>
            </a:pP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Warfarin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,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phenytoin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, &amp;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tolbutamide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are examples of drugs with narrow therapeutic index that are metabolized by CYP2C9. </a:t>
            </a:r>
          </a:p>
          <a:p>
            <a:pPr>
              <a:lnSpc>
                <a:spcPts val="2700"/>
              </a:lnSpc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Clearance of these drugs is impaired in genetic variation of the enzyme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4800" y="990600"/>
            <a:ext cx="1035861" cy="400110"/>
          </a:xfrm>
          <a:prstGeom prst="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7030A0"/>
                </a:solidFill>
                <a:latin typeface="Bernard MT Condensed" pitchFamily="18" charset="0"/>
              </a:rPr>
              <a:t>CYP2C9. </a:t>
            </a:r>
            <a:endParaRPr lang="en-US" sz="20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04800" y="2850683"/>
            <a:ext cx="1002197" cy="400110"/>
          </a:xfrm>
          <a:prstGeom prst="rect">
            <a:avLst/>
          </a:prstGeom>
          <a:solidFill>
            <a:schemeClr val="bg1"/>
          </a:solidFill>
          <a:ln>
            <a:solidFill>
              <a:srgbClr val="FF00FF"/>
            </a:solidFill>
          </a:ln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7030A0"/>
                </a:solidFill>
                <a:latin typeface="Bernard MT Condensed" pitchFamily="18" charset="0"/>
              </a:rPr>
              <a:t>CYP2C19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4800" y="255104"/>
            <a:ext cx="259080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Bernard MT Condensed" pitchFamily="18" charset="0"/>
              </a:rPr>
              <a:t>Genetic Variation</a:t>
            </a:r>
            <a:endParaRPr lang="en-US" sz="28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239000" y="4724400"/>
            <a:ext cx="1143000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7030A0"/>
                </a:solidFill>
                <a:latin typeface="Arial Narrow" pitchFamily="34" charset="0"/>
                <a:cs typeface="Times New Roman" pitchFamily="18" charset="0"/>
                <a:sym typeface="Wingdings 3"/>
              </a:rPr>
              <a:t>Benefit</a:t>
            </a:r>
            <a:endParaRPr lang="en-US" sz="22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609601" y="3810000"/>
            <a:ext cx="4191000" cy="3048000"/>
            <a:chOff x="609600" y="2283224"/>
            <a:chExt cx="6335211" cy="4574776"/>
          </a:xfrm>
        </p:grpSpPr>
        <p:pic>
          <p:nvPicPr>
            <p:cNvPr id="3" name="Picture 4" descr="http://people.eku.edu/ritchisong/301images/Endoplasmic_reticulum.jpg"/>
            <p:cNvPicPr>
              <a:picLocks noChangeAspect="1" noChangeArrowheads="1"/>
            </p:cNvPicPr>
            <p:nvPr/>
          </p:nvPicPr>
          <p:blipFill>
            <a:blip r:embed="rId3" cstate="print"/>
            <a:srcRect l="5818" t="20364" r="1091" b="4000"/>
            <a:stretch>
              <a:fillRect/>
            </a:stretch>
          </p:blipFill>
          <p:spPr bwMode="auto">
            <a:xfrm>
              <a:off x="2819400" y="2971800"/>
              <a:ext cx="2438400" cy="1981200"/>
            </a:xfrm>
            <a:prstGeom prst="snipRoundRect">
              <a:avLst>
                <a:gd name="adj1" fmla="val 25363"/>
                <a:gd name="adj2" fmla="val 42754"/>
              </a:avLst>
            </a:prstGeom>
            <a:noFill/>
            <a:ln>
              <a:noFill/>
            </a:ln>
          </p:spPr>
        </p:pic>
        <p:pic>
          <p:nvPicPr>
            <p:cNvPr id="5" name="Picture 8" descr="http://whydetox.net/wp-content/uploads/2010/11/liver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9600" y="3385984"/>
              <a:ext cx="3429000" cy="3472016"/>
            </a:xfrm>
            <a:prstGeom prst="rect">
              <a:avLst/>
            </a:prstGeom>
            <a:noFill/>
          </p:spPr>
        </p:pic>
        <p:pic>
          <p:nvPicPr>
            <p:cNvPr id="6" name="Picture 6" descr="http://www.pharmacology2000.com/General/Pharmacokinetics/p450struct2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9968293" flipH="1">
              <a:off x="4735011" y="3350022"/>
              <a:ext cx="2209800" cy="914400"/>
            </a:xfrm>
            <a:prstGeom prst="rect">
              <a:avLst/>
            </a:prstGeom>
            <a:noFill/>
          </p:spPr>
        </p:pic>
        <p:pic>
          <p:nvPicPr>
            <p:cNvPr id="7" name="Picture 6" descr="http://www.pharmacology2000.com/General/Pharmacokinetics/p450struct2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9968293" flipH="1">
              <a:off x="4354010" y="2816623"/>
              <a:ext cx="2209800" cy="914400"/>
            </a:xfrm>
            <a:prstGeom prst="rect">
              <a:avLst/>
            </a:prstGeom>
            <a:noFill/>
          </p:spPr>
        </p:pic>
        <p:pic>
          <p:nvPicPr>
            <p:cNvPr id="8" name="Picture 6" descr="http://www.pharmacology2000.com/General/Pharmacokinetics/p450struct2.gif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 rot="19968293" flipH="1">
              <a:off x="3973009" y="2283224"/>
              <a:ext cx="2209800" cy="914400"/>
            </a:xfrm>
            <a:prstGeom prst="rect">
              <a:avLst/>
            </a:prstGeom>
            <a:noFill/>
          </p:spPr>
        </p:pic>
      </p:grpSp>
      <p:sp>
        <p:nvSpPr>
          <p:cNvPr id="9" name="Rectangle 8"/>
          <p:cNvSpPr/>
          <p:nvPr/>
        </p:nvSpPr>
        <p:spPr>
          <a:xfrm>
            <a:off x="533400" y="3163669"/>
            <a:ext cx="5410200" cy="6185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9050">
                  <a:solidFill>
                    <a:schemeClr val="bg1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Arial Narrow" pitchFamily="34" charset="0"/>
              </a:rPr>
              <a:t>CYTOCHROME SYSTEM</a:t>
            </a:r>
            <a:endParaRPr lang="en-US" sz="5400" b="1" dirty="0">
              <a:ln w="19050">
                <a:solidFill>
                  <a:schemeClr val="bg1"/>
                </a:solidFill>
                <a:prstDash val="solid"/>
              </a:ln>
              <a:solidFill>
                <a:srgbClr val="C00000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19400" y="5029200"/>
            <a:ext cx="3733800" cy="10668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Bottom">
              <a:avLst/>
            </a:prstTxWarp>
            <a:spAutoFit/>
          </a:bodyPr>
          <a:lstStyle/>
          <a:p>
            <a:pPr algn="r"/>
            <a:r>
              <a:rPr lang="en-US" sz="3200" b="1" cap="none" spc="200" dirty="0" smtClean="0">
                <a:ln w="2921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DRUG METABOLISM</a:t>
            </a:r>
            <a:endParaRPr lang="en-US" sz="3200" b="1" cap="none" spc="200" dirty="0">
              <a:ln w="29210">
                <a:solidFill>
                  <a:schemeClr val="bg1"/>
                </a:solidFill>
              </a:ln>
              <a:solidFill>
                <a:srgbClr val="C0000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565920" y="4250333"/>
            <a:ext cx="4572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3600" b="1" cap="none" spc="50" dirty="0" smtClean="0">
                <a:ln w="1143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&amp;</a:t>
            </a:r>
            <a:endParaRPr lang="en-US" sz="3600" b="1" cap="none" spc="50" dirty="0">
              <a:ln w="11430">
                <a:solidFill>
                  <a:schemeClr val="bg1"/>
                </a:solidFill>
              </a:ln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943600" y="228600"/>
            <a:ext cx="4800600" cy="618630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48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G</a:t>
            </a:r>
          </a:p>
          <a:p>
            <a:r>
              <a:rPr lang="en-US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  O</a:t>
            </a:r>
          </a:p>
          <a:p>
            <a:r>
              <a:rPr lang="en-US" sz="48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    O</a:t>
            </a:r>
          </a:p>
          <a:p>
            <a:r>
              <a:rPr lang="en-US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      D</a:t>
            </a:r>
          </a:p>
          <a:p>
            <a:endParaRPr lang="en-US" sz="1200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oadway" pitchFamily="82" charset="0"/>
            </a:endParaRPr>
          </a:p>
          <a:p>
            <a:r>
              <a:rPr lang="en-US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        L</a:t>
            </a:r>
          </a:p>
          <a:p>
            <a:r>
              <a:rPr lang="en-US" sz="48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          U</a:t>
            </a:r>
          </a:p>
          <a:p>
            <a:r>
              <a:rPr lang="en-US" sz="48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            C</a:t>
            </a:r>
          </a:p>
          <a:p>
            <a:r>
              <a:rPr lang="en-US" sz="4800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roadway" pitchFamily="82" charset="0"/>
              </a:rPr>
              <a:t>              K</a:t>
            </a:r>
            <a:endParaRPr lang="en-US" sz="4800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roadway" pitchFamily="82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www.pharmacology2000.com/General/Pharmacokinetics/p450struct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68293" flipH="1">
            <a:off x="3194128" y="3764172"/>
            <a:ext cx="2209800" cy="1449797"/>
          </a:xfrm>
          <a:prstGeom prst="rect">
            <a:avLst/>
          </a:prstGeom>
          <a:noFill/>
        </p:spPr>
      </p:pic>
      <p:pic>
        <p:nvPicPr>
          <p:cNvPr id="3" name="Picture 8" descr="http://whydetox.net/wp-content/uploads/2010/11/live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8779"/>
          <a:stretch>
            <a:fillRect/>
          </a:stretch>
        </p:blipFill>
        <p:spPr bwMode="auto">
          <a:xfrm>
            <a:off x="685800" y="3755347"/>
            <a:ext cx="3276600" cy="3026451"/>
          </a:xfrm>
          <a:prstGeom prst="rect">
            <a:avLst/>
          </a:prstGeom>
          <a:noFill/>
        </p:spPr>
      </p:pic>
      <p:sp>
        <p:nvSpPr>
          <p:cNvPr id="14" name="Rectangle 13"/>
          <p:cNvSpPr/>
          <p:nvPr/>
        </p:nvSpPr>
        <p:spPr>
          <a:xfrm>
            <a:off x="3581400" y="4230469"/>
            <a:ext cx="4876800" cy="1560731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Bottom">
              <a:avLst/>
            </a:prstTxWarp>
            <a:spAutoFit/>
          </a:bodyPr>
          <a:lstStyle/>
          <a:p>
            <a:pPr algn="r"/>
            <a:r>
              <a:rPr lang="en-US" sz="36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DRUG METABOLISM</a:t>
            </a:r>
            <a:endParaRPr lang="en-US" sz="36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91000" y="5646003"/>
            <a:ext cx="4419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Occurs mainly in the </a:t>
            </a:r>
          </a:p>
          <a:p>
            <a:pPr algn="r"/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“METABOLIC CLEARING HOUSE"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3" name="Curved Up Arrow 12"/>
          <p:cNvSpPr/>
          <p:nvPr/>
        </p:nvSpPr>
        <p:spPr>
          <a:xfrm rot="2760521" flipH="1">
            <a:off x="2179312" y="5155883"/>
            <a:ext cx="2194574" cy="846986"/>
          </a:xfrm>
          <a:prstGeom prst="curvedUpArrow">
            <a:avLst>
              <a:gd name="adj1" fmla="val 17859"/>
              <a:gd name="adj2" fmla="val 50000"/>
              <a:gd name="adj3" fmla="val 25000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696200" y="3276600"/>
            <a:ext cx="12192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?</a:t>
            </a:r>
            <a:endParaRPr lang="en-US" sz="6600" b="1" dirty="0">
              <a:ln w="11430">
                <a:solidFill>
                  <a:schemeClr val="bg1"/>
                </a:solidFill>
              </a:ln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724400" y="2743200"/>
            <a:ext cx="426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Identified as foreign substances that body must get rid of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648200" y="500896"/>
            <a:ext cx="4114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Being mostly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lipophylic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sym typeface="Wingdings"/>
              </a:rPr>
              <a:t>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The liver subjects them to </a:t>
            </a:r>
            <a:r>
              <a:rPr lang="en-US" sz="2400" b="1" dirty="0" smtClean="0">
                <a:solidFill>
                  <a:schemeClr val="bg1"/>
                </a:solidFill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chemical transformation</a:t>
            </a:r>
            <a:r>
              <a:rPr lang="en-US" sz="2400" b="1" u="heavy" dirty="0" smtClean="0">
                <a:solidFill>
                  <a:schemeClr val="bg1"/>
                </a:solidFill>
                <a:uFill>
                  <a:solidFill>
                    <a:srgbClr val="0000FF"/>
                  </a:solidFill>
                </a:uFill>
                <a:latin typeface="Arial Narrow" pitchFamily="34" charset="0"/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latin typeface="Arial Narrow" pitchFamily="34" charset="0"/>
              </a:rPr>
              <a:t>(METABOLISM)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  <a:sym typeface="Wingdings"/>
              </a:rPr>
              <a:t>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to become inactive &amp; easily EXCRETED.  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" name="Up Arrow 18"/>
          <p:cNvSpPr/>
          <p:nvPr/>
        </p:nvSpPr>
        <p:spPr>
          <a:xfrm>
            <a:off x="8077200" y="2209800"/>
            <a:ext cx="304800" cy="533400"/>
          </a:xfrm>
          <a:prstGeom prst="upArrow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219200" y="2312504"/>
            <a:ext cx="24384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Non-Polar product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1752600" y="1600200"/>
            <a:ext cx="18288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Polar product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752600" y="583096"/>
            <a:ext cx="1828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RENAL Elimination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752600" y="2979003"/>
            <a:ext cx="18288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BILIARY Elimination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5" name="Up Arrow 14"/>
          <p:cNvSpPr/>
          <p:nvPr/>
        </p:nvSpPr>
        <p:spPr>
          <a:xfrm rot="14807002">
            <a:off x="3880056" y="2057229"/>
            <a:ext cx="381000" cy="762000"/>
          </a:xfrm>
          <a:prstGeom prst="upArrow">
            <a:avLst>
              <a:gd name="adj1" fmla="val 34681"/>
              <a:gd name="adj2" fmla="val 50000"/>
            </a:avLst>
          </a:prstGeom>
          <a:solidFill>
            <a:srgbClr val="9E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Up Arrow 20"/>
          <p:cNvSpPr/>
          <p:nvPr/>
        </p:nvSpPr>
        <p:spPr>
          <a:xfrm rot="17147513">
            <a:off x="3835812" y="1582397"/>
            <a:ext cx="381000" cy="762000"/>
          </a:xfrm>
          <a:prstGeom prst="upArrow">
            <a:avLst>
              <a:gd name="adj1" fmla="val 34681"/>
              <a:gd name="adj2" fmla="val 50000"/>
            </a:avLst>
          </a:prstGeom>
          <a:solidFill>
            <a:srgbClr val="9E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Down Arrow 25"/>
          <p:cNvSpPr/>
          <p:nvPr/>
        </p:nvSpPr>
        <p:spPr>
          <a:xfrm>
            <a:off x="1676400" y="2782956"/>
            <a:ext cx="1066800" cy="228600"/>
          </a:xfrm>
          <a:prstGeom prst="downArrow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 flipV="1">
            <a:off x="1676400" y="1408044"/>
            <a:ext cx="1066800" cy="228600"/>
          </a:xfrm>
          <a:prstGeom prst="downArrow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962400" y="5791200"/>
            <a:ext cx="4876800" cy="762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Bottom">
              <a:avLst/>
            </a:prstTxWarp>
            <a:spAutoFit/>
          </a:bodyPr>
          <a:lstStyle/>
          <a:p>
            <a:pPr algn="r"/>
            <a:r>
              <a:rPr lang="en-US" sz="2400" b="1" cap="none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DRUG METABOLISM</a:t>
            </a:r>
            <a:endParaRPr lang="en-US" sz="24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62500" y="2438400"/>
            <a:ext cx="4114800" cy="76944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rgbClr val="0070C0">
                  <a:alpha val="85000"/>
                </a:srgbClr>
              </a:gs>
              <a:gs pos="100000">
                <a:srgbClr val="0000FF">
                  <a:alpha val="72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 wrap="square">
            <a:spAutoFit/>
          </a:bodyPr>
          <a:lstStyle/>
          <a:p>
            <a:pPr algn="r"/>
            <a:r>
              <a:rPr lang="en-US" sz="2200" dirty="0" smtClean="0">
                <a:solidFill>
                  <a:schemeClr val="bg1"/>
                </a:solidFill>
                <a:latin typeface="Cooper Black" pitchFamily="18" charset="0"/>
              </a:rPr>
              <a:t>Phase II</a:t>
            </a:r>
          </a:p>
          <a:p>
            <a:pPr algn="r"/>
            <a:r>
              <a:rPr lang="en-US" sz="2200" dirty="0" err="1" smtClean="0">
                <a:solidFill>
                  <a:schemeClr val="bg1"/>
                </a:solidFill>
                <a:latin typeface="Bernard MT Condensed" pitchFamily="18" charset="0"/>
              </a:rPr>
              <a:t>CONjUGATION</a:t>
            </a:r>
            <a:endParaRPr lang="en-US" sz="2200" dirty="0">
              <a:solidFill>
                <a:schemeClr val="bg1"/>
              </a:solidFill>
              <a:latin typeface="Bernard MT Condensed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52975" y="3657600"/>
            <a:ext cx="4114800" cy="769441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alpha val="66000"/>
                </a:schemeClr>
              </a:gs>
              <a:gs pos="50000">
                <a:srgbClr val="0070C0">
                  <a:alpha val="85000"/>
                </a:srgbClr>
              </a:gs>
              <a:gs pos="100000">
                <a:srgbClr val="0000FF">
                  <a:alpha val="72000"/>
                </a:srgb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chemeClr val="bg1"/>
                </a:solidFill>
                <a:latin typeface="Cooper Black" pitchFamily="18" charset="0"/>
              </a:rPr>
              <a:t>Phase I</a:t>
            </a:r>
          </a:p>
          <a:p>
            <a:r>
              <a:rPr lang="en-US" sz="2200" dirty="0" smtClean="0">
                <a:solidFill>
                  <a:schemeClr val="bg1"/>
                </a:solidFill>
                <a:latin typeface="Bernard MT Condensed" pitchFamily="18" charset="0"/>
              </a:rPr>
              <a:t>OXIDATION</a:t>
            </a:r>
            <a:r>
              <a:rPr lang="en-US" sz="2200" dirty="0" smtClean="0">
                <a:solidFill>
                  <a:schemeClr val="bg1"/>
                </a:solidFill>
                <a:latin typeface="Cooper Black" pitchFamily="18" charset="0"/>
              </a:rPr>
              <a:t> /</a:t>
            </a:r>
            <a:r>
              <a:rPr lang="en-US" dirty="0" smtClean="0">
                <a:solidFill>
                  <a:schemeClr val="bg1"/>
                </a:solidFill>
                <a:latin typeface="Cooper Black" pitchFamily="18" charset="0"/>
              </a:rPr>
              <a:t>Reduction/Hydrolysis </a:t>
            </a:r>
            <a:endParaRPr lang="en-US" sz="2400" dirty="0">
              <a:solidFill>
                <a:schemeClr val="bg1"/>
              </a:solidFill>
              <a:latin typeface="Cooper Black" pitchFamily="18" charset="0"/>
            </a:endParaRPr>
          </a:p>
        </p:txBody>
      </p:sp>
      <p:sp>
        <p:nvSpPr>
          <p:cNvPr id="16" name="Up Arrow 15"/>
          <p:cNvSpPr/>
          <p:nvPr/>
        </p:nvSpPr>
        <p:spPr>
          <a:xfrm>
            <a:off x="8001000" y="3200400"/>
            <a:ext cx="304800" cy="685800"/>
          </a:xfrm>
          <a:prstGeom prst="upArrow">
            <a:avLst/>
          </a:prstGeom>
          <a:solidFill>
            <a:srgbClr val="9E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334000" y="130076"/>
            <a:ext cx="38100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  <a:buBlip>
                <a:blip r:embed="rId2"/>
              </a:buBlip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Inactive product</a:t>
            </a:r>
          </a:p>
          <a:p>
            <a:pPr>
              <a:lnSpc>
                <a:spcPts val="2300"/>
              </a:lnSpc>
              <a:buBlip>
                <a:blip r:embed="rId2"/>
              </a:buBlip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Active metabolite;</a:t>
            </a:r>
          </a:p>
          <a:p>
            <a:pPr>
              <a:lnSpc>
                <a:spcPts val="2300"/>
              </a:lnSpc>
              <a:buBlip>
                <a:blip r:embed="rId2"/>
              </a:buBlip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Similar to parent</a:t>
            </a:r>
          </a:p>
          <a:p>
            <a:pPr>
              <a:lnSpc>
                <a:spcPts val="2300"/>
              </a:lnSpc>
              <a:buBlip>
                <a:blip r:embed="rId2"/>
              </a:buBlip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More active than parent</a:t>
            </a:r>
          </a:p>
          <a:p>
            <a:pPr>
              <a:lnSpc>
                <a:spcPts val="2300"/>
              </a:lnSpc>
              <a:buBlip>
                <a:blip r:embed="rId2"/>
              </a:buBlip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A product with different effect</a:t>
            </a:r>
          </a:p>
          <a:p>
            <a:pPr>
              <a:lnSpc>
                <a:spcPts val="2300"/>
              </a:lnSpc>
              <a:buBlip>
                <a:blip r:embed="rId2"/>
              </a:buBlip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Toxic metabolite</a:t>
            </a:r>
            <a:endParaRPr lang="en-US" sz="2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3" name="Picture 2" descr="Phase I Drug Oxidation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 l="7632" t="40667" r="4198" b="13376"/>
          <a:stretch>
            <a:fillRect/>
          </a:stretch>
        </p:blipFill>
        <p:spPr bwMode="auto">
          <a:xfrm>
            <a:off x="152400" y="2476500"/>
            <a:ext cx="4495800" cy="1905000"/>
          </a:xfrm>
          <a:prstGeom prst="rect">
            <a:avLst/>
          </a:prstGeom>
          <a:noFill/>
        </p:spPr>
      </p:pic>
      <p:grpSp>
        <p:nvGrpSpPr>
          <p:cNvPr id="12" name="Group 11"/>
          <p:cNvGrpSpPr/>
          <p:nvPr/>
        </p:nvGrpSpPr>
        <p:grpSpPr>
          <a:xfrm>
            <a:off x="8001000" y="3200400"/>
            <a:ext cx="990600" cy="2209800"/>
            <a:chOff x="7391400" y="3505200"/>
            <a:chExt cx="990600" cy="1676400"/>
          </a:xfrm>
        </p:grpSpPr>
        <p:sp>
          <p:nvSpPr>
            <p:cNvPr id="15" name="Up Arrow 14"/>
            <p:cNvSpPr/>
            <p:nvPr/>
          </p:nvSpPr>
          <p:spPr>
            <a:xfrm>
              <a:off x="8077200" y="3505200"/>
              <a:ext cx="304800" cy="1676400"/>
            </a:xfrm>
            <a:prstGeom prst="upArrow">
              <a:avLst/>
            </a:prstGeom>
            <a:solidFill>
              <a:srgbClr val="9E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Up Arrow 16"/>
            <p:cNvSpPr/>
            <p:nvPr/>
          </p:nvSpPr>
          <p:spPr>
            <a:xfrm>
              <a:off x="7391400" y="4487917"/>
              <a:ext cx="304800" cy="693683"/>
            </a:xfrm>
            <a:prstGeom prst="upArrow">
              <a:avLst/>
            </a:prstGeom>
            <a:solidFill>
              <a:srgbClr val="9E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/>
          <p:cNvSpPr/>
          <p:nvPr/>
        </p:nvSpPr>
        <p:spPr>
          <a:xfrm>
            <a:off x="4800600" y="4572000"/>
            <a:ext cx="3886200" cy="3899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/>
            </a:prstTxWarp>
            <a:spAutoFit/>
          </a:bodyPr>
          <a:lstStyle/>
          <a:p>
            <a:pPr algn="ctr"/>
            <a:r>
              <a:rPr lang="en-US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  <a:reflection blurRad="6350" stA="60000" endA="900" endPos="60000" dist="60007" dir="5400000" sy="-100000" algn="bl" rotWithShape="0"/>
                </a:effectLst>
                <a:latin typeface="Arial Narrow" pitchFamily="34" charset="0"/>
              </a:rPr>
              <a:t>CYTOCHROME SYSTEM</a:t>
            </a:r>
            <a:endParaRPr lang="en-US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  <a:reflection blurRad="6350" stA="60000" endA="900" endPos="60000" dist="60007" dir="5400000" sy="-100000" algn="bl" rotWithShape="0"/>
              </a:effectLst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590800" y="1905000"/>
            <a:ext cx="838200" cy="259080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09600" y="762000"/>
            <a:ext cx="43434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EE52E"/>
                </a:solidFill>
                <a:latin typeface="Arial Narrow" pitchFamily="34" charset="0"/>
              </a:rPr>
              <a:t>“ </a:t>
            </a:r>
            <a:r>
              <a:rPr lang="en-US" sz="2200" dirty="0" err="1" smtClean="0">
                <a:solidFill>
                  <a:srgbClr val="FEE52E"/>
                </a:solidFill>
                <a:latin typeface="Bernard MT Condensed" pitchFamily="18" charset="0"/>
              </a:rPr>
              <a:t>Cytochrome</a:t>
            </a:r>
            <a:r>
              <a:rPr lang="en-US" sz="2200" dirty="0" smtClean="0">
                <a:solidFill>
                  <a:srgbClr val="FEE52E"/>
                </a:solidFill>
                <a:latin typeface="Bernard MT Condensed" pitchFamily="18" charset="0"/>
              </a:rPr>
              <a:t> P450</a:t>
            </a:r>
            <a:r>
              <a:rPr lang="en-US" sz="2200" b="1" dirty="0" smtClean="0">
                <a:solidFill>
                  <a:srgbClr val="FEE52E"/>
                </a:solidFill>
                <a:latin typeface="Arial Narrow" pitchFamily="34" charset="0"/>
              </a:rPr>
              <a:t>“ “ CYT 450” </a:t>
            </a:r>
            <a:r>
              <a:rPr lang="en-US" sz="2200" b="1" dirty="0" err="1" smtClean="0">
                <a:solidFill>
                  <a:schemeClr val="bg1"/>
                </a:solidFill>
                <a:latin typeface="Arial Narrow" pitchFamily="34" charset="0"/>
              </a:rPr>
              <a:t>superfamily</a:t>
            </a: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is the terminal rate limiting </a:t>
            </a:r>
            <a:r>
              <a:rPr lang="en-US" sz="2200" b="1" dirty="0" err="1" smtClean="0">
                <a:solidFill>
                  <a:schemeClr val="bg1"/>
                </a:solidFill>
                <a:latin typeface="Arial Narrow" pitchFamily="34" charset="0"/>
              </a:rPr>
              <a:t>oxidase</a:t>
            </a: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of this system</a:t>
            </a:r>
            <a:endParaRPr lang="en-US" sz="2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2400" y="4572000"/>
            <a:ext cx="4495800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Its enzymes are part of a cascade</a:t>
            </a:r>
          </a:p>
          <a:p>
            <a:pPr algn="ctr">
              <a:lnSpc>
                <a:spcPts val="2300"/>
              </a:lnSpc>
            </a:pPr>
            <a:r>
              <a:rPr lang="en-US" sz="2200" b="1" smtClean="0">
                <a:solidFill>
                  <a:schemeClr val="bg1"/>
                </a:solidFill>
                <a:latin typeface="Arial Narrow" pitchFamily="34" charset="0"/>
                <a:sym typeface="Wingdings"/>
              </a:rPr>
              <a:t></a:t>
            </a:r>
            <a:r>
              <a:rPr lang="en-US" sz="2200" b="1" smtClean="0">
                <a:solidFill>
                  <a:schemeClr val="bg1"/>
                </a:solidFill>
                <a:latin typeface="Arial Narrow" pitchFamily="34" charset="0"/>
              </a:rPr>
              <a:t> transfers </a:t>
            </a: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electrons from molecular oxygen to oxidize the drugs</a:t>
            </a:r>
            <a:endParaRPr lang="en-US" sz="2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8229600" y="1600200"/>
            <a:ext cx="10668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6600" b="1" dirty="0" smtClean="0">
                <a:ln w="11430"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?</a:t>
            </a:r>
            <a:endParaRPr lang="en-US" sz="6600" b="1" dirty="0">
              <a:ln w="11430">
                <a:solidFill>
                  <a:schemeClr val="bg1"/>
                </a:solidFill>
              </a:ln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j-lt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189688" y="2495144"/>
            <a:ext cx="762000" cy="609600"/>
          </a:xfrm>
          <a:prstGeom prst="ellipse">
            <a:avLst/>
          </a:prstGeom>
          <a:noFill/>
          <a:ln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819728" y="2895600"/>
            <a:ext cx="533400" cy="457200"/>
          </a:xfrm>
          <a:prstGeom prst="ellipse">
            <a:avLst/>
          </a:prstGeom>
          <a:noFill/>
          <a:ln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295400" y="3190672"/>
            <a:ext cx="838200" cy="457200"/>
          </a:xfrm>
          <a:prstGeom prst="ellipse">
            <a:avLst/>
          </a:prstGeom>
          <a:noFill/>
          <a:ln>
            <a:solidFill>
              <a:srgbClr val="0000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800600" y="3276600"/>
            <a:ext cx="24913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 Narrow" pitchFamily="34" charset="0"/>
              </a:rPr>
              <a:t>Create  a conjugation site</a:t>
            </a:r>
            <a:endParaRPr lang="en-US" b="1" dirty="0">
              <a:latin typeface="Arial Narrow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000" cy="838200"/>
            <a:chOff x="0" y="5638800"/>
            <a:chExt cx="10363200" cy="1219200"/>
          </a:xfrm>
          <a:solidFill>
            <a:srgbClr val="E1FFFF"/>
          </a:solidFill>
        </p:grpSpPr>
        <p:pic>
          <p:nvPicPr>
            <p:cNvPr id="19" name="Picture 2" descr="http://image.wistatutor.com/content/cell-organization/smooth-endoplasmic-reticulum.jpe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7FFFF"/>
                </a:clrFrom>
                <a:clrTo>
                  <a:srgbClr val="F7FFFF">
                    <a:alpha val="0"/>
                  </a:srgbClr>
                </a:clrTo>
              </a:clrChange>
            </a:blip>
            <a:srcRect l="20000" t="1947" r="18182" b="66905"/>
            <a:stretch>
              <a:fillRect/>
            </a:stretch>
          </p:blipFill>
          <p:spPr bwMode="auto">
            <a:xfrm>
              <a:off x="0" y="5638800"/>
              <a:ext cx="2590800" cy="1219200"/>
            </a:xfrm>
            <a:prstGeom prst="rect">
              <a:avLst/>
            </a:prstGeom>
            <a:grpFill/>
          </p:spPr>
        </p:pic>
        <p:pic>
          <p:nvPicPr>
            <p:cNvPr id="20" name="Picture 2" descr="http://image.wistatutor.com/content/cell-organization/smooth-endoplasmic-reticulum.jpe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7FFFF"/>
                </a:clrFrom>
                <a:clrTo>
                  <a:srgbClr val="F7FFFF">
                    <a:alpha val="0"/>
                  </a:srgbClr>
                </a:clrTo>
              </a:clrChange>
            </a:blip>
            <a:srcRect l="20000" t="1947" r="18182" b="66905"/>
            <a:stretch>
              <a:fillRect/>
            </a:stretch>
          </p:blipFill>
          <p:spPr bwMode="auto">
            <a:xfrm flipH="1">
              <a:off x="2590800" y="5638800"/>
              <a:ext cx="2590800" cy="1219200"/>
            </a:xfrm>
            <a:prstGeom prst="rect">
              <a:avLst/>
            </a:prstGeom>
            <a:grpFill/>
          </p:spPr>
        </p:pic>
        <p:pic>
          <p:nvPicPr>
            <p:cNvPr id="21" name="Picture 2" descr="http://image.wistatutor.com/content/cell-organization/smooth-endoplasmic-reticulum.jpe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7FFFF"/>
                </a:clrFrom>
                <a:clrTo>
                  <a:srgbClr val="F7FFFF">
                    <a:alpha val="0"/>
                  </a:srgbClr>
                </a:clrTo>
              </a:clrChange>
            </a:blip>
            <a:srcRect l="20000" t="1947" r="18182" b="66905"/>
            <a:stretch>
              <a:fillRect/>
            </a:stretch>
          </p:blipFill>
          <p:spPr bwMode="auto">
            <a:xfrm>
              <a:off x="5181600" y="5638800"/>
              <a:ext cx="2590800" cy="1219200"/>
            </a:xfrm>
            <a:prstGeom prst="rect">
              <a:avLst/>
            </a:prstGeom>
            <a:grpFill/>
          </p:spPr>
        </p:pic>
        <p:pic>
          <p:nvPicPr>
            <p:cNvPr id="22" name="Picture 2" descr="http://image.wistatutor.com/content/cell-organization/smooth-endoplasmic-reticulum.jpe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7FFFF"/>
                </a:clrFrom>
                <a:clrTo>
                  <a:srgbClr val="F7FFFF">
                    <a:alpha val="0"/>
                  </a:srgbClr>
                </a:clrTo>
              </a:clrChange>
            </a:blip>
            <a:srcRect l="20000" t="1947" r="18182" b="66905"/>
            <a:stretch>
              <a:fillRect/>
            </a:stretch>
          </p:blipFill>
          <p:spPr bwMode="auto">
            <a:xfrm flipH="1">
              <a:off x="7772400" y="5638800"/>
              <a:ext cx="2590800" cy="1219200"/>
            </a:xfrm>
            <a:prstGeom prst="rect">
              <a:avLst/>
            </a:prstGeom>
            <a:grpFill/>
          </p:spPr>
        </p:pic>
      </p:grpSp>
      <p:sp>
        <p:nvSpPr>
          <p:cNvPr id="6" name="Rectangle 5"/>
          <p:cNvSpPr/>
          <p:nvPr/>
        </p:nvSpPr>
        <p:spPr>
          <a:xfrm>
            <a:off x="3810000" y="914400"/>
            <a:ext cx="5181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 smtClean="0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nard MT Condensed" pitchFamily="18" charset="0"/>
              </a:rPr>
              <a:t>CYTOCHROME P450 FAMILY OF ENZYMES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. </a:t>
            </a:r>
            <a:endParaRPr lang="en-US" sz="2400" dirty="0"/>
          </a:p>
        </p:txBody>
      </p:sp>
      <p:sp>
        <p:nvSpPr>
          <p:cNvPr id="10" name="Up Arrow 9"/>
          <p:cNvSpPr/>
          <p:nvPr/>
        </p:nvSpPr>
        <p:spPr>
          <a:xfrm rot="16200000">
            <a:off x="3771900" y="1837716"/>
            <a:ext cx="381000" cy="762000"/>
          </a:xfrm>
          <a:prstGeom prst="upArrow">
            <a:avLst>
              <a:gd name="adj1" fmla="val 34681"/>
              <a:gd name="adj2" fmla="val 50000"/>
            </a:avLst>
          </a:prstGeom>
          <a:solidFill>
            <a:srgbClr val="9E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4343400" y="1238656"/>
            <a:ext cx="4648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They are located mainly attached to the smooth endoplasmic reticulum  (SER) of hepatocytes.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04800" y="364534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They are isolated in the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subcellular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fraction termed the MICROSOMES</a:t>
            </a:r>
          </a:p>
          <a:p>
            <a:r>
              <a:rPr lang="en-US" sz="2400" dirty="0" smtClean="0">
                <a:solidFill>
                  <a:srgbClr val="FFEEDD"/>
                </a:solidFill>
                <a:latin typeface="Bernard MT Condensed" pitchFamily="18" charset="0"/>
                <a:sym typeface="Wingdings"/>
              </a:rPr>
              <a:t> Liver </a:t>
            </a:r>
            <a:r>
              <a:rPr lang="en-US" sz="2400" dirty="0" err="1" smtClean="0">
                <a:solidFill>
                  <a:srgbClr val="FFEEDD"/>
                </a:solidFill>
                <a:latin typeface="Bernard MT Condensed" pitchFamily="18" charset="0"/>
                <a:sym typeface="Wingdings"/>
              </a:rPr>
              <a:t>microsomal</a:t>
            </a:r>
            <a:r>
              <a:rPr lang="en-US" sz="2400" dirty="0" smtClean="0">
                <a:solidFill>
                  <a:srgbClr val="FFEEDD"/>
                </a:solidFill>
                <a:latin typeface="Bernard MT Condensed" pitchFamily="18" charset="0"/>
                <a:sym typeface="Wingdings"/>
              </a:rPr>
              <a:t> enzymes</a:t>
            </a:r>
            <a:r>
              <a:rPr lang="en-US" sz="2400" dirty="0" smtClean="0">
                <a:solidFill>
                  <a:srgbClr val="FFEEDD"/>
                </a:solidFill>
                <a:latin typeface="Bernard MT Condensed" pitchFamily="18" charset="0"/>
              </a:rPr>
              <a:t> </a:t>
            </a:r>
            <a:endParaRPr lang="en-US" sz="2400" dirty="0">
              <a:solidFill>
                <a:srgbClr val="FFEEDD"/>
              </a:solidFill>
              <a:latin typeface="Bernard MT Condensed" pitchFamily="18" charset="0"/>
            </a:endParaRPr>
          </a:p>
        </p:txBody>
      </p:sp>
      <p:pic>
        <p:nvPicPr>
          <p:cNvPr id="7" name="Picture 2" descr="http://www.pawelmazur.org/blog/wp-content/uploads/2010/07/liver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0"/>
            <a:ext cx="2895600" cy="1906272"/>
          </a:xfrm>
          <a:prstGeom prst="flowChartDocument">
            <a:avLst/>
          </a:prstGeom>
          <a:noFill/>
        </p:spPr>
      </p:pic>
      <p:grpSp>
        <p:nvGrpSpPr>
          <p:cNvPr id="26" name="Group 25"/>
          <p:cNvGrpSpPr/>
          <p:nvPr/>
        </p:nvGrpSpPr>
        <p:grpSpPr>
          <a:xfrm>
            <a:off x="533400" y="552451"/>
            <a:ext cx="1933575" cy="2038350"/>
            <a:chOff x="809625" y="552450"/>
            <a:chExt cx="2247900" cy="2247901"/>
          </a:xfrm>
        </p:grpSpPr>
        <p:sp>
          <p:nvSpPr>
            <p:cNvPr id="24" name="Hexagon 23"/>
            <p:cNvSpPr/>
            <p:nvPr/>
          </p:nvSpPr>
          <p:spPr>
            <a:xfrm rot="-480000">
              <a:off x="1003319" y="946213"/>
              <a:ext cx="1828800" cy="1676400"/>
            </a:xfrm>
            <a:prstGeom prst="hexagon">
              <a:avLst>
                <a:gd name="adj" fmla="val 21505"/>
                <a:gd name="vf" fmla="val 11547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10" descr="http://www.gepach.com/images/faq15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809625" y="552450"/>
              <a:ext cx="2247900" cy="2247901"/>
            </a:xfrm>
            <a:prstGeom prst="rect">
              <a:avLst/>
            </a:prstGeom>
            <a:noFill/>
          </p:spPr>
        </p:pic>
      </p:grpSp>
      <p:pic>
        <p:nvPicPr>
          <p:cNvPr id="1026" name="Picture 2" descr="C:\Users\Administrator\Pictures\ER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762000" y="1295400"/>
            <a:ext cx="2819400" cy="2118928"/>
          </a:xfrm>
          <a:prstGeom prst="rect">
            <a:avLst/>
          </a:prstGeom>
          <a:noFill/>
        </p:spPr>
      </p:pic>
      <p:grpSp>
        <p:nvGrpSpPr>
          <p:cNvPr id="31" name="Group 30"/>
          <p:cNvGrpSpPr/>
          <p:nvPr/>
        </p:nvGrpSpPr>
        <p:grpSpPr>
          <a:xfrm>
            <a:off x="5105400" y="2177462"/>
            <a:ext cx="3886200" cy="985651"/>
            <a:chOff x="4495800" y="2138550"/>
            <a:chExt cx="3886200" cy="985651"/>
          </a:xfrm>
        </p:grpSpPr>
        <p:pic>
          <p:nvPicPr>
            <p:cNvPr id="23" name="Picture 6" descr="http://4.bp.blogspot.com/_MgAXdCTDuXA/TKNhkb7txdI/AAAAAAAAABc/y3afmoErkXE/s320/endoplasmic_reticulums.gif">
              <a:hlinkClick r:id="rId6"/>
            </p:cNvPr>
            <p:cNvPicPr>
              <a:picLocks noChangeAspect="1" noChangeArrowheads="1"/>
            </p:cNvPicPr>
            <p:nvPr/>
          </p:nvPicPr>
          <p:blipFill>
            <a:blip r:embed="rId7" cstate="print"/>
            <a:srcRect l="1562" t="72426" r="1562" b="1838"/>
            <a:stretch>
              <a:fillRect/>
            </a:stretch>
          </p:blipFill>
          <p:spPr bwMode="auto">
            <a:xfrm rot="10800000" flipH="1">
              <a:off x="4495800" y="2362200"/>
              <a:ext cx="2971800" cy="762001"/>
            </a:xfrm>
            <a:prstGeom prst="rect">
              <a:avLst/>
            </a:prstGeom>
            <a:noFill/>
          </p:spPr>
        </p:pic>
        <p:grpSp>
          <p:nvGrpSpPr>
            <p:cNvPr id="30" name="Group 29"/>
            <p:cNvGrpSpPr/>
            <p:nvPr/>
          </p:nvGrpSpPr>
          <p:grpSpPr>
            <a:xfrm>
              <a:off x="7430475" y="2138550"/>
              <a:ext cx="951525" cy="804868"/>
              <a:chOff x="7430475" y="2138550"/>
              <a:chExt cx="951525" cy="804868"/>
            </a:xfrm>
          </p:grpSpPr>
          <p:sp>
            <p:nvSpPr>
              <p:cNvPr id="27" name="Flowchart: Direct Access Storage 26"/>
              <p:cNvSpPr/>
              <p:nvPr/>
            </p:nvSpPr>
            <p:spPr>
              <a:xfrm rot="1233794">
                <a:off x="7430475" y="2138550"/>
                <a:ext cx="818548" cy="804868"/>
              </a:xfrm>
              <a:prstGeom prst="flowChartMagneticDrum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Oval 28"/>
              <p:cNvSpPr/>
              <p:nvPr/>
            </p:nvSpPr>
            <p:spPr>
              <a:xfrm rot="17312524">
                <a:off x="7746411" y="2533224"/>
                <a:ext cx="619889" cy="168778"/>
              </a:xfrm>
              <a:prstGeom prst="ellipse">
                <a:avLst/>
              </a:prstGeom>
              <a:solidFill>
                <a:srgbClr val="9E0000"/>
              </a:solidFill>
              <a:ln>
                <a:solidFill>
                  <a:srgbClr val="9E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Flowchart: Extract 27"/>
              <p:cNvSpPr/>
              <p:nvPr/>
            </p:nvSpPr>
            <p:spPr>
              <a:xfrm>
                <a:off x="8001000" y="2286000"/>
                <a:ext cx="381000" cy="304800"/>
              </a:xfrm>
              <a:prstGeom prst="flowChartExtract">
                <a:avLst/>
              </a:prstGeom>
              <a:solidFill>
                <a:schemeClr val="bg1"/>
              </a:solidFill>
              <a:ln w="28575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2" name="Rectangle 31"/>
          <p:cNvSpPr/>
          <p:nvPr/>
        </p:nvSpPr>
        <p:spPr>
          <a:xfrm>
            <a:off x="4648200" y="3343632"/>
            <a:ext cx="41148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 smtClean="0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nard MT Condensed" pitchFamily="18" charset="0"/>
              </a:rPr>
              <a:t>“</a:t>
            </a:r>
            <a:r>
              <a:rPr lang="en-US" sz="2400" dirty="0" err="1" smtClean="0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nard MT Condensed" pitchFamily="18" charset="0"/>
              </a:rPr>
              <a:t>Cytochrome</a:t>
            </a:r>
            <a:r>
              <a:rPr lang="en-US" sz="2400" dirty="0" smtClean="0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nard MT Condensed" pitchFamily="18" charset="0"/>
              </a:rPr>
              <a:t>" </a:t>
            </a: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= colored cells</a:t>
            </a:r>
          </a:p>
          <a:p>
            <a:pPr algn="ctr"/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They color the liver cells dark red as they contain </a:t>
            </a:r>
            <a:r>
              <a:rPr lang="en-US" sz="2200" b="1" u="sng" dirty="0" smtClean="0">
                <a:solidFill>
                  <a:schemeClr val="bg1"/>
                </a:solidFill>
                <a:latin typeface="Arial Narrow" pitchFamily="34" charset="0"/>
              </a:rPr>
              <a:t>iron</a:t>
            </a:r>
          </a:p>
          <a:p>
            <a:pPr algn="ctr"/>
            <a:endParaRPr lang="en-US" sz="1000" b="1" u="sng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 algn="ctr"/>
            <a:r>
              <a:rPr lang="en-US" sz="2400" dirty="0" smtClean="0">
                <a:solidFill>
                  <a:srgbClr val="FFCC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ernard MT Condensed" pitchFamily="18" charset="0"/>
              </a:rPr>
              <a:t>"P450“ </a:t>
            </a: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absorbs a very characteristic </a:t>
            </a:r>
            <a:r>
              <a:rPr lang="en-US" sz="2200" b="1" u="sng" dirty="0" smtClean="0">
                <a:solidFill>
                  <a:schemeClr val="bg1"/>
                </a:solidFill>
                <a:latin typeface="Arial Narrow" pitchFamily="34" charset="0"/>
              </a:rPr>
              <a:t>wavelength (450 nm)</a:t>
            </a:r>
            <a:r>
              <a:rPr lang="en-US" sz="2200" b="1" dirty="0" smtClean="0">
                <a:solidFill>
                  <a:schemeClr val="bg1"/>
                </a:solidFill>
                <a:latin typeface="Arial Narrow" pitchFamily="34" charset="0"/>
              </a:rPr>
              <a:t> of UV light when it is exposed to carbon monoxide.</a:t>
            </a:r>
            <a:endParaRPr lang="en-US" sz="22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3" name="Up Arrow 32"/>
          <p:cNvSpPr/>
          <p:nvPr/>
        </p:nvSpPr>
        <p:spPr>
          <a:xfrm rot="10800000">
            <a:off x="4056635" y="2352675"/>
            <a:ext cx="457200" cy="1219200"/>
          </a:xfrm>
          <a:prstGeom prst="upArrow">
            <a:avLst>
              <a:gd name="adj1" fmla="val 21276"/>
              <a:gd name="adj2" fmla="val 43192"/>
            </a:avLst>
          </a:prstGeom>
          <a:solidFill>
            <a:srgbClr val="9E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2" descr="Immunohistochemistry (Formalin/PFA-fixed paraffin-embedded sections) - Cytochrome C oxidase subunit II antibody [EPR3314] (ab79393)"/>
          <p:cNvPicPr>
            <a:picLocks noChangeAspect="1" noChangeArrowheads="1"/>
          </p:cNvPicPr>
          <p:nvPr/>
        </p:nvPicPr>
        <p:blipFill>
          <a:blip r:embed="rId8" cstate="print"/>
          <a:srcRect l="66201" t="39908" r="10377" b="7407"/>
          <a:stretch>
            <a:fillRect/>
          </a:stretch>
        </p:blipFill>
        <p:spPr bwMode="auto">
          <a:xfrm>
            <a:off x="2362200" y="4953000"/>
            <a:ext cx="2057400" cy="179825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3352800" y="1295400"/>
            <a:ext cx="3935896" cy="3352800"/>
            <a:chOff x="4621696" y="1752600"/>
            <a:chExt cx="4343400" cy="3429000"/>
          </a:xfrm>
        </p:grpSpPr>
        <p:sp>
          <p:nvSpPr>
            <p:cNvPr id="13" name="Hexagon 12"/>
            <p:cNvSpPr/>
            <p:nvPr/>
          </p:nvSpPr>
          <p:spPr>
            <a:xfrm>
              <a:off x="4621696" y="1752600"/>
              <a:ext cx="4343400" cy="3429000"/>
            </a:xfrm>
            <a:prstGeom prst="hexagon">
              <a:avLst>
                <a:gd name="adj" fmla="val 22825"/>
                <a:gd name="vf" fmla="val 115470"/>
              </a:avLst>
            </a:prstGeom>
            <a:solidFill>
              <a:srgbClr val="CC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" name="Group 7"/>
            <p:cNvGrpSpPr/>
            <p:nvPr/>
          </p:nvGrpSpPr>
          <p:grpSpPr>
            <a:xfrm>
              <a:off x="4953000" y="1914940"/>
              <a:ext cx="3731040" cy="3135497"/>
              <a:chOff x="2708640" y="979303"/>
              <a:chExt cx="3731040" cy="3135497"/>
            </a:xfrm>
          </p:grpSpPr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>
              <a:blip r:embed="rId2" cstate="print">
                <a:clrChange>
                  <a:clrFrom>
                    <a:srgbClr val="FEFFFF"/>
                  </a:clrFrom>
                  <a:clrTo>
                    <a:srgbClr val="FEFFFF">
                      <a:alpha val="0"/>
                    </a:srgbClr>
                  </a:clrTo>
                </a:clrChange>
              </a:blip>
              <a:srcRect b="35927"/>
              <a:stretch>
                <a:fillRect/>
              </a:stretch>
            </p:blipFill>
            <p:spPr bwMode="auto">
              <a:xfrm>
                <a:off x="2708640" y="979303"/>
                <a:ext cx="3731040" cy="3135497"/>
              </a:xfrm>
              <a:prstGeom prst="rect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3810000" y="2133600"/>
                <a:ext cx="9906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err="1" smtClean="0">
                    <a:solidFill>
                      <a:srgbClr val="FF0000"/>
                    </a:solidFill>
                    <a:latin typeface="Arial Rounded MT Bold" pitchFamily="34" charset="0"/>
                  </a:rPr>
                  <a:t>haem</a:t>
                </a:r>
                <a:endParaRPr lang="en-US" sz="1400" dirty="0">
                  <a:solidFill>
                    <a:srgbClr val="FF0000"/>
                  </a:solidFill>
                  <a:latin typeface="Arial Rounded MT Bold" pitchFamily="34" charset="0"/>
                </a:endParaRPr>
              </a:p>
            </p:txBody>
          </p:sp>
        </p:grpSp>
      </p:grpSp>
      <p:sp>
        <p:nvSpPr>
          <p:cNvPr id="12" name="TextBox 11"/>
          <p:cNvSpPr txBox="1"/>
          <p:nvPr/>
        </p:nvSpPr>
        <p:spPr>
          <a:xfrm>
            <a:off x="304800" y="381000"/>
            <a:ext cx="175260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Bernard MT Condensed" pitchFamily="18" charset="0"/>
              </a:rPr>
              <a:t>STRUCTURE</a:t>
            </a:r>
            <a:endParaRPr lang="en-US" sz="28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pic>
        <p:nvPicPr>
          <p:cNvPr id="15" name="Picture 4" descr="http://course1.winona.edu/sberg/IMAGES/CytP450.jpg"/>
          <p:cNvPicPr>
            <a:picLocks noChangeAspect="1" noChangeArrowheads="1"/>
          </p:cNvPicPr>
          <p:nvPr/>
        </p:nvPicPr>
        <p:blipFill>
          <a:blip r:embed="rId3" cstate="print"/>
          <a:srcRect l="8511" t="2290" r="8085" b="19542"/>
          <a:stretch>
            <a:fillRect/>
          </a:stretch>
        </p:blipFill>
        <p:spPr bwMode="auto">
          <a:xfrm>
            <a:off x="255104" y="1010481"/>
            <a:ext cx="3021496" cy="394644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2590800" y="5050969"/>
            <a:ext cx="6553200" cy="1426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  <a:buClr>
                <a:srgbClr val="FF00FF"/>
              </a:buClr>
              <a:buSzPct val="83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Highly concentrated in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hepatocytes</a:t>
            </a:r>
            <a:endParaRPr lang="en-US" sz="2400" b="1" dirty="0" smtClean="0">
              <a:solidFill>
                <a:schemeClr val="bg1"/>
              </a:solidFill>
              <a:latin typeface="Arial Narrow" pitchFamily="34" charset="0"/>
            </a:endParaRPr>
          </a:p>
          <a:p>
            <a:pPr>
              <a:lnSpc>
                <a:spcPts val="2600"/>
              </a:lnSpc>
              <a:buClr>
                <a:srgbClr val="FF00FF"/>
              </a:buClr>
              <a:buSzPct val="83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Enterocytes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of the small intestine present  their </a:t>
            </a:r>
            <a:b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 principal extra-hepatic source  </a:t>
            </a:r>
          </a:p>
          <a:p>
            <a:pPr>
              <a:lnSpc>
                <a:spcPts val="2600"/>
              </a:lnSpc>
              <a:buClr>
                <a:srgbClr val="FF00FF"/>
              </a:buClr>
              <a:buSzPct val="83000"/>
              <a:buFont typeface="Wingdings" pitchFamily="2" charset="2"/>
              <a:buChar char="Ø"/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Very small quantities in kidneys,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lungs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&amp;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brain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. 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286000" y="457200"/>
            <a:ext cx="4891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They are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heme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-containing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isoenzymes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1000" y="5105400"/>
            <a:ext cx="213360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Bernard MT Condensed" pitchFamily="18" charset="0"/>
              </a:rPr>
              <a:t>DISTRIBUTION</a:t>
            </a:r>
            <a:endParaRPr lang="en-US" sz="28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pic>
        <p:nvPicPr>
          <p:cNvPr id="18" name="Picture 2" descr="http://www.pharmacology2000.com/General/Pharmacokinetics/p450struct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770678">
            <a:off x="6838401" y="999835"/>
            <a:ext cx="2275114" cy="14478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8153400" y="2438400"/>
            <a:ext cx="1447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O</a:t>
            </a:r>
            <a:r>
              <a:rPr lang="en-US" sz="2000" b="1" baseline="-25000" dirty="0" smtClean="0">
                <a:solidFill>
                  <a:schemeClr val="bg1"/>
                </a:solidFill>
              </a:rPr>
              <a:t>2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N</a:t>
            </a:r>
            <a:r>
              <a:rPr lang="en-US" sz="2000" b="1" baseline="-25000" dirty="0" smtClean="0">
                <a:solidFill>
                  <a:schemeClr val="bg1"/>
                </a:solidFill>
              </a:rPr>
              <a:t>3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Su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Fe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9348" y="318052"/>
            <a:ext cx="716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Responsible for most of the </a:t>
            </a:r>
            <a:r>
              <a:rPr lang="en-US" sz="2400" dirty="0" smtClean="0">
                <a:solidFill>
                  <a:srgbClr val="FFFF00"/>
                </a:solidFill>
                <a:latin typeface="Bernard MT Condensed" pitchFamily="18" charset="0"/>
              </a:rPr>
              <a:t>OXIDATIVE METABOLISM 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of: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304800"/>
            <a:ext cx="137160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Bernard MT Condensed" pitchFamily="18" charset="0"/>
              </a:rPr>
              <a:t>Function</a:t>
            </a:r>
            <a:endParaRPr lang="en-US" sz="28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838200"/>
            <a:ext cx="8382000" cy="157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  <a:buBlip>
                <a:blip r:embed="rId3"/>
              </a:buBlip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Endogenous substances: steroid hormones, prostaglandins, </a:t>
            </a:r>
            <a:b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  lipids, &amp; fatty acids </a:t>
            </a:r>
          </a:p>
          <a:p>
            <a:pPr>
              <a:lnSpc>
                <a:spcPts val="2600"/>
              </a:lnSpc>
              <a:spcBef>
                <a:spcPts val="1200"/>
              </a:spcBef>
              <a:buBlip>
                <a:blip r:embed="rId3"/>
              </a:buBlip>
            </a:pP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Exogenous compounds:  diet (food &amp; beverages)  / Drugs/ </a:t>
            </a:r>
            <a:b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    environmental </a:t>
            </a:r>
            <a:r>
              <a:rPr lang="en-US" sz="2400" b="1" dirty="0" err="1" smtClean="0">
                <a:solidFill>
                  <a:schemeClr val="bg1"/>
                </a:solidFill>
                <a:latin typeface="Arial Narrow" pitchFamily="34" charset="0"/>
              </a:rPr>
              <a:t>xenobiotics</a:t>
            </a:r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.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838200" y="2362200"/>
            <a:ext cx="7924800" cy="3657600"/>
            <a:chOff x="228600" y="225288"/>
            <a:chExt cx="8686800" cy="4132545"/>
          </a:xfrm>
        </p:grpSpPr>
        <p:sp>
          <p:nvSpPr>
            <p:cNvPr id="10" name="Parallelogram 9"/>
            <p:cNvSpPr/>
            <p:nvPr/>
          </p:nvSpPr>
          <p:spPr>
            <a:xfrm>
              <a:off x="228600" y="1749288"/>
              <a:ext cx="8001000" cy="2590800"/>
            </a:xfrm>
            <a:prstGeom prst="parallelogram">
              <a:avLst>
                <a:gd name="adj" fmla="val 24381"/>
              </a:avLst>
            </a:prstGeom>
            <a:solidFill>
              <a:srgbClr val="E1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352260" y="2587488"/>
              <a:ext cx="1447800" cy="12192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4787348" y="2613992"/>
              <a:ext cx="1447800" cy="12192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5661992" y="1444488"/>
              <a:ext cx="1447800" cy="12192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2362200" y="394252"/>
              <a:ext cx="1676400" cy="1143000"/>
            </a:xfrm>
            <a:prstGeom prst="roundRect">
              <a:avLst>
                <a:gd name="adj" fmla="val 50000"/>
              </a:avLst>
            </a:prstGeom>
            <a:solidFill>
              <a:srgbClr val="EAD5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6858000" y="1139688"/>
              <a:ext cx="2057400" cy="1143000"/>
            </a:xfrm>
            <a:prstGeom prst="roundRect">
              <a:avLst>
                <a:gd name="adj" fmla="val 50000"/>
              </a:avLst>
            </a:prstGeom>
            <a:solidFill>
              <a:srgbClr val="FFEE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3733800" y="682488"/>
              <a:ext cx="1981200" cy="1905000"/>
            </a:xfrm>
            <a:prstGeom prst="ellipse">
              <a:avLst/>
            </a:prstGeom>
            <a:solidFill>
              <a:srgbClr val="C8FF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1066800" y="1063488"/>
              <a:ext cx="1447800" cy="121920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8" name="Picture 2" descr="http://www.agnet.org/images/library/tb159f1.jp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6277" t="2128" r="2085" b="19149"/>
            <a:stretch>
              <a:fillRect/>
            </a:stretch>
          </p:blipFill>
          <p:spPr bwMode="auto">
            <a:xfrm>
              <a:off x="533400" y="225288"/>
              <a:ext cx="8153400" cy="4132545"/>
            </a:xfrm>
            <a:prstGeom prst="rect">
              <a:avLst/>
            </a:prstGeom>
            <a:noFill/>
          </p:spPr>
        </p:pic>
        <p:sp>
          <p:nvSpPr>
            <p:cNvPr id="19" name="TextBox 18"/>
            <p:cNvSpPr txBox="1"/>
            <p:nvPr/>
          </p:nvSpPr>
          <p:spPr>
            <a:xfrm>
              <a:off x="3962400" y="225288"/>
              <a:ext cx="2196611" cy="452065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8FF2D"/>
                  </a:solidFill>
                  <a:latin typeface="Bernard MT Condensed" pitchFamily="18" charset="0"/>
                </a:rPr>
                <a:t>P450 </a:t>
              </a:r>
              <a:r>
                <a:rPr lang="en-US" sz="2000" dirty="0" err="1" smtClean="0">
                  <a:solidFill>
                    <a:srgbClr val="C8FF2D"/>
                  </a:solidFill>
                  <a:latin typeface="Bernard MT Condensed" pitchFamily="18" charset="0"/>
                </a:rPr>
                <a:t>Reductase</a:t>
              </a:r>
              <a:endParaRPr lang="en-US" sz="2000" dirty="0">
                <a:solidFill>
                  <a:srgbClr val="C8FF2D"/>
                </a:solidFill>
                <a:latin typeface="Bernard MT Condensed" pitchFamily="18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7608" y="937592"/>
              <a:ext cx="2220112" cy="433982"/>
            </a:xfrm>
            <a:prstGeom prst="rect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FF00"/>
                  </a:solidFill>
                  <a:latin typeface="Bernard MT Condensed" pitchFamily="18" charset="0"/>
                </a:rPr>
                <a:t>CYT P450 </a:t>
              </a:r>
              <a:r>
                <a:rPr lang="en-US" sz="2000" dirty="0" err="1" smtClean="0">
                  <a:solidFill>
                    <a:srgbClr val="FFFF00"/>
                  </a:solidFill>
                  <a:latin typeface="Bernard MT Condensed" pitchFamily="18" charset="0"/>
                </a:rPr>
                <a:t>Oxidase</a:t>
              </a:r>
              <a:endParaRPr lang="en-US" sz="2000" dirty="0">
                <a:solidFill>
                  <a:srgbClr val="FFFF00"/>
                </a:solidFill>
                <a:latin typeface="Bernard MT Condensed" pitchFamily="18" charset="0"/>
              </a:endParaRPr>
            </a:p>
          </p:txBody>
        </p:sp>
      </p:grpSp>
      <p:cxnSp>
        <p:nvCxnSpPr>
          <p:cNvPr id="22" name="Straight Arrow Connector 21"/>
          <p:cNvCxnSpPr>
            <a:stCxn id="20" idx="2"/>
          </p:cNvCxnSpPr>
          <p:nvPr/>
        </p:nvCxnSpPr>
        <p:spPr>
          <a:xfrm rot="5400000">
            <a:off x="6265665" y="3511882"/>
            <a:ext cx="280854" cy="10581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9" idx="2"/>
          </p:cNvCxnSpPr>
          <p:nvPr/>
        </p:nvCxnSpPr>
        <p:spPr>
          <a:xfrm rot="5400000">
            <a:off x="4918776" y="2720339"/>
            <a:ext cx="285690" cy="369633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0" y="6019800"/>
            <a:ext cx="9144000" cy="838200"/>
            <a:chOff x="0" y="5638800"/>
            <a:chExt cx="10363200" cy="1219200"/>
          </a:xfrm>
          <a:solidFill>
            <a:srgbClr val="E1FFFF"/>
          </a:solidFill>
        </p:grpSpPr>
        <p:pic>
          <p:nvPicPr>
            <p:cNvPr id="26" name="Picture 2" descr="http://image.wistatutor.com/content/cell-organization/smooth-endoplasmic-reticulum.jpe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7FFFF"/>
                </a:clrFrom>
                <a:clrTo>
                  <a:srgbClr val="F7FFFF">
                    <a:alpha val="0"/>
                  </a:srgbClr>
                </a:clrTo>
              </a:clrChange>
            </a:blip>
            <a:srcRect l="20000" t="1947" r="18182" b="66905"/>
            <a:stretch>
              <a:fillRect/>
            </a:stretch>
          </p:blipFill>
          <p:spPr bwMode="auto">
            <a:xfrm>
              <a:off x="0" y="5638800"/>
              <a:ext cx="2590800" cy="1219200"/>
            </a:xfrm>
            <a:prstGeom prst="rect">
              <a:avLst/>
            </a:prstGeom>
            <a:grpFill/>
          </p:spPr>
        </p:pic>
        <p:pic>
          <p:nvPicPr>
            <p:cNvPr id="27" name="Picture 2" descr="http://image.wistatutor.com/content/cell-organization/smooth-endoplasmic-reticulum.jpe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7FFFF"/>
                </a:clrFrom>
                <a:clrTo>
                  <a:srgbClr val="F7FFFF">
                    <a:alpha val="0"/>
                  </a:srgbClr>
                </a:clrTo>
              </a:clrChange>
            </a:blip>
            <a:srcRect l="20000" t="1947" r="18182" b="66905"/>
            <a:stretch>
              <a:fillRect/>
            </a:stretch>
          </p:blipFill>
          <p:spPr bwMode="auto">
            <a:xfrm flipH="1">
              <a:off x="2590800" y="5638800"/>
              <a:ext cx="2590800" cy="1219200"/>
            </a:xfrm>
            <a:prstGeom prst="rect">
              <a:avLst/>
            </a:prstGeom>
            <a:grpFill/>
          </p:spPr>
        </p:pic>
        <p:pic>
          <p:nvPicPr>
            <p:cNvPr id="28" name="Picture 2" descr="http://image.wistatutor.com/content/cell-organization/smooth-endoplasmic-reticulum.jpe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7FFFF"/>
                </a:clrFrom>
                <a:clrTo>
                  <a:srgbClr val="F7FFFF">
                    <a:alpha val="0"/>
                  </a:srgbClr>
                </a:clrTo>
              </a:clrChange>
            </a:blip>
            <a:srcRect l="20000" t="1947" r="18182" b="66905"/>
            <a:stretch>
              <a:fillRect/>
            </a:stretch>
          </p:blipFill>
          <p:spPr bwMode="auto">
            <a:xfrm>
              <a:off x="5181600" y="5638800"/>
              <a:ext cx="2590800" cy="1219200"/>
            </a:xfrm>
            <a:prstGeom prst="rect">
              <a:avLst/>
            </a:prstGeom>
            <a:grpFill/>
          </p:spPr>
        </p:pic>
        <p:pic>
          <p:nvPicPr>
            <p:cNvPr id="29" name="Picture 2" descr="http://image.wistatutor.com/content/cell-organization/smooth-endoplasmic-reticulum.jpeg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7FFFF"/>
                </a:clrFrom>
                <a:clrTo>
                  <a:srgbClr val="F7FFFF">
                    <a:alpha val="0"/>
                  </a:srgbClr>
                </a:clrTo>
              </a:clrChange>
            </a:blip>
            <a:srcRect l="20000" t="1947" r="18182" b="66905"/>
            <a:stretch>
              <a:fillRect/>
            </a:stretch>
          </p:blipFill>
          <p:spPr bwMode="auto">
            <a:xfrm flipH="1">
              <a:off x="7772400" y="5638800"/>
              <a:ext cx="2590800" cy="1219200"/>
            </a:xfrm>
            <a:prstGeom prst="rect">
              <a:avLst/>
            </a:prstGeom>
            <a:grpFill/>
          </p:spPr>
        </p:pic>
      </p:grpSp>
      <p:sp>
        <p:nvSpPr>
          <p:cNvPr id="30" name="Right Brace 29"/>
          <p:cNvSpPr/>
          <p:nvPr/>
        </p:nvSpPr>
        <p:spPr>
          <a:xfrm>
            <a:off x="7825408" y="914400"/>
            <a:ext cx="533400" cy="1371600"/>
          </a:xfrm>
          <a:prstGeom prst="rightBrace">
            <a:avLst/>
          </a:prstGeom>
          <a:ln w="38100">
            <a:solidFill>
              <a:srgbClr val="66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7543800" y="1229140"/>
            <a:ext cx="1524000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7030A0"/>
                </a:solidFill>
                <a:latin typeface="Bernard MT Condensed" pitchFamily="18" charset="0"/>
              </a:rPr>
              <a:t>Substrates</a:t>
            </a:r>
            <a:endParaRPr lang="en-US" sz="24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914400"/>
            <a:ext cx="670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Arial Narrow" pitchFamily="34" charset="0"/>
              </a:rPr>
              <a:t>ABCDEFG HIJKLMNOP </a:t>
            </a:r>
            <a:endParaRPr lang="en-US" sz="2400" b="1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1026" name="Picture 2" descr="C:\Users\Administrator\Desktop\liver microsomal enzymes\ch18f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81000"/>
            <a:ext cx="8229600" cy="617220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lumMod val="50000"/>
              </a:schemeClr>
            </a:gs>
            <a:gs pos="50000">
              <a:srgbClr val="0070C0"/>
            </a:gs>
            <a:gs pos="100000">
              <a:srgbClr val="0000FF"/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urved Up Arrow 19"/>
          <p:cNvSpPr/>
          <p:nvPr/>
        </p:nvSpPr>
        <p:spPr>
          <a:xfrm rot="6629987">
            <a:off x="38080" y="1368651"/>
            <a:ext cx="951186" cy="512498"/>
          </a:xfrm>
          <a:prstGeom prst="curvedUpArrow">
            <a:avLst>
              <a:gd name="adj1" fmla="val 17859"/>
              <a:gd name="adj2" fmla="val 50000"/>
              <a:gd name="adj3" fmla="val 25000"/>
            </a:avLst>
          </a:prstGeom>
          <a:solidFill>
            <a:srgbClr val="66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700708"/>
            <a:ext cx="8839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u="heavy" dirty="0" smtClean="0">
                <a:solidFill>
                  <a:schemeClr val="bg1"/>
                </a:solidFill>
                <a:uFill>
                  <a:solidFill>
                    <a:srgbClr val="FF00FF"/>
                  </a:solidFill>
                </a:uFill>
                <a:latin typeface="Arial Narrow" pitchFamily="34" charset="0"/>
                <a:ea typeface="굴림" charset="-127"/>
              </a:rPr>
              <a:t>Activation</a:t>
            </a:r>
            <a:r>
              <a:rPr lang="en-US" altLang="ko-KR" sz="2400" b="1" dirty="0" smtClean="0">
                <a:solidFill>
                  <a:schemeClr val="bg1"/>
                </a:solidFill>
                <a:latin typeface="Arial Narrow" pitchFamily="34" charset="0"/>
                <a:ea typeface="굴림" charset="-127"/>
              </a:rPr>
              <a:t> or </a:t>
            </a:r>
            <a:r>
              <a:rPr lang="en-US" altLang="ko-KR" sz="2400" b="1" u="heavy" dirty="0" smtClean="0">
                <a:solidFill>
                  <a:schemeClr val="bg1"/>
                </a:solidFill>
                <a:uFill>
                  <a:solidFill>
                    <a:srgbClr val="FF00FF"/>
                  </a:solidFill>
                </a:uFill>
                <a:latin typeface="Arial Narrow" pitchFamily="34" charset="0"/>
                <a:ea typeface="굴림" charset="-127"/>
              </a:rPr>
              <a:t>Inactivation </a:t>
            </a:r>
            <a:r>
              <a:rPr lang="en-US" altLang="ko-KR" sz="2400" b="1" dirty="0" smtClean="0">
                <a:solidFill>
                  <a:schemeClr val="bg1"/>
                </a:solidFill>
                <a:uFill>
                  <a:solidFill>
                    <a:srgbClr val="FF00FF"/>
                  </a:solidFill>
                </a:uFill>
                <a:latin typeface="Arial Narrow" pitchFamily="34" charset="0"/>
                <a:ea typeface="굴림" charset="-127"/>
              </a:rPr>
              <a:t>of the CYT P450 can be  achieved either </a:t>
            </a:r>
          </a:p>
          <a:p>
            <a:pPr marL="365760">
              <a:buBlip>
                <a:blip r:embed="rId2"/>
              </a:buBlip>
            </a:pPr>
            <a:r>
              <a:rPr lang="en-US" altLang="ko-KR" sz="2400" b="1" dirty="0" smtClean="0">
                <a:solidFill>
                  <a:schemeClr val="bg1"/>
                </a:solidFill>
                <a:uFill>
                  <a:solidFill>
                    <a:srgbClr val="FF00FF"/>
                  </a:solidFill>
                </a:uFill>
                <a:latin typeface="Arial Narrow" pitchFamily="34" charset="0"/>
                <a:ea typeface="굴림" charset="-127"/>
              </a:rPr>
              <a:t> A:  </a:t>
            </a:r>
            <a:r>
              <a:rPr lang="en-US" altLang="ko-KR" sz="2400" b="1" dirty="0" smtClean="0">
                <a:solidFill>
                  <a:srgbClr val="66FFFF"/>
                </a:solidFill>
                <a:uFill>
                  <a:solidFill>
                    <a:srgbClr val="FF00FF"/>
                  </a:solidFill>
                </a:uFill>
                <a:latin typeface="Arial Narrow" pitchFamily="34" charset="0"/>
                <a:ea typeface="굴림" charset="-127"/>
              </a:rPr>
              <a:t>Directly</a:t>
            </a:r>
            <a:r>
              <a:rPr lang="en-US" altLang="ko-KR" sz="2400" b="1" dirty="0" smtClean="0">
                <a:solidFill>
                  <a:schemeClr val="bg1"/>
                </a:solidFill>
                <a:uFill>
                  <a:solidFill>
                    <a:srgbClr val="FF00FF"/>
                  </a:solidFill>
                </a:uFill>
                <a:latin typeface="Arial Narrow" pitchFamily="34" charset="0"/>
                <a:ea typeface="굴림" charset="-127"/>
              </a:rPr>
              <a:t> </a:t>
            </a:r>
          </a:p>
          <a:p>
            <a:pPr marL="365760">
              <a:buBlip>
                <a:blip r:embed="rId2"/>
              </a:buBlip>
            </a:pPr>
            <a:r>
              <a:rPr lang="en-US" altLang="ko-KR" sz="2400" b="1" dirty="0" smtClean="0">
                <a:solidFill>
                  <a:schemeClr val="bg1"/>
                </a:solidFill>
                <a:latin typeface="Arial Narrow" pitchFamily="34" charset="0"/>
                <a:ea typeface="굴림" charset="-127"/>
              </a:rPr>
              <a:t> B : </a:t>
            </a:r>
            <a:r>
              <a:rPr lang="en-US" altLang="ko-KR" sz="2400" b="1" dirty="0" smtClean="0">
                <a:solidFill>
                  <a:srgbClr val="66FFFF"/>
                </a:solidFill>
                <a:latin typeface="Arial Narrow" pitchFamily="34" charset="0"/>
                <a:ea typeface="굴림" charset="-127"/>
              </a:rPr>
              <a:t>Indirectly</a:t>
            </a:r>
            <a:r>
              <a:rPr lang="en-US" altLang="ko-KR" sz="2400" b="1" dirty="0" smtClean="0">
                <a:solidFill>
                  <a:schemeClr val="bg1"/>
                </a:solidFill>
                <a:latin typeface="Arial Narrow" pitchFamily="34" charset="0"/>
                <a:ea typeface="굴림" charset="-127"/>
              </a:rPr>
              <a:t> by expression or repression of its relevant genes by</a:t>
            </a:r>
          </a:p>
          <a:p>
            <a:pPr marL="4023360" lvl="8">
              <a:buBlip>
                <a:blip r:embed="rId2"/>
              </a:buBlip>
            </a:pPr>
            <a:r>
              <a:rPr lang="en-US" altLang="ko-KR" sz="2400" b="1" dirty="0" smtClean="0">
                <a:solidFill>
                  <a:schemeClr val="bg1"/>
                </a:solidFill>
                <a:latin typeface="Arial Narrow" pitchFamily="34" charset="0"/>
                <a:ea typeface="굴림" charset="-127"/>
              </a:rPr>
              <a:t>   activation or inhibition of the </a:t>
            </a:r>
          </a:p>
          <a:p>
            <a:pPr marL="4023360" lvl="8">
              <a:buBlip>
                <a:blip r:embed="rId2"/>
              </a:buBlip>
            </a:pPr>
            <a:r>
              <a:rPr lang="en-US" altLang="ko-KR" sz="2400" b="1" dirty="0" smtClean="0">
                <a:solidFill>
                  <a:schemeClr val="bg1"/>
                </a:solidFill>
                <a:latin typeface="Arial Narrow" pitchFamily="34" charset="0"/>
                <a:ea typeface="굴림" charset="-127"/>
              </a:rPr>
              <a:t>   responsible transcription factors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4800" y="188844"/>
            <a:ext cx="1752600" cy="52322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  <a:latin typeface="Bernard MT Condensed" pitchFamily="18" charset="0"/>
              </a:rPr>
              <a:t>Regulation</a:t>
            </a:r>
            <a:endParaRPr lang="en-US" sz="2800" dirty="0">
              <a:solidFill>
                <a:srgbClr val="7030A0"/>
              </a:solidFill>
              <a:latin typeface="Bernard MT Condensed" pitchFamily="18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 b="57958"/>
          <a:stretch>
            <a:fillRect/>
          </a:stretch>
        </p:blipFill>
        <p:spPr bwMode="auto">
          <a:xfrm>
            <a:off x="228600" y="1905000"/>
            <a:ext cx="4400000" cy="1905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 t="42042"/>
          <a:stretch>
            <a:fillRect/>
          </a:stretch>
        </p:blipFill>
        <p:spPr bwMode="auto">
          <a:xfrm>
            <a:off x="4267200" y="3981962"/>
            <a:ext cx="4495800" cy="268332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4" name="Curved Up Arrow 13"/>
          <p:cNvSpPr/>
          <p:nvPr/>
        </p:nvSpPr>
        <p:spPr>
          <a:xfrm rot="14141034" flipH="1">
            <a:off x="7301163" y="2909553"/>
            <a:ext cx="1989120" cy="907269"/>
          </a:xfrm>
          <a:prstGeom prst="curvedUpArrow">
            <a:avLst>
              <a:gd name="adj1" fmla="val 17859"/>
              <a:gd name="adj2" fmla="val 50000"/>
              <a:gd name="adj3" fmla="val 25000"/>
            </a:avLst>
          </a:prstGeom>
          <a:solidFill>
            <a:srgbClr val="66FF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6324600" y="2590800"/>
            <a:ext cx="2286000" cy="0"/>
          </a:xfrm>
          <a:prstGeom prst="line">
            <a:avLst/>
          </a:prstGeom>
          <a:ln w="38100">
            <a:solidFill>
              <a:srgbClr val="66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52400" y="3916325"/>
            <a:ext cx="4267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u="heavy" dirty="0" smtClean="0">
                <a:solidFill>
                  <a:schemeClr val="bg1"/>
                </a:solidFill>
                <a:uFill>
                  <a:solidFill>
                    <a:srgbClr val="FF00FF"/>
                  </a:solidFill>
                </a:uFill>
                <a:latin typeface="Arial Narrow" pitchFamily="34" charset="0"/>
                <a:ea typeface="굴림" charset="-127"/>
              </a:rPr>
              <a:t>Activation</a:t>
            </a:r>
            <a:r>
              <a:rPr lang="en-US" altLang="ko-KR" sz="2400" b="1" dirty="0" smtClean="0">
                <a:solidFill>
                  <a:schemeClr val="bg1"/>
                </a:solidFill>
                <a:latin typeface="Arial Narrow" pitchFamily="34" charset="0"/>
                <a:ea typeface="굴림" charset="-127"/>
              </a:rPr>
              <a:t> or </a:t>
            </a:r>
            <a:r>
              <a:rPr lang="en-US" altLang="ko-KR" sz="2400" b="1" u="heavy" dirty="0" smtClean="0">
                <a:solidFill>
                  <a:schemeClr val="bg1"/>
                </a:solidFill>
                <a:uFill>
                  <a:solidFill>
                    <a:srgbClr val="FF00FF"/>
                  </a:solidFill>
                </a:uFill>
                <a:latin typeface="Arial Narrow" pitchFamily="34" charset="0"/>
                <a:ea typeface="굴림" charset="-127"/>
              </a:rPr>
              <a:t>Inactivation </a:t>
            </a:r>
            <a:r>
              <a:rPr lang="en-US" altLang="ko-KR" sz="2400" b="1" dirty="0" smtClean="0">
                <a:solidFill>
                  <a:schemeClr val="bg1"/>
                </a:solidFill>
                <a:uFill>
                  <a:solidFill>
                    <a:srgbClr val="FF00FF"/>
                  </a:solidFill>
                </a:uFill>
                <a:latin typeface="Arial Narrow" pitchFamily="34" charset="0"/>
                <a:ea typeface="굴림" charset="-127"/>
              </a:rPr>
              <a:t>can be</a:t>
            </a:r>
          </a:p>
          <a:p>
            <a:r>
              <a:rPr lang="en-US" altLang="ko-KR" sz="2400" b="1" dirty="0" smtClean="0">
                <a:solidFill>
                  <a:schemeClr val="bg1"/>
                </a:solidFill>
                <a:uFill>
                  <a:solidFill>
                    <a:srgbClr val="FF00FF"/>
                  </a:solidFill>
                </a:uFill>
                <a:latin typeface="Arial Narrow" pitchFamily="34" charset="0"/>
                <a:ea typeface="굴림" charset="-127"/>
              </a:rPr>
              <a:t>processed be any food, intrinsic  products or extrinsic </a:t>
            </a:r>
            <a:r>
              <a:rPr lang="en-US" altLang="ko-KR" sz="2400" b="1" dirty="0" err="1" smtClean="0">
                <a:solidFill>
                  <a:schemeClr val="bg1"/>
                </a:solidFill>
                <a:uFill>
                  <a:solidFill>
                    <a:srgbClr val="FF00FF"/>
                  </a:solidFill>
                </a:uFill>
                <a:latin typeface="Arial Narrow" pitchFamily="34" charset="0"/>
                <a:ea typeface="굴림" charset="-127"/>
              </a:rPr>
              <a:t>xenobiotics</a:t>
            </a:r>
            <a:r>
              <a:rPr lang="en-US" altLang="ko-KR" sz="2400" b="1" dirty="0" smtClean="0">
                <a:solidFill>
                  <a:schemeClr val="bg1"/>
                </a:solidFill>
                <a:uFill>
                  <a:solidFill>
                    <a:srgbClr val="FF00FF"/>
                  </a:solidFill>
                </a:uFill>
                <a:latin typeface="Arial Narrow" pitchFamily="34" charset="0"/>
                <a:ea typeface="굴림" charset="-127"/>
              </a:rPr>
              <a:t> as drugs (usually the </a:t>
            </a:r>
            <a:r>
              <a:rPr lang="en-US" altLang="ko-KR" sz="2400" b="1" dirty="0" err="1" smtClean="0">
                <a:solidFill>
                  <a:schemeClr val="bg1"/>
                </a:solidFill>
                <a:uFill>
                  <a:solidFill>
                    <a:srgbClr val="FF00FF"/>
                  </a:solidFill>
                </a:uFill>
                <a:latin typeface="Arial Narrow" pitchFamily="34" charset="0"/>
                <a:ea typeface="굴림" charset="-127"/>
              </a:rPr>
              <a:t>lipophylic</a:t>
            </a:r>
            <a:r>
              <a:rPr lang="en-US" altLang="ko-KR" sz="2400" b="1" dirty="0" smtClean="0">
                <a:solidFill>
                  <a:schemeClr val="bg1"/>
                </a:solidFill>
                <a:uFill>
                  <a:solidFill>
                    <a:srgbClr val="FF00FF"/>
                  </a:solidFill>
                </a:uFill>
                <a:latin typeface="Arial Narrow" pitchFamily="34" charset="0"/>
                <a:ea typeface="굴림" charset="-127"/>
              </a:rPr>
              <a:t> ) that have to be metabolized. </a:t>
            </a:r>
            <a:endParaRPr lang="en-US" altLang="ko-KR" sz="2400" b="1" dirty="0" smtClean="0">
              <a:solidFill>
                <a:schemeClr val="bg1"/>
              </a:solidFill>
              <a:latin typeface="Arial Narrow" pitchFamily="34" charset="0"/>
              <a:ea typeface="굴림" charset="-127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54327-5CCF-4670-AC53-20C7CB44DAC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3120</TotalTime>
  <Words>1051</Words>
  <Application>Microsoft Office PowerPoint</Application>
  <PresentationFormat>On-screen Show (4:3)</PresentationFormat>
  <Paragraphs>222</Paragraphs>
  <Slides>25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40" baseType="lpstr">
      <vt:lpstr>굴림</vt:lpstr>
      <vt:lpstr>Arial Narrow</vt:lpstr>
      <vt:lpstr>Arial Rounded MT Bold</vt:lpstr>
      <vt:lpstr>Bernard MT Condensed</vt:lpstr>
      <vt:lpstr>Broadway</vt:lpstr>
      <vt:lpstr>Calibri</vt:lpstr>
      <vt:lpstr>Comic Sans MS</vt:lpstr>
      <vt:lpstr>Cooper Black</vt:lpstr>
      <vt:lpstr>Lucida Sans Unicode</vt:lpstr>
      <vt:lpstr>Times New Roman</vt:lpstr>
      <vt:lpstr>Verdana</vt:lpstr>
      <vt:lpstr>Wingdings</vt:lpstr>
      <vt:lpstr>Wingdings 2</vt:lpstr>
      <vt:lpstr>Wingdings 3</vt:lpstr>
      <vt:lpstr>Concourse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kk28697</cp:lastModifiedBy>
  <cp:revision>115</cp:revision>
  <dcterms:created xsi:type="dcterms:W3CDTF">2010-12-24T04:54:57Z</dcterms:created>
  <dcterms:modified xsi:type="dcterms:W3CDTF">2019-12-24T07:10:09Z</dcterms:modified>
</cp:coreProperties>
</file>