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34"/>
  </p:notesMasterIdLst>
  <p:handoutMasterIdLst>
    <p:handoutMasterId r:id="rId35"/>
  </p:handoutMasterIdLst>
  <p:sldIdLst>
    <p:sldId id="256" r:id="rId2"/>
    <p:sldId id="459" r:id="rId3"/>
    <p:sldId id="285" r:id="rId4"/>
    <p:sldId id="271" r:id="rId5"/>
    <p:sldId id="390" r:id="rId6"/>
    <p:sldId id="401" r:id="rId7"/>
    <p:sldId id="261" r:id="rId8"/>
    <p:sldId id="262" r:id="rId9"/>
    <p:sldId id="384" r:id="rId10"/>
    <p:sldId id="263" r:id="rId11"/>
    <p:sldId id="460" r:id="rId12"/>
    <p:sldId id="366" r:id="rId13"/>
    <p:sldId id="410" r:id="rId14"/>
    <p:sldId id="412" r:id="rId15"/>
    <p:sldId id="413" r:id="rId16"/>
    <p:sldId id="414" r:id="rId17"/>
    <p:sldId id="284" r:id="rId18"/>
    <p:sldId id="415" r:id="rId19"/>
    <p:sldId id="416" r:id="rId20"/>
    <p:sldId id="417" r:id="rId21"/>
    <p:sldId id="335" r:id="rId22"/>
    <p:sldId id="418" r:id="rId23"/>
    <p:sldId id="404" r:id="rId24"/>
    <p:sldId id="405" r:id="rId25"/>
    <p:sldId id="301" r:id="rId26"/>
    <p:sldId id="428" r:id="rId27"/>
    <p:sldId id="430" r:id="rId28"/>
    <p:sldId id="431" r:id="rId29"/>
    <p:sldId id="432" r:id="rId30"/>
    <p:sldId id="438" r:id="rId31"/>
    <p:sldId id="439" r:id="rId32"/>
    <p:sldId id="45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87425E-364C-4B80-80AE-D751674895AF}" type="datetimeFigureOut">
              <a:rPr lang="en-US" smtClean="0"/>
              <a:pPr/>
              <a:t>9/15/2019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F44A51-B3B5-4857-A74A-6609D4714AA3}" type="slidenum">
              <a:rPr lang="en-US" smtClean="0"/>
              <a:pPr/>
              <a:t>‹#›</a:t>
            </a:fld>
            <a:endParaRPr lang="en-US"/>
          </a:p>
        </p:txBody>
      </p:sp>
    </p:spTree>
    <p:extLst>
      <p:ext uri="{BB962C8B-B14F-4D97-AF65-F5344CB8AC3E}">
        <p14:creationId xmlns:p14="http://schemas.microsoft.com/office/powerpoint/2010/main" val="486618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AC53D-AF36-4CE5-9C16-90E9AC911435}" type="datetimeFigureOut">
              <a:rPr lang="en-US" smtClean="0"/>
              <a:pPr/>
              <a:t>9/15/2019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697B82-8E42-4167-B7C5-110349ED9EF4}" type="slidenum">
              <a:rPr lang="en-US" smtClean="0"/>
              <a:pPr/>
              <a:t>‹#›</a:t>
            </a:fld>
            <a:endParaRPr lang="en-US"/>
          </a:p>
        </p:txBody>
      </p:sp>
    </p:spTree>
    <p:extLst>
      <p:ext uri="{BB962C8B-B14F-4D97-AF65-F5344CB8AC3E}">
        <p14:creationId xmlns:p14="http://schemas.microsoft.com/office/powerpoint/2010/main" val="416443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97B82-8E42-4167-B7C5-110349ED9EF4}" type="slidenum">
              <a:rPr lang="en-US" smtClean="0"/>
              <a:pPr/>
              <a:t>1</a:t>
            </a:fld>
            <a:endParaRPr lang="en-US"/>
          </a:p>
        </p:txBody>
      </p:sp>
    </p:spTree>
    <p:extLst>
      <p:ext uri="{BB962C8B-B14F-4D97-AF65-F5344CB8AC3E}">
        <p14:creationId xmlns:p14="http://schemas.microsoft.com/office/powerpoint/2010/main" val="36195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97B82-8E42-4167-B7C5-110349ED9EF4}" type="slidenum">
              <a:rPr lang="en-US" smtClean="0"/>
              <a:pPr/>
              <a:t>8</a:t>
            </a:fld>
            <a:endParaRPr lang="en-US"/>
          </a:p>
        </p:txBody>
      </p:sp>
    </p:spTree>
    <p:extLst>
      <p:ext uri="{BB962C8B-B14F-4D97-AF65-F5344CB8AC3E}">
        <p14:creationId xmlns:p14="http://schemas.microsoft.com/office/powerpoint/2010/main" val="155543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F21E6-DACB-4A12-87B0-2DA80CFF5A12}"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381480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F21E6-DACB-4A12-87B0-2DA80CFF5A12}"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330363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F21E6-DACB-4A12-87B0-2DA80CFF5A12}"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107670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F21E6-DACB-4A12-87B0-2DA80CFF5A12}"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77865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0F21E6-DACB-4A12-87B0-2DA80CFF5A12}"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297820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0F21E6-DACB-4A12-87B0-2DA80CFF5A12}" type="datetimeFigureOut">
              <a:rPr lang="en-US" smtClean="0"/>
              <a:pPr/>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2824315913"/>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0F21E6-DACB-4A12-87B0-2DA80CFF5A12}" type="datetimeFigureOut">
              <a:rPr lang="en-US" smtClean="0"/>
              <a:pPr/>
              <a:t>9/15/2019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115952849"/>
      </p:ext>
    </p:extLst>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0F21E6-DACB-4A12-87B0-2DA80CFF5A12}" type="datetimeFigureOut">
              <a:rPr lang="en-US" smtClean="0"/>
              <a:pPr/>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51948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F21E6-DACB-4A12-87B0-2DA80CFF5A12}" type="datetimeFigureOut">
              <a:rPr lang="en-US" smtClean="0"/>
              <a:pPr/>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179118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F21E6-DACB-4A12-87B0-2DA80CFF5A12}" type="datetimeFigureOut">
              <a:rPr lang="en-US" smtClean="0"/>
              <a:pPr/>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2164356468"/>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F21E6-DACB-4A12-87B0-2DA80CFF5A12}" type="datetimeFigureOut">
              <a:rPr lang="en-US" smtClean="0"/>
              <a:pPr/>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9760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0F21E6-DACB-4A12-87B0-2DA80CFF5A12}" type="datetimeFigureOut">
              <a:rPr lang="en-US" smtClean="0"/>
              <a:pPr/>
              <a:t>9/15/2019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B7E0F9-5E2F-4825-A6B6-88E2F6EE81F3}" type="slidenum">
              <a:rPr lang="en-US" smtClean="0"/>
              <a:pPr/>
              <a:t>‹#›</a:t>
            </a:fld>
            <a:endParaRPr lang="en-US"/>
          </a:p>
        </p:txBody>
      </p:sp>
    </p:spTree>
    <p:extLst>
      <p:ext uri="{BB962C8B-B14F-4D97-AF65-F5344CB8AC3E}">
        <p14:creationId xmlns:p14="http://schemas.microsoft.com/office/powerpoint/2010/main" val="122813208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solidFill>
                  <a:schemeClr val="tx1"/>
                </a:solidFill>
              </a:rPr>
              <a:t/>
            </a:r>
            <a:br>
              <a:rPr lang="en-US" dirty="0" smtClean="0">
                <a:solidFill>
                  <a:schemeClr val="tx1"/>
                </a:solidFill>
              </a:rPr>
            </a:br>
            <a:r>
              <a:rPr lang="en-US" sz="6700" b="1" dirty="0" smtClean="0">
                <a:solidFill>
                  <a:schemeClr val="accent1">
                    <a:lumMod val="75000"/>
                  </a:schemeClr>
                </a:solidFill>
              </a:rPr>
              <a:t>Professionalism</a:t>
            </a:r>
            <a:r>
              <a:rPr lang="en-US" dirty="0" smtClean="0">
                <a:solidFill>
                  <a:schemeClr val="accent1">
                    <a:lumMod val="75000"/>
                  </a:schemeClr>
                </a:solidFill>
              </a:rPr>
              <a:t/>
            </a:r>
            <a:br>
              <a:rPr lang="en-US" dirty="0" smtClean="0">
                <a:solidFill>
                  <a:schemeClr val="accent1">
                    <a:lumMod val="75000"/>
                  </a:schemeClr>
                </a:solidFill>
              </a:rPr>
            </a:br>
            <a:r>
              <a:rPr lang="en-US" sz="4000" b="1" dirty="0" smtClean="0">
                <a:solidFill>
                  <a:srgbClr val="C00000"/>
                </a:solidFill>
              </a:rPr>
              <a:t>Orientation</a:t>
            </a:r>
            <a:r>
              <a:rPr lang="en-US" sz="4000" dirty="0" smtClean="0">
                <a:solidFill>
                  <a:srgbClr val="C00000"/>
                </a:solidFill>
              </a:rPr>
              <a:t> ,</a:t>
            </a:r>
            <a:r>
              <a:rPr lang="en-US" sz="4000" b="1" dirty="0" smtClean="0">
                <a:solidFill>
                  <a:srgbClr val="C00000"/>
                </a:solidFill>
              </a:rPr>
              <a:t>Overview, </a:t>
            </a:r>
            <a:br>
              <a:rPr lang="en-US" sz="4000" b="1" dirty="0" smtClean="0">
                <a:solidFill>
                  <a:srgbClr val="C00000"/>
                </a:solidFill>
              </a:rPr>
            </a:br>
            <a:r>
              <a:rPr lang="en-US" sz="4000" b="1" dirty="0" smtClean="0">
                <a:solidFill>
                  <a:srgbClr val="C00000"/>
                </a:solidFill>
              </a:rPr>
              <a:t>Concepts &amp; Key Elements</a:t>
            </a:r>
            <a:br>
              <a:rPr lang="en-US" sz="4000" b="1" dirty="0" smtClean="0">
                <a:solidFill>
                  <a:srgbClr val="C00000"/>
                </a:solidFill>
              </a:rPr>
            </a:br>
            <a:endParaRPr lang="en-US" sz="4000" b="1" dirty="0">
              <a:solidFill>
                <a:srgbClr val="C00000"/>
              </a:solidFill>
            </a:endParaRPr>
          </a:p>
        </p:txBody>
      </p:sp>
      <p:sp>
        <p:nvSpPr>
          <p:cNvPr id="3" name="Subtitle 2"/>
          <p:cNvSpPr>
            <a:spLocks noGrp="1"/>
          </p:cNvSpPr>
          <p:nvPr>
            <p:ph type="subTitle" idx="1"/>
          </p:nvPr>
        </p:nvSpPr>
        <p:spPr>
          <a:xfrm>
            <a:off x="1143000" y="3754438"/>
            <a:ext cx="6858000" cy="1655762"/>
          </a:xfrm>
        </p:spPr>
        <p:txBody>
          <a:bodyPr>
            <a:normAutofit fontScale="92500" lnSpcReduction="20000"/>
          </a:bodyPr>
          <a:lstStyle/>
          <a:p>
            <a:pPr algn="ctr"/>
            <a:r>
              <a:rPr lang="en-US" sz="2800" dirty="0" smtClean="0">
                <a:solidFill>
                  <a:srgbClr val="002060"/>
                </a:solidFill>
                <a:effectLst>
                  <a:outerShdw blurRad="38100" dist="38100" dir="2700000" algn="tl">
                    <a:srgbClr val="000000">
                      <a:alpha val="43137"/>
                    </a:srgbClr>
                  </a:outerShdw>
                </a:effectLst>
              </a:rPr>
              <a:t>Prof. </a:t>
            </a:r>
            <a:r>
              <a:rPr lang="en-US" sz="2800" dirty="0" err="1" smtClean="0">
                <a:solidFill>
                  <a:srgbClr val="002060"/>
                </a:solidFill>
                <a:effectLst>
                  <a:outerShdw blurRad="38100" dist="38100" dir="2700000" algn="tl">
                    <a:srgbClr val="000000">
                      <a:alpha val="43137"/>
                    </a:srgbClr>
                  </a:outerShdw>
                </a:effectLst>
              </a:rPr>
              <a:t>Hanan</a:t>
            </a:r>
            <a:r>
              <a:rPr lang="en-US" sz="2800" dirty="0" smtClean="0">
                <a:solidFill>
                  <a:srgbClr val="002060"/>
                </a:solidFill>
                <a:effectLst>
                  <a:outerShdw blurRad="38100" dist="38100" dir="2700000" algn="tl">
                    <a:srgbClr val="000000">
                      <a:alpha val="43137"/>
                    </a:srgbClr>
                  </a:outerShdw>
                </a:effectLst>
              </a:rPr>
              <a:t> Habib </a:t>
            </a:r>
          </a:p>
          <a:p>
            <a:pPr algn="ctr"/>
            <a:r>
              <a:rPr lang="en-US" sz="2800" dirty="0" smtClean="0">
                <a:solidFill>
                  <a:srgbClr val="002060"/>
                </a:solidFill>
                <a:effectLst>
                  <a:outerShdw blurRad="38100" dist="38100" dir="2700000" algn="tl">
                    <a:srgbClr val="000000">
                      <a:alpha val="43137"/>
                    </a:srgbClr>
                  </a:outerShdw>
                </a:effectLst>
              </a:rPr>
              <a:t>Prof. Mohammed </a:t>
            </a:r>
            <a:r>
              <a:rPr lang="en-US" sz="2800" dirty="0" err="1" smtClean="0">
                <a:solidFill>
                  <a:srgbClr val="002060"/>
                </a:solidFill>
                <a:effectLst>
                  <a:outerShdw blurRad="38100" dist="38100" dir="2700000" algn="tl">
                    <a:srgbClr val="000000">
                      <a:alpha val="43137"/>
                    </a:srgbClr>
                  </a:outerShdw>
                </a:effectLst>
              </a:rPr>
              <a:t>AlRukban</a:t>
            </a:r>
            <a:endParaRPr lang="en-US" sz="2800" dirty="0" smtClean="0">
              <a:solidFill>
                <a:srgbClr val="002060"/>
              </a:solidFill>
              <a:effectLst>
                <a:outerShdw blurRad="38100" dist="38100" dir="2700000" algn="tl">
                  <a:srgbClr val="000000">
                    <a:alpha val="43137"/>
                  </a:srgbClr>
                </a:outerShdw>
              </a:effectLst>
            </a:endParaRPr>
          </a:p>
          <a:p>
            <a:pPr algn="ctr"/>
            <a:r>
              <a:rPr lang="en-US" sz="2800" dirty="0" smtClean="0">
                <a:solidFill>
                  <a:srgbClr val="002060"/>
                </a:solidFill>
                <a:effectLst>
                  <a:outerShdw blurRad="38100" dist="38100" dir="2700000" algn="tl">
                    <a:srgbClr val="000000">
                      <a:alpha val="43137"/>
                    </a:srgbClr>
                  </a:outerShdw>
                </a:effectLst>
              </a:rPr>
              <a:t>College of Medicine </a:t>
            </a:r>
          </a:p>
          <a:p>
            <a:pPr algn="ctr"/>
            <a:r>
              <a:rPr lang="en-US" sz="2800" dirty="0">
                <a:solidFill>
                  <a:srgbClr val="002060"/>
                </a:solidFill>
                <a:effectLst>
                  <a:outerShdw blurRad="38100" dist="38100" dir="2700000" algn="tl">
                    <a:srgbClr val="000000">
                      <a:alpha val="43137"/>
                    </a:srgbClr>
                  </a:outerShdw>
                </a:effectLst>
              </a:rPr>
              <a:t> </a:t>
            </a:r>
            <a:r>
              <a:rPr lang="en-US" sz="2800" dirty="0" smtClean="0">
                <a:solidFill>
                  <a:srgbClr val="002060"/>
                </a:solidFill>
                <a:effectLst>
                  <a:outerShdw blurRad="38100" dist="38100" dir="2700000" algn="tl">
                    <a:srgbClr val="000000">
                      <a:alpha val="43137"/>
                    </a:srgbClr>
                  </a:outerShdw>
                </a:effectLst>
              </a:rPr>
              <a:t>                                                                       </a:t>
            </a:r>
            <a:r>
              <a:rPr lang="en-US" sz="1300" dirty="0" smtClean="0">
                <a:solidFill>
                  <a:srgbClr val="002060"/>
                </a:solidFill>
                <a:effectLst>
                  <a:outerShdw blurRad="38100" dist="38100" dir="2700000" algn="tl">
                    <a:srgbClr val="000000">
                      <a:alpha val="43137"/>
                    </a:srgbClr>
                  </a:outerShdw>
                </a:effectLst>
              </a:rPr>
              <a:t>1441 ( 2019)  </a:t>
            </a:r>
            <a:endParaRPr lang="en-US" sz="1300" dirty="0">
              <a:solidFill>
                <a:srgbClr val="002060"/>
              </a:solidFill>
              <a:effectLst>
                <a:outerShdw blurRad="38100" dist="38100" dir="2700000" algn="tl">
                  <a:srgbClr val="000000">
                    <a:alpha val="43137"/>
                  </a:srgbClr>
                </a:outerShdw>
              </a:effectLst>
            </a:endParaRPr>
          </a:p>
        </p:txBody>
      </p:sp>
      <p:pic>
        <p:nvPicPr>
          <p:cNvPr id="1026" name="Picture 2" descr="C:\Documents and Settings\DRHANNAN\Desktop\ksu logo.jpg"/>
          <p:cNvPicPr>
            <a:picLocks noChangeAspect="1" noChangeArrowheads="1"/>
          </p:cNvPicPr>
          <p:nvPr/>
        </p:nvPicPr>
        <p:blipFill>
          <a:blip r:embed="rId3" cstate="print"/>
          <a:srcRect/>
          <a:stretch>
            <a:fillRect/>
          </a:stretch>
        </p:blipFill>
        <p:spPr bwMode="auto">
          <a:xfrm>
            <a:off x="284382" y="251722"/>
            <a:ext cx="1658034" cy="7452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Student’s Assessment</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sz="2800" b="1" dirty="0" smtClean="0"/>
              <a:t> CA</a:t>
            </a:r>
            <a:r>
              <a:rPr lang="en-US" sz="2800" dirty="0" smtClean="0"/>
              <a:t>: seminar ,activities, projects, tutor evaluation and mini-OSCE =  </a:t>
            </a:r>
            <a:r>
              <a:rPr lang="en-US" sz="2800" b="1" dirty="0" smtClean="0"/>
              <a:t>40 marks</a:t>
            </a:r>
          </a:p>
          <a:p>
            <a:r>
              <a:rPr lang="en-US" sz="2800" dirty="0" smtClean="0"/>
              <a:t>Participation in group discussion and activities will also be evaluated even for one session topics.</a:t>
            </a:r>
          </a:p>
          <a:p>
            <a:endParaRPr lang="en-US" sz="2800" dirty="0" smtClean="0"/>
          </a:p>
          <a:p>
            <a:r>
              <a:rPr lang="en-US" sz="2800" b="1" dirty="0" smtClean="0"/>
              <a:t>FINAL</a:t>
            </a:r>
            <a:r>
              <a:rPr lang="en-US" sz="2800" dirty="0" smtClean="0"/>
              <a:t>: MCQs &amp; SAQs = </a:t>
            </a:r>
            <a:r>
              <a:rPr lang="en-US" sz="2800" b="1" dirty="0" smtClean="0"/>
              <a:t>60 marks</a:t>
            </a:r>
          </a:p>
          <a:p>
            <a:endParaRPr lang="en-US" sz="2800" dirty="0" smtClean="0"/>
          </a:p>
          <a:p>
            <a:r>
              <a:rPr lang="en-US" sz="2800" dirty="0" smtClean="0"/>
              <a:t>Total mark = </a:t>
            </a:r>
            <a:r>
              <a:rPr lang="en-US" sz="2800" b="1" dirty="0" smtClean="0"/>
              <a:t>100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References </a:t>
            </a:r>
            <a:endParaRPr lang="en-US" b="1" dirty="0">
              <a:solidFill>
                <a:schemeClr val="accent1">
                  <a:lumMod val="50000"/>
                </a:schemeClr>
              </a:solidFill>
            </a:endParaRPr>
          </a:p>
        </p:txBody>
      </p:sp>
      <p:sp>
        <p:nvSpPr>
          <p:cNvPr id="3" name="Content Placeholder 2"/>
          <p:cNvSpPr>
            <a:spLocks noGrp="1"/>
          </p:cNvSpPr>
          <p:nvPr>
            <p:ph idx="1"/>
          </p:nvPr>
        </p:nvSpPr>
        <p:spPr/>
        <p:txBody>
          <a:bodyPr/>
          <a:lstStyle/>
          <a:p>
            <a:pPr marL="457200" indent="-457200">
              <a:buFont typeface="+mj-lt"/>
              <a:buAutoNum type="alphaLcParenR"/>
            </a:pPr>
            <a:r>
              <a:rPr lang="en-US" dirty="0" smtClean="0"/>
              <a:t>Project </a:t>
            </a:r>
            <a:r>
              <a:rPr lang="en-US" dirty="0"/>
              <a:t>professionalism . American board of internal medicine </a:t>
            </a:r>
            <a:r>
              <a:rPr lang="en-US" dirty="0" smtClean="0"/>
              <a:t>(ABIM</a:t>
            </a:r>
            <a:r>
              <a:rPr lang="en-US" dirty="0"/>
              <a:t>),2001</a:t>
            </a:r>
          </a:p>
          <a:p>
            <a:pPr marL="457200" indent="-457200">
              <a:buFont typeface="+mj-lt"/>
              <a:buAutoNum type="alphaLcParenR"/>
            </a:pPr>
            <a:r>
              <a:rPr lang="en-US" dirty="0" smtClean="0"/>
              <a:t>Feldman</a:t>
            </a:r>
            <a:r>
              <a:rPr lang="en-US" dirty="0"/>
              <a:t>. M , Christensen. J. behavioral medicine . A guide for clinical practice(latest edition).New York. McGraw- Hill Medical</a:t>
            </a:r>
          </a:p>
          <a:p>
            <a:pPr marL="457200" indent="-457200">
              <a:buFont typeface="+mj-lt"/>
              <a:buAutoNum type="alphaLcParenR"/>
            </a:pPr>
            <a:r>
              <a:rPr lang="en-US" dirty="0" err="1"/>
              <a:t>Spandorfer</a:t>
            </a:r>
            <a:r>
              <a:rPr lang="en-US" dirty="0"/>
              <a:t>. J, Pohl.CA , </a:t>
            </a:r>
            <a:r>
              <a:rPr lang="en-US" dirty="0" err="1"/>
              <a:t>Rattner</a:t>
            </a:r>
            <a:r>
              <a:rPr lang="en-US" dirty="0"/>
              <a:t> .SL, Nasca.TJ. professionalism in medicine. A case-based guide for medical students ( latest edition).Cambridge University Press.UK.</a:t>
            </a:r>
          </a:p>
          <a:p>
            <a:pPr marL="457200" indent="-457200">
              <a:buFont typeface="+mj-lt"/>
              <a:buAutoNum type="alphaLcParenR"/>
            </a:pPr>
            <a:r>
              <a:rPr lang="en-US" dirty="0"/>
              <a:t>Stern. DT. Measuring medical professionalism ( latest edition).Oxford University Press.UK</a:t>
            </a:r>
          </a:p>
          <a:p>
            <a:pPr marL="457200" indent="-457200">
              <a:buFont typeface="+mj-lt"/>
              <a:buAutoNum type="alphaLcParenR"/>
            </a:pPr>
            <a:r>
              <a:rPr lang="en-US" dirty="0" smtClean="0">
                <a:solidFill>
                  <a:schemeClr val="accent1">
                    <a:lumMod val="50000"/>
                  </a:schemeClr>
                </a:solidFill>
              </a:rPr>
              <a:t>References </a:t>
            </a:r>
            <a:r>
              <a:rPr lang="en-US" dirty="0">
                <a:solidFill>
                  <a:schemeClr val="accent1">
                    <a:lumMod val="50000"/>
                  </a:schemeClr>
                </a:solidFill>
              </a:rPr>
              <a:t>recommended by tutors.</a:t>
            </a:r>
          </a:p>
          <a:p>
            <a:endParaRPr lang="en-US" dirty="0">
              <a:solidFill>
                <a:schemeClr val="accent1">
                  <a:lumMod val="50000"/>
                </a:schemeClr>
              </a:solidFill>
            </a:endParaRPr>
          </a:p>
        </p:txBody>
      </p:sp>
    </p:spTree>
    <p:extLst>
      <p:ext uri="{BB962C8B-B14F-4D97-AF65-F5344CB8AC3E}">
        <p14:creationId xmlns:p14="http://schemas.microsoft.com/office/powerpoint/2010/main" val="18916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C00000"/>
                </a:solidFill>
              </a:rPr>
              <a:t>Professionalism &amp; Key elements</a:t>
            </a:r>
            <a:br>
              <a:rPr lang="en-US" sz="4000" b="1" dirty="0" smtClean="0">
                <a:solidFill>
                  <a:srgbClr val="C00000"/>
                </a:solidFill>
              </a:rPr>
            </a:br>
            <a:r>
              <a:rPr lang="en-US" sz="4000" b="1" dirty="0" smtClean="0">
                <a:solidFill>
                  <a:srgbClr val="C00000"/>
                </a:solidFill>
              </a:rPr>
              <a:t/>
            </a:r>
            <a:br>
              <a:rPr lang="en-US" sz="4000" b="1" dirty="0" smtClean="0">
                <a:solidFill>
                  <a:srgbClr val="C00000"/>
                </a:solidFill>
              </a:rPr>
            </a:br>
            <a:r>
              <a:rPr lang="en-US" sz="3600" b="1" dirty="0" smtClean="0">
                <a:solidFill>
                  <a:schemeClr val="accent5">
                    <a:lumMod val="75000"/>
                  </a:schemeClr>
                </a:solidFill>
              </a:rPr>
              <a:t>Contents</a:t>
            </a:r>
            <a:r>
              <a:rPr lang="en-US" sz="3600" b="1" dirty="0" smtClean="0">
                <a:solidFill>
                  <a:schemeClr val="accent5">
                    <a:lumMod val="75000"/>
                  </a:schemeClr>
                </a:solidFill>
              </a:rPr>
              <a:t>:</a:t>
            </a:r>
            <a:endParaRPr lang="en-US" sz="6000" b="1" dirty="0">
              <a:solidFill>
                <a:schemeClr val="accent5">
                  <a:lumMod val="75000"/>
                </a:schemeClr>
              </a:solidFill>
            </a:endParaRPr>
          </a:p>
        </p:txBody>
      </p:sp>
      <p:sp>
        <p:nvSpPr>
          <p:cNvPr id="3" name="Content Placeholder 2"/>
          <p:cNvSpPr>
            <a:spLocks noGrp="1"/>
          </p:cNvSpPr>
          <p:nvPr>
            <p:ph idx="1"/>
          </p:nvPr>
        </p:nvSpPr>
        <p:spPr/>
        <p:txBody>
          <a:bodyPr>
            <a:normAutofit/>
          </a:bodyPr>
          <a:lstStyle/>
          <a:p>
            <a:pPr>
              <a:buNone/>
            </a:pPr>
            <a:r>
              <a:rPr lang="en-US" sz="3200" dirty="0" smtClean="0"/>
              <a:t>-</a:t>
            </a:r>
            <a:r>
              <a:rPr lang="en-US" sz="3000" dirty="0" smtClean="0"/>
              <a:t>Definitions of professionalism</a:t>
            </a:r>
          </a:p>
          <a:p>
            <a:pPr>
              <a:buNone/>
            </a:pPr>
            <a:r>
              <a:rPr lang="en-US" sz="3000" dirty="0" smtClean="0"/>
              <a:t>-Why professionalism is important?</a:t>
            </a:r>
          </a:p>
          <a:p>
            <a:pPr>
              <a:buNone/>
            </a:pPr>
            <a:r>
              <a:rPr lang="en-US" sz="3000" dirty="0" smtClean="0"/>
              <a:t>-Concepts of professionalism</a:t>
            </a:r>
          </a:p>
          <a:p>
            <a:pPr>
              <a:buNone/>
            </a:pPr>
            <a:r>
              <a:rPr lang="en-US" sz="3000" dirty="0" smtClean="0"/>
              <a:t>-Key elements with practical examples </a:t>
            </a:r>
            <a:r>
              <a:rPr lang="en-US" sz="1600" i="1" dirty="0" smtClean="0"/>
              <a:t>(including highlight about accountability)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4" name="Text Box 8"/>
          <p:cNvSpPr txBox="1">
            <a:spLocks noChangeArrowheads="1"/>
          </p:cNvSpPr>
          <p:nvPr/>
        </p:nvSpPr>
        <p:spPr bwMode="auto">
          <a:xfrm>
            <a:off x="76200" y="1462088"/>
            <a:ext cx="8610600" cy="3416320"/>
          </a:xfrm>
          <a:prstGeom prst="rect">
            <a:avLst/>
          </a:prstGeom>
          <a:noFill/>
          <a:ln w="12700" cap="sq">
            <a:noFill/>
            <a:miter lim="800000"/>
            <a:headEnd type="none" w="sm" len="sm"/>
            <a:tailEnd type="none" w="sm" len="sm"/>
          </a:ln>
          <a:effectLst/>
        </p:spPr>
        <p:txBody>
          <a:bodyPr>
            <a:spAutoFit/>
          </a:bodyPr>
          <a:lstStyle/>
          <a:p>
            <a:pPr marL="971550" indent="-514350" algn="ctr">
              <a:defRPr/>
            </a:pPr>
            <a:r>
              <a:rPr lang="en-US" sz="3600" dirty="0">
                <a:effectLst>
                  <a:outerShdw blurRad="38100" dist="38100" dir="2700000" algn="tl">
                    <a:srgbClr val="C0C0C0"/>
                  </a:outerShdw>
                </a:effectLst>
                <a:latin typeface="Arial" charset="0"/>
              </a:rPr>
              <a:t>Do You Still  Remember A Role Model Who Influenced Your Training?</a:t>
            </a:r>
          </a:p>
          <a:p>
            <a:pPr marL="971550" indent="-514350" algn="ctr">
              <a:defRPr/>
            </a:pPr>
            <a:endParaRPr lang="en-US" sz="3600" dirty="0" smtClean="0">
              <a:effectLst>
                <a:outerShdw blurRad="38100" dist="38100" dir="2700000" algn="tl">
                  <a:srgbClr val="C0C0C0"/>
                </a:outerShdw>
              </a:effectLst>
              <a:latin typeface="Arial" charset="0"/>
            </a:endParaRPr>
          </a:p>
          <a:p>
            <a:pPr marL="971550" indent="-514350" algn="ctr">
              <a:defRPr/>
            </a:pPr>
            <a:endParaRPr lang="en-US" sz="3600" dirty="0">
              <a:effectLst>
                <a:outerShdw blurRad="38100" dist="38100" dir="2700000" algn="tl">
                  <a:srgbClr val="C0C0C0"/>
                </a:outerShdw>
              </a:effectLst>
              <a:latin typeface="Arial" charset="0"/>
            </a:endParaRPr>
          </a:p>
          <a:p>
            <a:pPr marL="971550" indent="-514350" algn="ctr">
              <a:defRPr/>
            </a:pPr>
            <a:r>
              <a:rPr lang="en-US" sz="3600" dirty="0">
                <a:effectLst>
                  <a:outerShdw blurRad="38100" dist="38100" dir="2700000" algn="tl">
                    <a:srgbClr val="C0C0C0"/>
                  </a:outerShdw>
                </a:effectLst>
                <a:latin typeface="Arial" charset="0"/>
              </a:rPr>
              <a:t>If Yes? Mention Some of Their Qualities and Attributes.</a:t>
            </a:r>
            <a:endParaRPr lang="ar-SA" sz="3600"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46906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8664">
                                            <p:txEl>
                                              <p:pRg st="0" end="0"/>
                                            </p:txEl>
                                          </p:spTgt>
                                        </p:tgtEl>
                                        <p:attrNameLst>
                                          <p:attrName>style.visibility</p:attrName>
                                        </p:attrNameLst>
                                      </p:cBhvr>
                                      <p:to>
                                        <p:strVal val="visible"/>
                                      </p:to>
                                    </p:set>
                                    <p:animEffect transition="in" filter="fade">
                                      <p:cBhvr>
                                        <p:cTn id="7" dur="500"/>
                                        <p:tgtEl>
                                          <p:spTgt spid="198664">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8664">
                                            <p:txEl>
                                              <p:pRg st="3" end="3"/>
                                            </p:txEl>
                                          </p:spTgt>
                                        </p:tgtEl>
                                        <p:attrNameLst>
                                          <p:attrName>style.visibility</p:attrName>
                                        </p:attrNameLst>
                                      </p:cBhvr>
                                      <p:to>
                                        <p:strVal val="visible"/>
                                      </p:to>
                                    </p:set>
                                    <p:animEffect transition="in" filter="fade">
                                      <p:cBhvr>
                                        <p:cTn id="11" dur="500"/>
                                        <p:tgtEl>
                                          <p:spTgt spid="1986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0"/>
          <p:cNvSpPr>
            <a:spLocks noRot="1" noChangeArrowheads="1"/>
          </p:cNvSpPr>
          <p:nvPr/>
        </p:nvSpPr>
        <p:spPr bwMode="auto">
          <a:xfrm>
            <a:off x="301625" y="228600"/>
            <a:ext cx="851058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ar-SA" sz="4000">
                <a:solidFill>
                  <a:schemeClr val="tx2"/>
                </a:solidFill>
                <a:latin typeface="Arial" charset="0"/>
              </a:rPr>
              <a:t>What does professionalism means to you?</a:t>
            </a:r>
          </a:p>
        </p:txBody>
      </p:sp>
      <p:sp>
        <p:nvSpPr>
          <p:cNvPr id="6175" name="Rectangle 31"/>
          <p:cNvSpPr>
            <a:spLocks noRot="1" noChangeArrowheads="1"/>
          </p:cNvSpPr>
          <p:nvPr/>
        </p:nvSpPr>
        <p:spPr bwMode="auto">
          <a:xfrm>
            <a:off x="609600" y="19050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spcBef>
                <a:spcPct val="20000"/>
              </a:spcBef>
              <a:buFontTx/>
              <a:buChar char="•"/>
            </a:pPr>
            <a:r>
              <a:rPr lang="en-US" altLang="ar-SA" sz="3200">
                <a:latin typeface="Arial" charset="0"/>
              </a:rPr>
              <a:t>Take a few minutes and write down your thoughts … as a definition or description.</a:t>
            </a:r>
          </a:p>
        </p:txBody>
      </p:sp>
    </p:spTree>
    <p:extLst>
      <p:ext uri="{BB962C8B-B14F-4D97-AF65-F5344CB8AC3E}">
        <p14:creationId xmlns:p14="http://schemas.microsoft.com/office/powerpoint/2010/main" val="2721349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Rot="1" noChangeArrowheads="1"/>
          </p:cNvSpPr>
          <p:nvPr/>
        </p:nvSpPr>
        <p:spPr bwMode="auto">
          <a:xfrm>
            <a:off x="419100" y="311150"/>
            <a:ext cx="82677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ar-SA" sz="4400">
                <a:solidFill>
                  <a:schemeClr val="tx2"/>
                </a:solidFill>
                <a:latin typeface="Arial" charset="0"/>
              </a:rPr>
              <a:t>What is Professionalism?</a:t>
            </a:r>
          </a:p>
        </p:txBody>
      </p:sp>
      <p:sp>
        <p:nvSpPr>
          <p:cNvPr id="24586" name="Rectangle 10"/>
          <p:cNvSpPr>
            <a:spLocks noRot="1" noChangeArrowheads="1"/>
          </p:cNvSpPr>
          <p:nvPr/>
        </p:nvSpPr>
        <p:spPr bwMode="auto">
          <a:xfrm>
            <a:off x="685800" y="1447800"/>
            <a:ext cx="7772400" cy="49530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800" b="1" dirty="0">
                <a:latin typeface="Arial" pitchFamily="34" charset="0"/>
                <a:cs typeface="Arial" pitchFamily="34" charset="0"/>
              </a:rPr>
              <a:t>It is not easy to define a </a:t>
            </a:r>
            <a:r>
              <a:rPr lang="en-US" sz="2800" b="1" dirty="0">
                <a:solidFill>
                  <a:srgbClr val="C00000"/>
                </a:solidFill>
                <a:latin typeface="Arial" pitchFamily="34" charset="0"/>
                <a:cs typeface="Arial" pitchFamily="34" charset="0"/>
              </a:rPr>
              <a:t>profession</a:t>
            </a:r>
            <a:r>
              <a:rPr lang="en-US" sz="2800" b="1" dirty="0">
                <a:latin typeface="Arial" pitchFamily="34" charset="0"/>
                <a:cs typeface="Arial" pitchFamily="34" charset="0"/>
              </a:rPr>
              <a:t>, but it is likely to have all or </a:t>
            </a:r>
            <a:r>
              <a:rPr lang="en-US" sz="2800" b="1" dirty="0" smtClean="0">
                <a:latin typeface="Arial" pitchFamily="34" charset="0"/>
                <a:cs typeface="Arial" pitchFamily="34" charset="0"/>
              </a:rPr>
              <a:t>some </a:t>
            </a:r>
            <a:r>
              <a:rPr lang="en-US" sz="2800" b="1" dirty="0">
                <a:latin typeface="Arial" pitchFamily="34" charset="0"/>
                <a:cs typeface="Arial" pitchFamily="34" charset="0"/>
              </a:rPr>
              <a:t>of the following characteristics:</a:t>
            </a:r>
          </a:p>
          <a:p>
            <a:pPr marL="742950" lvl="1" indent="-285750" eaLnBrk="0" hangingPunct="0">
              <a:spcBef>
                <a:spcPct val="20000"/>
              </a:spcBef>
              <a:buFontTx/>
              <a:buChar char="–"/>
              <a:defRPr/>
            </a:pPr>
            <a:r>
              <a:rPr lang="en-US" sz="2200" b="1" dirty="0">
                <a:latin typeface="Arial" pitchFamily="34" charset="0"/>
                <a:cs typeface="Arial" pitchFamily="34" charset="0"/>
              </a:rPr>
              <a:t>It is a vocation or calling that implies service to others</a:t>
            </a:r>
          </a:p>
          <a:p>
            <a:pPr marL="742950" lvl="1" indent="-285750" eaLnBrk="0" hangingPunct="0">
              <a:spcBef>
                <a:spcPct val="20000"/>
              </a:spcBef>
              <a:buFontTx/>
              <a:buChar char="–"/>
              <a:defRPr/>
            </a:pPr>
            <a:r>
              <a:rPr lang="en-US" sz="2200" b="1" dirty="0">
                <a:latin typeface="Arial" pitchFamily="34" charset="0"/>
                <a:cs typeface="Arial" pitchFamily="34" charset="0"/>
              </a:rPr>
              <a:t>It has a distinctive knowledge base which is kept up to date</a:t>
            </a:r>
          </a:p>
          <a:p>
            <a:pPr marL="742950" lvl="1" indent="-285750" eaLnBrk="0" hangingPunct="0">
              <a:spcBef>
                <a:spcPct val="20000"/>
              </a:spcBef>
              <a:buFontTx/>
              <a:buChar char="–"/>
              <a:defRPr/>
            </a:pPr>
            <a:r>
              <a:rPr lang="en-US" sz="2200" b="1" dirty="0">
                <a:latin typeface="Arial" pitchFamily="34" charset="0"/>
                <a:cs typeface="Arial" pitchFamily="34" charset="0"/>
              </a:rPr>
              <a:t>It determines its own standards and sets its own examinations</a:t>
            </a:r>
          </a:p>
          <a:p>
            <a:pPr marL="742950" lvl="1" indent="-285750" eaLnBrk="0" hangingPunct="0">
              <a:spcBef>
                <a:spcPct val="20000"/>
              </a:spcBef>
              <a:buFontTx/>
              <a:buChar char="–"/>
              <a:defRPr/>
            </a:pPr>
            <a:r>
              <a:rPr lang="en-US" sz="2200" b="1" dirty="0">
                <a:latin typeface="Arial" pitchFamily="34" charset="0"/>
                <a:cs typeface="Arial" pitchFamily="34" charset="0"/>
              </a:rPr>
              <a:t>It has a special relationship with those whom it serves e.g. patients, students….</a:t>
            </a:r>
          </a:p>
          <a:p>
            <a:pPr marL="742950" lvl="1" indent="-285750" eaLnBrk="0" hangingPunct="0">
              <a:spcBef>
                <a:spcPct val="20000"/>
              </a:spcBef>
              <a:buFontTx/>
              <a:buChar char="–"/>
              <a:defRPr/>
            </a:pPr>
            <a:r>
              <a:rPr lang="en-US" sz="2200" b="1" dirty="0">
                <a:latin typeface="Arial" pitchFamily="34" charset="0"/>
                <a:cs typeface="Arial" pitchFamily="34" charset="0"/>
              </a:rPr>
              <a:t>It has particular ethical principles</a:t>
            </a:r>
          </a:p>
        </p:txBody>
      </p:sp>
    </p:spTree>
    <p:extLst>
      <p:ext uri="{BB962C8B-B14F-4D97-AF65-F5344CB8AC3E}">
        <p14:creationId xmlns:p14="http://schemas.microsoft.com/office/powerpoint/2010/main" val="58651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9"/>
          <p:cNvSpPr>
            <a:spLocks noRot="1" noChangeArrowheads="1"/>
          </p:cNvSpPr>
          <p:nvPr/>
        </p:nvSpPr>
        <p:spPr bwMode="auto">
          <a:xfrm>
            <a:off x="304800" y="685800"/>
            <a:ext cx="8229600" cy="4530725"/>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3200" b="1" dirty="0">
                <a:solidFill>
                  <a:srgbClr val="C00000"/>
                </a:solidFill>
                <a:effectLst>
                  <a:outerShdw blurRad="38100" dist="38100" dir="2700000" algn="tl">
                    <a:srgbClr val="000000"/>
                  </a:outerShdw>
                </a:effectLst>
                <a:latin typeface="Arial" pitchFamily="34" charset="0"/>
                <a:cs typeface="Arial" pitchFamily="34" charset="0"/>
              </a:rPr>
              <a:t>Professionalism</a:t>
            </a:r>
            <a:r>
              <a:rPr lang="en-US" sz="3200" b="1" dirty="0">
                <a:effectLst>
                  <a:outerShdw blurRad="38100" dist="38100" dir="2700000" algn="tl">
                    <a:srgbClr val="000000"/>
                  </a:outerShdw>
                </a:effectLst>
                <a:latin typeface="Arial" pitchFamily="34" charset="0"/>
                <a:cs typeface="Arial" pitchFamily="34" charset="0"/>
              </a:rPr>
              <a:t> </a:t>
            </a:r>
            <a:r>
              <a:rPr lang="en-US" sz="3200" dirty="0">
                <a:effectLst>
                  <a:outerShdw blurRad="38100" dist="38100" dir="2700000" algn="tl">
                    <a:srgbClr val="000000"/>
                  </a:outerShdw>
                </a:effectLst>
                <a:latin typeface="Arial" pitchFamily="34" charset="0"/>
                <a:cs typeface="Arial" pitchFamily="34" charset="0"/>
              </a:rPr>
              <a:t>is a term which embodies numerous qualities of physicians as public servants</a:t>
            </a:r>
            <a:r>
              <a:rPr lang="en-US" sz="3200" b="1" dirty="0">
                <a:effectLst>
                  <a:outerShdw blurRad="38100" dist="38100" dir="2700000" algn="tl">
                    <a:srgbClr val="000000"/>
                  </a:outerShdw>
                </a:effectLst>
                <a:latin typeface="Arial" pitchFamily="34" charset="0"/>
                <a:cs typeface="Arial" pitchFamily="34" charset="0"/>
              </a:rPr>
              <a:t>.</a:t>
            </a:r>
          </a:p>
          <a:p>
            <a:pPr marL="342900" indent="-342900" eaLnBrk="0" hangingPunct="0">
              <a:spcBef>
                <a:spcPct val="20000"/>
              </a:spcBef>
              <a:defRPr/>
            </a:pPr>
            <a:endParaRPr lang="en-US" sz="3200" b="1" dirty="0">
              <a:effectLst>
                <a:outerShdw blurRad="38100" dist="38100" dir="2700000" algn="tl">
                  <a:srgbClr val="000000"/>
                </a:outerShdw>
              </a:effectLst>
              <a:latin typeface="Arial" pitchFamily="34" charset="0"/>
              <a:cs typeface="Arial" pitchFamily="34" charset="0"/>
            </a:endParaRPr>
          </a:p>
          <a:p>
            <a:pPr marL="342900" indent="-342900" eaLnBrk="0" hangingPunct="0">
              <a:spcBef>
                <a:spcPct val="20000"/>
              </a:spcBef>
              <a:buFontTx/>
              <a:buChar char="•"/>
              <a:defRPr/>
            </a:pPr>
            <a:r>
              <a:rPr lang="en-US" sz="3200" dirty="0">
                <a:effectLst>
                  <a:outerShdw blurRad="38100" dist="38100" dir="2700000" algn="tl">
                    <a:srgbClr val="000000"/>
                  </a:outerShdw>
                </a:effectLst>
                <a:latin typeface="Arial" pitchFamily="34" charset="0"/>
                <a:cs typeface="Arial" pitchFamily="34" charset="0"/>
              </a:rPr>
              <a:t>It has been described by The American Board of Internal Medicine (ABIM) as</a:t>
            </a:r>
            <a:r>
              <a:rPr lang="en-US" sz="3200" b="1" dirty="0">
                <a:effectLst>
                  <a:outerShdw blurRad="38100" dist="38100" dir="2700000" algn="tl">
                    <a:srgbClr val="000000"/>
                  </a:outerShdw>
                </a:effectLst>
                <a:latin typeface="Arial" pitchFamily="34" charset="0"/>
                <a:cs typeface="Arial" pitchFamily="34" charset="0"/>
              </a:rPr>
              <a:t>:</a:t>
            </a:r>
          </a:p>
          <a:p>
            <a:pPr marL="342900" indent="-342900" eaLnBrk="0" hangingPunct="0">
              <a:spcBef>
                <a:spcPct val="20000"/>
              </a:spcBef>
              <a:defRPr/>
            </a:pPr>
            <a:r>
              <a:rPr lang="en-US" sz="3200" b="1" dirty="0">
                <a:solidFill>
                  <a:srgbClr val="FFFF00"/>
                </a:solidFill>
                <a:effectLst>
                  <a:outerShdw blurRad="38100" dist="38100" dir="2700000" algn="tl">
                    <a:srgbClr val="000000"/>
                  </a:outerShdw>
                </a:effectLst>
                <a:latin typeface="Arial" pitchFamily="34" charset="0"/>
                <a:cs typeface="Arial" pitchFamily="34" charset="0"/>
              </a:rPr>
              <a:t>    </a:t>
            </a:r>
            <a:r>
              <a:rPr lang="en-US" sz="3200" b="1" dirty="0">
                <a:solidFill>
                  <a:srgbClr val="CC0000"/>
                </a:solidFill>
                <a:effectLst>
                  <a:outerShdw blurRad="38100" dist="38100" dir="2700000" algn="tl">
                    <a:srgbClr val="000000"/>
                  </a:outerShdw>
                </a:effectLst>
                <a:latin typeface="Arial" pitchFamily="34" charset="0"/>
                <a:cs typeface="Arial" pitchFamily="34" charset="0"/>
              </a:rPr>
              <a:t>“</a:t>
            </a:r>
            <a:r>
              <a:rPr lang="en-US" sz="3200" b="1" dirty="0">
                <a:solidFill>
                  <a:schemeClr val="hlink"/>
                </a:solidFill>
                <a:effectLst>
                  <a:outerShdw blurRad="38100" dist="38100" dir="2700000" algn="tl">
                    <a:srgbClr val="000000"/>
                  </a:outerShdw>
                </a:effectLst>
                <a:latin typeface="Arial" pitchFamily="34" charset="0"/>
                <a:cs typeface="Arial" pitchFamily="34" charset="0"/>
              </a:rPr>
              <a:t>Constituting those attitudes and behaviors that serve to maintain others interest above physician Self-interest</a:t>
            </a:r>
            <a:r>
              <a:rPr lang="en-US" sz="3200" b="1" dirty="0">
                <a:solidFill>
                  <a:srgbClr val="CC0000"/>
                </a:solidFill>
                <a:effectLst>
                  <a:outerShdw blurRad="38100" dist="38100" dir="2700000" algn="tl">
                    <a:srgbClr val="000000"/>
                  </a:outerShdw>
                </a:effectLst>
                <a:latin typeface="Arial" pitchFamily="34" charset="0"/>
                <a:cs typeface="Arial" pitchFamily="34" charset="0"/>
              </a:rPr>
              <a:t>”</a:t>
            </a:r>
          </a:p>
        </p:txBody>
      </p:sp>
    </p:spTree>
    <p:extLst>
      <p:ext uri="{BB962C8B-B14F-4D97-AF65-F5344CB8AC3E}">
        <p14:creationId xmlns:p14="http://schemas.microsoft.com/office/powerpoint/2010/main" val="2915895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Why Professionalism Is Important?</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sz="1800" dirty="0" smtClean="0"/>
              <a:t>There is a great increase in interest in developing medical professionalism of the students.</a:t>
            </a:r>
          </a:p>
          <a:p>
            <a:r>
              <a:rPr lang="en-US" sz="1800" dirty="0" smtClean="0"/>
              <a:t>The </a:t>
            </a:r>
            <a:r>
              <a:rPr lang="en-US" sz="1800" i="1" dirty="0" smtClean="0"/>
              <a:t>ethical </a:t>
            </a:r>
            <a:r>
              <a:rPr lang="en-US" sz="1800" dirty="0" smtClean="0"/>
              <a:t>demands upon medical profession have increased due to changes in the traditional modes of health care delivery, increased complexity in the methods of reimbursement, and developing national trends toward managed care.</a:t>
            </a:r>
          </a:p>
          <a:p>
            <a:r>
              <a:rPr lang="en-US" sz="1800" dirty="0" smtClean="0"/>
              <a:t>Most patients desire to be treated by a physician ,who is in addition to be competent, care deeply about his/her patients.</a:t>
            </a:r>
          </a:p>
          <a:p>
            <a:r>
              <a:rPr lang="en-US" sz="1800" dirty="0" smtClean="0"/>
              <a:t>Professionalism denote the way of behaving in accordance to certain normative values</a:t>
            </a:r>
          </a:p>
          <a:p>
            <a:r>
              <a:rPr lang="en-US" sz="1800" dirty="0" smtClean="0"/>
              <a:t>Professionalism is not about competent and </a:t>
            </a:r>
            <a:r>
              <a:rPr lang="en-US" sz="1800" dirty="0" smtClean="0"/>
              <a:t>skillful, it </a:t>
            </a:r>
            <a:r>
              <a:rPr lang="en-US" sz="1800" dirty="0" smtClean="0"/>
              <a:t>is about behaving in an ethical way</a:t>
            </a:r>
          </a:p>
          <a:p>
            <a:r>
              <a:rPr lang="en-US" sz="1800" dirty="0" smtClean="0"/>
              <a:t>Effective </a:t>
            </a:r>
            <a:r>
              <a:rPr lang="en-US" sz="1800" dirty="0" smtClean="0"/>
              <a:t>management of </a:t>
            </a:r>
            <a:r>
              <a:rPr lang="en-US" sz="1800" dirty="0" smtClean="0"/>
              <a:t>relationships.</a:t>
            </a:r>
          </a:p>
          <a:p>
            <a:endParaRPr lang="en-US" sz="1800" dirty="0" smtClean="0"/>
          </a:p>
          <a:p>
            <a:endParaRPr lang="en-US" sz="1800" b="1" dirty="0" smtClean="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9"/>
          <p:cNvSpPr>
            <a:spLocks noGrp="1" noChangeArrowheads="1"/>
          </p:cNvSpPr>
          <p:nvPr>
            <p:ph type="title" idx="4294967295"/>
          </p:nvPr>
        </p:nvSpPr>
        <p:spPr/>
        <p:txBody>
          <a:bodyPr anchorCtr="0"/>
          <a:lstStyle/>
          <a:p>
            <a:pPr algn="r" rtl="1" eaLnBrk="1" hangingPunct="1">
              <a:defRPr/>
            </a:pPr>
            <a:r>
              <a:rPr lang="ar-SA" b="1" dirty="0" smtClean="0">
                <a:effectLst>
                  <a:outerShdw blurRad="38100" dist="38100" dir="2700000" algn="tl">
                    <a:srgbClr val="000000">
                      <a:alpha val="43137"/>
                    </a:srgbClr>
                  </a:outerShdw>
                </a:effectLst>
              </a:rPr>
              <a:t>الطبيب المسلم مهنيٌ بطبعه</a:t>
            </a:r>
            <a:endParaRPr lang="en-US" b="1" dirty="0" smtClean="0">
              <a:effectLst>
                <a:outerShdw blurRad="38100" dist="38100" dir="2700000" algn="tl">
                  <a:srgbClr val="000000">
                    <a:alpha val="43137"/>
                  </a:srgbClr>
                </a:outerShdw>
              </a:effectLst>
            </a:endParaRPr>
          </a:p>
        </p:txBody>
      </p:sp>
      <p:sp>
        <p:nvSpPr>
          <p:cNvPr id="9222" name="Rectangle 10"/>
          <p:cNvSpPr>
            <a:spLocks noGrp="1" noChangeArrowheads="1"/>
          </p:cNvSpPr>
          <p:nvPr>
            <p:ph type="body" idx="4294967295"/>
          </p:nvPr>
        </p:nvSpPr>
        <p:spPr/>
        <p:txBody>
          <a:bodyPr>
            <a:normAutofit/>
          </a:bodyPr>
          <a:lstStyle/>
          <a:p>
            <a:pPr algn="r" rtl="1" eaLnBrk="1" hangingPunct="1">
              <a:defRPr/>
            </a:pPr>
            <a:r>
              <a:rPr lang="ar-SA" sz="3200" dirty="0" smtClean="0">
                <a:cs typeface="Andalus" pitchFamily="2" charset="-78"/>
              </a:rPr>
              <a:t>«ويؤثرون على أنفسهم ولو كان بهم خصاصة»</a:t>
            </a:r>
          </a:p>
          <a:p>
            <a:pPr algn="r" rtl="1" eaLnBrk="1" hangingPunct="1">
              <a:defRPr/>
            </a:pPr>
            <a:r>
              <a:rPr lang="ar-SA" sz="3200" dirty="0" smtClean="0">
                <a:cs typeface="Andalus" pitchFamily="2" charset="-78"/>
              </a:rPr>
              <a:t>«إن الله يحب من العامل إذا عمل أن يتقن»</a:t>
            </a:r>
          </a:p>
          <a:p>
            <a:pPr algn="r" rtl="1" eaLnBrk="1" hangingPunct="1">
              <a:defRPr/>
            </a:pPr>
            <a:r>
              <a:rPr lang="ar-SA" sz="3200" dirty="0" smtClean="0">
                <a:cs typeface="Andalus" pitchFamily="2" charset="-78"/>
              </a:rPr>
              <a:t>«إذا ذبحتم فأحسنوا الذبحة.........»</a:t>
            </a:r>
          </a:p>
          <a:p>
            <a:pPr algn="r" rtl="1" eaLnBrk="1" hangingPunct="1">
              <a:defRPr/>
            </a:pPr>
            <a:r>
              <a:rPr lang="ar-SA" sz="3200" dirty="0" smtClean="0">
                <a:cs typeface="Andalus" pitchFamily="2" charset="-78"/>
              </a:rPr>
              <a:t>« لا يؤمن أحدكم حتى يحب لأخيه ما يحب لنفسه...»</a:t>
            </a:r>
          </a:p>
          <a:p>
            <a:pPr algn="r" rtl="1" eaLnBrk="1" hangingPunct="1">
              <a:defRPr/>
            </a:pPr>
            <a:r>
              <a:rPr lang="ar-SA" sz="3200" dirty="0" smtClean="0">
                <a:cs typeface="Andalus" pitchFamily="2" charset="-78"/>
              </a:rPr>
              <a:t>« كلكم راع وكلكم مسئول عن رعيته......»</a:t>
            </a:r>
          </a:p>
          <a:p>
            <a:pPr algn="r" rtl="1" eaLnBrk="1" hangingPunct="1">
              <a:defRPr/>
            </a:pPr>
            <a:r>
              <a:rPr lang="ar-SA" sz="3200" dirty="0" smtClean="0">
                <a:cs typeface="Andalus" pitchFamily="2" charset="-78"/>
              </a:rPr>
              <a:t>«من غشنا فليس منا»</a:t>
            </a:r>
            <a:endParaRPr lang="en-US" sz="3200" dirty="0" smtClean="0">
              <a:cs typeface="Andalus" pitchFamily="2" charset="-78"/>
            </a:endParaRPr>
          </a:p>
        </p:txBody>
      </p:sp>
    </p:spTree>
    <p:extLst>
      <p:ext uri="{BB962C8B-B14F-4D97-AF65-F5344CB8AC3E}">
        <p14:creationId xmlns:p14="http://schemas.microsoft.com/office/powerpoint/2010/main" val="4097317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pPr eaLnBrk="1" hangingPunct="1">
              <a:defRPr/>
            </a:pPr>
            <a:r>
              <a:rPr lang="en-US" sz="3200" b="1" dirty="0" smtClean="0">
                <a:solidFill>
                  <a:srgbClr val="C00000"/>
                </a:solidFill>
              </a:rPr>
              <a:t/>
            </a:r>
            <a:br>
              <a:rPr lang="en-US" sz="3200" b="1" dirty="0" smtClean="0">
                <a:solidFill>
                  <a:srgbClr val="C00000"/>
                </a:solidFill>
              </a:rPr>
            </a:br>
            <a:r>
              <a:rPr lang="en-US" sz="3200" b="1" dirty="0" smtClean="0">
                <a:solidFill>
                  <a:srgbClr val="C00000"/>
                </a:solidFill>
              </a:rPr>
              <a:t>Professionalism Key Elements </a:t>
            </a:r>
            <a:r>
              <a:rPr lang="en-US" sz="3200" b="1" dirty="0">
                <a:solidFill>
                  <a:srgbClr val="C00000"/>
                </a:solidFill>
              </a:rPr>
              <a:t/>
            </a:r>
            <a:br>
              <a:rPr lang="en-US" sz="3200" b="1" dirty="0">
                <a:solidFill>
                  <a:srgbClr val="C00000"/>
                </a:solidFill>
              </a:rPr>
            </a:br>
            <a:endParaRPr lang="en-US" sz="3200" b="1" dirty="0" smtClean="0"/>
          </a:p>
        </p:txBody>
      </p:sp>
      <p:sp>
        <p:nvSpPr>
          <p:cNvPr id="74755" name="Rectangle 3"/>
          <p:cNvSpPr>
            <a:spLocks noGrp="1" noChangeArrowheads="1"/>
          </p:cNvSpPr>
          <p:nvPr>
            <p:ph type="body" idx="1"/>
          </p:nvPr>
        </p:nvSpPr>
        <p:spPr>
          <a:xfrm>
            <a:off x="457200" y="1565275"/>
            <a:ext cx="8534400" cy="4530725"/>
          </a:xfrm>
        </p:spPr>
        <p:txBody>
          <a:bodyPr>
            <a:normAutofit/>
          </a:bodyPr>
          <a:lstStyle/>
          <a:p>
            <a:pPr>
              <a:lnSpc>
                <a:spcPct val="80000"/>
              </a:lnSpc>
              <a:buNone/>
              <a:defRPr/>
            </a:pPr>
            <a:r>
              <a:rPr lang="en-US" sz="2800" b="1" dirty="0" smtClean="0">
                <a:solidFill>
                  <a:schemeClr val="accent1">
                    <a:lumMod val="50000"/>
                  </a:schemeClr>
                </a:solidFill>
              </a:rPr>
              <a:t>'Project </a:t>
            </a:r>
            <a:r>
              <a:rPr lang="en-US" sz="2800" b="1" dirty="0">
                <a:solidFill>
                  <a:schemeClr val="accent1">
                    <a:lumMod val="50000"/>
                  </a:schemeClr>
                </a:solidFill>
              </a:rPr>
              <a:t>Professionalism' (ABIM, 2001)</a:t>
            </a:r>
            <a:endParaRPr lang="en-US" sz="2800" dirty="0">
              <a:solidFill>
                <a:schemeClr val="accent1">
                  <a:lumMod val="50000"/>
                </a:schemeClr>
              </a:solidFill>
            </a:endParaRPr>
          </a:p>
          <a:p>
            <a:pPr eaLnBrk="1" hangingPunct="1">
              <a:lnSpc>
                <a:spcPct val="80000"/>
              </a:lnSpc>
              <a:buFont typeface="Wingdings" pitchFamily="2" charset="2"/>
              <a:buNone/>
              <a:defRPr/>
            </a:pPr>
            <a:r>
              <a:rPr lang="en-US" sz="2800" dirty="0" smtClean="0"/>
              <a:t>Developed the Physician Charter and identified </a:t>
            </a:r>
            <a:r>
              <a:rPr lang="en-US" sz="2800" dirty="0" smtClean="0">
                <a:solidFill>
                  <a:srgbClr val="C00000"/>
                </a:solidFill>
              </a:rPr>
              <a:t>six key elements</a:t>
            </a:r>
            <a:r>
              <a:rPr lang="en-US" sz="2800" dirty="0" smtClean="0">
                <a:solidFill>
                  <a:srgbClr val="FF0000"/>
                </a:solidFill>
              </a:rPr>
              <a:t> </a:t>
            </a:r>
            <a:r>
              <a:rPr lang="en-US" sz="2800" dirty="0" smtClean="0"/>
              <a:t>of professionalism: </a:t>
            </a:r>
          </a:p>
          <a:p>
            <a:pPr eaLnBrk="1" hangingPunct="1">
              <a:lnSpc>
                <a:spcPct val="80000"/>
              </a:lnSpc>
              <a:buFont typeface="Wingdings" pitchFamily="2" charset="2"/>
              <a:buNone/>
              <a:defRPr/>
            </a:pPr>
            <a:endParaRPr lang="en-US" sz="2800" dirty="0" smtClean="0"/>
          </a:p>
          <a:p>
            <a:pPr eaLnBrk="1" hangingPunct="1">
              <a:lnSpc>
                <a:spcPct val="80000"/>
              </a:lnSpc>
              <a:buFont typeface="Wingdings" pitchFamily="2" charset="2"/>
              <a:buNone/>
              <a:defRPr/>
            </a:pPr>
            <a:r>
              <a:rPr lang="en-US" sz="2800" dirty="0" smtClean="0">
                <a:solidFill>
                  <a:srgbClr val="C00000"/>
                </a:solidFill>
              </a:rPr>
              <a:t>1- </a:t>
            </a:r>
            <a:r>
              <a:rPr lang="en-US" sz="2800" b="1" dirty="0" smtClean="0">
                <a:solidFill>
                  <a:srgbClr val="C00000"/>
                </a:solidFill>
              </a:rPr>
              <a:t>Altruism</a:t>
            </a:r>
            <a:r>
              <a:rPr lang="en-US" sz="2800" dirty="0" smtClean="0">
                <a:solidFill>
                  <a:srgbClr val="C00000"/>
                </a:solidFill>
              </a:rPr>
              <a:t> </a:t>
            </a:r>
            <a:r>
              <a:rPr lang="en-US" sz="2800" dirty="0" smtClean="0"/>
              <a:t>(giving priority to patient interests rather than self-interests); </a:t>
            </a:r>
          </a:p>
          <a:p>
            <a:pPr eaLnBrk="1" hangingPunct="1">
              <a:lnSpc>
                <a:spcPct val="80000"/>
              </a:lnSpc>
              <a:buFont typeface="Wingdings" pitchFamily="2" charset="2"/>
              <a:buNone/>
              <a:defRPr/>
            </a:pPr>
            <a:r>
              <a:rPr lang="en-US" sz="2800" dirty="0" smtClean="0">
                <a:solidFill>
                  <a:srgbClr val="C00000"/>
                </a:solidFill>
              </a:rPr>
              <a:t>2- </a:t>
            </a:r>
            <a:r>
              <a:rPr lang="en-US" sz="2800" b="1" dirty="0" smtClean="0">
                <a:solidFill>
                  <a:srgbClr val="C00000"/>
                </a:solidFill>
              </a:rPr>
              <a:t>Accountability</a:t>
            </a:r>
            <a:r>
              <a:rPr lang="en-US" sz="2800" dirty="0" smtClean="0">
                <a:solidFill>
                  <a:schemeClr val="accent5">
                    <a:lumMod val="50000"/>
                  </a:schemeClr>
                </a:solidFill>
              </a:rPr>
              <a:t> </a:t>
            </a:r>
            <a:r>
              <a:rPr lang="en-US" sz="2800" dirty="0" smtClean="0"/>
              <a:t>(being answerable to patients, society and profession); </a:t>
            </a:r>
          </a:p>
          <a:p>
            <a:pPr eaLnBrk="1" hangingPunct="1">
              <a:lnSpc>
                <a:spcPct val="80000"/>
              </a:lnSpc>
              <a:buFont typeface="Wingdings" pitchFamily="2" charset="2"/>
              <a:buNone/>
              <a:defRPr/>
            </a:pPr>
            <a:r>
              <a:rPr lang="en-US" sz="2800" dirty="0" smtClean="0">
                <a:solidFill>
                  <a:srgbClr val="C00000"/>
                </a:solidFill>
              </a:rPr>
              <a:t>3- </a:t>
            </a:r>
            <a:r>
              <a:rPr lang="en-US" sz="2800" b="1" dirty="0" smtClean="0">
                <a:solidFill>
                  <a:srgbClr val="C00000"/>
                </a:solidFill>
              </a:rPr>
              <a:t>Excellence</a:t>
            </a:r>
            <a:r>
              <a:rPr lang="en-US" sz="2800" dirty="0" smtClean="0">
                <a:solidFill>
                  <a:srgbClr val="C00000"/>
                </a:solidFill>
              </a:rPr>
              <a:t> </a:t>
            </a:r>
            <a:r>
              <a:rPr lang="en-US" sz="2800" dirty="0" smtClean="0"/>
              <a:t>(conscientious effort to perform beyond ordinary expectation, and commitment to life-long learning); </a:t>
            </a:r>
          </a:p>
        </p:txBody>
      </p:sp>
    </p:spTree>
    <p:extLst>
      <p:ext uri="{BB962C8B-B14F-4D97-AF65-F5344CB8AC3E}">
        <p14:creationId xmlns:p14="http://schemas.microsoft.com/office/powerpoint/2010/main" val="1133599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5">
                                            <p:txEl>
                                              <p:pRg st="3" end="3"/>
                                            </p:txEl>
                                          </p:spTgt>
                                        </p:tgtEl>
                                        <p:attrNameLst>
                                          <p:attrName>style.visibility</p:attrName>
                                        </p:attrNameLst>
                                      </p:cBhvr>
                                      <p:to>
                                        <p:strVal val="visible"/>
                                      </p:to>
                                    </p:set>
                                    <p:anim calcmode="lin" valueType="num">
                                      <p:cBhvr additive="base">
                                        <p:cTn id="19"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5">
                                            <p:txEl>
                                              <p:pRg st="4" end="4"/>
                                            </p:txEl>
                                          </p:spTgt>
                                        </p:tgtEl>
                                        <p:attrNameLst>
                                          <p:attrName>style.visibility</p:attrName>
                                        </p:attrNameLst>
                                      </p:cBhvr>
                                      <p:to>
                                        <p:strVal val="visible"/>
                                      </p:to>
                                    </p:set>
                                    <p:anim calcmode="lin" valueType="num">
                                      <p:cBhvr additive="base">
                                        <p:cTn id="25"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755">
                                            <p:txEl>
                                              <p:pRg st="5" end="5"/>
                                            </p:txEl>
                                          </p:spTgt>
                                        </p:tgtEl>
                                        <p:attrNameLst>
                                          <p:attrName>style.visibility</p:attrName>
                                        </p:attrNameLst>
                                      </p:cBhvr>
                                      <p:to>
                                        <p:strVal val="visible"/>
                                      </p:to>
                                    </p:set>
                                    <p:anim calcmode="lin" valueType="num">
                                      <p:cBhvr additive="base">
                                        <p:cTn id="31" dur="500" fill="hold"/>
                                        <p:tgtEl>
                                          <p:spTgt spid="7475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7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rgbClr val="C00000"/>
                </a:solidFill>
              </a:rPr>
              <a:t>Professionalism course</a:t>
            </a:r>
            <a:br>
              <a:rPr lang="en-US" sz="3600" b="1" dirty="0" smtClean="0">
                <a:solidFill>
                  <a:srgbClr val="C00000"/>
                </a:solidFill>
              </a:rPr>
            </a:br>
            <a:r>
              <a:rPr lang="en-US" sz="3600" b="1" dirty="0" smtClean="0">
                <a:solidFill>
                  <a:srgbClr val="C00000"/>
                </a:solidFill>
              </a:rPr>
              <a:t>SKL-223</a:t>
            </a:r>
            <a:br>
              <a:rPr lang="en-US" sz="3600" b="1" dirty="0" smtClean="0">
                <a:solidFill>
                  <a:srgbClr val="C00000"/>
                </a:solidFill>
              </a:rPr>
            </a:br>
            <a:r>
              <a:rPr lang="en-US" sz="2800" b="1" dirty="0" smtClean="0">
                <a:solidFill>
                  <a:srgbClr val="C00000"/>
                </a:solidFill>
              </a:rPr>
              <a:t>Overview </a:t>
            </a:r>
            <a:endParaRPr lang="en-US" sz="2800" b="1" dirty="0">
              <a:solidFill>
                <a:srgbClr val="C00000"/>
              </a:solidFill>
            </a:endParaRPr>
          </a:p>
        </p:txBody>
      </p:sp>
      <p:sp>
        <p:nvSpPr>
          <p:cNvPr id="3" name="Content Placeholder 2"/>
          <p:cNvSpPr>
            <a:spLocks noGrp="1"/>
          </p:cNvSpPr>
          <p:nvPr>
            <p:ph idx="1"/>
          </p:nvPr>
        </p:nvSpPr>
        <p:spPr>
          <a:xfrm>
            <a:off x="1912133" y="2133600"/>
            <a:ext cx="6591985" cy="3777622"/>
          </a:xfrm>
        </p:spPr>
        <p:txBody>
          <a:bodyPr/>
          <a:lstStyle/>
          <a:p>
            <a:endParaRPr lang="en-US" dirty="0"/>
          </a:p>
        </p:txBody>
      </p:sp>
      <p:pic>
        <p:nvPicPr>
          <p:cNvPr id="4" name="Picture 3"/>
          <p:cNvPicPr>
            <a:picLocks noChangeAspect="1"/>
          </p:cNvPicPr>
          <p:nvPr/>
        </p:nvPicPr>
        <p:blipFill>
          <a:blip r:embed="rId2"/>
          <a:stretch>
            <a:fillRect/>
          </a:stretch>
        </p:blipFill>
        <p:spPr>
          <a:xfrm>
            <a:off x="3581400" y="2514600"/>
            <a:ext cx="2819400" cy="2627564"/>
          </a:xfrm>
          <a:prstGeom prst="rect">
            <a:avLst/>
          </a:prstGeom>
        </p:spPr>
      </p:pic>
    </p:spTree>
    <p:extLst>
      <p:ext uri="{BB962C8B-B14F-4D97-AF65-F5344CB8AC3E}">
        <p14:creationId xmlns:p14="http://schemas.microsoft.com/office/powerpoint/2010/main" val="604363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sz="3200" b="1" dirty="0" smtClean="0">
                <a:solidFill>
                  <a:schemeClr val="accent1">
                    <a:lumMod val="50000"/>
                  </a:schemeClr>
                </a:solidFill>
              </a:rPr>
              <a:t>'Project Professionalism' (ABIM, 2001)</a:t>
            </a:r>
          </a:p>
        </p:txBody>
      </p:sp>
      <p:sp>
        <p:nvSpPr>
          <p:cNvPr id="74755" name="Rectangle 3"/>
          <p:cNvSpPr>
            <a:spLocks noGrp="1" noChangeArrowheads="1"/>
          </p:cNvSpPr>
          <p:nvPr>
            <p:ph type="body" idx="1"/>
          </p:nvPr>
        </p:nvSpPr>
        <p:spPr>
          <a:xfrm>
            <a:off x="457200" y="1641475"/>
            <a:ext cx="8382000" cy="4530725"/>
          </a:xfrm>
        </p:spPr>
        <p:txBody>
          <a:bodyPr>
            <a:normAutofit/>
          </a:bodyPr>
          <a:lstStyle/>
          <a:p>
            <a:pPr eaLnBrk="1" hangingPunct="1">
              <a:lnSpc>
                <a:spcPct val="80000"/>
              </a:lnSpc>
              <a:buFont typeface="Wingdings" pitchFamily="2" charset="2"/>
              <a:buNone/>
              <a:defRPr/>
            </a:pPr>
            <a:r>
              <a:rPr lang="en-US" sz="2800" b="1" dirty="0" smtClean="0">
                <a:solidFill>
                  <a:srgbClr val="C00000"/>
                </a:solidFill>
              </a:rPr>
              <a:t>4- Duty </a:t>
            </a:r>
            <a:r>
              <a:rPr lang="en-US" sz="2800" dirty="0" smtClean="0"/>
              <a:t>(free acceptance of commitment to service – i.e. undergoing inconvenience to achieve a high standard of patient care); </a:t>
            </a:r>
          </a:p>
          <a:p>
            <a:pPr eaLnBrk="1" hangingPunct="1">
              <a:lnSpc>
                <a:spcPct val="80000"/>
              </a:lnSpc>
              <a:buFont typeface="Wingdings" pitchFamily="2" charset="2"/>
              <a:buNone/>
              <a:defRPr/>
            </a:pPr>
            <a:endParaRPr lang="en-US" sz="2800" dirty="0" smtClean="0"/>
          </a:p>
          <a:p>
            <a:pPr eaLnBrk="1" hangingPunct="1">
              <a:lnSpc>
                <a:spcPct val="80000"/>
              </a:lnSpc>
              <a:buFont typeface="Wingdings" pitchFamily="2" charset="2"/>
              <a:buNone/>
              <a:defRPr/>
            </a:pPr>
            <a:r>
              <a:rPr lang="en-US" sz="2800" b="1" dirty="0" smtClean="0">
                <a:solidFill>
                  <a:srgbClr val="C00000"/>
                </a:solidFill>
              </a:rPr>
              <a:t>5- Honor and integrity  </a:t>
            </a:r>
            <a:r>
              <a:rPr lang="en-US" sz="2800" dirty="0" smtClean="0"/>
              <a:t>(being fair, truthful, straightforward, and keeping to one's work);</a:t>
            </a:r>
          </a:p>
          <a:p>
            <a:pPr eaLnBrk="1" hangingPunct="1">
              <a:lnSpc>
                <a:spcPct val="80000"/>
              </a:lnSpc>
              <a:buFont typeface="Wingdings" pitchFamily="2" charset="2"/>
              <a:buNone/>
              <a:defRPr/>
            </a:pPr>
            <a:r>
              <a:rPr lang="en-US" sz="2800" dirty="0" smtClean="0"/>
              <a:t> </a:t>
            </a:r>
          </a:p>
          <a:p>
            <a:pPr eaLnBrk="1" hangingPunct="1">
              <a:lnSpc>
                <a:spcPct val="80000"/>
              </a:lnSpc>
              <a:buFont typeface="Wingdings" pitchFamily="2" charset="2"/>
              <a:buNone/>
              <a:defRPr/>
            </a:pPr>
            <a:r>
              <a:rPr lang="en-US" sz="2800" dirty="0" smtClean="0">
                <a:solidFill>
                  <a:srgbClr val="C00000"/>
                </a:solidFill>
              </a:rPr>
              <a:t>6- </a:t>
            </a:r>
            <a:r>
              <a:rPr lang="en-US" sz="2800" b="1" dirty="0" smtClean="0">
                <a:solidFill>
                  <a:srgbClr val="C00000"/>
                </a:solidFill>
              </a:rPr>
              <a:t>Respect for other </a:t>
            </a:r>
            <a:r>
              <a:rPr lang="en-US" sz="2800" dirty="0" smtClean="0"/>
              <a:t>(respect for patients and families, colleagues, other healthcare professionals and students and trainees).</a:t>
            </a:r>
          </a:p>
        </p:txBody>
      </p:sp>
    </p:spTree>
    <p:extLst>
      <p:ext uri="{BB962C8B-B14F-4D97-AF65-F5344CB8AC3E}">
        <p14:creationId xmlns:p14="http://schemas.microsoft.com/office/powerpoint/2010/main" val="384760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5">
                                            <p:txEl>
                                              <p:pRg st="2" end="2"/>
                                            </p:txEl>
                                          </p:spTgt>
                                        </p:tgtEl>
                                        <p:attrNameLst>
                                          <p:attrName>style.visibility</p:attrName>
                                        </p:attrNameLst>
                                      </p:cBhvr>
                                      <p:to>
                                        <p:strVal val="visible"/>
                                      </p:to>
                                    </p:set>
                                    <p:anim calcmode="lin" valueType="num">
                                      <p:cBhvr additive="base">
                                        <p:cTn id="13"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5">
                                            <p:txEl>
                                              <p:pRg st="3" end="3"/>
                                            </p:txEl>
                                          </p:spTgt>
                                        </p:tgtEl>
                                        <p:attrNameLst>
                                          <p:attrName>style.visibility</p:attrName>
                                        </p:attrNameLst>
                                      </p:cBhvr>
                                      <p:to>
                                        <p:strVal val="visible"/>
                                      </p:to>
                                    </p:set>
                                    <p:anim calcmode="lin" valueType="num">
                                      <p:cBhvr additive="base">
                                        <p:cTn id="19"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5">
                                            <p:txEl>
                                              <p:pRg st="4" end="4"/>
                                            </p:txEl>
                                          </p:spTgt>
                                        </p:tgtEl>
                                        <p:attrNameLst>
                                          <p:attrName>style.visibility</p:attrName>
                                        </p:attrNameLst>
                                      </p:cBhvr>
                                      <p:to>
                                        <p:strVal val="visible"/>
                                      </p:to>
                                    </p:set>
                                    <p:anim calcmode="lin" valueType="num">
                                      <p:cBhvr additive="base">
                                        <p:cTn id="25"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Concepts of Professionalism</a:t>
            </a:r>
            <a:endParaRPr lang="en-US" b="1"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US" b="1" dirty="0" smtClean="0">
                <a:solidFill>
                  <a:srgbClr val="002060"/>
                </a:solidFill>
              </a:rPr>
              <a:t>Professionals</a:t>
            </a:r>
            <a:r>
              <a:rPr lang="en-US" b="1" dirty="0" smtClean="0">
                <a:solidFill>
                  <a:srgbClr val="C00000"/>
                </a:solidFill>
              </a:rPr>
              <a:t> </a:t>
            </a:r>
            <a:r>
              <a:rPr lang="en-US" dirty="0" smtClean="0">
                <a:solidFill>
                  <a:srgbClr val="C00000"/>
                </a:solidFill>
              </a:rPr>
              <a:t> </a:t>
            </a:r>
            <a:r>
              <a:rPr lang="en-US" dirty="0" smtClean="0">
                <a:solidFill>
                  <a:srgbClr val="002060"/>
                </a:solidFill>
              </a:rPr>
              <a:t>have </a:t>
            </a:r>
            <a:r>
              <a:rPr lang="en-US" i="1" dirty="0" smtClean="0">
                <a:solidFill>
                  <a:srgbClr val="002060"/>
                </a:solidFill>
              </a:rPr>
              <a:t>codes, guidelines, creeds, oaths</a:t>
            </a:r>
            <a:r>
              <a:rPr lang="en-US" dirty="0" smtClean="0">
                <a:solidFill>
                  <a:srgbClr val="002060"/>
                </a:solidFill>
              </a:rPr>
              <a:t>, </a:t>
            </a:r>
            <a:r>
              <a:rPr lang="en-US" i="1" dirty="0" smtClean="0">
                <a:solidFill>
                  <a:srgbClr val="002060"/>
                </a:solidFill>
              </a:rPr>
              <a:t>commitments</a:t>
            </a:r>
            <a:r>
              <a:rPr lang="en-US" dirty="0" smtClean="0">
                <a:solidFill>
                  <a:srgbClr val="002060"/>
                </a:solidFill>
              </a:rPr>
              <a:t> statements, belief statement such as statement on </a:t>
            </a:r>
            <a:r>
              <a:rPr lang="en-US" i="1" dirty="0" smtClean="0">
                <a:solidFill>
                  <a:srgbClr val="002060"/>
                </a:solidFill>
              </a:rPr>
              <a:t>ethics</a:t>
            </a:r>
            <a:r>
              <a:rPr lang="en-US" dirty="0" smtClean="0">
                <a:solidFill>
                  <a:srgbClr val="002060"/>
                </a:solidFill>
              </a:rPr>
              <a:t>.</a:t>
            </a:r>
          </a:p>
          <a:p>
            <a:endParaRPr lang="en-US" dirty="0" smtClean="0">
              <a:solidFill>
                <a:srgbClr val="002060"/>
              </a:solidFill>
            </a:endParaRPr>
          </a:p>
          <a:p>
            <a:r>
              <a:rPr lang="en-US" b="1" dirty="0" smtClean="0">
                <a:solidFill>
                  <a:schemeClr val="accent1">
                    <a:lumMod val="50000"/>
                  </a:schemeClr>
                </a:solidFill>
              </a:rPr>
              <a:t>Professionals</a:t>
            </a:r>
            <a:r>
              <a:rPr lang="en-US" dirty="0" smtClean="0">
                <a:solidFill>
                  <a:schemeClr val="accent1">
                    <a:lumMod val="50000"/>
                  </a:schemeClr>
                </a:solidFill>
              </a:rPr>
              <a:t> in many professions are </a:t>
            </a:r>
            <a:r>
              <a:rPr lang="en-US" i="1" dirty="0" smtClean="0">
                <a:solidFill>
                  <a:schemeClr val="accent1">
                    <a:lumMod val="50000"/>
                  </a:schemeClr>
                </a:solidFill>
              </a:rPr>
              <a:t>licensed,</a:t>
            </a:r>
            <a:r>
              <a:rPr lang="en-US" dirty="0" smtClean="0">
                <a:solidFill>
                  <a:schemeClr val="accent1">
                    <a:lumMod val="50000"/>
                  </a:schemeClr>
                </a:solidFill>
              </a:rPr>
              <a:t> </a:t>
            </a:r>
            <a:r>
              <a:rPr lang="en-US" i="1" dirty="0" smtClean="0">
                <a:solidFill>
                  <a:schemeClr val="accent1">
                    <a:lumMod val="50000"/>
                  </a:schemeClr>
                </a:solidFill>
              </a:rPr>
              <a:t>certified </a:t>
            </a:r>
            <a:r>
              <a:rPr lang="en-US" dirty="0" smtClean="0">
                <a:solidFill>
                  <a:schemeClr val="accent1">
                    <a:lumMod val="50000"/>
                  </a:schemeClr>
                </a:solidFill>
              </a:rPr>
              <a:t>and specific initial and </a:t>
            </a:r>
            <a:r>
              <a:rPr lang="en-US" i="1" dirty="0" smtClean="0">
                <a:solidFill>
                  <a:schemeClr val="accent1">
                    <a:lumMod val="50000"/>
                  </a:schemeClr>
                </a:solidFill>
              </a:rPr>
              <a:t>advanced education</a:t>
            </a:r>
            <a:r>
              <a:rPr lang="en-US" dirty="0" smtClean="0">
                <a:solidFill>
                  <a:schemeClr val="accent1">
                    <a:lumMod val="50000"/>
                  </a:schemeClr>
                </a:solidFill>
              </a:rPr>
              <a:t>, many require both initial and ongoing testing for admission and maintaining membership</a:t>
            </a:r>
            <a:r>
              <a:rPr lang="en-US" dirty="0" smtClean="0">
                <a:solidFill>
                  <a:srgbClr val="0066CC"/>
                </a:solidFill>
              </a:rPr>
              <a:t>.</a:t>
            </a:r>
          </a:p>
          <a:p>
            <a:endParaRPr lang="en-US" dirty="0" smtClean="0">
              <a:solidFill>
                <a:srgbClr val="0066CC"/>
              </a:solidFill>
            </a:endParaRPr>
          </a:p>
          <a:p>
            <a:r>
              <a:rPr lang="en-US" b="1" dirty="0" smtClean="0">
                <a:solidFill>
                  <a:schemeClr val="accent1">
                    <a:lumMod val="50000"/>
                  </a:schemeClr>
                </a:solidFill>
              </a:rPr>
              <a:t>Examples of professionals </a:t>
            </a:r>
            <a:r>
              <a:rPr lang="en-US" dirty="0" smtClean="0">
                <a:solidFill>
                  <a:schemeClr val="accent1">
                    <a:lumMod val="50000"/>
                  </a:schemeClr>
                </a:solidFill>
              </a:rPr>
              <a:t>: </a:t>
            </a:r>
            <a:r>
              <a:rPr lang="en-US" dirty="0" smtClean="0">
                <a:solidFill>
                  <a:srgbClr val="C00000"/>
                </a:solidFill>
              </a:rPr>
              <a:t>medical doctors, </a:t>
            </a:r>
            <a:r>
              <a:rPr lang="en-US" dirty="0" smtClean="0">
                <a:solidFill>
                  <a:srgbClr val="C00000"/>
                </a:solidFill>
              </a:rPr>
              <a:t>teacher</a:t>
            </a:r>
            <a:r>
              <a:rPr lang="en-US" dirty="0" smtClean="0">
                <a:solidFill>
                  <a:schemeClr val="accent1">
                    <a:lumMod val="50000"/>
                  </a:schemeClr>
                </a:solidFill>
              </a:rPr>
              <a:t>, engineers</a:t>
            </a:r>
            <a:r>
              <a:rPr lang="en-US" dirty="0" smtClean="0">
                <a:solidFill>
                  <a:schemeClr val="accent1">
                    <a:lumMod val="50000"/>
                  </a:schemeClr>
                </a:solidFill>
              </a:rPr>
              <a:t>, pilots, </a:t>
            </a:r>
            <a:r>
              <a:rPr lang="en-US" dirty="0" err="1" smtClean="0">
                <a:solidFill>
                  <a:schemeClr val="accent1">
                    <a:lumMod val="50000"/>
                  </a:schemeClr>
                </a:solidFill>
              </a:rPr>
              <a:t>etc</a:t>
            </a:r>
            <a:r>
              <a:rPr lang="en-US" dirty="0" smtClean="0">
                <a:solidFill>
                  <a:schemeClr val="accent1">
                    <a:lumMod val="50000"/>
                  </a:schemeClr>
                </a:solidFill>
              </a:rPr>
              <a:t>,..</a:t>
            </a:r>
          </a:p>
          <a:p>
            <a:r>
              <a:rPr lang="en-US" dirty="0" smtClean="0">
                <a:solidFill>
                  <a:schemeClr val="accent1">
                    <a:lumMod val="50000"/>
                  </a:schemeClr>
                </a:solidFill>
              </a:rPr>
              <a:t> </a:t>
            </a:r>
          </a:p>
          <a:p>
            <a:endParaRPr lang="en-US" dirty="0">
              <a:solidFill>
                <a:schemeClr val="accent1">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Rot="1" noChangeArrowheads="1"/>
          </p:cNvSpPr>
          <p:nvPr/>
        </p:nvSpPr>
        <p:spPr bwMode="auto">
          <a:xfrm>
            <a:off x="301625" y="350838"/>
            <a:ext cx="8510588"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ar-SA" sz="4400" dirty="0">
                <a:solidFill>
                  <a:schemeClr val="accent1">
                    <a:lumMod val="50000"/>
                  </a:schemeClr>
                </a:solidFill>
                <a:latin typeface="Arial" charset="0"/>
              </a:rPr>
              <a:t>The concept of professionalism includes the following </a:t>
            </a:r>
            <a:r>
              <a:rPr lang="en-US" altLang="ar-SA" sz="4400" dirty="0">
                <a:solidFill>
                  <a:srgbClr val="C00000"/>
                </a:solidFill>
                <a:latin typeface="Arial" charset="0"/>
              </a:rPr>
              <a:t>values</a:t>
            </a:r>
            <a:r>
              <a:rPr lang="en-US" altLang="ar-SA" sz="4400" dirty="0">
                <a:solidFill>
                  <a:schemeClr val="accent1">
                    <a:lumMod val="50000"/>
                  </a:schemeClr>
                </a:solidFill>
                <a:latin typeface="Arial" charset="0"/>
              </a:rPr>
              <a:t>:</a:t>
            </a:r>
          </a:p>
        </p:txBody>
      </p:sp>
      <p:sp>
        <p:nvSpPr>
          <p:cNvPr id="35850" name="Rectangle 10"/>
          <p:cNvSpPr>
            <a:spLocks noRot="1" noChangeArrowheads="1"/>
          </p:cNvSpPr>
          <p:nvPr/>
        </p:nvSpPr>
        <p:spPr bwMode="auto">
          <a:xfrm>
            <a:off x="301625" y="1901825"/>
            <a:ext cx="4429125" cy="4422775"/>
          </a:xfrm>
          <a:prstGeom prst="rect">
            <a:avLst/>
          </a:prstGeom>
          <a:noFill/>
          <a:ln w="9525">
            <a:noFill/>
            <a:miter lim="800000"/>
            <a:headEnd/>
            <a:tailEnd/>
          </a:ln>
        </p:spPr>
        <p:txBody>
          <a:bodyPr/>
          <a:lstStyle/>
          <a:p>
            <a:pPr marL="342900" indent="-342900" eaLnBrk="0" hangingPunct="0">
              <a:spcBef>
                <a:spcPct val="20000"/>
              </a:spcBef>
              <a:defRPr/>
            </a:pPr>
            <a:endParaRPr lang="en-US" sz="2800" b="1" dirty="0">
              <a:effectLst>
                <a:outerShdw blurRad="38100" dist="38100" dir="2700000" algn="tl">
                  <a:srgbClr val="000000"/>
                </a:outerShdw>
              </a:effectLst>
              <a:latin typeface="Arial" pitchFamily="34" charset="0"/>
              <a:cs typeface="Arial" pitchFamily="34" charset="0"/>
            </a:endParaRPr>
          </a:p>
          <a:p>
            <a:pPr marL="742950" lvl="1" indent="-285750" eaLnBrk="0" hangingPunct="0">
              <a:spcBef>
                <a:spcPct val="20000"/>
              </a:spcBef>
              <a:buClr>
                <a:schemeClr val="tx1"/>
              </a:buClr>
              <a:buFont typeface="Wingdings" pitchFamily="2" charset="2"/>
              <a:buChar char="Ø"/>
              <a:defRPr/>
            </a:pPr>
            <a:r>
              <a:rPr lang="en-US" sz="3200" dirty="0">
                <a:effectLst>
                  <a:outerShdw blurRad="38100" dist="38100" dir="2700000" algn="tl">
                    <a:srgbClr val="000000"/>
                  </a:outerShdw>
                </a:effectLst>
                <a:latin typeface="Arial" pitchFamily="34" charset="0"/>
                <a:cs typeface="Arial" pitchFamily="34" charset="0"/>
              </a:rPr>
              <a:t>Honesty</a:t>
            </a:r>
          </a:p>
          <a:p>
            <a:pPr marL="742950" lvl="1" indent="-285750" eaLnBrk="0" hangingPunct="0">
              <a:spcBef>
                <a:spcPct val="20000"/>
              </a:spcBef>
              <a:buClr>
                <a:schemeClr val="tx1"/>
              </a:buClr>
              <a:buFont typeface="Wingdings" pitchFamily="2" charset="2"/>
              <a:buChar char="Ø"/>
              <a:defRPr/>
            </a:pPr>
            <a:r>
              <a:rPr lang="en-US" sz="3200" dirty="0">
                <a:effectLst>
                  <a:outerShdw blurRad="38100" dist="38100" dir="2700000" algn="tl">
                    <a:srgbClr val="000000"/>
                  </a:outerShdw>
                </a:effectLst>
                <a:latin typeface="Arial" pitchFamily="34" charset="0"/>
                <a:cs typeface="Arial" pitchFamily="34" charset="0"/>
              </a:rPr>
              <a:t>Trust</a:t>
            </a:r>
          </a:p>
          <a:p>
            <a:pPr marL="742950" lvl="1" indent="-285750" eaLnBrk="0" hangingPunct="0">
              <a:spcBef>
                <a:spcPct val="20000"/>
              </a:spcBef>
              <a:buClr>
                <a:schemeClr val="tx1"/>
              </a:buClr>
              <a:buFont typeface="Wingdings" pitchFamily="2" charset="2"/>
              <a:buChar char="Ø"/>
              <a:defRPr/>
            </a:pPr>
            <a:r>
              <a:rPr lang="en-US" sz="3200" dirty="0">
                <a:effectLst>
                  <a:outerShdw blurRad="38100" dist="38100" dir="2700000" algn="tl">
                    <a:srgbClr val="000000"/>
                  </a:outerShdw>
                </a:effectLst>
                <a:latin typeface="Arial" pitchFamily="34" charset="0"/>
                <a:cs typeface="Arial" pitchFamily="34" charset="0"/>
              </a:rPr>
              <a:t>Service</a:t>
            </a:r>
          </a:p>
          <a:p>
            <a:pPr marL="742950" lvl="1" indent="-285750" eaLnBrk="0" hangingPunct="0">
              <a:spcBef>
                <a:spcPct val="20000"/>
              </a:spcBef>
              <a:buClr>
                <a:schemeClr val="tx1"/>
              </a:buClr>
              <a:buFont typeface="Wingdings" pitchFamily="2" charset="2"/>
              <a:buChar char="Ø"/>
              <a:defRPr/>
            </a:pPr>
            <a:r>
              <a:rPr lang="en-US" sz="3200" dirty="0">
                <a:effectLst>
                  <a:outerShdw blurRad="38100" dist="38100" dir="2700000" algn="tl">
                    <a:srgbClr val="000000"/>
                  </a:outerShdw>
                </a:effectLst>
                <a:latin typeface="Arial" pitchFamily="34" charset="0"/>
                <a:cs typeface="Arial" pitchFamily="34" charset="0"/>
              </a:rPr>
              <a:t>Commitment</a:t>
            </a:r>
          </a:p>
          <a:p>
            <a:pPr marL="742950" lvl="1" indent="-285750" eaLnBrk="0" hangingPunct="0">
              <a:spcBef>
                <a:spcPct val="20000"/>
              </a:spcBef>
              <a:buFontTx/>
              <a:buChar char="–"/>
              <a:defRPr/>
            </a:pPr>
            <a:endParaRPr lang="en-US" sz="2400" b="1" dirty="0">
              <a:effectLst>
                <a:outerShdw blurRad="38100" dist="38100" dir="2700000" algn="tl">
                  <a:srgbClr val="000000"/>
                </a:outerShdw>
              </a:effectLst>
              <a:latin typeface="Arial" pitchFamily="34" charset="0"/>
              <a:cs typeface="Arial" pitchFamily="34" charset="0"/>
            </a:endParaRPr>
          </a:p>
        </p:txBody>
      </p:sp>
      <p:sp>
        <p:nvSpPr>
          <p:cNvPr id="35851" name="Rectangle 11"/>
          <p:cNvSpPr>
            <a:spLocks noRot="1" noChangeArrowheads="1"/>
          </p:cNvSpPr>
          <p:nvPr/>
        </p:nvSpPr>
        <p:spPr bwMode="auto">
          <a:xfrm>
            <a:off x="4654550" y="1825625"/>
            <a:ext cx="4187825" cy="4422775"/>
          </a:xfrm>
          <a:prstGeom prst="rect">
            <a:avLst/>
          </a:prstGeom>
          <a:noFill/>
          <a:ln w="9525">
            <a:noFill/>
            <a:miter lim="800000"/>
            <a:headEnd/>
            <a:tailEnd/>
          </a:ln>
        </p:spPr>
        <p:txBody>
          <a:bodyPr/>
          <a:lstStyle/>
          <a:p>
            <a:pPr marL="342900" indent="-342900" eaLnBrk="0" hangingPunct="0">
              <a:spcBef>
                <a:spcPct val="20000"/>
              </a:spcBef>
              <a:buFontTx/>
              <a:buChar char="•"/>
              <a:defRPr/>
            </a:pPr>
            <a:endParaRPr lang="en-US" sz="3200" b="1" dirty="0">
              <a:effectLst>
                <a:outerShdw blurRad="38100" dist="38100" dir="2700000" algn="tl">
                  <a:srgbClr val="000000"/>
                </a:outerShdw>
              </a:effectLst>
              <a:latin typeface="Arial" pitchFamily="34" charset="0"/>
              <a:cs typeface="Arial" pitchFamily="34" charset="0"/>
            </a:endParaRPr>
          </a:p>
          <a:p>
            <a:pPr marL="342900" indent="-342900" eaLnBrk="0" hangingPunct="0">
              <a:spcBef>
                <a:spcPct val="20000"/>
              </a:spcBef>
              <a:buClr>
                <a:schemeClr val="tx1"/>
              </a:buClr>
              <a:buFont typeface="Wingdings" pitchFamily="2" charset="2"/>
              <a:buChar char="Ø"/>
              <a:defRPr/>
            </a:pPr>
            <a:r>
              <a:rPr lang="en-US" sz="3200" dirty="0">
                <a:effectLst>
                  <a:outerShdw blurRad="38100" dist="38100" dir="2700000" algn="tl">
                    <a:srgbClr val="000000"/>
                  </a:outerShdw>
                </a:effectLst>
                <a:latin typeface="Arial" pitchFamily="34" charset="0"/>
                <a:cs typeface="Arial" pitchFamily="34" charset="0"/>
              </a:rPr>
              <a:t>Communication</a:t>
            </a:r>
          </a:p>
          <a:p>
            <a:pPr marL="342900" indent="-342900" eaLnBrk="0" hangingPunct="0">
              <a:spcBef>
                <a:spcPct val="20000"/>
              </a:spcBef>
              <a:buFont typeface="Wingdings" pitchFamily="2" charset="2"/>
              <a:buChar char="Ø"/>
              <a:defRPr/>
            </a:pPr>
            <a:r>
              <a:rPr lang="en-US" sz="3200" dirty="0">
                <a:solidFill>
                  <a:srgbClr val="C00000"/>
                </a:solidFill>
                <a:effectLst>
                  <a:outerShdw blurRad="38100" dist="38100" dir="2700000" algn="tl">
                    <a:srgbClr val="000000"/>
                  </a:outerShdw>
                </a:effectLst>
                <a:latin typeface="Arial" pitchFamily="34" charset="0"/>
                <a:cs typeface="Arial" pitchFamily="34" charset="0"/>
              </a:rPr>
              <a:t>Accountability</a:t>
            </a:r>
          </a:p>
          <a:p>
            <a:pPr marL="342900" indent="-342900" eaLnBrk="0" hangingPunct="0">
              <a:spcBef>
                <a:spcPct val="20000"/>
              </a:spcBef>
              <a:buFont typeface="Wingdings" pitchFamily="2" charset="2"/>
              <a:buChar char="Ø"/>
              <a:defRPr/>
            </a:pPr>
            <a:r>
              <a:rPr lang="en-US" sz="3200" dirty="0">
                <a:effectLst>
                  <a:outerShdw blurRad="38100" dist="38100" dir="2700000" algn="tl">
                    <a:srgbClr val="000000"/>
                  </a:outerShdw>
                </a:effectLst>
                <a:latin typeface="Arial" pitchFamily="34" charset="0"/>
                <a:cs typeface="Arial" pitchFamily="34" charset="0"/>
              </a:rPr>
              <a:t>Life-long learning</a:t>
            </a:r>
          </a:p>
        </p:txBody>
      </p:sp>
    </p:spTree>
    <p:extLst>
      <p:ext uri="{BB962C8B-B14F-4D97-AF65-F5344CB8AC3E}">
        <p14:creationId xmlns:p14="http://schemas.microsoft.com/office/powerpoint/2010/main" val="3063207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50">
                                            <p:txEl>
                                              <p:pRg st="1" end="1"/>
                                            </p:txEl>
                                          </p:spTgt>
                                        </p:tgtEl>
                                        <p:attrNameLst>
                                          <p:attrName>style.visibility</p:attrName>
                                        </p:attrNameLst>
                                      </p:cBhvr>
                                      <p:to>
                                        <p:strVal val="visible"/>
                                      </p:to>
                                    </p:set>
                                    <p:anim calcmode="lin" valueType="num">
                                      <p:cBhvr additive="base">
                                        <p:cTn id="7" dur="500" fill="hold"/>
                                        <p:tgtEl>
                                          <p:spTgt spid="358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50">
                                            <p:txEl>
                                              <p:pRg st="2" end="2"/>
                                            </p:txEl>
                                          </p:spTgt>
                                        </p:tgtEl>
                                        <p:attrNameLst>
                                          <p:attrName>style.visibility</p:attrName>
                                        </p:attrNameLst>
                                      </p:cBhvr>
                                      <p:to>
                                        <p:strVal val="visible"/>
                                      </p:to>
                                    </p:set>
                                    <p:anim calcmode="lin" valueType="num">
                                      <p:cBhvr additive="base">
                                        <p:cTn id="13" dur="500" fill="hold"/>
                                        <p:tgtEl>
                                          <p:spTgt spid="358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50">
                                            <p:txEl>
                                              <p:pRg st="3" end="3"/>
                                            </p:txEl>
                                          </p:spTgt>
                                        </p:tgtEl>
                                        <p:attrNameLst>
                                          <p:attrName>style.visibility</p:attrName>
                                        </p:attrNameLst>
                                      </p:cBhvr>
                                      <p:to>
                                        <p:strVal val="visible"/>
                                      </p:to>
                                    </p:set>
                                    <p:anim calcmode="lin" valueType="num">
                                      <p:cBhvr additive="base">
                                        <p:cTn id="19" dur="500" fill="hold"/>
                                        <p:tgtEl>
                                          <p:spTgt spid="3585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50">
                                            <p:txEl>
                                              <p:pRg st="4" end="4"/>
                                            </p:txEl>
                                          </p:spTgt>
                                        </p:tgtEl>
                                        <p:attrNameLst>
                                          <p:attrName>style.visibility</p:attrName>
                                        </p:attrNameLst>
                                      </p:cBhvr>
                                      <p:to>
                                        <p:strVal val="visible"/>
                                      </p:to>
                                    </p:set>
                                    <p:anim calcmode="lin" valueType="num">
                                      <p:cBhvr additive="base">
                                        <p:cTn id="25" dur="500" fill="hold"/>
                                        <p:tgtEl>
                                          <p:spTgt spid="3585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51">
                                            <p:txEl>
                                              <p:pRg st="1" end="1"/>
                                            </p:txEl>
                                          </p:spTgt>
                                        </p:tgtEl>
                                        <p:attrNameLst>
                                          <p:attrName>style.visibility</p:attrName>
                                        </p:attrNameLst>
                                      </p:cBhvr>
                                      <p:to>
                                        <p:strVal val="visible"/>
                                      </p:to>
                                    </p:set>
                                    <p:anim calcmode="lin" valueType="num">
                                      <p:cBhvr additive="base">
                                        <p:cTn id="31" dur="500" fill="hold"/>
                                        <p:tgtEl>
                                          <p:spTgt spid="3585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51">
                                            <p:txEl>
                                              <p:pRg st="2" end="2"/>
                                            </p:txEl>
                                          </p:spTgt>
                                        </p:tgtEl>
                                        <p:attrNameLst>
                                          <p:attrName>style.visibility</p:attrName>
                                        </p:attrNameLst>
                                      </p:cBhvr>
                                      <p:to>
                                        <p:strVal val="visible"/>
                                      </p:to>
                                    </p:set>
                                    <p:anim calcmode="lin" valueType="num">
                                      <p:cBhvr additive="base">
                                        <p:cTn id="37" dur="500" fill="hold"/>
                                        <p:tgtEl>
                                          <p:spTgt spid="35851">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851">
                                            <p:txEl>
                                              <p:pRg st="3" end="3"/>
                                            </p:txEl>
                                          </p:spTgt>
                                        </p:tgtEl>
                                        <p:attrNameLst>
                                          <p:attrName>style.visibility</p:attrName>
                                        </p:attrNameLst>
                                      </p:cBhvr>
                                      <p:to>
                                        <p:strVal val="visible"/>
                                      </p:to>
                                    </p:set>
                                    <p:anim calcmode="lin" valueType="num">
                                      <p:cBhvr additive="base">
                                        <p:cTn id="43" dur="500" fill="hold"/>
                                        <p:tgtEl>
                                          <p:spTgt spid="35851">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8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build="p" bldLvl="3"/>
      <p:bldP spid="35851"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Meanings of accountability</a:t>
            </a:r>
            <a:endParaRPr lang="en-US" b="1" dirty="0"/>
          </a:p>
        </p:txBody>
      </p:sp>
      <p:sp>
        <p:nvSpPr>
          <p:cNvPr id="3" name="Content Placeholder 2"/>
          <p:cNvSpPr>
            <a:spLocks noGrp="1"/>
          </p:cNvSpPr>
          <p:nvPr>
            <p:ph idx="1"/>
          </p:nvPr>
        </p:nvSpPr>
        <p:spPr/>
        <p:txBody>
          <a:bodyPr>
            <a:normAutofit/>
          </a:bodyPr>
          <a:lstStyle/>
          <a:p>
            <a:pPr marL="0" indent="0">
              <a:buNone/>
            </a:pPr>
            <a:r>
              <a:rPr lang="en-US" sz="2800" b="1" dirty="0" smtClean="0"/>
              <a:t>1- Responsibility</a:t>
            </a:r>
          </a:p>
          <a:p>
            <a:pPr marL="0" indent="0">
              <a:buNone/>
            </a:pPr>
            <a:r>
              <a:rPr lang="en-US" sz="2800" b="1" dirty="0" smtClean="0"/>
              <a:t>2- Self regulation in activities</a:t>
            </a:r>
          </a:p>
          <a:p>
            <a:pPr marL="0" indent="0">
              <a:buNone/>
            </a:pPr>
            <a:r>
              <a:rPr lang="en-US" sz="2800" b="1" dirty="0" smtClean="0"/>
              <a:t>3- Standard </a:t>
            </a:r>
            <a:r>
              <a:rPr lang="en-US" sz="2800" b="1" dirty="0" smtClean="0"/>
              <a:t>setting</a:t>
            </a:r>
          </a:p>
          <a:p>
            <a:pPr marL="0" indent="0">
              <a:buNone/>
            </a:pPr>
            <a:r>
              <a:rPr lang="en-US" sz="2800" b="1" dirty="0" smtClean="0"/>
              <a:t>4- Ability </a:t>
            </a:r>
            <a:r>
              <a:rPr lang="en-US" sz="2800" b="1" dirty="0" smtClean="0"/>
              <a:t>to resolve conflicts</a:t>
            </a:r>
          </a:p>
          <a:p>
            <a:pPr marL="0" indent="0">
              <a:buNone/>
            </a:pPr>
            <a:r>
              <a:rPr lang="en-US" sz="2800" b="1" dirty="0" smtClean="0"/>
              <a:t>5- Free </a:t>
            </a:r>
            <a:r>
              <a:rPr lang="en-US" sz="2800" b="1" dirty="0" smtClean="0"/>
              <a:t>acceptance of duties to serve public</a:t>
            </a:r>
          </a:p>
          <a:p>
            <a:pPr marL="0" indent="0">
              <a:buNone/>
            </a:pPr>
            <a:r>
              <a:rPr lang="en-US" sz="2800" b="1" dirty="0" smtClean="0"/>
              <a:t>6- </a:t>
            </a:r>
            <a:r>
              <a:rPr lang="en-US" sz="2800" b="1" dirty="0" smtClean="0"/>
              <a:t>Explain </a:t>
            </a:r>
            <a:r>
              <a:rPr lang="en-US" sz="2800" b="1" dirty="0" smtClean="0"/>
              <a:t>and give reason for actions</a:t>
            </a:r>
          </a:p>
          <a:p>
            <a:pPr marL="0" indent="0">
              <a:buNone/>
            </a:pPr>
            <a:endParaRPr lang="en-US" sz="2800" b="1" dirty="0" smtClean="0"/>
          </a:p>
          <a:p>
            <a:pPr marL="0" indent="0">
              <a:buNone/>
            </a:pPr>
            <a:endParaRPr lang="en-US" sz="2800" dirty="0"/>
          </a:p>
        </p:txBody>
      </p:sp>
    </p:spTree>
    <p:extLst>
      <p:ext uri="{BB962C8B-B14F-4D97-AF65-F5344CB8AC3E}">
        <p14:creationId xmlns:p14="http://schemas.microsoft.com/office/powerpoint/2010/main" val="3190903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Accountability is important?</a:t>
            </a:r>
            <a:endParaRPr lang="en-US" b="1" dirty="0"/>
          </a:p>
        </p:txBody>
      </p:sp>
      <p:sp>
        <p:nvSpPr>
          <p:cNvPr id="3" name="Content Placeholder 2"/>
          <p:cNvSpPr>
            <a:spLocks noGrp="1"/>
          </p:cNvSpPr>
          <p:nvPr>
            <p:ph idx="1"/>
          </p:nvPr>
        </p:nvSpPr>
        <p:spPr/>
        <p:txBody>
          <a:bodyPr/>
          <a:lstStyle/>
          <a:p>
            <a:r>
              <a:rPr lang="en-US" dirty="0" smtClean="0"/>
              <a:t>The key for providing optimal health care services</a:t>
            </a:r>
          </a:p>
          <a:p>
            <a:r>
              <a:rPr lang="en-US" dirty="0" smtClean="0"/>
              <a:t>Enables continuing improvement in healthcare system</a:t>
            </a:r>
          </a:p>
          <a:p>
            <a:r>
              <a:rPr lang="en-US" dirty="0" smtClean="0"/>
              <a:t>Helps in protecting the rights of patients</a:t>
            </a:r>
          </a:p>
          <a:p>
            <a:r>
              <a:rPr lang="en-US" dirty="0" smtClean="0"/>
              <a:t>Essential in resolving conflicts</a:t>
            </a:r>
          </a:p>
          <a:p>
            <a:r>
              <a:rPr lang="en-US" dirty="0" smtClean="0"/>
              <a:t>Essential for building trust and ensuring that workplace environment is safe and healthy</a:t>
            </a:r>
          </a:p>
          <a:p>
            <a:r>
              <a:rPr lang="en-US" dirty="0" smtClean="0"/>
              <a:t>Reflects behavior and attitude of responsible people.</a:t>
            </a:r>
          </a:p>
          <a:p>
            <a:r>
              <a:rPr lang="en-US" dirty="0" smtClean="0"/>
              <a:t>Important for enhancing community health through education , contributing in research projects and committing to volunteer works and awareness about diseases in community.</a:t>
            </a:r>
            <a:endParaRPr lang="en-US" dirty="0"/>
          </a:p>
        </p:txBody>
      </p:sp>
    </p:spTree>
    <p:extLst>
      <p:ext uri="{BB962C8B-B14F-4D97-AF65-F5344CB8AC3E}">
        <p14:creationId xmlns:p14="http://schemas.microsoft.com/office/powerpoint/2010/main" val="402775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Professionalism </a:t>
            </a:r>
            <a:r>
              <a:rPr lang="en-US" b="1" i="1" dirty="0" smtClean="0">
                <a:solidFill>
                  <a:srgbClr val="C00000"/>
                </a:solidFill>
              </a:rPr>
              <a:t>vs</a:t>
            </a:r>
            <a:r>
              <a:rPr lang="en-US" b="1" dirty="0" smtClean="0">
                <a:solidFill>
                  <a:srgbClr val="C00000"/>
                </a:solidFill>
              </a:rPr>
              <a:t> Ethics</a:t>
            </a:r>
            <a:endParaRPr lang="en-US" dirty="0"/>
          </a:p>
        </p:txBody>
      </p:sp>
      <p:sp>
        <p:nvSpPr>
          <p:cNvPr id="3" name="Content Placeholder 2"/>
          <p:cNvSpPr>
            <a:spLocks noGrp="1"/>
          </p:cNvSpPr>
          <p:nvPr>
            <p:ph idx="1"/>
          </p:nvPr>
        </p:nvSpPr>
        <p:spPr/>
        <p:txBody>
          <a:bodyPr>
            <a:noAutofit/>
          </a:bodyPr>
          <a:lstStyle/>
          <a:p>
            <a:pPr>
              <a:defRPr/>
            </a:pPr>
            <a:r>
              <a:rPr lang="en-US" sz="1800" b="1" dirty="0" smtClean="0"/>
              <a:t>There is an overlap between professionalism and ethics</a:t>
            </a:r>
            <a:endParaRPr lang="en-US" sz="1800" b="1" dirty="0"/>
          </a:p>
          <a:p>
            <a:pPr>
              <a:defRPr/>
            </a:pPr>
            <a:r>
              <a:rPr lang="en-US" sz="1800" b="1" dirty="0" smtClean="0"/>
              <a:t>Professionalism and ethics are different:</a:t>
            </a:r>
          </a:p>
          <a:p>
            <a:pPr>
              <a:defRPr/>
            </a:pPr>
            <a:endParaRPr lang="en-US" sz="1800" b="1" dirty="0" smtClean="0"/>
          </a:p>
          <a:p>
            <a:pPr marL="0" indent="0">
              <a:buNone/>
              <a:defRPr/>
            </a:pPr>
            <a:r>
              <a:rPr lang="en-US" sz="1800" b="1" u="sng" dirty="0" smtClean="0"/>
              <a:t>Professionalism</a:t>
            </a:r>
            <a:r>
              <a:rPr lang="en-US" sz="1800" b="1" dirty="0" smtClean="0"/>
              <a:t> :are skills, competence and conduct displayed by an individual at certain profession.</a:t>
            </a:r>
          </a:p>
          <a:p>
            <a:pPr marL="0" indent="0">
              <a:buNone/>
              <a:defRPr/>
            </a:pPr>
            <a:endParaRPr lang="en-US" sz="1800" b="1" dirty="0" smtClean="0"/>
          </a:p>
          <a:p>
            <a:pPr marL="0" indent="0">
              <a:buNone/>
              <a:defRPr/>
            </a:pPr>
            <a:r>
              <a:rPr lang="en-US" sz="1800" b="1" u="sng" dirty="0" smtClean="0"/>
              <a:t>Ethics</a:t>
            </a:r>
            <a:r>
              <a:rPr lang="en-US" sz="1800" b="1" dirty="0" smtClean="0"/>
              <a:t>: are guides for an individual which clearly states the </a:t>
            </a:r>
            <a:r>
              <a:rPr lang="en-US" sz="1800" b="1" dirty="0" smtClean="0"/>
              <a:t>dos </a:t>
            </a:r>
            <a:r>
              <a:rPr lang="en-US" sz="1800" b="1" dirty="0" smtClean="0"/>
              <a:t>and </a:t>
            </a:r>
            <a:r>
              <a:rPr lang="en-US" sz="1800" b="1" dirty="0" err="1" smtClean="0"/>
              <a:t>don’t’s</a:t>
            </a:r>
            <a:r>
              <a:rPr lang="en-US" sz="1800" b="1" dirty="0" smtClean="0"/>
              <a:t>.</a:t>
            </a:r>
          </a:p>
          <a:p>
            <a:endParaRPr lang="en-US"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10"/>
          <p:cNvSpPr>
            <a:spLocks noGrp="1" noChangeArrowheads="1"/>
          </p:cNvSpPr>
          <p:nvPr>
            <p:ph type="ctrTitle" idx="4294967295"/>
          </p:nvPr>
        </p:nvSpPr>
        <p:spPr>
          <a:xfrm>
            <a:off x="685800" y="2130425"/>
            <a:ext cx="7772400" cy="1470025"/>
          </a:xfrm>
        </p:spPr>
        <p:txBody>
          <a:bodyPr anchorCtr="0"/>
          <a:lstStyle/>
          <a:p>
            <a:pPr algn="ctr" eaLnBrk="1" hangingPunct="1">
              <a:defRPr/>
            </a:pPr>
            <a:r>
              <a:rPr lang="en-US" sz="4800" b="1" dirty="0" smtClean="0"/>
              <a:t>How professionalism can be implemented?</a:t>
            </a:r>
          </a:p>
        </p:txBody>
      </p:sp>
    </p:spTree>
    <p:extLst>
      <p:ext uri="{BB962C8B-B14F-4D97-AF65-F5344CB8AC3E}">
        <p14:creationId xmlns:p14="http://schemas.microsoft.com/office/powerpoint/2010/main" val="1069686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6858000"/>
          </a:xfrm>
          <a:prstGeom prst="rect">
            <a:avLst/>
          </a:prstGeom>
          <a:gradFill rotWithShape="1">
            <a:gsLst>
              <a:gs pos="0">
                <a:srgbClr val="FFFFFF"/>
              </a:gs>
              <a:gs pos="100000">
                <a:srgbClr val="C4EAF7"/>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ar-SA" altLang="ar-SA" dirty="0">
              <a:latin typeface="Arial" charset="0"/>
            </a:endParaRPr>
          </a:p>
        </p:txBody>
      </p:sp>
      <p:sp>
        <p:nvSpPr>
          <p:cNvPr id="24579" name="WordArt 26"/>
          <p:cNvSpPr>
            <a:spLocks noChangeArrowheads="1" noChangeShapeType="1" noTextEdit="1"/>
          </p:cNvSpPr>
          <p:nvPr/>
        </p:nvSpPr>
        <p:spPr bwMode="auto">
          <a:xfrm>
            <a:off x="3733800" y="2286000"/>
            <a:ext cx="2057400" cy="2819400"/>
          </a:xfrm>
          <a:prstGeom prst="rect">
            <a:avLst/>
          </a:prstGeom>
        </p:spPr>
        <p:txBody>
          <a:bodyPr spcFirstLastPara="1" wrap="none" fromWordArt="1">
            <a:prstTxWarp prst="textArchUp">
              <a:avLst>
                <a:gd name="adj" fmla="val 10800004"/>
              </a:avLst>
            </a:prstTxWarp>
          </a:bodyPr>
          <a:lstStyle/>
          <a:p>
            <a:pPr algn="ctr"/>
            <a:r>
              <a:rPr lang="en-US" sz="1600" kern="10">
                <a:ln w="9525">
                  <a:solidFill>
                    <a:schemeClr val="bg1"/>
                  </a:solidFill>
                  <a:round/>
                  <a:headEnd/>
                  <a:tailEnd/>
                </a:ln>
                <a:solidFill>
                  <a:schemeClr val="bg1"/>
                </a:solidFill>
                <a:latin typeface="Times New Roman"/>
                <a:cs typeface="Times New Roman"/>
              </a:rPr>
              <a:t>What the doctor as a teacher is able to do</a:t>
            </a:r>
            <a:endParaRPr lang="ar-SA" sz="1600" kern="10">
              <a:ln w="9525">
                <a:solidFill>
                  <a:schemeClr val="bg1"/>
                </a:solidFill>
                <a:round/>
                <a:headEnd/>
                <a:tailEnd/>
              </a:ln>
              <a:solidFill>
                <a:schemeClr val="bg1"/>
              </a:solidFill>
              <a:latin typeface="Times New Roman"/>
              <a:cs typeface="Times New Roman"/>
            </a:endParaRPr>
          </a:p>
        </p:txBody>
      </p:sp>
      <p:sp>
        <p:nvSpPr>
          <p:cNvPr id="38939" name="Text Box 27"/>
          <p:cNvSpPr txBox="1">
            <a:spLocks noChangeArrowheads="1"/>
          </p:cNvSpPr>
          <p:nvPr/>
        </p:nvSpPr>
        <p:spPr bwMode="auto">
          <a:xfrm>
            <a:off x="6934200" y="1447800"/>
            <a:ext cx="1985963" cy="346075"/>
          </a:xfrm>
          <a:prstGeom prst="rect">
            <a:avLst/>
          </a:prstGeom>
          <a:solidFill>
            <a:srgbClr val="6600CC"/>
          </a:solidFill>
          <a:ln w="9525">
            <a:solidFill>
              <a:schemeClr val="tx1"/>
            </a:solidFill>
            <a:miter lim="800000"/>
            <a:headEnd/>
            <a:tailEnd/>
          </a:ln>
        </p:spPr>
        <p:txBody>
          <a:bodyPr wrap="none">
            <a:spAutoFit/>
          </a:bodyPr>
          <a:lstStyle/>
          <a:p>
            <a:pPr>
              <a:defRPr/>
            </a:pP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Patient management</a:t>
            </a:r>
          </a:p>
        </p:txBody>
      </p:sp>
      <p:sp>
        <p:nvSpPr>
          <p:cNvPr id="38940" name="Text Box 28"/>
          <p:cNvSpPr txBox="1">
            <a:spLocks noChangeArrowheads="1"/>
          </p:cNvSpPr>
          <p:nvPr/>
        </p:nvSpPr>
        <p:spPr bwMode="auto">
          <a:xfrm>
            <a:off x="6858000" y="381000"/>
            <a:ext cx="1165225" cy="346075"/>
          </a:xfrm>
          <a:prstGeom prst="rect">
            <a:avLst/>
          </a:prstGeom>
          <a:solidFill>
            <a:srgbClr val="6600CC"/>
          </a:solidFill>
          <a:ln w="9525">
            <a:solidFill>
              <a:schemeClr val="tx1"/>
            </a:solidFill>
            <a:miter lim="800000"/>
            <a:headEnd/>
            <a:tailEnd/>
          </a:ln>
        </p:spPr>
        <p:txBody>
          <a:bodyPr wrap="none">
            <a:spAutoFit/>
          </a:bodyPr>
          <a:lstStyle/>
          <a:p>
            <a:pPr>
              <a:defRPr/>
            </a:pPr>
            <a:r>
              <a:rPr lang="en-US" sz="1600" b="1" dirty="0" smtClean="0">
                <a:solidFill>
                  <a:schemeClr val="bg1"/>
                </a:solidFill>
                <a:effectLst>
                  <a:outerShdw blurRad="38100" dist="38100" dir="2700000" algn="tl">
                    <a:srgbClr val="000000"/>
                  </a:outerShdw>
                </a:effectLst>
                <a:latin typeface="Times New Roman" pitchFamily="18" charset="0"/>
                <a:cs typeface="Times New Roman" pitchFamily="18" charset="0"/>
              </a:rPr>
              <a:t>Knowledge</a:t>
            </a:r>
            <a:endPar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38941" name="Text Box 29"/>
          <p:cNvSpPr txBox="1">
            <a:spLocks noChangeArrowheads="1"/>
          </p:cNvSpPr>
          <p:nvPr/>
        </p:nvSpPr>
        <p:spPr bwMode="auto">
          <a:xfrm>
            <a:off x="6553200" y="4648200"/>
            <a:ext cx="1997075" cy="346075"/>
          </a:xfrm>
          <a:prstGeom prst="rect">
            <a:avLst/>
          </a:prstGeom>
          <a:solidFill>
            <a:srgbClr val="6600CC"/>
          </a:solidFill>
          <a:ln w="9525">
            <a:solidFill>
              <a:schemeClr val="tx1"/>
            </a:solidFill>
            <a:miter lim="800000"/>
            <a:headEnd/>
            <a:tailEnd/>
          </a:ln>
        </p:spPr>
        <p:txBody>
          <a:bodyPr wrap="none">
            <a:spAutoFit/>
          </a:bodyPr>
          <a:lstStyle/>
          <a:p>
            <a:pPr>
              <a:defRPr/>
            </a:pP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Practical procedures</a:t>
            </a:r>
          </a:p>
        </p:txBody>
      </p:sp>
      <p:sp>
        <p:nvSpPr>
          <p:cNvPr id="38942" name="Text Box 30"/>
          <p:cNvSpPr txBox="1">
            <a:spLocks noChangeArrowheads="1"/>
          </p:cNvSpPr>
          <p:nvPr/>
        </p:nvSpPr>
        <p:spPr bwMode="auto">
          <a:xfrm>
            <a:off x="7010400" y="2438400"/>
            <a:ext cx="1976438" cy="835025"/>
          </a:xfrm>
          <a:prstGeom prst="rect">
            <a:avLst/>
          </a:prstGeom>
          <a:solidFill>
            <a:srgbClr val="6600CC"/>
          </a:solidFill>
          <a:ln w="9525">
            <a:solidFill>
              <a:schemeClr val="tx1"/>
            </a:solidFill>
            <a:miter lim="800000"/>
            <a:headEnd/>
            <a:tailEnd/>
          </a:ln>
        </p:spPr>
        <p:txBody>
          <a:bodyPr wrap="none">
            <a:spAutoFit/>
          </a:bodyPr>
          <a:lstStyle/>
          <a:p>
            <a:pPr>
              <a:defRPr/>
            </a:pPr>
            <a:endParaRPr lang="en-US" sz="1600" b="1" dirty="0">
              <a:solidFill>
                <a:schemeClr val="tx2"/>
              </a:solidFill>
              <a:effectLst>
                <a:outerShdw blurRad="38100" dist="38100" dir="2700000" algn="tl">
                  <a:srgbClr val="000000"/>
                </a:outerShdw>
              </a:effectLst>
              <a:latin typeface="Times New Roman" pitchFamily="18" charset="0"/>
              <a:cs typeface="Times New Roman" pitchFamily="18" charset="0"/>
            </a:endParaRPr>
          </a:p>
          <a:p>
            <a:pPr>
              <a:defRPr/>
            </a:pP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Patient investigation</a:t>
            </a:r>
          </a:p>
          <a:p>
            <a:pPr>
              <a:defRPr/>
            </a:pPr>
            <a:endParaRPr lang="en-US" sz="1600" b="1" dirty="0">
              <a:solidFill>
                <a:schemeClr val="tx2"/>
              </a:solidFill>
              <a:effectLst>
                <a:outerShdw blurRad="38100" dist="38100" dir="2700000" algn="tl">
                  <a:srgbClr val="000000"/>
                </a:outerShdw>
              </a:effectLst>
              <a:latin typeface="Times New Roman" pitchFamily="18" charset="0"/>
              <a:cs typeface="Times New Roman" pitchFamily="18" charset="0"/>
            </a:endParaRPr>
          </a:p>
        </p:txBody>
      </p:sp>
      <p:sp>
        <p:nvSpPr>
          <p:cNvPr id="38943" name="Text Box 31"/>
          <p:cNvSpPr txBox="1">
            <a:spLocks noChangeArrowheads="1"/>
          </p:cNvSpPr>
          <p:nvPr/>
        </p:nvSpPr>
        <p:spPr bwMode="auto">
          <a:xfrm>
            <a:off x="6934200" y="3810000"/>
            <a:ext cx="1366838" cy="346075"/>
          </a:xfrm>
          <a:prstGeom prst="rect">
            <a:avLst/>
          </a:prstGeom>
          <a:solidFill>
            <a:srgbClr val="6600CC"/>
          </a:solidFill>
          <a:ln w="9525">
            <a:solidFill>
              <a:schemeClr val="tx1"/>
            </a:solidFill>
            <a:miter lim="800000"/>
            <a:headEnd/>
            <a:tailEnd/>
          </a:ln>
        </p:spPr>
        <p:txBody>
          <a:bodyPr wrap="none">
            <a:spAutoFit/>
          </a:bodyPr>
          <a:lstStyle/>
          <a:p>
            <a:pPr>
              <a:defRPr/>
            </a:pP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Clinical skills</a:t>
            </a:r>
          </a:p>
        </p:txBody>
      </p:sp>
      <p:sp>
        <p:nvSpPr>
          <p:cNvPr id="38944" name="Text Box 32"/>
          <p:cNvSpPr txBox="1">
            <a:spLocks noChangeArrowheads="1"/>
          </p:cNvSpPr>
          <p:nvPr/>
        </p:nvSpPr>
        <p:spPr bwMode="auto">
          <a:xfrm>
            <a:off x="6553200" y="5257800"/>
            <a:ext cx="2178050" cy="590550"/>
          </a:xfrm>
          <a:prstGeom prst="rect">
            <a:avLst/>
          </a:prstGeom>
          <a:solidFill>
            <a:srgbClr val="6600CC"/>
          </a:solidFill>
          <a:ln w="9525">
            <a:solidFill>
              <a:schemeClr val="tx1"/>
            </a:solidFill>
            <a:miter lim="800000"/>
            <a:headEnd/>
            <a:tailEnd/>
          </a:ln>
        </p:spPr>
        <p:txBody>
          <a:bodyPr wrap="none">
            <a:spAutoFit/>
          </a:bodyPr>
          <a:lstStyle/>
          <a:p>
            <a:pPr>
              <a:defRPr/>
            </a:pP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Health promotion and </a:t>
            </a:r>
          </a:p>
          <a:p>
            <a:pPr>
              <a:defRPr/>
            </a:pP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Disease prevention</a:t>
            </a:r>
          </a:p>
        </p:txBody>
      </p:sp>
      <p:sp>
        <p:nvSpPr>
          <p:cNvPr id="38946" name="Text Box 34"/>
          <p:cNvSpPr txBox="1">
            <a:spLocks noChangeArrowheads="1"/>
          </p:cNvSpPr>
          <p:nvPr/>
        </p:nvSpPr>
        <p:spPr bwMode="auto">
          <a:xfrm>
            <a:off x="228600" y="1219200"/>
            <a:ext cx="3181350" cy="590550"/>
          </a:xfrm>
          <a:prstGeom prst="rect">
            <a:avLst/>
          </a:prstGeom>
          <a:solidFill>
            <a:srgbClr val="FF9933"/>
          </a:solidFill>
          <a:ln w="9525">
            <a:solidFill>
              <a:schemeClr val="tx1"/>
            </a:solidFill>
            <a:miter lim="800000"/>
            <a:headEnd/>
            <a:tailEnd/>
          </a:ln>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ar-SA" sz="1600" b="1">
                <a:solidFill>
                  <a:srgbClr val="000000"/>
                </a:solidFill>
                <a:latin typeface="Times New Roman" pitchFamily="18" charset="0"/>
                <a:cs typeface="Times New Roman" pitchFamily="18" charset="0"/>
              </a:rPr>
              <a:t>Decision making skills and clinical</a:t>
            </a:r>
          </a:p>
          <a:p>
            <a:pPr eaLnBrk="1" hangingPunct="1"/>
            <a:r>
              <a:rPr lang="en-US" altLang="ar-SA" sz="1600" b="1">
                <a:solidFill>
                  <a:srgbClr val="000000"/>
                </a:solidFill>
                <a:latin typeface="Times New Roman" pitchFamily="18" charset="0"/>
                <a:cs typeface="Times New Roman" pitchFamily="18" charset="0"/>
              </a:rPr>
              <a:t>reasoning and judgment</a:t>
            </a:r>
          </a:p>
        </p:txBody>
      </p:sp>
      <p:sp>
        <p:nvSpPr>
          <p:cNvPr id="38947" name="Text Box 35"/>
          <p:cNvSpPr txBox="1">
            <a:spLocks noChangeArrowheads="1"/>
          </p:cNvSpPr>
          <p:nvPr/>
        </p:nvSpPr>
        <p:spPr bwMode="auto">
          <a:xfrm>
            <a:off x="228600" y="2438400"/>
            <a:ext cx="1708150" cy="590550"/>
          </a:xfrm>
          <a:prstGeom prst="rect">
            <a:avLst/>
          </a:prstGeom>
          <a:solidFill>
            <a:srgbClr val="FF9933"/>
          </a:solidFill>
          <a:ln w="9525">
            <a:solidFill>
              <a:schemeClr val="tx1"/>
            </a:solidFill>
            <a:miter lim="800000"/>
            <a:headEnd/>
            <a:tailEnd/>
          </a:ln>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ar-SA" sz="1600" b="1">
                <a:solidFill>
                  <a:srgbClr val="000000"/>
                </a:solidFill>
                <a:latin typeface="Times New Roman" pitchFamily="18" charset="0"/>
                <a:cs typeface="Times New Roman" pitchFamily="18" charset="0"/>
              </a:rPr>
              <a:t>Basic, Social and </a:t>
            </a:r>
          </a:p>
          <a:p>
            <a:pPr eaLnBrk="1" hangingPunct="1"/>
            <a:r>
              <a:rPr lang="en-US" altLang="ar-SA" sz="1600" b="1">
                <a:solidFill>
                  <a:srgbClr val="000000"/>
                </a:solidFill>
                <a:latin typeface="Times New Roman" pitchFamily="18" charset="0"/>
                <a:cs typeface="Times New Roman" pitchFamily="18" charset="0"/>
              </a:rPr>
              <a:t>clinical sciences</a:t>
            </a:r>
          </a:p>
        </p:txBody>
      </p:sp>
      <p:sp>
        <p:nvSpPr>
          <p:cNvPr id="38948" name="Text Box 36"/>
          <p:cNvSpPr txBox="1">
            <a:spLocks noChangeArrowheads="1"/>
          </p:cNvSpPr>
          <p:nvPr/>
        </p:nvSpPr>
        <p:spPr bwMode="auto">
          <a:xfrm>
            <a:off x="228600" y="4876800"/>
            <a:ext cx="2143125" cy="1079500"/>
          </a:xfrm>
          <a:prstGeom prst="rect">
            <a:avLst/>
          </a:prstGeom>
          <a:solidFill>
            <a:srgbClr val="0099FF"/>
          </a:solidFill>
          <a:ln w="9525">
            <a:solidFill>
              <a:schemeClr val="tx1"/>
            </a:solidFill>
            <a:miter lim="800000"/>
            <a:headEnd/>
            <a:tailEnd/>
          </a:ln>
        </p:spPr>
        <p:txBody>
          <a:bodyPr wrap="none">
            <a:spAutoFit/>
          </a:bodyPr>
          <a:lstStyle/>
          <a:p>
            <a:pPr>
              <a:defRPr/>
            </a:pPr>
            <a:endParaRPr lang="en-US" sz="1600" b="1" dirty="0">
              <a:effectLst>
                <a:outerShdw blurRad="38100" dist="38100" dir="2700000" algn="tl">
                  <a:srgbClr val="000000"/>
                </a:outerShdw>
              </a:effectLst>
              <a:latin typeface="Times New Roman" pitchFamily="18" charset="0"/>
              <a:cs typeface="Times New Roman" pitchFamily="18" charset="0"/>
            </a:endParaRPr>
          </a:p>
          <a:p>
            <a:pPr>
              <a:defRPr/>
            </a:pPr>
            <a:r>
              <a:rPr lang="en-US" sz="1600" b="1" dirty="0">
                <a:solidFill>
                  <a:srgbClr val="FFFF00"/>
                </a:solidFill>
                <a:effectLst>
                  <a:outerShdw blurRad="38100" dist="38100" dir="2700000" algn="tl">
                    <a:srgbClr val="000000"/>
                  </a:outerShdw>
                </a:effectLst>
                <a:latin typeface="Times New Roman" pitchFamily="18" charset="0"/>
                <a:cs typeface="Times New Roman" pitchFamily="18" charset="0"/>
              </a:rPr>
              <a:t>Personal Development</a:t>
            </a:r>
          </a:p>
          <a:p>
            <a:pPr>
              <a:defRPr/>
            </a:pPr>
            <a:r>
              <a:rPr lang="en-US" sz="1600" b="1" dirty="0">
                <a:solidFill>
                  <a:srgbClr val="FFFF00"/>
                </a:solidFill>
                <a:effectLst>
                  <a:outerShdw blurRad="38100" dist="38100" dir="2700000" algn="tl">
                    <a:srgbClr val="000000"/>
                  </a:outerShdw>
                </a:effectLst>
                <a:latin typeface="Times New Roman" pitchFamily="18" charset="0"/>
                <a:cs typeface="Times New Roman" pitchFamily="18" charset="0"/>
              </a:rPr>
              <a:t>&amp; Lifelong Learning </a:t>
            </a:r>
          </a:p>
          <a:p>
            <a:pPr>
              <a:defRPr/>
            </a:pPr>
            <a:endParaRPr lang="en-US" sz="1600" b="1" dirty="0">
              <a:solidFill>
                <a:srgbClr val="FFC000"/>
              </a:solidFill>
              <a:effectLst>
                <a:outerShdw blurRad="38100" dist="38100" dir="2700000" algn="tl">
                  <a:srgbClr val="000000"/>
                </a:outerShdw>
              </a:effectLst>
              <a:latin typeface="Times New Roman" pitchFamily="18" charset="0"/>
              <a:cs typeface="Times New Roman" pitchFamily="18" charset="0"/>
            </a:endParaRPr>
          </a:p>
        </p:txBody>
      </p:sp>
      <p:sp>
        <p:nvSpPr>
          <p:cNvPr id="38949" name="Text Box 37"/>
          <p:cNvSpPr txBox="1">
            <a:spLocks noChangeArrowheads="1"/>
          </p:cNvSpPr>
          <p:nvPr/>
        </p:nvSpPr>
        <p:spPr bwMode="auto">
          <a:xfrm>
            <a:off x="304800" y="6019800"/>
            <a:ext cx="5332413" cy="346075"/>
          </a:xfrm>
          <a:prstGeom prst="rect">
            <a:avLst/>
          </a:prstGeom>
          <a:solidFill>
            <a:srgbClr val="0099FF"/>
          </a:solidFill>
          <a:ln w="9525">
            <a:solidFill>
              <a:schemeClr val="tx1"/>
            </a:solidFill>
            <a:miter lim="800000"/>
            <a:headEnd/>
            <a:tailEnd/>
          </a:ln>
        </p:spPr>
        <p:txBody>
          <a:bodyPr wrap="none">
            <a:spAutoFit/>
          </a:bodyPr>
          <a:lstStyle/>
          <a:p>
            <a:pPr>
              <a:defRPr/>
            </a:pPr>
            <a:r>
              <a:rPr lang="en-US" sz="1600" b="1" dirty="0">
                <a:solidFill>
                  <a:srgbClr val="FFFF00"/>
                </a:solidFill>
                <a:effectLst>
                  <a:outerShdw blurRad="38100" dist="38100" dir="2700000" algn="tl">
                    <a:srgbClr val="000000"/>
                  </a:outerShdw>
                </a:effectLst>
                <a:latin typeface="Times New Roman" pitchFamily="18" charset="0"/>
                <a:cs typeface="Times New Roman" pitchFamily="18" charset="0"/>
              </a:rPr>
              <a:t>Role of the doctor within the health service and community</a:t>
            </a:r>
          </a:p>
        </p:txBody>
      </p:sp>
      <p:sp>
        <p:nvSpPr>
          <p:cNvPr id="24590" name="Oval 38"/>
          <p:cNvSpPr>
            <a:spLocks noChangeArrowheads="1"/>
          </p:cNvSpPr>
          <p:nvPr/>
        </p:nvSpPr>
        <p:spPr bwMode="auto">
          <a:xfrm>
            <a:off x="2514600" y="1676400"/>
            <a:ext cx="4343400" cy="4114800"/>
          </a:xfrm>
          <a:prstGeom prst="ellipse">
            <a:avLst/>
          </a:prstGeom>
          <a:solidFill>
            <a:srgbClr val="0099FF"/>
          </a:solidFill>
          <a:ln w="9525">
            <a:solidFill>
              <a:schemeClr val="tx1"/>
            </a:solidFill>
            <a:round/>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ar-SA" altLang="ar-SA">
              <a:latin typeface="Arial" charset="0"/>
            </a:endParaRPr>
          </a:p>
        </p:txBody>
      </p:sp>
      <p:sp>
        <p:nvSpPr>
          <p:cNvPr id="24591" name="Oval 39"/>
          <p:cNvSpPr>
            <a:spLocks noChangeArrowheads="1"/>
          </p:cNvSpPr>
          <p:nvPr/>
        </p:nvSpPr>
        <p:spPr bwMode="auto">
          <a:xfrm>
            <a:off x="3079750" y="2238375"/>
            <a:ext cx="3214688" cy="3003550"/>
          </a:xfrm>
          <a:prstGeom prst="ellipse">
            <a:avLst/>
          </a:prstGeom>
          <a:solidFill>
            <a:srgbClr val="FF9900"/>
          </a:solidFill>
          <a:ln w="9525">
            <a:solidFill>
              <a:schemeClr val="tx1"/>
            </a:solidFill>
            <a:round/>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rtl="1" eaLnBrk="1" hangingPunct="1"/>
            <a:endParaRPr lang="ar-SA" altLang="ar-SA" sz="2400">
              <a:solidFill>
                <a:srgbClr val="000000"/>
              </a:solidFill>
              <a:latin typeface="Times New Roman" pitchFamily="18" charset="0"/>
            </a:endParaRPr>
          </a:p>
        </p:txBody>
      </p:sp>
      <p:sp>
        <p:nvSpPr>
          <p:cNvPr id="24592" name="Oval 40"/>
          <p:cNvSpPr>
            <a:spLocks noChangeArrowheads="1"/>
          </p:cNvSpPr>
          <p:nvPr/>
        </p:nvSpPr>
        <p:spPr bwMode="auto">
          <a:xfrm>
            <a:off x="3822700" y="3005138"/>
            <a:ext cx="1804988" cy="1666875"/>
          </a:xfrm>
          <a:prstGeom prst="ellipse">
            <a:avLst/>
          </a:prstGeom>
          <a:solidFill>
            <a:srgbClr val="6600CC"/>
          </a:solidFill>
          <a:ln w="9525">
            <a:solidFill>
              <a:schemeClr val="tx1"/>
            </a:solidFill>
            <a:round/>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rtl="1" eaLnBrk="1" hangingPunct="1"/>
            <a:r>
              <a:rPr lang="en-US" altLang="ar-SA" b="1" dirty="0">
                <a:solidFill>
                  <a:schemeClr val="bg1"/>
                </a:solidFill>
                <a:latin typeface="Times New Roman" pitchFamily="18" charset="0"/>
              </a:rPr>
              <a:t>Performance</a:t>
            </a:r>
          </a:p>
          <a:p>
            <a:pPr algn="ctr" rtl="1" eaLnBrk="1" hangingPunct="1"/>
            <a:r>
              <a:rPr lang="en-US" altLang="ar-SA" b="1" dirty="0">
                <a:solidFill>
                  <a:schemeClr val="bg1"/>
                </a:solidFill>
                <a:latin typeface="Times New Roman" pitchFamily="18" charset="0"/>
              </a:rPr>
              <a:t>Of task</a:t>
            </a:r>
          </a:p>
        </p:txBody>
      </p:sp>
      <p:sp>
        <p:nvSpPr>
          <p:cNvPr id="24593" name="WordArt 41"/>
          <p:cNvSpPr>
            <a:spLocks noChangeArrowheads="1" noChangeShapeType="1" noTextEdit="1"/>
          </p:cNvSpPr>
          <p:nvPr/>
        </p:nvSpPr>
        <p:spPr bwMode="auto">
          <a:xfrm>
            <a:off x="3582988" y="2498725"/>
            <a:ext cx="2178050" cy="1222375"/>
          </a:xfrm>
          <a:prstGeom prst="rect">
            <a:avLst/>
          </a:prstGeom>
        </p:spPr>
        <p:txBody>
          <a:bodyPr spcFirstLastPara="1" wrap="none" fromWordArt="1">
            <a:prstTxWarp prst="textArchUp">
              <a:avLst>
                <a:gd name="adj" fmla="val 10800004"/>
              </a:avLst>
            </a:prstTxWarp>
          </a:bodyPr>
          <a:lstStyle/>
          <a:p>
            <a:pPr algn="ctr"/>
            <a:r>
              <a:rPr lang="en-US" sz="2800" kern="10">
                <a:ln w="9525">
                  <a:solidFill>
                    <a:srgbClr val="000000"/>
                  </a:solidFill>
                  <a:round/>
                  <a:headEnd/>
                  <a:tailEnd/>
                </a:ln>
                <a:solidFill>
                  <a:srgbClr val="000000"/>
                </a:solidFill>
                <a:latin typeface="Times New Roman"/>
                <a:cs typeface="Times New Roman"/>
              </a:rPr>
              <a:t>Approach to task</a:t>
            </a:r>
            <a:endParaRPr lang="ar-SA" sz="2800" kern="10">
              <a:ln w="9525">
                <a:solidFill>
                  <a:srgbClr val="000000"/>
                </a:solidFill>
                <a:round/>
                <a:headEnd/>
                <a:tailEnd/>
              </a:ln>
              <a:solidFill>
                <a:srgbClr val="000000"/>
              </a:solidFill>
              <a:latin typeface="Times New Roman"/>
              <a:cs typeface="Times New Roman"/>
            </a:endParaRPr>
          </a:p>
        </p:txBody>
      </p:sp>
      <p:sp>
        <p:nvSpPr>
          <p:cNvPr id="24594" name="WordArt 42"/>
          <p:cNvSpPr>
            <a:spLocks noChangeArrowheads="1" noChangeShapeType="1" noTextEdit="1"/>
          </p:cNvSpPr>
          <p:nvPr/>
        </p:nvSpPr>
        <p:spPr bwMode="auto">
          <a:xfrm>
            <a:off x="3581400" y="1905000"/>
            <a:ext cx="2143125" cy="835025"/>
          </a:xfrm>
          <a:prstGeom prst="rect">
            <a:avLst/>
          </a:prstGeom>
        </p:spPr>
        <p:txBody>
          <a:bodyPr spcFirstLastPara="1" wrap="none" fromWordArt="1">
            <a:prstTxWarp prst="textArchUp">
              <a:avLst>
                <a:gd name="adj" fmla="val 10800004"/>
              </a:avLst>
            </a:prstTxWarp>
          </a:bodyPr>
          <a:lstStyle/>
          <a:p>
            <a:pPr algn="ctr"/>
            <a:r>
              <a:rPr lang="en-US" sz="2800" kern="10" dirty="0">
                <a:ln w="9525">
                  <a:solidFill>
                    <a:srgbClr val="000000"/>
                  </a:solidFill>
                  <a:round/>
                  <a:headEnd/>
                  <a:tailEnd/>
                </a:ln>
                <a:solidFill>
                  <a:srgbClr val="FFFF00"/>
                </a:solidFill>
                <a:latin typeface="Times New Roman"/>
                <a:cs typeface="Times New Roman"/>
              </a:rPr>
              <a:t>Professionalism</a:t>
            </a:r>
            <a:endParaRPr lang="ar-SA" sz="2800" kern="10" dirty="0">
              <a:ln w="9525">
                <a:solidFill>
                  <a:srgbClr val="000000"/>
                </a:solidFill>
                <a:round/>
                <a:headEnd/>
                <a:tailEnd/>
              </a:ln>
              <a:solidFill>
                <a:srgbClr val="FFFF00"/>
              </a:solidFill>
              <a:latin typeface="Times New Roman"/>
              <a:cs typeface="Times New Roman"/>
            </a:endParaRPr>
          </a:p>
        </p:txBody>
      </p:sp>
    </p:spTree>
    <p:extLst>
      <p:ext uri="{BB962C8B-B14F-4D97-AF65-F5344CB8AC3E}">
        <p14:creationId xmlns:p14="http://schemas.microsoft.com/office/powerpoint/2010/main" val="193563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9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89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89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894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894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8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9" grpId="0" animBg="1" autoUpdateAnimBg="0"/>
      <p:bldP spid="38940" grpId="0" animBg="1" autoUpdateAnimBg="0"/>
      <p:bldP spid="38941" grpId="0" animBg="1" autoUpdateAnimBg="0"/>
      <p:bldP spid="38942" grpId="0" animBg="1" autoUpdateAnimBg="0"/>
      <p:bldP spid="38943" grpId="0" animBg="1" autoUpdateAnimBg="0"/>
      <p:bldP spid="38944" grpId="0" animBg="1" autoUpdateAnimBg="0"/>
      <p:bldP spid="38946" grpId="0" animBg="1" autoUpdateAnimBg="0"/>
      <p:bldP spid="38947" grpId="0" animBg="1" autoUpdateAnimBg="0"/>
      <p:bldP spid="38948" grpId="0" animBg="1" autoUpdateAnimBg="0"/>
      <p:bldP spid="3894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Rot="1" noChangeArrowheads="1"/>
          </p:cNvSpPr>
          <p:nvPr/>
        </p:nvSpPr>
        <p:spPr bwMode="auto">
          <a:xfrm>
            <a:off x="301625" y="228600"/>
            <a:ext cx="851058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ar-SA" sz="4400" dirty="0">
                <a:solidFill>
                  <a:srgbClr val="C00000"/>
                </a:solidFill>
                <a:latin typeface="Arial" charset="0"/>
              </a:rPr>
              <a:t>Professionalism</a:t>
            </a:r>
          </a:p>
        </p:txBody>
      </p:sp>
      <p:sp>
        <p:nvSpPr>
          <p:cNvPr id="39946" name="Rectangle 10"/>
          <p:cNvSpPr>
            <a:spLocks noRot="1" noChangeArrowheads="1"/>
          </p:cNvSpPr>
          <p:nvPr/>
        </p:nvSpPr>
        <p:spPr bwMode="auto">
          <a:xfrm>
            <a:off x="301625" y="1676400"/>
            <a:ext cx="4187825"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nSpc>
                <a:spcPct val="90000"/>
              </a:lnSpc>
              <a:spcBef>
                <a:spcPct val="20000"/>
              </a:spcBef>
              <a:buFontTx/>
              <a:buChar char="•"/>
            </a:pPr>
            <a:r>
              <a:rPr lang="en-US" altLang="ar-SA" sz="2400" b="1" dirty="0">
                <a:solidFill>
                  <a:srgbClr val="C00000"/>
                </a:solidFill>
                <a:latin typeface="Arial" charset="0"/>
              </a:rPr>
              <a:t>Role of the doctor within the health service</a:t>
            </a:r>
          </a:p>
          <a:p>
            <a:pPr lvl="1">
              <a:lnSpc>
                <a:spcPct val="90000"/>
              </a:lnSpc>
              <a:spcBef>
                <a:spcPct val="20000"/>
              </a:spcBef>
              <a:buFontTx/>
              <a:buChar char="–"/>
            </a:pPr>
            <a:r>
              <a:rPr lang="en-US" altLang="ar-SA" sz="2000" b="1" dirty="0">
                <a:latin typeface="Arial" charset="0"/>
              </a:rPr>
              <a:t>Understanding of the health care system</a:t>
            </a:r>
          </a:p>
          <a:p>
            <a:pPr lvl="1">
              <a:lnSpc>
                <a:spcPct val="90000"/>
              </a:lnSpc>
              <a:spcBef>
                <a:spcPct val="20000"/>
              </a:spcBef>
              <a:buFontTx/>
              <a:buChar char="–"/>
            </a:pPr>
            <a:r>
              <a:rPr lang="en-US" altLang="ar-SA" sz="2000" b="1" dirty="0">
                <a:latin typeface="Arial" charset="0"/>
              </a:rPr>
              <a:t>Understanding of clinical responsibilities</a:t>
            </a:r>
          </a:p>
          <a:p>
            <a:pPr lvl="1">
              <a:lnSpc>
                <a:spcPct val="90000"/>
              </a:lnSpc>
              <a:spcBef>
                <a:spcPct val="20000"/>
              </a:spcBef>
              <a:buFontTx/>
              <a:buChar char="–"/>
            </a:pPr>
            <a:r>
              <a:rPr lang="en-US" altLang="ar-SA" sz="2000" b="1" dirty="0">
                <a:latin typeface="Arial" charset="0"/>
              </a:rPr>
              <a:t>Appreciation of doctor as researcher</a:t>
            </a:r>
          </a:p>
          <a:p>
            <a:pPr lvl="1">
              <a:lnSpc>
                <a:spcPct val="90000"/>
              </a:lnSpc>
              <a:spcBef>
                <a:spcPct val="20000"/>
              </a:spcBef>
              <a:buFontTx/>
              <a:buChar char="–"/>
            </a:pPr>
            <a:r>
              <a:rPr lang="en-US" altLang="ar-SA" sz="2000" b="1" dirty="0">
                <a:latin typeface="Arial" charset="0"/>
              </a:rPr>
              <a:t>Appreciation of doctor as mentor or teacher</a:t>
            </a:r>
          </a:p>
          <a:p>
            <a:pPr lvl="1">
              <a:lnSpc>
                <a:spcPct val="90000"/>
              </a:lnSpc>
              <a:spcBef>
                <a:spcPct val="20000"/>
              </a:spcBef>
              <a:buFontTx/>
              <a:buChar char="–"/>
            </a:pPr>
            <a:r>
              <a:rPr lang="en-US" altLang="ar-SA" sz="2000" b="1" dirty="0">
                <a:latin typeface="Arial" charset="0"/>
              </a:rPr>
              <a:t>Appreciation of doctor as manager including quality control</a:t>
            </a:r>
          </a:p>
          <a:p>
            <a:pPr lvl="1">
              <a:lnSpc>
                <a:spcPct val="90000"/>
              </a:lnSpc>
              <a:spcBef>
                <a:spcPct val="20000"/>
              </a:spcBef>
              <a:buFontTx/>
              <a:buChar char="–"/>
            </a:pPr>
            <a:r>
              <a:rPr lang="en-US" altLang="ar-SA" sz="2000" b="1" dirty="0">
                <a:latin typeface="Arial" charset="0"/>
              </a:rPr>
              <a:t>Team working</a:t>
            </a:r>
          </a:p>
        </p:txBody>
      </p:sp>
      <p:sp>
        <p:nvSpPr>
          <p:cNvPr id="39947" name="Rectangle 11"/>
          <p:cNvSpPr>
            <a:spLocks noRot="1" noChangeArrowheads="1"/>
          </p:cNvSpPr>
          <p:nvPr/>
        </p:nvSpPr>
        <p:spPr bwMode="auto">
          <a:xfrm>
            <a:off x="4654550" y="1676400"/>
            <a:ext cx="4187825"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nSpc>
                <a:spcPct val="90000"/>
              </a:lnSpc>
              <a:spcBef>
                <a:spcPct val="20000"/>
              </a:spcBef>
              <a:buFontTx/>
              <a:buChar char="•"/>
            </a:pPr>
            <a:r>
              <a:rPr lang="en-US" altLang="ar-SA" sz="2400" b="1" dirty="0">
                <a:solidFill>
                  <a:srgbClr val="C00000"/>
                </a:solidFill>
                <a:latin typeface="Arial" charset="0"/>
              </a:rPr>
              <a:t>Personal Development</a:t>
            </a:r>
          </a:p>
          <a:p>
            <a:pPr lvl="1">
              <a:lnSpc>
                <a:spcPct val="90000"/>
              </a:lnSpc>
              <a:spcBef>
                <a:spcPct val="20000"/>
              </a:spcBef>
              <a:buFontTx/>
              <a:buChar char="–"/>
            </a:pPr>
            <a:r>
              <a:rPr lang="en-US" altLang="ar-SA" sz="2000" b="1" dirty="0">
                <a:latin typeface="Arial" charset="0"/>
              </a:rPr>
              <a:t>Lifelong Learner</a:t>
            </a:r>
          </a:p>
          <a:p>
            <a:pPr lvl="1">
              <a:lnSpc>
                <a:spcPct val="90000"/>
              </a:lnSpc>
              <a:spcBef>
                <a:spcPct val="20000"/>
              </a:spcBef>
              <a:buFontTx/>
              <a:buChar char="–"/>
            </a:pPr>
            <a:r>
              <a:rPr lang="en-US" altLang="ar-SA" sz="2000" b="1" dirty="0">
                <a:latin typeface="Arial" charset="0"/>
              </a:rPr>
              <a:t>Self awareness</a:t>
            </a:r>
          </a:p>
          <a:p>
            <a:pPr lvl="1">
              <a:lnSpc>
                <a:spcPct val="90000"/>
              </a:lnSpc>
              <a:spcBef>
                <a:spcPct val="20000"/>
              </a:spcBef>
              <a:buFontTx/>
              <a:buChar char="–"/>
            </a:pPr>
            <a:r>
              <a:rPr lang="en-US" altLang="ar-SA" sz="2000" b="1" dirty="0">
                <a:latin typeface="Arial" charset="0"/>
              </a:rPr>
              <a:t>Self confidence</a:t>
            </a:r>
          </a:p>
          <a:p>
            <a:pPr lvl="1">
              <a:lnSpc>
                <a:spcPct val="90000"/>
              </a:lnSpc>
              <a:spcBef>
                <a:spcPct val="20000"/>
              </a:spcBef>
              <a:buFontTx/>
              <a:buChar char="–"/>
            </a:pPr>
            <a:r>
              <a:rPr lang="en-US" altLang="ar-SA" sz="2000" b="1" dirty="0">
                <a:latin typeface="Arial" charset="0"/>
              </a:rPr>
              <a:t>Self regulation</a:t>
            </a:r>
          </a:p>
          <a:p>
            <a:pPr lvl="2">
              <a:lnSpc>
                <a:spcPct val="90000"/>
              </a:lnSpc>
              <a:spcBef>
                <a:spcPct val="20000"/>
              </a:spcBef>
              <a:buFontTx/>
              <a:buChar char="•"/>
            </a:pPr>
            <a:r>
              <a:rPr lang="en-US" altLang="ar-SA" b="1" dirty="0">
                <a:latin typeface="Arial" charset="0"/>
              </a:rPr>
              <a:t>Self care</a:t>
            </a:r>
          </a:p>
          <a:p>
            <a:pPr lvl="2">
              <a:lnSpc>
                <a:spcPct val="90000"/>
              </a:lnSpc>
              <a:spcBef>
                <a:spcPct val="20000"/>
              </a:spcBef>
              <a:buFontTx/>
              <a:buChar char="•"/>
            </a:pPr>
            <a:r>
              <a:rPr lang="en-US" altLang="ar-SA" b="1" dirty="0">
                <a:latin typeface="Arial" charset="0"/>
              </a:rPr>
              <a:t>Self control</a:t>
            </a:r>
          </a:p>
          <a:p>
            <a:pPr lvl="2">
              <a:lnSpc>
                <a:spcPct val="90000"/>
              </a:lnSpc>
              <a:spcBef>
                <a:spcPct val="20000"/>
              </a:spcBef>
              <a:buFontTx/>
              <a:buChar char="•"/>
            </a:pPr>
            <a:r>
              <a:rPr lang="en-US" altLang="ar-SA" b="1" dirty="0">
                <a:latin typeface="Arial" charset="0"/>
              </a:rPr>
              <a:t>Personal time management</a:t>
            </a:r>
          </a:p>
          <a:p>
            <a:pPr lvl="1">
              <a:lnSpc>
                <a:spcPct val="90000"/>
              </a:lnSpc>
              <a:spcBef>
                <a:spcPct val="20000"/>
              </a:spcBef>
              <a:buFontTx/>
              <a:buChar char="–"/>
            </a:pPr>
            <a:r>
              <a:rPr lang="en-US" altLang="ar-SA" sz="2000" b="1" dirty="0">
                <a:latin typeface="Arial" charset="0"/>
              </a:rPr>
              <a:t> Motivation</a:t>
            </a:r>
          </a:p>
          <a:p>
            <a:pPr lvl="2">
              <a:lnSpc>
                <a:spcPct val="90000"/>
              </a:lnSpc>
              <a:spcBef>
                <a:spcPct val="20000"/>
              </a:spcBef>
              <a:buFontTx/>
              <a:buChar char="•"/>
            </a:pPr>
            <a:r>
              <a:rPr lang="en-US" altLang="ar-SA" b="1" dirty="0">
                <a:latin typeface="Arial" charset="0"/>
              </a:rPr>
              <a:t>Achievement drive</a:t>
            </a:r>
          </a:p>
          <a:p>
            <a:pPr lvl="2">
              <a:lnSpc>
                <a:spcPct val="90000"/>
              </a:lnSpc>
              <a:spcBef>
                <a:spcPct val="20000"/>
              </a:spcBef>
              <a:buFontTx/>
              <a:buChar char="•"/>
            </a:pPr>
            <a:r>
              <a:rPr lang="en-US" altLang="ar-SA" b="1" dirty="0">
                <a:latin typeface="Arial" charset="0"/>
              </a:rPr>
              <a:t>Commitment</a:t>
            </a:r>
          </a:p>
          <a:p>
            <a:pPr lvl="2">
              <a:lnSpc>
                <a:spcPct val="90000"/>
              </a:lnSpc>
              <a:spcBef>
                <a:spcPct val="20000"/>
              </a:spcBef>
              <a:buFontTx/>
              <a:buChar char="•"/>
            </a:pPr>
            <a:r>
              <a:rPr lang="en-US" altLang="ar-SA" b="1" dirty="0">
                <a:latin typeface="Arial" charset="0"/>
              </a:rPr>
              <a:t>initiative</a:t>
            </a:r>
          </a:p>
          <a:p>
            <a:pPr lvl="1">
              <a:lnSpc>
                <a:spcPct val="90000"/>
              </a:lnSpc>
              <a:spcBef>
                <a:spcPct val="20000"/>
              </a:spcBef>
              <a:buFontTx/>
              <a:buChar char="–"/>
            </a:pPr>
            <a:r>
              <a:rPr lang="en-US" altLang="ar-SA" sz="2000" b="1" dirty="0">
                <a:latin typeface="Arial" charset="0"/>
              </a:rPr>
              <a:t>Career choice</a:t>
            </a:r>
          </a:p>
          <a:p>
            <a:pPr lvl="1">
              <a:lnSpc>
                <a:spcPct val="90000"/>
              </a:lnSpc>
              <a:spcBef>
                <a:spcPct val="20000"/>
              </a:spcBef>
              <a:buFontTx/>
              <a:buChar char="–"/>
            </a:pPr>
            <a:endParaRPr lang="en-US" altLang="ar-SA" sz="2000" b="1" dirty="0">
              <a:latin typeface="Arial" charset="0"/>
            </a:endParaRPr>
          </a:p>
        </p:txBody>
      </p:sp>
    </p:spTree>
    <p:extLst>
      <p:ext uri="{BB962C8B-B14F-4D97-AF65-F5344CB8AC3E}">
        <p14:creationId xmlns:p14="http://schemas.microsoft.com/office/powerpoint/2010/main" val="125505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4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946">
                                            <p:txEl>
                                              <p:pRg st="6" end="6"/>
                                            </p:txEl>
                                          </p:spTgt>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9947">
                                            <p:txEl>
                                              <p:pRg st="0" end="0"/>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9947">
                                            <p:txEl>
                                              <p:pRg st="1" end="1"/>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9947">
                                            <p:txEl>
                                              <p:pRg st="2" end="2"/>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9947">
                                            <p:txEl>
                                              <p:pRg st="3" end="3"/>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9947">
                                            <p:txEl>
                                              <p:pRg st="4" end="4"/>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9947">
                                            <p:txEl>
                                              <p:pRg st="5" end="5"/>
                                            </p:txEl>
                                          </p:spTgt>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9947">
                                            <p:txEl>
                                              <p:pRg st="6" end="6"/>
                                            </p:txEl>
                                          </p:spTgt>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9947">
                                            <p:txEl>
                                              <p:pRg st="7" end="7"/>
                                            </p:txEl>
                                          </p:spTgt>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9947">
                                            <p:txEl>
                                              <p:pRg st="8" end="8"/>
                                            </p:txEl>
                                          </p:spTgt>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9947">
                                            <p:txEl>
                                              <p:pRg st="9" end="9"/>
                                            </p:txEl>
                                          </p:spTgt>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9947">
                                            <p:txEl>
                                              <p:pRg st="10" end="10"/>
                                            </p:txEl>
                                          </p:spTgt>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9947">
                                            <p:txEl>
                                              <p:pRg st="11" end="11"/>
                                            </p:txEl>
                                          </p:spTgt>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994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build="p" bldLvl="3"/>
      <p:bldP spid="39947"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1" name="Rectangle 11"/>
          <p:cNvSpPr>
            <a:spLocks noGrp="1" noChangeArrowheads="1"/>
          </p:cNvSpPr>
          <p:nvPr>
            <p:ph type="title" idx="4294967295"/>
          </p:nvPr>
        </p:nvSpPr>
        <p:spPr>
          <a:xfrm>
            <a:off x="457200" y="2438400"/>
            <a:ext cx="8229600" cy="1143000"/>
          </a:xfrm>
        </p:spPr>
        <p:txBody>
          <a:bodyPr anchorCtr="0"/>
          <a:lstStyle/>
          <a:p>
            <a:pPr algn="ctr" eaLnBrk="1" hangingPunct="1">
              <a:defRPr/>
            </a:pPr>
            <a:r>
              <a:rPr lang="en-US" sz="3800" b="1" dirty="0" smtClean="0"/>
              <a:t>How professionalism can be </a:t>
            </a:r>
            <a:br>
              <a:rPr lang="en-US" sz="3800" b="1" dirty="0" smtClean="0"/>
            </a:br>
            <a:r>
              <a:rPr lang="en-US" sz="3800" b="1" dirty="0" smtClean="0"/>
              <a:t>taught?</a:t>
            </a:r>
          </a:p>
        </p:txBody>
      </p:sp>
    </p:spTree>
    <p:extLst>
      <p:ext uri="{BB962C8B-B14F-4D97-AF65-F5344CB8AC3E}">
        <p14:creationId xmlns:p14="http://schemas.microsoft.com/office/powerpoint/2010/main" val="234851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Professionalism Course</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t>Course title             :   Professionalism</a:t>
            </a:r>
          </a:p>
          <a:p>
            <a:r>
              <a:rPr lang="en-US" b="1" dirty="0" smtClean="0"/>
              <a:t>Code                       :  </a:t>
            </a:r>
            <a:r>
              <a:rPr lang="en-US" b="1" dirty="0" smtClean="0">
                <a:solidFill>
                  <a:srgbClr val="C00000"/>
                </a:solidFill>
              </a:rPr>
              <a:t>SKL</a:t>
            </a:r>
            <a:r>
              <a:rPr lang="en-US" b="1" dirty="0" smtClean="0"/>
              <a:t> </a:t>
            </a:r>
            <a:r>
              <a:rPr lang="en-US" b="1" dirty="0" smtClean="0">
                <a:solidFill>
                  <a:srgbClr val="C00000"/>
                </a:solidFill>
              </a:rPr>
              <a:t>223</a:t>
            </a:r>
          </a:p>
          <a:p>
            <a:r>
              <a:rPr lang="en-US" b="1" dirty="0" smtClean="0"/>
              <a:t>Target                      :  Second year medical students</a:t>
            </a:r>
          </a:p>
          <a:p>
            <a:r>
              <a:rPr lang="en-US" b="1" dirty="0" smtClean="0"/>
              <a:t>Course duration     :   First semester </a:t>
            </a:r>
          </a:p>
          <a:p>
            <a:r>
              <a:rPr lang="en-US" b="1" dirty="0" smtClean="0"/>
              <a:t>Credit hours            :   Two  hours</a:t>
            </a:r>
          </a:p>
          <a:p>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6858000"/>
          </a:xfrm>
          <a:prstGeom prst="rect">
            <a:avLst/>
          </a:prstGeom>
          <a:gradFill rotWithShape="1">
            <a:gsLst>
              <a:gs pos="0">
                <a:srgbClr val="FFFFFF"/>
              </a:gs>
              <a:gs pos="100000">
                <a:srgbClr val="C4EAF7"/>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ar-SA" altLang="ar-SA">
              <a:latin typeface="Arial" charset="0"/>
            </a:endParaRPr>
          </a:p>
        </p:txBody>
      </p:sp>
      <p:pic>
        <p:nvPicPr>
          <p:cNvPr id="32771" name="Picture 3" descr="kaau_2_50"/>
          <p:cNvPicPr>
            <a:picLocks noChangeAspect="1" noChangeArrowheads="1"/>
          </p:cNvPicPr>
          <p:nvPr/>
        </p:nvPicPr>
        <p:blipFill>
          <a:blip r:embed="rId2">
            <a:extLst>
              <a:ext uri="{28A0092B-C50C-407E-A947-70E740481C1C}">
                <a14:useLocalDpi xmlns:a14="http://schemas.microsoft.com/office/drawing/2010/main" val="0"/>
              </a:ext>
            </a:extLst>
          </a:blip>
          <a:srcRect t="3990" b="249"/>
          <a:stretch>
            <a:fillRect/>
          </a:stretch>
        </p:blipFill>
        <p:spPr bwMode="auto">
          <a:xfrm>
            <a:off x="0" y="50292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grpSp>
        <p:nvGrpSpPr>
          <p:cNvPr id="32772" name="Group 15"/>
          <p:cNvGrpSpPr>
            <a:grpSpLocks/>
          </p:cNvGrpSpPr>
          <p:nvPr/>
        </p:nvGrpSpPr>
        <p:grpSpPr bwMode="auto">
          <a:xfrm>
            <a:off x="0" y="5715000"/>
            <a:ext cx="1295400" cy="838200"/>
            <a:chOff x="0" y="3600"/>
            <a:chExt cx="816" cy="528"/>
          </a:xfrm>
        </p:grpSpPr>
        <p:sp>
          <p:nvSpPr>
            <p:cNvPr id="32775" name="WordArt 10"/>
            <p:cNvSpPr>
              <a:spLocks noChangeArrowheads="1" noChangeShapeType="1" noTextEdit="1"/>
            </p:cNvSpPr>
            <p:nvPr/>
          </p:nvSpPr>
          <p:spPr bwMode="auto">
            <a:xfrm>
              <a:off x="0" y="3984"/>
              <a:ext cx="816" cy="14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ar-SA" sz="3600" kern="10">
                  <a:solidFill>
                    <a:srgbClr val="000099"/>
                  </a:solidFill>
                  <a:effectLst>
                    <a:outerShdw dist="17961" dir="2700000" algn="ctr" rotWithShape="0">
                      <a:srgbClr val="66CCFF"/>
                    </a:outerShdw>
                  </a:effectLst>
                  <a:latin typeface="Arial"/>
                  <a:cs typeface="Arial"/>
                </a:rPr>
                <a:t>وكالة الكلية للجودة والتطوير  </a:t>
              </a:r>
            </a:p>
          </p:txBody>
        </p:sp>
        <p:pic>
          <p:nvPicPr>
            <p:cNvPr id="32776" name="Picture 11" descr="New Picture"/>
            <p:cNvPicPr>
              <a:picLocks noChangeAspect="1" noChangeArrowheads="1"/>
            </p:cNvPicPr>
            <p:nvPr/>
          </p:nvPicPr>
          <p:blipFill>
            <a:blip r:embed="rId3">
              <a:extLst>
                <a:ext uri="{28A0092B-C50C-407E-A947-70E740481C1C}">
                  <a14:useLocalDpi xmlns:a14="http://schemas.microsoft.com/office/drawing/2010/main" val="0"/>
                </a:ext>
              </a:extLst>
            </a:blip>
            <a:srcRect l="79395" t="5882" b="5115"/>
            <a:stretch>
              <a:fillRect/>
            </a:stretch>
          </p:blipFill>
          <p:spPr bwMode="auto">
            <a:xfrm>
              <a:off x="292" y="3600"/>
              <a:ext cx="284" cy="288"/>
            </a:xfrm>
            <a:prstGeom prst="rect">
              <a:avLst/>
            </a:prstGeom>
            <a:noFill/>
            <a:ln>
              <a:noFill/>
            </a:ln>
            <a:effectLst>
              <a:outerShdw dist="35921" dir="2700000" algn="ctr" rotWithShape="0">
                <a:srgbClr val="00009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73" name="Picture 10" descr="pingu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AutoShape 11"/>
          <p:cNvSpPr>
            <a:spLocks noChangeArrowheads="1"/>
          </p:cNvSpPr>
          <p:nvPr/>
        </p:nvSpPr>
        <p:spPr bwMode="auto">
          <a:xfrm>
            <a:off x="3505200" y="228600"/>
            <a:ext cx="2743200" cy="838200"/>
          </a:xfrm>
          <a:prstGeom prst="wedgeEllipseCallout">
            <a:avLst>
              <a:gd name="adj1" fmla="val 61634"/>
              <a:gd name="adj2" fmla="val 107917"/>
            </a:avLst>
          </a:prstGeom>
          <a:solidFill>
            <a:schemeClr val="accent1"/>
          </a:solidFill>
          <a:ln w="57150">
            <a:solidFill>
              <a:srgbClr val="FF0000"/>
            </a:solidFill>
            <a:miter lim="800000"/>
            <a:headEnd/>
            <a:tailEnd/>
          </a:ln>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altLang="ar-SA" sz="2000" b="1">
                <a:solidFill>
                  <a:schemeClr val="hlink"/>
                </a:solidFill>
              </a:rPr>
              <a:t>Do that.. &amp; </a:t>
            </a:r>
          </a:p>
          <a:p>
            <a:pPr algn="ctr" eaLnBrk="1" hangingPunct="1"/>
            <a:r>
              <a:rPr lang="en-US" altLang="ar-SA" sz="2000" b="1">
                <a:solidFill>
                  <a:schemeClr val="hlink"/>
                </a:solidFill>
              </a:rPr>
              <a:t>Don’t do that</a:t>
            </a:r>
          </a:p>
        </p:txBody>
      </p:sp>
    </p:spTree>
    <p:extLst>
      <p:ext uri="{BB962C8B-B14F-4D97-AF65-F5344CB8AC3E}">
        <p14:creationId xmlns:p14="http://schemas.microsoft.com/office/powerpoint/2010/main" val="983784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scan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AutoShape 5"/>
          <p:cNvSpPr>
            <a:spLocks noChangeArrowheads="1"/>
          </p:cNvSpPr>
          <p:nvPr/>
        </p:nvSpPr>
        <p:spPr bwMode="auto">
          <a:xfrm>
            <a:off x="6858000" y="304800"/>
            <a:ext cx="2209800" cy="762000"/>
          </a:xfrm>
          <a:prstGeom prst="wedgeEllipseCallout">
            <a:avLst>
              <a:gd name="adj1" fmla="val -11421"/>
              <a:gd name="adj2" fmla="val 67917"/>
            </a:avLst>
          </a:prstGeom>
          <a:solidFill>
            <a:schemeClr val="accent1"/>
          </a:solidFill>
          <a:ln w="57150">
            <a:solidFill>
              <a:srgbClr val="FF0000"/>
            </a:solidFill>
            <a:miter lim="800000"/>
            <a:headEnd/>
            <a:tailEnd/>
          </a:ln>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altLang="ar-SA" sz="2000" b="1">
                <a:solidFill>
                  <a:schemeClr val="hlink"/>
                </a:solidFill>
              </a:rPr>
              <a:t>Follow Me</a:t>
            </a:r>
          </a:p>
        </p:txBody>
      </p:sp>
    </p:spTree>
    <p:extLst>
      <p:ext uri="{BB962C8B-B14F-4D97-AF65-F5344CB8AC3E}">
        <p14:creationId xmlns:p14="http://schemas.microsoft.com/office/powerpoint/2010/main" val="1344786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5"/>
          <p:cNvSpPr>
            <a:spLocks noGrp="1"/>
          </p:cNvSpPr>
          <p:nvPr>
            <p:ph idx="4294967295"/>
          </p:nvPr>
        </p:nvSpPr>
        <p:spPr/>
        <p:txBody>
          <a:bodyPr/>
          <a:lstStyle/>
          <a:p>
            <a:pPr eaLnBrk="1" hangingPunct="1">
              <a:defRPr/>
            </a:pPr>
            <a:endParaRPr lang="ar-SA" smtClean="0"/>
          </a:p>
        </p:txBody>
      </p:sp>
      <p:pic>
        <p:nvPicPr>
          <p:cNvPr id="45059" name="Picture 6" descr="Kinnoull Hill &amp; T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8"/>
          <p:cNvSpPr>
            <a:spLocks noChangeArrowheads="1" noChangeShapeType="1" noTextEdit="1"/>
          </p:cNvSpPr>
          <p:nvPr/>
        </p:nvSpPr>
        <p:spPr bwMode="auto">
          <a:xfrm>
            <a:off x="395288" y="2708275"/>
            <a:ext cx="3686175" cy="3090863"/>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Thanks</a:t>
            </a:r>
            <a:endParaRPr lang="ar-SA" sz="3600" kern="10">
              <a:ln w="9525">
                <a:solidFill>
                  <a:srgbClr val="000000"/>
                </a:solidFill>
                <a:round/>
                <a:headEnd/>
                <a:tailEnd/>
              </a:ln>
              <a:solidFill>
                <a:srgbClr val="000000"/>
              </a:solidFill>
              <a:latin typeface="Arial Black"/>
            </a:endParaRPr>
          </a:p>
        </p:txBody>
      </p:sp>
    </p:spTree>
    <p:extLst>
      <p:ext uri="{BB962C8B-B14F-4D97-AF65-F5344CB8AC3E}">
        <p14:creationId xmlns:p14="http://schemas.microsoft.com/office/powerpoint/2010/main" val="261840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Professionalism</a:t>
            </a:r>
            <a:br>
              <a:rPr lang="en-US" b="1" dirty="0" smtClean="0">
                <a:solidFill>
                  <a:srgbClr val="C00000"/>
                </a:solidFill>
              </a:rPr>
            </a:br>
            <a:r>
              <a:rPr lang="en-US" b="1" dirty="0" smtClean="0">
                <a:solidFill>
                  <a:srgbClr val="C00000"/>
                </a:solidFill>
              </a:rPr>
              <a:t>Orientation and Introduction to the Course</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Aim and objectives of the professionalism course</a:t>
            </a:r>
          </a:p>
          <a:p>
            <a:r>
              <a:rPr lang="en-US" dirty="0" smtClean="0"/>
              <a:t>Teaching and learning strategies </a:t>
            </a:r>
          </a:p>
          <a:p>
            <a:r>
              <a:rPr lang="en-US" dirty="0" smtClean="0"/>
              <a:t>Student’s assessment and evaluation</a:t>
            </a:r>
          </a:p>
          <a:p>
            <a:r>
              <a:rPr lang="en-US" dirty="0" smtClean="0"/>
              <a:t>References</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Aims of the course</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sz="2800" dirty="0" smtClean="0"/>
              <a:t>The aim of the course is </a:t>
            </a:r>
            <a:r>
              <a:rPr lang="en-US" sz="2800" dirty="0" smtClean="0">
                <a:solidFill>
                  <a:srgbClr val="C00000"/>
                </a:solidFill>
              </a:rPr>
              <a:t>to have a graduate medical students with commitment to highest standards of excellence in the future practice of medicine and to sustain the interest ,welfare and safety of the patients.</a:t>
            </a:r>
          </a:p>
          <a:p>
            <a:r>
              <a:rPr lang="en-US" sz="2800" dirty="0" smtClean="0"/>
              <a:t>To display adequate </a:t>
            </a:r>
            <a:r>
              <a:rPr lang="en-US" sz="2800" dirty="0" smtClean="0">
                <a:solidFill>
                  <a:srgbClr val="C00000"/>
                </a:solidFill>
              </a:rPr>
              <a:t>responsibility</a:t>
            </a:r>
            <a:r>
              <a:rPr lang="en-US" sz="2800" dirty="0" smtClean="0"/>
              <a:t> towards the needs of the society.</a:t>
            </a:r>
          </a:p>
          <a:p>
            <a:endParaRPr lang="en-US" sz="2800" dirty="0"/>
          </a:p>
        </p:txBody>
      </p:sp>
    </p:spTree>
    <p:extLst>
      <p:ext uri="{BB962C8B-B14F-4D97-AF65-F5344CB8AC3E}">
        <p14:creationId xmlns:p14="http://schemas.microsoft.com/office/powerpoint/2010/main" val="2186160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Objectives of the course</a:t>
            </a:r>
            <a:endParaRPr lang="en-US" b="1" dirty="0">
              <a:solidFill>
                <a:srgbClr val="0070C0"/>
              </a:solidFill>
            </a:endParaRPr>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Define the </a:t>
            </a:r>
            <a:r>
              <a:rPr lang="en-US" dirty="0" smtClean="0">
                <a:solidFill>
                  <a:schemeClr val="accent5">
                    <a:lumMod val="75000"/>
                  </a:schemeClr>
                </a:solidFill>
              </a:rPr>
              <a:t>attribute</a:t>
            </a:r>
            <a:r>
              <a:rPr lang="en-US" dirty="0" smtClean="0"/>
              <a:t> of professionalism</a:t>
            </a:r>
          </a:p>
          <a:p>
            <a:pPr marL="457200" indent="-457200">
              <a:buFont typeface="+mj-lt"/>
              <a:buAutoNum type="arabicPeriod"/>
            </a:pPr>
            <a:r>
              <a:rPr lang="en-US" dirty="0" smtClean="0"/>
              <a:t>Practice effectively in </a:t>
            </a:r>
            <a:r>
              <a:rPr lang="en-US" dirty="0" smtClean="0">
                <a:solidFill>
                  <a:schemeClr val="accent5">
                    <a:lumMod val="75000"/>
                  </a:schemeClr>
                </a:solidFill>
              </a:rPr>
              <a:t>teamwork</a:t>
            </a:r>
            <a:r>
              <a:rPr lang="en-US" dirty="0" smtClean="0"/>
              <a:t> during an inter-professional activity</a:t>
            </a:r>
          </a:p>
          <a:p>
            <a:pPr marL="457200" indent="-457200">
              <a:buFont typeface="+mj-lt"/>
              <a:buAutoNum type="arabicPeriod"/>
            </a:pPr>
            <a:r>
              <a:rPr lang="en-US" dirty="0" smtClean="0"/>
              <a:t>Demonstrate the attributes and behavior of </a:t>
            </a:r>
            <a:r>
              <a:rPr lang="en-US" dirty="0" smtClean="0">
                <a:solidFill>
                  <a:schemeClr val="accent5">
                    <a:lumMod val="75000"/>
                  </a:schemeClr>
                </a:solidFill>
              </a:rPr>
              <a:t>a professional medical student</a:t>
            </a:r>
          </a:p>
          <a:p>
            <a:pPr marL="457200" indent="-457200">
              <a:buFont typeface="+mj-lt"/>
              <a:buAutoNum type="arabicPeriod"/>
            </a:pPr>
            <a:r>
              <a:rPr lang="en-US" dirty="0" smtClean="0"/>
              <a:t>Recognize and mange </a:t>
            </a:r>
            <a:r>
              <a:rPr lang="en-US" dirty="0" smtClean="0">
                <a:solidFill>
                  <a:schemeClr val="accent5">
                    <a:lumMod val="75000"/>
                  </a:schemeClr>
                </a:solidFill>
              </a:rPr>
              <a:t>conflicts</a:t>
            </a:r>
            <a:r>
              <a:rPr lang="en-US" dirty="0" smtClean="0"/>
              <a:t> at work place</a:t>
            </a:r>
          </a:p>
          <a:p>
            <a:pPr marL="457200" indent="-457200">
              <a:buFont typeface="+mj-lt"/>
              <a:buAutoNum type="arabicPeriod"/>
            </a:pPr>
            <a:r>
              <a:rPr lang="en-US" dirty="0" smtClean="0"/>
              <a:t>Demonstrate commitment of </a:t>
            </a:r>
            <a:r>
              <a:rPr lang="en-US" dirty="0" smtClean="0">
                <a:solidFill>
                  <a:schemeClr val="accent5">
                    <a:lumMod val="75000"/>
                  </a:schemeClr>
                </a:solidFill>
              </a:rPr>
              <a:t>life long learning and professional development and the capacity for reflection </a:t>
            </a:r>
            <a:r>
              <a:rPr lang="en-US" dirty="0" smtClean="0"/>
              <a:t>and self –evaluation</a:t>
            </a:r>
          </a:p>
          <a:p>
            <a:pPr marL="457200" indent="-457200">
              <a:buFont typeface="+mj-lt"/>
              <a:buAutoNum type="arabicPeriod"/>
            </a:pPr>
            <a:r>
              <a:rPr lang="en-US" dirty="0" smtClean="0">
                <a:solidFill>
                  <a:schemeClr val="accent5">
                    <a:lumMod val="75000"/>
                  </a:schemeClr>
                </a:solidFill>
              </a:rPr>
              <a:t>Communicate</a:t>
            </a:r>
            <a:r>
              <a:rPr lang="en-US" dirty="0" smtClean="0"/>
              <a:t> effectively </a:t>
            </a:r>
            <a:r>
              <a:rPr lang="en-US" dirty="0" smtClean="0"/>
              <a:t>with patients , their families, colleagues and other health professionals.</a:t>
            </a:r>
          </a:p>
          <a:p>
            <a:pPr marL="457200" indent="-457200">
              <a:buFont typeface="+mj-lt"/>
              <a:buAutoNum type="arabicPeriod"/>
            </a:pPr>
            <a:r>
              <a:rPr lang="en-US" dirty="0" smtClean="0"/>
              <a:t>Practice as a </a:t>
            </a:r>
            <a:r>
              <a:rPr lang="en-US" dirty="0" smtClean="0">
                <a:solidFill>
                  <a:schemeClr val="accent5">
                    <a:lumMod val="75000"/>
                  </a:schemeClr>
                </a:solidFill>
              </a:rPr>
              <a:t>volunteer</a:t>
            </a:r>
            <a:r>
              <a:rPr lang="en-US" dirty="0" smtClean="0"/>
              <a:t> for the community services in collaboration with health societies and agencies.</a:t>
            </a:r>
            <a:endParaRPr lang="en-US" dirty="0"/>
          </a:p>
        </p:txBody>
      </p:sp>
    </p:spTree>
    <p:extLst>
      <p:ext uri="{BB962C8B-B14F-4D97-AF65-F5344CB8AC3E}">
        <p14:creationId xmlns:p14="http://schemas.microsoft.com/office/powerpoint/2010/main" val="2908729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Professionalism course: Topics / Sessions</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sz="2800" dirty="0" smtClean="0"/>
              <a:t>Eight topics/sessions :</a:t>
            </a:r>
          </a:p>
          <a:p>
            <a:pPr marL="0" indent="0">
              <a:buNone/>
            </a:pPr>
            <a:r>
              <a:rPr lang="en-US" sz="2800" dirty="0" smtClean="0"/>
              <a:t>Five topics - one hour each,</a:t>
            </a:r>
          </a:p>
          <a:p>
            <a:pPr marL="0" indent="0">
              <a:buNone/>
            </a:pPr>
            <a:r>
              <a:rPr lang="en-US" sz="2800" dirty="0" smtClean="0"/>
              <a:t>Three topics given in two sessions ( 2 hours)</a:t>
            </a:r>
          </a:p>
          <a:p>
            <a:pPr marL="0" indent="0">
              <a:buNone/>
            </a:pPr>
            <a:endParaRPr lang="en-US" sz="2800" dirty="0" smtClean="0"/>
          </a:p>
          <a:p>
            <a:r>
              <a:rPr lang="en-US" sz="2800" dirty="0" smtClean="0"/>
              <a:t>Read guide for tutors and students for details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Teaching methods</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sz="3200" dirty="0" smtClean="0"/>
              <a:t>Interactive lecture/group discussion</a:t>
            </a:r>
          </a:p>
          <a:p>
            <a:r>
              <a:rPr lang="en-US" sz="3200" dirty="0" smtClean="0"/>
              <a:t>Student led </a:t>
            </a:r>
            <a:r>
              <a:rPr lang="en-US" sz="3200" dirty="0" smtClean="0">
                <a:solidFill>
                  <a:schemeClr val="tx1"/>
                </a:solidFill>
              </a:rPr>
              <a:t>seminar/team based learning</a:t>
            </a:r>
          </a:p>
          <a:p>
            <a:r>
              <a:rPr lang="en-US" sz="3200" dirty="0" smtClean="0"/>
              <a:t>Inter-professional team</a:t>
            </a:r>
          </a:p>
          <a:p>
            <a:r>
              <a:rPr lang="en-US" sz="3200" dirty="0" smtClean="0"/>
              <a:t>Preparation of volunteering works and awareness campaigns</a:t>
            </a:r>
          </a:p>
          <a:p>
            <a:r>
              <a:rPr lang="en-US" sz="3200" dirty="0" smtClean="0"/>
              <a:t>Attending seminars in collaboration with health education.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Teaching methods</a:t>
            </a:r>
            <a:r>
              <a:rPr lang="en-US" b="1" dirty="0" smtClean="0">
                <a:solidFill>
                  <a:srgbClr val="C00000"/>
                </a:solidFill>
              </a:rPr>
              <a:t/>
            </a:r>
            <a:br>
              <a:rPr lang="en-US" b="1" dirty="0" smtClean="0">
                <a:solidFill>
                  <a:srgbClr val="C00000"/>
                </a:solidFill>
              </a:rPr>
            </a:br>
            <a:r>
              <a:rPr lang="en-US" sz="2000" b="1" i="1" dirty="0" smtClean="0"/>
              <a:t>student led seminar, projects &amp; other activities  </a:t>
            </a:r>
            <a:endParaRPr lang="en-US" sz="2000" b="1" i="1" dirty="0"/>
          </a:p>
        </p:txBody>
      </p:sp>
      <p:sp>
        <p:nvSpPr>
          <p:cNvPr id="3" name="Content Placeholder 2"/>
          <p:cNvSpPr>
            <a:spLocks noGrp="1"/>
          </p:cNvSpPr>
          <p:nvPr>
            <p:ph idx="1"/>
          </p:nvPr>
        </p:nvSpPr>
        <p:spPr/>
        <p:txBody>
          <a:bodyPr>
            <a:normAutofit lnSpcReduction="10000"/>
          </a:bodyPr>
          <a:lstStyle/>
          <a:p>
            <a:r>
              <a:rPr lang="en-US" dirty="0" smtClean="0"/>
              <a:t>Includes assignments and projects. Students at each group will be divided into </a:t>
            </a:r>
            <a:r>
              <a:rPr lang="en-US" b="1" dirty="0" smtClean="0">
                <a:solidFill>
                  <a:srgbClr val="C00000"/>
                </a:solidFill>
              </a:rPr>
              <a:t>3 subgroups </a:t>
            </a:r>
            <a:r>
              <a:rPr lang="en-US" dirty="0" smtClean="0"/>
              <a:t>at the beginning of the academic year. </a:t>
            </a:r>
          </a:p>
          <a:p>
            <a:r>
              <a:rPr lang="en-US" dirty="0" smtClean="0"/>
              <a:t>Each subgroup shall participate in </a:t>
            </a:r>
            <a:r>
              <a:rPr lang="en-US" b="1" dirty="0" smtClean="0">
                <a:solidFill>
                  <a:srgbClr val="C00000"/>
                </a:solidFill>
              </a:rPr>
              <a:t>one</a:t>
            </a:r>
            <a:r>
              <a:rPr lang="en-US" b="1" dirty="0" smtClean="0"/>
              <a:t> </a:t>
            </a:r>
            <a:r>
              <a:rPr lang="en-US" dirty="0" smtClean="0"/>
              <a:t>topic/session ( preparation, discussion and presentation).</a:t>
            </a:r>
          </a:p>
          <a:p>
            <a:r>
              <a:rPr lang="en-US" dirty="0" smtClean="0"/>
              <a:t>Materials of the topic , summary handouts and references and instructions will be given to involved group earlier at the start of the course and before the day of the session to help in preparing the topic.</a:t>
            </a:r>
            <a:endParaRPr lang="en-US" dirty="0"/>
          </a:p>
          <a:p>
            <a:r>
              <a:rPr lang="en-US" dirty="0" smtClean="0"/>
              <a:t>Students in the presenting group will be evaluated after presentation and discussion.</a:t>
            </a:r>
          </a:p>
          <a:p>
            <a:r>
              <a:rPr lang="en-US" dirty="0" smtClean="0"/>
              <a:t>Evaluation of the involved group will be counted with continuous assessment ( </a:t>
            </a:r>
            <a:r>
              <a:rPr lang="en-US" dirty="0" smtClean="0">
                <a:solidFill>
                  <a:srgbClr val="C00000"/>
                </a:solidFill>
              </a:rPr>
              <a:t>40 marks</a:t>
            </a:r>
            <a:r>
              <a:rPr lang="en-US" dirty="0" smtClean="0"/>
              <a:t>)</a:t>
            </a:r>
          </a:p>
          <a:p>
            <a:r>
              <a:rPr lang="en-US" b="1" dirty="0" smtClean="0">
                <a:solidFill>
                  <a:srgbClr val="C00000"/>
                </a:solidFill>
              </a:rPr>
              <a:t>All students must attend all activities and participate and will be evaluated by tutors</a:t>
            </a:r>
            <a:r>
              <a:rPr lang="en-US"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3822602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2291</TotalTime>
  <Words>1406</Words>
  <Application>Microsoft Office PowerPoint</Application>
  <PresentationFormat>عرض على الشاشة (3:4)‏</PresentationFormat>
  <Paragraphs>199</Paragraphs>
  <Slides>32</Slides>
  <Notes>2</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Office Theme</vt:lpstr>
      <vt:lpstr> Professionalism Orientation ,Overview,  Concepts &amp; Key Elements </vt:lpstr>
      <vt:lpstr>Professionalism course SKL-223 Overview </vt:lpstr>
      <vt:lpstr>Professionalism Course</vt:lpstr>
      <vt:lpstr>Professionalism Orientation and Introduction to the Course</vt:lpstr>
      <vt:lpstr>Aims of the course</vt:lpstr>
      <vt:lpstr>Objectives of the course</vt:lpstr>
      <vt:lpstr>Professionalism course: Topics / Sessions</vt:lpstr>
      <vt:lpstr>Teaching methods</vt:lpstr>
      <vt:lpstr>Teaching methods student led seminar, projects &amp; other activities  </vt:lpstr>
      <vt:lpstr>Student’s Assessment</vt:lpstr>
      <vt:lpstr>References </vt:lpstr>
      <vt:lpstr>Professionalism &amp; Key elements  Contents:</vt:lpstr>
      <vt:lpstr>عرض تقديمي في PowerPoint</vt:lpstr>
      <vt:lpstr>عرض تقديمي في PowerPoint</vt:lpstr>
      <vt:lpstr>عرض تقديمي في PowerPoint</vt:lpstr>
      <vt:lpstr>عرض تقديمي في PowerPoint</vt:lpstr>
      <vt:lpstr>Why Professionalism Is Important?</vt:lpstr>
      <vt:lpstr>الطبيب المسلم مهنيٌ بطبعه</vt:lpstr>
      <vt:lpstr> Professionalism Key Elements  </vt:lpstr>
      <vt:lpstr>'Project Professionalism' (ABIM, 2001)</vt:lpstr>
      <vt:lpstr>Concepts of Professionalism</vt:lpstr>
      <vt:lpstr>عرض تقديمي في PowerPoint</vt:lpstr>
      <vt:lpstr>Meanings of accountability</vt:lpstr>
      <vt:lpstr>Why Accountability is important?</vt:lpstr>
      <vt:lpstr>Professionalism vs Ethics</vt:lpstr>
      <vt:lpstr>How professionalism can be implemented?</vt:lpstr>
      <vt:lpstr>عرض تقديمي في PowerPoint</vt:lpstr>
      <vt:lpstr>عرض تقديمي في PowerPoint</vt:lpstr>
      <vt:lpstr>How professionalism can be  taught?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course ovwerview</dc:title>
  <dc:creator>Dr.Hannan</dc:creator>
  <cp:lastModifiedBy>USER</cp:lastModifiedBy>
  <cp:revision>422</cp:revision>
  <dcterms:created xsi:type="dcterms:W3CDTF">2010-08-07T09:19:20Z</dcterms:created>
  <dcterms:modified xsi:type="dcterms:W3CDTF">2019-09-15T08:02:57Z</dcterms:modified>
</cp:coreProperties>
</file>