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  <p:sldId r:id="rId20" id="270"/>
    <p:sldId r:id="rId21" id="271"/>
    <p:sldId r:id="rId22" id="272"/>
    <p:sldId r:id="rId23" id="273"/>
    <p:sldId r:id="rId24" id="274"/>
    <p:sldId r:id="rId25" id="275"/>
    <p:sldId r:id="rId26" id="276"/>
    <p:sldId r:id="rId27" id="277"/>
    <p:sldId r:id="rId28" id="278"/>
    <p:sldId r:id="rId29" id="279"/>
    <p:sldId r:id="rId30" id="280"/>
    <p:sldId r:id="rId31" id="281"/>
    <p:sldId r:id="rId32" id="282"/>
    <p:sldId r:id="rId33" id="283"/>
    <p:sldId r:id="rId34" id="284"/>
    <p:sldId r:id="rId35" id="285"/>
    <p:sldId r:id="rId36" id="286"/>
    <p:sldId r:id="rId37" id="287"/>
    <p:sldId r:id="rId38" id="288"/>
    <p:sldId r:id="rId39" id="289"/>
  </p:sldIdLst>
  <p:sldSz cx="9144000" cy="6858000" type="screen4x3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showPr showNarration="1">
    <p:present/>
    <p:sldAll/>
    <p:penCl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srgbClr val="FF0000"/>
    </p:penClr>
  </p:showPr>
</p:presentationPr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>
  <p:normalViewPr>
    <p:restoredLeft sz="15620"/>
    <p:restoredTop sz="94660"/>
  </p:normalViewPr>
  <p:slideViewPr>
    <p:cSldViewPr>
      <p:cViewPr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107"/>
          <a:sy d="100" n="107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-84" y="-72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" n="1"/>
        <a:sy d="1" n="1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slides/slide11.xml" Type="http://schemas.openxmlformats.org/officeDocument/2006/relationships/slide"></Relationship><Relationship Id="rId17" Target="slides/slide12.xml" Type="http://schemas.openxmlformats.org/officeDocument/2006/relationships/slide"></Relationship><Relationship Id="rId18" Target="slides/slide13.xml" Type="http://schemas.openxmlformats.org/officeDocument/2006/relationships/slide"></Relationship><Relationship Id="rId19" Target="slides/slide14.xml" Type="http://schemas.openxmlformats.org/officeDocument/2006/relationships/slide"></Relationship><Relationship Id="rId20" Target="slides/slide15.xml" Type="http://schemas.openxmlformats.org/officeDocument/2006/relationships/slide"></Relationship><Relationship Id="rId21" Target="slides/slide16.xml" Type="http://schemas.openxmlformats.org/officeDocument/2006/relationships/slide"></Relationship><Relationship Id="rId22" Target="slides/slide17.xml" Type="http://schemas.openxmlformats.org/officeDocument/2006/relationships/slide"></Relationship><Relationship Id="rId23" Target="slides/slide18.xml" Type="http://schemas.openxmlformats.org/officeDocument/2006/relationships/slide"></Relationship><Relationship Id="rId24" Target="slides/slide19.xml" Type="http://schemas.openxmlformats.org/officeDocument/2006/relationships/slide"></Relationship><Relationship Id="rId25" Target="slides/slide20.xml" Type="http://schemas.openxmlformats.org/officeDocument/2006/relationships/slide"></Relationship><Relationship Id="rId26" Target="slides/slide21.xml" Type="http://schemas.openxmlformats.org/officeDocument/2006/relationships/slide"></Relationship><Relationship Id="rId27" Target="slides/slide22.xml" Type="http://schemas.openxmlformats.org/officeDocument/2006/relationships/slide"></Relationship><Relationship Id="rId28" Target="slides/slide23.xml" Type="http://schemas.openxmlformats.org/officeDocument/2006/relationships/slide"></Relationship><Relationship Id="rId29" Target="slides/slide24.xml" Type="http://schemas.openxmlformats.org/officeDocument/2006/relationships/slide"></Relationship><Relationship Id="rId30" Target="slides/slide25.xml" Type="http://schemas.openxmlformats.org/officeDocument/2006/relationships/slide"></Relationship><Relationship Id="rId31" Target="slides/slide26.xml" Type="http://schemas.openxmlformats.org/officeDocument/2006/relationships/slide"></Relationship><Relationship Id="rId32" Target="slides/slide27.xml" Type="http://schemas.openxmlformats.org/officeDocument/2006/relationships/slide"></Relationship><Relationship Id="rId33" Target="slides/slide28.xml" Type="http://schemas.openxmlformats.org/officeDocument/2006/relationships/slide"></Relationship><Relationship Id="rId34" Target="slides/slide29.xml" Type="http://schemas.openxmlformats.org/officeDocument/2006/relationships/slide"></Relationship><Relationship Id="rId35" Target="slides/slide30.xml" Type="http://schemas.openxmlformats.org/officeDocument/2006/relationships/slide"></Relationship><Relationship Id="rId36" Target="slides/slide31.xml" Type="http://schemas.openxmlformats.org/officeDocument/2006/relationships/slide"></Relationship><Relationship Id="rId37" Target="slides/slide32.xml" Type="http://schemas.openxmlformats.org/officeDocument/2006/relationships/slide"></Relationship><Relationship Id="rId38" Target="slides/slide33.xml" Type="http://schemas.openxmlformats.org/officeDocument/2006/relationships/slide"></Relationship><Relationship Id="rId39" Target="slides/slide34.xml" Type="http://schemas.openxmlformats.org/officeDocument/2006/relationships/slide"></Relationship><Relationship Id="rId40" Target="theme/theme1.xml" Type="http://schemas.openxmlformats.org/officeDocument/2006/relationships/theme"></Relationship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dgm="http://schemas.openxmlformats.org/drawingml/2006/diagram" xmlns:s="http://schemas.openxmlformats.org/officeDocument/2006/sharedTypes" xmlns:r="http://schemas.openxmlformats.org/officeDocument/2006/relationships">
  <dgm:ptLst>
    <dgm:pt modelId="{55929299-7954-42BD-9CC8-B020ACA274F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BB499A6-580B-4F02-867E-5EB380DDCAEF}">
      <dgm:prSet phldrT="[Text]"/>
      <dgm:spPr/>
      <dgm:t>
        <a:bodyPr/>
        <a:lstStyle/>
        <a:p>
          <a:r>
            <a:rPr lang="en-US" dirty="0" err="1" smtClean="0"/>
            <a:t>SaudiMEDS</a:t>
          </a:r>
          <a:endParaRPr lang="en-GB" dirty="0"/>
        </a:p>
      </dgm:t>
    </dgm:pt>
    <dgm:pt modelId="{60F2055D-2266-4C66-88A1-6BD15524711B}" type="parTrans" cxnId="{E21EED4F-78CA-41AC-B1E7-AC2911B1315F}">
      <dgm:prSet/>
      <dgm:spPr/>
      <dgm:t>
        <a:bodyPr/>
        <a:lstStyle/>
        <a:p>
          <a:endParaRPr lang="en-GB"/>
        </a:p>
      </dgm:t>
    </dgm:pt>
    <dgm:pt modelId="{C22DDDAB-39E1-465A-96A8-C1F34F025EF6}" type="sibTrans" cxnId="{E21EED4F-78CA-41AC-B1E7-AC2911B1315F}">
      <dgm:prSet/>
      <dgm:spPr/>
      <dgm:t>
        <a:bodyPr/>
        <a:lstStyle/>
        <a:p>
          <a:endParaRPr lang="en-GB"/>
        </a:p>
      </dgm:t>
    </dgm:pt>
    <dgm:pt modelId="{6CC98E73-E441-4735-8F76-995366DE1E63}">
      <dgm:prSet phldrT="[Text]"/>
      <dgm:spPr/>
      <dgm:t>
        <a:bodyPr/>
        <a:lstStyle/>
        <a:p>
          <a:r>
            <a:rPr lang="en-US" dirty="0" smtClean="0"/>
            <a:t>ABMS</a:t>
          </a:r>
          <a:endParaRPr lang="en-GB" dirty="0"/>
        </a:p>
      </dgm:t>
    </dgm:pt>
    <dgm:pt modelId="{2BC01530-22B0-4AEA-8B1B-F71D2C8F555C}" type="parTrans" cxnId="{DE2ECACC-5D98-4F88-946D-BF6B2F647765}">
      <dgm:prSet/>
      <dgm:spPr/>
      <dgm:t>
        <a:bodyPr/>
        <a:lstStyle/>
        <a:p>
          <a:endParaRPr lang="en-GB"/>
        </a:p>
      </dgm:t>
    </dgm:pt>
    <dgm:pt modelId="{6A4418CD-6FC7-4B60-987B-3F98337A1D99}" type="sibTrans" cxnId="{DE2ECACC-5D98-4F88-946D-BF6B2F647765}">
      <dgm:prSet/>
      <dgm:spPr/>
      <dgm:t>
        <a:bodyPr/>
        <a:lstStyle/>
        <a:p>
          <a:endParaRPr lang="en-GB"/>
        </a:p>
      </dgm:t>
    </dgm:pt>
    <dgm:pt modelId="{C23E2368-ADD1-442C-900D-9D075E0BE3FF}">
      <dgm:prSet phldrT="[Text]"/>
      <dgm:spPr/>
      <dgm:t>
        <a:bodyPr/>
        <a:lstStyle/>
        <a:p>
          <a:r>
            <a:rPr lang="en-US" dirty="0" smtClean="0"/>
            <a:t>ACGME</a:t>
          </a:r>
          <a:endParaRPr lang="en-GB" dirty="0"/>
        </a:p>
      </dgm:t>
    </dgm:pt>
    <dgm:pt modelId="{6C90FB58-FF81-4A5F-98A7-99E053F87B42}" type="parTrans" cxnId="{1EA39ACA-45EA-48E5-9878-86A56F54544C}">
      <dgm:prSet/>
      <dgm:spPr/>
      <dgm:t>
        <a:bodyPr/>
        <a:lstStyle/>
        <a:p>
          <a:endParaRPr lang="en-GB"/>
        </a:p>
      </dgm:t>
    </dgm:pt>
    <dgm:pt modelId="{9BB5DC55-56FD-4530-AAA7-03E2BC4DE43A}" type="sibTrans" cxnId="{1EA39ACA-45EA-48E5-9878-86A56F54544C}">
      <dgm:prSet/>
      <dgm:spPr/>
      <dgm:t>
        <a:bodyPr/>
        <a:lstStyle/>
        <a:p>
          <a:endParaRPr lang="en-GB"/>
        </a:p>
      </dgm:t>
    </dgm:pt>
    <dgm:pt modelId="{186F55C7-B4AB-4536-BA10-64B05BF27840}">
      <dgm:prSet phldrT="[Text]"/>
      <dgm:spPr/>
      <dgm:t>
        <a:bodyPr/>
        <a:lstStyle/>
        <a:p>
          <a:r>
            <a:rPr lang="en-US" dirty="0" smtClean="0"/>
            <a:t>WFME</a:t>
          </a:r>
          <a:endParaRPr lang="en-GB" dirty="0"/>
        </a:p>
      </dgm:t>
    </dgm:pt>
    <dgm:pt modelId="{8246D2E5-1806-4ECA-A87E-D09D24B36208}" type="parTrans" cxnId="{79F207E3-81A4-470B-844B-4491E4E0A11D}">
      <dgm:prSet/>
      <dgm:spPr/>
      <dgm:t>
        <a:bodyPr/>
        <a:lstStyle/>
        <a:p>
          <a:endParaRPr lang="en-GB"/>
        </a:p>
      </dgm:t>
    </dgm:pt>
    <dgm:pt modelId="{C4A4B789-6916-482F-B3EF-9D6B4E1C1F7E}" type="sibTrans" cxnId="{79F207E3-81A4-470B-844B-4491E4E0A11D}">
      <dgm:prSet/>
      <dgm:spPr/>
      <dgm:t>
        <a:bodyPr/>
        <a:lstStyle/>
        <a:p>
          <a:endParaRPr lang="en-GB"/>
        </a:p>
      </dgm:t>
    </dgm:pt>
    <dgm:pt modelId="{E68B9960-50F1-40C0-875C-E45541CACC51}">
      <dgm:prSet phldrT="[Text]"/>
      <dgm:spPr/>
      <dgm:t>
        <a:bodyPr/>
        <a:lstStyle/>
        <a:p>
          <a:r>
            <a:rPr lang="en-US" dirty="0" smtClean="0"/>
            <a:t>GMC</a:t>
          </a:r>
          <a:endParaRPr lang="en-GB" dirty="0"/>
        </a:p>
      </dgm:t>
    </dgm:pt>
    <dgm:pt modelId="{31282580-58E6-449D-BA0E-20F2D718090E}" type="parTrans" cxnId="{B953C997-2E95-4C4A-BCDA-57E9204072FC}">
      <dgm:prSet/>
      <dgm:spPr/>
      <dgm:t>
        <a:bodyPr/>
        <a:lstStyle/>
        <a:p>
          <a:endParaRPr lang="en-GB"/>
        </a:p>
      </dgm:t>
    </dgm:pt>
    <dgm:pt modelId="{96FFB016-C300-43B5-8885-5B0B5EFB54A5}" type="sibTrans" cxnId="{B953C997-2E95-4C4A-BCDA-57E9204072FC}">
      <dgm:prSet/>
      <dgm:spPr/>
      <dgm:t>
        <a:bodyPr/>
        <a:lstStyle/>
        <a:p>
          <a:endParaRPr lang="en-GB"/>
        </a:p>
      </dgm:t>
    </dgm:pt>
    <dgm:pt modelId="{05903F9C-4B44-414D-9393-224989B89352}">
      <dgm:prSet phldrT="[Text]"/>
      <dgm:spPr/>
      <dgm:t>
        <a:bodyPr/>
        <a:lstStyle/>
        <a:p>
          <a:r>
            <a:rPr lang="en-US" dirty="0" smtClean="0"/>
            <a:t>AAMC</a:t>
          </a:r>
          <a:endParaRPr lang="en-GB" dirty="0"/>
        </a:p>
      </dgm:t>
    </dgm:pt>
    <dgm:pt modelId="{121C9C14-852E-48C1-BE86-10757EADF599}" type="parTrans" cxnId="{28218C99-8C21-4110-A4FF-DB18C76EA2D4}">
      <dgm:prSet/>
      <dgm:spPr/>
      <dgm:t>
        <a:bodyPr/>
        <a:lstStyle/>
        <a:p>
          <a:endParaRPr lang="en-GB"/>
        </a:p>
      </dgm:t>
    </dgm:pt>
    <dgm:pt modelId="{F876D895-56DA-479D-B7E3-422473272675}" type="sibTrans" cxnId="{28218C99-8C21-4110-A4FF-DB18C76EA2D4}">
      <dgm:prSet/>
      <dgm:spPr/>
      <dgm:t>
        <a:bodyPr/>
        <a:lstStyle/>
        <a:p>
          <a:endParaRPr lang="en-GB"/>
        </a:p>
      </dgm:t>
    </dgm:pt>
    <dgm:pt modelId="{6CBECFA7-D18E-433D-B856-92853CDB1848}" type="pres">
      <dgm:prSet presAssocID="{55929299-7954-42BD-9CC8-B020ACA274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8A6FED-D79E-4AE2-8B7C-26CC7950A5D0}" type="pres">
      <dgm:prSet presAssocID="{0BB499A6-580B-4F02-867E-5EB380DDCAEF}" presName="node" presStyleLbl="node1" presStyleIdx="0" presStyleCnt="6" custRadScaleRad="100062" custRadScaleInc="51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174453-02C8-448D-A2D2-0D717CCA597A}" type="pres">
      <dgm:prSet presAssocID="{0BB499A6-580B-4F02-867E-5EB380DDCAEF}" presName="spNode" presStyleCnt="0"/>
      <dgm:spPr/>
    </dgm:pt>
    <dgm:pt modelId="{B64D7207-0621-4356-B45E-B6FCEC7F0ECC}" type="pres">
      <dgm:prSet presAssocID="{C22DDDAB-39E1-465A-96A8-C1F34F025EF6}" presName="sibTrans" presStyleLbl="sibTrans1D1" presStyleIdx="0" presStyleCnt="6"/>
      <dgm:spPr/>
      <dgm:t>
        <a:bodyPr/>
        <a:lstStyle/>
        <a:p>
          <a:endParaRPr lang="en-GB"/>
        </a:p>
      </dgm:t>
    </dgm:pt>
    <dgm:pt modelId="{E475C0C2-62E6-42C0-8F5D-EF45F5146215}" type="pres">
      <dgm:prSet presAssocID="{6CC98E73-E441-4735-8F76-995366DE1E63}" presName="node" presStyleLbl="node1" presStyleIdx="1" presStyleCnt="6" custRadScaleRad="135563" custRadScaleInc="105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04FE57-5C24-4D34-B1E7-00512B49DDF8}" type="pres">
      <dgm:prSet presAssocID="{6CC98E73-E441-4735-8F76-995366DE1E63}" presName="spNode" presStyleCnt="0"/>
      <dgm:spPr/>
    </dgm:pt>
    <dgm:pt modelId="{B4194D27-65DE-4BFE-9990-74EACC8E6DB9}" type="pres">
      <dgm:prSet presAssocID="{6A4418CD-6FC7-4B60-987B-3F98337A1D99}" presName="sibTrans" presStyleLbl="sibTrans1D1" presStyleIdx="1" presStyleCnt="6"/>
      <dgm:spPr/>
      <dgm:t>
        <a:bodyPr/>
        <a:lstStyle/>
        <a:p>
          <a:endParaRPr lang="en-GB"/>
        </a:p>
      </dgm:t>
    </dgm:pt>
    <dgm:pt modelId="{2D9DBE17-1320-408D-BE97-8464265813A4}" type="pres">
      <dgm:prSet presAssocID="{C23E2368-ADD1-442C-900D-9D075E0BE3FF}" presName="node" presStyleLbl="node1" presStyleIdx="2" presStyleCnt="6" custRadScaleRad="135604" custRadScaleInc="-227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9E36DE-172C-4B7B-9ABF-70D4752C1C4A}" type="pres">
      <dgm:prSet presAssocID="{C23E2368-ADD1-442C-900D-9D075E0BE3FF}" presName="spNode" presStyleCnt="0"/>
      <dgm:spPr/>
    </dgm:pt>
    <dgm:pt modelId="{7F295172-CA9D-4CC5-983E-9B4EC6CB7CF3}" type="pres">
      <dgm:prSet presAssocID="{9BB5DC55-56FD-4530-AAA7-03E2BC4DE43A}" presName="sibTrans" presStyleLbl="sibTrans1D1" presStyleIdx="2" presStyleCnt="6"/>
      <dgm:spPr/>
      <dgm:t>
        <a:bodyPr/>
        <a:lstStyle/>
        <a:p>
          <a:endParaRPr lang="en-GB"/>
        </a:p>
      </dgm:t>
    </dgm:pt>
    <dgm:pt modelId="{3DC52A30-3F2E-4690-9C4B-59CC0D438A09}" type="pres">
      <dgm:prSet presAssocID="{186F55C7-B4AB-4536-BA10-64B05BF27840}" presName="node" presStyleLbl="node1" presStyleIdx="3" presStyleCnt="6" custRadScaleRad="108904" custRadScaleInc="-189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13C0A0-A566-47FD-BE7C-F0B14F559C75}" type="pres">
      <dgm:prSet presAssocID="{186F55C7-B4AB-4536-BA10-64B05BF27840}" presName="spNode" presStyleCnt="0"/>
      <dgm:spPr/>
    </dgm:pt>
    <dgm:pt modelId="{F33F4A88-532C-408C-9015-6F83E439A701}" type="pres">
      <dgm:prSet presAssocID="{C4A4B789-6916-482F-B3EF-9D6B4E1C1F7E}" presName="sibTrans" presStyleLbl="sibTrans1D1" presStyleIdx="3" presStyleCnt="6"/>
      <dgm:spPr/>
      <dgm:t>
        <a:bodyPr/>
        <a:lstStyle/>
        <a:p>
          <a:endParaRPr lang="en-GB"/>
        </a:p>
      </dgm:t>
    </dgm:pt>
    <dgm:pt modelId="{E3985E94-3A50-4DEC-8902-11703A24A821}" type="pres">
      <dgm:prSet presAssocID="{E68B9960-50F1-40C0-875C-E45541CACC51}" presName="node" presStyleLbl="node1" presStyleIdx="4" presStyleCnt="6" custRadScaleRad="130897" custRadScaleInc="177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AB219F-E423-4F45-873F-1BB580294837}" type="pres">
      <dgm:prSet presAssocID="{E68B9960-50F1-40C0-875C-E45541CACC51}" presName="spNode" presStyleCnt="0"/>
      <dgm:spPr/>
    </dgm:pt>
    <dgm:pt modelId="{E3E5514D-3C8B-4F40-BB51-6BB417720127}" type="pres">
      <dgm:prSet presAssocID="{96FFB016-C300-43B5-8885-5B0B5EFB54A5}" presName="sibTrans" presStyleLbl="sibTrans1D1" presStyleIdx="4" presStyleCnt="6"/>
      <dgm:spPr/>
      <dgm:t>
        <a:bodyPr/>
        <a:lstStyle/>
        <a:p>
          <a:endParaRPr lang="en-GB"/>
        </a:p>
      </dgm:t>
    </dgm:pt>
    <dgm:pt modelId="{BE9F98BD-7A27-445D-A690-48BE07837454}" type="pres">
      <dgm:prSet presAssocID="{05903F9C-4B44-414D-9393-224989B89352}" presName="node" presStyleLbl="node1" presStyleIdx="5" presStyleCnt="6" custRadScaleRad="130269" custRadScaleInc="-205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2EF15F-CD52-406F-9CB7-E09AD1E319F0}" type="pres">
      <dgm:prSet presAssocID="{05903F9C-4B44-414D-9393-224989B89352}" presName="spNode" presStyleCnt="0"/>
      <dgm:spPr/>
    </dgm:pt>
    <dgm:pt modelId="{3EC8EDB6-C8FE-4FE7-A66C-90DD600C160D}" type="pres">
      <dgm:prSet presAssocID="{F876D895-56DA-479D-B7E3-422473272675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1EA39ACA-45EA-48E5-9878-86A56F54544C}" srcId="{55929299-7954-42BD-9CC8-B020ACA274FE}" destId="{C23E2368-ADD1-442C-900D-9D075E0BE3FF}" srcOrd="2" destOrd="0" parTransId="{6C90FB58-FF81-4A5F-98A7-99E053F87B42}" sibTransId="{9BB5DC55-56FD-4530-AAA7-03E2BC4DE43A}"/>
    <dgm:cxn modelId="{D3F3B96A-5AE1-424E-88AA-7E849277BF7D}" type="presOf" srcId="{0BB499A6-580B-4F02-867E-5EB380DDCAEF}" destId="{688A6FED-D79E-4AE2-8B7C-26CC7950A5D0}" srcOrd="0" destOrd="0" presId="urn:microsoft.com/office/officeart/2005/8/layout/cycle6"/>
    <dgm:cxn modelId="{205AA267-C87E-454B-8000-3B4213C7251B}" type="presOf" srcId="{C4A4B789-6916-482F-B3EF-9D6B4E1C1F7E}" destId="{F33F4A88-532C-408C-9015-6F83E439A701}" srcOrd="0" destOrd="0" presId="urn:microsoft.com/office/officeart/2005/8/layout/cycle6"/>
    <dgm:cxn modelId="{1A7555E1-5B3A-4456-958B-710ABB9261EA}" type="presOf" srcId="{05903F9C-4B44-414D-9393-224989B89352}" destId="{BE9F98BD-7A27-445D-A690-48BE07837454}" srcOrd="0" destOrd="0" presId="urn:microsoft.com/office/officeart/2005/8/layout/cycle6"/>
    <dgm:cxn modelId="{DE2ECACC-5D98-4F88-946D-BF6B2F647765}" srcId="{55929299-7954-42BD-9CC8-B020ACA274FE}" destId="{6CC98E73-E441-4735-8F76-995366DE1E63}" srcOrd="1" destOrd="0" parTransId="{2BC01530-22B0-4AEA-8B1B-F71D2C8F555C}" sibTransId="{6A4418CD-6FC7-4B60-987B-3F98337A1D99}"/>
    <dgm:cxn modelId="{4084B4E9-3BE8-45A3-A9EF-2015839BD66E}" type="presOf" srcId="{6CC98E73-E441-4735-8F76-995366DE1E63}" destId="{E475C0C2-62E6-42C0-8F5D-EF45F5146215}" srcOrd="0" destOrd="0" presId="urn:microsoft.com/office/officeart/2005/8/layout/cycle6"/>
    <dgm:cxn modelId="{E8AC5B7A-D0A8-40BA-84DB-824D57DB3269}" type="presOf" srcId="{96FFB016-C300-43B5-8885-5B0B5EFB54A5}" destId="{E3E5514D-3C8B-4F40-BB51-6BB417720127}" srcOrd="0" destOrd="0" presId="urn:microsoft.com/office/officeart/2005/8/layout/cycle6"/>
    <dgm:cxn modelId="{B953C997-2E95-4C4A-BCDA-57E9204072FC}" srcId="{55929299-7954-42BD-9CC8-B020ACA274FE}" destId="{E68B9960-50F1-40C0-875C-E45541CACC51}" srcOrd="4" destOrd="0" parTransId="{31282580-58E6-449D-BA0E-20F2D718090E}" sibTransId="{96FFB016-C300-43B5-8885-5B0B5EFB54A5}"/>
    <dgm:cxn modelId="{234CF60F-B25C-4923-864B-44AA854ABD90}" type="presOf" srcId="{186F55C7-B4AB-4536-BA10-64B05BF27840}" destId="{3DC52A30-3F2E-4690-9C4B-59CC0D438A09}" srcOrd="0" destOrd="0" presId="urn:microsoft.com/office/officeart/2005/8/layout/cycle6"/>
    <dgm:cxn modelId="{9E363360-EDC9-4F8B-979F-7130CCB34BE1}" type="presOf" srcId="{9BB5DC55-56FD-4530-AAA7-03E2BC4DE43A}" destId="{7F295172-CA9D-4CC5-983E-9B4EC6CB7CF3}" srcOrd="0" destOrd="0" presId="urn:microsoft.com/office/officeart/2005/8/layout/cycle6"/>
    <dgm:cxn modelId="{B50B0D21-6FA9-45CA-A32F-976E5B1FBDC5}" type="presOf" srcId="{F876D895-56DA-479D-B7E3-422473272675}" destId="{3EC8EDB6-C8FE-4FE7-A66C-90DD600C160D}" srcOrd="0" destOrd="0" presId="urn:microsoft.com/office/officeart/2005/8/layout/cycle6"/>
    <dgm:cxn modelId="{E21EED4F-78CA-41AC-B1E7-AC2911B1315F}" srcId="{55929299-7954-42BD-9CC8-B020ACA274FE}" destId="{0BB499A6-580B-4F02-867E-5EB380DDCAEF}" srcOrd="0" destOrd="0" parTransId="{60F2055D-2266-4C66-88A1-6BD15524711B}" sibTransId="{C22DDDAB-39E1-465A-96A8-C1F34F025EF6}"/>
    <dgm:cxn modelId="{9A3476D1-C77C-4652-AE5C-9CC5DD68048C}" type="presOf" srcId="{E68B9960-50F1-40C0-875C-E45541CACC51}" destId="{E3985E94-3A50-4DEC-8902-11703A24A821}" srcOrd="0" destOrd="0" presId="urn:microsoft.com/office/officeart/2005/8/layout/cycle6"/>
    <dgm:cxn modelId="{6575B3FB-19C8-49EC-941B-1B91206B071F}" type="presOf" srcId="{C22DDDAB-39E1-465A-96A8-C1F34F025EF6}" destId="{B64D7207-0621-4356-B45E-B6FCEC7F0ECC}" srcOrd="0" destOrd="0" presId="urn:microsoft.com/office/officeart/2005/8/layout/cycle6"/>
    <dgm:cxn modelId="{28218C99-8C21-4110-A4FF-DB18C76EA2D4}" srcId="{55929299-7954-42BD-9CC8-B020ACA274FE}" destId="{05903F9C-4B44-414D-9393-224989B89352}" srcOrd="5" destOrd="0" parTransId="{121C9C14-852E-48C1-BE86-10757EADF599}" sibTransId="{F876D895-56DA-479D-B7E3-422473272675}"/>
    <dgm:cxn modelId="{336C2705-30A6-45F1-B71B-AC9EDE672FEA}" type="presOf" srcId="{C23E2368-ADD1-442C-900D-9D075E0BE3FF}" destId="{2D9DBE17-1320-408D-BE97-8464265813A4}" srcOrd="0" destOrd="0" presId="urn:microsoft.com/office/officeart/2005/8/layout/cycle6"/>
    <dgm:cxn modelId="{60242180-2052-4076-813A-BC90C7EEC5CF}" type="presOf" srcId="{55929299-7954-42BD-9CC8-B020ACA274FE}" destId="{6CBECFA7-D18E-433D-B856-92853CDB1848}" srcOrd="0" destOrd="0" presId="urn:microsoft.com/office/officeart/2005/8/layout/cycle6"/>
    <dgm:cxn modelId="{79F207E3-81A4-470B-844B-4491E4E0A11D}" srcId="{55929299-7954-42BD-9CC8-B020ACA274FE}" destId="{186F55C7-B4AB-4536-BA10-64B05BF27840}" srcOrd="3" destOrd="0" parTransId="{8246D2E5-1806-4ECA-A87E-D09D24B36208}" sibTransId="{C4A4B789-6916-482F-B3EF-9D6B4E1C1F7E}"/>
    <dgm:cxn modelId="{67851346-7322-4E62-8767-5A3EB3E205E6}" type="presOf" srcId="{6A4418CD-6FC7-4B60-987B-3F98337A1D99}" destId="{B4194D27-65DE-4BFE-9990-74EACC8E6DB9}" srcOrd="0" destOrd="0" presId="urn:microsoft.com/office/officeart/2005/8/layout/cycle6"/>
    <dgm:cxn modelId="{7719A7F2-B9A3-40B0-AD25-53A9BE4247F7}" type="presParOf" srcId="{6CBECFA7-D18E-433D-B856-92853CDB1848}" destId="{688A6FED-D79E-4AE2-8B7C-26CC7950A5D0}" srcOrd="0" destOrd="0" presId="urn:microsoft.com/office/officeart/2005/8/layout/cycle6"/>
    <dgm:cxn modelId="{ABC59D86-1A64-47D4-B9B2-48D2ABF6A00F}" type="presParOf" srcId="{6CBECFA7-D18E-433D-B856-92853CDB1848}" destId="{09174453-02C8-448D-A2D2-0D717CCA597A}" srcOrd="1" destOrd="0" presId="urn:microsoft.com/office/officeart/2005/8/layout/cycle6"/>
    <dgm:cxn modelId="{63B1272B-E03C-4EF2-8086-5F2CA57D7DAD}" type="presParOf" srcId="{6CBECFA7-D18E-433D-B856-92853CDB1848}" destId="{B64D7207-0621-4356-B45E-B6FCEC7F0ECC}" srcOrd="2" destOrd="0" presId="urn:microsoft.com/office/officeart/2005/8/layout/cycle6"/>
    <dgm:cxn modelId="{DB2EFCDD-B093-4646-96D2-68A38EE2967A}" type="presParOf" srcId="{6CBECFA7-D18E-433D-B856-92853CDB1848}" destId="{E475C0C2-62E6-42C0-8F5D-EF45F5146215}" srcOrd="3" destOrd="0" presId="urn:microsoft.com/office/officeart/2005/8/layout/cycle6"/>
    <dgm:cxn modelId="{947EB1A3-4F8C-4A83-AEE5-E633994D36A4}" type="presParOf" srcId="{6CBECFA7-D18E-433D-B856-92853CDB1848}" destId="{0B04FE57-5C24-4D34-B1E7-00512B49DDF8}" srcOrd="4" destOrd="0" presId="urn:microsoft.com/office/officeart/2005/8/layout/cycle6"/>
    <dgm:cxn modelId="{D3895A9E-721A-4527-8D96-B9D4DF75C4C7}" type="presParOf" srcId="{6CBECFA7-D18E-433D-B856-92853CDB1848}" destId="{B4194D27-65DE-4BFE-9990-74EACC8E6DB9}" srcOrd="5" destOrd="0" presId="urn:microsoft.com/office/officeart/2005/8/layout/cycle6"/>
    <dgm:cxn modelId="{CD0BA644-8A55-49E9-AEA9-B4FC08DA7406}" type="presParOf" srcId="{6CBECFA7-D18E-433D-B856-92853CDB1848}" destId="{2D9DBE17-1320-408D-BE97-8464265813A4}" srcOrd="6" destOrd="0" presId="urn:microsoft.com/office/officeart/2005/8/layout/cycle6"/>
    <dgm:cxn modelId="{F5C80240-9E91-4AE8-A4DF-F7FBA024091B}" type="presParOf" srcId="{6CBECFA7-D18E-433D-B856-92853CDB1848}" destId="{749E36DE-172C-4B7B-9ABF-70D4752C1C4A}" srcOrd="7" destOrd="0" presId="urn:microsoft.com/office/officeart/2005/8/layout/cycle6"/>
    <dgm:cxn modelId="{01B2D0C3-D474-481A-9533-8AFAA9A63598}" type="presParOf" srcId="{6CBECFA7-D18E-433D-B856-92853CDB1848}" destId="{7F295172-CA9D-4CC5-983E-9B4EC6CB7CF3}" srcOrd="8" destOrd="0" presId="urn:microsoft.com/office/officeart/2005/8/layout/cycle6"/>
    <dgm:cxn modelId="{59704D53-1ADE-4EA1-9EEC-6FE3D2620C97}" type="presParOf" srcId="{6CBECFA7-D18E-433D-B856-92853CDB1848}" destId="{3DC52A30-3F2E-4690-9C4B-59CC0D438A09}" srcOrd="9" destOrd="0" presId="urn:microsoft.com/office/officeart/2005/8/layout/cycle6"/>
    <dgm:cxn modelId="{A93FC03F-5086-4414-8157-11C0534E3F9C}" type="presParOf" srcId="{6CBECFA7-D18E-433D-B856-92853CDB1848}" destId="{1813C0A0-A566-47FD-BE7C-F0B14F559C75}" srcOrd="10" destOrd="0" presId="urn:microsoft.com/office/officeart/2005/8/layout/cycle6"/>
    <dgm:cxn modelId="{B06CAC9E-6687-4CD0-8ACF-5381F6D86699}" type="presParOf" srcId="{6CBECFA7-D18E-433D-B856-92853CDB1848}" destId="{F33F4A88-532C-408C-9015-6F83E439A701}" srcOrd="11" destOrd="0" presId="urn:microsoft.com/office/officeart/2005/8/layout/cycle6"/>
    <dgm:cxn modelId="{45312399-C849-4EB0-A9F1-8853814E3484}" type="presParOf" srcId="{6CBECFA7-D18E-433D-B856-92853CDB1848}" destId="{E3985E94-3A50-4DEC-8902-11703A24A821}" srcOrd="12" destOrd="0" presId="urn:microsoft.com/office/officeart/2005/8/layout/cycle6"/>
    <dgm:cxn modelId="{C4135FBE-EDE0-4161-82DB-FD1C8841220C}" type="presParOf" srcId="{6CBECFA7-D18E-433D-B856-92853CDB1848}" destId="{6DAB219F-E423-4F45-873F-1BB580294837}" srcOrd="13" destOrd="0" presId="urn:microsoft.com/office/officeart/2005/8/layout/cycle6"/>
    <dgm:cxn modelId="{E9DCCB19-4085-4EDB-A1F6-151FC5ABD501}" type="presParOf" srcId="{6CBECFA7-D18E-433D-B856-92853CDB1848}" destId="{E3E5514D-3C8B-4F40-BB51-6BB417720127}" srcOrd="14" destOrd="0" presId="urn:microsoft.com/office/officeart/2005/8/layout/cycle6"/>
    <dgm:cxn modelId="{015CA758-EE14-4E0D-B164-69C515278D61}" type="presParOf" srcId="{6CBECFA7-D18E-433D-B856-92853CDB1848}" destId="{BE9F98BD-7A27-445D-A690-48BE07837454}" srcOrd="15" destOrd="0" presId="urn:microsoft.com/office/officeart/2005/8/layout/cycle6"/>
    <dgm:cxn modelId="{4905E699-A48F-44B2-85D7-69334464B459}" type="presParOf" srcId="{6CBECFA7-D18E-433D-B856-92853CDB1848}" destId="{462EF15F-CD52-406F-9CB7-E09AD1E319F0}" srcOrd="16" destOrd="0" presId="urn:microsoft.com/office/officeart/2005/8/layout/cycle6"/>
    <dgm:cxn modelId="{9DA9AEC6-1D05-4079-A759-C7F5448D2A6F}" type="presParOf" srcId="{6CBECFA7-D18E-433D-B856-92853CDB1848}" destId="{3EC8EDB6-C8FE-4FE7-A66C-90DD600C160D}" srcOrd="17" destOrd="0" presId="urn:microsoft.com/office/officeart/2005/8/layout/cycle6"/>
  </dgm:cxnLst>
  <dgm:bg/>
  <dgm:whole/>
  <dgm:extLst>
    <a:ext xmlns:dsp="http://schemas.microsoft.com/office/drawing/2008/diagram" uri="http://schemas.microsoft.com/office/drawing/2008/diagram">
      <dsp:dataModelExt minVer="http://schemas.openxmlformats.org/drawingml/2006/diagram" relId="rId6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A6FED-D79E-4AE2-8B7C-26CC7950A5D0}">
      <dsp:nvSpPr>
        <dsp:cNvPr id="0" name=""/>
        <dsp:cNvSpPr/>
      </dsp:nvSpPr>
      <dsp:spPr>
        <a:xfrm>
          <a:off x="3461745" y="0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SaudiMEDS</a:t>
          </a:r>
          <a:endParaRPr lang="en-GB" sz="1900" kern="1200" dirty="0"/>
        </a:p>
      </dsp:txBody>
      <dsp:txXfrm>
        <a:off x="3505606" y="43861"/>
        <a:ext cx="1294593" cy="810783"/>
      </dsp:txXfrm>
    </dsp:sp>
    <dsp:sp modelId="{B64D7207-0621-4356-B45E-B6FCEC7F0ECC}">
      <dsp:nvSpPr>
        <dsp:cNvPr id="0" name=""/>
        <dsp:cNvSpPr/>
      </dsp:nvSpPr>
      <dsp:spPr>
        <a:xfrm>
          <a:off x="3227596" y="518216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1631306" y="56586"/>
              </a:moveTo>
              <a:arcTo wR="2117567" hR="2117567" stAng="15403476" swAng="24852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5C0C2-62E6-42C0-8F5D-EF45F5146215}">
      <dsp:nvSpPr>
        <dsp:cNvPr id="0" name=""/>
        <dsp:cNvSpPr/>
      </dsp:nvSpPr>
      <dsp:spPr>
        <a:xfrm>
          <a:off x="5960923" y="775856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ABMS</a:t>
          </a:r>
          <a:endParaRPr lang="en-GB" sz="1900" kern="1200" dirty="0"/>
        </a:p>
      </dsp:txBody>
      <dsp:txXfrm>
        <a:off x="6004784" y="819717"/>
        <a:ext cx="1294593" cy="810783"/>
      </dsp:txXfrm>
    </dsp:sp>
    <dsp:sp modelId="{B4194D27-65DE-4BFE-9990-74EACC8E6DB9}">
      <dsp:nvSpPr>
        <dsp:cNvPr id="0" name=""/>
        <dsp:cNvSpPr/>
      </dsp:nvSpPr>
      <dsp:spPr>
        <a:xfrm>
          <a:off x="2798629" y="435443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4051145" y="1254220"/>
              </a:moveTo>
              <a:arcTo wR="2117567" hR="2117567" stAng="20156347" swAng="27478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DBE17-1320-408D-BE97-8464265813A4}">
      <dsp:nvSpPr>
        <dsp:cNvPr id="0" name=""/>
        <dsp:cNvSpPr/>
      </dsp:nvSpPr>
      <dsp:spPr>
        <a:xfrm>
          <a:off x="6016344" y="3352807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ACGME</a:t>
          </a:r>
          <a:endParaRPr lang="en-GB" sz="1900" kern="1200" dirty="0"/>
        </a:p>
      </dsp:txBody>
      <dsp:txXfrm>
        <a:off x="6060205" y="3396668"/>
        <a:ext cx="1294593" cy="810783"/>
      </dsp:txXfrm>
    </dsp:sp>
    <dsp:sp modelId="{7F295172-CA9D-4CC5-983E-9B4EC6CB7CF3}">
      <dsp:nvSpPr>
        <dsp:cNvPr id="0" name=""/>
        <dsp:cNvSpPr/>
      </dsp:nvSpPr>
      <dsp:spPr>
        <a:xfrm>
          <a:off x="3232916" y="318576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3195157" y="3940447"/>
              </a:moveTo>
              <a:arcTo wR="2117567" hR="2117567" stAng="3564641" swAng="2451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52A30-3F2E-4690-9C4B-59CC0D438A09}">
      <dsp:nvSpPr>
        <dsp:cNvPr id="0" name=""/>
        <dsp:cNvSpPr/>
      </dsp:nvSpPr>
      <dsp:spPr>
        <a:xfrm>
          <a:off x="3576043" y="4237057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WFME</a:t>
          </a:r>
          <a:endParaRPr lang="en-GB" sz="1900" kern="1200" dirty="0"/>
        </a:p>
      </dsp:txBody>
      <dsp:txXfrm>
        <a:off x="3619904" y="4280918"/>
        <a:ext cx="1294593" cy="810783"/>
      </dsp:txXfrm>
    </dsp:sp>
    <dsp:sp modelId="{F33F4A88-532C-408C-9015-6F83E439A701}">
      <dsp:nvSpPr>
        <dsp:cNvPr id="0" name=""/>
        <dsp:cNvSpPr/>
      </dsp:nvSpPr>
      <dsp:spPr>
        <a:xfrm>
          <a:off x="1048913" y="427170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2510397" y="4198379"/>
              </a:moveTo>
              <a:arcTo wR="2117567" hR="2117567" stAng="4758548" swAng="27918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85E94-3A50-4DEC-8902-11703A24A821}">
      <dsp:nvSpPr>
        <dsp:cNvPr id="0" name=""/>
        <dsp:cNvSpPr/>
      </dsp:nvSpPr>
      <dsp:spPr>
        <a:xfrm>
          <a:off x="941783" y="3352802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GMC</a:t>
          </a:r>
          <a:endParaRPr lang="en-GB" sz="1900" kern="1200" dirty="0"/>
        </a:p>
      </dsp:txBody>
      <dsp:txXfrm>
        <a:off x="985644" y="3396663"/>
        <a:ext cx="1294593" cy="810783"/>
      </dsp:txXfrm>
    </dsp:sp>
    <dsp:sp modelId="{E3E5514D-3C8B-4F40-BB51-6BB417720127}">
      <dsp:nvSpPr>
        <dsp:cNvPr id="0" name=""/>
        <dsp:cNvSpPr/>
      </dsp:nvSpPr>
      <dsp:spPr>
        <a:xfrm>
          <a:off x="1314059" y="471828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136896" y="2866591"/>
              </a:moveTo>
              <a:arcTo wR="2117567" hR="2117567" stAng="9557104" swAng="25085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F98BD-7A27-445D-A690-48BE07837454}">
      <dsp:nvSpPr>
        <dsp:cNvPr id="0" name=""/>
        <dsp:cNvSpPr/>
      </dsp:nvSpPr>
      <dsp:spPr>
        <a:xfrm>
          <a:off x="941790" y="914401"/>
          <a:ext cx="1382315" cy="898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AAMC</a:t>
          </a:r>
          <a:endParaRPr lang="en-GB" sz="1900" kern="1200" dirty="0"/>
        </a:p>
      </dsp:txBody>
      <dsp:txXfrm>
        <a:off x="985651" y="958262"/>
        <a:ext cx="1294593" cy="810783"/>
      </dsp:txXfrm>
    </dsp:sp>
    <dsp:sp modelId="{3EC8EDB6-C8FE-4FE7-A66C-90DD600C160D}">
      <dsp:nvSpPr>
        <dsp:cNvPr id="0" name=""/>
        <dsp:cNvSpPr/>
      </dsp:nvSpPr>
      <dsp:spPr>
        <a:xfrm>
          <a:off x="1011712" y="525797"/>
          <a:ext cx="4235135" cy="4235135"/>
        </a:xfrm>
        <a:custGeom>
          <a:avLst/>
          <a:gdLst/>
          <a:ahLst/>
          <a:cxnLst/>
          <a:rect l="0" t="0" r="0" b="0"/>
          <a:pathLst>
            <a:path>
              <a:moveTo>
                <a:pt x="908027" y="379435"/>
              </a:moveTo>
              <a:arcTo wR="2117567" hR="2117567" stAng="14109991" swAng="26060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95B9E8CC-29E1-4FDE-8D87-360BC5406700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Imag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Notes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0A73E444-2BAD-40AB-9FF8-87C8A33875B7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2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2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2.xml.rels><?xml version="1.0" standalone="yes" ?><Relationships xmlns="http://schemas.openxmlformats.org/package/2006/relationships"><Relationship Id="rId1" Target="../slides/slide2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3.xml.rels><?xml version="1.0" standalone="yes" ?><Relationships xmlns="http://schemas.openxmlformats.org/package/2006/relationships"><Relationship Id="rId1" Target="../slides/slide2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4.xml.rels><?xml version="1.0" standalone="yes" ?><Relationships xmlns="http://schemas.openxmlformats.org/package/2006/relationships"><Relationship Id="rId1" Target="../slides/slide2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5.xml.rels><?xml version="1.0" standalone="yes" ?><Relationships xmlns="http://schemas.openxmlformats.org/package/2006/relationships"><Relationship Id="rId1" Target="../slides/slide2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6.xml.rels><?xml version="1.0" standalone="yes" ?><Relationships xmlns="http://schemas.openxmlformats.org/package/2006/relationships"><Relationship Id="rId1" Target="../slides/slide3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7.xml.rels><?xml version="1.0" standalone="yes" ?><Relationships xmlns="http://schemas.openxmlformats.org/package/2006/relationships"><Relationship Id="rId1" Target="../slides/slide3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1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1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1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2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2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2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698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A145558D-9466-4D7E-88DE-5B70AE26BDA4}" type="slidenum">
              <a:rPr altLang="en-US" lang="en-US" smtClean="0">
                <a:uFillTx/>
              </a:rPr>
              <a:pPr eaLnBrk="1" hangingPunct="1"/>
              <a:t>2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699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700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914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A2BF4789-9F30-474D-A953-DB1BDE2D6EF2}" type="slidenum">
              <a:rPr altLang="en-US" lang="en-US" smtClean="0">
                <a:uFillTx/>
              </a:rPr>
              <a:pPr eaLnBrk="1" hangingPunct="1"/>
              <a:t>23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915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916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938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A62F256E-4664-40B5-A09E-CA1749D71594}" type="slidenum">
              <a:rPr altLang="en-US" lang="en-US" smtClean="0">
                <a:uFillTx/>
              </a:rPr>
              <a:pPr eaLnBrk="1" hangingPunct="1"/>
              <a:t>24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939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940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962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8C463CB9-F5CB-4CED-BEF4-D4BE9857AC68}" type="slidenum">
              <a:rPr altLang="en-US" lang="en-US" smtClean="0">
                <a:uFillTx/>
              </a:rPr>
              <a:pPr eaLnBrk="1" hangingPunct="1"/>
              <a:t>25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96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96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986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142B2F42-35F4-488D-9B4D-DC04CF0F72D1}" type="slidenum">
              <a:rPr altLang="en-US" lang="en-US" smtClean="0">
                <a:uFillTx/>
              </a:rPr>
              <a:pPr eaLnBrk="1" hangingPunct="1"/>
              <a:t>26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987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988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010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5627A1D8-BBC0-4BC7-8EE9-234C3E6CC934}" type="slidenum">
              <a:rPr altLang="en-US" lang="en-US" smtClean="0">
                <a:uFillTx/>
              </a:rPr>
              <a:pPr eaLnBrk="1" hangingPunct="1"/>
              <a:t>27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011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012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034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 cap="flat"/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03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6038" lIns="92075" rIns="92075" tIns="46038"/>
          <a:lstStyle/>
          <a:p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058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95CE0735-1BC1-4746-B667-21E0876909EA}" type="slidenum">
              <a:rPr altLang="en-US" lang="en-US" smtClean="0">
                <a:uFillTx/>
              </a:rPr>
              <a:pPr eaLnBrk="1" hangingPunct="1"/>
              <a:t>30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059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060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082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449E8C6C-7035-4580-8FB5-9811DBF4D145}" type="slidenum">
              <a:rPr altLang="en-US" lang="en-US" smtClean="0">
                <a:uFillTx/>
              </a:rPr>
              <a:pPr eaLnBrk="1" hangingPunct="1"/>
              <a:t>31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08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08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22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5F78C203-6364-4868-B81B-D57741CB6A99}" type="slidenum">
              <a:rPr altLang="en-US" lang="en-US" smtClean="0">
                <a:uFillTx/>
              </a:rPr>
              <a:pPr eaLnBrk="1" hangingPunct="1"/>
              <a:t>6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2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2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746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9D266130-244A-4562-8C93-1090D756A7A1}" type="slidenum">
              <a:rPr altLang="en-US" lang="en-US" smtClean="0">
                <a:uFillTx/>
              </a:rPr>
              <a:pPr eaLnBrk="1" hangingPunct="1"/>
              <a:t>7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747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748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770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72B8F317-9F31-4337-95B0-5265BA97C309}" type="slidenum">
              <a:rPr altLang="en-US" lang="en-US" smtClean="0">
                <a:uFillTx/>
              </a:rPr>
              <a:pPr eaLnBrk="1" hangingPunct="1"/>
              <a:t>14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771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772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794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A066AD6E-557E-4351-B6A7-E5B96CB85815}" type="slidenum">
              <a:rPr altLang="en-US" lang="en-US" smtClean="0">
                <a:uFillTx/>
              </a:rPr>
              <a:pPr eaLnBrk="1" hangingPunct="1"/>
              <a:t>16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795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796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18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69CB2A0F-599A-481C-A3C0-51D89726D0DB}" type="slidenum">
              <a:rPr altLang="en-US" lang="en-GB" smtClean="0">
                <a:uFillTx/>
                <a:latin charset="0" pitchFamily="34" typeface="Arial"/>
              </a:rPr>
              <a:pPr eaLnBrk="1" hangingPunct="1"/>
              <a:t>18</a:t>
            </a:fld>
            <a:endParaRPr altLang="en-US" lang="en-GB" smtClean="0">
              <a:uFillTx/>
              <a:latin charset="0" pitchFamily="34"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19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20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842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F7C3E67A-C257-4B4B-818C-A53AF5072D91}" type="slidenum">
              <a:rPr altLang="en-US" lang="en-GB" smtClean="0">
                <a:uFillTx/>
                <a:latin charset="0" pitchFamily="34" typeface="Arial"/>
              </a:rPr>
              <a:pPr eaLnBrk="1" hangingPunct="1"/>
              <a:t>20</a:t>
            </a:fld>
            <a:endParaRPr altLang="en-US" lang="en-GB" smtClean="0">
              <a:uFillTx/>
              <a:latin charset="0" pitchFamily="34"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84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84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866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664AEEDE-563B-4705-9342-42BEB8B4D042}" type="slidenum">
              <a:rPr altLang="en-US" lang="en-US" smtClean="0">
                <a:uFillTx/>
              </a:rPr>
              <a:pPr eaLnBrk="1" hangingPunct="1"/>
              <a:t>21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867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868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890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eaLnBrk="0" hangingPunct="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5pPr>
            <a:lvl6pPr algn="r" eaLnBrk="0" fontAlgn="base" hangingPunct="0" indent="-228600" marL="25146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6pPr>
            <a:lvl7pPr algn="r" eaLnBrk="0" fontAlgn="base" hangingPunct="0" indent="-228600" marL="29718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7pPr>
            <a:lvl8pPr algn="r" eaLnBrk="0" fontAlgn="base" hangingPunct="0" indent="-228600" marL="34290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8pPr>
            <a:lvl9pPr algn="r" eaLnBrk="0" fontAlgn="base" hangingPunct="0" indent="-228600" marL="3886200" rtl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charset="0" pitchFamily="34" typeface="Tahoma"/>
                <a:cs charset="0" pitchFamily="34" typeface="Arial"/>
              </a:defRPr>
            </a:lvl9pPr>
          </a:lstStyle>
          <a:p>
            <a:pPr eaLnBrk="1" hangingPunct="1"/>
            <a:fld id="{D42F41C7-95E4-4451-BA5E-EA5B848DD491}" type="slidenum">
              <a:rPr altLang="en-US" lang="en-US" smtClean="0">
                <a:uFillTx/>
              </a:rPr>
              <a:pPr eaLnBrk="1" hangingPunct="1"/>
              <a:t>22</a:t>
            </a:fld>
            <a:endParaRPr altLang="en-US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891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ChangeAspect="1" noGrp="1" noRot="1" noTextEdi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892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eaLnBrk="1" hangingPunct="1"/>
            <a:endParaRPr altLang="en-US" lang="en-US" smtClean="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2130425"/>
            <a:ext cx="7772400" cy="14700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3886200"/>
            <a:ext cx="6400800" cy="1752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Vertical 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orient="vert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629400" y="274638"/>
            <a:ext cx="20574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60198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clipArtAndTx">
  <p:cSld name="Title, Clip Art and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7813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ar-S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lipAr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 type="clipAr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307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lvl="0"/>
            <a:endParaRPr lang="ar-SA" noProof="0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307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ar-S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BCB7E1C-17A9-4179-B293-24886E3A4DCE}" type="slidenum">
              <a:rPr lang="ar-SA" smtClean="0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Date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Footer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lide Number Placeholder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Foot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ictur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slideLayouts/slideLayout12.xml" Type="http://schemas.openxmlformats.org/officeDocument/2006/relationships/slideLayout"></Relationship><Relationship Id="rId13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A4716F18-16AC-4FA9-A3AC-158B9D922B4B}" type="datetimeFigureOut">
              <a:rPr lang="en-GB" smtClean="0">
                <a:uFillTx/>
              </a:rPr>
              <a:t>25/09/2019</a:t>
            </a:fld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3A375AC-37C5-4EE0-BBA1-FB36A3949893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  <p:sldLayoutId r:id="rId12" id="2147483672"/>
  </p:sldLayoutIdLst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indent="-342900" latinLnBrk="0" marL="342900" rtl="0">
        <a:spcBef>
          <a:spcPct val="20000"/>
        </a:spcBef>
        <a:buFont charset="0" panose="020B0604020202020204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anose="020B0604020202020204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anose="020B0604020202020204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anose="020B0604020202020204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1.png" Type="http://schemas.openxmlformats.org/officeDocument/2006/relationships/image"></Relationship></Relationships>
</file>

<file path=ppt/slides/_rels/slide1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9.png" Type="http://schemas.openxmlformats.org/officeDocument/2006/relationships/image"></Relationship><Relationship Id="rId3" Target="../media/image10.jpeg" Type="http://schemas.openxmlformats.org/officeDocument/2006/relationships/image"></Relationship><Relationship Id="rId4" Target="../media/image11.jpeg" Type="http://schemas.openxmlformats.org/officeDocument/2006/relationships/image"></Relationship><Relationship Id="rId5" Target="../media/image12.jpeg" Type="http://schemas.openxmlformats.org/officeDocument/2006/relationships/image"></Relationship><Relationship Id="rId6" Target="../media/image13.jpeg" Type="http://schemas.openxmlformats.org/officeDocument/2006/relationships/image"></Relationship><Relationship Id="rId7" Target="../media/image14.png" Type="http://schemas.openxmlformats.org/officeDocument/2006/relationships/image"></Relationship><Relationship Id="rId8" Target="../media/image15.jpeg" Type="http://schemas.openxmlformats.org/officeDocument/2006/relationships/image"></Relationship></Relationships>
</file>

<file path=ppt/slides/_rels/slide1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4.xml" Type="http://schemas.openxmlformats.org/officeDocument/2006/relationships/notesSlide"></Relationship></Relationships>
</file>

<file path=ppt/slides/_rels/slide1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5.xml" Type="http://schemas.openxmlformats.org/officeDocument/2006/relationships/notesSlide"></Relationship></Relationships>
</file>

<file path=ppt/slides/_rels/slide1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8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Relationship Id="rId2" Target="../notesSlides/notesSlide6.xml" Type="http://schemas.openxmlformats.org/officeDocument/2006/relationships/notesSlide"></Relationship></Relationships>
</file>

<file path=ppt/slides/_rels/slide19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2.png" Type="http://schemas.openxmlformats.org/officeDocument/2006/relationships/image"></Relationship></Relationships>
</file>

<file path=ppt/slides/_rels/slide2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7.xml" Type="http://schemas.openxmlformats.org/officeDocument/2006/relationships/notesSlide"></Relationship></Relationships>
</file>

<file path=ppt/slides/_rels/slide2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8.xml" Type="http://schemas.openxmlformats.org/officeDocument/2006/relationships/notesSlide"></Relationship></Relationships>
</file>

<file path=ppt/slides/_rels/slide2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9.xml" Type="http://schemas.openxmlformats.org/officeDocument/2006/relationships/notesSlide"></Relationship></Relationships>
</file>

<file path=ppt/slides/_rels/slide2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0.xml" Type="http://schemas.openxmlformats.org/officeDocument/2006/relationships/notesSlide"></Relationship></Relationships>
</file>

<file path=ppt/slides/_rels/slide2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1.xml" Type="http://schemas.openxmlformats.org/officeDocument/2006/relationships/notesSlide"></Relationship></Relationships>
</file>

<file path=ppt/slides/_rels/slide2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2.xml" Type="http://schemas.openxmlformats.org/officeDocument/2006/relationships/notesSlide"></Relationship></Relationships>
</file>

<file path=ppt/slides/_rels/slide2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3.xml" Type="http://schemas.openxmlformats.org/officeDocument/2006/relationships/notesSlide"></Relationship></Relationships>
</file>

<file path=ppt/slides/_rels/slide27.xml.rels><?xml version="1.0" standalone="yes" ?><Relationships xmlns="http://schemas.openxmlformats.org/package/2006/relationships"><Relationship Id="rId1" Target="../slideLayouts/slideLayout12.xml" Type="http://schemas.openxmlformats.org/officeDocument/2006/relationships/slideLayout"></Relationship><Relationship Id="rId2" Target="../notesSlides/notesSlide14.xml" Type="http://schemas.openxmlformats.org/officeDocument/2006/relationships/notesSlide"></Relationship></Relationships>
</file>

<file path=ppt/slides/_rels/slide2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5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3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6.xml" Type="http://schemas.openxmlformats.org/officeDocument/2006/relationships/notesSlide"></Relationship></Relationships>
</file>

<file path=ppt/slides/_rels/slide3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7.xml" Type="http://schemas.openxmlformats.org/officeDocument/2006/relationships/notesSlide"></Relationship></Relationships>
</file>

<file path=ppt/slides/_rels/slide3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3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34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 Type="http://schemas.openxmlformats.org/officeDocument/2006/relationships/hyperlink"></Relationship><Relationship Id="rId3" Target="../media/image16.jpeg" Type="http://schemas.openxmlformats.org/officeDocument/2006/relationships/image"></Relationship><Relationship Id="rId4" Target="../media/image17.jpe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diagrams/data1.xml" Type="http://schemas.openxmlformats.org/officeDocument/2006/relationships/diagramData"></Relationship><Relationship Id="rId3" Target="../diagrams/layout1.xml" Type="http://schemas.openxmlformats.org/officeDocument/2006/relationships/diagramLayout"></Relationship><Relationship Id="rId4" Target="../diagrams/quickStyle1.xml" Type="http://schemas.openxmlformats.org/officeDocument/2006/relationships/diagramQuickStyle"></Relationship><Relationship Id="rId5" Target="../diagrams/colors1.xml" Type="http://schemas.openxmlformats.org/officeDocument/2006/relationships/diagramColors"></Relationship><Relationship Id="rId6" Target="../diagrams/drawing1.xml" Type="http://schemas.microsoft.com/office/2007/relationships/diagramDrawing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media/image3.png" Type="http://schemas.openxmlformats.org/officeDocument/2006/relationships/image"></Relationship><Relationship Id="rId3" Target="../media/image4.jpeg" Type="http://schemas.openxmlformats.org/officeDocument/2006/relationships/image"></Relationship><Relationship Id="rId4" Target="../media/image5.jpeg" Type="http://schemas.openxmlformats.org/officeDocument/2006/relationships/image"></Relationship><Relationship Id="rId5" Target="../media/image6.jpeg" Type="http://schemas.openxmlformats.org/officeDocument/2006/relationships/image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://www.englishgrammar.org/effective-business-writing/" TargetMode="External" Type="http://schemas.openxmlformats.org/officeDocument/2006/relationships/hyperlink"></Relationship><Relationship Id="rId3" Target="../media/image7.jpeg" Type="http://schemas.openxmlformats.org/officeDocument/2006/relationships/image"></Relationship><Relationship Id="rId4" Target="../media/image8.jpe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2">
        <a:schemeClr val="bg2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4" name="Content Placeholder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304800"/>
            <a:ext cx="8229600" cy="8191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b="1" dirty="0" lang="en-US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>Verbal</a:t>
            </a:r>
            <a:r>
              <a:rPr dirty="0" lang="en-US" smtClean="0">
                <a:uFillTx/>
              </a:rPr>
              <a:t> </a:t>
            </a:r>
            <a:r>
              <a:rPr dirty="0" lang="en-US" sz="3200">
                <a:uFillTx/>
              </a:rPr>
              <a:t>(</a:t>
            </a:r>
            <a:r>
              <a:rPr dirty="0" lang="en-US" smtClean="0" sz="3200">
                <a:uFillTx/>
              </a:rPr>
              <a:t>mainly focuses on questioning)</a:t>
            </a:r>
            <a:endParaRPr dirty="0" lang="en-GB" sz="32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1143000"/>
            <a:ext cx="8839200" cy="5257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77500" lnSpcReduction="20000"/>
          </a:bodyPr>
          <a:lstStyle/>
          <a:p>
            <a:r>
              <a:rPr b="1" dirty="0" lang="en-US" smtClean="0">
                <a:solidFill>
                  <a:schemeClr val="accent6">
                    <a:lumMod val="40000"/>
                    <a:lumOff val="60000"/>
                  </a:schemeClr>
                </a:solidFill>
                <a:uFillTx/>
              </a:rPr>
              <a:t>Open</a:t>
            </a:r>
            <a:r>
              <a:rPr dirty="0" lang="en-US" smtClean="0">
                <a:uFillTx/>
              </a:rPr>
              <a:t> (broad) – gives control to respondent, allows disclosure. </a:t>
            </a:r>
          </a:p>
          <a:p>
            <a:pPr indent="0" marL="0">
              <a:buNone/>
            </a:pPr>
            <a:r>
              <a:rPr dirty="0" i="1" lang="en-US" smtClean="0">
                <a:solidFill>
                  <a:srgbClr val="FFFF00"/>
                </a:solidFill>
                <a:uFillTx/>
              </a:rPr>
              <a:t>e.g. explain how you felt on the 1</a:t>
            </a:r>
            <a:r>
              <a:rPr baseline="30000" dirty="0" i="1" lang="en-US" smtClean="0">
                <a:solidFill>
                  <a:srgbClr val="FFFF00"/>
                </a:solidFill>
                <a:uFillTx/>
              </a:rPr>
              <a:t>st</a:t>
            </a:r>
            <a:r>
              <a:rPr dirty="0" i="1" lang="en-US" smtClean="0">
                <a:solidFill>
                  <a:srgbClr val="FFFF00"/>
                </a:solidFill>
                <a:uFillTx/>
              </a:rPr>
              <a:t> day of college?</a:t>
            </a:r>
          </a:p>
          <a:p>
            <a:endParaRPr dirty="0" i="1" lang="en-US" smtClean="0">
              <a:solidFill>
                <a:srgbClr val="FFFF00"/>
              </a:solidFill>
              <a:uFillTx/>
            </a:endParaRPr>
          </a:p>
          <a:p>
            <a:pPr indent="0" marL="0">
              <a:buNone/>
            </a:pPr>
            <a:endParaRPr dirty="0" lang="en-US" smtClean="0" sz="1200">
              <a:uFillTx/>
            </a:endParaRPr>
          </a:p>
          <a:p>
            <a:r>
              <a:rPr b="1" dirty="0" lang="en-US" smtClean="0">
                <a:solidFill>
                  <a:schemeClr val="accent6">
                    <a:lumMod val="40000"/>
                    <a:lumOff val="60000"/>
                  </a:schemeClr>
                </a:solidFill>
                <a:uFillTx/>
              </a:rPr>
              <a:t>Open</a:t>
            </a:r>
            <a:r>
              <a:rPr dirty="0" lang="en-US" smtClean="0">
                <a:uFillTx/>
              </a:rPr>
              <a:t> (focused) – gives control to respondent within a given area, encourages disclosure of feelings.</a:t>
            </a:r>
            <a:r>
              <a:rPr dirty="0" lang="en-US">
                <a:uFillTx/>
              </a:rPr>
              <a:t> </a:t>
            </a:r>
            <a:endParaRPr dirty="0" lang="en-US" smtClean="0">
              <a:uFillTx/>
            </a:endParaRPr>
          </a:p>
          <a:p>
            <a:pPr indent="0" marL="0">
              <a:buNone/>
            </a:pPr>
            <a:r>
              <a:rPr dirty="0" i="1" lang="en-US" smtClean="0">
                <a:solidFill>
                  <a:srgbClr val="FFFF00"/>
                </a:solidFill>
                <a:uFillTx/>
              </a:rPr>
              <a:t>e.g. Did </a:t>
            </a:r>
            <a:r>
              <a:rPr dirty="0" i="1" lang="en-US">
                <a:solidFill>
                  <a:srgbClr val="FFFF00"/>
                </a:solidFill>
                <a:uFillTx/>
              </a:rPr>
              <a:t>you have a good day at </a:t>
            </a:r>
            <a:r>
              <a:rPr dirty="0" i="1" lang="en-US" smtClean="0">
                <a:solidFill>
                  <a:srgbClr val="FFFF00"/>
                </a:solidFill>
                <a:uFillTx/>
              </a:rPr>
              <a:t>school</a:t>
            </a:r>
          </a:p>
          <a:p>
            <a:pPr indent="0" marL="0">
              <a:buNone/>
            </a:pPr>
            <a:r>
              <a:rPr dirty="0" lang="en-US">
                <a:uFillTx/>
              </a:rPr>
              <a:t/>
            </a:r>
            <a:br>
              <a:rPr dirty="0" lang="en-US">
                <a:uFillTx/>
              </a:rPr>
            </a:br>
            <a:endParaRPr dirty="0" lang="en-US" smtClean="0" sz="1400">
              <a:uFillTx/>
            </a:endParaRPr>
          </a:p>
          <a:p>
            <a:r>
              <a:rPr b="1" dirty="0" lang="en-US" smtClean="0">
                <a:solidFill>
                  <a:schemeClr val="accent6">
                    <a:lumMod val="40000"/>
                    <a:lumOff val="60000"/>
                  </a:schemeClr>
                </a:solidFill>
                <a:uFillTx/>
              </a:rPr>
              <a:t>Closed</a:t>
            </a:r>
            <a:r>
              <a:rPr dirty="0" lang="en-US" smtClean="0">
                <a:uFillTx/>
              </a:rPr>
              <a:t> – control is with interviewer, checks information.</a:t>
            </a:r>
          </a:p>
          <a:p>
            <a:pPr indent="0" marL="0">
              <a:buNone/>
            </a:pPr>
            <a:r>
              <a:rPr dirty="0" i="1" lang="en-US" smtClean="0">
                <a:solidFill>
                  <a:srgbClr val="FF0000"/>
                </a:solidFill>
                <a:uFillTx/>
              </a:rPr>
              <a:t> </a:t>
            </a:r>
            <a:r>
              <a:rPr dirty="0" i="1" lang="en-US">
                <a:solidFill>
                  <a:srgbClr val="FFFF00"/>
                </a:solidFill>
                <a:uFillTx/>
              </a:rPr>
              <a:t>e</a:t>
            </a:r>
            <a:r>
              <a:rPr dirty="0" i="1" lang="en-US" smtClean="0">
                <a:solidFill>
                  <a:srgbClr val="FFFF00"/>
                </a:solidFill>
                <a:uFillTx/>
              </a:rPr>
              <a:t>.g. Do </a:t>
            </a:r>
            <a:r>
              <a:rPr dirty="0" i="1" lang="en-US">
                <a:solidFill>
                  <a:srgbClr val="FFFF00"/>
                </a:solidFill>
                <a:uFillTx/>
              </a:rPr>
              <a:t>you smoke?</a:t>
            </a:r>
            <a:r>
              <a:rPr b="1" dirty="0" lang="en-US">
                <a:solidFill>
                  <a:srgbClr val="FFFF00"/>
                </a:solidFill>
                <a:uFillTx/>
              </a:rPr>
              <a:t> ‘Yes’ or ‘No’</a:t>
            </a:r>
            <a:endParaRPr dirty="0" lang="en-GB">
              <a:solidFill>
                <a:srgbClr val="FFFF00"/>
              </a:solidFill>
              <a:uFillTx/>
            </a:endParaRPr>
          </a:p>
          <a:p>
            <a:endParaRPr dirty="0" lang="en-US" smtClean="0">
              <a:uFillTx/>
            </a:endParaRPr>
          </a:p>
          <a:p>
            <a:pPr indent="0" marL="0">
              <a:buNone/>
            </a:pPr>
            <a:endParaRPr dirty="0" lang="en-US" sz="1200">
              <a:uFillTx/>
            </a:endParaRPr>
          </a:p>
          <a:p>
            <a:r>
              <a:rPr b="1" dirty="0" lang="en-US" smtClean="0">
                <a:solidFill>
                  <a:schemeClr val="accent6">
                    <a:lumMod val="40000"/>
                    <a:lumOff val="60000"/>
                  </a:schemeClr>
                </a:solidFill>
                <a:uFillTx/>
              </a:rPr>
              <a:t>Leading </a:t>
            </a:r>
            <a:r>
              <a:rPr dirty="0" lang="en-US" smtClean="0">
                <a:uFillTx/>
              </a:rPr>
              <a:t>– control with interviewer, suggests desired response.</a:t>
            </a:r>
            <a:r>
              <a:rPr dirty="0" lang="en-US">
                <a:uFillTx/>
              </a:rPr>
              <a:t> </a:t>
            </a:r>
            <a:r>
              <a:rPr dirty="0" lang="en-US" smtClean="0">
                <a:solidFill>
                  <a:srgbClr val="FFFF00"/>
                </a:solidFill>
                <a:uFillTx/>
              </a:rPr>
              <a:t>e.g. What </a:t>
            </a:r>
            <a:r>
              <a:rPr dirty="0" lang="en-US">
                <a:solidFill>
                  <a:srgbClr val="FFFF00"/>
                </a:solidFill>
                <a:uFillTx/>
              </a:rPr>
              <a:t>year in the 15th century did Columbus arrive in the Americas?</a:t>
            </a:r>
            <a:endParaRPr dirty="0" lang="en-GB">
              <a:solidFill>
                <a:srgbClr val="FFFF00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MasterPhAnim="0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882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90600" y="304800"/>
            <a:ext cx="6629400" cy="533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Verbal Communication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883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838200"/>
            <a:ext cx="8382000" cy="5791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anose="05000000000000000000" pitchFamily="2" typeface="Wingdings"/>
              <a:buChar char="v"/>
              <a:defRPr>
                <a:uFillTx/>
              </a:defRPr>
            </a:pPr>
            <a:r>
              <a:rPr b="1" dirty="0" lang="en-US" smtClean="0" sz="2400">
                <a:uFillTx/>
                <a:latin charset="0" pitchFamily="34" typeface="Calibri"/>
                <a:ea typeface="+mn-ea"/>
                <a:cs charset="0" pitchFamily="18" typeface="Times New Roman"/>
              </a:rPr>
              <a:t>Speaking to the person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Look straight in the eye 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make eye contact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Show respect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charset="2" panose="05000000000000000000" pitchFamily="2" typeface="Wingdings"/>
              <a:buChar char="v"/>
              <a:defRPr>
                <a:uFillTx/>
              </a:defRPr>
            </a:pPr>
            <a:r>
              <a:rPr b="1" dirty="0" lang="en-US" smtClean="0" sz="2400">
                <a:uFillTx/>
                <a:latin charset="0" pitchFamily="34" typeface="Calibri"/>
                <a:ea typeface="+mn-ea"/>
                <a:cs charset="0" pitchFamily="18" typeface="Times New Roman"/>
              </a:rPr>
              <a:t>Clear message</a:t>
            </a:r>
            <a:r>
              <a:rPr dirty="0" lang="en-US" smtClean="0" sz="2400">
                <a:uFillTx/>
                <a:latin charset="0" pitchFamily="34" typeface="Calibri"/>
                <a:ea typeface="+mn-ea"/>
                <a:cs charset="0" pitchFamily="18" typeface="Times New Roman"/>
              </a:rPr>
              <a:t> 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Relevant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Use understandable language</a:t>
            </a:r>
          </a:p>
          <a:p>
            <a:pPr eaLnBrk="1" fontAlgn="auto" hangingPunct="1" indent="-274320" lvl="1" marL="548958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Support by illustrations if needed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2" panose="05000000000000000000" pitchFamily="2" typeface="Wingdings"/>
              <a:buChar char="v"/>
              <a:defRPr>
                <a:uFillTx/>
              </a:defRPr>
            </a:pPr>
            <a:r>
              <a:rPr b="1" dirty="0" lang="en-US" smtClean="0" sz="2400">
                <a:uFillTx/>
                <a:latin charset="0" pitchFamily="34" typeface="Calibri"/>
                <a:ea typeface="+mn-ea"/>
                <a:cs charset="0" pitchFamily="18" typeface="Times New Roman"/>
              </a:rPr>
              <a:t>Good listener</a:t>
            </a:r>
          </a:p>
          <a:p>
            <a:pPr indent="-274320" lvl="1" marL="548958">
              <a:lnSpc>
                <a:spcPct val="90000"/>
              </a:lnSpc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  <a:latin charset="0" pitchFamily="34" typeface="Calibri"/>
                <a:cs charset="0" pitchFamily="18" typeface="Times New Roman"/>
              </a:rPr>
              <a:t>Allow </a:t>
            </a:r>
            <a:r>
              <a:rPr dirty="0" lang="en-US">
                <a:solidFill>
                  <a:srgbClr val="FFFF00"/>
                </a:solidFill>
                <a:uFillTx/>
                <a:latin charset="0" pitchFamily="34" typeface="Calibri"/>
                <a:cs charset="0" pitchFamily="18" typeface="Times New Roman"/>
              </a:rPr>
              <a:t>others to understand the message and reply</a:t>
            </a:r>
          </a:p>
          <a:p>
            <a:pPr indent="-274320" lvl="1" marL="548958">
              <a:lnSpc>
                <a:spcPct val="90000"/>
              </a:lnSpc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>
                <a:solidFill>
                  <a:srgbClr val="FFFF00"/>
                </a:solidFill>
                <a:uFillTx/>
                <a:latin charset="0" pitchFamily="34" typeface="Calibri"/>
                <a:cs charset="0" pitchFamily="18" typeface="Times New Roman"/>
              </a:rPr>
              <a:t>Listen carefully</a:t>
            </a:r>
          </a:p>
          <a:p>
            <a:pPr indent="-274320" lvl="1" marL="548958">
              <a:lnSpc>
                <a:spcPct val="90000"/>
              </a:lnSpc>
              <a:buClr>
                <a:schemeClr val="tx1"/>
              </a:buClr>
              <a:buFont charset="2" pitchFamily="18" typeface="Wingdings 2"/>
              <a:buChar char=""/>
              <a:defRPr>
                <a:uFillTx/>
              </a:defRPr>
            </a:pPr>
            <a:r>
              <a:rPr dirty="0" lang="en-US">
                <a:solidFill>
                  <a:srgbClr val="FFFF00"/>
                </a:solidFill>
                <a:uFillTx/>
                <a:latin charset="0" pitchFamily="34" typeface="Calibri"/>
                <a:cs charset="0" pitchFamily="18" typeface="Times New Roman"/>
              </a:rPr>
              <a:t>Make a dialogue ant not one way instruction</a:t>
            </a:r>
          </a:p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>
                <a:uFillTx/>
              </a:defRPr>
            </a:pPr>
            <a:endParaRPr dirty="0" lang="en-US" smtClean="0" sz="2400">
              <a:uFillTx/>
              <a:latin charset="0" pitchFamily="34" typeface="Calibri"/>
              <a:ea typeface="+mn-ea"/>
              <a:cs charset="0" pitchFamily="18" typeface="Times New Roman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7571" y="274638"/>
            <a:ext cx="8229600" cy="65621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r>
              <a:rPr b="1" dirty="0" lang="en-US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>NON VERBAL </a:t>
            </a:r>
            <a:endParaRPr b="1" dirty="0" lang="en-GB">
              <a:solidFill>
                <a:srgbClr val="FFFF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2105" y="1025308"/>
            <a:ext cx="8839200" cy="545169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20000"/>
          </a:bodyPr>
          <a:lstStyle/>
          <a:p>
            <a:pPr>
              <a:buFont charset="2" panose="05000000000000000000" pitchFamily="2" typeface="Wingdings"/>
              <a:buChar char="§"/>
            </a:pPr>
            <a:r>
              <a:rPr dirty="0" lang="en-GB">
                <a:uFillTx/>
              </a:rPr>
              <a:t>Listening (active and passive) </a:t>
            </a: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Silence </a:t>
            </a: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Touch </a:t>
            </a:r>
            <a:endParaRPr dirty="0" lang="en-GB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Hand </a:t>
            </a:r>
            <a:r>
              <a:rPr dirty="0" lang="en-GB">
                <a:uFillTx/>
              </a:rPr>
              <a:t>gestures </a:t>
            </a: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Eye </a:t>
            </a:r>
            <a:r>
              <a:rPr dirty="0" lang="en-GB">
                <a:uFillTx/>
              </a:rPr>
              <a:t>contact </a:t>
            </a: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Posture </a:t>
            </a:r>
            <a:endParaRPr dirty="0" lang="en-GB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endParaRPr dirty="0" lang="en-GB" smtClean="0">
              <a:uFillTx/>
            </a:endParaRPr>
          </a:p>
          <a:p>
            <a:pPr>
              <a:buFont charset="2" panose="05000000000000000000" pitchFamily="2" typeface="Wingdings"/>
              <a:buChar char="§"/>
            </a:pPr>
            <a:r>
              <a:rPr dirty="0" lang="en-GB" smtClean="0">
                <a:uFillTx/>
              </a:rPr>
              <a:t>Facial </a:t>
            </a:r>
            <a:r>
              <a:rPr dirty="0" lang="en-GB">
                <a:uFillTx/>
              </a:rPr>
              <a:t>expression</a:t>
            </a: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listening.png" id="1026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72075" y="823910"/>
            <a:ext cx="2143125" cy="695325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silence.jpg" id="1027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72075" y="1680403"/>
            <a:ext cx="2143125" cy="569120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touch.jpg" id="1028" name="Picture 4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72075" y="2438400"/>
            <a:ext cx="2143125" cy="643586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hand gesture.jpg" id="1029" name="Picture 5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5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37439" y="3155373"/>
            <a:ext cx="2177761" cy="730827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eye contact.jpg" id="1030" name="Picture 6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6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81600" y="4053968"/>
            <a:ext cx="2177761" cy="695325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body language.png" id="1031" name="Picture 7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7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88309" y="4952999"/>
            <a:ext cx="2203091" cy="609601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facial expression.jpg" id="1032" name="Picture 8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8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90695" y="5791200"/>
            <a:ext cx="2200705" cy="887442"/>
          </a:xfrm>
          <a:prstGeom prst="rect">
            <a:avLst/>
          </a:prstGeom>
          <a:noFill/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4855" y="266700"/>
            <a:ext cx="8229600" cy="17145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r>
              <a:rPr b="1" dirty="0" lang="en-US" sz="40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>Effective Communication</a:t>
            </a:r>
            <a:r>
              <a:rPr dirty="0" lang="en-US" smtClean="0" sz="2400">
                <a:uFillTx/>
              </a:rPr>
              <a:t/>
            </a:r>
            <a:br>
              <a:rPr dirty="0" lang="en-US" smtClean="0" sz="2400">
                <a:uFillTx/>
              </a:rPr>
            </a:br>
            <a:r>
              <a:rPr dirty="0" lang="en-US" sz="3100">
                <a:uFillTx/>
              </a:rPr>
              <a:t>Specifically, effective communication skills have been shown to improve providers’ interviewing skills, facilitate information-gathering, and decrease malpractice </a:t>
            </a:r>
            <a:r>
              <a:rPr dirty="0" lang="en-US" smtClean="0" sz="3100">
                <a:uFillTx/>
              </a:rPr>
              <a:t>claims [12]</a:t>
            </a:r>
            <a:endParaRPr dirty="0" lang="en-GB" sz="31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 smtClean="0">
              <a:uFillTx/>
            </a:endParaRPr>
          </a:p>
          <a:p>
            <a:endParaRPr dirty="0" lang="en-US">
              <a:uFillTx/>
            </a:endParaRPr>
          </a:p>
          <a:p>
            <a:pPr indent="0" marL="0">
              <a:buNone/>
            </a:pPr>
            <a:endParaRPr dirty="0" lang="en-US" smtClean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Up Arrow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3464" y="2362200"/>
            <a:ext cx="4194464" cy="4343400"/>
          </a:xfrm>
          <a:prstGeom prst="upArrow">
            <a:avLst/>
          </a:prstGeom>
          <a:solidFill>
            <a:srgbClr val="92D050"/>
          </a:soli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 indent="-342900" marL="342900">
              <a:buFont charset="2" panose="05000000000000000000" pitchFamily="2" typeface="Wingdings"/>
              <a:buChar char="q"/>
            </a:pPr>
            <a:r>
              <a:rPr b="1" dirty="0" lang="en-US" smtClean="0" sz="2000">
                <a:solidFill>
                  <a:schemeClr val="tx1"/>
                </a:solidFill>
                <a:uFillTx/>
              </a:rPr>
              <a:t>Interviewing skill</a:t>
            </a:r>
          </a:p>
          <a:p>
            <a:pPr algn="ctr"/>
            <a:endParaRPr b="1" dirty="0" lang="en-US" smtClean="0" sz="2000">
              <a:solidFill>
                <a:schemeClr val="tx1"/>
              </a:solidFill>
              <a:uFillTx/>
            </a:endParaRPr>
          </a:p>
          <a:p>
            <a:pPr algn="ctr"/>
            <a:endParaRPr b="1" dirty="0" lang="en-US" sz="2000">
              <a:solidFill>
                <a:schemeClr val="tx1"/>
              </a:solidFill>
              <a:uFillTx/>
            </a:endParaRPr>
          </a:p>
          <a:p>
            <a:pPr algn="ctr" indent="-342900" marL="342900">
              <a:buFont charset="2" panose="05000000000000000000" pitchFamily="2" typeface="Wingdings"/>
              <a:buChar char="q"/>
            </a:pPr>
            <a:r>
              <a:rPr b="1" dirty="0" lang="en-US" smtClean="0" sz="2000">
                <a:solidFill>
                  <a:schemeClr val="tx1"/>
                </a:solidFill>
                <a:uFillTx/>
              </a:rPr>
              <a:t>information-gathering</a:t>
            </a:r>
            <a:endParaRPr b="1" dirty="0" lang="en-GB" sz="2000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own Arrow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29200" y="2438400"/>
            <a:ext cx="3581400" cy="4343400"/>
          </a:xfrm>
          <a:prstGeom prst="downArrow">
            <a:avLst/>
          </a:prstGeom>
          <a:solidFill>
            <a:srgbClr val="FF0000"/>
          </a:soli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indent="-342900" marL="342900">
              <a:buFont charset="2" panose="05000000000000000000" pitchFamily="2" typeface="Wingdings"/>
              <a:buChar char="q"/>
            </a:pPr>
            <a:r>
              <a:rPr b="1" dirty="0" lang="en-US" sz="2000">
                <a:solidFill>
                  <a:schemeClr val="tx1"/>
                </a:solidFill>
                <a:uFillTx/>
              </a:rPr>
              <a:t>M</a:t>
            </a:r>
            <a:r>
              <a:rPr b="1" dirty="0" lang="en-US" smtClean="0" sz="2000">
                <a:solidFill>
                  <a:schemeClr val="tx1"/>
                </a:solidFill>
                <a:uFillTx/>
              </a:rPr>
              <a:t>alpractice claims</a:t>
            </a:r>
            <a:endParaRPr b="1" dirty="0" lang="en-GB" sz="2000">
              <a:solidFill>
                <a:schemeClr val="tx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482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762000"/>
            <a:ext cx="8229600" cy="5905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b="1" dirty="0" lang="en-US" smtClean="0" sz="4000">
                <a:solidFill>
                  <a:srgbClr val="FFFF00"/>
                </a:solidFill>
                <a:uFillTx/>
                <a:cs charset="0" pitchFamily="18" typeface="Times New Roman"/>
              </a:rPr>
              <a:t>Communication: Why?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483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1600200"/>
            <a:ext cx="8504238" cy="495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2" pitchFamily="18" typeface="Wingdings 2"/>
              <a:buNone/>
              <a:defRPr>
                <a:uFillTx/>
              </a:defRPr>
            </a:pPr>
            <a:endParaRPr dirty="0" lang="en-US" smtClean="0" sz="2800">
              <a:solidFill>
                <a:srgbClr val="00B050"/>
              </a:solidFill>
              <a:uFillTx/>
              <a:latin typeface="+mj-lt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2" pitchFamily="18" typeface="Wingdings 2"/>
              <a:buNone/>
              <a:defRPr>
                <a:uFillTx/>
              </a:defRPr>
            </a:pPr>
            <a:r>
              <a:rPr dirty="0" lang="en-US" smtClean="0" sz="2800">
                <a:solidFill>
                  <a:srgbClr val="00B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Effective</a:t>
            </a: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 communication is the </a:t>
            </a:r>
            <a:r>
              <a:rPr dirty="0" i="1" lang="en-US" smtClean="0" sz="2800" u="sng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basis of mutual understanding</a:t>
            </a: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 &amp; trust.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dirty="0" lang="en-US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2" pitchFamily="18" typeface="Wingdings 2"/>
              <a:buNone/>
              <a:defRPr>
                <a:uFillTx/>
              </a:defRPr>
            </a:pPr>
            <a:endParaRPr dirty="0" lang="en-US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2" pitchFamily="18" typeface="Wingdings 2"/>
              <a:buNone/>
              <a:defRPr>
                <a:uFillTx/>
              </a:defRPr>
            </a:pPr>
            <a:r>
              <a:rPr dirty="0" lang="en-US" smtClean="0" sz="28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    </a:t>
            </a:r>
            <a:r>
              <a:rPr dirty="0" lang="en-US" smtClean="0" sz="2800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Poor</a:t>
            </a:r>
            <a:r>
              <a:rPr dirty="0" lang="en-US" smtClean="0" sz="28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 </a:t>
            </a: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communication causes </a:t>
            </a:r>
            <a:r>
              <a:rPr dirty="0" i="1" lang="en-US" smtClean="0" sz="2800" u="sng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a lot of misunderstanding </a:t>
            </a: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  <a:cs charset="0" pitchFamily="18" typeface="Times New Roman"/>
              </a:rPr>
              <a:t>&amp; hinders work &amp; productivity</a:t>
            </a:r>
            <a:r>
              <a:rPr dirty="0" lang="en-US" smtClean="0" sz="2400">
                <a:uFillTx/>
                <a:latin typeface="+mj-lt"/>
                <a:ea typeface="+mn-ea"/>
                <a:cs charset="0" pitchFamily="18" typeface="Times New Roman"/>
              </a:rPr>
              <a:t>.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100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r>
              <a:rPr b="1" dirty="0" lang="en-US" smtClean="0" sz="5400">
                <a:solidFill>
                  <a:srgbClr val="FFFF00"/>
                </a:solidFill>
                <a:uFillTx/>
                <a:cs charset="0" pitchFamily="18" typeface="Times New Roman"/>
              </a:rPr>
              <a:t>Communication: Why? Cont.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1295400"/>
            <a:ext cx="8229600" cy="495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indent="0" marL="0">
              <a:buNone/>
            </a:pPr>
            <a:r>
              <a:rPr b="1" dirty="0" i="1" lang="en-GB" smtClean="0">
                <a:solidFill>
                  <a:srgbClr val="FF0000"/>
                </a:solidFill>
                <a:uFillTx/>
              </a:rPr>
              <a:t>Good Communication is needed to</a:t>
            </a:r>
            <a:r>
              <a:rPr dirty="0" lang="en-GB" smtClean="0">
                <a:solidFill>
                  <a:srgbClr val="FF0000"/>
                </a:solidFill>
                <a:uFillTx/>
              </a:rPr>
              <a:t>:</a:t>
            </a:r>
          </a:p>
          <a:p>
            <a:r>
              <a:rPr dirty="0" lang="en-GB" sz="2800">
                <a:uFillTx/>
              </a:rPr>
              <a:t>D</a:t>
            </a:r>
            <a:r>
              <a:rPr dirty="0" lang="en-GB" smtClean="0" sz="2800">
                <a:uFillTx/>
              </a:rPr>
              <a:t>evelop relationships </a:t>
            </a:r>
          </a:p>
          <a:p>
            <a:pPr indent="0" marL="0">
              <a:buNone/>
            </a:pPr>
            <a:endParaRPr dirty="0" lang="en-GB" smtClean="0" sz="2800">
              <a:uFillTx/>
            </a:endParaRPr>
          </a:p>
          <a:p>
            <a:r>
              <a:rPr dirty="0" lang="en-GB" sz="2800">
                <a:uFillTx/>
              </a:rPr>
              <a:t>I</a:t>
            </a:r>
            <a:r>
              <a:rPr dirty="0" lang="en-GB" smtClean="0" sz="2800">
                <a:uFillTx/>
              </a:rPr>
              <a:t>ncrease our knowledge </a:t>
            </a:r>
          </a:p>
          <a:p>
            <a:pPr indent="0" marL="0">
              <a:buNone/>
            </a:pPr>
            <a:endParaRPr dirty="0" lang="en-GB" smtClean="0" sz="2800">
              <a:uFillTx/>
            </a:endParaRPr>
          </a:p>
          <a:p>
            <a:r>
              <a:rPr dirty="0" lang="en-GB" sz="2800">
                <a:uFillTx/>
              </a:rPr>
              <a:t>M</a:t>
            </a:r>
            <a:r>
              <a:rPr dirty="0" lang="en-GB" smtClean="0" sz="2800">
                <a:uFillTx/>
              </a:rPr>
              <a:t>ake our feelings and thoughts known</a:t>
            </a:r>
          </a:p>
          <a:p>
            <a:pPr indent="0" marL="0">
              <a:buNone/>
            </a:pPr>
            <a:endParaRPr dirty="0" lang="en-GB" smtClean="0" sz="2800">
              <a:uFillTx/>
            </a:endParaRPr>
          </a:p>
          <a:p>
            <a:r>
              <a:rPr dirty="0" lang="en-GB" smtClean="0" sz="2800">
                <a:uFillTx/>
              </a:rPr>
              <a:t> </a:t>
            </a:r>
            <a:r>
              <a:rPr dirty="0" lang="en-GB" sz="2800">
                <a:uFillTx/>
              </a:rPr>
              <a:t>F</a:t>
            </a:r>
            <a:r>
              <a:rPr dirty="0" lang="en-GB" smtClean="0" sz="2800">
                <a:uFillTx/>
              </a:rPr>
              <a:t>ind out about people </a:t>
            </a:r>
          </a:p>
          <a:p>
            <a:pPr indent="0" marL="0">
              <a:buNone/>
            </a:pPr>
            <a:endParaRPr dirty="0" lang="en-GB" smtClean="0" sz="2800">
              <a:uFillTx/>
            </a:endParaRPr>
          </a:p>
          <a:p>
            <a:r>
              <a:rPr dirty="0" lang="en-GB" smtClean="0" sz="2800">
                <a:uFillTx/>
              </a:rPr>
              <a:t> </a:t>
            </a:r>
            <a:r>
              <a:rPr dirty="0" lang="en-GB" sz="2800">
                <a:uFillTx/>
              </a:rPr>
              <a:t>F</a:t>
            </a:r>
            <a:r>
              <a:rPr dirty="0" lang="en-GB" smtClean="0" sz="2800">
                <a:uFillTx/>
              </a:rPr>
              <a:t>ind out information</a:t>
            </a:r>
          </a:p>
          <a:p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90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533400"/>
            <a:ext cx="8229600" cy="7429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Communication &amp; Medicine</a:t>
            </a:r>
            <a:endParaRPr altLang="en-US" b="1" lang="cs-CZ" smtClean="0" sz="3600">
              <a:solidFill>
                <a:srgbClr val="FFFF00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507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381000"/>
            <a:ext cx="8686800" cy="5638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US" smtClean="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b="1" dirty="0" lang="en-US" smtClean="0" sz="300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H</a:t>
            </a:r>
            <a:r>
              <a:rPr b="1" dirty="0" lang="cs-CZ" smtClean="0" sz="300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istorically</a:t>
            </a:r>
            <a:r>
              <a:rPr b="1" dirty="0" lang="en-US" smtClean="0" sz="300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 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the </a:t>
            </a:r>
            <a:r>
              <a:rPr dirty="0" lang="cs-CZ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emphasis 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was </a:t>
            </a:r>
            <a:r>
              <a:rPr dirty="0" lang="cs-CZ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on the biomedical model in medical training 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which </a:t>
            </a:r>
            <a:r>
              <a:rPr dirty="0" lang="cs-CZ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places more value on technical proficiency than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 </a:t>
            </a:r>
            <a:r>
              <a:rPr dirty="0" lang="cs-CZ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on communication skills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.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b="1" dirty="0" lang="en-US" smtClean="0" sz="3000">
                <a:solidFill>
                  <a:srgbClr val="FFFF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Recently</a:t>
            </a:r>
            <a:r>
              <a:rPr dirty="0" lang="en-US" smtClean="0" sz="3000">
                <a:uFillTx/>
                <a:latin charset="0" pitchFamily="34" typeface="Calibri"/>
                <a:ea typeface="+mn-ea"/>
                <a:cs charset="0" pitchFamily="18" typeface="Times New Roman"/>
              </a:rPr>
              <a:t> learning communication skills &amp; evidence based practice become the corner stones of modern medicine.</a:t>
            </a:r>
            <a:endParaRPr dirty="0" lang="cs-CZ" smtClean="0" sz="3000">
              <a:uFillTx/>
              <a:latin charset="0" pitchFamily="34" typeface="Calibri"/>
              <a:ea typeface="+mn-ea"/>
              <a:cs charset="0" pitchFamily="18" typeface="Times New Roman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3400" y="45720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lang="en-US" smtClean="0" sz="5400">
                <a:solidFill>
                  <a:srgbClr val="FFFF00"/>
                </a:solidFill>
                <a:uFillTx/>
                <a:cs charset="0" pitchFamily="18" typeface="Times New Roman"/>
              </a:rPr>
              <a:t>Communication </a:t>
            </a:r>
            <a:r>
              <a:rPr b="1" dirty="0" lang="en-US" sz="5400">
                <a:solidFill>
                  <a:srgbClr val="FFFF00"/>
                </a:solidFill>
                <a:uFillTx/>
                <a:cs charset="0" pitchFamily="18" typeface="Times New Roman"/>
              </a:rPr>
              <a:t>in medicine</a:t>
            </a:r>
            <a:endParaRPr b="1" dirty="0" lang="en-GB" sz="5400">
              <a:solidFill>
                <a:srgbClr val="FFFF00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10000"/>
          </a:bodyPr>
          <a:lstStyle/>
          <a:p>
            <a:pPr indent="0" marL="0">
              <a:buNone/>
            </a:pPr>
            <a:endParaRPr dirty="0" lang="en-GB" smtClean="0">
              <a:uFillTx/>
            </a:endParaRPr>
          </a:p>
          <a:p>
            <a:r>
              <a:rPr dirty="0" lang="en-GB" smtClean="0">
                <a:uFillTx/>
              </a:rPr>
              <a:t>Increases </a:t>
            </a:r>
            <a:r>
              <a:rPr dirty="0" lang="en-GB">
                <a:uFillTx/>
              </a:rPr>
              <a:t>patient </a:t>
            </a:r>
            <a:r>
              <a:rPr dirty="0" lang="en-GB" smtClean="0">
                <a:uFillTx/>
              </a:rPr>
              <a:t>satisfaction </a:t>
            </a:r>
            <a:r>
              <a:rPr dirty="0" lang="en-GB">
                <a:uFillTx/>
              </a:rPr>
              <a:t>and health outcomes (</a:t>
            </a:r>
            <a:r>
              <a:rPr dirty="0" err="1" lang="en-GB">
                <a:uFillTx/>
              </a:rPr>
              <a:t>Barlett</a:t>
            </a:r>
            <a:r>
              <a:rPr dirty="0" lang="en-GB">
                <a:uFillTx/>
              </a:rPr>
              <a:t>, Grayson et al., 1984) </a:t>
            </a:r>
            <a:endParaRPr dirty="0" lang="en-GB" smtClean="0">
              <a:uFillTx/>
            </a:endParaRPr>
          </a:p>
          <a:p>
            <a:pPr indent="0" marL="0">
              <a:buNone/>
            </a:pPr>
            <a:endParaRPr dirty="0" lang="en-GB">
              <a:uFillTx/>
            </a:endParaRPr>
          </a:p>
          <a:p>
            <a:r>
              <a:rPr dirty="0" lang="en-GB">
                <a:uFillTx/>
              </a:rPr>
              <a:t> Reduces the risk of complaint and litigation (</a:t>
            </a:r>
            <a:r>
              <a:rPr dirty="0" err="1" lang="en-GB">
                <a:uFillTx/>
              </a:rPr>
              <a:t>Beckmam</a:t>
            </a:r>
            <a:r>
              <a:rPr dirty="0" lang="en-GB">
                <a:uFillTx/>
              </a:rPr>
              <a:t> 1994) </a:t>
            </a:r>
            <a:endParaRPr dirty="0" lang="en-GB" smtClean="0">
              <a:uFillTx/>
            </a:endParaRPr>
          </a:p>
          <a:p>
            <a:endParaRPr dirty="0" lang="en-GB">
              <a:uFillTx/>
            </a:endParaRPr>
          </a:p>
          <a:p>
            <a:r>
              <a:rPr dirty="0" lang="en-GB">
                <a:uFillTx/>
              </a:rPr>
              <a:t> Higher levels of job satisfaction (Kramer et al., </a:t>
            </a:r>
            <a:r>
              <a:rPr dirty="0" err="1" lang="en-GB">
                <a:uFillTx/>
              </a:rPr>
              <a:t>Suchman</a:t>
            </a:r>
            <a:r>
              <a:rPr dirty="0" lang="en-GB">
                <a:uFillTx/>
              </a:rPr>
              <a:t> et al., 1993)</a:t>
            </a:r>
          </a:p>
          <a:p>
            <a:endParaRPr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482" name="Rectangle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304800"/>
            <a:ext cx="8229600" cy="1066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From the doctors</a:t>
            </a:r>
            <a:r>
              <a:rPr b="1" dirty="0" lang="ar-SA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</a:t>
            </a:r>
            <a: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What is required</a:t>
            </a:r>
            <a:b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</a:br>
            <a:r>
              <a:rPr b="1" dirty="0" i="1" lang="en-US" smtClean="0" sz="3600">
                <a:solidFill>
                  <a:srgbClr val="FFC000"/>
                </a:solidFill>
                <a:uFillTx/>
                <a:cs charset="0" pitchFamily="18" typeface="Times New Roman"/>
              </a:rPr>
              <a:t>Towards the </a:t>
            </a:r>
            <a:r>
              <a:rPr b="1" dirty="0" i="1" lang="en-US" smtClean="0" sz="4000" u="sng">
                <a:uFillTx/>
                <a:cs charset="0" pitchFamily="18" typeface="Times New Roman"/>
              </a:rPr>
              <a:t>patients</a:t>
            </a:r>
            <a:endParaRPr b="1" dirty="0" i="1" lang="en-GB" smtClean="0" sz="4000" u="sng"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5" name="Rectangle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1625" y="1490663"/>
            <a:ext cx="8613775" cy="491013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</a:rPr>
              <a:t>Listen to patients and respond to their concerns and preferences.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GB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n-ea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</a:rPr>
              <a:t>Give patients information in way they can understand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GB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n-ea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</a:rPr>
              <a:t>Taking patient’s views into consideration when assessing their condition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GB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typeface="+mj-lt"/>
              <a:ea typeface="+mn-ea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n-ea"/>
              </a:rPr>
              <a:t>Respond to patients questions , keep them informed &amp; share  information </a:t>
            </a:r>
            <a:r>
              <a:rPr dirty="0" lang="en-GB" smtClean="0" sz="2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ea typeface="+mn-ea"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6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00600" y="1490663"/>
            <a:ext cx="4038600" cy="468153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000">
                <a:uFillTx/>
                <a:ea typeface="+mn-ea"/>
              </a:rPr>
              <a:t>.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685800"/>
            <a:ext cx="8229600" cy="9715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From the doctors</a:t>
            </a:r>
            <a:r>
              <a:rPr b="1" dirty="0" lang="ar-SA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</a:t>
            </a:r>
            <a: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What is required (cont: )</a:t>
            </a:r>
            <a:br>
              <a:rPr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</a:br>
            <a:r>
              <a:rPr b="1" dirty="0" i="1" lang="en-US" smtClean="0" sz="3600">
                <a:solidFill>
                  <a:srgbClr val="FFC000"/>
                </a:solidFill>
                <a:uFillTx/>
                <a:cs charset="0" pitchFamily="18" typeface="Times New Roman"/>
              </a:rPr>
              <a:t>Towards your </a:t>
            </a:r>
            <a:r>
              <a:rPr b="1" dirty="0" i="1" lang="en-US" smtClean="0" sz="4000" u="sng">
                <a:uFillTx/>
                <a:cs charset="0" pitchFamily="18" typeface="Times New Roman"/>
              </a:rPr>
              <a:t>patients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2133600"/>
            <a:ext cx="8915400" cy="44354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just" eaLnBrk="1" fontAlgn="auto" hangingPunct="1" indent="-274320" marL="274320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uFillTx/>
                <a:latin charset="0" pitchFamily="34" typeface="Calibri"/>
                <a:ea typeface="+mn-ea"/>
              </a:rPr>
              <a:t>You must make sure, wherever practical, that arrangements are made to meet patient’s language and communication needs.</a:t>
            </a:r>
          </a:p>
          <a:p>
            <a:pPr eaLnBrk="1" fontAlgn="auto" hangingPunct="1" indent="-274320" marL="274320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uFillTx/>
                <a:latin charset="0" pitchFamily="34" typeface="Calibri"/>
                <a:ea typeface="+mn-ea"/>
              </a:rPr>
              <a:t>You must be considerate to relatives, carers and partners in providing information and support</a:t>
            </a:r>
            <a:endParaRPr dirty="0" lang="en-US">
              <a:uFillTx/>
              <a:latin charset="0" pitchFamily="34" typeface="Calibri"/>
              <a:ea typeface="+mn-ea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36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3400" y="304800"/>
            <a:ext cx="7851648" cy="1828800"/>
          </a:xfrm>
          <a:ln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dirty="0" lang="en-US" smtClean="0" sz="4400">
                <a:solidFill>
                  <a:srgbClr val="FFFF00"/>
                </a:solidFill>
                <a:uFillTx/>
                <a:latin charset="0" pitchFamily="18" typeface="Times New Roman"/>
                <a:cs charset="0" pitchFamily="18" typeface="Times New Roman"/>
              </a:rPr>
              <a:t>The Concept of Communication Skills in Medicine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5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87992" y="4210272"/>
            <a:ext cx="6400800" cy="2209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20000"/>
          </a:bodyPr>
          <a:lstStyle/>
          <a:p>
            <a:pPr eaLnBrk="1" hangingPunct="1" marR="0">
              <a:defRPr>
                <a:uFillTx/>
              </a:defRPr>
            </a:pPr>
            <a:endParaRPr dirty="0" lang="en-US" smtClean="0" sz="2400">
              <a:uFillTx/>
              <a:cs typeface="Majalla UI"/>
            </a:endParaRPr>
          </a:p>
          <a:p>
            <a:pPr algn="ctr" eaLnBrk="1" hangingPunct="1" marR="0">
              <a:defRPr>
                <a:uFillTx/>
              </a:defRPr>
            </a:pPr>
            <a:endParaRPr b="1" dirty="0" lang="en-US" smtClean="0" sz="2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cs typeface="Majalla UI"/>
            </a:endParaRPr>
          </a:p>
          <a:p>
            <a:pPr algn="ctr" eaLnBrk="1" hangingPunct="1" marR="0">
              <a:defRPr>
                <a:uFillTx/>
              </a:defRPr>
            </a:pPr>
            <a:r>
              <a:rPr b="1" dirty="0" lang="en-US" smtClean="0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DR. KAMRAN SATTAR </a:t>
            </a:r>
          </a:p>
          <a:p>
            <a:pPr algn="ctr" eaLnBrk="1" hangingPunct="1" marR="0">
              <a:defRPr>
                <a:uFillTx/>
              </a:defRPr>
            </a:pPr>
            <a:r>
              <a:rPr b="1" dirty="0" lang="en-US" smtClean="0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MBBS, FAcadMEd AoME (UK)</a:t>
            </a:r>
          </a:p>
          <a:p>
            <a:pPr algn="ctr" eaLnBrk="1" hangingPunct="1" marR="0">
              <a:defRPr>
                <a:uFillTx/>
              </a:defRPr>
            </a:pPr>
            <a:r>
              <a:rPr b="1" dirty="0" lang="en-US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M</a:t>
            </a:r>
            <a:r>
              <a:rPr b="1" dirty="0" lang="en-US" smtClean="0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MedEd UoD (UK)</a:t>
            </a:r>
          </a:p>
          <a:p>
            <a:pPr algn="ctr" eaLnBrk="1" hangingPunct="1" marR="0">
              <a:defRPr>
                <a:uFillTx/>
              </a:defRPr>
            </a:pPr>
            <a:r>
              <a:rPr b="1" dirty="0" lang="en-US" smtClean="0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Dept. of Medical Education,</a:t>
            </a:r>
          </a:p>
          <a:p>
            <a:pPr algn="ctr" eaLnBrk="1" hangingPunct="1" marR="0">
              <a:defRPr>
                <a:uFillTx/>
              </a:defRPr>
            </a:pPr>
            <a:r>
              <a:rPr b="1" dirty="0" lang="en-US" smtClean="0" sz="19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King Saud University.</a:t>
            </a:r>
          </a:p>
          <a:p>
            <a:pPr>
              <a:defRPr>
                <a:uFillTx/>
              </a:defRPr>
            </a:pPr>
            <a:r>
              <a:rPr b="1" dirty="0" lang="en-US" sz="1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cs typeface="Majalla UI"/>
              </a:rPr>
              <a:t>https://www.skillpro.com/webinar/communicating-to-reduce-misunderstanding-and-conflict-7/</a:t>
            </a:r>
            <a:endParaRPr b="1" dirty="0" lang="en-US" smtClean="0" sz="10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cs typeface="Majalla UI"/>
            </a:endParaRPr>
          </a:p>
          <a:p>
            <a:pPr algn="ctr" eaLnBrk="1" hangingPunct="1" marR="0">
              <a:defRPr>
                <a:uFillTx/>
              </a:defRPr>
            </a:pPr>
            <a:endParaRPr b="1" dirty="0" lang="en-US" smtClean="0" sz="2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cs typeface="Majalla UI"/>
            </a:endParaRPr>
          </a:p>
          <a:p>
            <a:pPr eaLnBrk="1" hangingPunct="1" marR="0">
              <a:defRPr>
                <a:uFillTx/>
              </a:defRPr>
            </a:pPr>
            <a:endParaRPr dirty="0" lang="ar-SA" smtClean="0" sz="2400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communications skills.png" id="1026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362200" y="2133600"/>
            <a:ext cx="4190999" cy="2590800"/>
          </a:xfrm>
          <a:prstGeom prst="rect">
            <a:avLst/>
          </a:prstGeom>
          <a:noFill/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362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From the doctors</a:t>
            </a:r>
            <a:r>
              <a:rPr altLang="en-US" b="1" lang="ar-SA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</a:t>
            </a:r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 What is required (cont: )</a:t>
            </a:r>
            <a:b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</a:br>
            <a:r>
              <a:rPr altLang="en-US" b="1" i="1" lang="en-US" smtClean="0" sz="3600">
                <a:solidFill>
                  <a:srgbClr val="FFC000"/>
                </a:solidFill>
                <a:uFillTx/>
                <a:cs charset="0" pitchFamily="18" typeface="Times New Roman"/>
              </a:rPr>
              <a:t>Towards your </a:t>
            </a:r>
            <a:r>
              <a:rPr altLang="en-US" b="1" i="1" lang="en-US" smtClean="0" sz="3600" u="sng">
                <a:solidFill>
                  <a:srgbClr val="66FF66"/>
                </a:solidFill>
                <a:uFillTx/>
                <a:cs charset="0" pitchFamily="18" typeface="Times New Roman"/>
              </a:rPr>
              <a:t>colleagues </a:t>
            </a:r>
            <a:endParaRPr altLang="en-US" b="1" i="1" lang="en-GB" smtClean="0" sz="3600" u="sng">
              <a:solidFill>
                <a:srgbClr val="66FF66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651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1752600"/>
            <a:ext cx="8504238" cy="4572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uFillTx/>
                <a:latin typeface="+mj-lt"/>
                <a:ea typeface="+mn-ea"/>
                <a:cs charset="0" pitchFamily="18" typeface="Times New Roman"/>
              </a:rPr>
              <a:t>Communicate effectively with colleagues within and outside the team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GB" smtClean="0" sz="2800">
              <a:uFillTx/>
              <a:latin typeface="+mj-lt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uFillTx/>
                <a:latin typeface="+mj-lt"/>
                <a:ea typeface="+mn-ea"/>
                <a:cs charset="0" pitchFamily="18" typeface="Times New Roman"/>
              </a:rPr>
              <a:t>Make sure your colleagues understand your role and responsibilities in the team and who is responsible for each aspect of patient care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GB" smtClean="0" sz="2800">
              <a:uFillTx/>
              <a:latin typeface="+mj-lt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GB" smtClean="0" sz="2800">
                <a:uFillTx/>
                <a:latin typeface="+mj-lt"/>
                <a:ea typeface="+mn-ea"/>
                <a:cs charset="0" pitchFamily="18" typeface="Times New Roman"/>
              </a:rPr>
              <a:t>You must treat your colleagues fairly and with respect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386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762000"/>
            <a:ext cx="91440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Why do the doctors need to practice good communication?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55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2057400"/>
            <a:ext cx="8504238" cy="4572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Doctors need to learn essentials of good communication more than other professionals because patients are humans with sensitive needs.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Doctors cannot practice medicine without effective communication skills.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Poor communication causes a lot of medico-legal and ethical problems. 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410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240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Communication: With whom?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627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1600200"/>
            <a:ext cx="8839200" cy="495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Patients &amp; care-givers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Nurses &amp; auxiliary staff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Colleagues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Administrators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Reporting research findings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Talking to the media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Public &amp; legislature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434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2400"/>
            <a:ext cx="8229600" cy="914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Where to apply our Communication skills 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7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990600"/>
            <a:ext cx="8991600" cy="6019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>
                <a:uFillTx/>
              </a:defRPr>
            </a:pPr>
            <a:endParaRPr dirty="0" lang="en-US" smtClean="0" sz="2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The medical interview is the usual communication encounter between the doctor and the patient</a:t>
            </a:r>
          </a:p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Char char=""/>
              <a:defRPr>
                <a:uFillTx/>
              </a:defRPr>
            </a:pPr>
            <a:endParaRPr dirty="0" lang="en-US" smtClean="0" sz="32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It can be classified according to the purpose of the interview into 4 types: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b="1" dirty="0" lang="en-US" smtClean="0" sz="3200">
              <a:solidFill>
                <a:srgbClr val="FFC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1. History taking                      2.  Consultations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b="1" dirty="0" lang="en-US" smtClean="0" sz="3200">
              <a:solidFill>
                <a:srgbClr val="FFC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3.Obtaining informed             4. Breaking bad news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Consent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b="1" dirty="0" lang="en-US" smtClean="0" sz="3200">
              <a:solidFill>
                <a:srgbClr val="FFC000"/>
              </a:solidFill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b="1" dirty="0" lang="en-US" smtClean="0" sz="3200">
              <a:solidFill>
                <a:srgbClr val="FFC000"/>
              </a:solidFill>
              <a:uFillTx/>
              <a:latin charset="0" pitchFamily="34" typeface="Calibri"/>
              <a:ea typeface="+mn-ea"/>
              <a:cs charset="0" pitchFamily="18" typeface="Times New Roman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458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09600" y="152400"/>
            <a:ext cx="8229600" cy="914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Effective communication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7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1066800"/>
            <a:ext cx="8839200" cy="5791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Ensures good working relationship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Increases patients satisfaction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Increases patients understanding of illness &amp; management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Improves patients compliance with treatment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Reduce medico-legal problems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Reduce uncertainty	</a:t>
            </a:r>
            <a:r>
              <a:rPr dirty="0" lang="en-US" smtClean="0" sz="3200">
                <a:uFillTx/>
                <a:latin charset="0" pitchFamily="34" typeface="Calibri"/>
                <a:ea typeface="+mn-ea"/>
                <a:cs charset="0" pitchFamily="18" typeface="Times New Roman"/>
              </a:rPr>
              <a:t>				</a:t>
            </a:r>
            <a:r>
              <a:rPr dirty="0" lang="en-US" smtClean="0" sz="2400">
                <a:uFillTx/>
                <a:latin charset="0" pitchFamily="34" typeface="Calibri"/>
                <a:ea typeface="+mn-ea"/>
                <a:cs charset="0" pitchFamily="18" typeface="Times New Roman"/>
              </a:rPr>
              <a:t>												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482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228600"/>
            <a:ext cx="8991600" cy="1447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Principles of effective communication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723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1752600"/>
            <a:ext cx="9144000" cy="4800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lnSpc>
                <a:spcPct val="20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Planning</a:t>
            </a:r>
          </a:p>
          <a:p>
            <a:pPr eaLnBrk="1" fontAlgn="auto" hangingPunct="1" indent="-274320" marL="274320">
              <a:lnSpc>
                <a:spcPct val="20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Interaction rather than a direct transmission</a:t>
            </a:r>
          </a:p>
          <a:p>
            <a:pPr eaLnBrk="1" fontAlgn="auto" hangingPunct="1" indent="-274320" marL="274320">
              <a:lnSpc>
                <a:spcPct val="20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Flexibility in relation to different individuals and contexts.</a:t>
            </a:r>
          </a:p>
          <a:p>
            <a:pPr eaLnBrk="1" fontAlgn="auto" hangingPunct="1" indent="-274320" marL="274320">
              <a:lnSpc>
                <a:spcPct val="20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Ability to handle emotional outbreaks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794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704850"/>
            <a:ext cx="8229600" cy="5143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b="1" dirty="0" lang="en-US" smtClean="0" sz="4000">
                <a:solidFill>
                  <a:srgbClr val="FFFF00"/>
                </a:solidFill>
                <a:uFillTx/>
                <a:cs charset="0" pitchFamily="18" typeface="Times New Roman"/>
              </a:rPr>
              <a:t>Communication with peers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79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1295400"/>
            <a:ext cx="8504238" cy="4572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Georgia"/>
              <a:buChar char="●"/>
              <a:defRPr>
                <a:uFillTx/>
              </a:defRPr>
            </a:pPr>
            <a:endParaRPr dirty="0" lang="en-US" smtClean="0" sz="28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          </a:t>
            </a:r>
            <a:r>
              <a:rPr b="1" dirty="0" lang="en-US" smtClean="0" sz="28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Mutual trust &amp; respect</a:t>
            </a:r>
          </a:p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28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   </a:t>
            </a:r>
          </a:p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28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                                       Exchange information</a:t>
            </a:r>
          </a:p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28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            </a:t>
            </a:r>
          </a:p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r>
              <a:rPr b="1" dirty="0" lang="en-US" smtClean="0" sz="28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                                                                  Ask your seniors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530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-76200"/>
            <a:ext cx="8610600" cy="990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Communication &amp; Medical care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19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914400"/>
            <a:ext cx="8991600" cy="5715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SzPct val="90000"/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Good communication should be established  between the patient , the family and the treating multidisciplinary team.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0000"/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2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SzPct val="90000"/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Patient &amp; family should be encouraged to participate and verbalize in the  ward round discussion about: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Offered medical care &amp; treatment            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Rehabilitation                   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Follow- up/re-admission plans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Doubts &amp; worries.     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b="1" dirty="0" lang="en-US" smtClean="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Proper information to patient and family regarding services available and how they can utilize them. </a:t>
            </a:r>
            <a:r>
              <a:rPr dirty="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         </a:t>
            </a:r>
          </a:p>
          <a:p>
            <a:pPr eaLnBrk="1" fontAlgn="auto" hangingPunct="1" indent="-274320" marL="27432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2400">
              <a:uFillTx/>
              <a:latin charset="0" pitchFamily="34" typeface="Calibri"/>
              <a:ea typeface="+mn-ea"/>
              <a:cs charset="0" pitchFamily="18" typeface="Times New Roman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554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GB" smtClean="0" sz="3600">
                <a:solidFill>
                  <a:srgbClr val="FFFF00"/>
                </a:solidFill>
                <a:uFillTx/>
                <a:cs charset="-78" pitchFamily="18" typeface="Traditional Arabic"/>
              </a:rPr>
              <a:t>Communication skills: Some techniques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867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914400"/>
            <a:ext cx="8534400" cy="5486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GB" smtClean="0" sz="24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GB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PRACTICE</a:t>
            </a:r>
            <a:r>
              <a:rPr dirty="0" lang="en-GB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- fluent dialogue with patient</a:t>
            </a:r>
          </a:p>
          <a:p>
            <a:pPr eaLnBrk="1" fontAlgn="auto" hangingPunct="1" indent="0" marL="0"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  <a:defRPr>
                <a:uFillTx/>
              </a:defRPr>
            </a:pPr>
            <a:endParaRPr dirty="0" lang="en-GB" smtClean="0" sz="32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GB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USE</a:t>
            </a:r>
            <a:r>
              <a:rPr dirty="0" lang="en-GB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- silence effectively, allowing patient enough time to express thoughts or feelings</a:t>
            </a:r>
          </a:p>
          <a:p>
            <a:pPr eaLnBrk="1" fontAlgn="auto" hangingPunct="1" indent="0" marL="0"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  <a:defRPr>
                <a:uFillTx/>
              </a:defRPr>
            </a:pPr>
            <a:endParaRPr dirty="0" lang="en-GB" smtClean="0" sz="32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GB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ENCOURAGE</a:t>
            </a:r>
            <a:r>
              <a:rPr dirty="0" lang="en-GB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- patients with your supportive words</a:t>
            </a:r>
          </a:p>
          <a:p>
            <a:pPr eaLnBrk="1" fontAlgn="auto" hangingPunct="1" indent="0" marL="0">
              <a:spcAft>
                <a:spcPts val="0"/>
              </a:spcAft>
              <a:buClr>
                <a:srgbClr val="FFC000"/>
              </a:buClr>
              <a:buNone/>
              <a:defRPr>
                <a:uFillTx/>
              </a:defRPr>
            </a:pPr>
            <a:endParaRPr dirty="0" lang="en-GB" smtClean="0" sz="32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GB" smtClean="0" sz="32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UTILIZE</a:t>
            </a:r>
            <a:r>
              <a:rPr dirty="0" lang="en-GB" smtClean="0" sz="3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- non-verbal communication 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MasterPhAnim="0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578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240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6038" lIns="92075" rIns="92075" tIns="46038"/>
          <a:lstStyle/>
          <a:p>
            <a:pPr algn="ctr" eaLnBrk="1" hangingPunct="1"/>
            <a:r>
              <a:rPr altLang="en-US" b="1" lang="en-AU" smtClean="0" sz="3600">
                <a:solidFill>
                  <a:srgbClr val="FFC000"/>
                </a:solidFill>
                <a:uFillTx/>
                <a:cs charset="0" pitchFamily="18" typeface="Times New Roman"/>
              </a:rPr>
              <a:t>Listening vs Hearing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699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295400"/>
            <a:ext cx="8229600" cy="438943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6038" lIns="92075" rIns="92075" tIns="46038">
            <a:norm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AU" smtClean="0" sz="36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Hearing</a:t>
            </a:r>
            <a:r>
              <a:rPr b="1"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 </a:t>
            </a:r>
            <a:r>
              <a:rPr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- a passive activity; no effort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AU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rgbClr val="FFC000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b="1" dirty="0" lang="en-AU" smtClean="0" sz="3600"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Listening</a:t>
            </a:r>
            <a:endParaRPr dirty="0" lang="en-AU" smtClean="0" sz="28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Attention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Active involvement, 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Full understanding</a:t>
            </a:r>
          </a:p>
          <a:p>
            <a:pPr eaLnBrk="1" fontAlgn="auto" hangingPunct="1" indent="-246888" lvl="1" marL="640080">
              <a:spcAft>
                <a:spcPts val="0"/>
              </a:spcAft>
              <a:buClr>
                <a:schemeClr val="tx1"/>
              </a:buClr>
              <a:buFont charset="2" pitchFamily="18" typeface="Wingdings 2"/>
              <a:buChar char="P"/>
              <a:defRPr>
                <a:uFillTx/>
              </a:defRPr>
            </a:pPr>
            <a:r>
              <a:rPr dirty="0" lang="en-AU" smtClean="0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Takes time and effort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304800"/>
            <a:ext cx="8534400" cy="457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>
                <a:uFillTx/>
              </a:defRPr>
            </a:pPr>
            <a:r>
              <a:rPr b="1" dirty="0" lang="en-US" smtClean="0">
                <a:solidFill>
                  <a:srgbClr val="FFFF00"/>
                </a:solidFill>
                <a:uFillTx/>
              </a:rPr>
              <a:t>OBJECTIVES </a:t>
            </a:r>
            <a:endParaRPr b="1" dirty="0" lang="en-US">
              <a:solidFill>
                <a:srgbClr val="FFFF00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99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1219200"/>
            <a:ext cx="8915400" cy="5257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20000"/>
          </a:bodyPr>
          <a:lstStyle/>
          <a:p>
            <a:pPr algn="ctr" eaLnBrk="1" hangingPunct="1" indent="0" marL="0">
              <a:buNone/>
              <a:defRPr>
                <a:uFillTx/>
              </a:defRPr>
            </a:pPr>
            <a:r>
              <a:rPr b="1" dirty="0" lang="en-US" smtClean="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cs typeface="Majalla UI"/>
              </a:rPr>
              <a:t>At the end of today’s session students should be able to;</a:t>
            </a:r>
          </a:p>
          <a:p>
            <a:pPr algn="ctr" eaLnBrk="1" hangingPunct="1" indent="0" marL="0">
              <a:buNone/>
              <a:defRPr>
                <a:uFillTx/>
              </a:defRPr>
            </a:pPr>
            <a:endParaRPr b="1" dirty="0" lang="en-US" smtClean="0">
              <a:solidFill>
                <a:srgbClr val="FFFF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cs typeface="Majalla UI"/>
            </a:endParaRP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r>
              <a:rPr dirty="0" lang="en-US" smtClean="0">
                <a:uFillTx/>
                <a:latin charset="0" pitchFamily="34" typeface="Calibri"/>
                <a:cs typeface="Majalla UI"/>
              </a:rPr>
              <a:t>Define communication, its theory and  types. 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r>
              <a:rPr dirty="0" lang="en-US" smtClean="0">
                <a:uFillTx/>
                <a:latin charset="0" pitchFamily="34" typeface="Calibri"/>
                <a:cs typeface="Majalla UI"/>
              </a:rPr>
              <a:t>Describe the  importance </a:t>
            </a:r>
            <a:r>
              <a:rPr dirty="0" lang="en-US">
                <a:uFillTx/>
                <a:latin charset="0" pitchFamily="34" typeface="Calibri"/>
                <a:cs typeface="Majalla UI"/>
              </a:rPr>
              <a:t>of communication in </a:t>
            </a:r>
            <a:r>
              <a:rPr dirty="0" lang="en-US" smtClean="0">
                <a:uFillTx/>
                <a:latin charset="0" pitchFamily="34" typeface="Calibri"/>
                <a:cs typeface="Majalla UI"/>
              </a:rPr>
              <a:t>medicine. 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r>
              <a:rPr dirty="0" lang="en-US" smtClean="0">
                <a:uFillTx/>
                <a:latin charset="0" pitchFamily="34" typeface="Calibri"/>
                <a:cs typeface="Majalla UI"/>
              </a:rPr>
              <a:t>Demonstrate effective communication in day to day practice.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r>
              <a:rPr dirty="0" lang="en-US" smtClean="0">
                <a:uFillTx/>
                <a:latin charset="0" pitchFamily="34" typeface="Calibri"/>
                <a:cs typeface="Majalla UI"/>
              </a:rPr>
              <a:t>Overcome barriers to effective communication.</a:t>
            </a:r>
          </a:p>
          <a:p>
            <a:pPr lvl="0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r>
              <a:rPr dirty="0" lang="en-US">
                <a:uFillTx/>
              </a:rPr>
              <a:t>Apply the principles of communication and collaboration skills </a:t>
            </a:r>
            <a:r>
              <a:rPr dirty="0" lang="en-US" smtClean="0">
                <a:uFillTx/>
              </a:rPr>
              <a:t>in </a:t>
            </a:r>
            <a:r>
              <a:rPr dirty="0" lang="en-US">
                <a:uFillTx/>
              </a:rPr>
              <a:t>PBL sessions</a:t>
            </a:r>
            <a:endParaRPr dirty="0" lang="en-GB">
              <a:uFillTx/>
            </a:endParaRP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buFont charset="2" pitchFamily="2" typeface="Wingdings"/>
              <a:buChar char="q"/>
              <a:defRPr>
                <a:uFillTx/>
              </a:defRPr>
            </a:pPr>
            <a:endParaRPr dirty="0" lang="en-US" smtClean="0">
              <a:uFillTx/>
              <a:latin charset="0" pitchFamily="34" typeface="Calibri"/>
              <a:cs typeface="Majalla UI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>
    <p:cut thruBlk="1"/>
  </p:transition>
  <p:timing>
    <p:tnLst>
      <p:par>
        <p:cTn dur="indefinite" id="1" nodeType="tmRoot" restart="never"/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602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228600"/>
            <a:ext cx="8991600" cy="990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Barriers to effective communication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891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1219200"/>
            <a:ext cx="7772400" cy="5486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Personal attitudes</a:t>
            </a:r>
          </a:p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Ignorance</a:t>
            </a:r>
          </a:p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Human failings (tiredness, stress) </a:t>
            </a:r>
          </a:p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Language</a:t>
            </a:r>
          </a:p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Poor time management</a:t>
            </a:r>
          </a:p>
          <a:p>
            <a:pPr eaLnBrk="1" fontAlgn="auto" hangingPunct="1" indent="-274320" marL="274320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uFillTx/>
                <a:latin charset="0" pitchFamily="34" typeface="Calibri"/>
                <a:ea typeface="+mn-ea"/>
                <a:cs charset="0" pitchFamily="18" typeface="Times New Roman"/>
              </a:rPr>
              <a:t>Strenuous working environment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626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381000"/>
            <a:ext cx="8229600" cy="838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Conclusion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0771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990600"/>
            <a:ext cx="8763000" cy="4876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36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Effective communication is the </a:t>
            </a:r>
            <a:r>
              <a:rPr b="1" dirty="0" i="1" lang="en-US" smtClean="0" sz="3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key to success in professional career.</a:t>
            </a:r>
          </a:p>
          <a:p>
            <a:pPr eaLnBrk="1" fontAlgn="auto" hangingPunct="1" indent="-274320" marL="274320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36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 indent="-274320" marL="274320">
              <a:spcAft>
                <a:spcPts val="0"/>
              </a:spcAft>
              <a:buClr>
                <a:schemeClr val="tx1"/>
              </a:buClr>
              <a:buFont charset="0" pitchFamily="18" typeface="Times New Roman"/>
              <a:buChar char="●"/>
              <a:defRPr>
                <a:uFillTx/>
              </a:defRPr>
            </a:pPr>
            <a:r>
              <a:rPr dirty="0" lang="en-US" smtClean="0" sz="36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Good communication is essential for proper doctor-patient relationship and </a:t>
            </a:r>
            <a:r>
              <a:rPr b="1" dirty="0" i="1" lang="en-US" smtClean="0" sz="360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Calibri"/>
                <a:ea typeface="+mn-ea"/>
                <a:cs charset="0" pitchFamily="18" typeface="Times New Roman"/>
              </a:rPr>
              <a:t>help avoids problems of misunderstanding.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28600"/>
            <a:ext cx="8229600" cy="762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/>
            <a:r>
              <a:rPr b="1" dirty="0" lang="en-US" sz="3600">
                <a:solidFill>
                  <a:srgbClr val="FFFF00"/>
                </a:solidFill>
                <a:uFillTx/>
                <a:cs charset="0" pitchFamily="18" typeface="Times New Roman"/>
              </a:rPr>
              <a:t>Further reading</a:t>
            </a:r>
            <a:endParaRPr b="1" dirty="0" lang="en-GB" sz="3600">
              <a:solidFill>
                <a:srgbClr val="FFFF00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1143000"/>
            <a:ext cx="8458200" cy="5029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r>
              <a:rPr b="1" dirty="0" lang="en-US" sz="2800">
                <a:uFillTx/>
              </a:rPr>
              <a:t>Effective Interact Interaction with Patients. </a:t>
            </a:r>
          </a:p>
          <a:p>
            <a:pPr indent="0" marL="0">
              <a:buNone/>
            </a:pPr>
            <a:r>
              <a:rPr dirty="0" lang="en-US" smtClean="0" sz="2400">
                <a:uFillTx/>
              </a:rPr>
              <a:t>Faulkner, A (2001), 2nd Ed. Churchill Livingstone, London.</a:t>
            </a:r>
          </a:p>
          <a:p>
            <a:pPr indent="0" marL="0">
              <a:buNone/>
            </a:pPr>
            <a:endParaRPr dirty="0" lang="en-US" smtClean="0" sz="2400">
              <a:uFillTx/>
            </a:endParaRPr>
          </a:p>
          <a:p>
            <a:r>
              <a:rPr b="1" dirty="0" lang="en-GB" smtClean="0" sz="2800">
                <a:uFillTx/>
              </a:rPr>
              <a:t>Clinical </a:t>
            </a:r>
            <a:r>
              <a:rPr b="1" dirty="0" lang="en-GB" sz="2800">
                <a:uFillTx/>
              </a:rPr>
              <a:t>Communication in </a:t>
            </a:r>
            <a:r>
              <a:rPr b="1" dirty="0" lang="en-GB" smtClean="0" sz="2800">
                <a:uFillTx/>
              </a:rPr>
              <a:t>Medicine</a:t>
            </a:r>
          </a:p>
          <a:p>
            <a:pPr indent="0" marL="0">
              <a:buNone/>
            </a:pPr>
            <a:r>
              <a:rPr dirty="0" lang="en-GB" smtClean="0" sz="2400">
                <a:uFillTx/>
              </a:rPr>
              <a:t>Editors(s</a:t>
            </a:r>
            <a:r>
              <a:rPr dirty="0" lang="en-GB" sz="2400">
                <a:uFillTx/>
              </a:rPr>
              <a:t>): Dr Jo </a:t>
            </a:r>
            <a:r>
              <a:rPr dirty="0" lang="en-GB" smtClean="0" sz="2400">
                <a:uFillTx/>
              </a:rPr>
              <a:t>Brown, Dr </a:t>
            </a:r>
            <a:r>
              <a:rPr dirty="0" lang="en-GB" sz="2400">
                <a:uFillTx/>
              </a:rPr>
              <a:t>Lorraine M. </a:t>
            </a:r>
            <a:r>
              <a:rPr dirty="0" lang="en-GB" smtClean="0" sz="2400">
                <a:uFillTx/>
              </a:rPr>
              <a:t>Noble, Dr Alexia </a:t>
            </a:r>
            <a:r>
              <a:rPr dirty="0" err="1" lang="en-GB" smtClean="0" sz="2400">
                <a:uFillTx/>
              </a:rPr>
              <a:t>Papageorgiou</a:t>
            </a:r>
            <a:r>
              <a:rPr dirty="0" lang="en-GB" smtClean="0" sz="2400">
                <a:uFillTx/>
              </a:rPr>
              <a:t>, Dr </a:t>
            </a:r>
            <a:r>
              <a:rPr dirty="0" lang="en-GB" sz="2400">
                <a:uFillTx/>
              </a:rPr>
              <a:t>Jane </a:t>
            </a:r>
            <a:r>
              <a:rPr dirty="0" lang="en-GB" smtClean="0" sz="2400">
                <a:uFillTx/>
              </a:rPr>
              <a:t>Kidd.</a:t>
            </a:r>
          </a:p>
          <a:p>
            <a:pPr indent="0" marL="0">
              <a:buNone/>
            </a:pPr>
            <a:r>
              <a:rPr dirty="0" lang="en-GB" sz="1400">
                <a:uFillTx/>
              </a:rPr>
              <a:t>Print ISBN:9781118728246 |Online ISBN:9781118728130 |</a:t>
            </a:r>
            <a:r>
              <a:rPr dirty="0" lang="en-GB" smtClean="0" sz="1400">
                <a:uFillTx/>
              </a:rPr>
              <a:t>DOI:10.1002/9781118728130</a:t>
            </a:r>
          </a:p>
          <a:p>
            <a:pPr indent="0" marL="0">
              <a:buNone/>
            </a:pPr>
            <a:endParaRPr dirty="0" lang="en-GB" sz="1400">
              <a:uFillTx/>
            </a:endParaRPr>
          </a:p>
          <a:p>
            <a:r>
              <a:rPr b="1" dirty="0" lang="en-US" sz="2800">
                <a:uFillTx/>
              </a:rPr>
              <a:t>The Complete Guide to Communication Skills in Clinical </a:t>
            </a:r>
            <a:r>
              <a:rPr b="1" dirty="0" lang="en-US" smtClean="0" sz="2800">
                <a:uFillTx/>
              </a:rPr>
              <a:t>Practice (pdf).</a:t>
            </a:r>
          </a:p>
          <a:p>
            <a:pPr indent="0" marL="0">
              <a:buNone/>
            </a:pPr>
            <a:r>
              <a:rPr dirty="0" lang="en-GB" sz="2800">
                <a:uFillTx/>
              </a:rPr>
              <a:t>Walter F. </a:t>
            </a:r>
            <a:r>
              <a:rPr dirty="0" err="1" lang="en-GB" sz="2800">
                <a:uFillTx/>
              </a:rPr>
              <a:t>Baile</a:t>
            </a:r>
            <a:r>
              <a:rPr dirty="0" lang="en-GB" sz="2800">
                <a:uFillTx/>
              </a:rPr>
              <a:t>, M.D</a:t>
            </a:r>
            <a:endParaRPr b="1" dirty="0" lang="en-US" smtClean="0" sz="2800">
              <a:uFillTx/>
            </a:endParaRPr>
          </a:p>
          <a:p>
            <a:pPr indent="0" marL="0">
              <a:buNone/>
            </a:pPr>
            <a:r>
              <a:rPr dirty="0" lang="en-GB" sz="2000">
                <a:uFillTx/>
              </a:rPr>
              <a:t>https://www.mdanderson.org/documents/education-training/icare/pocketguide-texttabscombined-oct2014final.pdf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5635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0000"/>
          </a:bodyPr>
          <a:lstStyle/>
          <a:p>
            <a:r>
              <a:rPr b="1" dirty="0" lang="en-US" sz="3600">
                <a:solidFill>
                  <a:srgbClr val="FFFF00"/>
                </a:solidFill>
                <a:uFillTx/>
                <a:cs charset="0" pitchFamily="18" typeface="Times New Roman"/>
              </a:rPr>
              <a:t>References </a:t>
            </a:r>
            <a:endParaRPr b="1" dirty="0" lang="en-GB" sz="3600">
              <a:solidFill>
                <a:srgbClr val="FFFF00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914400"/>
            <a:ext cx="8763000" cy="5638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Autofit/>
          </a:bodyPr>
          <a:lstStyle/>
          <a:p>
            <a:pPr indent="0" lvl="0" marL="0">
              <a:buNone/>
            </a:pPr>
            <a:r>
              <a:rPr dirty="0" lang="en-GB" sz="1000">
                <a:uFillTx/>
              </a:rPr>
              <a:t>1. Hochman O, </a:t>
            </a:r>
            <a:r>
              <a:rPr dirty="0" err="1" lang="en-GB" sz="1000">
                <a:uFillTx/>
              </a:rPr>
              <a:t>Itzhak</a:t>
            </a:r>
            <a:r>
              <a:rPr dirty="0" lang="en-GB" sz="1000">
                <a:uFillTx/>
              </a:rPr>
              <a:t> B, </a:t>
            </a:r>
            <a:r>
              <a:rPr dirty="0" err="1" lang="en-GB" sz="1000">
                <a:uFillTx/>
              </a:rPr>
              <a:t>Mankuta</a:t>
            </a:r>
            <a:r>
              <a:rPr dirty="0" lang="en-GB" sz="1000">
                <a:uFillTx/>
              </a:rPr>
              <a:t> D, </a:t>
            </a:r>
            <a:r>
              <a:rPr dirty="0" err="1" lang="en-GB" sz="1000">
                <a:uFillTx/>
              </a:rPr>
              <a:t>Vinker</a:t>
            </a:r>
            <a:r>
              <a:rPr dirty="0" lang="en-GB" sz="1000">
                <a:uFillTx/>
              </a:rPr>
              <a:t> S. The relation between good communication skills on the part of the physician and patient satisfaction in a military setting. Mil Med 2008;173(9):878–81.PubMedGoogle Scholar</a:t>
            </a:r>
          </a:p>
          <a:p>
            <a:pPr indent="0" lvl="0" marL="0">
              <a:buNone/>
            </a:pPr>
            <a:endParaRPr dirty="0" lang="en-GB" sz="1000">
              <a:uFillTx/>
            </a:endParaRPr>
          </a:p>
          <a:p>
            <a:pPr indent="0" lvl="0" marL="0">
              <a:buNone/>
            </a:pPr>
            <a:r>
              <a:rPr dirty="0" lang="en-GB" sz="1000">
                <a:uFillTx/>
              </a:rPr>
              <a:t>2. </a:t>
            </a:r>
            <a:r>
              <a:rPr dirty="0" err="1" lang="en-GB" sz="1000">
                <a:uFillTx/>
              </a:rPr>
              <a:t>Leite</a:t>
            </a:r>
            <a:r>
              <a:rPr dirty="0" lang="en-GB" sz="1000">
                <a:uFillTx/>
              </a:rPr>
              <a:t> R, </a:t>
            </a:r>
            <a:r>
              <a:rPr dirty="0" err="1" lang="en-GB" sz="1000">
                <a:uFillTx/>
              </a:rPr>
              <a:t>Makuch</a:t>
            </a:r>
            <a:r>
              <a:rPr dirty="0" lang="en-GB" sz="1000">
                <a:uFillTx/>
              </a:rPr>
              <a:t> M, </a:t>
            </a:r>
            <a:r>
              <a:rPr dirty="0" err="1" lang="en-GB" sz="1000">
                <a:uFillTx/>
              </a:rPr>
              <a:t>Petta</a:t>
            </a:r>
            <a:r>
              <a:rPr dirty="0" lang="en-GB" sz="1000">
                <a:uFillTx/>
              </a:rPr>
              <a:t> C, </a:t>
            </a:r>
            <a:r>
              <a:rPr dirty="0" err="1" lang="en-GB" sz="1000">
                <a:uFillTx/>
              </a:rPr>
              <a:t>Morais</a:t>
            </a:r>
            <a:r>
              <a:rPr dirty="0" lang="en-GB" sz="1000">
                <a:uFillTx/>
              </a:rPr>
              <a:t> S. Women’s satisfaction with physicians’ communication skills during an infertility consultation. Patient </a:t>
            </a:r>
            <a:r>
              <a:rPr dirty="0" err="1" lang="en-GB" sz="1000">
                <a:uFillTx/>
              </a:rPr>
              <a:t>Educ</a:t>
            </a:r>
            <a:r>
              <a:rPr dirty="0" lang="en-GB" sz="1000">
                <a:uFillTx/>
              </a:rPr>
              <a:t> Counsel 2005;59(1):38–45.CrossRefPubMedGoogle Scholar</a:t>
            </a:r>
          </a:p>
          <a:p>
            <a:pPr indent="0" lvl="0" marL="0">
              <a:buNone/>
            </a:pPr>
            <a:endParaRPr dirty="0" lang="en-GB" sz="1000">
              <a:uFillTx/>
            </a:endParaRPr>
          </a:p>
          <a:p>
            <a:pPr indent="0" lvl="0" marL="0">
              <a:buNone/>
            </a:pPr>
            <a:r>
              <a:rPr dirty="0" lang="en-GB" sz="1000">
                <a:uFillTx/>
              </a:rPr>
              <a:t>3. Greco M, Spike N, Powell R, </a:t>
            </a:r>
            <a:r>
              <a:rPr dirty="0" err="1" lang="en-GB" sz="1000">
                <a:uFillTx/>
              </a:rPr>
              <a:t>Brownlea</a:t>
            </a:r>
            <a:r>
              <a:rPr dirty="0" lang="en-GB" sz="1000">
                <a:uFillTx/>
              </a:rPr>
              <a:t> A. Assessing communication skills of GP registrars: a comparison of patient and GP examiner ratings. Med </a:t>
            </a:r>
            <a:r>
              <a:rPr dirty="0" err="1" lang="en-GB" sz="1000">
                <a:uFillTx/>
              </a:rPr>
              <a:t>Educ</a:t>
            </a:r>
            <a:r>
              <a:rPr dirty="0" lang="en-GB" sz="1000">
                <a:uFillTx/>
              </a:rPr>
              <a:t> 2002;36(4):366–76.CrossRefPubMedGoogle Scholar</a:t>
            </a:r>
          </a:p>
          <a:p>
            <a:pPr indent="0" lvl="0" marL="0">
              <a:buNone/>
            </a:pPr>
            <a:endParaRPr dirty="0" lang="en-GB" sz="1000">
              <a:uFillTx/>
            </a:endParaRPr>
          </a:p>
          <a:p>
            <a:pPr indent="0" lvl="0" marL="0">
              <a:buNone/>
            </a:pPr>
            <a:r>
              <a:rPr dirty="0" lang="en-GB" sz="1000">
                <a:uFillTx/>
              </a:rPr>
              <a:t>4. Jackson JL, Chamberlin J. Predictors of patient satisfaction. </a:t>
            </a:r>
            <a:r>
              <a:rPr dirty="0" err="1" lang="en-GB" sz="1000">
                <a:uFillTx/>
              </a:rPr>
              <a:t>Soc</a:t>
            </a:r>
            <a:r>
              <a:rPr dirty="0" lang="en-GB" sz="1000">
                <a:uFillTx/>
              </a:rPr>
              <a:t> </a:t>
            </a:r>
            <a:r>
              <a:rPr dirty="0" err="1" lang="en-GB" sz="1000">
                <a:uFillTx/>
              </a:rPr>
              <a:t>Sci</a:t>
            </a:r>
            <a:r>
              <a:rPr dirty="0" lang="en-GB" sz="1000">
                <a:uFillTx/>
              </a:rPr>
              <a:t> Med 2001;52(4):609–18.CrossRefPubMedGoogle Scholar</a:t>
            </a:r>
          </a:p>
          <a:p>
            <a:pPr indent="0" lvl="0" marL="0">
              <a:buNone/>
            </a:pPr>
            <a:endParaRPr dirty="0" lang="en-US" sz="1000">
              <a:uFillTx/>
            </a:endParaRP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5.  </a:t>
            </a:r>
            <a:r>
              <a:rPr dirty="0" err="1" lang="en-US" sz="1000">
                <a:uFillTx/>
              </a:rPr>
              <a:t>Hausberg</a:t>
            </a:r>
            <a:r>
              <a:rPr dirty="0" lang="en-US" sz="1000">
                <a:uFillTx/>
              </a:rPr>
              <a:t> MC, </a:t>
            </a:r>
            <a:r>
              <a:rPr dirty="0" err="1" lang="en-US" sz="1000">
                <a:uFillTx/>
              </a:rPr>
              <a:t>Hergert</a:t>
            </a:r>
            <a:r>
              <a:rPr dirty="0" lang="en-US" sz="1000">
                <a:uFillTx/>
              </a:rPr>
              <a:t> A, </a:t>
            </a:r>
            <a:r>
              <a:rPr dirty="0" err="1" lang="en-US" sz="1000">
                <a:uFillTx/>
              </a:rPr>
              <a:t>Kröger</a:t>
            </a:r>
            <a:r>
              <a:rPr dirty="0" lang="en-US" sz="1000">
                <a:uFillTx/>
              </a:rPr>
              <a:t> C, </a:t>
            </a:r>
            <a:r>
              <a:rPr dirty="0" err="1" lang="en-US" sz="1000">
                <a:uFillTx/>
              </a:rPr>
              <a:t>Bullinger</a:t>
            </a:r>
            <a:r>
              <a:rPr dirty="0" lang="en-US" sz="1000">
                <a:uFillTx/>
              </a:rPr>
              <a:t> M, Rose M, Andreas S (2012) Enhancing medical students' communication skills: Development and evaluation of an undergraduate training program. BMC Medical Education 12: [PMC free article] [PubMed]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6. </a:t>
            </a:r>
            <a:r>
              <a:rPr dirty="0" err="1" lang="en-US" smtClean="0" sz="1000">
                <a:uFillTx/>
              </a:rPr>
              <a:t>Baig</a:t>
            </a:r>
            <a:r>
              <a:rPr dirty="0" lang="en-US" smtClean="0" sz="1000">
                <a:uFillTx/>
              </a:rPr>
              <a:t> </a:t>
            </a:r>
            <a:r>
              <a:rPr dirty="0" lang="en-US" sz="1000">
                <a:uFillTx/>
              </a:rPr>
              <a:t>LA, </a:t>
            </a:r>
            <a:r>
              <a:rPr dirty="0" err="1" lang="en-US" sz="1000">
                <a:uFillTx/>
              </a:rPr>
              <a:t>Violato</a:t>
            </a:r>
            <a:r>
              <a:rPr dirty="0" lang="en-US" sz="1000">
                <a:uFillTx/>
              </a:rPr>
              <a:t> C, Crutcher RA (2009) Assessing clinical communication skills in physicians: Are the skills context specific or generalizable. BMC Medical Education 9: [PMC free article] [PubMed]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7. Accreditation </a:t>
            </a:r>
            <a:r>
              <a:rPr dirty="0" lang="en-US" sz="1000">
                <a:uFillTx/>
              </a:rPr>
              <a:t>Council for Graduate Medical Education (ACGME) (2007) Common program requirements. Available: https://www.acgme.org/acgmeweb/Portals/0/PFAssets/ProgramRequirements/CPRs_07012015.pdf Accessed 15 Oct 2015.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8. American </a:t>
            </a:r>
            <a:r>
              <a:rPr dirty="0" lang="en-US" sz="1000">
                <a:uFillTx/>
              </a:rPr>
              <a:t>Board of Medical Specialties (ABMS) (2014) Standards for the ABMS Program for Maintenance of Certification (MOC). Available: http://www.abms.org/media/1109/standards-for-the-abms-program-for-moc-final.pdf Accessed 15 Oct 2015.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9.  </a:t>
            </a:r>
            <a:r>
              <a:rPr dirty="0" lang="en-US" sz="1000">
                <a:uFillTx/>
              </a:rPr>
              <a:t>Association of American Medical Colleges (AAMC) (1998) Report I. Learning objectives for medical student education. Guidelines for medical schools. Available: https://members.aamc.org/eweb/upload/Learning%20Objectives%20for%20Medical%20Student%20Educ%20Report%20I.pdf Accessed 16 Oct 2015.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10.  </a:t>
            </a:r>
            <a:r>
              <a:rPr dirty="0" lang="en-US" sz="1000">
                <a:uFillTx/>
              </a:rPr>
              <a:t>General Medical Council (GMC) (2009) Tomorrow’s doctors. Outcomes and standards for undergraduate medical education. Available: http://www.gmc-uk.org/Tomorrow_s_Doctors_1214.pdf_48905759.pdf Accessed 15 Oct 2015.</a:t>
            </a:r>
          </a:p>
          <a:p>
            <a:pPr indent="0" lvl="0" marL="0">
              <a:buNone/>
            </a:pPr>
            <a:r>
              <a:rPr dirty="0" lang="en-US" smtClean="0" sz="1000">
                <a:uFillTx/>
              </a:rPr>
              <a:t>11. </a:t>
            </a:r>
            <a:r>
              <a:rPr dirty="0" lang="en-US" sz="1000">
                <a:uFillTx/>
              </a:rPr>
              <a:t>World Federation for Medical Education (WFME) (2015) Basic medical education. WFME global standards for quality improvement. The 2015 revision. Available: http://wfme.org/standards/bme/78-new-version-2012-quality-improvement-in-basic-medical-education-english/file Accessed 15 Oct 2015.</a:t>
            </a:r>
            <a:endParaRPr dirty="0" lang="en-GB" smtClean="0" sz="1000">
              <a:uFillTx/>
            </a:endParaRPr>
          </a:p>
          <a:p>
            <a:pPr indent="0" lvl="0" marL="0">
              <a:buNone/>
            </a:pPr>
            <a:endParaRPr dirty="0" lang="en-GB" sz="1000">
              <a:uFillTx/>
            </a:endParaRPr>
          </a:p>
          <a:p>
            <a:pPr indent="0" marL="0">
              <a:buNone/>
            </a:pPr>
            <a:r>
              <a:rPr dirty="0" lang="en-GB" smtClean="0" sz="1000">
                <a:uFillTx/>
              </a:rPr>
              <a:t>12.. </a:t>
            </a:r>
            <a:r>
              <a:rPr dirty="0" lang="en-GB" sz="1000">
                <a:uFillTx/>
              </a:rPr>
              <a:t>Smith RC, Lyles JS, </a:t>
            </a:r>
            <a:r>
              <a:rPr dirty="0" err="1" lang="en-GB" sz="1000">
                <a:uFillTx/>
              </a:rPr>
              <a:t>Mettler</a:t>
            </a:r>
            <a:r>
              <a:rPr dirty="0" lang="en-GB" sz="1000">
                <a:uFillTx/>
              </a:rPr>
              <a:t> J, et al. The effectiveness of intensive training for residents in interviewing. Ann Intern Med 1998;128(2):118–26.PubMedGoogle </a:t>
            </a:r>
            <a:r>
              <a:rPr dirty="0" lang="en-GB" smtClean="0" sz="1000">
                <a:uFillTx/>
              </a:rPr>
              <a:t>Scholar</a:t>
            </a:r>
          </a:p>
          <a:p>
            <a:pPr indent="0" marL="0">
              <a:buNone/>
            </a:pPr>
            <a:endParaRPr dirty="0" lang="en-GB" sz="10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3400" y="0"/>
            <a:ext cx="7851648" cy="1447800"/>
          </a:xfrm>
          <a:ln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hangingPunct="1">
              <a:defRPr>
                <a:uFillTx/>
              </a:defRPr>
            </a:pPr>
            <a:r>
              <a:rPr dirty="0" lang="en-US" smtClean="0">
                <a:solidFill>
                  <a:srgbClr val="FFFF00"/>
                </a:solidFill>
                <a:uFillTx/>
              </a:rPr>
              <a:t>THANK YOU VERY MUCH </a:t>
            </a:r>
            <a:r>
              <a:rPr dirty="0" lang="en-US" smtClean="0">
                <a:uFillTx/>
              </a:rPr>
              <a:t>	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32500" lnSpcReduction="20000"/>
          </a:bodyPr>
          <a:lstStyle/>
          <a:p>
            <a:pPr eaLnBrk="1" hangingPunct="1">
              <a:defRPr>
                <a:uFillTx/>
              </a:defRPr>
            </a:pPr>
            <a:endParaRPr dirty="0" lang="en-US" smtClean="0">
              <a:uFillTx/>
            </a:endParaRPr>
          </a:p>
          <a:p>
            <a:pPr eaLnBrk="1" hangingPunct="1">
              <a:defRPr>
                <a:uFillTx/>
              </a:defRPr>
            </a:pPr>
            <a:r>
              <a:rPr dirty="0" lang="en-US" smtClean="0">
                <a:uFillTx/>
              </a:rPr>
              <a:t>                                </a:t>
            </a:r>
          </a:p>
          <a:p>
            <a:pPr eaLnBrk="1" hangingPunct="1">
              <a:defRPr>
                <a:uFillTx/>
              </a:defRPr>
            </a:pPr>
            <a:endParaRPr dirty="0" lang="en-US" smtClean="0" sz="6000">
              <a:uFillTx/>
            </a:endParaRPr>
          </a:p>
          <a:p>
            <a:pPr eaLnBrk="1" hangingPunct="1">
              <a:defRPr>
                <a:uFillTx/>
              </a:defRPr>
            </a:pPr>
            <a:endParaRPr dirty="0" lang="en-US" smtClean="0" sz="6000">
              <a:uFillTx/>
            </a:endParaRPr>
          </a:p>
          <a:p>
            <a:pPr eaLnBrk="1" hangingPunct="1">
              <a:defRPr>
                <a:uFillTx/>
              </a:defRPr>
            </a:pPr>
            <a:r>
              <a:rPr dirty="0" lang="en-US" smtClean="0" sz="6000">
                <a:uFillTx/>
              </a:rPr>
              <a:t> &amp;             </a:t>
            </a:r>
            <a:r>
              <a:rPr dirty="0" lang="en-US" smtClean="0" sz="6000">
                <a:solidFill>
                  <a:srgbClr val="FFFF00"/>
                </a:solidFill>
                <a:uFillTx/>
              </a:rPr>
              <a:t>&amp;</a:t>
            </a:r>
          </a:p>
          <a:p>
            <a:pPr lvl="8">
              <a:defRPr>
                <a:uFillTx/>
              </a:defRPr>
            </a:pPr>
            <a:r>
              <a:rPr dirty="0" lang="en-US" smtClean="0" sz="4600">
                <a:uFillTx/>
              </a:rPr>
              <a:t>            </a:t>
            </a:r>
            <a:r>
              <a:rPr dirty="0" lang="en-US" smtClean="0">
                <a:uFillTx/>
              </a:rPr>
              <a:t> </a:t>
            </a: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http://t0.gstatic.com/images?q=tbn:ANd9GcQtZVqWJQm8I5qn16DBMp1tM_xSAGaLvtiRqXen13CAGRTwGzXB" id="27652" name="rg_hi">
            <a:hlinkClick r:id="rId2"/>
          </p:cNvPr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57200" y="1676400"/>
            <a:ext cx="38100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Kamran\Pictures\imagesCAXJJY1Z.jpg" id="27653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876800" y="1676400"/>
            <a:ext cx="3829050" cy="3657600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>
    <p:pull dir="r"/>
  </p:transition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 smtClean="0">
                <a:uFillTx/>
              </a:rPr>
              <a:t>Communication Skills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0" marL="0">
              <a:buNone/>
            </a:pPr>
            <a:r>
              <a:rPr dirty="0" lang="en-US" smtClean="0" sz="2400">
                <a:uFillTx/>
              </a:rPr>
              <a:t>There is substantial </a:t>
            </a:r>
            <a:r>
              <a:rPr dirty="0" lang="en-US" sz="2400">
                <a:uFillTx/>
              </a:rPr>
              <a:t>evidence indicating that communication skills are crucial in the development of satisfactory health care provider-patient </a:t>
            </a:r>
            <a:r>
              <a:rPr dirty="0" lang="en-US" smtClean="0" sz="2400">
                <a:uFillTx/>
              </a:rPr>
              <a:t>relationships. [1-4</a:t>
            </a:r>
            <a:r>
              <a:rPr dirty="0" lang="en-US" sz="2400">
                <a:uFillTx/>
              </a:rPr>
              <a:t>]</a:t>
            </a:r>
            <a:endParaRPr dirty="0" lang="en-US" smtClean="0" sz="2400">
              <a:uFillTx/>
            </a:endParaRPr>
          </a:p>
          <a:p>
            <a:pPr indent="0" marL="0">
              <a:buNone/>
            </a:pPr>
            <a:endParaRPr dirty="0" lang="en-US" sz="2400">
              <a:uFillTx/>
            </a:endParaRPr>
          </a:p>
          <a:p>
            <a:r>
              <a:rPr dirty="0" lang="en-US" sz="2400">
                <a:uFillTx/>
              </a:rPr>
              <a:t>In the 21st century, teaching and assessment of communication skills in medical schools are well recognized </a:t>
            </a:r>
            <a:r>
              <a:rPr dirty="0" lang="en-US" smtClean="0" sz="2400">
                <a:uFillTx/>
              </a:rPr>
              <a:t>[5]. </a:t>
            </a:r>
            <a:r>
              <a:rPr dirty="0" lang="en-US" sz="2400">
                <a:uFillTx/>
              </a:rPr>
              <a:t/>
            </a:r>
            <a:br>
              <a:rPr dirty="0" lang="en-US" sz="2400">
                <a:uFillTx/>
              </a:rPr>
            </a:br>
            <a:endParaRPr dirty="0" lang="en-US" sz="2400">
              <a:uFillTx/>
            </a:endParaRPr>
          </a:p>
          <a:p>
            <a:endParaRPr dirty="0" lang="en-US" sz="2400">
              <a:uFillTx/>
            </a:endParaRPr>
          </a:p>
          <a:p>
            <a:r>
              <a:rPr dirty="0" lang="en-US" sz="2400">
                <a:uFillTx/>
              </a:rPr>
              <a:t>Effective communication is considered to be one of the most important skills of a physician </a:t>
            </a:r>
            <a:r>
              <a:rPr dirty="0" lang="en-US" smtClean="0" sz="2400">
                <a:uFillTx/>
              </a:rPr>
              <a:t>[6]. </a:t>
            </a:r>
            <a:endParaRPr dirty="0" lang="en-US" sz="2400">
              <a:uFillTx/>
            </a:endParaRPr>
          </a:p>
          <a:p>
            <a:pPr indent="0" marL="0">
              <a:buNone/>
            </a:pPr>
            <a:endParaRPr dirty="0" lang="en-US" smtClean="0" sz="24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GB">
              <a:uFillTx/>
            </a:endParaRPr>
          </a:p>
        </p:txBody>
      </p:sp>
      <p:graphicFrame>
        <p:nvGraphicFrame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GraphicFrame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graphicFrameLocks noGrp="1"/>
          </p:cNvGraphicFramePr>
          <p:nvPr>
            <p:ph idx="1"/>
          </p:nvPr>
        </p:nvGraphicFramePr>
        <p:xfrm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off x="342900" y="304800"/>
          <a:ext cx="8229600" cy="5135563"/>
        </p:xfrm>
        <a:graphic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graphicData uri="http://schemas.openxmlformats.org/drawingml/2006/diagram">
            <dgm:relIds r:dm="rId2" r:lo="rId3" r:qs="rId4" r:cs="rId5"/>
          </a:graphicData>
        </a:graphic>
      </p:graphicFrame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Rectangle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16702" y="6019800"/>
            <a:ext cx="9144000" cy="64633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mtClean="0" sz="1200">
                <a:uFillTx/>
              </a:rPr>
              <a:t>Saudi MEDS:  </a:t>
            </a:r>
            <a:r>
              <a:rPr dirty="0" lang="en-US" smtClean="0" sz="1200">
                <a:uFillTx/>
              </a:rPr>
              <a:t>Saudi MEDs Framework, </a:t>
            </a:r>
            <a:r>
              <a:rPr b="1" dirty="0" lang="en-US" smtClean="0" sz="1200">
                <a:uFillTx/>
              </a:rPr>
              <a:t>ACGME</a:t>
            </a:r>
            <a:r>
              <a:rPr dirty="0" lang="en-US" smtClean="0" sz="1200">
                <a:uFillTx/>
              </a:rPr>
              <a:t>: Accreditation </a:t>
            </a:r>
            <a:r>
              <a:rPr dirty="0" lang="en-US" sz="1200">
                <a:uFillTx/>
              </a:rPr>
              <a:t>Council for Graduate Medical Education </a:t>
            </a:r>
            <a:r>
              <a:rPr dirty="0" lang="en-US" smtClean="0" sz="1200">
                <a:uFillTx/>
              </a:rPr>
              <a:t>, </a:t>
            </a:r>
            <a:r>
              <a:rPr b="1" dirty="0" lang="en-US" smtClean="0" sz="1200">
                <a:uFillTx/>
              </a:rPr>
              <a:t>ABMS: </a:t>
            </a:r>
            <a:r>
              <a:rPr dirty="0" lang="en-US" smtClean="0" sz="1200">
                <a:uFillTx/>
              </a:rPr>
              <a:t>American </a:t>
            </a:r>
            <a:r>
              <a:rPr dirty="0" lang="en-US" sz="1200">
                <a:uFillTx/>
              </a:rPr>
              <a:t>Board of Medical </a:t>
            </a:r>
            <a:r>
              <a:rPr dirty="0" lang="en-US" smtClean="0" sz="1200">
                <a:uFillTx/>
              </a:rPr>
              <a:t>Specialties, </a:t>
            </a:r>
            <a:r>
              <a:rPr b="1" dirty="0" lang="en-US" smtClean="0" sz="1200">
                <a:uFillTx/>
              </a:rPr>
              <a:t>AAMC</a:t>
            </a:r>
            <a:r>
              <a:rPr dirty="0" lang="en-US" smtClean="0" sz="1200">
                <a:uFillTx/>
              </a:rPr>
              <a:t>: Association </a:t>
            </a:r>
            <a:r>
              <a:rPr dirty="0" lang="en-US" sz="1200">
                <a:uFillTx/>
              </a:rPr>
              <a:t>of American Medical </a:t>
            </a:r>
            <a:r>
              <a:rPr dirty="0" lang="en-US" smtClean="0" sz="1200">
                <a:uFillTx/>
              </a:rPr>
              <a:t>Colleges, </a:t>
            </a:r>
            <a:r>
              <a:rPr b="1" dirty="0" lang="en-US" smtClean="0" sz="1200">
                <a:uFillTx/>
              </a:rPr>
              <a:t>GMC</a:t>
            </a:r>
            <a:r>
              <a:rPr dirty="0" lang="en-US" smtClean="0" sz="1200">
                <a:uFillTx/>
              </a:rPr>
              <a:t>::General </a:t>
            </a:r>
            <a:r>
              <a:rPr dirty="0" lang="en-US" sz="1200">
                <a:uFillTx/>
              </a:rPr>
              <a:t>Medical </a:t>
            </a:r>
            <a:r>
              <a:rPr dirty="0" lang="en-US" smtClean="0" sz="1200">
                <a:uFillTx/>
              </a:rPr>
              <a:t>Council, </a:t>
            </a:r>
            <a:r>
              <a:rPr b="1" dirty="0" lang="en-US" smtClean="0" sz="1200">
                <a:uFillTx/>
              </a:rPr>
              <a:t>WFME: </a:t>
            </a:r>
            <a:r>
              <a:rPr dirty="0" lang="en-US" smtClean="0" sz="1200">
                <a:uFillTx/>
              </a:rPr>
              <a:t>World </a:t>
            </a:r>
            <a:r>
              <a:rPr dirty="0" lang="en-US" sz="1200">
                <a:uFillTx/>
              </a:rPr>
              <a:t>Federation for Medical Education  </a:t>
            </a:r>
            <a:r>
              <a:rPr dirty="0" lang="en-US" smtClean="0" sz="1200">
                <a:uFillTx/>
              </a:rPr>
              <a:t>(7-11)</a:t>
            </a:r>
            <a:endParaRPr dirty="0" lang="en-GB" sz="12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6-Point Sta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67000" y="1066800"/>
            <a:ext cx="3657600" cy="3657600"/>
          </a:xfrm>
          <a:prstGeom prst="star6">
            <a:avLst/>
          </a:prstGeom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rtlCol="0"/>
          <a:lstStyle/>
          <a:p>
            <a:pPr algn="ctr"/>
            <a:r>
              <a:rPr b="1" dirty="0" lang="en-US" smtClean="0">
                <a:uFillTx/>
              </a:rPr>
              <a:t>COMMUNICATION</a:t>
            </a:r>
          </a:p>
          <a:p>
            <a:pPr algn="ctr"/>
            <a:r>
              <a:rPr b="1" dirty="0" lang="en-US" smtClean="0">
                <a:uFillTx/>
              </a:rPr>
              <a:t>(</a:t>
            </a:r>
            <a:r>
              <a:rPr b="1" dirty="0" lang="en-US" smtClean="0">
                <a:solidFill>
                  <a:schemeClr val="tx1"/>
                </a:solidFill>
                <a:uFillTx/>
              </a:rPr>
              <a:t>An essential competency</a:t>
            </a:r>
            <a:r>
              <a:rPr b="1" dirty="0" lang="en-US" smtClean="0">
                <a:uFillTx/>
              </a:rPr>
              <a:t>)</a:t>
            </a:r>
            <a:endParaRPr b="1" dirty="0" lang="en-GB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6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7"/>
    </p:bld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46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52400"/>
            <a:ext cx="8229600" cy="914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What is Communication?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411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914400"/>
            <a:ext cx="8686800" cy="54102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0" pitchFamily="18" typeface="Times New Roman"/>
              <a:buChar char="●"/>
              <a:defRPr>
                <a:uFillTx/>
              </a:defRPr>
            </a:pPr>
            <a:endParaRPr dirty="0" lang="en-US" smtClean="0" sz="28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FFFF00"/>
              </a:buClr>
              <a:buFont charset="2" panose="05000000000000000000" pitchFamily="2" typeface="Wingdings"/>
              <a:buChar char="§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The act by which information is shared.</a:t>
            </a:r>
          </a:p>
          <a:p>
            <a:pPr eaLnBrk="1" fontAlgn="auto" hangingPunct="1" indent="0" marL="0">
              <a:lnSpc>
                <a:spcPct val="110000"/>
              </a:lnSpc>
              <a:spcAft>
                <a:spcPts val="0"/>
              </a:spcAft>
              <a:buClr>
                <a:srgbClr val="FFFF00"/>
              </a:buClr>
              <a:buNone/>
              <a:defRPr>
                <a:uFillTx/>
              </a:defRPr>
            </a:pPr>
            <a:endParaRPr dirty="0" lang="en-US" smtClean="0" sz="28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FFFF00"/>
              </a:buClr>
              <a:buFont charset="2" panose="05000000000000000000" pitchFamily="2" typeface="Wingdings"/>
              <a:buChar char="§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It is the process by which we relate and interact with other people.</a:t>
            </a:r>
          </a:p>
          <a:p>
            <a:pPr eaLnBrk="1" fontAlgn="auto" hangingPunct="1" indent="0" marL="0">
              <a:lnSpc>
                <a:spcPct val="110000"/>
              </a:lnSpc>
              <a:spcAft>
                <a:spcPts val="0"/>
              </a:spcAft>
              <a:buClr>
                <a:srgbClr val="FFFF00"/>
              </a:buClr>
              <a:buNone/>
              <a:defRPr>
                <a:uFillTx/>
              </a:defRPr>
            </a:pPr>
            <a:endParaRPr dirty="0" lang="en-US" smtClean="0" sz="2800">
              <a:uFillTx/>
              <a:latin charset="0" pitchFamily="34" typeface="Calibri"/>
              <a:ea typeface="+mn-ea"/>
              <a:cs charset="0" pitchFamily="18" typeface="Times New Roman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FFFF00"/>
              </a:buClr>
              <a:buFont charset="2" panose="05000000000000000000" pitchFamily="2" typeface="Wingdings"/>
              <a:buChar char="§"/>
              <a:defRPr>
                <a:uFillTx/>
              </a:defRPr>
            </a:pP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It includes listening &amp; understanding with passion &amp; respect as well as expressing views</a:t>
            </a:r>
            <a:r>
              <a:rPr dirty="0" lang="en-US" smtClean="0" sz="2800">
                <a:solidFill>
                  <a:srgbClr val="FF00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,</a:t>
            </a:r>
            <a:r>
              <a:rPr dirty="0" lang="en-US" smtClean="0" sz="2800">
                <a:uFillTx/>
                <a:latin charset="0" pitchFamily="34" typeface="Calibri"/>
                <a:ea typeface="+mn-ea"/>
                <a:cs charset="0" pitchFamily="18" typeface="Times New Roman"/>
              </a:rPr>
              <a:t> ideas and passing information to others in a clear manner.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70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57200"/>
            <a:ext cx="8229600" cy="7429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ctr" eaLnBrk="1" hangingPunct="1"/>
            <a:r>
              <a:rPr altLang="en-US" b="1" dirty="0" lang="en-US" smtClean="0" sz="3600">
                <a:solidFill>
                  <a:srgbClr val="FFFF00"/>
                </a:solidFill>
                <a:uFillTx/>
                <a:cs charset="0" pitchFamily="18" typeface="Times New Roman"/>
              </a:rPr>
              <a:t>COMMUNICATION THEORY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435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1524000"/>
            <a:ext cx="9144000" cy="51054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charset="0" pitchFamily="18" typeface="Georgia"/>
              <a:buChar char="●"/>
              <a:defRPr>
                <a:uFillTx/>
              </a:defRPr>
            </a:pPr>
            <a:r>
              <a:rPr dirty="0" lang="en-US" smtClean="0" sz="2800">
                <a:uFillTx/>
                <a:latin charset="0" pitchFamily="18" typeface="Times New Roman"/>
                <a:ea typeface="+mn-ea"/>
                <a:cs charset="0" pitchFamily="18" typeface="Times New Roman"/>
              </a:rPr>
              <a:t>Communication is a learned skill based on 3 pillars:</a:t>
            </a:r>
          </a:p>
          <a:p>
            <a:pPr eaLnBrk="1" fontAlgn="auto" hangingPunct="1" indent="-274320" marL="274320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>
                <a:uFillTx/>
              </a:defRPr>
            </a:pPr>
            <a:endParaRPr dirty="0" lang="en-US" smtClean="0" sz="2800">
              <a:uFillTx/>
              <a:latin charset="0" pitchFamily="18" typeface="Times New Roman"/>
              <a:ea typeface="+mn-ea"/>
              <a:cs charset="0" pitchFamily="18" typeface="Times New Roman"/>
            </a:endParaRPr>
          </a:p>
          <a:p>
            <a:pPr eaLnBrk="1" fontAlgn="auto" hangingPunct="1" indent="-246888" lvl="1" marL="640080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Font charset="2" pitchFamily="2" typeface="Wingdings"/>
              <a:buChar char="Ø"/>
              <a:defRPr>
                <a:uFillTx/>
              </a:defRPr>
            </a:pPr>
            <a:r>
              <a:rPr dirty="0" lang="en-US" smtClean="0" sz="2800">
                <a:uFillTx/>
                <a:latin charset="0" pitchFamily="18" typeface="Times New Roman"/>
                <a:ea typeface="+mn-ea"/>
                <a:cs charset="0" pitchFamily="18" typeface="Times New Roman"/>
              </a:rPr>
              <a:t>Accuracy</a:t>
            </a:r>
          </a:p>
          <a:p>
            <a:pPr eaLnBrk="1" fontAlgn="auto" hangingPunct="1" indent="-246888" lvl="1" marL="640080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Font charset="2" pitchFamily="2" typeface="Wingdings"/>
              <a:buChar char="Ø"/>
              <a:defRPr>
                <a:uFillTx/>
              </a:defRPr>
            </a:pPr>
            <a:r>
              <a:rPr dirty="0" lang="en-US" smtClean="0" sz="2800">
                <a:uFillTx/>
                <a:latin charset="0" pitchFamily="18" typeface="Times New Roman"/>
                <a:ea typeface="+mn-ea"/>
                <a:cs charset="0" pitchFamily="18" typeface="Times New Roman"/>
              </a:rPr>
              <a:t>Efficiency</a:t>
            </a:r>
          </a:p>
          <a:p>
            <a:pPr eaLnBrk="1" fontAlgn="auto" hangingPunct="1" indent="-246888" lvl="1" marL="640080">
              <a:lnSpc>
                <a:spcPct val="150000"/>
              </a:lnSpc>
              <a:spcAft>
                <a:spcPts val="0"/>
              </a:spcAft>
              <a:buClr>
                <a:srgbClr val="FFFF00"/>
              </a:buClr>
              <a:buFont charset="2" pitchFamily="2" typeface="Wingdings"/>
              <a:buChar char="Ø"/>
              <a:defRPr>
                <a:uFillTx/>
              </a:defRPr>
            </a:pPr>
            <a:r>
              <a:rPr dirty="0" lang="en-US" smtClean="0" sz="2800">
                <a:uFillTx/>
                <a:latin charset="0" pitchFamily="18" typeface="Times New Roman"/>
                <a:ea typeface="+mn-ea"/>
                <a:cs charset="0" pitchFamily="18" typeface="Times New Roman"/>
              </a:rPr>
              <a:t>Supportiveness </a:t>
            </a:r>
          </a:p>
          <a:p>
            <a:pPr eaLnBrk="1" fontAlgn="auto" hangingPunct="1" indent="-246888" lvl="1" marL="640080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charset="2" pitchFamily="2" typeface="Wingdings"/>
              <a:buChar char="ü"/>
              <a:defRPr>
                <a:uFillTx/>
              </a:defRPr>
            </a:pPr>
            <a:endParaRPr dirty="0" lang="en-US" smtClean="0" sz="2800">
              <a:uFillTx/>
              <a:latin charset="0" pitchFamily="18" typeface="Times New Roman"/>
              <a:ea typeface="+mn-ea"/>
              <a:cs charset="0" pitchFamily="18" typeface="Times New Roman"/>
            </a:endParaRPr>
          </a:p>
          <a:p>
            <a:pPr algn="ctr" eaLnBrk="1" fontAlgn="auto" hangingPunct="1" indent="-246888" lvl="1" marL="640080">
              <a:lnSpc>
                <a:spcPct val="90000"/>
              </a:lnSpc>
              <a:spcAft>
                <a:spcPts val="0"/>
              </a:spcAft>
              <a:buClr>
                <a:srgbClr val="66FF66"/>
              </a:buClr>
              <a:buFont charset="2" pitchFamily="2" typeface="Wingdings"/>
              <a:buNone/>
              <a:defRPr>
                <a:uFillTx/>
              </a:defRPr>
            </a:pPr>
            <a:r>
              <a:rPr b="1" dirty="0" lang="en-US" smtClean="0" sz="2800">
                <a:solidFill>
                  <a:srgbClr val="FFC000"/>
                </a:solidFill>
                <a:uFillTx/>
                <a:latin charset="0" pitchFamily="34" typeface="Calibri"/>
                <a:ea typeface="+mn-ea"/>
                <a:cs charset="0" pitchFamily="18" typeface="Times New Roman"/>
              </a:rPr>
              <a:t>All of the above combine to contribute to the effectiveness of good communication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ransition/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3400" y="45720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r>
              <a:rPr dirty="0" lang="en-US" smtClean="0">
                <a:uFillTx/>
              </a:rPr>
              <a:t>  </a:t>
            </a:r>
            <a:r>
              <a:rPr b="1" dirty="0" lang="en-US" smtClean="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>Non-Verbal</a:t>
            </a:r>
            <a:r>
              <a:rPr dirty="0" lang="en-US" smtClean="0">
                <a:uFillTx/>
              </a:rPr>
              <a:t>                    </a:t>
            </a:r>
            <a:r>
              <a:rPr b="1" dirty="0" lang="en-US" smtClean="0">
                <a:solidFill>
                  <a:srgbClr val="FFFF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</a:rPr>
              <a:t>Verbal </a:t>
            </a:r>
            <a:endParaRPr b="1" dirty="0" lang="en-US">
              <a:solidFill>
                <a:srgbClr val="FFFF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E:\Desktop\communication 1.jpg" id="8195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 noGrp="1"/>
          </p:cNvPicPr>
          <p:nvPr>
            <p:ph idx="1"/>
          </p:nvPr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71500" y="4114800"/>
            <a:ext cx="3276600" cy="2362200"/>
          </a:xfr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E:\Desktop\communication 2.jpg" id="8196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33400" y="1600200"/>
            <a:ext cx="3352800" cy="2371725"/>
          </a:xfrm>
          <a:prstGeom prst="rect">
            <a:avLst/>
          </a:prstGeom>
          <a:noFill/>
          <a:ln>
            <a:noFill/>
          </a:ln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E:\Desktop\communication 3.jpg" id="8197" name="Picture 5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225441" y="1514605"/>
            <a:ext cx="3505200" cy="2257425"/>
          </a:xfrm>
          <a:prstGeom prst="rect">
            <a:avLst/>
          </a:prstGeom>
          <a:noFill/>
          <a:ln>
            <a:noFill/>
          </a:ln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E:\Desktop\communication 4.jpg" id="8198" name="Picture 6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5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225441" y="4008459"/>
            <a:ext cx="3505200" cy="2514600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bg2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13855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b="1" dirty="0" lang="en-US" sz="3600">
                <a:solidFill>
                  <a:srgbClr val="FFFF00"/>
                </a:solidFill>
                <a:uFillTx/>
                <a:cs charset="0" pitchFamily="18" typeface="Times New Roman"/>
              </a:rPr>
              <a:t>WRITTEN COMMUNICATION</a:t>
            </a:r>
            <a:endParaRPr b="1" dirty="0" lang="en-GB" sz="3600">
              <a:solidFill>
                <a:srgbClr val="FFFF00"/>
              </a:solidFill>
              <a:uFillTx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854" y="914400"/>
            <a:ext cx="9053946" cy="3803795"/>
          </a:xfrm>
          <a:ln>
            <a:solidFill>
              <a:schemeClr val="bg2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dirty="0" lang="en-US" smtClean="0" sz="2800">
                <a:uFillTx/>
              </a:rPr>
              <a:t>Clarify </a:t>
            </a:r>
            <a:r>
              <a:rPr dirty="0" lang="en-US" sz="2800">
                <a:uFillTx/>
              </a:rPr>
              <a:t>your thoughts and the </a:t>
            </a:r>
            <a:r>
              <a:rPr dirty="0" lang="en-US" smtClean="0" sz="2800">
                <a:uFillTx/>
              </a:rPr>
              <a:t>purpose</a:t>
            </a:r>
          </a:p>
          <a:p>
            <a:pPr>
              <a:lnSpc>
                <a:spcPct val="150000"/>
              </a:lnSpc>
            </a:pPr>
            <a:r>
              <a:rPr dirty="0" lang="en-US" sz="2800">
                <a:uFillTx/>
              </a:rPr>
              <a:t>Identify the key points, facts and themes</a:t>
            </a:r>
          </a:p>
          <a:p>
            <a:pPr>
              <a:lnSpc>
                <a:spcPct val="150000"/>
              </a:lnSpc>
            </a:pPr>
            <a:r>
              <a:rPr dirty="0" lang="en-US" sz="2800">
                <a:uFillTx/>
              </a:rPr>
              <a:t>Decide on a logical </a:t>
            </a:r>
            <a:r>
              <a:rPr dirty="0" lang="en-US" smtClean="0" sz="2800">
                <a:uFillTx/>
              </a:rPr>
              <a:t>order</a:t>
            </a:r>
          </a:p>
          <a:p>
            <a:pPr>
              <a:lnSpc>
                <a:spcPct val="150000"/>
              </a:lnSpc>
            </a:pPr>
            <a:r>
              <a:rPr dirty="0" lang="en-US" smtClean="0" sz="2800">
                <a:uFillTx/>
              </a:rPr>
              <a:t>Use </a:t>
            </a:r>
            <a:r>
              <a:rPr dirty="0" lang="en-US" sz="2800">
                <a:uFillTx/>
              </a:rPr>
              <a:t>short paragraphs and </a:t>
            </a:r>
            <a:r>
              <a:rPr dirty="0" lang="en-US" smtClean="0" sz="2800">
                <a:uFillTx/>
              </a:rPr>
              <a:t>sentences</a:t>
            </a:r>
          </a:p>
          <a:p>
            <a:pPr>
              <a:lnSpc>
                <a:spcPct val="150000"/>
              </a:lnSpc>
            </a:pPr>
            <a:r>
              <a:rPr dirty="0" lang="en-US" sz="2800">
                <a:uFillTx/>
              </a:rPr>
              <a:t>Compose a strong introduction and </a:t>
            </a:r>
            <a:r>
              <a:rPr dirty="0" lang="en-US" smtClean="0" sz="2800">
                <a:uFillTx/>
              </a:rPr>
              <a:t>ending</a:t>
            </a:r>
          </a:p>
          <a:p>
            <a:pPr indent="0" marL="0">
              <a:buNone/>
            </a:pPr>
            <a:r>
              <a:rPr dirty="0" lang="en-GB" smtClean="0" sz="1100">
                <a:uFillTx/>
                <a:hlinkClick r:id="rId2"/>
              </a:rPr>
              <a:t>/</a:t>
            </a:r>
            <a:r>
              <a:rPr dirty="0" lang="en-GB" sz="1100">
                <a:uFillTx/>
              </a:rPr>
              <a:t>http://</a:t>
            </a:r>
            <a:r>
              <a:rPr dirty="0" lang="en-GB" smtClean="0" sz="1100">
                <a:uFillTx/>
              </a:rPr>
              <a:t>www.learndirect.com/store/business-workplace/communication-skills       http</a:t>
            </a:r>
            <a:r>
              <a:rPr dirty="0" lang="en-GB" sz="1100">
                <a:uFillTx/>
              </a:rPr>
              <a:t>://www.englishgrammar.org/effective-business-writing</a:t>
            </a:r>
          </a:p>
          <a:p>
            <a:pPr indent="0" marL="0">
              <a:buNone/>
            </a:pPr>
            <a:endParaRPr dirty="0" lang="en-GB" smtClean="0" sz="1100">
              <a:uFillTx/>
            </a:endParaRPr>
          </a:p>
          <a:p>
            <a:endParaRPr dirty="0" lang="en-GB" sz="1100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bigstock-Closeup-of-businessman-typing-41801287.jpg" id="1026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876800" y="4572000"/>
            <a:ext cx="4267200" cy="2265218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Dr. Kamran\Desktop\download.jpg" id="1027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3854" y="4572000"/>
            <a:ext cx="4634346" cy="2292927"/>
          </a:xfrm>
          <a:prstGeom prst="rect">
            <a:avLst/>
          </a:prstGeom>
          <a:noFill/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overrideClrMapping accent1="accent1" accent2="accent2" accent3="accent3" accent4="accent4" accent5="accent5" accent6="accent6" bg1="dk1" bg2="dk2" folHlink="folHlink" hlink="hlink" tx1="lt1" tx2="lt2"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1567</Words>
  <Application>Microsoft Office PowerPoint</Application>
  <PresentationFormat>On-screen Show (4:3)</PresentationFormat>
  <Paragraphs>281</Paragraphs>
  <Slides>34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The Concept of Communication Skills in Medicine</vt:lpstr>
      <vt:lpstr>OBJECTIVES </vt:lpstr>
      <vt:lpstr>Communication Skills</vt:lpstr>
      <vt:lpstr>PowerPoint Presentation</vt:lpstr>
      <vt:lpstr>What is Communication?</vt:lpstr>
      <vt:lpstr>COMMUNICATION THEORY</vt:lpstr>
      <vt:lpstr>  Non-Verbal                    Verbal </vt:lpstr>
      <vt:lpstr>WRITTEN COMMUNICATION</vt:lpstr>
      <vt:lpstr>Verbal (mainly focuses on questioning)</vt:lpstr>
      <vt:lpstr>Verbal Communication</vt:lpstr>
      <vt:lpstr>NON VERBAL </vt:lpstr>
      <vt:lpstr>Effective Communication Specifically, effective communication skills have been shown to improve providers’ interviewing skills, facilitate information-gathering, and decrease malpractice claims [12]</vt:lpstr>
      <vt:lpstr>Communication: Why?</vt:lpstr>
      <vt:lpstr>Communication: Why? Cont.</vt:lpstr>
      <vt:lpstr>Communication &amp; Medicine</vt:lpstr>
      <vt:lpstr>Communication in medicine</vt:lpstr>
      <vt:lpstr>From the doctors  What is required Towards the patients</vt:lpstr>
      <vt:lpstr>From the doctors  What is required (cont: ) Towards your patients </vt:lpstr>
      <vt:lpstr>From the doctors  What is required (cont: ) Towards your colleagues </vt:lpstr>
      <vt:lpstr>Why do the doctors need to practice good communication?</vt:lpstr>
      <vt:lpstr>Communication: With whom?</vt:lpstr>
      <vt:lpstr>Where to apply our Communication skills ?</vt:lpstr>
      <vt:lpstr>Effective communication</vt:lpstr>
      <vt:lpstr>Principles of effective communication</vt:lpstr>
      <vt:lpstr>Communication with peers</vt:lpstr>
      <vt:lpstr>Communication &amp; Medical care</vt:lpstr>
      <vt:lpstr>Communication skills: Some techniques</vt:lpstr>
      <vt:lpstr>Listening vs Hearing</vt:lpstr>
      <vt:lpstr>Barriers to effective communication</vt:lpstr>
      <vt:lpstr>Conclusion</vt:lpstr>
      <vt:lpstr>Further reading</vt:lpstr>
      <vt:lpstr>References </vt:lpstr>
      <vt:lpstr>THANK YOU VERY MUCH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Kamran</dc:creator>
  <cp:lastModifiedBy>LULU AL-Nuaim</cp:lastModifiedBy>
  <cp:revision>44</cp:revision>
  <dcterms:created xsi:type="dcterms:W3CDTF">2016-12-04T07:46:30Z</dcterms:created>
  <dcterms:modified xsi:type="dcterms:W3CDTF">2019-09-25T07:48:42Z</dcterms:modified>
</cp:coreProperties>
</file>