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7" r:id="rId2"/>
    <p:sldId id="259" r:id="rId3"/>
    <p:sldId id="333" r:id="rId4"/>
    <p:sldId id="365" r:id="rId5"/>
    <p:sldId id="366" r:id="rId6"/>
    <p:sldId id="367" r:id="rId7"/>
    <p:sldId id="368" r:id="rId8"/>
    <p:sldId id="370" r:id="rId9"/>
    <p:sldId id="371" r:id="rId10"/>
    <p:sldId id="376" r:id="rId11"/>
    <p:sldId id="377" r:id="rId12"/>
    <p:sldId id="378" r:id="rId13"/>
    <p:sldId id="379"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zahid kaimkhani" initials="dz" lastIdx="1" clrIdx="0">
    <p:extLst>
      <p:ext uri="{19B8F6BF-5375-455C-9EA6-DF929625EA0E}">
        <p15:presenceInfo xmlns:p15="http://schemas.microsoft.com/office/powerpoint/2012/main" userId="dr zahid kaimkh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8000"/>
    <a:srgbClr val="291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92" autoAdjust="0"/>
    <p:restoredTop sz="80508" autoAdjust="0"/>
  </p:normalViewPr>
  <p:slideViewPr>
    <p:cSldViewPr>
      <p:cViewPr varScale="1">
        <p:scale>
          <a:sx n="116" d="100"/>
          <a:sy n="116" d="100"/>
        </p:scale>
        <p:origin x="80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INTESTINE</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FE0BDF-DA80-44F1-AFC5-F9EC28E6FAC8}" type="datetimeFigureOut">
              <a:rPr lang="en-US" smtClean="0"/>
              <a:pPr/>
              <a:t>11/30/2019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9C94BE-07D7-49CB-A4F2-CD20162AA3F9}" type="slidenum">
              <a:rPr lang="en-US" smtClean="0"/>
              <a:pPr/>
              <a:t>‹#›</a:t>
            </a:fld>
            <a:endParaRPr lang="en-US"/>
          </a:p>
        </p:txBody>
      </p:sp>
    </p:spTree>
    <p:extLst>
      <p:ext uri="{BB962C8B-B14F-4D97-AF65-F5344CB8AC3E}">
        <p14:creationId xmlns:p14="http://schemas.microsoft.com/office/powerpoint/2010/main" val="303267820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INTESTINE</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4B241-5445-4A14-92C0-29871EC9AE49}" type="datetimeFigureOut">
              <a:rPr lang="en-US" smtClean="0"/>
              <a:pPr/>
              <a:t>11/30/2019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D6A5F-5B94-43C1-A59C-80CC6B6C738F}" type="slidenum">
              <a:rPr lang="en-US" smtClean="0"/>
              <a:pPr/>
              <a:t>‹#›</a:t>
            </a:fld>
            <a:endParaRPr lang="en-US"/>
          </a:p>
        </p:txBody>
      </p:sp>
    </p:spTree>
    <p:extLst>
      <p:ext uri="{BB962C8B-B14F-4D97-AF65-F5344CB8AC3E}">
        <p14:creationId xmlns:p14="http://schemas.microsoft.com/office/powerpoint/2010/main" val="48608291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80701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45047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403221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201390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322211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4058760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866363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190571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22693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3794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347478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22281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986105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535079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2935224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3004600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3990511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85622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67305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40121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246789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72141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241835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145281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7" name="Header Placeholder 6"/>
          <p:cNvSpPr>
            <a:spLocks noGrp="1"/>
          </p:cNvSpPr>
          <p:nvPr>
            <p:ph type="hdr" sz="quarter" idx="12"/>
          </p:nvPr>
        </p:nvSpPr>
        <p:spPr/>
        <p:txBody>
          <a:bodyPr/>
          <a:lstStyle/>
          <a:p>
            <a:r>
              <a:rPr lang="en-US" smtClean="0"/>
              <a:t>INTESTINE</a:t>
            </a:r>
            <a:endParaRPr lang="en-US"/>
          </a:p>
        </p:txBody>
      </p:sp>
    </p:spTree>
    <p:extLst>
      <p:ext uri="{BB962C8B-B14F-4D97-AF65-F5344CB8AC3E}">
        <p14:creationId xmlns:p14="http://schemas.microsoft.com/office/powerpoint/2010/main" val="254650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8/31/2015</a:t>
            </a:r>
            <a:endParaRPr lang="en-US"/>
          </a:p>
        </p:txBody>
      </p:sp>
      <p:sp>
        <p:nvSpPr>
          <p:cNvPr id="5" name="Footer Placeholder 4"/>
          <p:cNvSpPr>
            <a:spLocks noGrp="1"/>
          </p:cNvSpPr>
          <p:nvPr>
            <p:ph type="ftr" sz="quarter" idx="11"/>
          </p:nvPr>
        </p:nvSpPr>
        <p:spPr/>
        <p:txBody>
          <a:bodyPr/>
          <a:lstStyle/>
          <a:p>
            <a:r>
              <a:rPr lang="en-US" smtClean="0"/>
              <a:t>ZAHID KAIMKHANI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8/31/2015</a:t>
            </a:r>
            <a:endParaRPr lang="en-US"/>
          </a:p>
        </p:txBody>
      </p:sp>
      <p:sp>
        <p:nvSpPr>
          <p:cNvPr id="5" name="Footer Placeholder 4"/>
          <p:cNvSpPr>
            <a:spLocks noGrp="1"/>
          </p:cNvSpPr>
          <p:nvPr>
            <p:ph type="ftr" sz="quarter" idx="11"/>
          </p:nvPr>
        </p:nvSpPr>
        <p:spPr/>
        <p:txBody>
          <a:bodyPr/>
          <a:lstStyle/>
          <a:p>
            <a:r>
              <a:rPr lang="en-US" smtClean="0"/>
              <a:t>ZAHID KAIMKHANI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8/31/2015</a:t>
            </a:r>
            <a:endParaRPr lang="en-US"/>
          </a:p>
        </p:txBody>
      </p:sp>
      <p:sp>
        <p:nvSpPr>
          <p:cNvPr id="5" name="Footer Placeholder 4"/>
          <p:cNvSpPr>
            <a:spLocks noGrp="1"/>
          </p:cNvSpPr>
          <p:nvPr>
            <p:ph type="ftr" sz="quarter" idx="11"/>
          </p:nvPr>
        </p:nvSpPr>
        <p:spPr/>
        <p:txBody>
          <a:bodyPr/>
          <a:lstStyle/>
          <a:p>
            <a:r>
              <a:rPr lang="en-US" smtClean="0"/>
              <a:t>ZAHID KAIMKHANI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8/31/2015</a:t>
            </a:r>
            <a:endParaRPr lang="en-US"/>
          </a:p>
        </p:txBody>
      </p:sp>
      <p:sp>
        <p:nvSpPr>
          <p:cNvPr id="5" name="Footer Placeholder 4"/>
          <p:cNvSpPr>
            <a:spLocks noGrp="1"/>
          </p:cNvSpPr>
          <p:nvPr>
            <p:ph type="ftr" sz="quarter" idx="11"/>
          </p:nvPr>
        </p:nvSpPr>
        <p:spPr/>
        <p:txBody>
          <a:bodyPr/>
          <a:lstStyle/>
          <a:p>
            <a:r>
              <a:rPr lang="en-US" smtClean="0"/>
              <a:t>ZAHID KAIMKHANI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8/31/2015</a:t>
            </a:r>
            <a:endParaRPr lang="en-US"/>
          </a:p>
        </p:txBody>
      </p:sp>
      <p:sp>
        <p:nvSpPr>
          <p:cNvPr id="5" name="Footer Placeholder 4"/>
          <p:cNvSpPr>
            <a:spLocks noGrp="1"/>
          </p:cNvSpPr>
          <p:nvPr>
            <p:ph type="ftr" sz="quarter" idx="11"/>
          </p:nvPr>
        </p:nvSpPr>
        <p:spPr/>
        <p:txBody>
          <a:bodyPr/>
          <a:lstStyle/>
          <a:p>
            <a:r>
              <a:rPr lang="en-US" smtClean="0"/>
              <a:t>ZAHID KAIMKHANI</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8/31/2015</a:t>
            </a:r>
            <a:endParaRPr lang="en-US"/>
          </a:p>
        </p:txBody>
      </p:sp>
      <p:sp>
        <p:nvSpPr>
          <p:cNvPr id="6" name="Footer Placeholder 5"/>
          <p:cNvSpPr>
            <a:spLocks noGrp="1"/>
          </p:cNvSpPr>
          <p:nvPr>
            <p:ph type="ftr" sz="quarter" idx="11"/>
          </p:nvPr>
        </p:nvSpPr>
        <p:spPr/>
        <p:txBody>
          <a:bodyPr/>
          <a:lstStyle/>
          <a:p>
            <a:r>
              <a:rPr lang="en-US" smtClean="0"/>
              <a:t>ZAHID KAIMKHANI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8/31/2015</a:t>
            </a:r>
            <a:endParaRPr lang="en-US"/>
          </a:p>
        </p:txBody>
      </p:sp>
      <p:sp>
        <p:nvSpPr>
          <p:cNvPr id="8" name="Footer Placeholder 7"/>
          <p:cNvSpPr>
            <a:spLocks noGrp="1"/>
          </p:cNvSpPr>
          <p:nvPr>
            <p:ph type="ftr" sz="quarter" idx="11"/>
          </p:nvPr>
        </p:nvSpPr>
        <p:spPr/>
        <p:txBody>
          <a:bodyPr/>
          <a:lstStyle/>
          <a:p>
            <a:r>
              <a:rPr lang="en-US" smtClean="0"/>
              <a:t>ZAHID KAIMKHANI</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8/31/2015</a:t>
            </a:r>
            <a:endParaRPr lang="en-US"/>
          </a:p>
        </p:txBody>
      </p:sp>
      <p:sp>
        <p:nvSpPr>
          <p:cNvPr id="4" name="Footer Placeholder 3"/>
          <p:cNvSpPr>
            <a:spLocks noGrp="1"/>
          </p:cNvSpPr>
          <p:nvPr>
            <p:ph type="ftr" sz="quarter" idx="11"/>
          </p:nvPr>
        </p:nvSpPr>
        <p:spPr/>
        <p:txBody>
          <a:bodyPr/>
          <a:lstStyle/>
          <a:p>
            <a:r>
              <a:rPr lang="en-US" smtClean="0"/>
              <a:t>ZAHID KAIMKHANI</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8/31/2015</a:t>
            </a:r>
            <a:endParaRPr lang="en-US"/>
          </a:p>
        </p:txBody>
      </p:sp>
      <p:sp>
        <p:nvSpPr>
          <p:cNvPr id="3" name="Footer Placeholder 2"/>
          <p:cNvSpPr>
            <a:spLocks noGrp="1"/>
          </p:cNvSpPr>
          <p:nvPr>
            <p:ph type="ftr" sz="quarter" idx="11"/>
          </p:nvPr>
        </p:nvSpPr>
        <p:spPr/>
        <p:txBody>
          <a:bodyPr/>
          <a:lstStyle/>
          <a:p>
            <a:r>
              <a:rPr lang="en-US" smtClean="0"/>
              <a:t>ZAHID KAIMKHANI</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8/31/2015</a:t>
            </a:r>
            <a:endParaRPr lang="en-US"/>
          </a:p>
        </p:txBody>
      </p:sp>
      <p:sp>
        <p:nvSpPr>
          <p:cNvPr id="6" name="Footer Placeholder 5"/>
          <p:cNvSpPr>
            <a:spLocks noGrp="1"/>
          </p:cNvSpPr>
          <p:nvPr>
            <p:ph type="ftr" sz="quarter" idx="11"/>
          </p:nvPr>
        </p:nvSpPr>
        <p:spPr/>
        <p:txBody>
          <a:bodyPr/>
          <a:lstStyle/>
          <a:p>
            <a:r>
              <a:rPr lang="en-US" smtClean="0"/>
              <a:t>ZAHID KAIMKHANI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8/31/2015</a:t>
            </a:r>
            <a:endParaRPr lang="en-US"/>
          </a:p>
        </p:txBody>
      </p:sp>
      <p:sp>
        <p:nvSpPr>
          <p:cNvPr id="6" name="Footer Placeholder 5"/>
          <p:cNvSpPr>
            <a:spLocks noGrp="1"/>
          </p:cNvSpPr>
          <p:nvPr>
            <p:ph type="ftr" sz="quarter" idx="11"/>
          </p:nvPr>
        </p:nvSpPr>
        <p:spPr/>
        <p:txBody>
          <a:bodyPr/>
          <a:lstStyle/>
          <a:p>
            <a:r>
              <a:rPr lang="en-US" smtClean="0"/>
              <a:t>ZAHID KAIMKHANI</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8/31/2015</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ZAHID KAIMKHANI</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95610" y="503720"/>
            <a:ext cx="6000780" cy="500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C:\Users\ksu\Desktop\ksu-logo.png"/>
          <p:cNvPicPr>
            <a:picLocks noChangeAspect="1" noChangeArrowheads="1"/>
          </p:cNvPicPr>
          <p:nvPr/>
        </p:nvPicPr>
        <p:blipFill>
          <a:blip r:embed="rId3" cstate="print"/>
          <a:srcRect/>
          <a:stretch>
            <a:fillRect/>
          </a:stretch>
        </p:blipFill>
        <p:spPr bwMode="auto">
          <a:xfrm>
            <a:off x="10896600" y="61720"/>
            <a:ext cx="1143001" cy="442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7467601" y="4863533"/>
            <a:ext cx="4572000" cy="461665"/>
          </a:xfrm>
          <a:prstGeom prst="rect">
            <a:avLst/>
          </a:prstGeom>
        </p:spPr>
        <p:txBody>
          <a:bodyPr>
            <a:spAutoFit/>
          </a:bodyPr>
          <a:lstStyle/>
          <a:p>
            <a:r>
              <a:rPr lang="en-US" sz="1200" dirty="0">
                <a:latin typeface="Gungsuh" pitchFamily="18" charset="-127"/>
                <a:ea typeface="Gungsuh" pitchFamily="18" charset="-127"/>
              </a:rPr>
              <a:t>                </a:t>
            </a:r>
            <a:r>
              <a:rPr lang="en-US" sz="1200" dirty="0">
                <a:latin typeface="Aharoni" panose="02010803020104030203" pitchFamily="2" charset="-79"/>
                <a:ea typeface="Gungsuh" pitchFamily="18" charset="-127"/>
                <a:cs typeface="Aharoni" panose="02010803020104030203" pitchFamily="2" charset="-79"/>
              </a:rPr>
              <a:t>DR. ZAHID ALI KAIMKHANI</a:t>
            </a:r>
          </a:p>
          <a:p>
            <a:r>
              <a:rPr lang="en-US" sz="1200" dirty="0">
                <a:latin typeface="Aharoni" panose="02010803020104030203" pitchFamily="2" charset="-79"/>
                <a:ea typeface="Gungsuh" pitchFamily="18" charset="-127"/>
                <a:cs typeface="Aharoni" panose="02010803020104030203" pitchFamily="2" charset="-79"/>
              </a:rPr>
              <a:t>                                     </a:t>
            </a:r>
            <a:r>
              <a:rPr lang="en-US" sz="1100" dirty="0">
                <a:latin typeface="Aharoni" panose="02010803020104030203" pitchFamily="2" charset="-79"/>
                <a:ea typeface="Gungsuh" pitchFamily="18" charset="-127"/>
                <a:cs typeface="Aharoni" panose="02010803020104030203" pitchFamily="2" charset="-79"/>
              </a:rPr>
              <a:t>M.D; </a:t>
            </a:r>
            <a:r>
              <a:rPr lang="en-US" sz="1100" dirty="0" err="1">
                <a:latin typeface="Aharoni" panose="02010803020104030203" pitchFamily="2" charset="-79"/>
                <a:ea typeface="Gungsuh" pitchFamily="18" charset="-127"/>
                <a:cs typeface="Aharoni" panose="02010803020104030203" pitchFamily="2" charset="-79"/>
              </a:rPr>
              <a:t>M.Phil</a:t>
            </a:r>
            <a:r>
              <a:rPr lang="en-US" sz="1100" dirty="0">
                <a:latin typeface="Aharoni" panose="02010803020104030203" pitchFamily="2" charset="-79"/>
                <a:ea typeface="Gungsuh" pitchFamily="18" charset="-127"/>
                <a:cs typeface="Aharoni" panose="02010803020104030203" pitchFamily="2" charset="-79"/>
              </a:rPr>
              <a:t>; </a:t>
            </a:r>
            <a:r>
              <a:rPr lang="en-US" sz="1100" dirty="0" err="1">
                <a:latin typeface="Aharoni" panose="02010803020104030203" pitchFamily="2" charset="-79"/>
                <a:ea typeface="Gungsuh" pitchFamily="18" charset="-127"/>
                <a:cs typeface="Aharoni" panose="02010803020104030203" pitchFamily="2" charset="-79"/>
              </a:rPr>
              <a:t>Ph.D</a:t>
            </a:r>
            <a:endParaRPr lang="en-US" sz="1200" dirty="0">
              <a:latin typeface="Aharoni" panose="02010803020104030203" pitchFamily="2" charset="-79"/>
              <a:ea typeface="Gungsuh" pitchFamily="18" charset="-127"/>
              <a:cs typeface="Aharoni" panose="02010803020104030203" pitchFamily="2" charset="-79"/>
            </a:endParaRPr>
          </a:p>
        </p:txBody>
      </p:sp>
      <p:sp>
        <p:nvSpPr>
          <p:cNvPr id="4" name="Rectangle 3"/>
          <p:cNvSpPr/>
          <p:nvPr/>
        </p:nvSpPr>
        <p:spPr>
          <a:xfrm>
            <a:off x="1636286" y="2286000"/>
            <a:ext cx="8919429" cy="1261884"/>
          </a:xfrm>
          <a:prstGeom prst="rect">
            <a:avLst/>
          </a:prstGeom>
          <a:noFill/>
        </p:spPr>
        <p:txBody>
          <a:bodyPr wrap="none" lIns="91440" tIns="45720" rIns="91440" bIns="45720">
            <a:spAutoFit/>
          </a:bodyPr>
          <a:lstStyle/>
          <a:p>
            <a:pPr algn="ct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owalliaUPC" panose="020B0604020202020204" pitchFamily="34" charset="-34"/>
                <a:ea typeface="BatangChe" panose="02030609000101010101" pitchFamily="49" charset="-127"/>
                <a:cs typeface="BrowalliaUPC" panose="020B0604020202020204" pitchFamily="34" charset="-34"/>
              </a:rPr>
              <a:t>ANATOMY OF </a:t>
            </a:r>
            <a:r>
              <a:rPr lang="en-US" sz="4400" b="1" dirty="0">
                <a:ln w="12700">
                  <a:solidFill>
                    <a:schemeClr val="tx2">
                      <a:lumMod val="75000"/>
                    </a:schemeClr>
                  </a:solidFill>
                  <a:prstDash val="solid"/>
                </a:ln>
                <a:solidFill>
                  <a:srgbClr val="FF5050"/>
                </a:solidFill>
                <a:effectLst>
                  <a:outerShdw dist="38100" dir="2640000" algn="bl" rotWithShape="0">
                    <a:schemeClr val="tx2">
                      <a:lumMod val="75000"/>
                    </a:schemeClr>
                  </a:outerShdw>
                </a:effectLst>
                <a:latin typeface="BrowalliaUPC" panose="020B0604020202020204" pitchFamily="34" charset="-34"/>
                <a:ea typeface="BatangChe" panose="02030609000101010101" pitchFamily="49" charset="-127"/>
                <a:cs typeface="BrowalliaUPC" panose="020B0604020202020204" pitchFamily="34" charset="-34"/>
              </a:rPr>
              <a:t>PANCREAS</a:t>
            </a: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owalliaUPC" panose="020B0604020202020204" pitchFamily="34" charset="-34"/>
                <a:ea typeface="BatangChe" panose="02030609000101010101" pitchFamily="49" charset="-127"/>
                <a:cs typeface="BrowalliaUPC" panose="020B0604020202020204" pitchFamily="34" charset="-34"/>
              </a:rPr>
              <a:t> AND </a:t>
            </a:r>
            <a:r>
              <a:rPr lang="en-US" sz="4400" b="1" dirty="0">
                <a:ln w="12700">
                  <a:solidFill>
                    <a:schemeClr val="tx2">
                      <a:lumMod val="75000"/>
                    </a:schemeClr>
                  </a:solidFill>
                  <a:prstDash val="solid"/>
                </a:ln>
                <a:solidFill>
                  <a:srgbClr val="008000"/>
                </a:solidFill>
                <a:effectLst>
                  <a:outerShdw dist="38100" dir="2640000" algn="bl" rotWithShape="0">
                    <a:schemeClr val="tx2">
                      <a:lumMod val="75000"/>
                    </a:schemeClr>
                  </a:outerShdw>
                </a:effectLst>
                <a:latin typeface="BrowalliaUPC" panose="020B0604020202020204" pitchFamily="34" charset="-34"/>
                <a:ea typeface="BatangChe" panose="02030609000101010101" pitchFamily="49" charset="-127"/>
                <a:cs typeface="BrowalliaUPC" panose="020B0604020202020204" pitchFamily="34" charset="-34"/>
              </a:rPr>
              <a:t>BILIARY</a:t>
            </a: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owalliaUPC" panose="020B0604020202020204" pitchFamily="34" charset="-34"/>
                <a:ea typeface="BatangChe" panose="02030609000101010101" pitchFamily="49" charset="-127"/>
                <a:cs typeface="BrowalliaUPC" panose="020B0604020202020204" pitchFamily="34" charset="-34"/>
              </a:rPr>
              <a:t> SYSTEM</a:t>
            </a:r>
          </a:p>
          <a:p>
            <a:pPr algn="ct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rowalliaUPC" panose="020B0604020202020204" pitchFamily="34" charset="-34"/>
                <a:ea typeface="BatangChe" panose="02030609000101010101" pitchFamily="49" charset="-127"/>
                <a:cs typeface="BrowalliaUPC" panose="020B0604020202020204" pitchFamily="34" charset="-34"/>
              </a:rPr>
              <a:t>(1440-41)</a:t>
            </a:r>
            <a:endParaRPr lang="ar-SA"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Free User\My Documents\My Pictures\Image483.gif"/>
          <p:cNvPicPr>
            <a:picLocks noChangeAspect="1" noChangeArrowheads="1"/>
          </p:cNvPicPr>
          <p:nvPr/>
        </p:nvPicPr>
        <p:blipFill>
          <a:blip r:embed="rId3" cstate="print"/>
          <a:srcRect/>
          <a:stretch>
            <a:fillRect/>
          </a:stretch>
        </p:blipFill>
        <p:spPr bwMode="auto">
          <a:xfrm>
            <a:off x="4786462" y="2833708"/>
            <a:ext cx="4465451" cy="3525356"/>
          </a:xfrm>
          <a:prstGeom prst="rect">
            <a:avLst/>
          </a:prstGeom>
          <a:noFill/>
          <a:ln w="9525">
            <a:noFill/>
            <a:miter lim="800000"/>
            <a:headEnd/>
            <a:tailEnd/>
          </a:ln>
        </p:spPr>
      </p:pic>
      <p:pic>
        <p:nvPicPr>
          <p:cNvPr id="2050" name="Picture 2" descr="C:\Users\ksu\Desktop\ksu-logo.png"/>
          <p:cNvPicPr>
            <a:picLocks noChangeAspect="1" noChangeArrowheads="1"/>
          </p:cNvPicPr>
          <p:nvPr/>
        </p:nvPicPr>
        <p:blipFill>
          <a:blip r:embed="rId4"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10</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12" name="Rectangle 11"/>
          <p:cNvSpPr/>
          <p:nvPr/>
        </p:nvSpPr>
        <p:spPr>
          <a:xfrm>
            <a:off x="110592" y="1747826"/>
            <a:ext cx="4648200" cy="4585871"/>
          </a:xfrm>
          <a:prstGeom prst="rect">
            <a:avLst/>
          </a:prstGeom>
        </p:spPr>
        <p:txBody>
          <a:bodyPr wrap="square">
            <a:spAutoFit/>
          </a:bodyPr>
          <a:lstStyle/>
          <a:p>
            <a:r>
              <a:rPr lang="en-US" dirty="0" smtClean="0">
                <a:solidFill>
                  <a:schemeClr val="accent5">
                    <a:lumMod val="50000"/>
                  </a:schemeClr>
                </a:solidFill>
                <a:latin typeface="Aharoni" panose="02010803020104030203" pitchFamily="2" charset="-79"/>
                <a:cs typeface="Aharoni" panose="02010803020104030203" pitchFamily="2" charset="-79"/>
              </a:rPr>
              <a:t>Main </a:t>
            </a:r>
            <a:r>
              <a:rPr lang="en-US" dirty="0">
                <a:solidFill>
                  <a:schemeClr val="accent5">
                    <a:lumMod val="50000"/>
                  </a:schemeClr>
                </a:solidFill>
                <a:latin typeface="Aharoni" panose="02010803020104030203" pitchFamily="2" charset="-79"/>
                <a:cs typeface="Aharoni" panose="02010803020104030203" pitchFamily="2" charset="-79"/>
              </a:rPr>
              <a:t>duct (of </a:t>
            </a:r>
            <a:r>
              <a:rPr lang="en-US" dirty="0" err="1" smtClean="0">
                <a:solidFill>
                  <a:schemeClr val="accent5">
                    <a:lumMod val="50000"/>
                  </a:schemeClr>
                </a:solidFill>
                <a:latin typeface="Aharoni" panose="02010803020104030203" pitchFamily="2" charset="-79"/>
                <a:cs typeface="Aharoni" panose="02010803020104030203" pitchFamily="2" charset="-79"/>
              </a:rPr>
              <a:t>Wirsung</a:t>
            </a:r>
            <a:r>
              <a:rPr lang="en-US" dirty="0" smtClean="0">
                <a:solidFill>
                  <a:schemeClr val="accent5">
                    <a:lumMod val="50000"/>
                  </a:schemeClr>
                </a:solidFill>
                <a:latin typeface="Aharoni" panose="02010803020104030203" pitchFamily="2" charset="-79"/>
                <a:cs typeface="Aharoni" panose="02010803020104030203" pitchFamily="2" charset="-79"/>
              </a:rPr>
              <a:t>)</a:t>
            </a:r>
            <a:endParaRPr lang="en-US" dirty="0">
              <a:solidFill>
                <a:schemeClr val="accent5">
                  <a:lumMod val="50000"/>
                </a:schemeClr>
              </a:solidFill>
              <a:latin typeface="Aharoni" panose="02010803020104030203" pitchFamily="2" charset="-79"/>
              <a:cs typeface="Aharoni" panose="02010803020104030203" pitchFamily="2" charset="-79"/>
            </a:endParaRPr>
          </a:p>
          <a:p>
            <a:pPr marL="285750" lvl="1" indent="-285750">
              <a:buFont typeface="Courier New" panose="02070309020205020404" pitchFamily="49" charset="0"/>
              <a:buChar char="o"/>
              <a:defRPr/>
            </a:pPr>
            <a:r>
              <a:rPr lang="en-US" dirty="0"/>
              <a:t>runs the entire length of pancreas beginning from the tail. </a:t>
            </a:r>
            <a:endParaRPr lang="en-US" dirty="0" smtClean="0"/>
          </a:p>
          <a:p>
            <a:pPr marL="0" lvl="1">
              <a:defRPr/>
            </a:pPr>
            <a:r>
              <a:rPr lang="en-US" dirty="0" smtClean="0"/>
              <a:t> </a:t>
            </a:r>
            <a:endParaRPr lang="en-US" dirty="0"/>
          </a:p>
          <a:p>
            <a:pPr marL="285750" lvl="1" indent="-285750">
              <a:buFont typeface="Courier New" panose="02070309020205020404" pitchFamily="49" charset="0"/>
              <a:buChar char="o"/>
              <a:defRPr/>
            </a:pPr>
            <a:r>
              <a:rPr lang="en-US" dirty="0"/>
              <a:t>It drain whole pancreas </a:t>
            </a:r>
            <a:r>
              <a:rPr lang="en-US" b="1" dirty="0"/>
              <a:t>except</a:t>
            </a:r>
            <a:r>
              <a:rPr lang="en-US" dirty="0"/>
              <a:t> upper portion of the head </a:t>
            </a:r>
            <a:r>
              <a:rPr lang="en-US" dirty="0" smtClean="0"/>
              <a:t>i.e</a:t>
            </a:r>
            <a:r>
              <a:rPr lang="en-US" dirty="0"/>
              <a:t>.</a:t>
            </a:r>
            <a:r>
              <a:rPr lang="en-US" dirty="0" smtClean="0"/>
              <a:t>( </a:t>
            </a:r>
            <a:r>
              <a:rPr lang="en-US" dirty="0"/>
              <a:t>tail, body</a:t>
            </a:r>
            <a:r>
              <a:rPr lang="en-US" dirty="0"/>
              <a:t>, </a:t>
            </a:r>
            <a:r>
              <a:rPr lang="en-US" dirty="0"/>
              <a:t>neck, inferior </a:t>
            </a:r>
            <a:r>
              <a:rPr lang="en-US" dirty="0"/>
              <a:t>portion of head &amp; uncinate </a:t>
            </a:r>
            <a:r>
              <a:rPr lang="en-US" dirty="0"/>
              <a:t>process</a:t>
            </a:r>
            <a:r>
              <a:rPr lang="en-US" dirty="0" smtClean="0"/>
              <a:t>.</a:t>
            </a:r>
          </a:p>
          <a:p>
            <a:pPr marL="0" lvl="1">
              <a:defRPr/>
            </a:pPr>
            <a:endParaRPr lang="en-US" sz="1200" dirty="0"/>
          </a:p>
          <a:p>
            <a:pPr marL="285750" lvl="1" indent="-285750">
              <a:buFont typeface="Courier New" panose="02070309020205020404" pitchFamily="49" charset="0"/>
              <a:buChar char="o"/>
              <a:defRPr/>
            </a:pPr>
            <a:r>
              <a:rPr lang="en-US" dirty="0"/>
              <a:t>Joins </a:t>
            </a:r>
            <a:r>
              <a:rPr lang="en-US" dirty="0"/>
              <a:t>common bile duct &amp; together they open into a small </a:t>
            </a:r>
            <a:r>
              <a:rPr lang="en-US" dirty="0" err="1">
                <a:solidFill>
                  <a:srgbClr val="C00000"/>
                </a:solidFill>
              </a:rPr>
              <a:t>hepatopancreatic</a:t>
            </a:r>
            <a:r>
              <a:rPr lang="en-US" dirty="0">
                <a:solidFill>
                  <a:srgbClr val="C00000"/>
                </a:solidFill>
              </a:rPr>
              <a:t> ampulla (Ampulla of </a:t>
            </a:r>
            <a:r>
              <a:rPr lang="en-US" dirty="0" err="1">
                <a:solidFill>
                  <a:srgbClr val="C00000"/>
                </a:solidFill>
              </a:rPr>
              <a:t>Vater</a:t>
            </a:r>
            <a:r>
              <a:rPr lang="en-US" dirty="0">
                <a:solidFill>
                  <a:srgbClr val="C00000"/>
                </a:solidFill>
              </a:rPr>
              <a:t>) </a:t>
            </a:r>
            <a:r>
              <a:rPr lang="en-US" dirty="0"/>
              <a:t>in the </a:t>
            </a:r>
            <a:r>
              <a:rPr lang="en-US" dirty="0" smtClean="0"/>
              <a:t>2</a:t>
            </a:r>
            <a:r>
              <a:rPr lang="en-US" baseline="30000" dirty="0" smtClean="0"/>
              <a:t>nd</a:t>
            </a:r>
            <a:r>
              <a:rPr lang="en-US" dirty="0" smtClean="0"/>
              <a:t> part of the duodenum.</a:t>
            </a:r>
          </a:p>
          <a:p>
            <a:pPr marL="0" lvl="1">
              <a:defRPr/>
            </a:pPr>
            <a:endParaRPr lang="en-US" sz="1000" dirty="0"/>
          </a:p>
          <a:p>
            <a:pPr marL="285750" lvl="1" indent="-285750">
              <a:buFont typeface="Courier New" panose="02070309020205020404" pitchFamily="49" charset="0"/>
              <a:buChar char="o"/>
              <a:defRPr/>
            </a:pPr>
            <a:r>
              <a:rPr lang="en-US" dirty="0"/>
              <a:t>The </a:t>
            </a:r>
            <a:r>
              <a:rPr lang="en-US" dirty="0"/>
              <a:t>ampulla opens </a:t>
            </a:r>
            <a:r>
              <a:rPr lang="en-US" dirty="0" smtClean="0"/>
              <a:t>by </a:t>
            </a:r>
            <a:r>
              <a:rPr lang="en-US" dirty="0"/>
              <a:t>a narrow mouth </a:t>
            </a:r>
            <a:r>
              <a:rPr lang="en-US" dirty="0" smtClean="0"/>
              <a:t>on </a:t>
            </a:r>
            <a:r>
              <a:rPr lang="en-US" dirty="0"/>
              <a:t>the summit of major duodenal papilla </a:t>
            </a:r>
            <a:r>
              <a:rPr lang="en-US" dirty="0">
                <a:solidFill>
                  <a:schemeClr val="tx2"/>
                </a:solidFill>
              </a:rPr>
              <a:t>8–10 cm distal to the pylorus</a:t>
            </a:r>
            <a:r>
              <a:rPr lang="en-US" dirty="0"/>
              <a:t>. </a:t>
            </a:r>
          </a:p>
          <a:p>
            <a:pPr marL="285750" lvl="1" indent="-285750">
              <a:buFont typeface="Courier New" panose="02070309020205020404" pitchFamily="49" charset="0"/>
              <a:buChar char="o"/>
              <a:defRPr/>
            </a:pPr>
            <a:endParaRPr lang="en-US" dirty="0"/>
          </a:p>
        </p:txBody>
      </p:sp>
      <p:sp>
        <p:nvSpPr>
          <p:cNvPr id="6" name="Rectangle 5"/>
          <p:cNvSpPr/>
          <p:nvPr/>
        </p:nvSpPr>
        <p:spPr>
          <a:xfrm>
            <a:off x="1524000" y="659629"/>
            <a:ext cx="3666388" cy="1138773"/>
          </a:xfrm>
          <a:prstGeom prst="rect">
            <a:avLst/>
          </a:prstGeom>
        </p:spPr>
        <p:txBody>
          <a:bodyPr wrap="none">
            <a:spAutoFit/>
          </a:bodyPr>
          <a:lstStyle/>
          <a:p>
            <a:r>
              <a:rPr lang="en-US" dirty="0" smtClean="0">
                <a:solidFill>
                  <a:schemeClr val="accent2"/>
                </a:solidFill>
                <a:latin typeface="Aharoni" panose="02010803020104030203" pitchFamily="2" charset="-79"/>
                <a:cs typeface="Aharoni" panose="02010803020104030203" pitchFamily="2" charset="-79"/>
              </a:rPr>
              <a:t>PANCREATIC DUCTS</a:t>
            </a:r>
          </a:p>
          <a:p>
            <a:pPr marL="742950" lvl="1" indent="-285750">
              <a:buFont typeface="Arial" panose="020B0604020202020204" pitchFamily="34" charset="0"/>
              <a:buChar char="•"/>
            </a:pPr>
            <a:r>
              <a:rPr lang="en-US" sz="1600" dirty="0">
                <a:solidFill>
                  <a:schemeClr val="accent5">
                    <a:lumMod val="50000"/>
                  </a:schemeClr>
                </a:solidFill>
                <a:latin typeface="Aharoni" panose="02010803020104030203" pitchFamily="2" charset="-79"/>
                <a:cs typeface="Aharoni" panose="02010803020104030203" pitchFamily="2" charset="-79"/>
              </a:rPr>
              <a:t>Main duct (of </a:t>
            </a:r>
            <a:r>
              <a:rPr lang="en-US" sz="1600" dirty="0" err="1">
                <a:solidFill>
                  <a:schemeClr val="accent5">
                    <a:lumMod val="50000"/>
                  </a:schemeClr>
                </a:solidFill>
                <a:latin typeface="Aharoni" panose="02010803020104030203" pitchFamily="2" charset="-79"/>
                <a:cs typeface="Aharoni" panose="02010803020104030203" pitchFamily="2" charset="-79"/>
              </a:rPr>
              <a:t>Wirsung</a:t>
            </a:r>
            <a:r>
              <a:rPr lang="en-US" sz="1600" dirty="0" smtClean="0">
                <a:solidFill>
                  <a:schemeClr val="accent5">
                    <a:lumMod val="50000"/>
                  </a:schemeClr>
                </a:solidFill>
                <a:latin typeface="Aharoni" panose="02010803020104030203" pitchFamily="2" charset="-79"/>
                <a:cs typeface="Aharoni" panose="02010803020104030203" pitchFamily="2" charset="-79"/>
              </a:rPr>
              <a:t>)</a:t>
            </a:r>
          </a:p>
          <a:p>
            <a:pPr marL="742950" lvl="1" indent="-285750">
              <a:buFont typeface="Arial" panose="020B0604020202020204" pitchFamily="34" charset="0"/>
              <a:buChar char="•"/>
            </a:pPr>
            <a:r>
              <a:rPr lang="en-US" sz="1600" dirty="0">
                <a:solidFill>
                  <a:schemeClr val="accent5">
                    <a:lumMod val="50000"/>
                  </a:schemeClr>
                </a:solidFill>
                <a:latin typeface="Aharoni" panose="02010803020104030203" pitchFamily="2" charset="-79"/>
                <a:cs typeface="Aharoni" panose="02010803020104030203" pitchFamily="2" charset="-79"/>
              </a:rPr>
              <a:t>Accessory duct (of Santorini)</a:t>
            </a:r>
          </a:p>
          <a:p>
            <a:endParaRPr lang="en-US" dirty="0">
              <a:solidFill>
                <a:schemeClr val="accent2"/>
              </a:solidFill>
              <a:latin typeface="Aharoni" panose="02010803020104030203" pitchFamily="2" charset="-79"/>
              <a:cs typeface="Aharoni" panose="02010803020104030203" pitchFamily="2" charset="-79"/>
            </a:endParaRPr>
          </a:p>
        </p:txBody>
      </p:sp>
      <p:sp>
        <p:nvSpPr>
          <p:cNvPr id="7" name="Rectangle 6"/>
          <p:cNvSpPr/>
          <p:nvPr/>
        </p:nvSpPr>
        <p:spPr>
          <a:xfrm>
            <a:off x="7124700" y="305749"/>
            <a:ext cx="4343400" cy="2249847"/>
          </a:xfrm>
          <a:prstGeom prst="rect">
            <a:avLst/>
          </a:prstGeom>
        </p:spPr>
        <p:txBody>
          <a:bodyPr wrap="square">
            <a:spAutoFit/>
          </a:bodyPr>
          <a:lstStyle/>
          <a:p>
            <a:r>
              <a:rPr lang="en-US" sz="1600" dirty="0" smtClean="0">
                <a:solidFill>
                  <a:schemeClr val="accent5">
                    <a:lumMod val="50000"/>
                  </a:schemeClr>
                </a:solidFill>
                <a:latin typeface="Aharoni" panose="02010803020104030203" pitchFamily="2" charset="-79"/>
                <a:cs typeface="Aharoni" panose="02010803020104030203" pitchFamily="2" charset="-79"/>
              </a:rPr>
              <a:t>Accessory </a:t>
            </a:r>
            <a:r>
              <a:rPr lang="en-US" sz="1600" dirty="0">
                <a:solidFill>
                  <a:schemeClr val="accent5">
                    <a:lumMod val="50000"/>
                  </a:schemeClr>
                </a:solidFill>
                <a:latin typeface="Aharoni" panose="02010803020104030203" pitchFamily="2" charset="-79"/>
                <a:cs typeface="Aharoni" panose="02010803020104030203" pitchFamily="2" charset="-79"/>
              </a:rPr>
              <a:t>duct (of Santorini)</a:t>
            </a:r>
          </a:p>
          <a:p>
            <a:pPr marL="285750" indent="-285750" fontAlgn="auto">
              <a:spcAft>
                <a:spcPts val="0"/>
              </a:spcAft>
              <a:buFont typeface="Courier New" panose="02070309020205020404" pitchFamily="49" charset="0"/>
              <a:buChar char="o"/>
              <a:defRPr/>
            </a:pPr>
            <a:r>
              <a:rPr lang="en-US" dirty="0" smtClean="0"/>
              <a:t> drains </a:t>
            </a:r>
            <a:r>
              <a:rPr lang="en-US" dirty="0"/>
              <a:t>superior portion of the </a:t>
            </a:r>
            <a:r>
              <a:rPr lang="en-US" dirty="0" smtClean="0"/>
              <a:t>head</a:t>
            </a:r>
          </a:p>
          <a:p>
            <a:pPr marL="285750" indent="-285750">
              <a:buFont typeface="Courier New" panose="02070309020205020404" pitchFamily="49" charset="0"/>
              <a:buChar char="o"/>
              <a:defRPr/>
            </a:pPr>
            <a:r>
              <a:rPr lang="en-US" dirty="0"/>
              <a:t>It </a:t>
            </a:r>
            <a:r>
              <a:rPr lang="en-US" dirty="0"/>
              <a:t>empties separately into 2nd </a:t>
            </a:r>
            <a:r>
              <a:rPr lang="en-US" dirty="0" smtClean="0"/>
              <a:t>part </a:t>
            </a:r>
            <a:r>
              <a:rPr lang="en-US" dirty="0"/>
              <a:t>of duodenum at (minor duodenal papilla</a:t>
            </a:r>
            <a:r>
              <a:rPr lang="en-US" dirty="0" smtClean="0"/>
              <a:t>) </a:t>
            </a:r>
            <a:r>
              <a:rPr lang="en-US" dirty="0"/>
              <a:t>about 2–3 cm above the opening of main pancreatic duct (6–8 cm distal to pylorus)</a:t>
            </a:r>
          </a:p>
          <a:p>
            <a:pPr marL="285750" indent="-285750">
              <a:buFont typeface="Courier New" panose="02070309020205020404" pitchFamily="49" charset="0"/>
              <a:buChar char="o"/>
              <a:defRPr/>
            </a:pPr>
            <a:endParaRPr lang="en-US" dirty="0"/>
          </a:p>
          <a:p>
            <a:pPr lvl="1" fontAlgn="auto">
              <a:lnSpc>
                <a:spcPct val="90000"/>
              </a:lnSpc>
              <a:spcAft>
                <a:spcPts val="0"/>
              </a:spcAft>
              <a:defRPr/>
            </a:pPr>
            <a:endParaRPr lang="en-US" dirty="0"/>
          </a:p>
        </p:txBody>
      </p:sp>
      <p:pic>
        <p:nvPicPr>
          <p:cNvPr id="17" name="Picture 3" descr="C:\Documents and Settings\Free User\My Documents\My Pictures\zaxs.jpg"/>
          <p:cNvPicPr>
            <a:picLocks noChangeAspect="1" noChangeArrowheads="1"/>
          </p:cNvPicPr>
          <p:nvPr/>
        </p:nvPicPr>
        <p:blipFill>
          <a:blip r:embed="rId5" cstate="print"/>
          <a:srcRect b="5438"/>
          <a:stretch>
            <a:fillRect/>
          </a:stretch>
        </p:blipFill>
        <p:spPr bwMode="auto">
          <a:xfrm>
            <a:off x="9372600" y="2209800"/>
            <a:ext cx="2642752" cy="2004587"/>
          </a:xfrm>
          <a:prstGeom prst="rect">
            <a:avLst/>
          </a:prstGeom>
          <a:noFill/>
          <a:ln w="9525">
            <a:noFill/>
            <a:miter lim="800000"/>
            <a:headEnd/>
            <a:tailEnd/>
          </a:ln>
        </p:spPr>
      </p:pic>
      <p:sp>
        <p:nvSpPr>
          <p:cNvPr id="19" name="Rectangle 18"/>
          <p:cNvSpPr/>
          <p:nvPr/>
        </p:nvSpPr>
        <p:spPr>
          <a:xfrm>
            <a:off x="224996" y="74916"/>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629612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4472" b="53898"/>
          <a:stretch/>
        </p:blipFill>
        <p:spPr>
          <a:xfrm>
            <a:off x="3564674" y="3620822"/>
            <a:ext cx="4469963" cy="2803166"/>
          </a:xfrm>
          <a:prstGeom prst="rect">
            <a:avLst/>
          </a:prstGeom>
        </p:spPr>
      </p:pic>
      <p:pic>
        <p:nvPicPr>
          <p:cNvPr id="2050" name="Picture 2" descr="C:\Users\ksu\Desktop\ksu-logo.png"/>
          <p:cNvPicPr>
            <a:picLocks noChangeAspect="1" noChangeArrowheads="1"/>
          </p:cNvPicPr>
          <p:nvPr/>
        </p:nvPicPr>
        <p:blipFill>
          <a:blip r:embed="rId4"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11</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12" name="Rectangle 11"/>
          <p:cNvSpPr/>
          <p:nvPr/>
        </p:nvSpPr>
        <p:spPr>
          <a:xfrm>
            <a:off x="106985" y="1353979"/>
            <a:ext cx="4648200" cy="3831818"/>
          </a:xfrm>
          <a:prstGeom prst="rect">
            <a:avLst/>
          </a:prstGeom>
        </p:spPr>
        <p:txBody>
          <a:bodyPr wrap="square">
            <a:spAutoFit/>
          </a:bodyPr>
          <a:lstStyle/>
          <a:p>
            <a:pPr fontAlgn="auto">
              <a:lnSpc>
                <a:spcPct val="90000"/>
              </a:lnSpc>
              <a:spcAft>
                <a:spcPts val="0"/>
              </a:spcAft>
              <a:buNone/>
              <a:defRPr/>
            </a:pPr>
            <a:r>
              <a:rPr lang="en-US" dirty="0" smtClean="0">
                <a:solidFill>
                  <a:srgbClr val="FF0000"/>
                </a:solidFill>
                <a:latin typeface="Aharoni" panose="02010803020104030203" pitchFamily="2" charset="-79"/>
                <a:cs typeface="Aharoni" panose="02010803020104030203" pitchFamily="2" charset="-79"/>
              </a:rPr>
              <a:t>Arterial Supply</a:t>
            </a:r>
          </a:p>
          <a:p>
            <a:pPr fontAlgn="auto">
              <a:lnSpc>
                <a:spcPct val="90000"/>
              </a:lnSpc>
              <a:spcAft>
                <a:spcPts val="0"/>
              </a:spcAft>
              <a:buNone/>
              <a:defRPr/>
            </a:pPr>
            <a:endParaRPr lang="en-US" dirty="0">
              <a:solidFill>
                <a:srgbClr val="FF0000"/>
              </a:solidFill>
              <a:latin typeface="Aharoni" panose="02010803020104030203" pitchFamily="2" charset="-79"/>
              <a:cs typeface="Aharoni" panose="02010803020104030203" pitchFamily="2" charset="-79"/>
            </a:endParaRPr>
          </a:p>
          <a:p>
            <a:pPr marL="285750" lvl="1" indent="-285750" fontAlgn="auto">
              <a:lnSpc>
                <a:spcPct val="90000"/>
              </a:lnSpc>
              <a:spcAft>
                <a:spcPts val="0"/>
              </a:spcAft>
              <a:buFont typeface="Courier New" panose="02070309020205020404" pitchFamily="49" charset="0"/>
              <a:buChar char="o"/>
              <a:defRPr/>
            </a:pPr>
            <a:r>
              <a:rPr lang="en-US" sz="1600" dirty="0">
                <a:solidFill>
                  <a:schemeClr val="accent5">
                    <a:lumMod val="50000"/>
                  </a:schemeClr>
                </a:solidFill>
                <a:latin typeface="Aharoni" panose="02010803020104030203" pitchFamily="2" charset="-79"/>
                <a:cs typeface="Aharoni" panose="02010803020104030203" pitchFamily="2" charset="-79"/>
              </a:rPr>
              <a:t>Head &amp; </a:t>
            </a:r>
            <a:r>
              <a:rPr lang="en-US" sz="1600" dirty="0" smtClean="0">
                <a:solidFill>
                  <a:schemeClr val="accent5">
                    <a:lumMod val="50000"/>
                  </a:schemeClr>
                </a:solidFill>
                <a:latin typeface="Aharoni" panose="02010803020104030203" pitchFamily="2" charset="-79"/>
                <a:cs typeface="Aharoni" panose="02010803020104030203" pitchFamily="2" charset="-79"/>
              </a:rPr>
              <a:t>Neck</a:t>
            </a:r>
            <a:endParaRPr lang="en-US" dirty="0" smtClean="0"/>
          </a:p>
          <a:p>
            <a:pPr marL="457200" lvl="2">
              <a:lnSpc>
                <a:spcPct val="90000"/>
              </a:lnSpc>
              <a:defRPr/>
            </a:pPr>
            <a:r>
              <a:rPr lang="en-US" dirty="0" smtClean="0"/>
              <a:t>Supplied by branches from:</a:t>
            </a:r>
          </a:p>
          <a:p>
            <a:pPr marL="800100" lvl="2" indent="-342900">
              <a:lnSpc>
                <a:spcPct val="90000"/>
              </a:lnSpc>
              <a:buFont typeface="+mj-lt"/>
              <a:buAutoNum type="arabicPeriod"/>
              <a:defRPr/>
            </a:pPr>
            <a:r>
              <a:rPr lang="en-US" dirty="0" smtClean="0">
                <a:solidFill>
                  <a:srgbClr val="FF0000"/>
                </a:solidFill>
                <a:sym typeface="Wingdings" pitchFamily="2" charset="2"/>
              </a:rPr>
              <a:t>Superior </a:t>
            </a:r>
            <a:r>
              <a:rPr lang="en-US" dirty="0" err="1" smtClean="0">
                <a:solidFill>
                  <a:srgbClr val="FF0000"/>
                </a:solidFill>
                <a:sym typeface="Wingdings" pitchFamily="2" charset="2"/>
              </a:rPr>
              <a:t>pancreatico</a:t>
            </a:r>
            <a:r>
              <a:rPr lang="en-US" dirty="0" smtClean="0">
                <a:solidFill>
                  <a:srgbClr val="FF0000"/>
                </a:solidFill>
                <a:sym typeface="Wingdings" pitchFamily="2" charset="2"/>
              </a:rPr>
              <a:t>-duodenal artery </a:t>
            </a:r>
            <a:r>
              <a:rPr lang="en-US" dirty="0" err="1" smtClean="0">
                <a:solidFill>
                  <a:srgbClr val="FF0000"/>
                </a:solidFill>
                <a:sym typeface="Wingdings" pitchFamily="2" charset="2"/>
              </a:rPr>
              <a:t>br</a:t>
            </a:r>
            <a:r>
              <a:rPr lang="en-US" dirty="0" smtClean="0">
                <a:solidFill>
                  <a:srgbClr val="FF0000"/>
                </a:solidFill>
                <a:sym typeface="Wingdings" pitchFamily="2" charset="2"/>
              </a:rPr>
              <a:t> of gastroduodenal artery (GDA),   </a:t>
            </a:r>
            <a:r>
              <a:rPr lang="en-US" dirty="0" smtClean="0">
                <a:sym typeface="Wingdings" pitchFamily="2" charset="2"/>
              </a:rPr>
              <a:t>branch of  hepatic artery branch of </a:t>
            </a:r>
            <a:r>
              <a:rPr lang="en-US" dirty="0" smtClean="0">
                <a:solidFill>
                  <a:srgbClr val="FF0000"/>
                </a:solidFill>
              </a:rPr>
              <a:t>Celiac </a:t>
            </a:r>
            <a:r>
              <a:rPr lang="en-US" dirty="0">
                <a:solidFill>
                  <a:srgbClr val="FF0000"/>
                </a:solidFill>
              </a:rPr>
              <a:t>trunk </a:t>
            </a:r>
            <a:r>
              <a:rPr lang="en-US" dirty="0" smtClean="0"/>
              <a:t> </a:t>
            </a:r>
            <a:endParaRPr lang="en-US" dirty="0" smtClean="0">
              <a:solidFill>
                <a:srgbClr val="FF0000"/>
              </a:solidFill>
              <a:sym typeface="Wingdings" pitchFamily="2" charset="2"/>
            </a:endParaRPr>
          </a:p>
          <a:p>
            <a:pPr marL="800100" lvl="2" indent="-342900">
              <a:lnSpc>
                <a:spcPct val="90000"/>
              </a:lnSpc>
              <a:buFont typeface="+mj-lt"/>
              <a:buAutoNum type="arabicPeriod"/>
              <a:defRPr/>
            </a:pPr>
            <a:r>
              <a:rPr lang="en-US" dirty="0" smtClean="0">
                <a:solidFill>
                  <a:srgbClr val="FF0000"/>
                </a:solidFill>
                <a:sym typeface="Wingdings" pitchFamily="2" charset="2"/>
              </a:rPr>
              <a:t>Inferior </a:t>
            </a:r>
            <a:r>
              <a:rPr lang="en-US" dirty="0" err="1">
                <a:solidFill>
                  <a:srgbClr val="FF0000"/>
                </a:solidFill>
                <a:sym typeface="Wingdings" pitchFamily="2" charset="2"/>
              </a:rPr>
              <a:t>pancreatico</a:t>
            </a:r>
            <a:r>
              <a:rPr lang="en-US" dirty="0">
                <a:solidFill>
                  <a:srgbClr val="FF0000"/>
                </a:solidFill>
                <a:sym typeface="Wingdings" pitchFamily="2" charset="2"/>
              </a:rPr>
              <a:t>-duodenal </a:t>
            </a:r>
            <a:r>
              <a:rPr lang="en-US" dirty="0" smtClean="0">
                <a:solidFill>
                  <a:srgbClr val="FF0000"/>
                </a:solidFill>
                <a:sym typeface="Wingdings" pitchFamily="2" charset="2"/>
              </a:rPr>
              <a:t>artery </a:t>
            </a:r>
            <a:r>
              <a:rPr lang="en-US" dirty="0">
                <a:sym typeface="Wingdings" pitchFamily="2" charset="2"/>
              </a:rPr>
              <a:t>branch of </a:t>
            </a:r>
            <a:r>
              <a:rPr lang="en-US" dirty="0" smtClean="0">
                <a:solidFill>
                  <a:srgbClr val="FF0000"/>
                </a:solidFill>
              </a:rPr>
              <a:t>Superior </a:t>
            </a:r>
            <a:r>
              <a:rPr lang="en-US" dirty="0">
                <a:solidFill>
                  <a:srgbClr val="FF0000"/>
                </a:solidFill>
              </a:rPr>
              <a:t>mesenteric artery </a:t>
            </a:r>
            <a:endParaRPr lang="en-US" dirty="0" smtClean="0">
              <a:sym typeface="Wingdings" pitchFamily="2" charset="2"/>
            </a:endParaRPr>
          </a:p>
          <a:p>
            <a:pPr marL="285750" lvl="1" indent="-285750" fontAlgn="auto">
              <a:lnSpc>
                <a:spcPct val="90000"/>
              </a:lnSpc>
              <a:spcAft>
                <a:spcPts val="0"/>
              </a:spcAft>
              <a:buFont typeface="Courier New" panose="02070309020205020404" pitchFamily="49" charset="0"/>
              <a:buChar char="o"/>
              <a:defRPr/>
            </a:pPr>
            <a:r>
              <a:rPr lang="en-US" sz="1600" dirty="0" smtClean="0">
                <a:solidFill>
                  <a:schemeClr val="accent5">
                    <a:lumMod val="50000"/>
                  </a:schemeClr>
                </a:solidFill>
                <a:latin typeface="Aharoni" panose="02010803020104030203" pitchFamily="2" charset="-79"/>
                <a:cs typeface="Aharoni" panose="02010803020104030203" pitchFamily="2" charset="-79"/>
              </a:rPr>
              <a:t>Body </a:t>
            </a:r>
            <a:r>
              <a:rPr lang="en-US" sz="1600" dirty="0">
                <a:solidFill>
                  <a:schemeClr val="accent5">
                    <a:lumMod val="50000"/>
                  </a:schemeClr>
                </a:solidFill>
                <a:latin typeface="Aharoni" panose="02010803020104030203" pitchFamily="2" charset="-79"/>
                <a:cs typeface="Aharoni" panose="02010803020104030203" pitchFamily="2" charset="-79"/>
              </a:rPr>
              <a:t>and tail</a:t>
            </a:r>
            <a:r>
              <a:rPr lang="en-US" sz="1600" dirty="0" smtClean="0">
                <a:solidFill>
                  <a:schemeClr val="accent5">
                    <a:lumMod val="50000"/>
                  </a:schemeClr>
                </a:solidFill>
                <a:latin typeface="Aharoni" panose="02010803020104030203" pitchFamily="2" charset="-79"/>
                <a:cs typeface="Aharoni" panose="02010803020104030203" pitchFamily="2" charset="-79"/>
              </a:rPr>
              <a:t>:</a:t>
            </a:r>
          </a:p>
          <a:p>
            <a:pPr marL="0" lvl="1" fontAlgn="auto">
              <a:lnSpc>
                <a:spcPct val="90000"/>
              </a:lnSpc>
              <a:spcAft>
                <a:spcPts val="0"/>
              </a:spcAft>
              <a:defRPr/>
            </a:pPr>
            <a:r>
              <a:rPr lang="en-US" sz="1600" dirty="0">
                <a:solidFill>
                  <a:schemeClr val="accent5">
                    <a:lumMod val="50000"/>
                  </a:schemeClr>
                </a:solidFill>
                <a:latin typeface="Aharoni" panose="02010803020104030203" pitchFamily="2" charset="-79"/>
                <a:cs typeface="Aharoni" panose="02010803020104030203" pitchFamily="2" charset="-79"/>
              </a:rPr>
              <a:t>	</a:t>
            </a:r>
            <a:r>
              <a:rPr lang="en-US" dirty="0" smtClean="0"/>
              <a:t>Supplied </a:t>
            </a:r>
            <a:r>
              <a:rPr lang="en-US" dirty="0"/>
              <a:t>by </a:t>
            </a:r>
            <a:r>
              <a:rPr lang="en-US" dirty="0">
                <a:solidFill>
                  <a:srgbClr val="FF0000"/>
                </a:solidFill>
              </a:rPr>
              <a:t>Splenic </a:t>
            </a:r>
            <a:r>
              <a:rPr lang="en-US" dirty="0" smtClean="0">
                <a:solidFill>
                  <a:srgbClr val="FF0000"/>
                </a:solidFill>
              </a:rPr>
              <a:t>artery (main 	artery) </a:t>
            </a:r>
            <a:r>
              <a:rPr lang="en-US" dirty="0"/>
              <a:t>through </a:t>
            </a:r>
            <a:r>
              <a:rPr lang="en-US" dirty="0" smtClean="0"/>
              <a:t>8-	10 </a:t>
            </a:r>
            <a:r>
              <a:rPr lang="en-US" dirty="0"/>
              <a:t>branches</a:t>
            </a:r>
          </a:p>
          <a:p>
            <a:pPr marL="0" lvl="1">
              <a:defRPr/>
            </a:pPr>
            <a:endParaRPr lang="en-US" dirty="0" smtClean="0"/>
          </a:p>
          <a:p>
            <a:pPr marL="0" lvl="1">
              <a:defRPr/>
            </a:pPr>
            <a:r>
              <a:rPr lang="en-US" dirty="0" smtClean="0"/>
              <a:t> </a:t>
            </a:r>
            <a:endParaRPr lang="en-US" dirty="0"/>
          </a:p>
        </p:txBody>
      </p:sp>
      <p:sp>
        <p:nvSpPr>
          <p:cNvPr id="6" name="Rectangle 5"/>
          <p:cNvSpPr/>
          <p:nvPr/>
        </p:nvSpPr>
        <p:spPr>
          <a:xfrm>
            <a:off x="533400" y="838200"/>
            <a:ext cx="4342856" cy="400110"/>
          </a:xfrm>
          <a:prstGeom prst="rect">
            <a:avLst/>
          </a:prstGeom>
        </p:spPr>
        <p:txBody>
          <a:bodyPr wrap="none">
            <a:spAutoFit/>
          </a:bodyPr>
          <a:lstStyle/>
          <a:p>
            <a:r>
              <a:rPr lang="en-US" sz="2000" dirty="0" smtClean="0">
                <a:solidFill>
                  <a:srgbClr val="FF0000"/>
                </a:solidFill>
                <a:latin typeface="Aharoni" panose="02010803020104030203" pitchFamily="2" charset="-79"/>
                <a:cs typeface="Aharoni" panose="02010803020104030203" pitchFamily="2" charset="-79"/>
              </a:rPr>
              <a:t>BLOOD SUPPLY OF THE PANCERAS</a:t>
            </a:r>
            <a:endParaRPr lang="en-US" sz="2000" dirty="0">
              <a:solidFill>
                <a:srgbClr val="FF0000"/>
              </a:solidFill>
              <a:latin typeface="Aharoni" panose="02010803020104030203" pitchFamily="2" charset="-79"/>
              <a:cs typeface="Aharoni" panose="02010803020104030203" pitchFamily="2" charset="-79"/>
            </a:endParaRPr>
          </a:p>
        </p:txBody>
      </p:sp>
      <p:sp>
        <p:nvSpPr>
          <p:cNvPr id="7" name="Rectangle 6"/>
          <p:cNvSpPr/>
          <p:nvPr/>
        </p:nvSpPr>
        <p:spPr>
          <a:xfrm>
            <a:off x="7134997" y="577133"/>
            <a:ext cx="4343400" cy="338554"/>
          </a:xfrm>
          <a:prstGeom prst="rect">
            <a:avLst/>
          </a:prstGeom>
        </p:spPr>
        <p:txBody>
          <a:bodyPr wrap="square">
            <a:spAutoFit/>
          </a:bodyPr>
          <a:lstStyle/>
          <a:p>
            <a:r>
              <a:rPr lang="en-US" sz="1600" dirty="0" smtClean="0">
                <a:solidFill>
                  <a:srgbClr val="0070C0"/>
                </a:solidFill>
                <a:latin typeface="Aharoni" panose="02010803020104030203" pitchFamily="2" charset="-79"/>
                <a:cs typeface="Aharoni" panose="02010803020104030203" pitchFamily="2" charset="-79"/>
              </a:rPr>
              <a:t>Venous Drainage </a:t>
            </a:r>
            <a:endParaRPr lang="en-US" dirty="0">
              <a:solidFill>
                <a:srgbClr val="0070C0"/>
              </a:solidFill>
            </a:endParaRPr>
          </a:p>
        </p:txBody>
      </p:sp>
      <p:sp>
        <p:nvSpPr>
          <p:cNvPr id="3" name="Rectangle 2"/>
          <p:cNvSpPr/>
          <p:nvPr/>
        </p:nvSpPr>
        <p:spPr>
          <a:xfrm>
            <a:off x="4572000" y="2127691"/>
            <a:ext cx="2209800" cy="1421928"/>
          </a:xfrm>
          <a:prstGeom prst="rect">
            <a:avLst/>
          </a:prstGeom>
          <a:solidFill>
            <a:schemeClr val="bg2">
              <a:lumMod val="90000"/>
            </a:schemeClr>
          </a:solidFill>
          <a:ln>
            <a:solidFill>
              <a:schemeClr val="bg1">
                <a:lumMod val="75000"/>
              </a:schemeClr>
            </a:solidFill>
          </a:ln>
        </p:spPr>
        <p:txBody>
          <a:bodyPr wrap="square">
            <a:spAutoFit/>
          </a:bodyPr>
          <a:lstStyle/>
          <a:p>
            <a:pPr marL="457200" lvl="2">
              <a:lnSpc>
                <a:spcPct val="90000"/>
              </a:lnSpc>
              <a:defRPr/>
            </a:pPr>
            <a:r>
              <a:rPr lang="en-US" sz="1200" dirty="0" smtClean="0">
                <a:solidFill>
                  <a:srgbClr val="FF0000"/>
                </a:solidFill>
              </a:rPr>
              <a:t>Celiac trunk</a:t>
            </a:r>
          </a:p>
          <a:p>
            <a:pPr marL="457200" lvl="2">
              <a:lnSpc>
                <a:spcPct val="90000"/>
              </a:lnSpc>
              <a:defRPr/>
            </a:pPr>
            <a:endParaRPr lang="en-US" sz="1200" dirty="0" smtClean="0">
              <a:solidFill>
                <a:srgbClr val="FF0000"/>
              </a:solidFill>
            </a:endParaRPr>
          </a:p>
          <a:p>
            <a:pPr marL="457200" lvl="2">
              <a:lnSpc>
                <a:spcPct val="90000"/>
              </a:lnSpc>
              <a:defRPr/>
            </a:pPr>
            <a:r>
              <a:rPr lang="en-US" sz="1200" dirty="0" smtClean="0">
                <a:sym typeface="Wingdings" pitchFamily="2" charset="2"/>
              </a:rPr>
              <a:t>Hepatic artery</a:t>
            </a:r>
          </a:p>
          <a:p>
            <a:pPr marL="457200" lvl="2">
              <a:lnSpc>
                <a:spcPct val="90000"/>
              </a:lnSpc>
              <a:defRPr/>
            </a:pPr>
            <a:r>
              <a:rPr lang="en-US" sz="1200" dirty="0" smtClean="0">
                <a:sym typeface="Wingdings" pitchFamily="2" charset="2"/>
              </a:rPr>
              <a:t> </a:t>
            </a:r>
          </a:p>
          <a:p>
            <a:pPr marL="457200" lvl="2">
              <a:lnSpc>
                <a:spcPct val="90000"/>
              </a:lnSpc>
              <a:defRPr/>
            </a:pPr>
            <a:r>
              <a:rPr lang="en-US" sz="1200" dirty="0" smtClean="0">
                <a:solidFill>
                  <a:srgbClr val="FF0000"/>
                </a:solidFill>
                <a:sym typeface="Wingdings" pitchFamily="2" charset="2"/>
              </a:rPr>
              <a:t>Gastroduodenal A </a:t>
            </a:r>
            <a:r>
              <a:rPr lang="en-US" sz="1200" dirty="0">
                <a:solidFill>
                  <a:srgbClr val="FF0000"/>
                </a:solidFill>
                <a:sym typeface="Wingdings" pitchFamily="2" charset="2"/>
              </a:rPr>
              <a:t>(</a:t>
            </a:r>
            <a:r>
              <a:rPr lang="en-US" sz="1200" dirty="0" smtClean="0">
                <a:solidFill>
                  <a:srgbClr val="FF0000"/>
                </a:solidFill>
                <a:sym typeface="Wingdings" pitchFamily="2" charset="2"/>
              </a:rPr>
              <a:t>GDA)  </a:t>
            </a:r>
          </a:p>
          <a:p>
            <a:pPr marL="457200" lvl="2">
              <a:lnSpc>
                <a:spcPct val="90000"/>
              </a:lnSpc>
              <a:defRPr/>
            </a:pPr>
            <a:r>
              <a:rPr lang="en-US" sz="1200" dirty="0" smtClean="0">
                <a:solidFill>
                  <a:srgbClr val="FF0000"/>
                </a:solidFill>
                <a:sym typeface="Wingdings" pitchFamily="2" charset="2"/>
              </a:rPr>
              <a:t>   </a:t>
            </a:r>
          </a:p>
          <a:p>
            <a:pPr marL="457200" lvl="2">
              <a:lnSpc>
                <a:spcPct val="90000"/>
              </a:lnSpc>
              <a:defRPr/>
            </a:pPr>
            <a:r>
              <a:rPr lang="en-US" sz="1200" dirty="0" smtClean="0">
                <a:solidFill>
                  <a:srgbClr val="FF0000"/>
                </a:solidFill>
                <a:sym typeface="Wingdings" pitchFamily="2" charset="2"/>
              </a:rPr>
              <a:t>Superior </a:t>
            </a:r>
            <a:r>
              <a:rPr lang="en-US" sz="1200" dirty="0" err="1">
                <a:solidFill>
                  <a:srgbClr val="FF0000"/>
                </a:solidFill>
                <a:sym typeface="Wingdings" pitchFamily="2" charset="2"/>
              </a:rPr>
              <a:t>pancreatico</a:t>
            </a:r>
            <a:r>
              <a:rPr lang="en-US" sz="1200" dirty="0">
                <a:solidFill>
                  <a:srgbClr val="FF0000"/>
                </a:solidFill>
                <a:sym typeface="Wingdings" pitchFamily="2" charset="2"/>
              </a:rPr>
              <a:t>-duodenal </a:t>
            </a:r>
            <a:r>
              <a:rPr lang="en-US" sz="1200" dirty="0" smtClean="0">
                <a:solidFill>
                  <a:srgbClr val="FF0000"/>
                </a:solidFill>
                <a:sym typeface="Wingdings" pitchFamily="2" charset="2"/>
              </a:rPr>
              <a:t>A</a:t>
            </a:r>
            <a:endParaRPr lang="en-US" sz="1200" dirty="0">
              <a:solidFill>
                <a:srgbClr val="FF0000"/>
              </a:solidFill>
              <a:sym typeface="Wingdings" pitchFamily="2" charset="2"/>
            </a:endParaRPr>
          </a:p>
        </p:txBody>
      </p:sp>
      <p:sp>
        <p:nvSpPr>
          <p:cNvPr id="11" name="Right Arrow 10"/>
          <p:cNvSpPr/>
          <p:nvPr/>
        </p:nvSpPr>
        <p:spPr>
          <a:xfrm rot="5400000">
            <a:off x="5455765" y="2300801"/>
            <a:ext cx="119788" cy="2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5471777" y="2611722"/>
            <a:ext cx="120801" cy="209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a:off x="5492857" y="2985613"/>
            <a:ext cx="155867" cy="199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9801" y="887799"/>
            <a:ext cx="4487298" cy="2474524"/>
          </a:xfrm>
          <a:prstGeom prst="rect">
            <a:avLst/>
          </a:prstGeom>
        </p:spPr>
        <p:txBody>
          <a:bodyPr wrap="square">
            <a:spAutoFit/>
          </a:bodyPr>
          <a:lstStyle/>
          <a:p>
            <a:pPr marL="285750" lvl="1" indent="-285750" fontAlgn="auto">
              <a:lnSpc>
                <a:spcPct val="90000"/>
              </a:lnSpc>
              <a:spcAft>
                <a:spcPts val="0"/>
              </a:spcAft>
              <a:buFont typeface="Courier New" panose="02070309020205020404" pitchFamily="49" charset="0"/>
              <a:buChar char="o"/>
              <a:defRPr/>
            </a:pPr>
            <a:r>
              <a:rPr lang="en-US" sz="1600" dirty="0">
                <a:solidFill>
                  <a:schemeClr val="accent5">
                    <a:lumMod val="50000"/>
                  </a:schemeClr>
                </a:solidFill>
                <a:latin typeface="Aharoni" panose="02010803020104030203" pitchFamily="2" charset="-79"/>
                <a:cs typeface="Aharoni" panose="02010803020104030203" pitchFamily="2" charset="-79"/>
              </a:rPr>
              <a:t>Head &amp; Neck</a:t>
            </a:r>
            <a:endParaRPr lang="en-US" dirty="0"/>
          </a:p>
          <a:p>
            <a:pPr marL="800100" lvl="1" indent="-342900" eaLnBrk="0" hangingPunct="0">
              <a:lnSpc>
                <a:spcPct val="80000"/>
              </a:lnSpc>
              <a:spcBef>
                <a:spcPct val="20000"/>
              </a:spcBef>
              <a:buFont typeface="Arial" pitchFamily="34" charset="0"/>
              <a:buChar char="•"/>
              <a:defRPr/>
            </a:pPr>
            <a:r>
              <a:rPr lang="en-US" dirty="0" smtClean="0"/>
              <a:t>Drained </a:t>
            </a:r>
            <a:r>
              <a:rPr lang="en-US" dirty="0"/>
              <a:t>by anterior and posterior venous arcades that form</a:t>
            </a:r>
            <a:r>
              <a:rPr lang="en-US" b="1" dirty="0">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the superior &amp; inferior pancreaticoduodenal veins </a:t>
            </a:r>
            <a:r>
              <a:rPr lang="en-US" dirty="0">
                <a:effectLst>
                  <a:outerShdw blurRad="38100" dist="38100" dir="2700000" algn="tl">
                    <a:srgbClr val="000000">
                      <a:alpha val="43137"/>
                    </a:srgbClr>
                  </a:outerShdw>
                </a:effectLst>
              </a:rPr>
              <a:t>which follow the corresponding arteries</a:t>
            </a:r>
            <a:r>
              <a:rPr lang="en-US" dirty="0" smtClean="0">
                <a:effectLst>
                  <a:outerShdw blurRad="38100" dist="38100" dir="2700000" algn="tl">
                    <a:srgbClr val="000000">
                      <a:alpha val="43137"/>
                    </a:srgbClr>
                  </a:outerShdw>
                </a:effectLst>
              </a:rPr>
              <a:t>.</a:t>
            </a:r>
          </a:p>
          <a:p>
            <a:pPr lvl="1" eaLnBrk="0" hangingPunct="0">
              <a:lnSpc>
                <a:spcPct val="80000"/>
              </a:lnSpc>
              <a:spcBef>
                <a:spcPct val="20000"/>
              </a:spcBef>
              <a:defRPr/>
            </a:pPr>
            <a:endParaRPr lang="en-US" dirty="0">
              <a:effectLst>
                <a:outerShdw blurRad="38100" dist="38100" dir="2700000" algn="tl">
                  <a:srgbClr val="000000">
                    <a:alpha val="43137"/>
                  </a:srgbClr>
                </a:outerShdw>
              </a:effectLst>
            </a:endParaRPr>
          </a:p>
          <a:p>
            <a:pPr marL="285750" lvl="1" indent="-285750" fontAlgn="auto">
              <a:lnSpc>
                <a:spcPct val="90000"/>
              </a:lnSpc>
              <a:spcAft>
                <a:spcPts val="0"/>
              </a:spcAft>
              <a:buFont typeface="Courier New" panose="02070309020205020404" pitchFamily="49" charset="0"/>
              <a:buChar char="o"/>
              <a:defRPr/>
            </a:pPr>
            <a:r>
              <a:rPr lang="en-US" sz="1600" dirty="0" smtClean="0">
                <a:solidFill>
                  <a:schemeClr val="accent5">
                    <a:lumMod val="50000"/>
                  </a:schemeClr>
                </a:solidFill>
                <a:latin typeface="Aharoni" panose="02010803020104030203" pitchFamily="2" charset="-79"/>
                <a:cs typeface="Aharoni" panose="02010803020104030203" pitchFamily="2" charset="-79"/>
              </a:rPr>
              <a:t>Body </a:t>
            </a:r>
            <a:r>
              <a:rPr lang="en-US" sz="1600" dirty="0">
                <a:solidFill>
                  <a:schemeClr val="accent5">
                    <a:lumMod val="50000"/>
                  </a:schemeClr>
                </a:solidFill>
                <a:latin typeface="Aharoni" panose="02010803020104030203" pitchFamily="2" charset="-79"/>
                <a:cs typeface="Aharoni" panose="02010803020104030203" pitchFamily="2" charset="-79"/>
              </a:rPr>
              <a:t>and tail:</a:t>
            </a:r>
          </a:p>
          <a:p>
            <a:pPr marL="0" lvl="1">
              <a:lnSpc>
                <a:spcPct val="90000"/>
              </a:lnSpc>
              <a:defRPr/>
            </a:pPr>
            <a:r>
              <a:rPr lang="en-US" sz="1600" dirty="0">
                <a:solidFill>
                  <a:schemeClr val="accent5">
                    <a:lumMod val="50000"/>
                  </a:schemeClr>
                </a:solidFill>
                <a:latin typeface="Aharoni" panose="02010803020104030203" pitchFamily="2" charset="-79"/>
                <a:cs typeface="Aharoni" panose="02010803020104030203" pitchFamily="2" charset="-79"/>
              </a:rPr>
              <a:t>	</a:t>
            </a:r>
            <a:r>
              <a:rPr lang="en-US" dirty="0"/>
              <a:t>Drained by </a:t>
            </a:r>
            <a:r>
              <a:rPr lang="en-US" b="1" dirty="0">
                <a:solidFill>
                  <a:srgbClr val="0070C0"/>
                </a:solidFill>
                <a:effectLst>
                  <a:outerShdw blurRad="38100" dist="38100" dir="2700000" algn="tl">
                    <a:srgbClr val="000000">
                      <a:alpha val="43137"/>
                    </a:srgbClr>
                  </a:outerShdw>
                </a:effectLst>
              </a:rPr>
              <a:t>the</a:t>
            </a:r>
            <a:r>
              <a:rPr lang="en-US" dirty="0" smtClean="0"/>
              <a:t> </a:t>
            </a:r>
            <a:r>
              <a:rPr lang="en-US" b="1" dirty="0" smtClean="0">
                <a:solidFill>
                  <a:srgbClr val="0070C0"/>
                </a:solidFill>
                <a:effectLst>
                  <a:outerShdw blurRad="38100" dist="38100" dir="2700000" algn="tl">
                    <a:srgbClr val="000000">
                      <a:alpha val="43137"/>
                    </a:srgbClr>
                  </a:outerShdw>
                </a:effectLst>
              </a:rPr>
              <a:t>splenic </a:t>
            </a:r>
            <a:r>
              <a:rPr lang="en-US" b="1" dirty="0">
                <a:solidFill>
                  <a:srgbClr val="0070C0"/>
                </a:solidFill>
                <a:effectLst>
                  <a:outerShdw blurRad="38100" dist="38100" dir="2700000" algn="tl">
                    <a:srgbClr val="000000">
                      <a:alpha val="43137"/>
                    </a:srgbClr>
                  </a:outerShdw>
                </a:effectLst>
              </a:rPr>
              <a:t>vein</a:t>
            </a:r>
            <a:r>
              <a:rPr lang="en-US" dirty="0"/>
              <a:t>, </a:t>
            </a:r>
            <a:r>
              <a:rPr lang="en-US" dirty="0" smtClean="0"/>
              <a:t>	which 	is </a:t>
            </a:r>
            <a:r>
              <a:rPr lang="en-US" dirty="0"/>
              <a:t>a tributary of </a:t>
            </a:r>
            <a:r>
              <a:rPr lang="en-US" b="1" dirty="0">
                <a:solidFill>
                  <a:srgbClr val="0070C0"/>
                </a:solidFill>
                <a:effectLst>
                  <a:outerShdw blurRad="38100" dist="38100" dir="2700000" algn="tl">
                    <a:srgbClr val="000000">
                      <a:alpha val="43137"/>
                    </a:srgbClr>
                  </a:outerShdw>
                </a:effectLst>
              </a:rPr>
              <a:t>the</a:t>
            </a:r>
            <a:r>
              <a:rPr lang="en-US" dirty="0" smtClean="0"/>
              <a:t> </a:t>
            </a:r>
            <a:r>
              <a:rPr lang="en-US" b="1" dirty="0" smtClean="0">
                <a:solidFill>
                  <a:srgbClr val="0070C0"/>
                </a:solidFill>
                <a:effectLst>
                  <a:outerShdw blurRad="38100" dist="38100" dir="2700000" algn="tl">
                    <a:srgbClr val="000000">
                      <a:alpha val="43137"/>
                    </a:srgbClr>
                  </a:outerShdw>
                </a:effectLst>
              </a:rPr>
              <a:t>portal vein</a:t>
            </a:r>
            <a:endParaRPr lang="en-US" b="1" dirty="0">
              <a:solidFill>
                <a:srgbClr val="0070C0"/>
              </a:solidFill>
              <a:effectLst>
                <a:outerShdw blurRad="38100" dist="38100" dir="2700000" algn="tl">
                  <a:srgbClr val="000000">
                    <a:alpha val="43137"/>
                  </a:srgbClr>
                </a:outerShdw>
              </a:effectLst>
            </a:endParaRPr>
          </a:p>
        </p:txBody>
      </p:sp>
      <p:pic>
        <p:nvPicPr>
          <p:cNvPr id="24" name="Rectangle 7169"/>
          <p:cNvPicPr>
            <a:picLocks noChangeAspect="1" noChangeArrowheads="1"/>
          </p:cNvPicPr>
          <p:nvPr/>
        </p:nvPicPr>
        <p:blipFill>
          <a:blip r:embed="rId5" cstate="print">
            <a:lum bright="-20000" contrast="20000"/>
          </a:blip>
          <a:srcRect b="5882"/>
          <a:stretch>
            <a:fillRect/>
          </a:stretch>
        </p:blipFill>
        <p:spPr bwMode="auto">
          <a:xfrm>
            <a:off x="8153400" y="3589930"/>
            <a:ext cx="3835920" cy="2513786"/>
          </a:xfrm>
          <a:prstGeom prst="rect">
            <a:avLst/>
          </a:prstGeom>
          <a:noFill/>
          <a:ln w="9525">
            <a:solidFill>
              <a:schemeClr val="accent1"/>
            </a:solidFill>
            <a:miter lim="800000"/>
            <a:headEnd/>
            <a:tailEnd/>
          </a:ln>
        </p:spPr>
      </p:pic>
      <p:sp>
        <p:nvSpPr>
          <p:cNvPr id="27" name="Rectangle 26"/>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3433382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193" y="2895600"/>
            <a:ext cx="4471979" cy="3745760"/>
          </a:xfrm>
          <a:prstGeom prst="rect">
            <a:avLst/>
          </a:prstGeom>
        </p:spPr>
      </p:pic>
      <p:pic>
        <p:nvPicPr>
          <p:cNvPr id="2050" name="Picture 2" descr="C:\Users\ksu\Desktop\ksu-logo.png"/>
          <p:cNvPicPr>
            <a:picLocks noChangeAspect="1" noChangeArrowheads="1"/>
          </p:cNvPicPr>
          <p:nvPr/>
        </p:nvPicPr>
        <p:blipFill>
          <a:blip r:embed="rId4"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12</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12" name="Rectangle 11"/>
          <p:cNvSpPr/>
          <p:nvPr/>
        </p:nvSpPr>
        <p:spPr>
          <a:xfrm>
            <a:off x="224837" y="1163804"/>
            <a:ext cx="4648200" cy="2585323"/>
          </a:xfrm>
          <a:prstGeom prst="rect">
            <a:avLst/>
          </a:prstGeom>
        </p:spPr>
        <p:txBody>
          <a:bodyPr wrap="square">
            <a:spAutoFit/>
          </a:bodyPr>
          <a:lstStyle/>
          <a:p>
            <a:pPr fontAlgn="auto">
              <a:spcAft>
                <a:spcPts val="0"/>
              </a:spcAft>
              <a:defRPr/>
            </a:pPr>
            <a:r>
              <a:rPr lang="en-US" dirty="0" smtClean="0"/>
              <a:t>Rich </a:t>
            </a:r>
            <a:r>
              <a:rPr lang="en-US" dirty="0"/>
              <a:t>network that drains </a:t>
            </a:r>
            <a:r>
              <a:rPr lang="en-US" dirty="0" smtClean="0"/>
              <a:t>into:</a:t>
            </a:r>
          </a:p>
          <a:p>
            <a:pPr lvl="1">
              <a:buFont typeface="Arial" pitchFamily="34" charset="0"/>
              <a:buChar char="•"/>
              <a:defRPr/>
            </a:pPr>
            <a:r>
              <a:rPr lang="en-US" dirty="0" smtClean="0"/>
              <a:t> </a:t>
            </a:r>
            <a:r>
              <a:rPr lang="en-US" b="1" dirty="0" smtClean="0">
                <a:solidFill>
                  <a:srgbClr val="008000"/>
                </a:solidFill>
              </a:rPr>
              <a:t>Pyloric</a:t>
            </a:r>
          </a:p>
          <a:p>
            <a:pPr lvl="1">
              <a:buFont typeface="Arial" pitchFamily="34" charset="0"/>
              <a:buChar char="•"/>
              <a:defRPr/>
            </a:pPr>
            <a:r>
              <a:rPr lang="en-US" b="1" dirty="0" smtClean="0">
                <a:solidFill>
                  <a:srgbClr val="008000"/>
                </a:solidFill>
              </a:rPr>
              <a:t> Hepatic &amp;</a:t>
            </a:r>
          </a:p>
          <a:p>
            <a:pPr lvl="1">
              <a:buFont typeface="Arial" pitchFamily="34" charset="0"/>
              <a:buChar char="•"/>
              <a:defRPr/>
            </a:pPr>
            <a:r>
              <a:rPr lang="en-US" b="1" dirty="0">
                <a:solidFill>
                  <a:srgbClr val="008000"/>
                </a:solidFill>
              </a:rPr>
              <a:t>S</a:t>
            </a:r>
            <a:r>
              <a:rPr lang="en-US" b="1" dirty="0" smtClean="0">
                <a:solidFill>
                  <a:srgbClr val="008000"/>
                </a:solidFill>
              </a:rPr>
              <a:t>plenic nodes</a:t>
            </a:r>
          </a:p>
          <a:p>
            <a:pPr fontAlgn="auto">
              <a:spcAft>
                <a:spcPts val="0"/>
              </a:spcAft>
              <a:defRPr/>
            </a:pPr>
            <a:r>
              <a:rPr lang="en-US" dirty="0" smtClean="0"/>
              <a:t>Ultimately </a:t>
            </a:r>
            <a:r>
              <a:rPr lang="en-US" dirty="0"/>
              <a:t>the </a:t>
            </a:r>
            <a:r>
              <a:rPr lang="en-US" b="1" dirty="0"/>
              <a:t>efferent vessels </a:t>
            </a:r>
            <a:r>
              <a:rPr lang="en-US" dirty="0"/>
              <a:t>drain </a:t>
            </a:r>
            <a:r>
              <a:rPr lang="en-US" dirty="0" smtClean="0"/>
              <a:t>into:</a:t>
            </a:r>
          </a:p>
          <a:p>
            <a:pPr lvl="1" indent="-285750" fontAlgn="auto">
              <a:spcAft>
                <a:spcPts val="0"/>
              </a:spcAft>
              <a:buFont typeface="Arial" pitchFamily="34" charset="0"/>
              <a:buChar char="•"/>
              <a:defRPr/>
            </a:pPr>
            <a:r>
              <a:rPr lang="en-US" b="1" dirty="0">
                <a:solidFill>
                  <a:srgbClr val="008000"/>
                </a:solidFill>
              </a:rPr>
              <a:t> </a:t>
            </a:r>
            <a:r>
              <a:rPr lang="en-US" b="1" dirty="0">
                <a:solidFill>
                  <a:srgbClr val="008000"/>
                </a:solidFill>
              </a:rPr>
              <a:t>the celiac &amp; </a:t>
            </a:r>
            <a:endParaRPr lang="en-US" b="1" dirty="0">
              <a:solidFill>
                <a:srgbClr val="008000"/>
              </a:solidFill>
            </a:endParaRPr>
          </a:p>
          <a:p>
            <a:pPr lvl="1" indent="-285750" fontAlgn="auto">
              <a:spcAft>
                <a:spcPts val="0"/>
              </a:spcAft>
              <a:buFont typeface="Arial" pitchFamily="34" charset="0"/>
              <a:buChar char="•"/>
              <a:defRPr/>
            </a:pPr>
            <a:r>
              <a:rPr lang="en-US" b="1" dirty="0">
                <a:solidFill>
                  <a:srgbClr val="008000"/>
                </a:solidFill>
              </a:rPr>
              <a:t>superior </a:t>
            </a:r>
            <a:r>
              <a:rPr lang="en-US" b="1" dirty="0">
                <a:solidFill>
                  <a:srgbClr val="008000"/>
                </a:solidFill>
              </a:rPr>
              <a:t>mesenteric lymph nodes.</a:t>
            </a:r>
          </a:p>
          <a:p>
            <a:pPr marL="0" lvl="1">
              <a:defRPr/>
            </a:pPr>
            <a:endParaRPr lang="en-US" dirty="0" smtClean="0"/>
          </a:p>
          <a:p>
            <a:pPr marL="0" lvl="1">
              <a:defRPr/>
            </a:pPr>
            <a:r>
              <a:rPr lang="en-US" dirty="0" smtClean="0"/>
              <a:t> </a:t>
            </a:r>
            <a:endParaRPr lang="en-US" dirty="0"/>
          </a:p>
        </p:txBody>
      </p:sp>
      <p:sp>
        <p:nvSpPr>
          <p:cNvPr id="6" name="Rectangle 5"/>
          <p:cNvSpPr/>
          <p:nvPr/>
        </p:nvSpPr>
        <p:spPr>
          <a:xfrm>
            <a:off x="304800" y="793152"/>
            <a:ext cx="2964273" cy="400110"/>
          </a:xfrm>
          <a:prstGeom prst="rect">
            <a:avLst/>
          </a:prstGeom>
        </p:spPr>
        <p:txBody>
          <a:bodyPr wrap="none">
            <a:spAutoFit/>
          </a:bodyPr>
          <a:lstStyle/>
          <a:p>
            <a:r>
              <a:rPr lang="en-US" sz="2000" dirty="0" smtClean="0">
                <a:solidFill>
                  <a:srgbClr val="FF0000"/>
                </a:solidFill>
                <a:latin typeface="Aharoni" panose="02010803020104030203" pitchFamily="2" charset="-79"/>
                <a:cs typeface="Aharoni" panose="02010803020104030203" pitchFamily="2" charset="-79"/>
              </a:rPr>
              <a:t>LYMPHATIC DRAINAGE</a:t>
            </a:r>
            <a:endParaRPr lang="en-US" sz="2000" dirty="0">
              <a:solidFill>
                <a:srgbClr val="FF0000"/>
              </a:solidFill>
              <a:latin typeface="Aharoni" panose="02010803020104030203" pitchFamily="2" charset="-79"/>
              <a:cs typeface="Aharoni" panose="02010803020104030203" pitchFamily="2" charset="-79"/>
            </a:endParaRPr>
          </a:p>
        </p:txBody>
      </p:sp>
      <p:sp>
        <p:nvSpPr>
          <p:cNvPr id="17" name="Rectangle 16"/>
          <p:cNvSpPr/>
          <p:nvPr/>
        </p:nvSpPr>
        <p:spPr>
          <a:xfrm>
            <a:off x="6629400" y="694094"/>
            <a:ext cx="1943161" cy="400110"/>
          </a:xfrm>
          <a:prstGeom prst="rect">
            <a:avLst/>
          </a:prstGeom>
        </p:spPr>
        <p:txBody>
          <a:bodyPr wrap="none">
            <a:spAutoFit/>
          </a:bodyPr>
          <a:lstStyle/>
          <a:p>
            <a:r>
              <a:rPr lang="en-US" sz="2000" dirty="0" smtClean="0">
                <a:solidFill>
                  <a:srgbClr val="FFC000"/>
                </a:solidFill>
                <a:latin typeface="Aharoni" panose="02010803020104030203" pitchFamily="2" charset="-79"/>
                <a:cs typeface="Aharoni" panose="02010803020104030203" pitchFamily="2" charset="-79"/>
              </a:rPr>
              <a:t>INNERVATION</a:t>
            </a:r>
            <a:endParaRPr lang="en-US" sz="2000" dirty="0">
              <a:solidFill>
                <a:srgbClr val="FFC000"/>
              </a:solidFill>
              <a:latin typeface="Aharoni" panose="02010803020104030203" pitchFamily="2" charset="-79"/>
              <a:cs typeface="Aharoni" panose="02010803020104030203" pitchFamily="2" charset="-79"/>
            </a:endParaRPr>
          </a:p>
        </p:txBody>
      </p:sp>
      <p:sp>
        <p:nvSpPr>
          <p:cNvPr id="8" name="Rectangle 7"/>
          <p:cNvSpPr/>
          <p:nvPr/>
        </p:nvSpPr>
        <p:spPr>
          <a:xfrm>
            <a:off x="6477000" y="1100382"/>
            <a:ext cx="5334000" cy="1692771"/>
          </a:xfrm>
          <a:prstGeom prst="rect">
            <a:avLst/>
          </a:prstGeom>
        </p:spPr>
        <p:txBody>
          <a:bodyPr wrap="square">
            <a:spAutoFit/>
          </a:bodyPr>
          <a:lstStyle/>
          <a:p>
            <a:pPr fontAlgn="auto">
              <a:spcAft>
                <a:spcPts val="0"/>
              </a:spcAft>
              <a:buFont typeface="Arial" pitchFamily="34" charset="0"/>
              <a:buChar char="•"/>
              <a:defRPr/>
            </a:pPr>
            <a:r>
              <a:rPr lang="en-US" sz="1600" dirty="0">
                <a:solidFill>
                  <a:schemeClr val="accent5">
                    <a:lumMod val="50000"/>
                  </a:schemeClr>
                </a:solidFill>
                <a:latin typeface="Aharoni" panose="02010803020104030203" pitchFamily="2" charset="-79"/>
                <a:cs typeface="Aharoni" panose="02010803020104030203" pitchFamily="2" charset="-79"/>
              </a:rPr>
              <a:t>Sympathetic </a:t>
            </a:r>
            <a:r>
              <a:rPr lang="en-US" sz="1600" dirty="0" smtClean="0">
                <a:solidFill>
                  <a:schemeClr val="accent5">
                    <a:lumMod val="50000"/>
                  </a:schemeClr>
                </a:solidFill>
                <a:latin typeface="Aharoni" panose="02010803020104030203" pitchFamily="2" charset="-79"/>
                <a:cs typeface="Aharoni" panose="02010803020104030203" pitchFamily="2" charset="-79"/>
              </a:rPr>
              <a:t>fibers</a:t>
            </a:r>
          </a:p>
          <a:p>
            <a:pPr lvl="1">
              <a:buFont typeface="Arial" pitchFamily="34" charset="0"/>
              <a:buChar char="•"/>
              <a:defRPr/>
            </a:pPr>
            <a:r>
              <a:rPr lang="en-US" sz="1600" dirty="0" smtClean="0">
                <a:solidFill>
                  <a:schemeClr val="accent5">
                    <a:lumMod val="50000"/>
                  </a:schemeClr>
                </a:solidFill>
                <a:latin typeface="Aharoni" panose="02010803020104030203" pitchFamily="2" charset="-79"/>
                <a:cs typeface="Aharoni" panose="02010803020104030203" pitchFamily="2" charset="-79"/>
              </a:rPr>
              <a:t> </a:t>
            </a:r>
            <a:r>
              <a:rPr lang="en-US" dirty="0"/>
              <a:t>from the thoracic splanchnic nerves</a:t>
            </a:r>
            <a:r>
              <a:rPr lang="en-US" b="1" dirty="0" smtClean="0"/>
              <a:t>.</a:t>
            </a:r>
          </a:p>
          <a:p>
            <a:pPr lvl="1">
              <a:buFont typeface="Arial" pitchFamily="34" charset="0"/>
              <a:buChar char="•"/>
              <a:defRPr/>
            </a:pPr>
            <a:r>
              <a:rPr lang="en-US" dirty="0"/>
              <a:t>have </a:t>
            </a:r>
            <a:r>
              <a:rPr lang="en-US" dirty="0"/>
              <a:t>a predominantly </a:t>
            </a:r>
            <a:r>
              <a:rPr lang="en-US" dirty="0">
                <a:solidFill>
                  <a:srgbClr val="C00000"/>
                </a:solidFill>
              </a:rPr>
              <a:t>inhibitory</a:t>
            </a:r>
            <a:r>
              <a:rPr lang="en-US" dirty="0"/>
              <a:t> effect</a:t>
            </a:r>
          </a:p>
          <a:p>
            <a:pPr fontAlgn="auto">
              <a:spcAft>
                <a:spcPts val="0"/>
              </a:spcAft>
              <a:buFont typeface="Arial" pitchFamily="34" charset="0"/>
              <a:buChar char="•"/>
              <a:defRPr/>
            </a:pPr>
            <a:r>
              <a:rPr lang="en-US" sz="1600" dirty="0">
                <a:solidFill>
                  <a:schemeClr val="accent5">
                    <a:lumMod val="50000"/>
                  </a:schemeClr>
                </a:solidFill>
                <a:latin typeface="Aharoni" panose="02010803020104030203" pitchFamily="2" charset="-79"/>
                <a:cs typeface="Aharoni" panose="02010803020104030203" pitchFamily="2" charset="-79"/>
              </a:rPr>
              <a:t>Parasympathetic </a:t>
            </a:r>
            <a:r>
              <a:rPr lang="en-US" sz="1600" dirty="0" smtClean="0">
                <a:solidFill>
                  <a:schemeClr val="accent5">
                    <a:lumMod val="50000"/>
                  </a:schemeClr>
                </a:solidFill>
                <a:latin typeface="Aharoni" panose="02010803020104030203" pitchFamily="2" charset="-79"/>
                <a:cs typeface="Aharoni" panose="02010803020104030203" pitchFamily="2" charset="-79"/>
              </a:rPr>
              <a:t>fibers</a:t>
            </a:r>
          </a:p>
          <a:p>
            <a:pPr lvl="1">
              <a:buFont typeface="Arial" pitchFamily="34" charset="0"/>
              <a:buChar char="•"/>
              <a:defRPr/>
            </a:pPr>
            <a:r>
              <a:rPr lang="en-US" sz="1600" dirty="0" smtClean="0">
                <a:solidFill>
                  <a:schemeClr val="accent5">
                    <a:lumMod val="50000"/>
                  </a:schemeClr>
                </a:solidFill>
                <a:latin typeface="Aharoni" panose="02010803020104030203" pitchFamily="2" charset="-79"/>
                <a:cs typeface="Aharoni" panose="02010803020104030203" pitchFamily="2" charset="-79"/>
              </a:rPr>
              <a:t> </a:t>
            </a:r>
            <a:r>
              <a:rPr lang="en-US" dirty="0"/>
              <a:t>from the </a:t>
            </a:r>
            <a:r>
              <a:rPr lang="en-US" dirty="0" smtClean="0"/>
              <a:t>Vagus.</a:t>
            </a:r>
          </a:p>
          <a:p>
            <a:pPr lvl="1">
              <a:buFont typeface="Arial" pitchFamily="34" charset="0"/>
              <a:buChar char="•"/>
              <a:defRPr/>
            </a:pPr>
            <a:r>
              <a:rPr lang="en-US" dirty="0" smtClean="0">
                <a:solidFill>
                  <a:srgbClr val="C00000"/>
                </a:solidFill>
              </a:rPr>
              <a:t>stimulate</a:t>
            </a:r>
            <a:r>
              <a:rPr lang="en-US" dirty="0" smtClean="0"/>
              <a:t> </a:t>
            </a:r>
            <a:r>
              <a:rPr lang="en-US" dirty="0"/>
              <a:t>both exocrine and endocrine secretions</a:t>
            </a:r>
          </a:p>
        </p:txBody>
      </p:sp>
      <p:sp>
        <p:nvSpPr>
          <p:cNvPr id="23" name="Rectangle 22"/>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1490705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13</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
        <p:nvSpPr>
          <p:cNvPr id="6" name="Rectangle 5"/>
          <p:cNvSpPr/>
          <p:nvPr/>
        </p:nvSpPr>
        <p:spPr>
          <a:xfrm>
            <a:off x="4518923" y="901458"/>
            <a:ext cx="2646878" cy="400110"/>
          </a:xfrm>
          <a:prstGeom prst="rect">
            <a:avLst/>
          </a:prstGeom>
        </p:spPr>
        <p:txBody>
          <a:bodyPr wrap="none">
            <a:spAutoFit/>
          </a:bodyPr>
          <a:lstStyle/>
          <a:p>
            <a:r>
              <a:rPr lang="en-US" sz="2000" dirty="0" smtClean="0">
                <a:solidFill>
                  <a:srgbClr val="C00000"/>
                </a:solidFill>
                <a:latin typeface="Aharoni" panose="02010803020104030203" pitchFamily="2" charset="-79"/>
                <a:cs typeface="Aharoni" panose="02010803020104030203" pitchFamily="2" charset="-79"/>
              </a:rPr>
              <a:t>CLINICAL ANATOMY</a:t>
            </a:r>
            <a:endParaRPr lang="en-US" sz="2000" dirty="0">
              <a:solidFill>
                <a:srgbClr val="C00000"/>
              </a:solidFill>
              <a:latin typeface="Aharoni" panose="02010803020104030203" pitchFamily="2" charset="-79"/>
              <a:cs typeface="Aharoni" panose="02010803020104030203" pitchFamily="2" charset="-79"/>
            </a:endParaRPr>
          </a:p>
        </p:txBody>
      </p:sp>
      <p:sp>
        <p:nvSpPr>
          <p:cNvPr id="3" name="Rectangle 2"/>
          <p:cNvSpPr/>
          <p:nvPr/>
        </p:nvSpPr>
        <p:spPr>
          <a:xfrm>
            <a:off x="180372" y="1676400"/>
            <a:ext cx="5687028" cy="2831544"/>
          </a:xfrm>
          <a:prstGeom prst="rect">
            <a:avLst/>
          </a:prstGeom>
          <a:ln>
            <a:solidFill>
              <a:schemeClr val="bg2"/>
            </a:solidFill>
          </a:ln>
        </p:spPr>
        <p:txBody>
          <a:bodyPr wrap="square">
            <a:spAutoFit/>
          </a:bodyPr>
          <a:lstStyle/>
          <a:p>
            <a:r>
              <a:rPr lang="en-US" sz="1600" dirty="0">
                <a:solidFill>
                  <a:schemeClr val="accent5">
                    <a:lumMod val="50000"/>
                  </a:schemeClr>
                </a:solidFill>
                <a:latin typeface="Aharoni" panose="02010803020104030203" pitchFamily="2" charset="-79"/>
                <a:cs typeface="Aharoni" panose="02010803020104030203" pitchFamily="2" charset="-79"/>
              </a:rPr>
              <a:t>Carcinoma </a:t>
            </a:r>
            <a:r>
              <a:rPr lang="en-US" sz="1600" dirty="0">
                <a:solidFill>
                  <a:schemeClr val="accent5">
                    <a:lumMod val="50000"/>
                  </a:schemeClr>
                </a:solidFill>
                <a:latin typeface="Aharoni" panose="02010803020104030203" pitchFamily="2" charset="-79"/>
                <a:cs typeface="Aharoni" panose="02010803020104030203" pitchFamily="2" charset="-79"/>
              </a:rPr>
              <a:t>of the head of pancreas </a:t>
            </a:r>
            <a:endParaRPr lang="en-US" sz="1600" dirty="0" smtClean="0">
              <a:solidFill>
                <a:schemeClr val="accent5">
                  <a:lumMod val="50000"/>
                </a:schemeClr>
              </a:solidFill>
              <a:latin typeface="Aharoni" panose="02010803020104030203" pitchFamily="2" charset="-79"/>
              <a:cs typeface="Aharoni" panose="02010803020104030203" pitchFamily="2" charset="-79"/>
            </a:endParaRPr>
          </a:p>
          <a:p>
            <a:pPr marL="742950" lvl="1" indent="-285750">
              <a:buFont typeface="Arial" panose="020B0604020202020204" pitchFamily="34" charset="0"/>
              <a:buChar char="•"/>
            </a:pPr>
            <a:r>
              <a:rPr lang="en-US" dirty="0" smtClean="0"/>
              <a:t>Is </a:t>
            </a:r>
            <a:r>
              <a:rPr lang="en-US" dirty="0"/>
              <a:t>common</a:t>
            </a:r>
            <a:r>
              <a:rPr lang="en-US" dirty="0" smtClean="0"/>
              <a: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Compresses </a:t>
            </a:r>
            <a:r>
              <a:rPr lang="en-US" dirty="0"/>
              <a:t>the bile duct leading to </a:t>
            </a:r>
            <a:r>
              <a:rPr lang="en-US" dirty="0">
                <a:solidFill>
                  <a:srgbClr val="C00000"/>
                </a:solidFill>
                <a:latin typeface="Aharoni" panose="02010803020104030203" pitchFamily="2" charset="-79"/>
                <a:cs typeface="Aharoni" panose="02010803020104030203" pitchFamily="2" charset="-79"/>
              </a:rPr>
              <a:t>persistent obstructive jaundice. </a:t>
            </a:r>
            <a:endParaRPr lang="en-US" dirty="0" smtClean="0">
              <a:solidFill>
                <a:srgbClr val="C00000"/>
              </a:solidFill>
              <a:latin typeface="Aharoni" panose="02010803020104030203" pitchFamily="2" charset="-79"/>
              <a:cs typeface="Aharoni" panose="02010803020104030203" pitchFamily="2" charset="-79"/>
            </a:endParaRPr>
          </a:p>
          <a:p>
            <a:pPr marL="742950" lvl="1" indent="-285750">
              <a:buFont typeface="Arial" panose="020B0604020202020204" pitchFamily="34" charset="0"/>
              <a:buChar char="•"/>
            </a:pPr>
            <a:endParaRPr lang="en-US" dirty="0">
              <a:solidFill>
                <a:srgbClr val="C00000"/>
              </a:solidFill>
              <a:latin typeface="Aharoni" panose="02010803020104030203" pitchFamily="2" charset="-79"/>
              <a:cs typeface="Aharoni" panose="02010803020104030203" pitchFamily="2" charset="-79"/>
            </a:endParaRPr>
          </a:p>
          <a:p>
            <a:pPr marL="742950" lvl="1" indent="-285750">
              <a:buFont typeface="Arial" panose="020B0604020202020204" pitchFamily="34" charset="0"/>
              <a:buChar char="•"/>
            </a:pPr>
            <a:r>
              <a:rPr lang="en-US" dirty="0" smtClean="0"/>
              <a:t>May </a:t>
            </a:r>
            <a:r>
              <a:rPr lang="en-US" dirty="0"/>
              <a:t>press the portal vein or may involve the stomach due to close vicinity of these structures to the head of pancreas. </a:t>
            </a:r>
            <a:endParaRPr lang="en-US" dirty="0" smtClean="0"/>
          </a:p>
          <a:p>
            <a:endParaRPr lang="en-US" dirty="0"/>
          </a:p>
        </p:txBody>
      </p:sp>
      <p:sp>
        <p:nvSpPr>
          <p:cNvPr id="7" name="Rectangle 6"/>
          <p:cNvSpPr/>
          <p:nvPr/>
        </p:nvSpPr>
        <p:spPr>
          <a:xfrm>
            <a:off x="6210300" y="1859189"/>
            <a:ext cx="5257800" cy="3939540"/>
          </a:xfrm>
          <a:prstGeom prst="rect">
            <a:avLst/>
          </a:prstGeom>
          <a:ln>
            <a:solidFill>
              <a:schemeClr val="bg2"/>
            </a:solidFill>
          </a:ln>
        </p:spPr>
        <p:txBody>
          <a:bodyPr wrap="square">
            <a:spAutoFit/>
          </a:bodyPr>
          <a:lstStyle/>
          <a:p>
            <a:r>
              <a:rPr lang="en-US" sz="1600" dirty="0">
                <a:solidFill>
                  <a:schemeClr val="accent5">
                    <a:lumMod val="50000"/>
                  </a:schemeClr>
                </a:solidFill>
                <a:latin typeface="Aharoni" panose="02010803020104030203" pitchFamily="2" charset="-79"/>
                <a:cs typeface="Aharoni" panose="02010803020104030203" pitchFamily="2" charset="-79"/>
              </a:rPr>
              <a:t>Acute pancreatitis </a:t>
            </a:r>
          </a:p>
          <a:p>
            <a:pPr marL="742950" lvl="1" indent="-285750">
              <a:buFont typeface="Arial" panose="020B0604020202020204" pitchFamily="34" charset="0"/>
              <a:buChar char="•"/>
            </a:pPr>
            <a:r>
              <a:rPr lang="en-US" dirty="0"/>
              <a:t>Is the acute inflammation of the pancreas. </a:t>
            </a:r>
          </a:p>
          <a:p>
            <a:pPr marL="742950" lvl="1" indent="-285750">
              <a:buFont typeface="Arial" panose="020B0604020202020204" pitchFamily="34" charset="0"/>
              <a:buChar char="•"/>
            </a:pPr>
            <a:r>
              <a:rPr lang="en-US" dirty="0"/>
              <a:t>Occurs due to </a:t>
            </a:r>
            <a:r>
              <a:rPr lang="en-US" dirty="0">
                <a:solidFill>
                  <a:srgbClr val="C00000"/>
                </a:solidFill>
              </a:rPr>
              <a:t>obstruction of pancreatic duct</a:t>
            </a:r>
            <a:r>
              <a:rPr lang="en-US" dirty="0"/>
              <a:t>, </a:t>
            </a:r>
            <a:r>
              <a:rPr lang="en-US" dirty="0">
                <a:solidFill>
                  <a:srgbClr val="0070C0"/>
                </a:solidFill>
              </a:rPr>
              <a:t>ingestion of alcohol</a:t>
            </a:r>
            <a:r>
              <a:rPr lang="en-US" dirty="0">
                <a:solidFill>
                  <a:schemeClr val="accent2">
                    <a:lumMod val="50000"/>
                  </a:schemeClr>
                </a:solidFill>
              </a:rPr>
              <a:t>, viral infections (mumps), </a:t>
            </a:r>
            <a:r>
              <a:rPr lang="en-US" dirty="0"/>
              <a:t>or </a:t>
            </a:r>
            <a:r>
              <a:rPr lang="en-US" dirty="0">
                <a:solidFill>
                  <a:srgbClr val="7030A0"/>
                </a:solidFill>
              </a:rPr>
              <a:t>trauma.</a:t>
            </a:r>
          </a:p>
          <a:p>
            <a:pPr lvl="1"/>
            <a:r>
              <a:rPr lang="en-US" dirty="0"/>
              <a:t> </a:t>
            </a:r>
          </a:p>
          <a:p>
            <a:pPr marL="742950" lvl="1" indent="-285750">
              <a:buFont typeface="Arial" panose="020B0604020202020204" pitchFamily="34" charset="0"/>
              <a:buChar char="•"/>
            </a:pPr>
            <a:r>
              <a:rPr lang="en-US" dirty="0"/>
              <a:t>It is serious condition because activated pancreatic enzymes leak into the substance of pancreas and initiates the </a:t>
            </a:r>
            <a:r>
              <a:rPr lang="en-US" dirty="0" err="1"/>
              <a:t>autodigestion</a:t>
            </a:r>
            <a:r>
              <a:rPr lang="en-US" dirty="0"/>
              <a:t> of the gland.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Clinically, it presents as very severe pain in the epigastric region radiating to the back, fever, nausea, and vomiting. </a:t>
            </a:r>
            <a:endParaRPr lang="en-US" dirty="0">
              <a:solidFill>
                <a:srgbClr val="000000"/>
              </a:solidFill>
              <a:latin typeface="Tahoma" panose="020B0604030504040204" pitchFamily="34" charset="0"/>
            </a:endParaRPr>
          </a:p>
        </p:txBody>
      </p:sp>
    </p:spTree>
    <p:extLst>
      <p:ext uri="{BB962C8B-B14F-4D97-AF65-F5344CB8AC3E}">
        <p14:creationId xmlns:p14="http://schemas.microsoft.com/office/powerpoint/2010/main" val="296673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14</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4104672" y="1676400"/>
            <a:ext cx="4343400" cy="1200329"/>
          </a:xfrm>
          <a:prstGeom prst="rect">
            <a:avLst/>
          </a:prstGeom>
        </p:spPr>
        <p:txBody>
          <a:bodyPr wrap="square">
            <a:spAutoFit/>
          </a:bodyPr>
          <a:lstStyle/>
          <a:p>
            <a:r>
              <a:rPr lang="en-US" sz="36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36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sz="3600" dirty="0">
              <a:solidFill>
                <a:srgbClr val="FF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116" y="2438400"/>
            <a:ext cx="2637168" cy="2328243"/>
          </a:xfrm>
          <a:prstGeom prst="rect">
            <a:avLst/>
          </a:prstGeom>
        </p:spPr>
      </p:pic>
    </p:spTree>
    <p:extLst>
      <p:ext uri="{BB962C8B-B14F-4D97-AF65-F5344CB8AC3E}">
        <p14:creationId xmlns:p14="http://schemas.microsoft.com/office/powerpoint/2010/main" val="1441961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15</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3" name="Rectangle 2"/>
          <p:cNvSpPr/>
          <p:nvPr/>
        </p:nvSpPr>
        <p:spPr>
          <a:xfrm>
            <a:off x="228600" y="1066800"/>
            <a:ext cx="4495800" cy="2062103"/>
          </a:xfrm>
          <a:prstGeom prst="rect">
            <a:avLst/>
          </a:prstGeom>
          <a:ln>
            <a:solidFill>
              <a:schemeClr val="bg2"/>
            </a:solidFill>
          </a:ln>
        </p:spPr>
        <p:txBody>
          <a:bodyPr wrap="square">
            <a:spAutoFit/>
          </a:bodyPr>
          <a:lstStyle/>
          <a:p>
            <a:r>
              <a:rPr lang="en-US" sz="2000" dirty="0" smtClean="0">
                <a:solidFill>
                  <a:schemeClr val="accent5">
                    <a:lumMod val="50000"/>
                  </a:schemeClr>
                </a:solidFill>
                <a:latin typeface="Aharoni" panose="02010803020104030203" pitchFamily="2" charset="-79"/>
                <a:cs typeface="Aharoni" panose="02010803020104030203" pitchFamily="2" charset="-79"/>
              </a:rPr>
              <a:t>The </a:t>
            </a:r>
            <a:r>
              <a:rPr lang="en-US" sz="2000" dirty="0">
                <a:solidFill>
                  <a:schemeClr val="accent5">
                    <a:lumMod val="50000"/>
                  </a:schemeClr>
                </a:solidFill>
                <a:latin typeface="Aharoni" panose="02010803020104030203" pitchFamily="2" charset="-79"/>
                <a:cs typeface="Aharoni" panose="02010803020104030203" pitchFamily="2" charset="-79"/>
              </a:rPr>
              <a:t>biliary system </a:t>
            </a:r>
            <a:r>
              <a:rPr lang="en-US" dirty="0"/>
              <a:t>consists of </a:t>
            </a:r>
            <a:endParaRPr lang="en-US" dirty="0"/>
          </a:p>
          <a:p>
            <a:r>
              <a:rPr lang="en-US" dirty="0">
                <a:solidFill>
                  <a:srgbClr val="008000"/>
                </a:solidFill>
                <a:latin typeface="Aharoni" panose="02010803020104030203" pitchFamily="2" charset="-79"/>
                <a:cs typeface="Aharoni" panose="02010803020104030203" pitchFamily="2" charset="-79"/>
              </a:rPr>
              <a:t>ducts</a:t>
            </a:r>
            <a:r>
              <a:rPr lang="en-US" dirty="0"/>
              <a:t> </a:t>
            </a:r>
            <a:r>
              <a:rPr lang="en-US" dirty="0"/>
              <a:t>and </a:t>
            </a:r>
            <a:r>
              <a:rPr lang="en-US" dirty="0">
                <a:solidFill>
                  <a:schemeClr val="accent6">
                    <a:lumMod val="50000"/>
                  </a:schemeClr>
                </a:solidFill>
                <a:latin typeface="Aharoni" panose="02010803020104030203" pitchFamily="2" charset="-79"/>
                <a:cs typeface="Aharoni" panose="02010803020104030203" pitchFamily="2" charset="-79"/>
              </a:rPr>
              <a:t>organs</a:t>
            </a:r>
            <a:r>
              <a:rPr lang="en-US" dirty="0"/>
              <a:t> (bile ducts, liver &amp; gallbladder) that are involved </a:t>
            </a:r>
            <a:r>
              <a:rPr lang="en-US" dirty="0" smtClean="0"/>
              <a:t>in the</a:t>
            </a:r>
          </a:p>
          <a:p>
            <a:r>
              <a:rPr lang="en-US" b="1" dirty="0" smtClean="0"/>
              <a:t>production</a:t>
            </a:r>
            <a:r>
              <a:rPr lang="en-US" dirty="0"/>
              <a:t>, </a:t>
            </a:r>
            <a:endParaRPr lang="en-US" dirty="0" smtClean="0"/>
          </a:p>
          <a:p>
            <a:r>
              <a:rPr lang="en-US" b="1" dirty="0" smtClean="0"/>
              <a:t>storage</a:t>
            </a:r>
            <a:r>
              <a:rPr lang="en-US" dirty="0" smtClean="0"/>
              <a:t> &amp;</a:t>
            </a:r>
          </a:p>
          <a:p>
            <a:r>
              <a:rPr lang="en-US" b="1" dirty="0" smtClean="0"/>
              <a:t>transportation</a:t>
            </a:r>
            <a:r>
              <a:rPr lang="en-US" dirty="0" smtClean="0"/>
              <a:t> </a:t>
            </a:r>
            <a:r>
              <a:rPr lang="en-US" dirty="0"/>
              <a:t>of </a:t>
            </a:r>
            <a:r>
              <a:rPr lang="en-US" b="1" dirty="0">
                <a:solidFill>
                  <a:srgbClr val="008000"/>
                </a:solidFill>
                <a:latin typeface="Aharoni" panose="02010803020104030203" pitchFamily="2" charset="-79"/>
                <a:cs typeface="Aharoni" panose="02010803020104030203" pitchFamily="2" charset="-79"/>
              </a:rPr>
              <a:t>bile</a:t>
            </a:r>
            <a:r>
              <a:rPr lang="en-US" dirty="0"/>
              <a:t>.</a:t>
            </a:r>
          </a:p>
          <a:p>
            <a:endParaRPr lang="en-US" dirty="0"/>
          </a:p>
        </p:txBody>
      </p:sp>
      <p:sp>
        <p:nvSpPr>
          <p:cNvPr id="8" name="Rectangle 7"/>
          <p:cNvSpPr/>
          <p:nvPr/>
        </p:nvSpPr>
        <p:spPr>
          <a:xfrm>
            <a:off x="381000" y="3429000"/>
            <a:ext cx="6096000" cy="1877437"/>
          </a:xfrm>
          <a:prstGeom prst="rect">
            <a:avLst/>
          </a:prstGeom>
        </p:spPr>
        <p:txBody>
          <a:bodyPr>
            <a:spAutoFit/>
          </a:bodyPr>
          <a:lstStyle/>
          <a:p>
            <a:r>
              <a:rPr lang="en-US" sz="2000" dirty="0" smtClean="0">
                <a:solidFill>
                  <a:schemeClr val="accent5">
                    <a:lumMod val="50000"/>
                  </a:schemeClr>
                </a:solidFill>
                <a:latin typeface="Aharoni" panose="02010803020104030203" pitchFamily="2" charset="-79"/>
                <a:cs typeface="Aharoni" panose="02010803020104030203" pitchFamily="2" charset="-79"/>
              </a:rPr>
              <a:t>Bile</a:t>
            </a:r>
          </a:p>
          <a:p>
            <a:pPr marL="285750" indent="-285750">
              <a:buFont typeface="Arial" panose="020B0604020202020204" pitchFamily="34" charset="0"/>
              <a:buChar char="•"/>
            </a:pPr>
            <a:r>
              <a:rPr lang="en-US" b="1" dirty="0" smtClean="0"/>
              <a:t> </a:t>
            </a:r>
            <a:r>
              <a:rPr lang="en-US" dirty="0"/>
              <a:t>is secreted by the liver </a:t>
            </a:r>
            <a:r>
              <a:rPr lang="en-US" dirty="0" smtClean="0"/>
              <a:t>cells</a:t>
            </a:r>
          </a:p>
          <a:p>
            <a:pPr marL="285750" indent="-285750">
              <a:buFont typeface="Arial" panose="020B0604020202020204" pitchFamily="34" charset="0"/>
              <a:buChar char="•"/>
            </a:pPr>
            <a:r>
              <a:rPr lang="en-US" dirty="0" smtClean="0"/>
              <a:t> </a:t>
            </a:r>
            <a:r>
              <a:rPr lang="en-US" dirty="0"/>
              <a:t>at a constant rate of about </a:t>
            </a:r>
            <a:r>
              <a:rPr lang="en-US" sz="2400" dirty="0">
                <a:latin typeface="Aharoni" panose="02010803020104030203" pitchFamily="2" charset="-79"/>
                <a:cs typeface="Aharoni" panose="02010803020104030203" pitchFamily="2" charset="-79"/>
              </a:rPr>
              <a:t>40</a:t>
            </a:r>
            <a:r>
              <a:rPr lang="en-US" dirty="0">
                <a:latin typeface="Aharoni" panose="02010803020104030203" pitchFamily="2" charset="-79"/>
                <a:cs typeface="Aharoni" panose="02010803020104030203" pitchFamily="2" charset="-79"/>
              </a:rPr>
              <a:t> ml per hour</a:t>
            </a:r>
            <a:r>
              <a:rPr lang="en-US" dirty="0"/>
              <a:t>. </a:t>
            </a:r>
            <a:endParaRPr lang="en-US" dirty="0" smtClean="0"/>
          </a:p>
          <a:p>
            <a:pPr marL="285750" indent="-285750">
              <a:buFont typeface="Arial" panose="020B0604020202020204" pitchFamily="34" charset="0"/>
              <a:buChar char="•"/>
            </a:pPr>
            <a:r>
              <a:rPr lang="en-US" dirty="0" smtClean="0"/>
              <a:t>in between digestion, it is </a:t>
            </a:r>
            <a:r>
              <a:rPr lang="en-US" dirty="0">
                <a:latin typeface="Aharoni" panose="02010803020104030203" pitchFamily="2" charset="-79"/>
                <a:cs typeface="Aharoni" panose="02010803020104030203" pitchFamily="2" charset="-79"/>
              </a:rPr>
              <a:t>stored and concentrated </a:t>
            </a:r>
            <a:r>
              <a:rPr lang="en-US" dirty="0"/>
              <a:t>in </a:t>
            </a:r>
            <a:r>
              <a:rPr lang="en-US" b="1" dirty="0">
                <a:solidFill>
                  <a:srgbClr val="008000"/>
                </a:solidFill>
              </a:rPr>
              <a:t>the gallbladder</a:t>
            </a:r>
            <a:r>
              <a:rPr lang="en-US" dirty="0" smtClean="0"/>
              <a:t>;</a:t>
            </a:r>
          </a:p>
          <a:p>
            <a:pPr marL="285750" indent="-285750">
              <a:buFont typeface="Arial" panose="020B0604020202020204" pitchFamily="34" charset="0"/>
              <a:buChar char="•"/>
            </a:pPr>
            <a:r>
              <a:rPr lang="en-US" dirty="0" smtClean="0"/>
              <a:t> </a:t>
            </a:r>
            <a:r>
              <a:rPr lang="en-US" dirty="0"/>
              <a:t>later, it is delivered to the duodenum. </a:t>
            </a:r>
          </a:p>
        </p:txBody>
      </p:sp>
      <p:pic>
        <p:nvPicPr>
          <p:cNvPr id="9" name="Picture 2" descr="C:\Documents and Settings\Free User\My Documents\My Pictures\ei_0054.gif"/>
          <p:cNvPicPr>
            <a:picLocks noGrp="1" noChangeAspect="1" noChangeArrowheads="1"/>
          </p:cNvPicPr>
          <p:nvPr>
            <p:ph sz="half" idx="4294967295"/>
          </p:nvPr>
        </p:nvPicPr>
        <p:blipFill>
          <a:blip r:embed="rId4" cstate="print"/>
          <a:srcRect/>
          <a:stretch>
            <a:fillRect/>
          </a:stretch>
        </p:blipFill>
        <p:spPr>
          <a:xfrm>
            <a:off x="6477000" y="1073248"/>
            <a:ext cx="4887913" cy="3595688"/>
          </a:xfrm>
          <a:noFill/>
          <a:ln>
            <a:solidFill>
              <a:schemeClr val="accent1"/>
            </a:solidFill>
          </a:ln>
        </p:spPr>
      </p:pic>
    </p:spTree>
    <p:extLst>
      <p:ext uri="{BB962C8B-B14F-4D97-AF65-F5344CB8AC3E}">
        <p14:creationId xmlns:p14="http://schemas.microsoft.com/office/powerpoint/2010/main" val="2062672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16</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3" name="Rectangle 2"/>
          <p:cNvSpPr/>
          <p:nvPr/>
        </p:nvSpPr>
        <p:spPr>
          <a:xfrm>
            <a:off x="228600" y="1066800"/>
            <a:ext cx="4495800" cy="4555093"/>
          </a:xfrm>
          <a:prstGeom prst="rect">
            <a:avLst/>
          </a:prstGeom>
          <a:ln>
            <a:solidFill>
              <a:schemeClr val="bg2"/>
            </a:solidFill>
          </a:ln>
        </p:spPr>
        <p:txBody>
          <a:bodyPr wrap="square">
            <a:spAutoFit/>
          </a:bodyPr>
          <a:lstStyle/>
          <a:p>
            <a:r>
              <a:rPr lang="en-US" sz="2000" dirty="0" smtClean="0">
                <a:solidFill>
                  <a:schemeClr val="accent5">
                    <a:lumMod val="50000"/>
                  </a:schemeClr>
                </a:solidFill>
                <a:latin typeface="Aharoni" panose="02010803020104030203" pitchFamily="2" charset="-79"/>
                <a:cs typeface="Aharoni" panose="02010803020104030203" pitchFamily="2" charset="-79"/>
              </a:rPr>
              <a:t>The </a:t>
            </a:r>
            <a:r>
              <a:rPr lang="en-US" sz="2000" dirty="0">
                <a:solidFill>
                  <a:schemeClr val="accent5">
                    <a:lumMod val="50000"/>
                  </a:schemeClr>
                </a:solidFill>
                <a:latin typeface="Aharoni" panose="02010803020104030203" pitchFamily="2" charset="-79"/>
                <a:cs typeface="Aharoni" panose="02010803020104030203" pitchFamily="2" charset="-79"/>
              </a:rPr>
              <a:t>Bile </a:t>
            </a:r>
            <a:r>
              <a:rPr lang="en-US" sz="2000" dirty="0" smtClean="0">
                <a:solidFill>
                  <a:schemeClr val="accent5">
                    <a:lumMod val="50000"/>
                  </a:schemeClr>
                </a:solidFill>
                <a:latin typeface="Aharoni" panose="02010803020104030203" pitchFamily="2" charset="-79"/>
                <a:cs typeface="Aharoni" panose="02010803020104030203" pitchFamily="2" charset="-79"/>
              </a:rPr>
              <a:t>Duct </a:t>
            </a:r>
            <a:r>
              <a:rPr lang="en-US" dirty="0" smtClean="0"/>
              <a:t>consists </a:t>
            </a:r>
            <a:r>
              <a:rPr lang="en-US" dirty="0"/>
              <a:t>of </a:t>
            </a:r>
            <a:endParaRPr lang="en-US" dirty="0"/>
          </a:p>
          <a:p>
            <a:pPr lvl="1">
              <a:buFont typeface="Arial" pitchFamily="34" charset="0"/>
              <a:buChar char="•"/>
              <a:defRPr/>
            </a:pPr>
            <a:r>
              <a:rPr lang="en-US" dirty="0" smtClean="0">
                <a:solidFill>
                  <a:srgbClr val="008000"/>
                </a:solidFill>
                <a:latin typeface="Aharoni" panose="02010803020104030203" pitchFamily="2" charset="-79"/>
                <a:cs typeface="Aharoni" panose="02010803020104030203" pitchFamily="2" charset="-79"/>
              </a:rPr>
              <a:t>Bile canaliculi</a:t>
            </a:r>
          </a:p>
          <a:p>
            <a:pPr lvl="1">
              <a:buFont typeface="Arial" pitchFamily="34" charset="0"/>
              <a:buChar char="•"/>
              <a:defRPr/>
            </a:pPr>
            <a:endParaRPr lang="en-US" dirty="0">
              <a:solidFill>
                <a:srgbClr val="008000"/>
              </a:solidFill>
              <a:latin typeface="Aharoni" panose="02010803020104030203" pitchFamily="2" charset="-79"/>
              <a:cs typeface="Aharoni" panose="02010803020104030203" pitchFamily="2" charset="-79"/>
            </a:endParaRPr>
          </a:p>
          <a:p>
            <a:pPr lvl="1">
              <a:buFont typeface="Arial" pitchFamily="34" charset="0"/>
              <a:buChar char="•"/>
              <a:defRPr/>
            </a:pPr>
            <a:r>
              <a:rPr lang="en-US" dirty="0">
                <a:solidFill>
                  <a:srgbClr val="008000"/>
                </a:solidFill>
                <a:latin typeface="Aharoni" panose="02010803020104030203" pitchFamily="2" charset="-79"/>
                <a:cs typeface="Aharoni" panose="02010803020104030203" pitchFamily="2" charset="-79"/>
              </a:rPr>
              <a:t>Interlobular </a:t>
            </a:r>
            <a:r>
              <a:rPr lang="en-US" dirty="0" smtClean="0">
                <a:solidFill>
                  <a:srgbClr val="008000"/>
                </a:solidFill>
                <a:latin typeface="Aharoni" panose="02010803020104030203" pitchFamily="2" charset="-79"/>
                <a:cs typeface="Aharoni" panose="02010803020104030203" pitchFamily="2" charset="-79"/>
              </a:rPr>
              <a:t>ducts</a:t>
            </a:r>
          </a:p>
          <a:p>
            <a:pPr lvl="1">
              <a:buFont typeface="Arial" pitchFamily="34" charset="0"/>
              <a:buChar char="•"/>
              <a:defRPr/>
            </a:pPr>
            <a:endParaRPr lang="en-US" dirty="0">
              <a:solidFill>
                <a:srgbClr val="008000"/>
              </a:solidFill>
              <a:latin typeface="Aharoni" panose="02010803020104030203" pitchFamily="2" charset="-79"/>
              <a:cs typeface="Aharoni" panose="02010803020104030203" pitchFamily="2" charset="-79"/>
            </a:endParaRPr>
          </a:p>
          <a:p>
            <a:pPr lvl="1">
              <a:buFont typeface="Arial" pitchFamily="34" charset="0"/>
              <a:buChar char="•"/>
              <a:defRPr/>
            </a:pPr>
            <a:r>
              <a:rPr lang="en-US" dirty="0">
                <a:solidFill>
                  <a:srgbClr val="008000"/>
                </a:solidFill>
                <a:latin typeface="Aharoni" panose="02010803020104030203" pitchFamily="2" charset="-79"/>
                <a:cs typeface="Aharoni" panose="02010803020104030203" pitchFamily="2" charset="-79"/>
              </a:rPr>
              <a:t>Intrahepatic </a:t>
            </a:r>
            <a:r>
              <a:rPr lang="en-US" dirty="0" smtClean="0">
                <a:solidFill>
                  <a:srgbClr val="008000"/>
                </a:solidFill>
                <a:latin typeface="Aharoni" panose="02010803020104030203" pitchFamily="2" charset="-79"/>
                <a:cs typeface="Aharoni" panose="02010803020104030203" pitchFamily="2" charset="-79"/>
              </a:rPr>
              <a:t>ducts</a:t>
            </a:r>
          </a:p>
          <a:p>
            <a:pPr lvl="1">
              <a:buFont typeface="Arial" pitchFamily="34" charset="0"/>
              <a:buChar char="•"/>
              <a:defRPr/>
            </a:pPr>
            <a:endParaRPr lang="en-US" dirty="0">
              <a:solidFill>
                <a:srgbClr val="008000"/>
              </a:solidFill>
              <a:latin typeface="Aharoni" panose="02010803020104030203" pitchFamily="2" charset="-79"/>
              <a:cs typeface="Aharoni" panose="02010803020104030203" pitchFamily="2" charset="-79"/>
            </a:endParaRPr>
          </a:p>
          <a:p>
            <a:pPr lvl="1">
              <a:buFont typeface="Arial" pitchFamily="34" charset="0"/>
              <a:buChar char="•"/>
              <a:defRPr/>
            </a:pPr>
            <a:r>
              <a:rPr lang="en-US" dirty="0">
                <a:solidFill>
                  <a:srgbClr val="008000"/>
                </a:solidFill>
                <a:latin typeface="Aharoni" panose="02010803020104030203" pitchFamily="2" charset="-79"/>
                <a:cs typeface="Aharoni" panose="02010803020104030203" pitchFamily="2" charset="-79"/>
              </a:rPr>
              <a:t>Right and left hepatic </a:t>
            </a:r>
            <a:r>
              <a:rPr lang="en-US" dirty="0" smtClean="0">
                <a:solidFill>
                  <a:srgbClr val="008000"/>
                </a:solidFill>
                <a:latin typeface="Aharoni" panose="02010803020104030203" pitchFamily="2" charset="-79"/>
                <a:cs typeface="Aharoni" panose="02010803020104030203" pitchFamily="2" charset="-79"/>
              </a:rPr>
              <a:t>ducts</a:t>
            </a:r>
          </a:p>
          <a:p>
            <a:pPr lvl="1">
              <a:buFont typeface="Arial" pitchFamily="34" charset="0"/>
              <a:buChar char="•"/>
              <a:defRPr/>
            </a:pPr>
            <a:endParaRPr lang="en-US" dirty="0">
              <a:solidFill>
                <a:srgbClr val="008000"/>
              </a:solidFill>
              <a:latin typeface="Aharoni" panose="02010803020104030203" pitchFamily="2" charset="-79"/>
              <a:cs typeface="Aharoni" panose="02010803020104030203" pitchFamily="2" charset="-79"/>
            </a:endParaRPr>
          </a:p>
          <a:p>
            <a:pPr lvl="1">
              <a:buFont typeface="Arial" pitchFamily="34" charset="0"/>
              <a:buChar char="•"/>
              <a:defRPr/>
            </a:pPr>
            <a:r>
              <a:rPr lang="en-US" dirty="0">
                <a:solidFill>
                  <a:srgbClr val="008000"/>
                </a:solidFill>
                <a:latin typeface="Aharoni" panose="02010803020104030203" pitchFamily="2" charset="-79"/>
                <a:cs typeface="Aharoni" panose="02010803020104030203" pitchFamily="2" charset="-79"/>
              </a:rPr>
              <a:t>Common hepatic </a:t>
            </a:r>
            <a:r>
              <a:rPr lang="en-US" dirty="0" smtClean="0">
                <a:solidFill>
                  <a:srgbClr val="008000"/>
                </a:solidFill>
                <a:latin typeface="Aharoni" panose="02010803020104030203" pitchFamily="2" charset="-79"/>
                <a:cs typeface="Aharoni" panose="02010803020104030203" pitchFamily="2" charset="-79"/>
              </a:rPr>
              <a:t>duct</a:t>
            </a:r>
          </a:p>
          <a:p>
            <a:pPr lvl="1">
              <a:buFont typeface="Arial" pitchFamily="34" charset="0"/>
              <a:buChar char="•"/>
              <a:defRPr/>
            </a:pPr>
            <a:endParaRPr lang="en-US" dirty="0">
              <a:solidFill>
                <a:srgbClr val="008000"/>
              </a:solidFill>
              <a:latin typeface="Aharoni" panose="02010803020104030203" pitchFamily="2" charset="-79"/>
              <a:cs typeface="Aharoni" panose="02010803020104030203" pitchFamily="2" charset="-79"/>
            </a:endParaRPr>
          </a:p>
          <a:p>
            <a:pPr lvl="1">
              <a:buFont typeface="Arial" pitchFamily="34" charset="0"/>
              <a:buChar char="•"/>
              <a:defRPr/>
            </a:pPr>
            <a:r>
              <a:rPr lang="en-US" dirty="0">
                <a:solidFill>
                  <a:srgbClr val="008000"/>
                </a:solidFill>
                <a:latin typeface="Aharoni" panose="02010803020104030203" pitchFamily="2" charset="-79"/>
                <a:cs typeface="Aharoni" panose="02010803020104030203" pitchFamily="2" charset="-79"/>
              </a:rPr>
              <a:t>Cystic </a:t>
            </a:r>
            <a:r>
              <a:rPr lang="en-US" dirty="0" smtClean="0">
                <a:solidFill>
                  <a:srgbClr val="008000"/>
                </a:solidFill>
                <a:latin typeface="Aharoni" panose="02010803020104030203" pitchFamily="2" charset="-79"/>
                <a:cs typeface="Aharoni" panose="02010803020104030203" pitchFamily="2" charset="-79"/>
              </a:rPr>
              <a:t>duct</a:t>
            </a:r>
          </a:p>
          <a:p>
            <a:pPr lvl="1">
              <a:buFont typeface="Arial" pitchFamily="34" charset="0"/>
              <a:buChar char="•"/>
              <a:defRPr/>
            </a:pPr>
            <a:endParaRPr lang="en-US" dirty="0">
              <a:solidFill>
                <a:srgbClr val="008000"/>
              </a:solidFill>
              <a:latin typeface="Aharoni" panose="02010803020104030203" pitchFamily="2" charset="-79"/>
              <a:cs typeface="Aharoni" panose="02010803020104030203" pitchFamily="2" charset="-79"/>
            </a:endParaRPr>
          </a:p>
          <a:p>
            <a:pPr lvl="1">
              <a:buFont typeface="Arial" pitchFamily="34" charset="0"/>
              <a:buChar char="•"/>
              <a:defRPr/>
            </a:pPr>
            <a:r>
              <a:rPr lang="en-US" dirty="0">
                <a:solidFill>
                  <a:srgbClr val="008000"/>
                </a:solidFill>
                <a:latin typeface="Aharoni" panose="02010803020104030203" pitchFamily="2" charset="-79"/>
                <a:cs typeface="Aharoni" panose="02010803020104030203" pitchFamily="2" charset="-79"/>
              </a:rPr>
              <a:t>Common bile duct  (Bile duct)</a:t>
            </a:r>
          </a:p>
          <a:p>
            <a:endParaRPr lang="en-US" dirty="0"/>
          </a:p>
          <a:p>
            <a:endParaRPr lang="en-US" dirty="0"/>
          </a:p>
        </p:txBody>
      </p:sp>
      <p:sp>
        <p:nvSpPr>
          <p:cNvPr id="6" name="Rectangle 5"/>
          <p:cNvSpPr/>
          <p:nvPr/>
        </p:nvSpPr>
        <p:spPr>
          <a:xfrm>
            <a:off x="1793594" y="468164"/>
            <a:ext cx="2326278" cy="523220"/>
          </a:xfrm>
          <a:prstGeom prst="rect">
            <a:avLst/>
          </a:prstGeom>
        </p:spPr>
        <p:txBody>
          <a:bodyPr wrap="none">
            <a:spAutoFit/>
          </a:bodyPr>
          <a:lstStyle/>
          <a:p>
            <a:r>
              <a:rPr lang="en-US" sz="2800" dirty="0">
                <a:solidFill>
                  <a:schemeClr val="accent5">
                    <a:lumMod val="50000"/>
                  </a:schemeClr>
                </a:solidFill>
                <a:latin typeface="Aharoni" panose="02010803020104030203" pitchFamily="2" charset="-79"/>
                <a:cs typeface="Aharoni" panose="02010803020104030203" pitchFamily="2" charset="-79"/>
              </a:rPr>
              <a:t>The Bile </a:t>
            </a:r>
            <a:r>
              <a:rPr lang="en-US" sz="2800" dirty="0" smtClean="0">
                <a:solidFill>
                  <a:schemeClr val="accent5">
                    <a:lumMod val="50000"/>
                  </a:schemeClr>
                </a:solidFill>
                <a:latin typeface="Aharoni" panose="02010803020104030203" pitchFamily="2" charset="-79"/>
                <a:cs typeface="Aharoni" panose="02010803020104030203" pitchFamily="2" charset="-79"/>
              </a:rPr>
              <a:t>Duct</a:t>
            </a:r>
            <a:endParaRPr lang="en-US" sz="2800" dirty="0">
              <a:solidFill>
                <a:schemeClr val="accent5">
                  <a:lumMod val="50000"/>
                </a:schemeClr>
              </a:solidFill>
              <a:latin typeface="Aharoni" panose="02010803020104030203" pitchFamily="2" charset="-79"/>
              <a:cs typeface="Aharoni" panose="02010803020104030203" pitchFamily="2" charset="-79"/>
            </a:endParaRPr>
          </a:p>
        </p:txBody>
      </p:sp>
      <p:sp>
        <p:nvSpPr>
          <p:cNvPr id="10" name="Right Arrow 9"/>
          <p:cNvSpPr/>
          <p:nvPr/>
        </p:nvSpPr>
        <p:spPr>
          <a:xfrm rot="5400000">
            <a:off x="1699699" y="2262701"/>
            <a:ext cx="195988" cy="2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1699699" y="2752513"/>
            <a:ext cx="195988" cy="2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685713" y="3285913"/>
            <a:ext cx="195988" cy="2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699699" y="3819313"/>
            <a:ext cx="195988" cy="2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1685713" y="4428913"/>
            <a:ext cx="195988" cy="2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699699" y="1653101"/>
            <a:ext cx="195988" cy="242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descr="L 005"/>
          <p:cNvPicPr>
            <a:picLocks noChangeAspect="1" noChangeArrowheads="1"/>
          </p:cNvPicPr>
          <p:nvPr/>
        </p:nvPicPr>
        <p:blipFill>
          <a:blip r:embed="rId4" cstate="print"/>
          <a:srcRect l="2460" r="2770"/>
          <a:stretch>
            <a:fillRect/>
          </a:stretch>
        </p:blipFill>
        <p:spPr bwMode="auto">
          <a:xfrm>
            <a:off x="6276372" y="109355"/>
            <a:ext cx="4310797" cy="3831251"/>
          </a:xfrm>
          <a:prstGeom prst="rect">
            <a:avLst/>
          </a:prstGeom>
          <a:noFill/>
          <a:ln w="9525">
            <a:solidFill>
              <a:schemeClr val="tx1"/>
            </a:solidFill>
            <a:miter lim="800000"/>
            <a:headEnd/>
            <a:tailEnd/>
          </a:ln>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3973383"/>
            <a:ext cx="3486020" cy="2350191"/>
          </a:xfrm>
          <a:prstGeom prst="rect">
            <a:avLst/>
          </a:prstGeom>
        </p:spPr>
      </p:pic>
    </p:spTree>
    <p:extLst>
      <p:ext uri="{BB962C8B-B14F-4D97-AF65-F5344CB8AC3E}">
        <p14:creationId xmlns:p14="http://schemas.microsoft.com/office/powerpoint/2010/main" val="39866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17</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3" name="Rectangle 2"/>
          <p:cNvSpPr/>
          <p:nvPr/>
        </p:nvSpPr>
        <p:spPr>
          <a:xfrm>
            <a:off x="228600" y="1066800"/>
            <a:ext cx="4953000" cy="1785104"/>
          </a:xfrm>
          <a:prstGeom prst="rect">
            <a:avLst/>
          </a:prstGeom>
          <a:ln>
            <a:solidFill>
              <a:schemeClr val="bg2"/>
            </a:solidFill>
          </a:ln>
        </p:spPr>
        <p:txBody>
          <a:bodyPr wrap="square">
            <a:spAutoFit/>
          </a:bodyPr>
          <a:lstStyle/>
          <a:p>
            <a:r>
              <a:rPr lang="en-US" sz="2000" dirty="0" smtClean="0">
                <a:solidFill>
                  <a:schemeClr val="accent5">
                    <a:lumMod val="50000"/>
                  </a:schemeClr>
                </a:solidFill>
                <a:latin typeface="Aharoni" panose="02010803020104030203" pitchFamily="2" charset="-79"/>
                <a:cs typeface="Aharoni" panose="02010803020104030203" pitchFamily="2" charset="-79"/>
              </a:rPr>
              <a:t>The </a:t>
            </a:r>
            <a:r>
              <a:rPr lang="en-US" sz="2000" dirty="0">
                <a:solidFill>
                  <a:schemeClr val="accent5">
                    <a:lumMod val="50000"/>
                  </a:schemeClr>
                </a:solidFill>
                <a:latin typeface="Aharoni" panose="02010803020104030203" pitchFamily="2" charset="-79"/>
                <a:cs typeface="Aharoni" panose="02010803020104030203" pitchFamily="2" charset="-79"/>
              </a:rPr>
              <a:t>Bile </a:t>
            </a:r>
            <a:r>
              <a:rPr lang="en-US" sz="2000" dirty="0" smtClean="0">
                <a:solidFill>
                  <a:schemeClr val="accent5">
                    <a:lumMod val="50000"/>
                  </a:schemeClr>
                </a:solidFill>
                <a:latin typeface="Aharoni" panose="02010803020104030203" pitchFamily="2" charset="-79"/>
                <a:cs typeface="Aharoni" panose="02010803020104030203" pitchFamily="2" charset="-79"/>
              </a:rPr>
              <a:t>Duct </a:t>
            </a:r>
            <a:r>
              <a:rPr lang="en-US" dirty="0" smtClean="0"/>
              <a:t>consists </a:t>
            </a:r>
            <a:r>
              <a:rPr lang="en-US" dirty="0"/>
              <a:t>of </a:t>
            </a:r>
            <a:endParaRPr lang="en-US" dirty="0"/>
          </a:p>
          <a:p>
            <a:pPr lvl="1">
              <a:defRPr/>
            </a:pPr>
            <a:r>
              <a:rPr lang="en-US" dirty="0" smtClean="0">
                <a:solidFill>
                  <a:srgbClr val="008000"/>
                </a:solidFill>
                <a:latin typeface="Aharoni" panose="02010803020104030203" pitchFamily="2" charset="-79"/>
                <a:cs typeface="Aharoni" panose="02010803020104030203" pitchFamily="2" charset="-79"/>
              </a:rPr>
              <a:t>Bile canaliculi</a:t>
            </a:r>
          </a:p>
          <a:p>
            <a:pPr marL="114300" lvl="1">
              <a:defRPr/>
            </a:pPr>
            <a:r>
              <a:rPr lang="en-US" dirty="0" smtClean="0"/>
              <a:t>	The </a:t>
            </a:r>
            <a:r>
              <a:rPr lang="en-US" dirty="0">
                <a:latin typeface="Aharoni" panose="02010803020104030203" pitchFamily="2" charset="-79"/>
                <a:cs typeface="Aharoni" panose="02010803020104030203" pitchFamily="2" charset="-79"/>
              </a:rPr>
              <a:t>smallest</a:t>
            </a:r>
            <a:r>
              <a:rPr lang="en-US" dirty="0"/>
              <a:t> </a:t>
            </a:r>
            <a:r>
              <a:rPr lang="en-US" b="1" dirty="0" smtClean="0">
                <a:solidFill>
                  <a:srgbClr val="008000"/>
                </a:solidFill>
              </a:rPr>
              <a:t>tributaries </a:t>
            </a:r>
            <a:r>
              <a:rPr lang="en-US" dirty="0" smtClean="0"/>
              <a:t>of the </a:t>
            </a:r>
            <a:r>
              <a:rPr lang="en-US" dirty="0"/>
              <a:t>bile </a:t>
            </a:r>
            <a:r>
              <a:rPr lang="en-US" dirty="0" smtClean="0"/>
              <a:t>	ducts; situated </a:t>
            </a:r>
            <a:r>
              <a:rPr lang="en-US" dirty="0"/>
              <a:t>in the </a:t>
            </a:r>
            <a:r>
              <a:rPr lang="en-US" b="1" dirty="0">
                <a:solidFill>
                  <a:schemeClr val="tx2"/>
                </a:solidFill>
              </a:rPr>
              <a:t>portal </a:t>
            </a:r>
            <a:r>
              <a:rPr lang="en-US" b="1" dirty="0" smtClean="0">
                <a:solidFill>
                  <a:schemeClr val="tx2"/>
                </a:solidFill>
              </a:rPr>
              <a:t>canals </a:t>
            </a:r>
            <a:r>
              <a:rPr lang="en-US" b="1" dirty="0">
                <a:solidFill>
                  <a:schemeClr val="tx2"/>
                </a:solidFill>
              </a:rPr>
              <a:t>of the </a:t>
            </a:r>
            <a:r>
              <a:rPr lang="en-US" b="1" dirty="0" smtClean="0">
                <a:solidFill>
                  <a:schemeClr val="tx2"/>
                </a:solidFill>
              </a:rPr>
              <a:t>	liver</a:t>
            </a:r>
          </a:p>
          <a:p>
            <a:pPr marL="114300" lvl="1">
              <a:defRPr/>
            </a:pPr>
            <a:r>
              <a:rPr lang="en-US" dirty="0" smtClean="0"/>
              <a:t>	</a:t>
            </a:r>
            <a:r>
              <a:rPr lang="en-US" dirty="0" smtClean="0">
                <a:latin typeface="Aharoni" panose="02010803020104030203" pitchFamily="2" charset="-79"/>
                <a:cs typeface="Aharoni" panose="02010803020104030203" pitchFamily="2" charset="-79"/>
              </a:rPr>
              <a:t>Receives</a:t>
            </a:r>
            <a:r>
              <a:rPr lang="en-US" dirty="0" smtClean="0"/>
              <a:t> </a:t>
            </a:r>
            <a:r>
              <a:rPr lang="en-US" dirty="0"/>
              <a:t>bile from the </a:t>
            </a:r>
            <a:r>
              <a:rPr lang="en-US" dirty="0" smtClean="0"/>
              <a:t>hepatocytes</a:t>
            </a:r>
            <a:endParaRPr lang="en-US" dirty="0"/>
          </a:p>
        </p:txBody>
      </p:sp>
      <p:sp>
        <p:nvSpPr>
          <p:cNvPr id="6" name="Rectangle 5"/>
          <p:cNvSpPr/>
          <p:nvPr/>
        </p:nvSpPr>
        <p:spPr>
          <a:xfrm>
            <a:off x="1793594" y="468164"/>
            <a:ext cx="2326278" cy="523220"/>
          </a:xfrm>
          <a:prstGeom prst="rect">
            <a:avLst/>
          </a:prstGeom>
        </p:spPr>
        <p:txBody>
          <a:bodyPr wrap="none">
            <a:spAutoFit/>
          </a:bodyPr>
          <a:lstStyle/>
          <a:p>
            <a:r>
              <a:rPr lang="en-US" sz="2800" dirty="0">
                <a:solidFill>
                  <a:schemeClr val="accent5">
                    <a:lumMod val="50000"/>
                  </a:schemeClr>
                </a:solidFill>
                <a:latin typeface="Aharoni" panose="02010803020104030203" pitchFamily="2" charset="-79"/>
                <a:cs typeface="Aharoni" panose="02010803020104030203" pitchFamily="2" charset="-79"/>
              </a:rPr>
              <a:t>The Bile </a:t>
            </a:r>
            <a:r>
              <a:rPr lang="en-US" sz="2800" dirty="0" smtClean="0">
                <a:solidFill>
                  <a:schemeClr val="accent5">
                    <a:lumMod val="50000"/>
                  </a:schemeClr>
                </a:solidFill>
                <a:latin typeface="Aharoni" panose="02010803020104030203" pitchFamily="2" charset="-79"/>
                <a:cs typeface="Aharoni" panose="02010803020104030203" pitchFamily="2" charset="-79"/>
              </a:rPr>
              <a:t>Duct</a:t>
            </a:r>
            <a:endParaRPr lang="en-US" sz="2800" dirty="0">
              <a:solidFill>
                <a:schemeClr val="accent5">
                  <a:lumMod val="50000"/>
                </a:schemeClr>
              </a:solidFill>
              <a:latin typeface="Aharoni" panose="02010803020104030203" pitchFamily="2" charset="-79"/>
              <a:cs typeface="Aharoni" panose="02010803020104030203" pitchFamily="2" charset="-79"/>
            </a:endParaRPr>
          </a:p>
        </p:txBody>
      </p:sp>
      <p:pic>
        <p:nvPicPr>
          <p:cNvPr id="17" name="Picture 5" descr="L 005"/>
          <p:cNvPicPr>
            <a:picLocks noChangeAspect="1" noChangeArrowheads="1"/>
          </p:cNvPicPr>
          <p:nvPr/>
        </p:nvPicPr>
        <p:blipFill>
          <a:blip r:embed="rId4" cstate="print"/>
          <a:srcRect l="2460" r="2770"/>
          <a:stretch>
            <a:fillRect/>
          </a:stretch>
        </p:blipFill>
        <p:spPr bwMode="auto">
          <a:xfrm>
            <a:off x="5943600" y="698157"/>
            <a:ext cx="4971924" cy="4418832"/>
          </a:xfrm>
          <a:prstGeom prst="rect">
            <a:avLst/>
          </a:prstGeom>
          <a:noFill/>
          <a:ln w="9525">
            <a:solidFill>
              <a:schemeClr val="tx1"/>
            </a:solidFill>
            <a:miter lim="800000"/>
            <a:headEnd/>
            <a:tailEnd/>
          </a:ln>
        </p:spPr>
      </p:pic>
      <p:sp>
        <p:nvSpPr>
          <p:cNvPr id="7" name="Oval 6"/>
          <p:cNvSpPr/>
          <p:nvPr/>
        </p:nvSpPr>
        <p:spPr>
          <a:xfrm>
            <a:off x="8737600" y="685800"/>
            <a:ext cx="863600" cy="413226"/>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3429000"/>
            <a:ext cx="5105400" cy="923330"/>
          </a:xfrm>
          <a:prstGeom prst="rect">
            <a:avLst/>
          </a:prstGeom>
        </p:spPr>
        <p:txBody>
          <a:bodyPr wrap="square">
            <a:spAutoFit/>
          </a:bodyPr>
          <a:lstStyle/>
          <a:p>
            <a:r>
              <a:rPr lang="en-US" dirty="0">
                <a:solidFill>
                  <a:srgbClr val="008000"/>
                </a:solidFill>
                <a:latin typeface="Aharoni" panose="02010803020104030203" pitchFamily="2" charset="-79"/>
                <a:cs typeface="Aharoni" panose="02010803020104030203" pitchFamily="2" charset="-79"/>
              </a:rPr>
              <a:t>The interlobular ducts </a:t>
            </a:r>
            <a:r>
              <a:rPr lang="en-US" dirty="0"/>
              <a:t>join one another to form progressively larger </a:t>
            </a:r>
            <a:r>
              <a:rPr lang="en-US" dirty="0" smtClean="0"/>
              <a:t>ducts and</a:t>
            </a:r>
            <a:r>
              <a:rPr lang="en-US" dirty="0"/>
              <a:t>, eventually, at the porta </a:t>
            </a:r>
            <a:r>
              <a:rPr lang="en-US" dirty="0" err="1"/>
              <a:t>hepatis</a:t>
            </a:r>
            <a:r>
              <a:rPr lang="en-US" dirty="0"/>
              <a:t>, form the</a:t>
            </a:r>
            <a:r>
              <a:rPr lang="en-US" b="1" dirty="0"/>
              <a:t> </a:t>
            </a:r>
            <a:r>
              <a:rPr lang="en-US" b="1" dirty="0">
                <a:solidFill>
                  <a:srgbClr val="008000"/>
                </a:solidFill>
              </a:rPr>
              <a:t>right and left hepatic ducts</a:t>
            </a:r>
            <a:r>
              <a:rPr lang="en-US" b="1" dirty="0"/>
              <a:t>. </a:t>
            </a:r>
            <a:endParaRPr lang="en-US" b="1" dirty="0"/>
          </a:p>
        </p:txBody>
      </p:sp>
      <p:sp>
        <p:nvSpPr>
          <p:cNvPr id="19" name="Oval 18"/>
          <p:cNvSpPr/>
          <p:nvPr/>
        </p:nvSpPr>
        <p:spPr>
          <a:xfrm>
            <a:off x="6276372" y="4816631"/>
            <a:ext cx="1953228" cy="3127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44928" y="838200"/>
            <a:ext cx="665472" cy="260826"/>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47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18</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3" name="Rectangle 2"/>
          <p:cNvSpPr/>
          <p:nvPr/>
        </p:nvSpPr>
        <p:spPr>
          <a:xfrm>
            <a:off x="228600" y="1307911"/>
            <a:ext cx="4953000" cy="2031325"/>
          </a:xfrm>
          <a:prstGeom prst="rect">
            <a:avLst/>
          </a:prstGeom>
          <a:ln>
            <a:solidFill>
              <a:schemeClr val="bg2"/>
            </a:solidFill>
          </a:ln>
        </p:spPr>
        <p:txBody>
          <a:bodyPr wrap="square">
            <a:spAutoFit/>
          </a:bodyPr>
          <a:lstStyle/>
          <a:p>
            <a:pPr marL="285750" indent="-285750">
              <a:buFont typeface="Arial" panose="020B0604020202020204" pitchFamily="34" charset="0"/>
              <a:buChar char="•"/>
              <a:defRPr/>
            </a:pPr>
            <a:r>
              <a:rPr lang="en-US" b="1" dirty="0" smtClean="0"/>
              <a:t>The </a:t>
            </a:r>
            <a:r>
              <a:rPr lang="en-US" dirty="0">
                <a:solidFill>
                  <a:srgbClr val="008000"/>
                </a:solidFill>
                <a:latin typeface="Aharoni" panose="02010803020104030203" pitchFamily="2" charset="-79"/>
                <a:cs typeface="Aharoni" panose="02010803020104030203" pitchFamily="2" charset="-79"/>
              </a:rPr>
              <a:t>right hepatic duct </a:t>
            </a:r>
            <a:r>
              <a:rPr lang="en-US" dirty="0"/>
              <a:t>drains the right lobe of the liver </a:t>
            </a:r>
            <a:endParaRPr lang="en-US" dirty="0" smtClean="0"/>
          </a:p>
          <a:p>
            <a:pPr marL="285750" indent="-285750">
              <a:buFont typeface="Arial" panose="020B0604020202020204" pitchFamily="34" charset="0"/>
              <a:buChar char="•"/>
              <a:defRPr/>
            </a:pPr>
            <a:r>
              <a:rPr lang="en-US" b="1" dirty="0" smtClean="0"/>
              <a:t>the </a:t>
            </a:r>
            <a:r>
              <a:rPr lang="en-US" dirty="0">
                <a:solidFill>
                  <a:srgbClr val="008000"/>
                </a:solidFill>
                <a:latin typeface="Aharoni" panose="02010803020104030203" pitchFamily="2" charset="-79"/>
                <a:cs typeface="Aharoni" panose="02010803020104030203" pitchFamily="2" charset="-79"/>
              </a:rPr>
              <a:t>left </a:t>
            </a:r>
            <a:r>
              <a:rPr lang="en-US" dirty="0">
                <a:solidFill>
                  <a:srgbClr val="008000"/>
                </a:solidFill>
                <a:latin typeface="Aharoni" panose="02010803020104030203" pitchFamily="2" charset="-79"/>
                <a:cs typeface="Aharoni" panose="02010803020104030203" pitchFamily="2" charset="-79"/>
              </a:rPr>
              <a:t>hepatic </a:t>
            </a:r>
            <a:r>
              <a:rPr lang="en-US" dirty="0" smtClean="0">
                <a:solidFill>
                  <a:srgbClr val="008000"/>
                </a:solidFill>
                <a:latin typeface="Aharoni" panose="02010803020104030203" pitchFamily="2" charset="-79"/>
                <a:cs typeface="Aharoni" panose="02010803020104030203" pitchFamily="2" charset="-79"/>
              </a:rPr>
              <a:t>duct </a:t>
            </a:r>
            <a:r>
              <a:rPr lang="en-US" dirty="0"/>
              <a:t>drains the left lobe, the caudate lobe, &amp; quadrate lobe. </a:t>
            </a:r>
            <a:endParaRPr lang="en-US" dirty="0" smtClean="0"/>
          </a:p>
          <a:p>
            <a:pPr marL="285750" indent="-285750">
              <a:buFont typeface="Arial" panose="020B0604020202020204" pitchFamily="34" charset="0"/>
              <a:buChar char="•"/>
              <a:defRPr/>
            </a:pPr>
            <a:r>
              <a:rPr lang="en-US" dirty="0" smtClean="0"/>
              <a:t>After </a:t>
            </a:r>
            <a:r>
              <a:rPr lang="en-US" dirty="0"/>
              <a:t>a short course, the hepatic ducts unite to form </a:t>
            </a:r>
            <a:r>
              <a:rPr lang="en-US" dirty="0">
                <a:solidFill>
                  <a:srgbClr val="008000"/>
                </a:solidFill>
                <a:latin typeface="Aharoni" panose="02010803020104030203" pitchFamily="2" charset="-79"/>
                <a:cs typeface="Aharoni" panose="02010803020104030203" pitchFamily="2" charset="-79"/>
              </a:rPr>
              <a:t>the </a:t>
            </a:r>
            <a:r>
              <a:rPr lang="en-US" dirty="0">
                <a:solidFill>
                  <a:srgbClr val="008000"/>
                </a:solidFill>
                <a:latin typeface="Aharoni" panose="02010803020104030203" pitchFamily="2" charset="-79"/>
                <a:cs typeface="Aharoni" panose="02010803020104030203" pitchFamily="2" charset="-79"/>
              </a:rPr>
              <a:t>common hepatic duct</a:t>
            </a:r>
          </a:p>
          <a:p>
            <a:pPr marL="114300" lvl="1">
              <a:defRPr/>
            </a:pPr>
            <a:endParaRPr lang="en-US" dirty="0"/>
          </a:p>
        </p:txBody>
      </p:sp>
      <p:sp>
        <p:nvSpPr>
          <p:cNvPr id="6" name="Rectangle 5"/>
          <p:cNvSpPr/>
          <p:nvPr/>
        </p:nvSpPr>
        <p:spPr>
          <a:xfrm>
            <a:off x="607422" y="630803"/>
            <a:ext cx="2326278" cy="523220"/>
          </a:xfrm>
          <a:prstGeom prst="rect">
            <a:avLst/>
          </a:prstGeom>
        </p:spPr>
        <p:txBody>
          <a:bodyPr wrap="none">
            <a:spAutoFit/>
          </a:bodyPr>
          <a:lstStyle/>
          <a:p>
            <a:r>
              <a:rPr lang="en-US" sz="2800" dirty="0">
                <a:solidFill>
                  <a:schemeClr val="accent5">
                    <a:lumMod val="50000"/>
                  </a:schemeClr>
                </a:solidFill>
                <a:latin typeface="Aharoni" panose="02010803020104030203" pitchFamily="2" charset="-79"/>
                <a:cs typeface="Aharoni" panose="02010803020104030203" pitchFamily="2" charset="-79"/>
              </a:rPr>
              <a:t>The Bile </a:t>
            </a:r>
            <a:r>
              <a:rPr lang="en-US" sz="2800" dirty="0" smtClean="0">
                <a:solidFill>
                  <a:schemeClr val="accent5">
                    <a:lumMod val="50000"/>
                  </a:schemeClr>
                </a:solidFill>
                <a:latin typeface="Aharoni" panose="02010803020104030203" pitchFamily="2" charset="-79"/>
                <a:cs typeface="Aharoni" panose="02010803020104030203" pitchFamily="2" charset="-79"/>
              </a:rPr>
              <a:t>Duct</a:t>
            </a:r>
            <a:endParaRPr lang="en-US" sz="2800" dirty="0">
              <a:solidFill>
                <a:schemeClr val="accent5">
                  <a:lumMod val="50000"/>
                </a:schemeClr>
              </a:solidFill>
              <a:latin typeface="Aharoni" panose="02010803020104030203" pitchFamily="2" charset="-79"/>
              <a:cs typeface="Aharoni" panose="02010803020104030203" pitchFamily="2" charset="-79"/>
            </a:endParaRPr>
          </a:p>
        </p:txBody>
      </p:sp>
      <p:sp>
        <p:nvSpPr>
          <p:cNvPr id="9" name="Rectangle 8"/>
          <p:cNvSpPr/>
          <p:nvPr/>
        </p:nvSpPr>
        <p:spPr>
          <a:xfrm>
            <a:off x="228600" y="3493124"/>
            <a:ext cx="4953000" cy="2031325"/>
          </a:xfrm>
          <a:prstGeom prst="rect">
            <a:avLst/>
          </a:prstGeom>
          <a:ln>
            <a:solidFill>
              <a:schemeClr val="bg1">
                <a:lumMod val="95000"/>
              </a:schemeClr>
            </a:solidFill>
          </a:ln>
        </p:spPr>
        <p:txBody>
          <a:bodyPr wrap="square">
            <a:spAutoFit/>
          </a:bodyPr>
          <a:lstStyle/>
          <a:p>
            <a:pPr>
              <a:defRPr/>
            </a:pPr>
            <a:r>
              <a:rPr lang="en-US" dirty="0">
                <a:solidFill>
                  <a:srgbClr val="008000"/>
                </a:solidFill>
                <a:latin typeface="Aharoni" panose="02010803020104030203" pitchFamily="2" charset="-79"/>
                <a:cs typeface="Aharoni" panose="02010803020104030203" pitchFamily="2" charset="-79"/>
              </a:rPr>
              <a:t>the common hepatic duct</a:t>
            </a:r>
          </a:p>
          <a:p>
            <a:pPr marL="285750" indent="-285750">
              <a:buFont typeface="Arial" panose="020B0604020202020204" pitchFamily="34" charset="0"/>
              <a:buChar char="•"/>
              <a:defRPr/>
            </a:pPr>
            <a:r>
              <a:rPr lang="en-US" dirty="0" smtClean="0"/>
              <a:t>is </a:t>
            </a:r>
            <a:r>
              <a:rPr lang="en-US" dirty="0"/>
              <a:t>about 1.5 in. (4 cm) long </a:t>
            </a:r>
            <a:endParaRPr lang="en-US" dirty="0" smtClean="0"/>
          </a:p>
          <a:p>
            <a:pPr marL="285750" indent="-285750">
              <a:buFont typeface="Arial" panose="020B0604020202020204" pitchFamily="34" charset="0"/>
              <a:buChar char="•"/>
              <a:defRPr/>
            </a:pPr>
            <a:r>
              <a:rPr lang="en-US" dirty="0" smtClean="0"/>
              <a:t>descends </a:t>
            </a:r>
            <a:r>
              <a:rPr lang="en-US" dirty="0"/>
              <a:t>within the free margin of the lesser </a:t>
            </a:r>
            <a:r>
              <a:rPr lang="en-US" dirty="0" err="1"/>
              <a:t>omentum</a:t>
            </a:r>
            <a:r>
              <a:rPr lang="en-US" dirty="0"/>
              <a:t>. </a:t>
            </a:r>
            <a:endParaRPr lang="en-US" dirty="0" smtClean="0"/>
          </a:p>
          <a:p>
            <a:pPr marL="285750" indent="-285750">
              <a:buFont typeface="Arial" panose="020B0604020202020204" pitchFamily="34" charset="0"/>
              <a:buChar char="•"/>
              <a:defRPr/>
            </a:pPr>
            <a:r>
              <a:rPr lang="en-US" dirty="0" smtClean="0"/>
              <a:t>is </a:t>
            </a:r>
            <a:r>
              <a:rPr lang="en-US" dirty="0"/>
              <a:t>joined on the right side by the </a:t>
            </a:r>
            <a:r>
              <a:rPr lang="en-US" b="1" dirty="0">
                <a:solidFill>
                  <a:srgbClr val="008000"/>
                </a:solidFill>
                <a:latin typeface="Aharoni" panose="02010803020104030203" pitchFamily="2" charset="-79"/>
                <a:cs typeface="Aharoni" panose="02010803020104030203" pitchFamily="2" charset="-79"/>
              </a:rPr>
              <a:t>cystic duct</a:t>
            </a:r>
            <a:r>
              <a:rPr lang="en-US" b="1" dirty="0"/>
              <a:t> </a:t>
            </a:r>
            <a:r>
              <a:rPr lang="en-US" dirty="0"/>
              <a:t>from the gallbladder to form the </a:t>
            </a:r>
            <a:r>
              <a:rPr lang="en-US" b="1" dirty="0">
                <a:solidFill>
                  <a:srgbClr val="008000"/>
                </a:solidFill>
                <a:latin typeface="Aharoni" panose="02010803020104030203" pitchFamily="2" charset="-79"/>
                <a:cs typeface="Aharoni" panose="02010803020104030203" pitchFamily="2" charset="-79"/>
              </a:rPr>
              <a:t>common bile duct</a:t>
            </a:r>
            <a:endParaRPr lang="en-US" b="1" dirty="0">
              <a:solidFill>
                <a:srgbClr val="008000"/>
              </a:solidFill>
              <a:latin typeface="Aharoni" panose="02010803020104030203" pitchFamily="2" charset="-79"/>
              <a:cs typeface="Aharoni" panose="02010803020104030203" pitchFamily="2" charset="-79"/>
            </a:endParaRPr>
          </a:p>
        </p:txBody>
      </p:sp>
      <p:pic>
        <p:nvPicPr>
          <p:cNvPr id="14" name="Picture 3" descr="C:\Documents and Settings\Free User\My Documents\My Pictures\19261.jpg"/>
          <p:cNvPicPr>
            <a:picLocks noChangeAspect="1" noChangeArrowheads="1"/>
          </p:cNvPicPr>
          <p:nvPr/>
        </p:nvPicPr>
        <p:blipFill>
          <a:blip r:embed="rId4" cstate="print"/>
          <a:srcRect/>
          <a:stretch>
            <a:fillRect/>
          </a:stretch>
        </p:blipFill>
        <p:spPr bwMode="auto">
          <a:xfrm>
            <a:off x="6276372" y="1473115"/>
            <a:ext cx="5242116" cy="4509146"/>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743184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19</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6" name="Rectangle 5"/>
          <p:cNvSpPr/>
          <p:nvPr/>
        </p:nvSpPr>
        <p:spPr>
          <a:xfrm>
            <a:off x="607422" y="630803"/>
            <a:ext cx="2326278" cy="523220"/>
          </a:xfrm>
          <a:prstGeom prst="rect">
            <a:avLst/>
          </a:prstGeom>
        </p:spPr>
        <p:txBody>
          <a:bodyPr wrap="none">
            <a:spAutoFit/>
          </a:bodyPr>
          <a:lstStyle/>
          <a:p>
            <a:r>
              <a:rPr lang="en-US" sz="2800" dirty="0">
                <a:solidFill>
                  <a:schemeClr val="accent5">
                    <a:lumMod val="50000"/>
                  </a:schemeClr>
                </a:solidFill>
                <a:latin typeface="Aharoni" panose="02010803020104030203" pitchFamily="2" charset="-79"/>
                <a:cs typeface="Aharoni" panose="02010803020104030203" pitchFamily="2" charset="-79"/>
              </a:rPr>
              <a:t>The Bile </a:t>
            </a:r>
            <a:r>
              <a:rPr lang="en-US" sz="2800" dirty="0" smtClean="0">
                <a:solidFill>
                  <a:schemeClr val="accent5">
                    <a:lumMod val="50000"/>
                  </a:schemeClr>
                </a:solidFill>
                <a:latin typeface="Aharoni" panose="02010803020104030203" pitchFamily="2" charset="-79"/>
                <a:cs typeface="Aharoni" panose="02010803020104030203" pitchFamily="2" charset="-79"/>
              </a:rPr>
              <a:t>Duct</a:t>
            </a:r>
            <a:endParaRPr lang="en-US" sz="2800" dirty="0">
              <a:solidFill>
                <a:schemeClr val="accent5">
                  <a:lumMod val="50000"/>
                </a:schemeClr>
              </a:solidFill>
              <a:latin typeface="Aharoni" panose="02010803020104030203" pitchFamily="2" charset="-79"/>
              <a:cs typeface="Aharoni" panose="02010803020104030203" pitchFamily="2" charset="-79"/>
            </a:endParaRPr>
          </a:p>
        </p:txBody>
      </p:sp>
      <p:sp>
        <p:nvSpPr>
          <p:cNvPr id="7" name="Oval 6"/>
          <p:cNvSpPr/>
          <p:nvPr/>
        </p:nvSpPr>
        <p:spPr>
          <a:xfrm>
            <a:off x="8465630" y="479187"/>
            <a:ext cx="863600" cy="413226"/>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896603" y="786310"/>
            <a:ext cx="1953228" cy="31271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1473115"/>
            <a:ext cx="4953000" cy="4210383"/>
          </a:xfrm>
          <a:prstGeom prst="rect">
            <a:avLst/>
          </a:prstGeom>
          <a:ln>
            <a:solidFill>
              <a:schemeClr val="bg1">
                <a:lumMod val="95000"/>
              </a:schemeClr>
            </a:solidFill>
          </a:ln>
        </p:spPr>
        <p:txBody>
          <a:bodyPr wrap="square">
            <a:spAutoFit/>
          </a:bodyPr>
          <a:lstStyle/>
          <a:p>
            <a:pPr eaLnBrk="0" fontAlgn="base" hangingPunct="0">
              <a:spcBef>
                <a:spcPct val="20000"/>
              </a:spcBef>
              <a:spcAft>
                <a:spcPct val="0"/>
              </a:spcAft>
              <a:defRPr/>
            </a:pPr>
            <a:r>
              <a:rPr lang="en-US" dirty="0" smtClean="0">
                <a:solidFill>
                  <a:srgbClr val="008000"/>
                </a:solidFill>
                <a:latin typeface="Aharoni" panose="02010803020104030203" pitchFamily="2" charset="-79"/>
                <a:cs typeface="Aharoni" panose="02010803020104030203" pitchFamily="2" charset="-79"/>
              </a:rPr>
              <a:t>The </a:t>
            </a:r>
            <a:r>
              <a:rPr lang="en-US" dirty="0">
                <a:solidFill>
                  <a:srgbClr val="008000"/>
                </a:solidFill>
                <a:latin typeface="Aharoni" panose="02010803020104030203" pitchFamily="2" charset="-79"/>
                <a:cs typeface="Aharoni" panose="02010803020104030203" pitchFamily="2" charset="-79"/>
              </a:rPr>
              <a:t>common bile duct </a:t>
            </a:r>
            <a:endParaRPr lang="en-US" dirty="0" smtClean="0">
              <a:solidFill>
                <a:srgbClr val="008000"/>
              </a:solidFill>
              <a:latin typeface="Aharoni" panose="02010803020104030203" pitchFamily="2" charset="-79"/>
              <a:cs typeface="Aharoni" panose="02010803020104030203" pitchFamily="2" charset="-79"/>
            </a:endParaRPr>
          </a:p>
          <a:p>
            <a:pPr eaLnBrk="0" fontAlgn="base" hangingPunct="0">
              <a:spcBef>
                <a:spcPct val="20000"/>
              </a:spcBef>
              <a:spcAft>
                <a:spcPct val="0"/>
              </a:spcAft>
              <a:defRPr/>
            </a:pPr>
            <a:r>
              <a:rPr lang="en-US" sz="2000" b="1" dirty="0" smtClean="0"/>
              <a:t>	is </a:t>
            </a:r>
            <a:r>
              <a:rPr lang="en-US" sz="2000" b="1" dirty="0"/>
              <a:t>about 3 inches (8 cm) long.</a:t>
            </a:r>
          </a:p>
          <a:p>
            <a:pPr marL="342900" indent="-342900" eaLnBrk="0" fontAlgn="base" hangingPunct="0">
              <a:spcBef>
                <a:spcPct val="20000"/>
              </a:spcBef>
              <a:spcAft>
                <a:spcPct val="0"/>
              </a:spcAft>
              <a:buFont typeface="Arial" charset="0"/>
              <a:buChar char="•"/>
              <a:defRPr/>
            </a:pPr>
            <a:r>
              <a:rPr lang="en-US" sz="2000" dirty="0">
                <a:solidFill>
                  <a:schemeClr val="accent5">
                    <a:lumMod val="50000"/>
                  </a:schemeClr>
                </a:solidFill>
                <a:latin typeface="Aharoni" panose="02010803020104030203" pitchFamily="2" charset="-79"/>
                <a:cs typeface="Aharoni" panose="02010803020104030203" pitchFamily="2" charset="-79"/>
              </a:rPr>
              <a:t>Course</a:t>
            </a:r>
            <a:r>
              <a:rPr lang="en-US" sz="2000" b="1" dirty="0"/>
              <a:t>:</a:t>
            </a:r>
          </a:p>
          <a:p>
            <a:pPr marL="800100" lvl="1" indent="-342900" eaLnBrk="0" hangingPunct="0">
              <a:spcBef>
                <a:spcPct val="20000"/>
              </a:spcBef>
              <a:buFont typeface="Arial" charset="0"/>
              <a:buChar char="•"/>
            </a:pPr>
            <a:r>
              <a:rPr lang="en-US" sz="2000" b="1" dirty="0"/>
              <a:t>First it lies in the right free margin of the lesser </a:t>
            </a:r>
            <a:r>
              <a:rPr lang="en-US" sz="2000" b="1" dirty="0" err="1"/>
              <a:t>omentum</a:t>
            </a:r>
            <a:r>
              <a:rPr lang="en-US" sz="2000" b="1" dirty="0"/>
              <a:t>.</a:t>
            </a:r>
          </a:p>
          <a:p>
            <a:pPr marL="800100" lvl="1" indent="-342900" eaLnBrk="0" hangingPunct="0">
              <a:spcBef>
                <a:spcPct val="20000"/>
              </a:spcBef>
              <a:buFont typeface="Arial" charset="0"/>
              <a:buChar char="•"/>
            </a:pPr>
            <a:r>
              <a:rPr lang="en-US" sz="2000" b="1" dirty="0"/>
              <a:t>Then it runs behind the first part of the duodenum. </a:t>
            </a:r>
          </a:p>
          <a:p>
            <a:pPr marL="800100" lvl="1" indent="-342900" eaLnBrk="0" hangingPunct="0">
              <a:spcBef>
                <a:spcPct val="20000"/>
              </a:spcBef>
              <a:buFont typeface="Arial" charset="0"/>
              <a:buChar char="•"/>
            </a:pPr>
            <a:r>
              <a:rPr lang="en-US" sz="2000" b="1" dirty="0"/>
              <a:t>Lastly it lies in a groove on the posterior surface of the head of the pancreas. Here, the bile duct comes into contact with the main pancreatic duct</a:t>
            </a:r>
            <a:endParaRPr lang="en-US" sz="2000" b="1" dirty="0"/>
          </a:p>
        </p:txBody>
      </p:sp>
      <p:pic>
        <p:nvPicPr>
          <p:cNvPr id="14" name="Picture 3" descr="C:\Documents and Settings\Free User\My Documents\My Pictures\19261.jpg"/>
          <p:cNvPicPr>
            <a:picLocks noChangeAspect="1" noChangeArrowheads="1"/>
          </p:cNvPicPr>
          <p:nvPr/>
        </p:nvPicPr>
        <p:blipFill>
          <a:blip r:embed="rId4" cstate="print"/>
          <a:srcRect/>
          <a:stretch>
            <a:fillRect/>
          </a:stretch>
        </p:blipFill>
        <p:spPr bwMode="auto">
          <a:xfrm>
            <a:off x="5715000" y="228600"/>
            <a:ext cx="5242116" cy="4509146"/>
          </a:xfrm>
          <a:prstGeom prst="rect">
            <a:avLst/>
          </a:prstGeom>
          <a:noFill/>
          <a:ln w="9525">
            <a:solidFill>
              <a:schemeClr val="accent1"/>
            </a:solidFill>
            <a:miter lim="800000"/>
            <a:headEnd/>
            <a:tailEnd/>
          </a:ln>
        </p:spPr>
      </p:pic>
      <p:pic>
        <p:nvPicPr>
          <p:cNvPr id="12" name="Picture 2" descr="C:\Documents and Settings\Free User\My Documents\My Pictures\C5FF7.png"/>
          <p:cNvPicPr>
            <a:picLocks noChangeAspect="1" noChangeArrowheads="1"/>
          </p:cNvPicPr>
          <p:nvPr/>
        </p:nvPicPr>
        <p:blipFill>
          <a:blip r:embed="rId5" cstate="print"/>
          <a:srcRect/>
          <a:stretch>
            <a:fillRect/>
          </a:stretch>
        </p:blipFill>
        <p:spPr bwMode="auto">
          <a:xfrm>
            <a:off x="7502349" y="3768657"/>
            <a:ext cx="3048000" cy="216789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76144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sz="half" idx="1"/>
          </p:nvPr>
        </p:nvSpPr>
        <p:spPr>
          <a:xfrm>
            <a:off x="609600" y="1493460"/>
            <a:ext cx="10744200" cy="4145340"/>
          </a:xfrm>
        </p:spPr>
        <p:txBody>
          <a:bodyPr>
            <a:normAutofit fontScale="40000" lnSpcReduction="20000"/>
          </a:bodyPr>
          <a:lstStyle/>
          <a:p>
            <a:pPr>
              <a:buNone/>
            </a:pPr>
            <a:r>
              <a:rPr lang="en-US" sz="5800" b="1" dirty="0" smtClean="0">
                <a:effectLst>
                  <a:outerShdw blurRad="38100" dist="38100" dir="2700000" algn="tl">
                    <a:srgbClr val="000000">
                      <a:alpha val="43137"/>
                    </a:srgbClr>
                  </a:outerShdw>
                </a:effectLst>
                <a:latin typeface="Batang" pitchFamily="18" charset="-127"/>
                <a:ea typeface="Batang" pitchFamily="18" charset="-127"/>
                <a:cs typeface="Arial" pitchFamily="34" charset="0"/>
              </a:rPr>
              <a:t>At </a:t>
            </a:r>
            <a:r>
              <a:rPr lang="en-US" sz="5800" b="1" dirty="0">
                <a:effectLst>
                  <a:outerShdw blurRad="38100" dist="38100" dir="2700000" algn="tl">
                    <a:srgbClr val="000000">
                      <a:alpha val="43137"/>
                    </a:srgbClr>
                  </a:outerShdw>
                </a:effectLst>
                <a:latin typeface="Batang" pitchFamily="18" charset="-127"/>
                <a:ea typeface="Batang" pitchFamily="18" charset="-127"/>
                <a:cs typeface="Arial" pitchFamily="34" charset="0"/>
              </a:rPr>
              <a:t>the end of this discussion, we will be able to </a:t>
            </a:r>
            <a:r>
              <a:rPr lang="en-US" sz="5800" b="1" dirty="0" smtClean="0">
                <a:effectLst>
                  <a:outerShdw blurRad="38100" dist="38100" dir="2700000" algn="tl">
                    <a:srgbClr val="000000">
                      <a:alpha val="43137"/>
                    </a:srgbClr>
                  </a:outerShdw>
                </a:effectLst>
                <a:latin typeface="Batang" pitchFamily="18" charset="-127"/>
                <a:ea typeface="Batang" pitchFamily="18" charset="-127"/>
                <a:cs typeface="Arial" pitchFamily="34" charset="0"/>
              </a:rPr>
              <a:t>describe</a:t>
            </a:r>
            <a:r>
              <a:rPr lang="en-US" sz="5800" b="1" dirty="0" smtClean="0">
                <a:effectLst>
                  <a:outerShdw blurRad="38100" dist="38100" dir="2700000" algn="tl">
                    <a:srgbClr val="000000">
                      <a:alpha val="43137"/>
                    </a:srgbClr>
                  </a:outerShdw>
                </a:effectLst>
                <a:latin typeface="Batang" pitchFamily="18" charset="-127"/>
                <a:ea typeface="Batang" pitchFamily="18" charset="-127"/>
                <a:cs typeface="Arial" pitchFamily="34" charset="0"/>
              </a:rPr>
              <a:t>:</a:t>
            </a:r>
            <a:endParaRPr lang="en-US" sz="58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buNone/>
            </a:pPr>
            <a:endParaRPr lang="en-US" sz="2200" b="1" dirty="0" smtClean="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nSpc>
                <a:spcPct val="170000"/>
              </a:lnSpc>
              <a:buClr>
                <a:schemeClr val="tx1">
                  <a:lumMod val="85000"/>
                  <a:lumOff val="15000"/>
                </a:schemeClr>
              </a:buClr>
              <a:buFont typeface="Wingdings" pitchFamily="2" charset="2"/>
              <a:buChar char="§"/>
            </a:pPr>
            <a:r>
              <a:rPr lang="en-US" sz="5000" b="1" dirty="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Topographical anatomy of the pancreas </a:t>
            </a:r>
            <a:r>
              <a:rPr lang="en-US" sz="5000" b="1" dirty="0" smtClean="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&amp; the </a:t>
            </a:r>
            <a:r>
              <a:rPr lang="en-US" sz="5000" b="1" dirty="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biliary system:</a:t>
            </a:r>
          </a:p>
          <a:p>
            <a:pPr lvl="1">
              <a:lnSpc>
                <a:spcPct val="170000"/>
              </a:lnSpc>
            </a:pPr>
            <a:r>
              <a:rPr lang="en-US" sz="5000" b="1" dirty="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Location, parts, relations &amp; peritoneal reflection </a:t>
            </a:r>
          </a:p>
          <a:p>
            <a:pPr lvl="1">
              <a:lnSpc>
                <a:spcPct val="170000"/>
              </a:lnSpc>
            </a:pPr>
            <a:r>
              <a:rPr lang="en-US" sz="5000" b="1" dirty="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Blood supply, nerve supply and lymphatic drainage</a:t>
            </a:r>
          </a:p>
          <a:p>
            <a:pPr lvl="1">
              <a:lnSpc>
                <a:spcPct val="170000"/>
              </a:lnSpc>
            </a:pPr>
            <a:r>
              <a:rPr lang="en-US" sz="5000" b="1" dirty="0">
                <a:solidFill>
                  <a:schemeClr val="accent1">
                    <a:lumMod val="50000"/>
                  </a:schemeClr>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Course of each of common hepatic, cystic and common bile duct and pancreatic ducts</a:t>
            </a:r>
          </a:p>
          <a:p>
            <a:pPr lvl="1">
              <a:lnSpc>
                <a:spcPct val="170000"/>
              </a:lnSpc>
              <a:buClr>
                <a:schemeClr val="tx1">
                  <a:lumMod val="85000"/>
                  <a:lumOff val="15000"/>
                </a:schemeClr>
              </a:buClr>
              <a:buFont typeface="Courier New" pitchFamily="49" charset="0"/>
              <a:buChar char="o"/>
            </a:pPr>
            <a:endParaRPr lang="en-US" sz="1300" b="1" dirty="0">
              <a:effectLst>
                <a:outerShdw blurRad="38100" dist="38100" dir="2700000" algn="tl">
                  <a:srgbClr val="000000">
                    <a:alpha val="43137"/>
                  </a:srgbClr>
                </a:outerShdw>
              </a:effectLst>
              <a:latin typeface="Batang" pitchFamily="18" charset="-127"/>
              <a:ea typeface="Batang" pitchFamily="18" charset="-127"/>
              <a:cs typeface="Arial" pitchFamily="34" charset="0"/>
            </a:endParaRPr>
          </a:p>
          <a:p>
            <a:pPr>
              <a:lnSpc>
                <a:spcPct val="170000"/>
              </a:lnSpc>
              <a:buClr>
                <a:schemeClr val="tx1">
                  <a:lumMod val="85000"/>
                  <a:lumOff val="15000"/>
                </a:schemeClr>
              </a:buClr>
              <a:buFont typeface="Wingdings" pitchFamily="2" charset="2"/>
              <a:buChar char="§"/>
            </a:pPr>
            <a:r>
              <a:rPr lang="en-US" sz="5100" b="1" dirty="0">
                <a:solidFill>
                  <a:srgbClr val="FF0000"/>
                </a:solidFill>
                <a:effectLst>
                  <a:outerShdw blurRad="38100" dist="38100" dir="2700000" algn="tl">
                    <a:srgbClr val="000000">
                      <a:alpha val="43137"/>
                    </a:srgbClr>
                  </a:outerShdw>
                </a:effectLst>
                <a:latin typeface="Batang" pitchFamily="18" charset="-127"/>
                <a:ea typeface="Batang" pitchFamily="18" charset="-127"/>
                <a:cs typeface="Arial" pitchFamily="34" charset="0"/>
              </a:rPr>
              <a:t>Clinical Correlations </a:t>
            </a:r>
          </a:p>
          <a:p>
            <a:pPr>
              <a:buFont typeface="Wingdings" pitchFamily="2" charset="2"/>
              <a:buChar char="q"/>
            </a:pPr>
            <a:endParaRPr lang="en-US" sz="2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None/>
            </a:pPr>
            <a:endParaRPr lang="en-US" sz="2000" b="1" i="1" dirty="0">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descr="C:\Users\ksu\Desktop\ksu-logo.png"/>
          <p:cNvPicPr>
            <a:picLocks noChangeAspect="1" noChangeArrowheads="1"/>
          </p:cNvPicPr>
          <p:nvPr/>
        </p:nvPicPr>
        <p:blipFill>
          <a:blip r:embed="rId3" cstate="print"/>
          <a:srcRect/>
          <a:stretch>
            <a:fillRect/>
          </a:stretch>
        </p:blipFill>
        <p:spPr bwMode="auto">
          <a:xfrm>
            <a:off x="10934700" y="0"/>
            <a:ext cx="1295400" cy="50093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fld id="{B6F15528-21DE-4FAA-801E-634DDDAF4B2B}" type="slidenum">
              <a:rPr lang="en-US" sz="1050"/>
              <a:pPr/>
              <a:t>2</a:t>
            </a:fld>
            <a:endParaRPr lang="en-US" sz="1050" dirty="0"/>
          </a:p>
        </p:txBody>
      </p:sp>
      <p:sp>
        <p:nvSpPr>
          <p:cNvPr id="2" name="Footer Placeholder 1"/>
          <p:cNvSpPr>
            <a:spLocks noGrp="1"/>
          </p:cNvSpPr>
          <p:nvPr>
            <p:ph type="ftr" sz="quarter" idx="11"/>
          </p:nvPr>
        </p:nvSpPr>
        <p:spPr/>
        <p:txBody>
          <a:bodyPr/>
          <a:lstStyle/>
          <a:p>
            <a:r>
              <a:rPr lang="en-US" sz="1000" dirty="0" smtClean="0"/>
              <a:t>AHID </a:t>
            </a:r>
            <a:r>
              <a:rPr lang="en-US" sz="1000" dirty="0"/>
              <a:t>KAIMKHANI</a:t>
            </a:r>
          </a:p>
        </p:txBody>
      </p:sp>
      <p:sp>
        <p:nvSpPr>
          <p:cNvPr id="4" name="Rectangle 3"/>
          <p:cNvSpPr/>
          <p:nvPr/>
        </p:nvSpPr>
        <p:spPr>
          <a:xfrm>
            <a:off x="609600" y="0"/>
            <a:ext cx="4191001" cy="1569660"/>
          </a:xfrm>
          <a:prstGeom prst="rect">
            <a:avLst/>
          </a:prstGeom>
        </p:spPr>
        <p:txBody>
          <a:bodyPr wrap="square">
            <a:spAutoFit/>
          </a:bodyPr>
          <a:lstStyle/>
          <a:p>
            <a:pPr>
              <a:buNone/>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Objectives</a:t>
            </a: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20</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6" name="Rectangle 5"/>
          <p:cNvSpPr/>
          <p:nvPr/>
        </p:nvSpPr>
        <p:spPr>
          <a:xfrm>
            <a:off x="699884" y="424190"/>
            <a:ext cx="2326278" cy="523220"/>
          </a:xfrm>
          <a:prstGeom prst="rect">
            <a:avLst/>
          </a:prstGeom>
        </p:spPr>
        <p:txBody>
          <a:bodyPr wrap="none">
            <a:spAutoFit/>
          </a:bodyPr>
          <a:lstStyle/>
          <a:p>
            <a:r>
              <a:rPr lang="en-US" sz="2800" dirty="0">
                <a:solidFill>
                  <a:schemeClr val="accent5">
                    <a:lumMod val="50000"/>
                  </a:schemeClr>
                </a:solidFill>
                <a:latin typeface="Aharoni" panose="02010803020104030203" pitchFamily="2" charset="-79"/>
                <a:cs typeface="Aharoni" panose="02010803020104030203" pitchFamily="2" charset="-79"/>
              </a:rPr>
              <a:t>The Bile </a:t>
            </a:r>
            <a:r>
              <a:rPr lang="en-US" sz="2800" dirty="0" smtClean="0">
                <a:solidFill>
                  <a:schemeClr val="accent5">
                    <a:lumMod val="50000"/>
                  </a:schemeClr>
                </a:solidFill>
                <a:latin typeface="Aharoni" panose="02010803020104030203" pitchFamily="2" charset="-79"/>
                <a:cs typeface="Aharoni" panose="02010803020104030203" pitchFamily="2" charset="-79"/>
              </a:rPr>
              <a:t>Duct</a:t>
            </a:r>
            <a:endParaRPr lang="en-US" sz="2800" dirty="0">
              <a:solidFill>
                <a:schemeClr val="accent5">
                  <a:lumMod val="50000"/>
                </a:schemeClr>
              </a:solidFill>
              <a:latin typeface="Aharoni" panose="02010803020104030203" pitchFamily="2" charset="-79"/>
              <a:cs typeface="Aharoni" panose="02010803020104030203" pitchFamily="2" charset="-79"/>
            </a:endParaRPr>
          </a:p>
        </p:txBody>
      </p:sp>
      <p:sp>
        <p:nvSpPr>
          <p:cNvPr id="9" name="Rectangle 8"/>
          <p:cNvSpPr/>
          <p:nvPr/>
        </p:nvSpPr>
        <p:spPr>
          <a:xfrm>
            <a:off x="271994" y="892413"/>
            <a:ext cx="6004378" cy="4308872"/>
          </a:xfrm>
          <a:prstGeom prst="rect">
            <a:avLst/>
          </a:prstGeom>
          <a:ln>
            <a:solidFill>
              <a:schemeClr val="bg1">
                <a:lumMod val="95000"/>
              </a:schemeClr>
            </a:solidFill>
          </a:ln>
        </p:spPr>
        <p:txBody>
          <a:bodyPr wrap="square">
            <a:spAutoFit/>
          </a:bodyPr>
          <a:lstStyle/>
          <a:p>
            <a:pPr eaLnBrk="0" fontAlgn="base" hangingPunct="0">
              <a:spcBef>
                <a:spcPct val="20000"/>
              </a:spcBef>
              <a:spcAft>
                <a:spcPct val="0"/>
              </a:spcAft>
              <a:defRPr/>
            </a:pPr>
            <a:r>
              <a:rPr lang="en-US" dirty="0" smtClean="0">
                <a:solidFill>
                  <a:srgbClr val="008000"/>
                </a:solidFill>
                <a:latin typeface="Aharoni" panose="02010803020104030203" pitchFamily="2" charset="-79"/>
                <a:cs typeface="Aharoni" panose="02010803020104030203" pitchFamily="2" charset="-79"/>
              </a:rPr>
              <a:t>The </a:t>
            </a:r>
            <a:r>
              <a:rPr lang="en-US" dirty="0">
                <a:solidFill>
                  <a:srgbClr val="008000"/>
                </a:solidFill>
                <a:latin typeface="Aharoni" panose="02010803020104030203" pitchFamily="2" charset="-79"/>
                <a:cs typeface="Aharoni" panose="02010803020104030203" pitchFamily="2" charset="-79"/>
              </a:rPr>
              <a:t>common bile duct </a:t>
            </a:r>
            <a:endParaRPr lang="en-US" dirty="0" smtClean="0">
              <a:solidFill>
                <a:srgbClr val="008000"/>
              </a:solidFill>
              <a:latin typeface="Aharoni" panose="02010803020104030203" pitchFamily="2" charset="-79"/>
              <a:cs typeface="Aharoni" panose="02010803020104030203" pitchFamily="2" charset="-79"/>
            </a:endParaRPr>
          </a:p>
          <a:p>
            <a:pPr marL="342900" indent="-342900">
              <a:buFont typeface="Arial" panose="020B0604020202020204" pitchFamily="34" charset="0"/>
              <a:buChar char="•"/>
              <a:defRPr/>
            </a:pPr>
            <a:r>
              <a:rPr lang="en-US" sz="1600" b="1" dirty="0" smtClean="0">
                <a:solidFill>
                  <a:srgbClr val="C00000"/>
                </a:solidFill>
                <a:latin typeface="Arial" pitchFamily="34" charset="0"/>
                <a:cs typeface="Arial" pitchFamily="34" charset="0"/>
              </a:rPr>
              <a:t>ends </a:t>
            </a:r>
            <a:r>
              <a:rPr lang="en-US" sz="1600" b="1" dirty="0">
                <a:solidFill>
                  <a:srgbClr val="C00000"/>
                </a:solidFill>
                <a:latin typeface="Arial" pitchFamily="34" charset="0"/>
                <a:cs typeface="Arial" pitchFamily="34" charset="0"/>
              </a:rPr>
              <a:t>below </a:t>
            </a:r>
            <a:r>
              <a:rPr lang="en-US" sz="1600" dirty="0">
                <a:latin typeface="Arial" pitchFamily="34" charset="0"/>
                <a:cs typeface="Arial" pitchFamily="34" charset="0"/>
              </a:rPr>
              <a:t>by </a:t>
            </a:r>
            <a:r>
              <a:rPr lang="en-US" sz="1600" b="1" dirty="0">
                <a:latin typeface="Arial" pitchFamily="34" charset="0"/>
                <a:cs typeface="Arial" pitchFamily="34" charset="0"/>
              </a:rPr>
              <a:t>piercing the medial wall of the </a:t>
            </a:r>
            <a:r>
              <a:rPr lang="en-US" sz="1600" b="1" dirty="0" smtClean="0">
                <a:latin typeface="Arial" pitchFamily="34" charset="0"/>
                <a:cs typeface="Arial" pitchFamily="34" charset="0"/>
              </a:rPr>
              <a:t>second </a:t>
            </a:r>
            <a:r>
              <a:rPr lang="en-US" sz="1600" b="1" dirty="0">
                <a:latin typeface="Arial" pitchFamily="34" charset="0"/>
                <a:cs typeface="Arial" pitchFamily="34" charset="0"/>
              </a:rPr>
              <a:t>part of the duodenum </a:t>
            </a:r>
            <a:r>
              <a:rPr lang="en-US" sz="1600" dirty="0">
                <a:latin typeface="Arial" pitchFamily="34" charset="0"/>
                <a:cs typeface="Arial" pitchFamily="34" charset="0"/>
              </a:rPr>
              <a:t>about halfway </a:t>
            </a:r>
            <a:r>
              <a:rPr lang="en-US" sz="1600" dirty="0" smtClean="0">
                <a:latin typeface="Arial" pitchFamily="34" charset="0"/>
                <a:cs typeface="Arial" pitchFamily="34" charset="0"/>
              </a:rPr>
              <a:t>down </a:t>
            </a:r>
            <a:r>
              <a:rPr lang="en-US" sz="1600" dirty="0">
                <a:latin typeface="Arial" pitchFamily="34" charset="0"/>
                <a:cs typeface="Arial" pitchFamily="34" charset="0"/>
              </a:rPr>
              <a:t>its length. </a:t>
            </a:r>
            <a:endParaRPr lang="en-US" sz="1600" dirty="0" smtClean="0">
              <a:latin typeface="Arial" pitchFamily="34" charset="0"/>
              <a:cs typeface="Arial" pitchFamily="34" charset="0"/>
            </a:endParaRPr>
          </a:p>
          <a:p>
            <a:pPr marL="342900" indent="-342900">
              <a:buFont typeface="Arial" panose="020B0604020202020204" pitchFamily="34" charset="0"/>
              <a:buChar char="•"/>
              <a:defRPr/>
            </a:pPr>
            <a:endParaRPr lang="en-US" sz="1600" dirty="0">
              <a:latin typeface="Arial" pitchFamily="34" charset="0"/>
              <a:cs typeface="Arial" pitchFamily="34" charset="0"/>
            </a:endParaRPr>
          </a:p>
          <a:p>
            <a:pPr marL="285750" indent="-285750">
              <a:buFont typeface="Arial" panose="020B0604020202020204" pitchFamily="34" charset="0"/>
              <a:buChar char="•"/>
              <a:defRPr/>
            </a:pPr>
            <a:r>
              <a:rPr lang="en-US" sz="1600" dirty="0" smtClean="0">
                <a:latin typeface="Arial" pitchFamily="34" charset="0"/>
                <a:cs typeface="Arial" pitchFamily="34" charset="0"/>
              </a:rPr>
              <a:t>is </a:t>
            </a:r>
            <a:r>
              <a:rPr lang="en-US" sz="1600" dirty="0">
                <a:latin typeface="Arial" pitchFamily="34" charset="0"/>
                <a:cs typeface="Arial" pitchFamily="34" charset="0"/>
              </a:rPr>
              <a:t>usually joined by the main pancreatic duct, </a:t>
            </a:r>
            <a:r>
              <a:rPr lang="en-US" sz="1600" dirty="0" smtClean="0">
                <a:latin typeface="Arial" pitchFamily="34" charset="0"/>
                <a:cs typeface="Arial" pitchFamily="34" charset="0"/>
              </a:rPr>
              <a:t>and </a:t>
            </a:r>
            <a:r>
              <a:rPr lang="en-US" sz="1600" dirty="0">
                <a:latin typeface="Arial" pitchFamily="34" charset="0"/>
                <a:cs typeface="Arial" pitchFamily="34" charset="0"/>
              </a:rPr>
              <a:t>together they open into a small ampulla in </a:t>
            </a:r>
            <a:r>
              <a:rPr lang="en-US" sz="1600" dirty="0" smtClean="0">
                <a:latin typeface="Arial" pitchFamily="34" charset="0"/>
                <a:cs typeface="Arial" pitchFamily="34" charset="0"/>
              </a:rPr>
              <a:t>the </a:t>
            </a:r>
            <a:r>
              <a:rPr lang="en-US" sz="1600" dirty="0">
                <a:latin typeface="Arial" pitchFamily="34" charset="0"/>
                <a:cs typeface="Arial" pitchFamily="34" charset="0"/>
              </a:rPr>
              <a:t>duodenal wall, called the </a:t>
            </a:r>
            <a:r>
              <a:rPr lang="en-US" sz="1600" b="1" dirty="0" err="1" smtClean="0">
                <a:solidFill>
                  <a:schemeClr val="accent6">
                    <a:lumMod val="50000"/>
                  </a:schemeClr>
                </a:solidFill>
                <a:latin typeface="Arial" pitchFamily="34" charset="0"/>
                <a:cs typeface="Arial" pitchFamily="34" charset="0"/>
              </a:rPr>
              <a:t>hepatopancreatic</a:t>
            </a:r>
            <a:r>
              <a:rPr lang="en-US" sz="1600" b="1" dirty="0" smtClean="0">
                <a:solidFill>
                  <a:schemeClr val="accent6">
                    <a:lumMod val="50000"/>
                  </a:schemeClr>
                </a:solidFill>
                <a:latin typeface="Arial" pitchFamily="34" charset="0"/>
                <a:cs typeface="Arial" pitchFamily="34" charset="0"/>
              </a:rPr>
              <a:t> ampulla </a:t>
            </a:r>
            <a:r>
              <a:rPr lang="en-US" sz="1600" b="1" dirty="0">
                <a:solidFill>
                  <a:schemeClr val="accent6">
                    <a:lumMod val="50000"/>
                  </a:schemeClr>
                </a:solidFill>
                <a:latin typeface="Arial" pitchFamily="34" charset="0"/>
                <a:cs typeface="Arial" pitchFamily="34" charset="0"/>
              </a:rPr>
              <a:t>(ampulla of </a:t>
            </a:r>
            <a:r>
              <a:rPr lang="en-US" sz="1600" b="1" dirty="0" err="1">
                <a:solidFill>
                  <a:schemeClr val="accent6">
                    <a:lumMod val="50000"/>
                  </a:schemeClr>
                </a:solidFill>
                <a:latin typeface="Arial" pitchFamily="34" charset="0"/>
                <a:cs typeface="Arial" pitchFamily="34" charset="0"/>
              </a:rPr>
              <a:t>Vater</a:t>
            </a:r>
            <a:r>
              <a:rPr lang="en-US" sz="1600" b="1" dirty="0">
                <a:solidFill>
                  <a:schemeClr val="accent6">
                    <a:lumMod val="50000"/>
                  </a:schemeClr>
                </a:solidFill>
                <a:latin typeface="Arial" pitchFamily="34" charset="0"/>
                <a:cs typeface="Arial" pitchFamily="34" charset="0"/>
              </a:rPr>
              <a:t>).</a:t>
            </a:r>
            <a:r>
              <a:rPr lang="en-US" sz="1600" dirty="0">
                <a:solidFill>
                  <a:schemeClr val="accent6">
                    <a:lumMod val="50000"/>
                  </a:schemeClr>
                </a:solidFill>
                <a:latin typeface="Arial" pitchFamily="34" charset="0"/>
                <a:cs typeface="Arial" pitchFamily="34" charset="0"/>
              </a:rPr>
              <a:t> </a:t>
            </a:r>
            <a:endParaRPr lang="en-US" sz="1600" dirty="0" smtClean="0">
              <a:solidFill>
                <a:schemeClr val="accent6">
                  <a:lumMod val="50000"/>
                </a:schemeClr>
              </a:solidFill>
              <a:latin typeface="Arial" pitchFamily="34" charset="0"/>
              <a:cs typeface="Arial" pitchFamily="34" charset="0"/>
            </a:endParaRPr>
          </a:p>
          <a:p>
            <a:pPr marL="285750" indent="-285750">
              <a:buFont typeface="Arial" panose="020B0604020202020204" pitchFamily="34" charset="0"/>
              <a:buChar char="•"/>
              <a:defRPr/>
            </a:pPr>
            <a:endParaRPr lang="en-US" sz="1600" dirty="0">
              <a:latin typeface="Arial" pitchFamily="34" charset="0"/>
              <a:cs typeface="Arial" pitchFamily="34" charset="0"/>
            </a:endParaRPr>
          </a:p>
          <a:p>
            <a:pPr marL="285750" indent="-285750">
              <a:buFont typeface="Arial" panose="020B0604020202020204" pitchFamily="34" charset="0"/>
              <a:buChar char="•"/>
              <a:defRPr/>
            </a:pPr>
            <a:r>
              <a:rPr lang="en-US" sz="1600" dirty="0" smtClean="0">
                <a:latin typeface="Arial" pitchFamily="34" charset="0"/>
                <a:cs typeface="Arial" pitchFamily="34" charset="0"/>
              </a:rPr>
              <a:t>The </a:t>
            </a:r>
            <a:r>
              <a:rPr lang="en-US" sz="1600" dirty="0">
                <a:latin typeface="Arial" pitchFamily="34" charset="0"/>
                <a:cs typeface="Arial" pitchFamily="34" charset="0"/>
              </a:rPr>
              <a:t>ampulla opens into the lumen of the </a:t>
            </a:r>
            <a:r>
              <a:rPr lang="en-US" sz="1600" dirty="0" smtClean="0">
                <a:latin typeface="Arial" pitchFamily="34" charset="0"/>
                <a:cs typeface="Arial" pitchFamily="34" charset="0"/>
              </a:rPr>
              <a:t>duodenum </a:t>
            </a:r>
            <a:r>
              <a:rPr lang="en-US" sz="1600" dirty="0">
                <a:latin typeface="Arial" pitchFamily="34" charset="0"/>
                <a:cs typeface="Arial" pitchFamily="34" charset="0"/>
              </a:rPr>
              <a:t>by means of a small papilla, </a:t>
            </a:r>
            <a:r>
              <a:rPr lang="en-US" sz="1600" b="1" dirty="0">
                <a:latin typeface="Arial" pitchFamily="34" charset="0"/>
                <a:cs typeface="Arial" pitchFamily="34" charset="0"/>
              </a:rPr>
              <a:t>the </a:t>
            </a:r>
            <a:r>
              <a:rPr lang="en-US" sz="1600" b="1" dirty="0" smtClean="0">
                <a:latin typeface="Arial" pitchFamily="34" charset="0"/>
                <a:cs typeface="Arial" pitchFamily="34" charset="0"/>
              </a:rPr>
              <a:t>major </a:t>
            </a:r>
            <a:r>
              <a:rPr lang="en-US" sz="1600" b="1" dirty="0">
                <a:latin typeface="Arial" pitchFamily="34" charset="0"/>
                <a:cs typeface="Arial" pitchFamily="34" charset="0"/>
              </a:rPr>
              <a:t>duodenal papilla</a:t>
            </a:r>
            <a:r>
              <a:rPr lang="en-US" sz="1600" b="1" dirty="0" smtClean="0">
                <a:latin typeface="Arial" pitchFamily="34" charset="0"/>
                <a:cs typeface="Arial" pitchFamily="34" charset="0"/>
              </a:rPr>
              <a:t>.</a:t>
            </a:r>
          </a:p>
          <a:p>
            <a:pPr>
              <a:defRPr/>
            </a:pPr>
            <a:endParaRPr lang="en-US" sz="1600" b="1" dirty="0">
              <a:latin typeface="Arial" pitchFamily="34" charset="0"/>
              <a:cs typeface="Arial" pitchFamily="34" charset="0"/>
            </a:endParaRPr>
          </a:p>
          <a:p>
            <a:pPr marL="285750" indent="-285750">
              <a:buFont typeface="Arial" panose="020B0604020202020204" pitchFamily="34" charset="0"/>
              <a:buChar char="•"/>
              <a:defRPr/>
            </a:pPr>
            <a:r>
              <a:rPr lang="en-US" sz="1600" dirty="0" smtClean="0">
                <a:latin typeface="Arial" pitchFamily="34" charset="0"/>
                <a:cs typeface="Arial" pitchFamily="34" charset="0"/>
              </a:rPr>
              <a:t>The </a:t>
            </a:r>
            <a:r>
              <a:rPr lang="en-US" sz="1600" dirty="0">
                <a:latin typeface="Arial" pitchFamily="34" charset="0"/>
                <a:cs typeface="Arial" pitchFamily="34" charset="0"/>
              </a:rPr>
              <a:t>terminal parts of both ducts and the </a:t>
            </a:r>
            <a:r>
              <a:rPr lang="en-US" sz="1600" dirty="0" smtClean="0">
                <a:latin typeface="Arial" pitchFamily="34" charset="0"/>
                <a:cs typeface="Arial" pitchFamily="34" charset="0"/>
              </a:rPr>
              <a:t>ampulla are </a:t>
            </a:r>
            <a:r>
              <a:rPr lang="en-US" sz="1600" dirty="0">
                <a:latin typeface="Arial" pitchFamily="34" charset="0"/>
                <a:cs typeface="Arial" pitchFamily="34" charset="0"/>
              </a:rPr>
              <a:t>surrounded by circular muscle, known as </a:t>
            </a:r>
            <a:r>
              <a:rPr lang="en-US" sz="1600" b="1" dirty="0" smtClean="0">
                <a:latin typeface="Arial" pitchFamily="34" charset="0"/>
                <a:cs typeface="Arial" pitchFamily="34" charset="0"/>
              </a:rPr>
              <a:t>the </a:t>
            </a:r>
            <a:r>
              <a:rPr lang="en-US" sz="1600" b="1" dirty="0">
                <a:latin typeface="Arial" pitchFamily="34" charset="0"/>
                <a:cs typeface="Arial" pitchFamily="34" charset="0"/>
              </a:rPr>
              <a:t>sphincter of the </a:t>
            </a:r>
            <a:r>
              <a:rPr lang="en-US" sz="1600" b="1" dirty="0" err="1">
                <a:latin typeface="Arial" pitchFamily="34" charset="0"/>
                <a:cs typeface="Arial" pitchFamily="34" charset="0"/>
              </a:rPr>
              <a:t>hepatopancreatic</a:t>
            </a:r>
            <a:r>
              <a:rPr lang="en-US" sz="1600" b="1" dirty="0">
                <a:latin typeface="Arial" pitchFamily="34" charset="0"/>
                <a:cs typeface="Arial" pitchFamily="34" charset="0"/>
              </a:rPr>
              <a:t> </a:t>
            </a:r>
            <a:r>
              <a:rPr lang="en-US" sz="1600" b="1" dirty="0" smtClean="0">
                <a:latin typeface="Arial" pitchFamily="34" charset="0"/>
                <a:cs typeface="Arial" pitchFamily="34" charset="0"/>
              </a:rPr>
              <a:t>ampulla </a:t>
            </a:r>
            <a:r>
              <a:rPr lang="en-US" sz="1600" b="1" dirty="0">
                <a:latin typeface="Arial" pitchFamily="34" charset="0"/>
                <a:cs typeface="Arial" pitchFamily="34" charset="0"/>
              </a:rPr>
              <a:t>(sphincter of </a:t>
            </a:r>
            <a:r>
              <a:rPr lang="en-US" sz="1600" b="1" dirty="0" err="1">
                <a:latin typeface="Arial" pitchFamily="34" charset="0"/>
                <a:cs typeface="Arial" pitchFamily="34" charset="0"/>
              </a:rPr>
              <a:t>Oddi</a:t>
            </a:r>
            <a:r>
              <a:rPr lang="en-US" sz="1600" b="1" dirty="0" smtClean="0">
                <a:latin typeface="Arial" pitchFamily="34" charset="0"/>
                <a:cs typeface="Arial" pitchFamily="34" charset="0"/>
              </a:rPr>
              <a:t>).</a:t>
            </a:r>
          </a:p>
          <a:p>
            <a:pPr marL="285750" indent="-285750">
              <a:buFont typeface="Arial" panose="020B0604020202020204" pitchFamily="34" charset="0"/>
              <a:buChar char="•"/>
              <a:defRPr/>
            </a:pPr>
            <a:endParaRPr lang="en-US" sz="1600" b="1" dirty="0">
              <a:latin typeface="Arial" pitchFamily="34" charset="0"/>
              <a:cs typeface="Arial" pitchFamily="34" charset="0"/>
            </a:endParaRPr>
          </a:p>
          <a:p>
            <a:pPr marL="285750" indent="-285750">
              <a:buFont typeface="Arial" panose="020B0604020202020204" pitchFamily="34" charset="0"/>
              <a:buChar char="•"/>
              <a:defRPr/>
            </a:pPr>
            <a:r>
              <a:rPr lang="en-US" sz="1600" b="1" dirty="0" smtClean="0">
                <a:solidFill>
                  <a:srgbClr val="FF0000"/>
                </a:solidFill>
                <a:latin typeface="Arial" pitchFamily="34" charset="0"/>
                <a:cs typeface="Arial" pitchFamily="34" charset="0"/>
              </a:rPr>
              <a:t>Occasionally</a:t>
            </a:r>
            <a:r>
              <a:rPr lang="en-US" sz="1600" b="1" dirty="0">
                <a:solidFill>
                  <a:srgbClr val="FF0000"/>
                </a:solidFill>
                <a:latin typeface="Arial" pitchFamily="34" charset="0"/>
                <a:cs typeface="Arial" pitchFamily="34" charset="0"/>
              </a:rPr>
              <a:t>, the bile and pancreatic ducts </a:t>
            </a:r>
            <a:r>
              <a:rPr lang="en-US" sz="1600" b="1" dirty="0" smtClean="0">
                <a:solidFill>
                  <a:srgbClr val="FF0000"/>
                </a:solidFill>
                <a:latin typeface="Arial" pitchFamily="34" charset="0"/>
                <a:cs typeface="Arial" pitchFamily="34" charset="0"/>
              </a:rPr>
              <a:t>open </a:t>
            </a:r>
            <a:r>
              <a:rPr lang="en-US" sz="1600" b="1" dirty="0">
                <a:solidFill>
                  <a:srgbClr val="FF0000"/>
                </a:solidFill>
                <a:latin typeface="Arial" pitchFamily="34" charset="0"/>
                <a:cs typeface="Arial" pitchFamily="34" charset="0"/>
              </a:rPr>
              <a:t>separately into the duodenum. </a:t>
            </a:r>
            <a:endParaRPr lang="en-US" sz="1600" b="1" dirty="0">
              <a:solidFill>
                <a:srgbClr val="FF0000"/>
              </a:solidFill>
              <a:latin typeface="Arial" pitchFamily="34" charset="0"/>
              <a:cs typeface="Arial" pitchFamily="34" charset="0"/>
            </a:endParaRPr>
          </a:p>
        </p:txBody>
      </p:sp>
      <p:pic>
        <p:nvPicPr>
          <p:cNvPr id="14" name="Picture 3" descr="C:\Documents and Settings\Free User\My Documents\My Pictures\19261.jpg"/>
          <p:cNvPicPr>
            <a:picLocks noChangeAspect="1" noChangeArrowheads="1"/>
          </p:cNvPicPr>
          <p:nvPr/>
        </p:nvPicPr>
        <p:blipFill>
          <a:blip r:embed="rId4" cstate="print"/>
          <a:srcRect/>
          <a:stretch>
            <a:fillRect/>
          </a:stretch>
        </p:blipFill>
        <p:spPr bwMode="auto">
          <a:xfrm>
            <a:off x="6521596" y="255014"/>
            <a:ext cx="4132855" cy="3554986"/>
          </a:xfrm>
          <a:prstGeom prst="rect">
            <a:avLst/>
          </a:prstGeom>
          <a:noFill/>
          <a:ln w="9525">
            <a:solidFill>
              <a:schemeClr val="accent1"/>
            </a:solidFill>
            <a:miter lim="800000"/>
            <a:headEnd/>
            <a:tailEnd/>
          </a:ln>
        </p:spPr>
      </p:pic>
      <p:pic>
        <p:nvPicPr>
          <p:cNvPr id="13" name="Picture 4" descr="C:\Documents and Settings\Free User\My Documents\My Pictures\C5FF52.png"/>
          <p:cNvPicPr>
            <a:picLocks noChangeAspect="1" noChangeArrowheads="1"/>
          </p:cNvPicPr>
          <p:nvPr/>
        </p:nvPicPr>
        <p:blipFill>
          <a:blip r:embed="rId5" cstate="print"/>
          <a:srcRect r="41681" b="42000"/>
          <a:stretch>
            <a:fillRect/>
          </a:stretch>
        </p:blipFill>
        <p:spPr bwMode="auto">
          <a:xfrm>
            <a:off x="6912018" y="3923405"/>
            <a:ext cx="3352010" cy="2311303"/>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4108725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Free User\My Documents\My Pictures\C5FF8.png"/>
          <p:cNvPicPr>
            <a:picLocks noChangeAspect="1" noChangeArrowheads="1"/>
          </p:cNvPicPr>
          <p:nvPr/>
        </p:nvPicPr>
        <p:blipFill>
          <a:blip r:embed="rId3" cstate="print"/>
          <a:srcRect l="9227" r="6415" b="66255"/>
          <a:stretch>
            <a:fillRect/>
          </a:stretch>
        </p:blipFill>
        <p:spPr bwMode="auto">
          <a:xfrm>
            <a:off x="6528794" y="2590800"/>
            <a:ext cx="2995210" cy="1579373"/>
          </a:xfrm>
          <a:prstGeom prst="rect">
            <a:avLst/>
          </a:prstGeom>
          <a:noFill/>
          <a:ln w="9525">
            <a:noFill/>
            <a:miter lim="800000"/>
            <a:headEnd/>
            <a:tailEnd/>
          </a:ln>
        </p:spPr>
      </p:pic>
      <p:pic>
        <p:nvPicPr>
          <p:cNvPr id="10" name="Picture 2" descr="C:\Documents and Settings\Free User\My Documents\My Pictures\200711131419_55702_000.jpg"/>
          <p:cNvPicPr>
            <a:picLocks noGrp="1" noChangeAspect="1" noChangeArrowheads="1"/>
          </p:cNvPicPr>
          <p:nvPr>
            <p:ph sz="half" idx="2"/>
          </p:nvPr>
        </p:nvPicPr>
        <p:blipFill rotWithShape="1">
          <a:blip r:embed="rId4" cstate="print"/>
          <a:srcRect r="49114" b="5424"/>
          <a:stretch/>
        </p:blipFill>
        <p:spPr>
          <a:xfrm>
            <a:off x="7195273" y="122842"/>
            <a:ext cx="3084653" cy="2771267"/>
          </a:xfrm>
          <a:noFill/>
          <a:ln>
            <a:noFill/>
          </a:ln>
        </p:spPr>
      </p:pic>
      <p:pic>
        <p:nvPicPr>
          <p:cNvPr id="2050" name="Picture 2" descr="C:\Users\ksu\Desktop\ksu-logo.png"/>
          <p:cNvPicPr>
            <a:picLocks noChangeAspect="1" noChangeArrowheads="1"/>
          </p:cNvPicPr>
          <p:nvPr/>
        </p:nvPicPr>
        <p:blipFill>
          <a:blip r:embed="rId5"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21</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6" name="Rectangle 5"/>
          <p:cNvSpPr/>
          <p:nvPr/>
        </p:nvSpPr>
        <p:spPr>
          <a:xfrm>
            <a:off x="2438400" y="128494"/>
            <a:ext cx="3002745" cy="523220"/>
          </a:xfrm>
          <a:prstGeom prst="rect">
            <a:avLst/>
          </a:prstGeom>
        </p:spPr>
        <p:txBody>
          <a:bodyPr wrap="none">
            <a:spAutoFit/>
          </a:bodyPr>
          <a:lstStyle/>
          <a:p>
            <a:r>
              <a:rPr lang="en-US" sz="2800" dirty="0">
                <a:solidFill>
                  <a:srgbClr val="008000"/>
                </a:solidFill>
                <a:latin typeface="Aharoni" panose="02010803020104030203" pitchFamily="2" charset="-79"/>
                <a:cs typeface="Aharoni" panose="02010803020104030203" pitchFamily="2" charset="-79"/>
              </a:rPr>
              <a:t>The </a:t>
            </a:r>
            <a:r>
              <a:rPr lang="en-US" sz="2800" dirty="0" smtClean="0">
                <a:solidFill>
                  <a:srgbClr val="008000"/>
                </a:solidFill>
                <a:latin typeface="Aharoni" panose="02010803020104030203" pitchFamily="2" charset="-79"/>
                <a:cs typeface="Aharoni" panose="02010803020104030203" pitchFamily="2" charset="-79"/>
              </a:rPr>
              <a:t>Gall Bladder</a:t>
            </a:r>
            <a:endParaRPr lang="en-US" sz="2800" dirty="0">
              <a:solidFill>
                <a:srgbClr val="008000"/>
              </a:solidFill>
              <a:latin typeface="Aharoni" panose="02010803020104030203" pitchFamily="2" charset="-79"/>
              <a:cs typeface="Aharoni" panose="02010803020104030203" pitchFamily="2" charset="-79"/>
            </a:endParaRPr>
          </a:p>
        </p:txBody>
      </p:sp>
      <p:sp>
        <p:nvSpPr>
          <p:cNvPr id="9" name="Rectangle 8"/>
          <p:cNvSpPr/>
          <p:nvPr/>
        </p:nvSpPr>
        <p:spPr>
          <a:xfrm>
            <a:off x="381000" y="662961"/>
            <a:ext cx="6004378" cy="5878532"/>
          </a:xfrm>
          <a:prstGeom prst="rect">
            <a:avLst/>
          </a:prstGeom>
          <a:ln>
            <a:solidFill>
              <a:schemeClr val="bg1">
                <a:lumMod val="95000"/>
              </a:schemeClr>
            </a:solidFill>
          </a:ln>
        </p:spPr>
        <p:txBody>
          <a:bodyPr wrap="square">
            <a:spAutoFit/>
          </a:bodyPr>
          <a:lstStyle/>
          <a:p>
            <a:pPr>
              <a:defRPr/>
            </a:pPr>
            <a:r>
              <a:rPr lang="en-US" dirty="0">
                <a:solidFill>
                  <a:srgbClr val="008000"/>
                </a:solidFill>
                <a:latin typeface="Aharoni" panose="02010803020104030203" pitchFamily="2" charset="-79"/>
                <a:cs typeface="Aharoni" panose="02010803020104030203" pitchFamily="2" charset="-79"/>
              </a:rPr>
              <a:t>The Gall Bladder</a:t>
            </a:r>
          </a:p>
          <a:p>
            <a:pPr>
              <a:buFont typeface="Arial" pitchFamily="34" charset="0"/>
              <a:buChar char="•"/>
              <a:defRPr/>
            </a:pPr>
            <a:r>
              <a:rPr lang="en-US" b="1" dirty="0" smtClean="0">
                <a:latin typeface="Arial" pitchFamily="34" charset="0"/>
                <a:cs typeface="Arial" pitchFamily="34" charset="0"/>
              </a:rPr>
              <a:t> </a:t>
            </a:r>
            <a:r>
              <a:rPr lang="en-US" dirty="0" smtClean="0">
                <a:latin typeface="Arial" pitchFamily="34" charset="0"/>
                <a:cs typeface="Arial" pitchFamily="34" charset="0"/>
              </a:rPr>
              <a:t>is a </a:t>
            </a:r>
            <a:r>
              <a:rPr lang="en-US" dirty="0">
                <a:latin typeface="Arial" pitchFamily="34" charset="0"/>
                <a:cs typeface="Arial" pitchFamily="34" charset="0"/>
              </a:rPr>
              <a:t>pear-shaped sac lying on the undersurface of the liver. </a:t>
            </a:r>
            <a:endParaRPr lang="en-US" dirty="0" smtClean="0">
              <a:latin typeface="Arial" pitchFamily="34" charset="0"/>
              <a:cs typeface="Arial" pitchFamily="34" charset="0"/>
            </a:endParaRPr>
          </a:p>
          <a:p>
            <a:pPr>
              <a:buFont typeface="Arial" pitchFamily="34" charset="0"/>
              <a:buChar char="•"/>
              <a:defRPr/>
            </a:pPr>
            <a:r>
              <a:rPr lang="en-US" dirty="0" smtClean="0">
                <a:latin typeface="Arial" pitchFamily="34" charset="0"/>
                <a:cs typeface="Arial" pitchFamily="34" charset="0"/>
              </a:rPr>
              <a:t> </a:t>
            </a:r>
            <a:r>
              <a:rPr lang="en-US" dirty="0">
                <a:latin typeface="Arial" pitchFamily="34" charset="0"/>
                <a:cs typeface="Arial" pitchFamily="34" charset="0"/>
              </a:rPr>
              <a:t>has a capacity of 30 to 50 ml </a:t>
            </a:r>
            <a:endParaRPr lang="en-US" dirty="0" smtClean="0">
              <a:latin typeface="Arial" pitchFamily="34" charset="0"/>
              <a:cs typeface="Arial" pitchFamily="34" charset="0"/>
            </a:endParaRPr>
          </a:p>
          <a:p>
            <a:pPr>
              <a:buFont typeface="Arial" pitchFamily="34" charset="0"/>
              <a:buChar char="•"/>
              <a:defRPr/>
            </a:pPr>
            <a:r>
              <a:rPr lang="en-US" dirty="0" smtClean="0">
                <a:latin typeface="Arial" pitchFamily="34" charset="0"/>
                <a:cs typeface="Arial" pitchFamily="34" charset="0"/>
              </a:rPr>
              <a:t>stores and concentrate the bile</a:t>
            </a:r>
          </a:p>
          <a:p>
            <a:pPr>
              <a:buFont typeface="Arial" pitchFamily="34" charset="0"/>
              <a:buChar char="•"/>
              <a:defRPr/>
            </a:pPr>
            <a:r>
              <a:rPr lang="en-US" dirty="0" smtClean="0">
                <a:latin typeface="Arial" pitchFamily="34" charset="0"/>
                <a:cs typeface="Arial" pitchFamily="34" charset="0"/>
              </a:rPr>
              <a:t>The </a:t>
            </a:r>
            <a:r>
              <a:rPr lang="en-US" dirty="0">
                <a:latin typeface="Arial" pitchFamily="34" charset="0"/>
                <a:cs typeface="Arial" pitchFamily="34" charset="0"/>
              </a:rPr>
              <a:t>gallbladder is divided </a:t>
            </a:r>
            <a:r>
              <a:rPr lang="en-US" dirty="0" smtClean="0">
                <a:latin typeface="Arial" pitchFamily="34" charset="0"/>
                <a:cs typeface="Arial" pitchFamily="34" charset="0"/>
              </a:rPr>
              <a:t>into:</a:t>
            </a:r>
          </a:p>
          <a:p>
            <a:pPr lvl="2">
              <a:buFont typeface="Arial" pitchFamily="34" charset="0"/>
              <a:buChar char="•"/>
              <a:defRPr/>
            </a:pPr>
            <a:r>
              <a:rPr lang="en-US" dirty="0" smtClean="0">
                <a:latin typeface="Arial" pitchFamily="34" charset="0"/>
                <a:cs typeface="Arial" pitchFamily="34" charset="0"/>
              </a:rPr>
              <a:t> Fundus</a:t>
            </a:r>
          </a:p>
          <a:p>
            <a:pPr lvl="2">
              <a:buFont typeface="Arial" pitchFamily="34" charset="0"/>
              <a:buChar char="•"/>
              <a:defRPr/>
            </a:pPr>
            <a:r>
              <a:rPr lang="en-US" dirty="0" smtClean="0">
                <a:latin typeface="Arial" pitchFamily="34" charset="0"/>
                <a:cs typeface="Arial" pitchFamily="34" charset="0"/>
              </a:rPr>
              <a:t>Body</a:t>
            </a:r>
            <a:r>
              <a:rPr lang="en-US" dirty="0">
                <a:latin typeface="Arial" pitchFamily="34" charset="0"/>
                <a:cs typeface="Arial" pitchFamily="34" charset="0"/>
              </a:rPr>
              <a:t>, and </a:t>
            </a:r>
            <a:endParaRPr lang="en-US" dirty="0" smtClean="0">
              <a:latin typeface="Arial" pitchFamily="34" charset="0"/>
              <a:cs typeface="Arial" pitchFamily="34" charset="0"/>
            </a:endParaRPr>
          </a:p>
          <a:p>
            <a:pPr lvl="2">
              <a:buFont typeface="Arial" pitchFamily="34" charset="0"/>
              <a:buChar char="•"/>
              <a:defRPr/>
            </a:pPr>
            <a:r>
              <a:rPr lang="en-US" dirty="0" smtClean="0">
                <a:latin typeface="Arial" pitchFamily="34" charset="0"/>
                <a:cs typeface="Arial" pitchFamily="34" charset="0"/>
              </a:rPr>
              <a:t>Neck</a:t>
            </a:r>
            <a:r>
              <a:rPr lang="en-US" dirty="0">
                <a:latin typeface="Arial" pitchFamily="34" charset="0"/>
                <a:cs typeface="Arial" pitchFamily="34" charset="0"/>
              </a:rPr>
              <a:t>. </a:t>
            </a:r>
            <a:endParaRPr lang="en-US" dirty="0" smtClean="0">
              <a:latin typeface="Arial" pitchFamily="34" charset="0"/>
              <a:cs typeface="Arial" pitchFamily="34" charset="0"/>
            </a:endParaRPr>
          </a:p>
          <a:p>
            <a:pPr marL="0" lvl="2">
              <a:defRPr/>
            </a:pPr>
            <a:r>
              <a:rPr lang="en-US" dirty="0">
                <a:solidFill>
                  <a:srgbClr val="008000"/>
                </a:solidFill>
                <a:latin typeface="Aharoni" panose="02010803020104030203" pitchFamily="2" charset="-79"/>
                <a:cs typeface="Aharoni" panose="02010803020104030203" pitchFamily="2" charset="-79"/>
              </a:rPr>
              <a:t>The fundus </a:t>
            </a:r>
            <a:r>
              <a:rPr lang="en-US" dirty="0">
                <a:latin typeface="Arial" pitchFamily="34" charset="0"/>
                <a:cs typeface="Arial" pitchFamily="34" charset="0"/>
              </a:rPr>
              <a:t>is rounded and projects below the inferior margin of the liver, where it comes in contact with the anterior abdominal wall at the level of the tip of the ninth right costal cartilage. </a:t>
            </a:r>
            <a:endParaRPr lang="en-US" dirty="0" smtClean="0">
              <a:latin typeface="Arial" pitchFamily="34" charset="0"/>
              <a:cs typeface="Arial" pitchFamily="34" charset="0"/>
            </a:endParaRPr>
          </a:p>
          <a:p>
            <a:pPr marL="0" lvl="2">
              <a:defRPr/>
            </a:pPr>
            <a:endParaRPr lang="en-US" dirty="0">
              <a:latin typeface="Arial" pitchFamily="34" charset="0"/>
              <a:cs typeface="Arial" pitchFamily="34" charset="0"/>
            </a:endParaRPr>
          </a:p>
          <a:p>
            <a:pPr marL="0" lvl="1">
              <a:defRPr/>
            </a:pPr>
            <a:r>
              <a:rPr lang="en-US" dirty="0">
                <a:solidFill>
                  <a:srgbClr val="008000"/>
                </a:solidFill>
                <a:latin typeface="Aharoni" panose="02010803020104030203" pitchFamily="2" charset="-79"/>
                <a:cs typeface="Aharoni" panose="02010803020104030203" pitchFamily="2" charset="-79"/>
              </a:rPr>
              <a:t>The body </a:t>
            </a:r>
            <a:r>
              <a:rPr lang="en-US" dirty="0">
                <a:latin typeface="Arial" pitchFamily="34" charset="0"/>
                <a:cs typeface="Arial" pitchFamily="34" charset="0"/>
              </a:rPr>
              <a:t>lies in contact with the visceral surface of the liver and is directed upward, backward, and to the left</a:t>
            </a:r>
            <a:r>
              <a:rPr lang="en-US" dirty="0" smtClean="0">
                <a:latin typeface="Arial" pitchFamily="34" charset="0"/>
                <a:cs typeface="Arial" pitchFamily="34" charset="0"/>
              </a:rPr>
              <a:t>.</a:t>
            </a:r>
          </a:p>
          <a:p>
            <a:pPr marL="0" lvl="1">
              <a:defRPr/>
            </a:pPr>
            <a:r>
              <a:rPr lang="en-US" dirty="0" smtClean="0">
                <a:latin typeface="Arial" pitchFamily="34" charset="0"/>
                <a:cs typeface="Arial" pitchFamily="34" charset="0"/>
              </a:rPr>
              <a:t> </a:t>
            </a:r>
            <a:endParaRPr lang="en-US" dirty="0">
              <a:latin typeface="Arial" pitchFamily="34" charset="0"/>
              <a:cs typeface="Arial" pitchFamily="34" charset="0"/>
            </a:endParaRPr>
          </a:p>
          <a:p>
            <a:pPr marL="0" lvl="1">
              <a:defRPr/>
            </a:pPr>
            <a:r>
              <a:rPr lang="en-US" dirty="0">
                <a:solidFill>
                  <a:srgbClr val="008000"/>
                </a:solidFill>
                <a:latin typeface="Aharoni" panose="02010803020104030203" pitchFamily="2" charset="-79"/>
                <a:cs typeface="Aharoni" panose="02010803020104030203" pitchFamily="2" charset="-79"/>
              </a:rPr>
              <a:t>T</a:t>
            </a:r>
            <a:r>
              <a:rPr lang="en-US" dirty="0">
                <a:solidFill>
                  <a:srgbClr val="008000"/>
                </a:solidFill>
                <a:latin typeface="Aharoni" panose="02010803020104030203" pitchFamily="2" charset="-79"/>
                <a:cs typeface="Aharoni" panose="02010803020104030203" pitchFamily="2" charset="-79"/>
              </a:rPr>
              <a:t>he </a:t>
            </a:r>
            <a:r>
              <a:rPr lang="en-US" dirty="0">
                <a:solidFill>
                  <a:srgbClr val="008000"/>
                </a:solidFill>
                <a:latin typeface="Aharoni" panose="02010803020104030203" pitchFamily="2" charset="-79"/>
                <a:cs typeface="Aharoni" panose="02010803020104030203" pitchFamily="2" charset="-79"/>
              </a:rPr>
              <a:t>neck </a:t>
            </a:r>
            <a:r>
              <a:rPr lang="en-US" dirty="0">
                <a:latin typeface="Arial" pitchFamily="34" charset="0"/>
                <a:cs typeface="Arial" pitchFamily="34" charset="0"/>
              </a:rPr>
              <a:t>becomes continuous with the cystic duct, which turns into the lesser </a:t>
            </a:r>
            <a:r>
              <a:rPr lang="en-US" dirty="0" err="1">
                <a:latin typeface="Arial" pitchFamily="34" charset="0"/>
                <a:cs typeface="Arial" pitchFamily="34" charset="0"/>
              </a:rPr>
              <a:t>omentum</a:t>
            </a:r>
            <a:r>
              <a:rPr lang="en-US" dirty="0">
                <a:latin typeface="Arial" pitchFamily="34" charset="0"/>
                <a:cs typeface="Arial" pitchFamily="34" charset="0"/>
              </a:rPr>
              <a:t>, joins the common hepatic duct, to form the bile duct</a:t>
            </a:r>
          </a:p>
          <a:p>
            <a:pPr marL="285750" indent="-285750">
              <a:buFont typeface="Arial" panose="020B0604020202020204" pitchFamily="34" charset="0"/>
              <a:buChar char="•"/>
              <a:defRPr/>
            </a:pPr>
            <a:endParaRPr lang="en-US" sz="1600" dirty="0">
              <a:solidFill>
                <a:srgbClr val="FF0000"/>
              </a:solidFill>
              <a:latin typeface="Arial" pitchFamily="34" charset="0"/>
              <a:cs typeface="Arial" pitchFamily="34" charset="0"/>
            </a:endParaRPr>
          </a:p>
        </p:txBody>
      </p:sp>
      <p:pic>
        <p:nvPicPr>
          <p:cNvPr id="11" name="Picture 3" descr="C:\Documents and Settings\Free User\My Documents\My Pictures\C5FF8.png"/>
          <p:cNvPicPr>
            <a:picLocks noChangeAspect="1" noChangeArrowheads="1"/>
          </p:cNvPicPr>
          <p:nvPr/>
        </p:nvPicPr>
        <p:blipFill>
          <a:blip r:embed="rId3" cstate="print"/>
          <a:srcRect l="9227" t="56967"/>
          <a:stretch>
            <a:fillRect/>
          </a:stretch>
        </p:blipFill>
        <p:spPr bwMode="auto">
          <a:xfrm>
            <a:off x="8484947" y="4014661"/>
            <a:ext cx="3070680" cy="1972448"/>
          </a:xfrm>
          <a:prstGeom prst="rect">
            <a:avLst/>
          </a:prstGeom>
          <a:noFill/>
          <a:ln w="9525">
            <a:noFill/>
            <a:miter lim="800000"/>
            <a:headEnd/>
            <a:tailEnd/>
          </a:ln>
        </p:spPr>
      </p:pic>
    </p:spTree>
    <p:extLst>
      <p:ext uri="{BB962C8B-B14F-4D97-AF65-F5344CB8AC3E}">
        <p14:creationId xmlns:p14="http://schemas.microsoft.com/office/powerpoint/2010/main" val="2457092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Free User\My Documents\My Pictures\C5FF8.png"/>
          <p:cNvPicPr>
            <a:picLocks noChangeAspect="1" noChangeArrowheads="1"/>
          </p:cNvPicPr>
          <p:nvPr/>
        </p:nvPicPr>
        <p:blipFill>
          <a:blip r:embed="rId3" cstate="print"/>
          <a:srcRect l="9227" r="6415" b="66255"/>
          <a:stretch>
            <a:fillRect/>
          </a:stretch>
        </p:blipFill>
        <p:spPr bwMode="auto">
          <a:xfrm>
            <a:off x="6528794" y="2590800"/>
            <a:ext cx="2995210" cy="1579373"/>
          </a:xfrm>
          <a:prstGeom prst="rect">
            <a:avLst/>
          </a:prstGeom>
          <a:noFill/>
          <a:ln w="9525">
            <a:noFill/>
            <a:miter lim="800000"/>
            <a:headEnd/>
            <a:tailEnd/>
          </a:ln>
        </p:spPr>
      </p:pic>
      <p:pic>
        <p:nvPicPr>
          <p:cNvPr id="10" name="Picture 2" descr="C:\Documents and Settings\Free User\My Documents\My Pictures\200711131419_55702_000.jpg"/>
          <p:cNvPicPr>
            <a:picLocks noGrp="1" noChangeAspect="1" noChangeArrowheads="1"/>
          </p:cNvPicPr>
          <p:nvPr>
            <p:ph sz="half" idx="2"/>
          </p:nvPr>
        </p:nvPicPr>
        <p:blipFill rotWithShape="1">
          <a:blip r:embed="rId4" cstate="print"/>
          <a:srcRect r="49114" b="5424"/>
          <a:stretch/>
        </p:blipFill>
        <p:spPr>
          <a:xfrm>
            <a:off x="7195273" y="122842"/>
            <a:ext cx="3084653" cy="2771267"/>
          </a:xfrm>
          <a:noFill/>
          <a:ln>
            <a:noFill/>
          </a:ln>
        </p:spPr>
      </p:pic>
      <p:pic>
        <p:nvPicPr>
          <p:cNvPr id="2050" name="Picture 2" descr="C:\Users\ksu\Desktop\ksu-logo.png"/>
          <p:cNvPicPr>
            <a:picLocks noChangeAspect="1" noChangeArrowheads="1"/>
          </p:cNvPicPr>
          <p:nvPr/>
        </p:nvPicPr>
        <p:blipFill>
          <a:blip r:embed="rId5"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22</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6" name="Rectangle 5"/>
          <p:cNvSpPr/>
          <p:nvPr/>
        </p:nvSpPr>
        <p:spPr>
          <a:xfrm>
            <a:off x="2438400" y="128494"/>
            <a:ext cx="3002745" cy="523220"/>
          </a:xfrm>
          <a:prstGeom prst="rect">
            <a:avLst/>
          </a:prstGeom>
        </p:spPr>
        <p:txBody>
          <a:bodyPr wrap="none">
            <a:spAutoFit/>
          </a:bodyPr>
          <a:lstStyle/>
          <a:p>
            <a:r>
              <a:rPr lang="en-US" sz="2800" dirty="0">
                <a:solidFill>
                  <a:srgbClr val="008000"/>
                </a:solidFill>
                <a:latin typeface="Aharoni" panose="02010803020104030203" pitchFamily="2" charset="-79"/>
                <a:cs typeface="Aharoni" panose="02010803020104030203" pitchFamily="2" charset="-79"/>
              </a:rPr>
              <a:t>The </a:t>
            </a:r>
            <a:r>
              <a:rPr lang="en-US" sz="2800" dirty="0" smtClean="0">
                <a:solidFill>
                  <a:srgbClr val="008000"/>
                </a:solidFill>
                <a:latin typeface="Aharoni" panose="02010803020104030203" pitchFamily="2" charset="-79"/>
                <a:cs typeface="Aharoni" panose="02010803020104030203" pitchFamily="2" charset="-79"/>
              </a:rPr>
              <a:t>Gall Bladder</a:t>
            </a:r>
            <a:endParaRPr lang="en-US" sz="2800" dirty="0">
              <a:solidFill>
                <a:srgbClr val="008000"/>
              </a:solidFill>
              <a:latin typeface="Aharoni" panose="02010803020104030203" pitchFamily="2" charset="-79"/>
              <a:cs typeface="Aharoni" panose="02010803020104030203" pitchFamily="2" charset="-79"/>
            </a:endParaRPr>
          </a:p>
        </p:txBody>
      </p:sp>
      <p:sp>
        <p:nvSpPr>
          <p:cNvPr id="9" name="Rectangle 8"/>
          <p:cNvSpPr/>
          <p:nvPr/>
        </p:nvSpPr>
        <p:spPr>
          <a:xfrm>
            <a:off x="381000" y="662961"/>
            <a:ext cx="5391872" cy="3484031"/>
          </a:xfrm>
          <a:prstGeom prst="rect">
            <a:avLst/>
          </a:prstGeom>
          <a:ln>
            <a:solidFill>
              <a:schemeClr val="bg1">
                <a:lumMod val="95000"/>
              </a:schemeClr>
            </a:solidFill>
          </a:ln>
        </p:spPr>
        <p:txBody>
          <a:bodyPr wrap="square">
            <a:spAutoFit/>
          </a:bodyPr>
          <a:lstStyle/>
          <a:p>
            <a:pPr>
              <a:defRPr/>
            </a:pPr>
            <a:r>
              <a:rPr lang="en-US" dirty="0" smtClean="0"/>
              <a:t>The</a:t>
            </a:r>
            <a:r>
              <a:rPr lang="en-US" b="1" dirty="0" smtClean="0"/>
              <a:t> </a:t>
            </a:r>
            <a:r>
              <a:rPr lang="en-US" b="1" dirty="0">
                <a:solidFill>
                  <a:srgbClr val="FF0000"/>
                </a:solidFill>
              </a:rPr>
              <a:t>peritoneum completely surrounds the fundus </a:t>
            </a:r>
            <a:r>
              <a:rPr lang="en-US" dirty="0"/>
              <a:t>of the gallbladder and binds the body and neck to the visceral surface of the liver.</a:t>
            </a:r>
          </a:p>
          <a:p>
            <a:pPr marL="285750" indent="-285750">
              <a:buFont typeface="Arial" panose="020B0604020202020204" pitchFamily="34" charset="0"/>
              <a:buChar char="•"/>
              <a:defRPr/>
            </a:pPr>
            <a:endParaRPr lang="en-US" sz="1600" dirty="0" smtClean="0">
              <a:solidFill>
                <a:srgbClr val="FF0000"/>
              </a:solidFill>
              <a:latin typeface="Arial" pitchFamily="34" charset="0"/>
              <a:cs typeface="Arial" pitchFamily="34" charset="0"/>
            </a:endParaRPr>
          </a:p>
          <a:p>
            <a:r>
              <a:rPr lang="en-US" sz="1600" dirty="0" smtClean="0">
                <a:solidFill>
                  <a:schemeClr val="accent2"/>
                </a:solidFill>
                <a:latin typeface="Aharoni" panose="02010803020104030203" pitchFamily="2" charset="-79"/>
                <a:cs typeface="Aharoni" panose="02010803020104030203" pitchFamily="2" charset="-79"/>
              </a:rPr>
              <a:t>Relations of the </a:t>
            </a:r>
            <a:r>
              <a:rPr lang="en-US" sz="1600" dirty="0">
                <a:solidFill>
                  <a:schemeClr val="accent2"/>
                </a:solidFill>
                <a:latin typeface="Aharoni" panose="02010803020104030203" pitchFamily="2" charset="-79"/>
                <a:cs typeface="Aharoni" panose="02010803020104030203" pitchFamily="2" charset="-79"/>
              </a:rPr>
              <a:t>Gall </a:t>
            </a:r>
            <a:r>
              <a:rPr lang="en-US" sz="1600" dirty="0">
                <a:solidFill>
                  <a:schemeClr val="accent2"/>
                </a:solidFill>
                <a:latin typeface="Aharoni" panose="02010803020104030203" pitchFamily="2" charset="-79"/>
                <a:cs typeface="Aharoni" panose="02010803020104030203" pitchFamily="2" charset="-79"/>
              </a:rPr>
              <a:t>Bladder </a:t>
            </a:r>
            <a:endParaRPr lang="en-US" sz="1600" dirty="0">
              <a:solidFill>
                <a:schemeClr val="accent2"/>
              </a:solidFill>
              <a:latin typeface="Aharoni" panose="02010803020104030203" pitchFamily="2" charset="-79"/>
              <a:cs typeface="Aharoni" panose="02010803020104030203" pitchFamily="2" charset="-79"/>
            </a:endParaRPr>
          </a:p>
          <a:p>
            <a:endParaRPr lang="en-US" sz="1600" b="1" dirty="0">
              <a:solidFill>
                <a:srgbClr val="008000"/>
              </a:solidFill>
              <a:latin typeface="Aharoni" panose="02010803020104030203" pitchFamily="2" charset="-79"/>
              <a:cs typeface="Aharoni" panose="02010803020104030203" pitchFamily="2" charset="-79"/>
            </a:endParaRPr>
          </a:p>
          <a:p>
            <a:r>
              <a:rPr lang="en-US" sz="1600" dirty="0">
                <a:solidFill>
                  <a:schemeClr val="accent5">
                    <a:lumMod val="50000"/>
                  </a:schemeClr>
                </a:solidFill>
                <a:latin typeface="Aharoni" panose="02010803020104030203" pitchFamily="2" charset="-79"/>
                <a:cs typeface="Aharoni" panose="02010803020104030203" pitchFamily="2" charset="-79"/>
              </a:rPr>
              <a:t>Anterior Relations</a:t>
            </a:r>
          </a:p>
          <a:p>
            <a:r>
              <a:rPr lang="en-US" sz="1600" b="1" dirty="0" smtClean="0">
                <a:latin typeface="Calibri" pitchFamily="34" charset="0"/>
              </a:rPr>
              <a:t>	</a:t>
            </a:r>
            <a:r>
              <a:rPr lang="en-US" sz="1600" dirty="0" smtClean="0">
                <a:latin typeface="Calibri" pitchFamily="34" charset="0"/>
              </a:rPr>
              <a:t>The </a:t>
            </a:r>
            <a:r>
              <a:rPr lang="en-US" sz="1600" dirty="0">
                <a:latin typeface="Calibri" pitchFamily="34" charset="0"/>
              </a:rPr>
              <a:t>anterior abdominal wall and the inferior </a:t>
            </a:r>
            <a:r>
              <a:rPr lang="en-US" sz="1600" dirty="0" smtClean="0">
                <a:latin typeface="Calibri" pitchFamily="34" charset="0"/>
              </a:rPr>
              <a:t>	surface </a:t>
            </a:r>
            <a:r>
              <a:rPr lang="en-US" sz="1600" dirty="0">
                <a:latin typeface="Calibri" pitchFamily="34" charset="0"/>
              </a:rPr>
              <a:t>of </a:t>
            </a:r>
            <a:r>
              <a:rPr lang="en-US" sz="1600" dirty="0" smtClean="0">
                <a:latin typeface="Calibri" pitchFamily="34" charset="0"/>
              </a:rPr>
              <a:t>	the </a:t>
            </a:r>
            <a:r>
              <a:rPr lang="en-US" sz="1600" dirty="0">
                <a:latin typeface="Calibri" pitchFamily="34" charset="0"/>
              </a:rPr>
              <a:t>liver</a:t>
            </a:r>
          </a:p>
          <a:p>
            <a:pPr>
              <a:spcBef>
                <a:spcPct val="20000"/>
              </a:spcBef>
            </a:pPr>
            <a:r>
              <a:rPr lang="en-US" sz="1600" dirty="0" smtClean="0">
                <a:solidFill>
                  <a:schemeClr val="accent5">
                    <a:lumMod val="50000"/>
                  </a:schemeClr>
                </a:solidFill>
                <a:latin typeface="Aharoni" panose="02010803020104030203" pitchFamily="2" charset="-79"/>
                <a:cs typeface="Aharoni" panose="02010803020104030203" pitchFamily="2" charset="-79"/>
              </a:rPr>
              <a:t>Posterior </a:t>
            </a:r>
            <a:r>
              <a:rPr lang="en-US" sz="1600" dirty="0">
                <a:solidFill>
                  <a:schemeClr val="accent5">
                    <a:lumMod val="50000"/>
                  </a:schemeClr>
                </a:solidFill>
                <a:latin typeface="Aharoni" panose="02010803020104030203" pitchFamily="2" charset="-79"/>
                <a:cs typeface="Aharoni" panose="02010803020104030203" pitchFamily="2" charset="-79"/>
              </a:rPr>
              <a:t>Relations</a:t>
            </a:r>
          </a:p>
          <a:p>
            <a:pPr>
              <a:spcBef>
                <a:spcPct val="20000"/>
              </a:spcBef>
            </a:pPr>
            <a:r>
              <a:rPr lang="en-US" sz="1600" b="1" dirty="0" smtClean="0">
                <a:latin typeface="Calibri" pitchFamily="34" charset="0"/>
              </a:rPr>
              <a:t>	</a:t>
            </a:r>
            <a:r>
              <a:rPr lang="en-US" sz="1600" dirty="0" smtClean="0">
                <a:latin typeface="Calibri" pitchFamily="34" charset="0"/>
              </a:rPr>
              <a:t>The </a:t>
            </a:r>
            <a:r>
              <a:rPr lang="en-US" sz="1600" dirty="0">
                <a:latin typeface="Calibri" pitchFamily="34" charset="0"/>
              </a:rPr>
              <a:t>transverse colon and the first and second </a:t>
            </a:r>
            <a:r>
              <a:rPr lang="en-US" sz="1600" dirty="0" smtClean="0">
                <a:latin typeface="Calibri" pitchFamily="34" charset="0"/>
              </a:rPr>
              <a:t>	parts </a:t>
            </a:r>
            <a:r>
              <a:rPr lang="en-US" sz="1600" dirty="0">
                <a:latin typeface="Calibri" pitchFamily="34" charset="0"/>
              </a:rPr>
              <a:t>of the </a:t>
            </a:r>
            <a:r>
              <a:rPr lang="en-US" sz="1600" dirty="0" smtClean="0">
                <a:latin typeface="Calibri" pitchFamily="34" charset="0"/>
              </a:rPr>
              <a:t>duodenum</a:t>
            </a:r>
            <a:endParaRPr lang="en-US" sz="1600" dirty="0">
              <a:latin typeface="Calibri" pitchFamily="34" charset="0"/>
            </a:endParaRPr>
          </a:p>
          <a:p>
            <a:pPr marL="285750" indent="-285750">
              <a:buFont typeface="Arial" panose="020B0604020202020204" pitchFamily="34" charset="0"/>
              <a:buChar char="•"/>
              <a:defRPr/>
            </a:pPr>
            <a:endParaRPr lang="en-US" sz="1600" dirty="0">
              <a:solidFill>
                <a:srgbClr val="FF0000"/>
              </a:solidFill>
              <a:latin typeface="Arial" pitchFamily="34" charset="0"/>
              <a:cs typeface="Arial" pitchFamily="34" charset="0"/>
            </a:endParaRPr>
          </a:p>
        </p:txBody>
      </p:sp>
      <p:pic>
        <p:nvPicPr>
          <p:cNvPr id="11" name="Picture 3" descr="C:\Documents and Settings\Free User\My Documents\My Pictures\C5FF8.png"/>
          <p:cNvPicPr>
            <a:picLocks noChangeAspect="1" noChangeArrowheads="1"/>
          </p:cNvPicPr>
          <p:nvPr/>
        </p:nvPicPr>
        <p:blipFill>
          <a:blip r:embed="rId3" cstate="print"/>
          <a:srcRect l="9227" t="56967"/>
          <a:stretch>
            <a:fillRect/>
          </a:stretch>
        </p:blipFill>
        <p:spPr bwMode="auto">
          <a:xfrm>
            <a:off x="8484947" y="4014661"/>
            <a:ext cx="3070680" cy="1972448"/>
          </a:xfrm>
          <a:prstGeom prst="rect">
            <a:avLst/>
          </a:prstGeom>
          <a:noFill/>
          <a:ln w="9525">
            <a:noFill/>
            <a:miter lim="800000"/>
            <a:headEnd/>
            <a:tailEnd/>
          </a:ln>
        </p:spPr>
      </p:pic>
      <p:sp>
        <p:nvSpPr>
          <p:cNvPr id="3" name="Rectangle 2"/>
          <p:cNvSpPr/>
          <p:nvPr/>
        </p:nvSpPr>
        <p:spPr>
          <a:xfrm>
            <a:off x="366584" y="4105467"/>
            <a:ext cx="6096000" cy="2542234"/>
          </a:xfrm>
          <a:prstGeom prst="rect">
            <a:avLst/>
          </a:prstGeom>
        </p:spPr>
        <p:txBody>
          <a:bodyPr>
            <a:spAutoFit/>
          </a:bodyPr>
          <a:lstStyle/>
          <a:p>
            <a:pPr marL="342900" indent="-342900">
              <a:spcBef>
                <a:spcPct val="20000"/>
              </a:spcBef>
            </a:pPr>
            <a:r>
              <a:rPr lang="en-US" sz="1600" dirty="0">
                <a:solidFill>
                  <a:schemeClr val="accent2"/>
                </a:solidFill>
                <a:latin typeface="Aharoni" panose="02010803020104030203" pitchFamily="2" charset="-79"/>
                <a:cs typeface="Aharoni" panose="02010803020104030203" pitchFamily="2" charset="-79"/>
              </a:rPr>
              <a:t>Function of the Gallbladder</a:t>
            </a:r>
          </a:p>
          <a:p>
            <a:pPr marL="342900" indent="-342900">
              <a:spcBef>
                <a:spcPct val="20000"/>
              </a:spcBef>
              <a:buFont typeface="Arial" charset="0"/>
              <a:buChar char="•"/>
            </a:pPr>
            <a:r>
              <a:rPr lang="en-US" sz="1600" dirty="0" smtClean="0">
                <a:latin typeface="Aharoni" panose="02010803020104030203" pitchFamily="2" charset="-79"/>
                <a:cs typeface="Aharoni" panose="02010803020104030203" pitchFamily="2" charset="-79"/>
              </a:rPr>
              <a:t>concentrates</a:t>
            </a:r>
            <a:r>
              <a:rPr lang="en-US" sz="1600" dirty="0" smtClean="0">
                <a:latin typeface="Calibri" pitchFamily="34" charset="0"/>
              </a:rPr>
              <a:t> </a:t>
            </a:r>
            <a:r>
              <a:rPr lang="en-US" sz="1600" dirty="0">
                <a:latin typeface="Calibri" pitchFamily="34" charset="0"/>
              </a:rPr>
              <a:t>&amp; </a:t>
            </a:r>
            <a:r>
              <a:rPr lang="en-US" sz="1600" dirty="0">
                <a:latin typeface="Aharoni" panose="02010803020104030203" pitchFamily="2" charset="-79"/>
                <a:cs typeface="Aharoni" panose="02010803020104030203" pitchFamily="2" charset="-79"/>
              </a:rPr>
              <a:t>stores </a:t>
            </a:r>
            <a:r>
              <a:rPr lang="en-US" sz="1600" dirty="0" smtClean="0">
                <a:latin typeface="Aharoni" panose="02010803020104030203" pitchFamily="2" charset="-79"/>
                <a:cs typeface="Aharoni" panose="02010803020104030203" pitchFamily="2" charset="-79"/>
              </a:rPr>
              <a:t>bile</a:t>
            </a:r>
            <a:endParaRPr lang="en-US" sz="1600" dirty="0" smtClean="0">
              <a:latin typeface="Calibri" pitchFamily="34" charset="0"/>
            </a:endParaRPr>
          </a:p>
          <a:p>
            <a:pPr marL="342900" indent="-342900">
              <a:spcBef>
                <a:spcPct val="20000"/>
              </a:spcBef>
              <a:buFont typeface="Arial" charset="0"/>
              <a:buChar char="•"/>
            </a:pPr>
            <a:r>
              <a:rPr lang="en-US" sz="1600" dirty="0" smtClean="0">
                <a:latin typeface="Calibri" pitchFamily="34" charset="0"/>
              </a:rPr>
              <a:t>selectively </a:t>
            </a:r>
            <a:r>
              <a:rPr lang="en-US" sz="1600" dirty="0">
                <a:latin typeface="Aharoni" panose="02010803020104030203" pitchFamily="2" charset="-79"/>
                <a:cs typeface="Aharoni" panose="02010803020104030203" pitchFamily="2" charset="-79"/>
              </a:rPr>
              <a:t>absorbs bile </a:t>
            </a:r>
            <a:r>
              <a:rPr lang="en-US" sz="1600" dirty="0" smtClean="0">
                <a:latin typeface="Aharoni" panose="02010803020104030203" pitchFamily="2" charset="-79"/>
                <a:cs typeface="Aharoni" panose="02010803020104030203" pitchFamily="2" charset="-79"/>
              </a:rPr>
              <a:t>salts</a:t>
            </a:r>
            <a:endParaRPr lang="en-US" sz="1600" dirty="0" smtClean="0">
              <a:latin typeface="Calibri" pitchFamily="34" charset="0"/>
            </a:endParaRPr>
          </a:p>
          <a:p>
            <a:pPr marL="342900" indent="-342900">
              <a:spcBef>
                <a:spcPct val="20000"/>
              </a:spcBef>
              <a:buFont typeface="Arial" charset="0"/>
              <a:buChar char="•"/>
            </a:pPr>
            <a:r>
              <a:rPr lang="en-US" sz="1600" dirty="0" smtClean="0">
                <a:latin typeface="Calibri" pitchFamily="34" charset="0"/>
              </a:rPr>
              <a:t> </a:t>
            </a:r>
            <a:r>
              <a:rPr lang="en-US" sz="1600" dirty="0">
                <a:latin typeface="Aharoni" panose="02010803020104030203" pitchFamily="2" charset="-79"/>
                <a:cs typeface="Aharoni" panose="02010803020104030203" pitchFamily="2" charset="-79"/>
              </a:rPr>
              <a:t>keeps the bile </a:t>
            </a:r>
            <a:r>
              <a:rPr lang="en-US" sz="1600" dirty="0" smtClean="0">
                <a:latin typeface="Aharoni" panose="02010803020104030203" pitchFamily="2" charset="-79"/>
                <a:cs typeface="Aharoni" panose="02010803020104030203" pitchFamily="2" charset="-79"/>
              </a:rPr>
              <a:t>acid</a:t>
            </a:r>
            <a:endParaRPr lang="en-US" sz="1600" dirty="0" smtClean="0">
              <a:latin typeface="Calibri" pitchFamily="34" charset="0"/>
            </a:endParaRPr>
          </a:p>
          <a:p>
            <a:pPr marL="342900" indent="-342900">
              <a:spcBef>
                <a:spcPct val="20000"/>
              </a:spcBef>
              <a:buFont typeface="Arial" charset="0"/>
              <a:buChar char="•"/>
            </a:pPr>
            <a:r>
              <a:rPr lang="en-US" sz="1600" dirty="0" smtClean="0">
                <a:latin typeface="Aharoni" panose="02010803020104030203" pitchFamily="2" charset="-79"/>
                <a:cs typeface="Aharoni" panose="02010803020104030203" pitchFamily="2" charset="-79"/>
              </a:rPr>
              <a:t>excretes cholesterol</a:t>
            </a:r>
            <a:endParaRPr lang="en-US" sz="1600" dirty="0" smtClean="0">
              <a:latin typeface="Calibri" pitchFamily="34" charset="0"/>
            </a:endParaRPr>
          </a:p>
          <a:p>
            <a:pPr marL="342900" indent="-342900">
              <a:spcBef>
                <a:spcPct val="20000"/>
              </a:spcBef>
              <a:buFont typeface="Arial" charset="0"/>
              <a:buChar char="•"/>
            </a:pPr>
            <a:r>
              <a:rPr lang="en-US" sz="1600" dirty="0">
                <a:latin typeface="Aharoni" panose="02010803020104030203" pitchFamily="2" charset="-79"/>
                <a:cs typeface="Aharoni" panose="02010803020104030203" pitchFamily="2" charset="-79"/>
              </a:rPr>
              <a:t>secretes </a:t>
            </a:r>
            <a:r>
              <a:rPr lang="en-US" sz="1600" dirty="0">
                <a:latin typeface="Aharoni" panose="02010803020104030203" pitchFamily="2" charset="-79"/>
                <a:cs typeface="Aharoni" panose="02010803020104030203" pitchFamily="2" charset="-79"/>
              </a:rPr>
              <a:t>mucus</a:t>
            </a:r>
            <a:r>
              <a:rPr lang="en-US" b="1" dirty="0">
                <a:latin typeface="Calibri" pitchFamily="34" charset="0"/>
              </a:rPr>
              <a:t>. </a:t>
            </a:r>
            <a:endParaRPr lang="en-US" b="1" dirty="0" smtClean="0">
              <a:latin typeface="Calibri" pitchFamily="34" charset="0"/>
            </a:endParaRPr>
          </a:p>
          <a:p>
            <a:pPr marL="342900" indent="-342900">
              <a:spcBef>
                <a:spcPct val="20000"/>
              </a:spcBef>
              <a:buFont typeface="Arial" charset="0"/>
              <a:buChar char="•"/>
            </a:pPr>
            <a:r>
              <a:rPr lang="en-US" sz="1400" dirty="0" smtClean="0">
                <a:latin typeface="Calibri" pitchFamily="34" charset="0"/>
              </a:rPr>
              <a:t>To </a:t>
            </a:r>
            <a:r>
              <a:rPr lang="en-US" sz="1400" dirty="0">
                <a:latin typeface="Calibri" pitchFamily="34" charset="0"/>
              </a:rPr>
              <a:t>aid in these functions, the mucous membrane is thrown into permanent folds that unite with each other, giving the surface a honeycombed appearance. </a:t>
            </a:r>
            <a:endParaRPr lang="en-US" sz="1400" dirty="0">
              <a:latin typeface="Calibri" pitchFamily="34" charset="0"/>
            </a:endParaRPr>
          </a:p>
        </p:txBody>
      </p:sp>
    </p:spTree>
    <p:extLst>
      <p:ext uri="{BB962C8B-B14F-4D97-AF65-F5344CB8AC3E}">
        <p14:creationId xmlns:p14="http://schemas.microsoft.com/office/powerpoint/2010/main" val="2632009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User\My Documents\Student Gray\4. Abdomen\F66122-004-f150.jpg"/>
          <p:cNvPicPr>
            <a:picLocks noGrp="1" noChangeAspect="1" noChangeArrowheads="1"/>
          </p:cNvPicPr>
          <p:nvPr>
            <p:ph sz="half" idx="1"/>
          </p:nvPr>
        </p:nvPicPr>
        <p:blipFill>
          <a:blip r:embed="rId3" cstate="print"/>
          <a:srcRect b="4656"/>
          <a:stretch>
            <a:fillRect/>
          </a:stretch>
        </p:blipFill>
        <p:spPr bwMode="auto">
          <a:xfrm>
            <a:off x="6705600" y="990600"/>
            <a:ext cx="5111750" cy="4005596"/>
          </a:xfrm>
          <a:prstGeom prst="rect">
            <a:avLst/>
          </a:prstGeom>
          <a:noFill/>
          <a:ln>
            <a:noFill/>
          </a:ln>
        </p:spPr>
      </p:pic>
      <p:pic>
        <p:nvPicPr>
          <p:cNvPr id="12" name="Picture 2" descr="C:\Documents and Settings\Free User\My Documents\My Pictures\C5FF8.png"/>
          <p:cNvPicPr>
            <a:picLocks noChangeAspect="1" noChangeArrowheads="1"/>
          </p:cNvPicPr>
          <p:nvPr/>
        </p:nvPicPr>
        <p:blipFill>
          <a:blip r:embed="rId4" cstate="print"/>
          <a:srcRect l="9227" r="6415" b="66255"/>
          <a:stretch>
            <a:fillRect/>
          </a:stretch>
        </p:blipFill>
        <p:spPr bwMode="auto">
          <a:xfrm>
            <a:off x="5562600" y="1524000"/>
            <a:ext cx="1853206" cy="977195"/>
          </a:xfrm>
          <a:prstGeom prst="rect">
            <a:avLst/>
          </a:prstGeom>
          <a:noFill/>
          <a:ln w="9525">
            <a:noFill/>
            <a:miter lim="800000"/>
            <a:headEnd/>
            <a:tailEnd/>
          </a:ln>
        </p:spPr>
      </p:pic>
      <p:pic>
        <p:nvPicPr>
          <p:cNvPr id="2050" name="Picture 2" descr="C:\Users\ksu\Desktop\ksu-logo.png"/>
          <p:cNvPicPr>
            <a:picLocks noChangeAspect="1" noChangeArrowheads="1"/>
          </p:cNvPicPr>
          <p:nvPr/>
        </p:nvPicPr>
        <p:blipFill>
          <a:blip r:embed="rId5"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23</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6" name="Rectangle 5"/>
          <p:cNvSpPr/>
          <p:nvPr/>
        </p:nvSpPr>
        <p:spPr>
          <a:xfrm>
            <a:off x="2438400" y="128494"/>
            <a:ext cx="3002745" cy="523220"/>
          </a:xfrm>
          <a:prstGeom prst="rect">
            <a:avLst/>
          </a:prstGeom>
        </p:spPr>
        <p:txBody>
          <a:bodyPr wrap="none">
            <a:spAutoFit/>
          </a:bodyPr>
          <a:lstStyle/>
          <a:p>
            <a:r>
              <a:rPr lang="en-US" sz="2800" dirty="0">
                <a:solidFill>
                  <a:srgbClr val="008000"/>
                </a:solidFill>
                <a:latin typeface="Aharoni" panose="02010803020104030203" pitchFamily="2" charset="-79"/>
                <a:cs typeface="Aharoni" panose="02010803020104030203" pitchFamily="2" charset="-79"/>
              </a:rPr>
              <a:t>The </a:t>
            </a:r>
            <a:r>
              <a:rPr lang="en-US" sz="2800" dirty="0" smtClean="0">
                <a:solidFill>
                  <a:srgbClr val="008000"/>
                </a:solidFill>
                <a:latin typeface="Aharoni" panose="02010803020104030203" pitchFamily="2" charset="-79"/>
                <a:cs typeface="Aharoni" panose="02010803020104030203" pitchFamily="2" charset="-79"/>
              </a:rPr>
              <a:t>Gall Bladder</a:t>
            </a:r>
            <a:endParaRPr lang="en-US" sz="2800" dirty="0">
              <a:solidFill>
                <a:srgbClr val="008000"/>
              </a:solidFill>
              <a:latin typeface="Aharoni" panose="02010803020104030203" pitchFamily="2" charset="-79"/>
              <a:cs typeface="Aharoni" panose="02010803020104030203" pitchFamily="2" charset="-79"/>
            </a:endParaRPr>
          </a:p>
        </p:txBody>
      </p:sp>
      <p:sp>
        <p:nvSpPr>
          <p:cNvPr id="9" name="Rectangle 8"/>
          <p:cNvSpPr/>
          <p:nvPr/>
        </p:nvSpPr>
        <p:spPr>
          <a:xfrm>
            <a:off x="389238" y="1682859"/>
            <a:ext cx="5391872" cy="1815882"/>
          </a:xfrm>
          <a:prstGeom prst="rect">
            <a:avLst/>
          </a:prstGeom>
          <a:ln>
            <a:solidFill>
              <a:schemeClr val="bg1">
                <a:lumMod val="95000"/>
              </a:schemeClr>
            </a:solidFill>
          </a:ln>
        </p:spPr>
        <p:txBody>
          <a:bodyPr wrap="square">
            <a:spAutoFit/>
          </a:bodyPr>
          <a:lstStyle/>
          <a:p>
            <a:pPr>
              <a:defRPr/>
            </a:pPr>
            <a:endParaRPr lang="en-US" sz="1600" dirty="0" smtClean="0">
              <a:solidFill>
                <a:srgbClr val="FF0000"/>
              </a:solidFill>
              <a:latin typeface="Arial" pitchFamily="34" charset="0"/>
              <a:cs typeface="Arial" pitchFamily="34" charset="0"/>
            </a:endParaRPr>
          </a:p>
          <a:p>
            <a:r>
              <a:rPr lang="en-US" sz="1600" dirty="0" smtClean="0">
                <a:solidFill>
                  <a:schemeClr val="accent2"/>
                </a:solidFill>
                <a:latin typeface="Aharoni" panose="02010803020104030203" pitchFamily="2" charset="-79"/>
                <a:cs typeface="Aharoni" panose="02010803020104030203" pitchFamily="2" charset="-79"/>
              </a:rPr>
              <a:t>Surface Anatomy of the </a:t>
            </a:r>
            <a:r>
              <a:rPr lang="en-US" sz="1600" dirty="0">
                <a:solidFill>
                  <a:schemeClr val="accent2"/>
                </a:solidFill>
                <a:latin typeface="Aharoni" panose="02010803020104030203" pitchFamily="2" charset="-79"/>
                <a:cs typeface="Aharoni" panose="02010803020104030203" pitchFamily="2" charset="-79"/>
              </a:rPr>
              <a:t>Gall </a:t>
            </a:r>
            <a:r>
              <a:rPr lang="en-US" sz="1600" dirty="0">
                <a:solidFill>
                  <a:schemeClr val="accent2"/>
                </a:solidFill>
                <a:latin typeface="Aharoni" panose="02010803020104030203" pitchFamily="2" charset="-79"/>
                <a:cs typeface="Aharoni" panose="02010803020104030203" pitchFamily="2" charset="-79"/>
              </a:rPr>
              <a:t>Bladder </a:t>
            </a:r>
            <a:endParaRPr lang="en-US" sz="1600" dirty="0">
              <a:solidFill>
                <a:schemeClr val="accent2"/>
              </a:solidFill>
              <a:latin typeface="Aharoni" panose="02010803020104030203" pitchFamily="2" charset="-79"/>
              <a:cs typeface="Aharoni" panose="02010803020104030203" pitchFamily="2" charset="-79"/>
            </a:endParaRPr>
          </a:p>
          <a:p>
            <a:endParaRPr lang="en-US" sz="1600" b="1" dirty="0">
              <a:solidFill>
                <a:srgbClr val="008000"/>
              </a:solidFill>
              <a:latin typeface="Aharoni" panose="02010803020104030203" pitchFamily="2" charset="-79"/>
              <a:cs typeface="Aharoni" panose="02010803020104030203" pitchFamily="2" charset="-79"/>
            </a:endParaRPr>
          </a:p>
          <a:p>
            <a:r>
              <a:rPr lang="en-US" sz="1600" b="1" dirty="0" smtClean="0">
                <a:latin typeface="Aharoni" panose="02010803020104030203" pitchFamily="2" charset="-79"/>
                <a:cs typeface="Aharoni" panose="02010803020104030203" pitchFamily="2" charset="-79"/>
              </a:rPr>
              <a:t>The </a:t>
            </a:r>
            <a:r>
              <a:rPr lang="en-US" sz="1600" b="1" dirty="0">
                <a:latin typeface="Aharoni" panose="02010803020104030203" pitchFamily="2" charset="-79"/>
                <a:cs typeface="Aharoni" panose="02010803020104030203" pitchFamily="2" charset="-79"/>
              </a:rPr>
              <a:t>Fundus comes in contact with the anterior abdominal wall at the level of the </a:t>
            </a:r>
            <a:r>
              <a:rPr lang="en-US" sz="1600" b="1" dirty="0">
                <a:solidFill>
                  <a:srgbClr val="FF0000"/>
                </a:solidFill>
                <a:latin typeface="Aharoni" panose="02010803020104030203" pitchFamily="2" charset="-79"/>
                <a:cs typeface="Aharoni" panose="02010803020104030203" pitchFamily="2" charset="-79"/>
              </a:rPr>
              <a:t>Tip of the  Right Ninth costal cartilage</a:t>
            </a:r>
            <a:r>
              <a:rPr lang="en-US" sz="1600" b="1" i="1" dirty="0">
                <a:solidFill>
                  <a:srgbClr val="FF0000"/>
                </a:solidFill>
              </a:rPr>
              <a:t>.</a:t>
            </a:r>
            <a:r>
              <a:rPr lang="en-US" sz="1600" b="1" i="1" dirty="0"/>
              <a:t> </a:t>
            </a:r>
          </a:p>
          <a:p>
            <a:pPr marL="285750" indent="-285750">
              <a:buFont typeface="Arial" panose="020B0604020202020204" pitchFamily="34" charset="0"/>
              <a:buChar char="•"/>
              <a:defRPr/>
            </a:pPr>
            <a:endParaRPr lang="en-US" sz="1600" dirty="0">
              <a:solidFill>
                <a:srgbClr val="FF0000"/>
              </a:solidFill>
              <a:latin typeface="Arial" pitchFamily="34" charset="0"/>
              <a:cs typeface="Arial" pitchFamily="34" charset="0"/>
            </a:endParaRPr>
          </a:p>
        </p:txBody>
      </p:sp>
      <p:sp>
        <p:nvSpPr>
          <p:cNvPr id="8" name="Right Arrow 7"/>
          <p:cNvSpPr/>
          <p:nvPr/>
        </p:nvSpPr>
        <p:spPr>
          <a:xfrm>
            <a:off x="7848600" y="3276600"/>
            <a:ext cx="1295400" cy="45719"/>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598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24</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6" name="Rectangle 5"/>
          <p:cNvSpPr/>
          <p:nvPr/>
        </p:nvSpPr>
        <p:spPr>
          <a:xfrm>
            <a:off x="2438400" y="128494"/>
            <a:ext cx="3002745" cy="523220"/>
          </a:xfrm>
          <a:prstGeom prst="rect">
            <a:avLst/>
          </a:prstGeom>
        </p:spPr>
        <p:txBody>
          <a:bodyPr wrap="none">
            <a:spAutoFit/>
          </a:bodyPr>
          <a:lstStyle/>
          <a:p>
            <a:r>
              <a:rPr lang="en-US" sz="2800" dirty="0">
                <a:solidFill>
                  <a:srgbClr val="008000"/>
                </a:solidFill>
                <a:latin typeface="Aharoni" panose="02010803020104030203" pitchFamily="2" charset="-79"/>
                <a:cs typeface="Aharoni" panose="02010803020104030203" pitchFamily="2" charset="-79"/>
              </a:rPr>
              <a:t>The </a:t>
            </a:r>
            <a:r>
              <a:rPr lang="en-US" sz="2800" dirty="0" smtClean="0">
                <a:solidFill>
                  <a:srgbClr val="008000"/>
                </a:solidFill>
                <a:latin typeface="Aharoni" panose="02010803020104030203" pitchFamily="2" charset="-79"/>
                <a:cs typeface="Aharoni" panose="02010803020104030203" pitchFamily="2" charset="-79"/>
              </a:rPr>
              <a:t>Gall Bladder</a:t>
            </a:r>
            <a:endParaRPr lang="en-US" sz="2800" dirty="0">
              <a:solidFill>
                <a:srgbClr val="008000"/>
              </a:solidFill>
              <a:latin typeface="Aharoni" panose="02010803020104030203" pitchFamily="2" charset="-79"/>
              <a:cs typeface="Aharoni" panose="02010803020104030203" pitchFamily="2" charset="-79"/>
            </a:endParaRPr>
          </a:p>
        </p:txBody>
      </p:sp>
      <p:sp>
        <p:nvSpPr>
          <p:cNvPr id="9" name="Rectangle 8"/>
          <p:cNvSpPr/>
          <p:nvPr/>
        </p:nvSpPr>
        <p:spPr>
          <a:xfrm>
            <a:off x="228600" y="671552"/>
            <a:ext cx="5391872" cy="3077766"/>
          </a:xfrm>
          <a:prstGeom prst="rect">
            <a:avLst/>
          </a:prstGeom>
          <a:ln>
            <a:solidFill>
              <a:schemeClr val="bg1">
                <a:lumMod val="95000"/>
              </a:schemeClr>
            </a:solidFill>
          </a:ln>
        </p:spPr>
        <p:txBody>
          <a:bodyPr wrap="square">
            <a:spAutoFit/>
          </a:bodyPr>
          <a:lstStyle/>
          <a:p>
            <a:pPr>
              <a:defRPr/>
            </a:pPr>
            <a:endParaRPr lang="en-US" sz="1600" dirty="0" smtClean="0">
              <a:solidFill>
                <a:srgbClr val="FF0000"/>
              </a:solidFill>
              <a:latin typeface="Arial" pitchFamily="34" charset="0"/>
              <a:cs typeface="Arial" pitchFamily="34" charset="0"/>
            </a:endParaRPr>
          </a:p>
          <a:p>
            <a:r>
              <a:rPr lang="en-US" dirty="0" smtClean="0">
                <a:solidFill>
                  <a:srgbClr val="FF0000"/>
                </a:solidFill>
                <a:latin typeface="Aharoni" panose="02010803020104030203" pitchFamily="2" charset="-79"/>
                <a:cs typeface="Aharoni" panose="02010803020104030203" pitchFamily="2" charset="-79"/>
              </a:rPr>
              <a:t>Blood Supply of the </a:t>
            </a:r>
            <a:r>
              <a:rPr lang="en-US" dirty="0">
                <a:solidFill>
                  <a:srgbClr val="FF0000"/>
                </a:solidFill>
                <a:latin typeface="Aharoni" panose="02010803020104030203" pitchFamily="2" charset="-79"/>
                <a:cs typeface="Aharoni" panose="02010803020104030203" pitchFamily="2" charset="-79"/>
              </a:rPr>
              <a:t>Gall </a:t>
            </a:r>
            <a:r>
              <a:rPr lang="en-US" dirty="0">
                <a:solidFill>
                  <a:srgbClr val="FF0000"/>
                </a:solidFill>
                <a:latin typeface="Aharoni" panose="02010803020104030203" pitchFamily="2" charset="-79"/>
                <a:cs typeface="Aharoni" panose="02010803020104030203" pitchFamily="2" charset="-79"/>
              </a:rPr>
              <a:t>Bladder </a:t>
            </a:r>
            <a:endParaRPr lang="en-US" dirty="0">
              <a:solidFill>
                <a:srgbClr val="FF0000"/>
              </a:solidFill>
              <a:latin typeface="Aharoni" panose="02010803020104030203" pitchFamily="2" charset="-79"/>
              <a:cs typeface="Aharoni" panose="02010803020104030203" pitchFamily="2" charset="-79"/>
            </a:endParaRPr>
          </a:p>
          <a:p>
            <a:endParaRPr lang="en-US" sz="1600" b="1" dirty="0">
              <a:solidFill>
                <a:srgbClr val="008000"/>
              </a:solidFill>
              <a:latin typeface="Aharoni" panose="02010803020104030203" pitchFamily="2" charset="-79"/>
              <a:cs typeface="Aharoni" panose="02010803020104030203" pitchFamily="2" charset="-79"/>
            </a:endParaRPr>
          </a:p>
          <a:p>
            <a:pPr marL="742950" lvl="1" indent="-285750">
              <a:buFont typeface="Arial" panose="020B0604020202020204" pitchFamily="34" charset="0"/>
              <a:buChar char="•"/>
            </a:pPr>
            <a:r>
              <a:rPr lang="en-US" sz="1600" b="1" dirty="0">
                <a:solidFill>
                  <a:srgbClr val="FF0000"/>
                </a:solidFill>
                <a:latin typeface="Aharoni" panose="02010803020104030203" pitchFamily="2" charset="-79"/>
                <a:cs typeface="Aharoni" panose="02010803020104030203" pitchFamily="2" charset="-79"/>
              </a:rPr>
              <a:t>The cystic artery</a:t>
            </a:r>
            <a:r>
              <a:rPr lang="en-US" sz="1600" b="1" dirty="0"/>
              <a:t>, </a:t>
            </a:r>
            <a:r>
              <a:rPr lang="en-US" sz="1600" dirty="0"/>
              <a:t>a branch of the </a:t>
            </a:r>
            <a:r>
              <a:rPr lang="en-US" sz="1600" b="1" dirty="0">
                <a:solidFill>
                  <a:srgbClr val="FF0000"/>
                </a:solidFill>
              </a:rPr>
              <a:t>right hepatic artery</a:t>
            </a:r>
            <a:r>
              <a:rPr lang="en-US" sz="1600" b="1" dirty="0"/>
              <a:t>. </a:t>
            </a:r>
          </a:p>
          <a:p>
            <a:pPr marL="742950" lvl="1" indent="-285750">
              <a:buFont typeface="Arial" panose="020B0604020202020204" pitchFamily="34" charset="0"/>
              <a:buChar char="•"/>
            </a:pPr>
            <a:endParaRPr lang="en-US" sz="1600" b="1" dirty="0" smtClean="0"/>
          </a:p>
          <a:p>
            <a:pPr marL="742950" lvl="1" indent="-285750">
              <a:buFont typeface="Arial" panose="020B0604020202020204" pitchFamily="34" charset="0"/>
              <a:buChar char="•"/>
            </a:pPr>
            <a:r>
              <a:rPr lang="en-US" sz="1600" b="1" dirty="0" smtClean="0">
                <a:solidFill>
                  <a:srgbClr val="0070C0"/>
                </a:solidFill>
                <a:latin typeface="Aharoni" panose="02010803020104030203" pitchFamily="2" charset="-79"/>
                <a:cs typeface="Aharoni" panose="02010803020104030203" pitchFamily="2" charset="-79"/>
              </a:rPr>
              <a:t>The </a:t>
            </a:r>
            <a:r>
              <a:rPr lang="en-US" sz="1600" b="1" dirty="0">
                <a:solidFill>
                  <a:srgbClr val="0070C0"/>
                </a:solidFill>
                <a:latin typeface="Aharoni" panose="02010803020104030203" pitchFamily="2" charset="-79"/>
                <a:cs typeface="Aharoni" panose="02010803020104030203" pitchFamily="2" charset="-79"/>
              </a:rPr>
              <a:t>cystic vein </a:t>
            </a:r>
            <a:r>
              <a:rPr lang="en-US" sz="1600" dirty="0"/>
              <a:t>drains directly into </a:t>
            </a:r>
            <a:r>
              <a:rPr lang="en-US" sz="1600" b="1" dirty="0">
                <a:solidFill>
                  <a:srgbClr val="0070C0"/>
                </a:solidFill>
              </a:rPr>
              <a:t>the portal vein</a:t>
            </a:r>
            <a:r>
              <a:rPr lang="en-US" sz="1600" b="1" dirty="0"/>
              <a:t>. </a:t>
            </a:r>
          </a:p>
          <a:p>
            <a:endParaRPr lang="en-US" sz="1600" b="1" dirty="0" smtClean="0"/>
          </a:p>
          <a:p>
            <a:r>
              <a:rPr lang="en-US" sz="1600" b="1" dirty="0" smtClean="0"/>
              <a:t>Note:</a:t>
            </a:r>
          </a:p>
          <a:p>
            <a:r>
              <a:rPr lang="en-US" sz="1600" b="1" dirty="0" smtClean="0"/>
              <a:t>Several </a:t>
            </a:r>
            <a:r>
              <a:rPr lang="en-US" sz="1600" b="1" dirty="0"/>
              <a:t>very small arteries and veins also run between the liver and gallbladder.</a:t>
            </a:r>
          </a:p>
          <a:p>
            <a:pPr>
              <a:defRPr/>
            </a:pPr>
            <a:endParaRPr lang="en-US" sz="1600" dirty="0">
              <a:solidFill>
                <a:srgbClr val="FF0000"/>
              </a:solidFill>
              <a:latin typeface="Arial" pitchFamily="34" charset="0"/>
              <a:cs typeface="Arial" pitchFamily="34" charset="0"/>
            </a:endParaRPr>
          </a:p>
        </p:txBody>
      </p:sp>
      <p:pic>
        <p:nvPicPr>
          <p:cNvPr id="14" name="Picture 2" descr="C:\Documents and Settings\Free User\My Documents\My Pictures\C5FF53.png"/>
          <p:cNvPicPr>
            <a:picLocks noGrp="1" noChangeAspect="1" noChangeArrowheads="1"/>
          </p:cNvPicPr>
          <p:nvPr>
            <p:ph sz="half" idx="4294967295"/>
          </p:nvPr>
        </p:nvPicPr>
        <p:blipFill>
          <a:blip r:embed="rId4" cstate="print"/>
          <a:srcRect/>
          <a:stretch>
            <a:fillRect/>
          </a:stretch>
        </p:blipFill>
        <p:spPr>
          <a:xfrm>
            <a:off x="7118178" y="468698"/>
            <a:ext cx="3093994" cy="2676591"/>
          </a:xfrm>
          <a:noFill/>
          <a:ln>
            <a:noFill/>
          </a:ln>
        </p:spPr>
      </p:pic>
      <p:sp>
        <p:nvSpPr>
          <p:cNvPr id="7" name="Rectangle 6"/>
          <p:cNvSpPr/>
          <p:nvPr/>
        </p:nvSpPr>
        <p:spPr>
          <a:xfrm>
            <a:off x="285404" y="4027438"/>
            <a:ext cx="6096000" cy="1563505"/>
          </a:xfrm>
          <a:prstGeom prst="rect">
            <a:avLst/>
          </a:prstGeom>
        </p:spPr>
        <p:txBody>
          <a:bodyPr>
            <a:spAutoFit/>
          </a:bodyPr>
          <a:lstStyle/>
          <a:p>
            <a:pPr marL="342900" indent="-342900">
              <a:spcBef>
                <a:spcPct val="20000"/>
              </a:spcBef>
            </a:pPr>
            <a:r>
              <a:rPr lang="en-US" sz="2000" b="1" dirty="0">
                <a:solidFill>
                  <a:srgbClr val="008000"/>
                </a:solidFill>
                <a:latin typeface="Calibri" pitchFamily="34" charset="0"/>
              </a:rPr>
              <a:t>Lymph Drainage</a:t>
            </a:r>
          </a:p>
          <a:p>
            <a:pPr marL="342900" indent="-342900">
              <a:spcBef>
                <a:spcPct val="20000"/>
              </a:spcBef>
              <a:buFont typeface="Arial" charset="0"/>
              <a:buChar char="•"/>
            </a:pPr>
            <a:r>
              <a:rPr lang="en-US" dirty="0">
                <a:latin typeface="Calibri" pitchFamily="34" charset="0"/>
              </a:rPr>
              <a:t>The lymph drains into a </a:t>
            </a:r>
            <a:r>
              <a:rPr lang="en-US" b="1" dirty="0">
                <a:solidFill>
                  <a:srgbClr val="008000"/>
                </a:solidFill>
                <a:latin typeface="Aharoni" panose="02010803020104030203" pitchFamily="2" charset="-79"/>
                <a:cs typeface="Aharoni" panose="02010803020104030203" pitchFamily="2" charset="-79"/>
              </a:rPr>
              <a:t>cystic lymph node </a:t>
            </a:r>
            <a:r>
              <a:rPr lang="en-US" dirty="0">
                <a:latin typeface="Calibri" pitchFamily="34" charset="0"/>
              </a:rPr>
              <a:t>situated near the neck of the gallbladder. From here</a:t>
            </a:r>
            <a:r>
              <a:rPr lang="en-US" b="1" dirty="0">
                <a:latin typeface="Calibri" pitchFamily="34" charset="0"/>
              </a:rPr>
              <a:t>, </a:t>
            </a:r>
            <a:r>
              <a:rPr lang="en-US" dirty="0">
                <a:latin typeface="Calibri" pitchFamily="34" charset="0"/>
              </a:rPr>
              <a:t>the lymph vessels pass to </a:t>
            </a:r>
            <a:r>
              <a:rPr lang="en-US" b="1" dirty="0">
                <a:solidFill>
                  <a:srgbClr val="008000"/>
                </a:solidFill>
                <a:latin typeface="Aharoni" panose="02010803020104030203" pitchFamily="2" charset="-79"/>
                <a:cs typeface="Aharoni" panose="02010803020104030203" pitchFamily="2" charset="-79"/>
              </a:rPr>
              <a:t>the hepatic nodes </a:t>
            </a:r>
            <a:r>
              <a:rPr lang="en-US" b="1" dirty="0">
                <a:latin typeface="Calibri" pitchFamily="34" charset="0"/>
              </a:rPr>
              <a:t>along the course of the hepatic artery and then to </a:t>
            </a:r>
            <a:r>
              <a:rPr lang="en-US" b="1" dirty="0">
                <a:solidFill>
                  <a:srgbClr val="008000"/>
                </a:solidFill>
                <a:latin typeface="Aharoni" panose="02010803020104030203" pitchFamily="2" charset="-79"/>
                <a:cs typeface="Aharoni" panose="02010803020104030203" pitchFamily="2" charset="-79"/>
              </a:rPr>
              <a:t>the celiac nodes</a:t>
            </a:r>
            <a:r>
              <a:rPr lang="en-US" b="1" dirty="0">
                <a:latin typeface="Calibri" pitchFamily="34" charset="0"/>
              </a:rPr>
              <a:t>.</a:t>
            </a:r>
            <a:endParaRPr lang="en-US" b="1" dirty="0">
              <a:latin typeface="Calibri" pitchFamily="34" charset="0"/>
            </a:endParaRPr>
          </a:p>
        </p:txBody>
      </p:sp>
      <p:sp>
        <p:nvSpPr>
          <p:cNvPr id="10" name="Rectangle 9"/>
          <p:cNvSpPr/>
          <p:nvPr/>
        </p:nvSpPr>
        <p:spPr>
          <a:xfrm>
            <a:off x="6276372" y="3910697"/>
            <a:ext cx="5458427" cy="2142125"/>
          </a:xfrm>
          <a:prstGeom prst="rect">
            <a:avLst/>
          </a:prstGeom>
          <a:noFill/>
        </p:spPr>
        <p:txBody>
          <a:bodyPr wrap="square">
            <a:spAutoFit/>
          </a:bodyPr>
          <a:lstStyle/>
          <a:p>
            <a:pPr marL="342900" indent="-342900" fontAlgn="auto">
              <a:spcBef>
                <a:spcPct val="20000"/>
              </a:spcBef>
              <a:spcAft>
                <a:spcPts val="0"/>
              </a:spcAft>
              <a:buFont typeface="Arial" pitchFamily="34" charset="0"/>
              <a:buChar char="•"/>
              <a:defRPr/>
            </a:pPr>
            <a:r>
              <a:rPr lang="en-US" dirty="0" smtClean="0"/>
              <a:t>Sympathetic </a:t>
            </a:r>
            <a:r>
              <a:rPr lang="en-US" dirty="0"/>
              <a:t>and parasympathetic vagal fibers form the celiac plexus</a:t>
            </a:r>
            <a:r>
              <a:rPr lang="en-US" b="1" dirty="0"/>
              <a:t>. </a:t>
            </a:r>
            <a:endParaRPr lang="en-US" b="1" dirty="0" smtClean="0"/>
          </a:p>
          <a:p>
            <a:pPr marL="342900" indent="-342900" fontAlgn="auto">
              <a:spcBef>
                <a:spcPct val="20000"/>
              </a:spcBef>
              <a:spcAft>
                <a:spcPts val="0"/>
              </a:spcAft>
              <a:buFont typeface="Arial" pitchFamily="34" charset="0"/>
              <a:buChar char="•"/>
              <a:defRPr/>
            </a:pPr>
            <a:r>
              <a:rPr lang="en-US" b="1" dirty="0" smtClean="0"/>
              <a:t>Note:</a:t>
            </a:r>
            <a:endParaRPr lang="en-US" b="1" dirty="0"/>
          </a:p>
          <a:p>
            <a:pPr lvl="1">
              <a:spcBef>
                <a:spcPct val="20000"/>
              </a:spcBef>
              <a:defRPr/>
            </a:pPr>
            <a:r>
              <a:rPr lang="en-US" dirty="0" smtClean="0">
                <a:latin typeface="Arial Narrow" panose="020B0606020202030204" pitchFamily="34" charset="0"/>
              </a:rPr>
              <a:t>The </a:t>
            </a:r>
            <a:r>
              <a:rPr lang="en-US" dirty="0">
                <a:latin typeface="Arial Narrow" panose="020B0606020202030204" pitchFamily="34" charset="0"/>
              </a:rPr>
              <a:t>gallbladder contracts in response to the </a:t>
            </a:r>
            <a:r>
              <a:rPr lang="en-US" b="1" dirty="0">
                <a:solidFill>
                  <a:schemeClr val="accent4">
                    <a:lumMod val="50000"/>
                  </a:schemeClr>
                </a:solidFill>
                <a:latin typeface="Arial Narrow" panose="020B0606020202030204" pitchFamily="34" charset="0"/>
              </a:rPr>
              <a:t>hormone cholecystokinin</a:t>
            </a:r>
            <a:r>
              <a:rPr lang="en-US" dirty="0">
                <a:latin typeface="Arial Narrow" panose="020B0606020202030204" pitchFamily="34" charset="0"/>
              </a:rPr>
              <a:t>, which is produced by the mucous membrane of the duodenum on the arrival of fatty food from the stomach</a:t>
            </a:r>
          </a:p>
        </p:txBody>
      </p:sp>
      <p:sp>
        <p:nvSpPr>
          <p:cNvPr id="11" name="Rectangle 10"/>
          <p:cNvSpPr/>
          <p:nvPr/>
        </p:nvSpPr>
        <p:spPr>
          <a:xfrm>
            <a:off x="6923903" y="3460068"/>
            <a:ext cx="1455783" cy="369332"/>
          </a:xfrm>
          <a:prstGeom prst="rect">
            <a:avLst/>
          </a:prstGeom>
          <a:solidFill>
            <a:schemeClr val="accent2"/>
          </a:solidFill>
        </p:spPr>
        <p:txBody>
          <a:bodyPr wrap="none">
            <a:spAutoFit/>
          </a:bodyPr>
          <a:lstStyle/>
          <a:p>
            <a:pPr marL="342900" indent="-342900" fontAlgn="auto">
              <a:spcBef>
                <a:spcPct val="20000"/>
              </a:spcBef>
              <a:spcAft>
                <a:spcPts val="0"/>
              </a:spcAft>
              <a:defRPr/>
            </a:pPr>
            <a:r>
              <a:rPr lang="en-US" b="1" dirty="0">
                <a:solidFill>
                  <a:srgbClr val="FFC000"/>
                </a:solidFill>
              </a:rPr>
              <a:t>Nerve Supply</a:t>
            </a:r>
            <a:endParaRPr lang="en-US" b="1" dirty="0">
              <a:solidFill>
                <a:srgbClr val="FFC000"/>
              </a:solidFill>
            </a:endParaRPr>
          </a:p>
        </p:txBody>
      </p:sp>
    </p:spTree>
    <p:extLst>
      <p:ext uri="{BB962C8B-B14F-4D97-AF65-F5344CB8AC3E}">
        <p14:creationId xmlns:p14="http://schemas.microsoft.com/office/powerpoint/2010/main" val="2486272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25</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sp>
        <p:nvSpPr>
          <p:cNvPr id="4" name="Rectangle 3"/>
          <p:cNvSpPr/>
          <p:nvPr/>
        </p:nvSpPr>
        <p:spPr>
          <a:xfrm>
            <a:off x="76200" y="12626"/>
            <a:ext cx="3352800" cy="677108"/>
          </a:xfrm>
          <a:prstGeom prst="rect">
            <a:avLst/>
          </a:prstGeom>
        </p:spPr>
        <p:txBody>
          <a:bodyPr wrap="square">
            <a:spAutoFit/>
          </a:bodyPr>
          <a:lstStyle/>
          <a:p>
            <a:r>
              <a:rPr lang="en-US" sz="2000" b="1" dirty="0" smtClean="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Biliary </a:t>
            </a:r>
            <a:r>
              <a:rPr lang="en-US" sz="2000" b="1" dirty="0">
                <a:ln w="17780" cmpd="sng">
                  <a:solidFill>
                    <a:srgbClr val="FFFFFF"/>
                  </a:solidFill>
                  <a:prstDash val="solid"/>
                  <a:miter lim="800000"/>
                </a:ln>
                <a:solidFill>
                  <a:srgbClr val="008000"/>
                </a:solidFill>
                <a:effectLst>
                  <a:outerShdw blurRad="50800" algn="tl" rotWithShape="0">
                    <a:srgbClr val="000000"/>
                  </a:outerShdw>
                </a:effectLst>
                <a:latin typeface="Arial Black" panose="020B0A04020102020204" pitchFamily="34" charset="0"/>
              </a:rPr>
              <a:t>System </a:t>
            </a:r>
          </a:p>
          <a:p>
            <a:endParaRPr lang="ar-SA" dirty="0">
              <a:solidFill>
                <a:srgbClr val="FF0000"/>
              </a:solidFill>
            </a:endParaRPr>
          </a:p>
        </p:txBody>
      </p:sp>
      <p:sp>
        <p:nvSpPr>
          <p:cNvPr id="6" name="Rectangle 5"/>
          <p:cNvSpPr/>
          <p:nvPr/>
        </p:nvSpPr>
        <p:spPr>
          <a:xfrm>
            <a:off x="2438400" y="128494"/>
            <a:ext cx="3002745" cy="523220"/>
          </a:xfrm>
          <a:prstGeom prst="rect">
            <a:avLst/>
          </a:prstGeom>
        </p:spPr>
        <p:txBody>
          <a:bodyPr wrap="none">
            <a:spAutoFit/>
          </a:bodyPr>
          <a:lstStyle/>
          <a:p>
            <a:r>
              <a:rPr lang="en-US" sz="2800" dirty="0">
                <a:solidFill>
                  <a:srgbClr val="008000"/>
                </a:solidFill>
                <a:latin typeface="Aharoni" panose="02010803020104030203" pitchFamily="2" charset="-79"/>
                <a:cs typeface="Aharoni" panose="02010803020104030203" pitchFamily="2" charset="-79"/>
              </a:rPr>
              <a:t>The </a:t>
            </a:r>
            <a:r>
              <a:rPr lang="en-US" sz="2800" dirty="0" smtClean="0">
                <a:solidFill>
                  <a:srgbClr val="008000"/>
                </a:solidFill>
                <a:latin typeface="Aharoni" panose="02010803020104030203" pitchFamily="2" charset="-79"/>
                <a:cs typeface="Aharoni" panose="02010803020104030203" pitchFamily="2" charset="-79"/>
              </a:rPr>
              <a:t>Gall Bladder</a:t>
            </a:r>
            <a:endParaRPr lang="en-US" sz="2800" dirty="0">
              <a:solidFill>
                <a:srgbClr val="008000"/>
              </a:solidFill>
              <a:latin typeface="Aharoni" panose="02010803020104030203" pitchFamily="2" charset="-79"/>
              <a:cs typeface="Aharoni" panose="02010803020104030203" pitchFamily="2" charset="-79"/>
            </a:endParaRPr>
          </a:p>
        </p:txBody>
      </p:sp>
      <p:sp>
        <p:nvSpPr>
          <p:cNvPr id="9" name="Rectangle 8"/>
          <p:cNvSpPr/>
          <p:nvPr/>
        </p:nvSpPr>
        <p:spPr>
          <a:xfrm>
            <a:off x="381000" y="646402"/>
            <a:ext cx="5391872" cy="5170646"/>
          </a:xfrm>
          <a:prstGeom prst="rect">
            <a:avLst/>
          </a:prstGeom>
          <a:ln>
            <a:solidFill>
              <a:schemeClr val="bg1">
                <a:lumMod val="95000"/>
              </a:schemeClr>
            </a:solidFill>
          </a:ln>
        </p:spPr>
        <p:txBody>
          <a:bodyPr wrap="square">
            <a:spAutoFit/>
          </a:bodyPr>
          <a:lstStyle/>
          <a:p>
            <a:pPr>
              <a:defRPr/>
            </a:pPr>
            <a:endParaRPr lang="en-US" sz="1600" dirty="0" smtClean="0">
              <a:solidFill>
                <a:schemeClr val="accent4">
                  <a:lumMod val="50000"/>
                </a:schemeClr>
              </a:solidFill>
              <a:latin typeface="Arial" pitchFamily="34" charset="0"/>
              <a:cs typeface="Arial" pitchFamily="34" charset="0"/>
            </a:endParaRPr>
          </a:p>
          <a:p>
            <a:r>
              <a:rPr lang="en-US" sz="2400" b="1" dirty="0">
                <a:solidFill>
                  <a:srgbClr val="008000"/>
                </a:solidFill>
                <a:latin typeface="Aharoni" panose="02010803020104030203" pitchFamily="2" charset="-79"/>
                <a:cs typeface="Aharoni" panose="02010803020104030203" pitchFamily="2" charset="-79"/>
              </a:rPr>
              <a:t>Cystic Duct</a:t>
            </a:r>
          </a:p>
          <a:p>
            <a:r>
              <a:rPr lang="en-US" dirty="0" smtClean="0">
                <a:solidFill>
                  <a:srgbClr val="FF0000"/>
                </a:solidFill>
                <a:latin typeface="Aharoni" panose="02010803020104030203" pitchFamily="2" charset="-79"/>
                <a:cs typeface="Aharoni" panose="02010803020104030203" pitchFamily="2" charset="-79"/>
              </a:rPr>
              <a:t> </a:t>
            </a:r>
            <a:endParaRPr lang="en-US" sz="1600" b="1" dirty="0" smtClean="0"/>
          </a:p>
          <a:p>
            <a:pPr marL="742950" lvl="1" indent="-285750">
              <a:buFont typeface="Arial" panose="020B0604020202020204" pitchFamily="34" charset="0"/>
              <a:buChar char="•"/>
            </a:pPr>
            <a:r>
              <a:rPr lang="en-US" sz="1600" dirty="0" smtClean="0"/>
              <a:t>is about 1.5 in. (3.8 cm) long </a:t>
            </a:r>
          </a:p>
          <a:p>
            <a:pPr marL="742950" lvl="1" indent="-285750">
              <a:buFont typeface="Arial" panose="020B0604020202020204" pitchFamily="34" charset="0"/>
              <a:buChar char="•"/>
            </a:pPr>
            <a:r>
              <a:rPr lang="en-US" sz="1600" dirty="0" smtClean="0"/>
              <a:t>connects </a:t>
            </a:r>
            <a:r>
              <a:rPr lang="en-US" sz="1600" dirty="0"/>
              <a:t>the neck of the gallbladder to the common hepatic duct to form the bile duct. </a:t>
            </a: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is </a:t>
            </a:r>
            <a:r>
              <a:rPr lang="en-US" sz="1600" dirty="0"/>
              <a:t>usually somewhat S-shaped and descends for a variable distance in the right free margin of the lesser </a:t>
            </a:r>
            <a:r>
              <a:rPr lang="en-US" sz="1600" dirty="0" err="1"/>
              <a:t>omentum</a:t>
            </a:r>
            <a:r>
              <a:rPr lang="en-US" sz="1600" dirty="0"/>
              <a:t>.</a:t>
            </a:r>
          </a:p>
          <a:p>
            <a:pPr marL="742950" lvl="1"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mucous </a:t>
            </a:r>
            <a:r>
              <a:rPr lang="en-US" sz="1600" dirty="0"/>
              <a:t>membrane of the cystic duct is raised to form a </a:t>
            </a:r>
            <a:r>
              <a:rPr lang="en-US" sz="1600" dirty="0">
                <a:solidFill>
                  <a:srgbClr val="FF0000"/>
                </a:solidFill>
              </a:rPr>
              <a:t>spiral fold </a:t>
            </a:r>
            <a:r>
              <a:rPr lang="en-US" sz="1600" dirty="0"/>
              <a:t>that is continuous with a similar fold in the neck of the gallbladder</a:t>
            </a:r>
            <a:r>
              <a:rPr lang="en-US" sz="1600" dirty="0" smtClean="0"/>
              <a:t>.</a:t>
            </a:r>
          </a:p>
          <a:p>
            <a:pPr lvl="1"/>
            <a:r>
              <a:rPr lang="en-US" sz="1600" dirty="0" smtClean="0"/>
              <a:t> </a:t>
            </a:r>
          </a:p>
          <a:p>
            <a:pPr marL="742950" lvl="1" indent="-285750">
              <a:buFont typeface="Arial" panose="020B0604020202020204" pitchFamily="34" charset="0"/>
              <a:buChar char="•"/>
            </a:pPr>
            <a:r>
              <a:rPr lang="en-US" sz="1600" dirty="0" smtClean="0"/>
              <a:t>The </a:t>
            </a:r>
            <a:r>
              <a:rPr lang="en-US" sz="1600" dirty="0"/>
              <a:t>fold is commonly known as the “</a:t>
            </a:r>
            <a:r>
              <a:rPr lang="en-US" sz="1600" dirty="0">
                <a:solidFill>
                  <a:srgbClr val="FF0000"/>
                </a:solidFill>
              </a:rPr>
              <a:t>spiral valve</a:t>
            </a:r>
            <a:r>
              <a:rPr lang="en-US" sz="1600" dirty="0"/>
              <a:t>.” </a:t>
            </a: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The </a:t>
            </a:r>
            <a:r>
              <a:rPr lang="en-US" sz="1600" dirty="0"/>
              <a:t>function of the spiral valve is to keep the lumen constantly open.</a:t>
            </a:r>
          </a:p>
          <a:p>
            <a:pPr>
              <a:defRPr/>
            </a:pPr>
            <a:endParaRPr lang="en-US" sz="1600" dirty="0">
              <a:solidFill>
                <a:srgbClr val="FF0000"/>
              </a:solidFill>
              <a:latin typeface="Arial" pitchFamily="34" charset="0"/>
              <a:cs typeface="Arial" pitchFamily="34" charset="0"/>
            </a:endParaRPr>
          </a:p>
        </p:txBody>
      </p:sp>
      <p:pic>
        <p:nvPicPr>
          <p:cNvPr id="1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622710"/>
            <a:ext cx="3684195" cy="509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57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2" name="Footer Placeholder 1"/>
          <p:cNvSpPr>
            <a:spLocks noGrp="1"/>
          </p:cNvSpPr>
          <p:nvPr>
            <p:ph type="ftr" sz="quarter" idx="11"/>
          </p:nvPr>
        </p:nvSpPr>
        <p:spPr/>
        <p:txBody>
          <a:bodyPr/>
          <a:lstStyle/>
          <a:p>
            <a:r>
              <a:rPr lang="en-US" smtClean="0"/>
              <a:t>ZAHID KAIMKHANI</a:t>
            </a:r>
            <a:endParaRPr lang="en-US"/>
          </a:p>
        </p:txBody>
      </p:sp>
      <p:pic>
        <p:nvPicPr>
          <p:cNvPr id="7" name="Picture 2" descr="C:\Users\ksu\Desktop\ksu-logo.png"/>
          <p:cNvPicPr>
            <a:picLocks noChangeAspect="1" noChangeArrowheads="1"/>
          </p:cNvPicPr>
          <p:nvPr/>
        </p:nvPicPr>
        <p:blipFill>
          <a:blip r:embed="rId3" cstate="print"/>
          <a:srcRect/>
          <a:stretch>
            <a:fillRect/>
          </a:stretch>
        </p:blipFill>
        <p:spPr bwMode="auto">
          <a:xfrm>
            <a:off x="10363200" y="35011"/>
            <a:ext cx="1676400" cy="648266"/>
          </a:xfrm>
          <a:prstGeom prst="rect">
            <a:avLst/>
          </a:prstGeom>
          <a:noFill/>
        </p:spPr>
      </p:pic>
      <p:pic>
        <p:nvPicPr>
          <p:cNvPr id="6" name="Picture 5"/>
          <p:cNvPicPr>
            <a:picLocks noChangeAspect="1"/>
          </p:cNvPicPr>
          <p:nvPr/>
        </p:nvPicPr>
        <p:blipFill>
          <a:blip r:embed="rId4"/>
          <a:stretch>
            <a:fillRect/>
          </a:stretch>
        </p:blipFill>
        <p:spPr>
          <a:xfrm>
            <a:off x="3622612" y="1666609"/>
            <a:ext cx="5410199" cy="29172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3</a:t>
            </a:fld>
            <a:endParaRPr lang="en-US" sz="1050" dirty="0"/>
          </a:p>
        </p:txBody>
      </p:sp>
      <p:sp>
        <p:nvSpPr>
          <p:cNvPr id="2" name="Footer Placeholder 1"/>
          <p:cNvSpPr>
            <a:spLocks noGrp="1"/>
          </p:cNvSpPr>
          <p:nvPr>
            <p:ph type="ftr" sz="quarter" idx="11"/>
          </p:nvPr>
        </p:nvSpPr>
        <p:spPr/>
        <p:txBody>
          <a:bodyPr/>
          <a:lstStyle/>
          <a:p>
            <a:r>
              <a:rPr lang="en-US" sz="1000" dirty="0"/>
              <a:t>ZAHID KAIMKHANI</a:t>
            </a:r>
          </a:p>
        </p:txBody>
      </p:sp>
      <p:sp>
        <p:nvSpPr>
          <p:cNvPr id="3" name="Rectangle 2"/>
          <p:cNvSpPr/>
          <p:nvPr/>
        </p:nvSpPr>
        <p:spPr>
          <a:xfrm>
            <a:off x="325153" y="1809687"/>
            <a:ext cx="6477000" cy="3447098"/>
          </a:xfrm>
          <a:prstGeom prst="rect">
            <a:avLst/>
          </a:prstGeom>
        </p:spPr>
        <p:txBody>
          <a:bodyPr wrap="square">
            <a:spAutoFit/>
          </a:bodyPr>
          <a:lstStyle/>
          <a:p>
            <a:r>
              <a:rPr lang="en-US" dirty="0">
                <a:solidFill>
                  <a:schemeClr val="accent2"/>
                </a:solidFill>
                <a:latin typeface="Aharoni" panose="02010803020104030203" pitchFamily="2" charset="-79"/>
                <a:cs typeface="Aharoni" panose="02010803020104030203" pitchFamily="2" charset="-79"/>
              </a:rPr>
              <a:t>Both exocrine and </a:t>
            </a:r>
            <a:r>
              <a:rPr lang="en-US" dirty="0" smtClean="0">
                <a:solidFill>
                  <a:schemeClr val="accent2"/>
                </a:solidFill>
                <a:latin typeface="Aharoni" panose="02010803020104030203" pitchFamily="2" charset="-79"/>
                <a:cs typeface="Aharoni" panose="02010803020104030203" pitchFamily="2" charset="-79"/>
              </a:rPr>
              <a:t>endocrine functions</a:t>
            </a:r>
            <a:endParaRPr lang="en-US" dirty="0">
              <a:solidFill>
                <a:schemeClr val="accent2"/>
              </a:solidFill>
              <a:latin typeface="Aharoni" panose="02010803020104030203" pitchFamily="2" charset="-79"/>
              <a:cs typeface="Aharoni" panose="02010803020104030203" pitchFamily="2" charset="-79"/>
            </a:endParaRPr>
          </a:p>
          <a:p>
            <a:endParaRPr lang="en-US" dirty="0" smtClean="0">
              <a:solidFill>
                <a:schemeClr val="accent5">
                  <a:lumMod val="50000"/>
                </a:schemeClr>
              </a:solidFill>
            </a:endParaRPr>
          </a:p>
          <a:p>
            <a:r>
              <a:rPr lang="en-US" sz="1600" dirty="0" smtClean="0">
                <a:solidFill>
                  <a:schemeClr val="accent5">
                    <a:lumMod val="50000"/>
                  </a:schemeClr>
                </a:solidFill>
                <a:latin typeface="Aharoni" panose="02010803020104030203" pitchFamily="2" charset="-79"/>
                <a:cs typeface="Aharoni" panose="02010803020104030203" pitchFamily="2" charset="-79"/>
              </a:rPr>
              <a:t>Exocrine </a:t>
            </a:r>
            <a:r>
              <a:rPr lang="en-US" sz="1600" dirty="0">
                <a:solidFill>
                  <a:schemeClr val="accent5">
                    <a:lumMod val="50000"/>
                  </a:schemeClr>
                </a:solidFill>
                <a:latin typeface="Aharoni" panose="02010803020104030203" pitchFamily="2" charset="-79"/>
                <a:cs typeface="Aharoni" panose="02010803020104030203" pitchFamily="2" charset="-79"/>
              </a:rPr>
              <a:t>component </a:t>
            </a:r>
          </a:p>
          <a:p>
            <a:pPr marL="1200150" lvl="2" indent="-285750">
              <a:buFont typeface="Arial" panose="020B0604020202020204" pitchFamily="34" charset="0"/>
              <a:buChar char="•"/>
            </a:pPr>
            <a:r>
              <a:rPr lang="en-US" sz="1600" dirty="0"/>
              <a:t>makes and secretes digestive enzymes into the intestine (Exocrine pancreas)</a:t>
            </a:r>
          </a:p>
          <a:p>
            <a:pPr marL="1200150" lvl="2" indent="-285750">
              <a:buFont typeface="Arial" panose="020B0604020202020204" pitchFamily="34" charset="0"/>
              <a:buChar char="•"/>
            </a:pPr>
            <a:r>
              <a:rPr lang="en-US" sz="1600" dirty="0"/>
              <a:t>comprise more than 95% of the pancreatic mass</a:t>
            </a:r>
          </a:p>
          <a:p>
            <a:endParaRPr lang="en-US" dirty="0" smtClean="0">
              <a:solidFill>
                <a:schemeClr val="accent5">
                  <a:lumMod val="50000"/>
                </a:schemeClr>
              </a:solidFill>
            </a:endParaRPr>
          </a:p>
          <a:p>
            <a:r>
              <a:rPr lang="en-US" sz="1600" dirty="0" smtClean="0">
                <a:solidFill>
                  <a:schemeClr val="accent5">
                    <a:lumMod val="50000"/>
                  </a:schemeClr>
                </a:solidFill>
                <a:latin typeface="Aharoni" panose="02010803020104030203" pitchFamily="2" charset="-79"/>
                <a:cs typeface="Aharoni" panose="02010803020104030203" pitchFamily="2" charset="-79"/>
              </a:rPr>
              <a:t>Endocrine </a:t>
            </a:r>
            <a:r>
              <a:rPr lang="en-US" sz="1600" dirty="0">
                <a:solidFill>
                  <a:schemeClr val="accent5">
                    <a:lumMod val="50000"/>
                  </a:schemeClr>
                </a:solidFill>
                <a:latin typeface="Aharoni" panose="02010803020104030203" pitchFamily="2" charset="-79"/>
                <a:cs typeface="Aharoni" panose="02010803020104030203" pitchFamily="2" charset="-79"/>
              </a:rPr>
              <a:t>component  </a:t>
            </a:r>
          </a:p>
          <a:p>
            <a:pPr marL="1200150" lvl="2" indent="-285750">
              <a:buFont typeface="Arial" panose="020B0604020202020204" pitchFamily="34" charset="0"/>
              <a:buChar char="•"/>
            </a:pPr>
            <a:r>
              <a:rPr lang="en-US" sz="1600" dirty="0"/>
              <a:t>makes and secretes hormones (insulin, glucagon, somatostatin) </a:t>
            </a:r>
          </a:p>
          <a:p>
            <a:pPr marL="1200150" lvl="2" indent="-285750">
              <a:buFont typeface="Arial" panose="020B0604020202020204" pitchFamily="34" charset="0"/>
              <a:buChar char="•"/>
            </a:pPr>
            <a:r>
              <a:rPr lang="en-US" sz="1600" dirty="0"/>
              <a:t>control energy metabolism and storage throughout the body (Endocrine pancreas Islet's of Langerhans).	</a:t>
            </a:r>
          </a:p>
          <a:p>
            <a:pPr marL="1200150" lvl="2" indent="-285750">
              <a:buFont typeface="Arial" panose="020B0604020202020204" pitchFamily="34" charset="0"/>
              <a:buChar char="•"/>
            </a:pPr>
            <a:r>
              <a:rPr lang="en-US" sz="1600" dirty="0"/>
              <a:t>comprise 1-2% of pancreatic mass.</a:t>
            </a:r>
          </a:p>
        </p:txBody>
      </p:sp>
      <p:sp>
        <p:nvSpPr>
          <p:cNvPr id="6" name="Rectangle 5"/>
          <p:cNvSpPr/>
          <p:nvPr/>
        </p:nvSpPr>
        <p:spPr>
          <a:xfrm>
            <a:off x="304800" y="1156091"/>
            <a:ext cx="4626588" cy="369332"/>
          </a:xfrm>
          <a:prstGeom prst="rect">
            <a:avLst/>
          </a:prstGeom>
        </p:spPr>
        <p:txBody>
          <a:bodyPr wrap="none">
            <a:spAutoFit/>
          </a:bodyPr>
          <a:lstStyle/>
          <a:p>
            <a:r>
              <a:rPr lang="en-US" dirty="0" smtClean="0"/>
              <a:t>Lies </a:t>
            </a:r>
            <a:r>
              <a:rPr lang="en-US" dirty="0"/>
              <a:t>in the upper abdomen behind the stomach</a:t>
            </a:r>
            <a:endParaRPr lang="ar-SA"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219200"/>
            <a:ext cx="4707504" cy="4156055"/>
          </a:xfrm>
          <a:prstGeom prst="rect">
            <a:avLst/>
          </a:prstGeom>
        </p:spPr>
      </p:pic>
      <p:sp>
        <p:nvSpPr>
          <p:cNvPr id="10" name="Rectangle 9"/>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4110505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a:xfrm>
            <a:off x="11277600" y="6356351"/>
            <a:ext cx="304800" cy="365125"/>
          </a:xfrm>
        </p:spPr>
        <p:txBody>
          <a:bodyPr/>
          <a:lstStyle/>
          <a:p>
            <a:fld id="{B6F15528-21DE-4FAA-801E-634DDDAF4B2B}" type="slidenum">
              <a:rPr lang="en-US" sz="1050"/>
              <a:pPr/>
              <a:t>4</a:t>
            </a:fld>
            <a:endParaRPr lang="en-US" sz="1050" dirty="0"/>
          </a:p>
        </p:txBody>
      </p:sp>
      <p:sp>
        <p:nvSpPr>
          <p:cNvPr id="2" name="Footer Placeholder 1"/>
          <p:cNvSpPr>
            <a:spLocks noGrp="1"/>
          </p:cNvSpPr>
          <p:nvPr>
            <p:ph type="ftr" sz="quarter" idx="11"/>
          </p:nvPr>
        </p:nvSpPr>
        <p:spPr>
          <a:xfrm>
            <a:off x="5439086" y="6481377"/>
            <a:ext cx="1729773" cy="365125"/>
          </a:xfrm>
        </p:spPr>
        <p:txBody>
          <a:bodyPr/>
          <a:lstStyle/>
          <a:p>
            <a:r>
              <a:rPr lang="en-US" sz="1000" dirty="0"/>
              <a:t>ZAHID KAIMKHANI</a:t>
            </a:r>
          </a:p>
        </p:txBody>
      </p:sp>
      <p:pic>
        <p:nvPicPr>
          <p:cNvPr id="13" name="Picture 1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62400" y="3561022"/>
            <a:ext cx="1932973" cy="1150793"/>
          </a:xfrm>
          <a:prstGeom prst="rect">
            <a:avLst/>
          </a:prstGeom>
          <a:ln>
            <a:solidFill>
              <a:schemeClr val="tx1">
                <a:lumMod val="50000"/>
                <a:lumOff val="50000"/>
              </a:schemeClr>
            </a:solidFill>
          </a:ln>
        </p:spPr>
      </p:pic>
      <p:sp>
        <p:nvSpPr>
          <p:cNvPr id="3" name="Rectangle 2"/>
          <p:cNvSpPr/>
          <p:nvPr/>
        </p:nvSpPr>
        <p:spPr>
          <a:xfrm>
            <a:off x="228600" y="1172710"/>
            <a:ext cx="6477000" cy="3477875"/>
          </a:xfrm>
          <a:prstGeom prst="rect">
            <a:avLst/>
          </a:prstGeom>
        </p:spPr>
        <p:txBody>
          <a:bodyPr wrap="square">
            <a:spAutoFit/>
          </a:bodyPr>
          <a:lstStyle/>
          <a:p>
            <a:r>
              <a:rPr lang="en-US" dirty="0" smtClean="0"/>
              <a:t>In </a:t>
            </a:r>
            <a:r>
              <a:rPr lang="en-US" dirty="0"/>
              <a:t>the epigastric and left hypochondriac regions. </a:t>
            </a:r>
          </a:p>
          <a:p>
            <a:r>
              <a:rPr lang="en-US" dirty="0"/>
              <a:t>(from concavity of the duodenum to the hilum of spleen opposite the level of T12– L3 vertebrae). </a:t>
            </a:r>
            <a:endParaRPr lang="en-US" dirty="0" smtClean="0"/>
          </a:p>
          <a:p>
            <a:endParaRPr lang="en-US" dirty="0" smtClean="0">
              <a:solidFill>
                <a:schemeClr val="accent2"/>
              </a:solidFill>
            </a:endParaRPr>
          </a:p>
          <a:p>
            <a:r>
              <a:rPr lang="en-US" dirty="0">
                <a:solidFill>
                  <a:schemeClr val="accent2"/>
                </a:solidFill>
                <a:latin typeface="Aharoni" panose="02010803020104030203" pitchFamily="2" charset="-79"/>
                <a:cs typeface="Aharoni" panose="02010803020104030203" pitchFamily="2" charset="-79"/>
              </a:rPr>
              <a:t>PERITONEUM</a:t>
            </a:r>
          </a:p>
          <a:p>
            <a:r>
              <a:rPr lang="en-US" dirty="0" smtClean="0"/>
              <a:t>The </a:t>
            </a:r>
            <a:r>
              <a:rPr lang="en-US" dirty="0"/>
              <a:t>greater part </a:t>
            </a:r>
            <a:r>
              <a:rPr lang="en-US" dirty="0" smtClean="0"/>
              <a:t>is </a:t>
            </a:r>
            <a:r>
              <a:rPr lang="en-US" dirty="0">
                <a:solidFill>
                  <a:srgbClr val="008000"/>
                </a:solidFill>
              </a:rPr>
              <a:t>retroperitoneal</a:t>
            </a:r>
            <a:r>
              <a:rPr lang="en-US" dirty="0"/>
              <a:t> behind the </a:t>
            </a:r>
            <a:r>
              <a:rPr lang="en-US" dirty="0" smtClean="0"/>
              <a:t>lesser </a:t>
            </a:r>
            <a:r>
              <a:rPr lang="en-US" dirty="0"/>
              <a:t>sac.</a:t>
            </a:r>
          </a:p>
          <a:p>
            <a:endParaRPr lang="en-US" sz="400" dirty="0" smtClean="0">
              <a:solidFill>
                <a:schemeClr val="accent2"/>
              </a:solidFill>
            </a:endParaRPr>
          </a:p>
          <a:p>
            <a:r>
              <a:rPr lang="en-US" dirty="0">
                <a:solidFill>
                  <a:schemeClr val="accent2"/>
                </a:solidFill>
                <a:latin typeface="Aharoni" panose="02010803020104030203" pitchFamily="2" charset="-79"/>
                <a:cs typeface="Aharoni" panose="02010803020104030203" pitchFamily="2" charset="-79"/>
              </a:rPr>
              <a:t>SHAPE</a:t>
            </a:r>
          </a:p>
          <a:p>
            <a:r>
              <a:rPr lang="en-US" dirty="0"/>
              <a:t>The pancreas is “J”-shaped or</a:t>
            </a:r>
            <a:r>
              <a:rPr lang="en-US" b="1" dirty="0"/>
              <a:t> RETORT </a:t>
            </a:r>
            <a:r>
              <a:rPr lang="en-US" dirty="0"/>
              <a:t>shaped being set obliquely. </a:t>
            </a:r>
          </a:p>
          <a:p>
            <a:endParaRPr lang="en-US" dirty="0" smtClean="0">
              <a:solidFill>
                <a:schemeClr val="accent2"/>
              </a:solidFill>
            </a:endParaRPr>
          </a:p>
          <a:p>
            <a:r>
              <a:rPr lang="en-US" dirty="0">
                <a:solidFill>
                  <a:schemeClr val="accent2"/>
                </a:solidFill>
                <a:latin typeface="Aharoni" panose="02010803020104030203" pitchFamily="2" charset="-79"/>
                <a:cs typeface="Aharoni" panose="02010803020104030203" pitchFamily="2" charset="-79"/>
              </a:rPr>
              <a:t>SIZE </a:t>
            </a:r>
          </a:p>
          <a:p>
            <a:r>
              <a:rPr lang="en-US" dirty="0" smtClean="0"/>
              <a:t>Length</a:t>
            </a:r>
            <a:r>
              <a:rPr lang="en-US" dirty="0"/>
              <a:t>: 12–15 </a:t>
            </a:r>
            <a:r>
              <a:rPr lang="en-US" dirty="0" smtClean="0"/>
              <a:t>cm(6-10 inch). </a:t>
            </a:r>
            <a:endParaRPr lang="en-US" dirty="0"/>
          </a:p>
          <a:p>
            <a:r>
              <a:rPr lang="en-US" dirty="0" smtClean="0"/>
              <a:t>Weight</a:t>
            </a:r>
            <a:r>
              <a:rPr lang="en-US" dirty="0"/>
              <a:t>: </a:t>
            </a:r>
            <a:r>
              <a:rPr lang="en-US" dirty="0" smtClean="0"/>
              <a:t>60–100 </a:t>
            </a:r>
            <a:r>
              <a:rPr lang="en-US" dirty="0"/>
              <a:t>g. </a:t>
            </a:r>
          </a:p>
        </p:txBody>
      </p:sp>
      <p:sp>
        <p:nvSpPr>
          <p:cNvPr id="6" name="Rectangle 5"/>
          <p:cNvSpPr/>
          <p:nvPr/>
        </p:nvSpPr>
        <p:spPr>
          <a:xfrm>
            <a:off x="255373" y="871170"/>
            <a:ext cx="1391728" cy="369332"/>
          </a:xfrm>
          <a:prstGeom prst="rect">
            <a:avLst/>
          </a:prstGeom>
        </p:spPr>
        <p:txBody>
          <a:bodyPr wrap="none">
            <a:spAutoFit/>
          </a:bodyPr>
          <a:lstStyle/>
          <a:p>
            <a:r>
              <a:rPr lang="en-US" dirty="0">
                <a:solidFill>
                  <a:schemeClr val="accent2"/>
                </a:solidFill>
                <a:latin typeface="Aharoni" panose="02010803020104030203" pitchFamily="2" charset="-79"/>
                <a:cs typeface="Aharoni" panose="02010803020104030203" pitchFamily="2" charset="-79"/>
              </a:rPr>
              <a:t>LOCATION</a:t>
            </a:r>
            <a:r>
              <a:rPr lang="en-US" dirty="0">
                <a:solidFill>
                  <a:schemeClr val="accent2"/>
                </a:solidFill>
              </a:rPr>
              <a:t> </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77200" b="68785"/>
          <a:stretch/>
        </p:blipFill>
        <p:spPr>
          <a:xfrm>
            <a:off x="8737600" y="140428"/>
            <a:ext cx="1911240" cy="2093207"/>
          </a:xfrm>
          <a:prstGeom prst="rect">
            <a:avLst/>
          </a:prstGeom>
        </p:spPr>
      </p:pic>
      <p:sp>
        <p:nvSpPr>
          <p:cNvPr id="8" name="TextBox 7"/>
          <p:cNvSpPr txBox="1"/>
          <p:nvPr/>
        </p:nvSpPr>
        <p:spPr>
          <a:xfrm>
            <a:off x="4038600" y="4061017"/>
            <a:ext cx="482600" cy="215444"/>
          </a:xfrm>
          <a:prstGeom prst="rect">
            <a:avLst/>
          </a:prstGeom>
          <a:noFill/>
        </p:spPr>
        <p:txBody>
          <a:bodyPr wrap="square" rtlCol="1">
            <a:spAutoFit/>
          </a:bodyPr>
          <a:lstStyle/>
          <a:p>
            <a:r>
              <a:rPr lang="en-US" sz="800" dirty="0" smtClean="0"/>
              <a:t>HEAD</a:t>
            </a:r>
            <a:endParaRPr lang="ar-SA" dirty="0"/>
          </a:p>
        </p:txBody>
      </p:sp>
      <p:sp>
        <p:nvSpPr>
          <p:cNvPr id="14" name="TextBox 13"/>
          <p:cNvSpPr txBox="1"/>
          <p:nvPr/>
        </p:nvSpPr>
        <p:spPr>
          <a:xfrm rot="4446051">
            <a:off x="4271805" y="3821698"/>
            <a:ext cx="482600" cy="215444"/>
          </a:xfrm>
          <a:prstGeom prst="rect">
            <a:avLst/>
          </a:prstGeom>
          <a:noFill/>
        </p:spPr>
        <p:txBody>
          <a:bodyPr wrap="square" rtlCol="1">
            <a:spAutoFit/>
          </a:bodyPr>
          <a:lstStyle/>
          <a:p>
            <a:r>
              <a:rPr lang="en-US" sz="800" dirty="0" smtClean="0"/>
              <a:t>NECK</a:t>
            </a:r>
            <a:endParaRPr lang="ar-SA" dirty="0"/>
          </a:p>
        </p:txBody>
      </p:sp>
      <p:sp>
        <p:nvSpPr>
          <p:cNvPr id="15" name="TextBox 14"/>
          <p:cNvSpPr txBox="1"/>
          <p:nvPr/>
        </p:nvSpPr>
        <p:spPr>
          <a:xfrm>
            <a:off x="4644881" y="3857697"/>
            <a:ext cx="482600" cy="215444"/>
          </a:xfrm>
          <a:prstGeom prst="rect">
            <a:avLst/>
          </a:prstGeom>
          <a:noFill/>
        </p:spPr>
        <p:txBody>
          <a:bodyPr wrap="square" rtlCol="1">
            <a:spAutoFit/>
          </a:bodyPr>
          <a:lstStyle/>
          <a:p>
            <a:r>
              <a:rPr lang="en-US" sz="800" dirty="0" smtClean="0"/>
              <a:t>BODY</a:t>
            </a:r>
            <a:endParaRPr lang="ar-SA" dirty="0"/>
          </a:p>
        </p:txBody>
      </p:sp>
      <p:sp>
        <p:nvSpPr>
          <p:cNvPr id="16" name="TextBox 15"/>
          <p:cNvSpPr txBox="1"/>
          <p:nvPr/>
        </p:nvSpPr>
        <p:spPr>
          <a:xfrm rot="1138435">
            <a:off x="5461000" y="4191000"/>
            <a:ext cx="482600" cy="215444"/>
          </a:xfrm>
          <a:prstGeom prst="rect">
            <a:avLst/>
          </a:prstGeom>
          <a:noFill/>
        </p:spPr>
        <p:txBody>
          <a:bodyPr wrap="square" rtlCol="1">
            <a:spAutoFit/>
          </a:bodyPr>
          <a:lstStyle/>
          <a:p>
            <a:r>
              <a:rPr lang="en-US" sz="800" dirty="0" smtClean="0"/>
              <a:t>TAIL</a:t>
            </a:r>
            <a:endParaRPr lang="ar-SA" dirty="0"/>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5055" t="18628" r="3559" b="12353"/>
          <a:stretch/>
        </p:blipFill>
        <p:spPr>
          <a:xfrm>
            <a:off x="3270826" y="4889369"/>
            <a:ext cx="3434774" cy="12387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600" y="2058390"/>
            <a:ext cx="4707504" cy="4156055"/>
          </a:xfrm>
          <a:prstGeom prst="rect">
            <a:avLst/>
          </a:prstGeom>
        </p:spPr>
      </p:pic>
      <p:sp>
        <p:nvSpPr>
          <p:cNvPr id="19" name="Rectangle 18"/>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3867345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5</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6956" b="6087"/>
          <a:stretch/>
        </p:blipFill>
        <p:spPr>
          <a:xfrm>
            <a:off x="6012509" y="633116"/>
            <a:ext cx="5703217" cy="4132766"/>
          </a:xfrm>
          <a:prstGeom prst="rect">
            <a:avLst/>
          </a:prstGeom>
        </p:spPr>
      </p:pic>
      <p:sp>
        <p:nvSpPr>
          <p:cNvPr id="3" name="Rectangle 2"/>
          <p:cNvSpPr/>
          <p:nvPr/>
        </p:nvSpPr>
        <p:spPr>
          <a:xfrm>
            <a:off x="380983" y="999781"/>
            <a:ext cx="5181600" cy="1477328"/>
          </a:xfrm>
          <a:prstGeom prst="rect">
            <a:avLst/>
          </a:prstGeom>
        </p:spPr>
        <p:txBody>
          <a:bodyPr wrap="square">
            <a:spAutoFit/>
          </a:bodyPr>
          <a:lstStyle/>
          <a:p>
            <a:pPr marL="800100" lvl="1" indent="-342900">
              <a:buFont typeface="+mj-lt"/>
              <a:buAutoNum type="arabicPeriod"/>
            </a:pPr>
            <a:r>
              <a:rPr lang="en-US" dirty="0" smtClean="0"/>
              <a:t>Head </a:t>
            </a:r>
            <a:r>
              <a:rPr lang="en-US" dirty="0"/>
              <a:t>(with one process— uncinate process).</a:t>
            </a:r>
          </a:p>
          <a:p>
            <a:pPr marL="800100" lvl="1" indent="-342900">
              <a:buFont typeface="+mj-lt"/>
              <a:buAutoNum type="arabicPeriod"/>
            </a:pPr>
            <a:r>
              <a:rPr lang="en-US" dirty="0" smtClean="0"/>
              <a:t>Neck</a:t>
            </a:r>
            <a:r>
              <a:rPr lang="en-US" dirty="0"/>
              <a:t>.</a:t>
            </a:r>
          </a:p>
          <a:p>
            <a:pPr marL="800100" lvl="1" indent="-342900">
              <a:buFont typeface="+mj-lt"/>
              <a:buAutoNum type="arabicPeriod"/>
            </a:pPr>
            <a:r>
              <a:rPr lang="en-US" dirty="0" smtClean="0"/>
              <a:t>Body </a:t>
            </a:r>
            <a:r>
              <a:rPr lang="en-US" dirty="0"/>
              <a:t>(with one process—tuber </a:t>
            </a:r>
            <a:r>
              <a:rPr lang="en-US" dirty="0" err="1"/>
              <a:t>omentale</a:t>
            </a:r>
            <a:r>
              <a:rPr lang="en-US" dirty="0"/>
              <a:t>).</a:t>
            </a:r>
          </a:p>
          <a:p>
            <a:pPr marL="800100" lvl="1" indent="-342900">
              <a:buFont typeface="+mj-lt"/>
              <a:buAutoNum type="arabicPeriod"/>
            </a:pPr>
            <a:r>
              <a:rPr lang="en-US" dirty="0" smtClean="0"/>
              <a:t>Tail</a:t>
            </a:r>
            <a:r>
              <a:rPr lang="en-US" dirty="0"/>
              <a:t>.</a:t>
            </a:r>
            <a:endParaRPr lang="en-US" dirty="0">
              <a:solidFill>
                <a:srgbClr val="000000"/>
              </a:solidFill>
              <a:latin typeface="Tahoma" panose="020B0604030504040204" pitchFamily="34" charset="0"/>
            </a:endParaRPr>
          </a:p>
          <a:p>
            <a:endParaRPr lang="en-US" dirty="0" smtClean="0">
              <a:solidFill>
                <a:schemeClr val="accent2"/>
              </a:solidFill>
            </a:endParaRPr>
          </a:p>
        </p:txBody>
      </p:sp>
      <p:sp>
        <p:nvSpPr>
          <p:cNvPr id="6" name="Rectangle 5"/>
          <p:cNvSpPr/>
          <p:nvPr/>
        </p:nvSpPr>
        <p:spPr>
          <a:xfrm>
            <a:off x="482118" y="620759"/>
            <a:ext cx="2693366" cy="646331"/>
          </a:xfrm>
          <a:prstGeom prst="rect">
            <a:avLst/>
          </a:prstGeom>
        </p:spPr>
        <p:txBody>
          <a:bodyPr wrap="none">
            <a:spAutoFit/>
          </a:bodyPr>
          <a:lstStyle/>
          <a:p>
            <a:r>
              <a:rPr lang="en-US" dirty="0" smtClean="0">
                <a:solidFill>
                  <a:schemeClr val="accent2"/>
                </a:solidFill>
                <a:latin typeface="Aharoni" panose="02010803020104030203" pitchFamily="2" charset="-79"/>
                <a:cs typeface="Aharoni" panose="02010803020104030203" pitchFamily="2" charset="-79"/>
              </a:rPr>
              <a:t>PARTS </a:t>
            </a:r>
            <a:r>
              <a:rPr lang="en-US" dirty="0">
                <a:solidFill>
                  <a:schemeClr val="accent2"/>
                </a:solidFill>
                <a:latin typeface="Aharoni" panose="02010803020104030203" pitchFamily="2" charset="-79"/>
                <a:cs typeface="Aharoni" panose="02010803020104030203" pitchFamily="2" charset="-79"/>
              </a:rPr>
              <a:t>(SUBDIVISIONS)</a:t>
            </a:r>
          </a:p>
          <a:p>
            <a:r>
              <a:rPr lang="en-US" dirty="0" smtClean="0">
                <a:solidFill>
                  <a:schemeClr val="accent2"/>
                </a:solidFill>
              </a:rPr>
              <a:t> </a:t>
            </a:r>
            <a:endParaRPr lang="en-US" dirty="0">
              <a:solidFill>
                <a:schemeClr val="accent2"/>
              </a:solidFill>
            </a:endParaRPr>
          </a:p>
        </p:txBody>
      </p:sp>
      <p:sp>
        <p:nvSpPr>
          <p:cNvPr id="9" name="Rectangle 8"/>
          <p:cNvSpPr/>
          <p:nvPr/>
        </p:nvSpPr>
        <p:spPr>
          <a:xfrm>
            <a:off x="304766" y="2209800"/>
            <a:ext cx="5334034" cy="4124206"/>
          </a:xfrm>
          <a:prstGeom prst="rect">
            <a:avLst/>
          </a:prstGeom>
        </p:spPr>
        <p:txBody>
          <a:bodyPr wrap="square">
            <a:spAutoFit/>
          </a:bodyPr>
          <a:lstStyle/>
          <a:p>
            <a:r>
              <a:rPr lang="en-US" dirty="0">
                <a:solidFill>
                  <a:schemeClr val="accent2"/>
                </a:solidFill>
                <a:latin typeface="Aharoni" panose="02010803020104030203" pitchFamily="2" charset="-79"/>
                <a:cs typeface="Aharoni" panose="02010803020104030203" pitchFamily="2" charset="-79"/>
              </a:rPr>
              <a:t>HEAD OF THE </a:t>
            </a:r>
            <a:r>
              <a:rPr lang="en-US" dirty="0" smtClean="0">
                <a:solidFill>
                  <a:schemeClr val="accent2"/>
                </a:solidFill>
                <a:latin typeface="Aharoni" panose="02010803020104030203" pitchFamily="2" charset="-79"/>
                <a:cs typeface="Aharoni" panose="02010803020104030203" pitchFamily="2" charset="-79"/>
              </a:rPr>
              <a:t>PANCREAS</a:t>
            </a:r>
            <a:endParaRPr lang="en-US" sz="1200" dirty="0"/>
          </a:p>
          <a:p>
            <a:pPr marL="285750" indent="-285750">
              <a:buFont typeface="Arial" panose="020B0604020202020204" pitchFamily="34" charset="0"/>
              <a:buChar char="•"/>
            </a:pPr>
            <a:r>
              <a:rPr lang="en-US" sz="1600" dirty="0" smtClean="0"/>
              <a:t>is </a:t>
            </a:r>
            <a:r>
              <a:rPr lang="en-US" sz="1600" dirty="0"/>
              <a:t>the enlarged, disc-shaped right end of the pancreas. </a:t>
            </a:r>
          </a:p>
          <a:p>
            <a:pPr marL="285750" indent="-285750">
              <a:buFont typeface="Arial" panose="020B0604020202020204" pitchFamily="34" charset="0"/>
              <a:buChar char="•"/>
            </a:pPr>
            <a:r>
              <a:rPr lang="en-US" sz="1600" dirty="0"/>
              <a:t>lies in the concavity of the C-shaped duodenal loop in front of the L2 </a:t>
            </a:r>
            <a:r>
              <a:rPr lang="en-US" sz="1600" dirty="0" smtClean="0"/>
              <a:t>vertebra </a:t>
            </a:r>
          </a:p>
          <a:p>
            <a:endParaRPr lang="en-US" sz="1200" dirty="0"/>
          </a:p>
          <a:p>
            <a:r>
              <a:rPr lang="en-US" sz="1600" dirty="0">
                <a:solidFill>
                  <a:schemeClr val="accent5">
                    <a:lumMod val="50000"/>
                  </a:schemeClr>
                </a:solidFill>
                <a:latin typeface="Aharoni" panose="02010803020104030203" pitchFamily="2" charset="-79"/>
                <a:cs typeface="Aharoni" panose="02010803020104030203" pitchFamily="2" charset="-79"/>
              </a:rPr>
              <a:t>Anterior surface is related from above </a:t>
            </a:r>
            <a:r>
              <a:rPr lang="en-US" sz="1600" dirty="0" smtClean="0">
                <a:solidFill>
                  <a:schemeClr val="accent5">
                    <a:lumMod val="50000"/>
                  </a:schemeClr>
                </a:solidFill>
                <a:latin typeface="Aharoni" panose="02010803020104030203" pitchFamily="2" charset="-79"/>
                <a:cs typeface="Aharoni" panose="02010803020104030203" pitchFamily="2" charset="-79"/>
              </a:rPr>
              <a:t>downward to:</a:t>
            </a:r>
            <a:endParaRPr lang="en-US" sz="1200" dirty="0" smtClean="0"/>
          </a:p>
          <a:p>
            <a:pPr marL="628650" lvl="1" indent="-171450">
              <a:buFont typeface="Arial" panose="020B0604020202020204" pitchFamily="34" charset="0"/>
              <a:buChar char="•"/>
            </a:pPr>
            <a:r>
              <a:rPr lang="en-US" sz="1600" dirty="0" smtClean="0"/>
              <a:t>The  </a:t>
            </a:r>
            <a:r>
              <a:rPr lang="en-US" sz="1600" dirty="0"/>
              <a:t>gastroduodenal artery</a:t>
            </a:r>
            <a:r>
              <a:rPr lang="en-US" sz="1600" dirty="0" smtClean="0"/>
              <a:t>,</a:t>
            </a:r>
          </a:p>
          <a:p>
            <a:pPr marL="628650" lvl="1" indent="-171450">
              <a:buFont typeface="Arial" panose="020B0604020202020204" pitchFamily="34" charset="0"/>
              <a:buChar char="•"/>
            </a:pPr>
            <a:r>
              <a:rPr lang="en-US" sz="1600" dirty="0" smtClean="0"/>
              <a:t>transverse </a:t>
            </a:r>
            <a:r>
              <a:rPr lang="en-US" sz="1600" dirty="0"/>
              <a:t>colon, </a:t>
            </a:r>
            <a:endParaRPr lang="en-US" sz="1600" dirty="0" smtClean="0"/>
          </a:p>
          <a:p>
            <a:pPr marL="628650" lvl="1" indent="-171450">
              <a:buFont typeface="Arial" panose="020B0604020202020204" pitchFamily="34" charset="0"/>
              <a:buChar char="•"/>
            </a:pPr>
            <a:r>
              <a:rPr lang="en-US" sz="1600" dirty="0" smtClean="0"/>
              <a:t>root </a:t>
            </a:r>
            <a:r>
              <a:rPr lang="en-US" sz="1600" dirty="0"/>
              <a:t>of the transverse mesocolon </a:t>
            </a:r>
            <a:r>
              <a:rPr lang="en-US" sz="1600" dirty="0" smtClean="0"/>
              <a:t>and</a:t>
            </a:r>
          </a:p>
          <a:p>
            <a:pPr marL="628650" lvl="1" indent="-171450">
              <a:buFont typeface="Arial" panose="020B0604020202020204" pitchFamily="34" charset="0"/>
              <a:buChar char="•"/>
            </a:pPr>
            <a:r>
              <a:rPr lang="en-US" sz="1600" dirty="0" smtClean="0"/>
              <a:t>jejunum</a:t>
            </a:r>
            <a:r>
              <a:rPr lang="en-US" sz="1600" dirty="0"/>
              <a:t>. </a:t>
            </a:r>
            <a:endParaRPr lang="en-US" sz="1600" dirty="0" smtClean="0"/>
          </a:p>
          <a:p>
            <a:endParaRPr lang="en-US" sz="1200" dirty="0"/>
          </a:p>
          <a:p>
            <a:r>
              <a:rPr lang="en-US" sz="1600" dirty="0">
                <a:solidFill>
                  <a:schemeClr val="accent5">
                    <a:lumMod val="50000"/>
                  </a:schemeClr>
                </a:solidFill>
                <a:latin typeface="Aharoni" panose="02010803020104030203" pitchFamily="2" charset="-79"/>
                <a:cs typeface="Aharoni" panose="02010803020104030203" pitchFamily="2" charset="-79"/>
              </a:rPr>
              <a:t>Posterior surface is related to</a:t>
            </a:r>
            <a:r>
              <a:rPr lang="en-US" sz="1200" dirty="0" smtClean="0"/>
              <a:t>:</a:t>
            </a:r>
          </a:p>
          <a:p>
            <a:pPr marL="628650" lvl="1" indent="-171450">
              <a:buFont typeface="Arial" panose="020B0604020202020204" pitchFamily="34" charset="0"/>
              <a:buChar char="•"/>
            </a:pPr>
            <a:r>
              <a:rPr lang="en-US" sz="1200" dirty="0" smtClean="0"/>
              <a:t> </a:t>
            </a:r>
            <a:r>
              <a:rPr lang="en-US" sz="1600" dirty="0"/>
              <a:t>IVC</a:t>
            </a:r>
            <a:r>
              <a:rPr lang="en-US" sz="1600" dirty="0" smtClean="0"/>
              <a:t>,</a:t>
            </a:r>
          </a:p>
          <a:p>
            <a:pPr marL="628650" lvl="1" indent="-171450">
              <a:buFont typeface="Arial" panose="020B0604020202020204" pitchFamily="34" charset="0"/>
              <a:buChar char="•"/>
            </a:pPr>
            <a:r>
              <a:rPr lang="en-US" sz="1600" dirty="0" smtClean="0"/>
              <a:t> </a:t>
            </a:r>
            <a:r>
              <a:rPr lang="en-US" sz="1600" dirty="0"/>
              <a:t>left renal vein, </a:t>
            </a:r>
            <a:endParaRPr lang="en-US" sz="1600" dirty="0" smtClean="0"/>
          </a:p>
          <a:p>
            <a:pPr marL="628650" lvl="1" indent="-171450">
              <a:buFont typeface="Arial" panose="020B0604020202020204" pitchFamily="34" charset="0"/>
              <a:buChar char="•"/>
            </a:pPr>
            <a:r>
              <a:rPr lang="en-US" sz="1600" dirty="0" smtClean="0"/>
              <a:t>bile duct </a:t>
            </a:r>
            <a:r>
              <a:rPr lang="en-US" sz="1600" dirty="0"/>
              <a:t>and </a:t>
            </a:r>
            <a:endParaRPr lang="en-US" sz="1600" dirty="0" smtClean="0"/>
          </a:p>
          <a:p>
            <a:pPr marL="628650" lvl="1" indent="-171450">
              <a:buFont typeface="Arial" panose="020B0604020202020204" pitchFamily="34" charset="0"/>
              <a:buChar char="•"/>
            </a:pPr>
            <a:r>
              <a:rPr lang="en-US" sz="1600" dirty="0" smtClean="0"/>
              <a:t>right </a:t>
            </a:r>
            <a:r>
              <a:rPr lang="en-US" sz="1600" dirty="0"/>
              <a:t>crus of diaphragm. </a:t>
            </a:r>
            <a:endParaRPr lang="en-US" sz="1600" dirty="0" smtClean="0"/>
          </a:p>
          <a:p>
            <a:endParaRPr lang="en-US" sz="1200" dirty="0"/>
          </a:p>
        </p:txBody>
      </p:sp>
      <p:sp>
        <p:nvSpPr>
          <p:cNvPr id="10" name="Rectangle 9"/>
          <p:cNvSpPr/>
          <p:nvPr/>
        </p:nvSpPr>
        <p:spPr>
          <a:xfrm>
            <a:off x="6295593" y="5220210"/>
            <a:ext cx="6096000" cy="830997"/>
          </a:xfrm>
          <a:prstGeom prst="rect">
            <a:avLst/>
          </a:prstGeom>
        </p:spPr>
        <p:txBody>
          <a:bodyPr>
            <a:spAutoFit/>
          </a:bodyPr>
          <a:lstStyle/>
          <a:p>
            <a:r>
              <a:rPr lang="en-US" sz="1600" dirty="0">
                <a:solidFill>
                  <a:schemeClr val="accent5">
                    <a:lumMod val="50000"/>
                  </a:schemeClr>
                </a:solidFill>
                <a:latin typeface="Aharoni" panose="02010803020104030203" pitchFamily="2" charset="-79"/>
                <a:cs typeface="Aharoni" panose="02010803020104030203" pitchFamily="2" charset="-79"/>
              </a:rPr>
              <a:t>Uncinate process is related to: </a:t>
            </a:r>
          </a:p>
          <a:p>
            <a:pPr marL="628650" lvl="1" indent="-171450">
              <a:buFont typeface="Arial" panose="020B0604020202020204" pitchFamily="34" charset="0"/>
              <a:buChar char="•"/>
            </a:pPr>
            <a:r>
              <a:rPr lang="en-US" sz="1600" dirty="0"/>
              <a:t>anteriorly to superior mesenteric vessels and </a:t>
            </a:r>
          </a:p>
          <a:p>
            <a:pPr marL="628650" lvl="1" indent="-171450">
              <a:buFont typeface="Arial" panose="020B0604020202020204" pitchFamily="34" charset="0"/>
              <a:buChar char="•"/>
            </a:pPr>
            <a:r>
              <a:rPr lang="en-US" sz="1600" dirty="0"/>
              <a:t>posteriorly to the abdominal aorta</a:t>
            </a:r>
            <a:r>
              <a:rPr lang="en-US" sz="1200" dirty="0"/>
              <a:t>.</a:t>
            </a:r>
          </a:p>
        </p:txBody>
      </p:sp>
      <p:sp>
        <p:nvSpPr>
          <p:cNvPr id="7" name="Rectangle 6"/>
          <p:cNvSpPr/>
          <p:nvPr/>
        </p:nvSpPr>
        <p:spPr>
          <a:xfrm>
            <a:off x="7315200" y="4495800"/>
            <a:ext cx="15240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24800" y="2562391"/>
            <a:ext cx="1066800" cy="8666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79065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6</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6956" b="6087"/>
          <a:stretch/>
        </p:blipFill>
        <p:spPr>
          <a:xfrm>
            <a:off x="5943600" y="546241"/>
            <a:ext cx="5703217" cy="4132766"/>
          </a:xfrm>
          <a:prstGeom prst="rect">
            <a:avLst/>
          </a:prstGeom>
        </p:spPr>
      </p:pic>
      <p:sp>
        <p:nvSpPr>
          <p:cNvPr id="6" name="Rectangle 5"/>
          <p:cNvSpPr/>
          <p:nvPr/>
        </p:nvSpPr>
        <p:spPr>
          <a:xfrm>
            <a:off x="171965" y="859214"/>
            <a:ext cx="2893741" cy="369332"/>
          </a:xfrm>
          <a:prstGeom prst="rect">
            <a:avLst/>
          </a:prstGeom>
        </p:spPr>
        <p:txBody>
          <a:bodyPr wrap="none">
            <a:spAutoFit/>
          </a:bodyPr>
          <a:lstStyle/>
          <a:p>
            <a:r>
              <a:rPr lang="en-US" dirty="0" smtClean="0">
                <a:solidFill>
                  <a:schemeClr val="accent2"/>
                </a:solidFill>
                <a:latin typeface="Aharoni" panose="02010803020104030203" pitchFamily="2" charset="-79"/>
                <a:cs typeface="Aharoni" panose="02010803020104030203" pitchFamily="2" charset="-79"/>
              </a:rPr>
              <a:t>NECK </a:t>
            </a:r>
            <a:r>
              <a:rPr lang="en-US" dirty="0">
                <a:solidFill>
                  <a:schemeClr val="accent2"/>
                </a:solidFill>
                <a:latin typeface="Aharoni" panose="02010803020104030203" pitchFamily="2" charset="-79"/>
                <a:cs typeface="Aharoni" panose="02010803020104030203" pitchFamily="2" charset="-79"/>
              </a:rPr>
              <a:t>OF THE </a:t>
            </a:r>
            <a:r>
              <a:rPr lang="en-US" dirty="0" smtClean="0">
                <a:solidFill>
                  <a:schemeClr val="accent2"/>
                </a:solidFill>
                <a:latin typeface="Aharoni" panose="02010803020104030203" pitchFamily="2" charset="-79"/>
                <a:cs typeface="Aharoni" panose="02010803020104030203" pitchFamily="2" charset="-79"/>
              </a:rPr>
              <a:t>PANCREAS</a:t>
            </a:r>
            <a:r>
              <a:rPr lang="en-US" dirty="0" smtClean="0">
                <a:solidFill>
                  <a:schemeClr val="accent2"/>
                </a:solidFill>
              </a:rPr>
              <a:t> </a:t>
            </a:r>
            <a:endParaRPr lang="en-US" dirty="0">
              <a:solidFill>
                <a:schemeClr val="accent2"/>
              </a:solidFill>
            </a:endParaRPr>
          </a:p>
        </p:txBody>
      </p:sp>
      <p:sp>
        <p:nvSpPr>
          <p:cNvPr id="8" name="Rectangle 7"/>
          <p:cNvSpPr/>
          <p:nvPr/>
        </p:nvSpPr>
        <p:spPr>
          <a:xfrm>
            <a:off x="-66541" y="1763387"/>
            <a:ext cx="5541158" cy="1938992"/>
          </a:xfrm>
          <a:prstGeom prst="rect">
            <a:avLst/>
          </a:prstGeom>
        </p:spPr>
        <p:txBody>
          <a:bodyPr wrap="square">
            <a:spAutoFit/>
          </a:bodyPr>
          <a:lstStyle/>
          <a:p>
            <a:pPr marL="285750" indent="-285750" fontAlgn="auto">
              <a:lnSpc>
                <a:spcPct val="150000"/>
              </a:lnSpc>
              <a:spcAft>
                <a:spcPts val="0"/>
              </a:spcAft>
              <a:buFont typeface="Arial" panose="020B0604020202020204" pitchFamily="34" charset="0"/>
              <a:buChar char="•"/>
              <a:defRPr/>
            </a:pPr>
            <a:r>
              <a:rPr lang="en-US" sz="1600" dirty="0">
                <a:solidFill>
                  <a:schemeClr val="accent5">
                    <a:lumMod val="50000"/>
                  </a:schemeClr>
                </a:solidFill>
                <a:latin typeface="Aharoni" panose="02010803020104030203" pitchFamily="2" charset="-79"/>
                <a:cs typeface="Aharoni" panose="02010803020104030203" pitchFamily="2" charset="-79"/>
              </a:rPr>
              <a:t>Best defined as </a:t>
            </a:r>
            <a:r>
              <a:rPr lang="en-US" sz="1600" dirty="0" smtClean="0"/>
              <a:t>“narrow band of pancreatic tissue that Lies </a:t>
            </a:r>
            <a:r>
              <a:rPr lang="en-US" sz="1600" dirty="0"/>
              <a:t>in front of </a:t>
            </a:r>
            <a:r>
              <a:rPr lang="en-US" sz="1600" dirty="0" smtClean="0"/>
              <a:t>superior </a:t>
            </a:r>
            <a:r>
              <a:rPr lang="en-US" sz="1600" dirty="0"/>
              <a:t>mesenteric </a:t>
            </a:r>
            <a:r>
              <a:rPr lang="en-US" sz="1600" dirty="0" smtClean="0"/>
              <a:t>and the </a:t>
            </a:r>
            <a:r>
              <a:rPr lang="en-US" sz="1600" dirty="0"/>
              <a:t>portal </a:t>
            </a:r>
            <a:r>
              <a:rPr lang="en-US" sz="1600" dirty="0" smtClean="0"/>
              <a:t>vein”</a:t>
            </a:r>
            <a:endParaRPr lang="en-US" sz="1600" dirty="0"/>
          </a:p>
          <a:p>
            <a:pPr marL="285750" indent="-285750" fontAlgn="auto">
              <a:lnSpc>
                <a:spcPct val="150000"/>
              </a:lnSpc>
              <a:spcAft>
                <a:spcPts val="0"/>
              </a:spcAft>
              <a:buFont typeface="Arial" panose="020B0604020202020204" pitchFamily="34" charset="0"/>
              <a:buChar char="•"/>
              <a:defRPr/>
            </a:pPr>
            <a:r>
              <a:rPr lang="en-US" sz="1600" dirty="0" smtClean="0"/>
              <a:t>Its </a:t>
            </a:r>
            <a:r>
              <a:rPr lang="en-US" sz="1600" dirty="0" err="1"/>
              <a:t>antero</a:t>
            </a:r>
            <a:r>
              <a:rPr lang="en-US" sz="1600" dirty="0"/>
              <a:t>-superior surface </a:t>
            </a:r>
            <a:r>
              <a:rPr lang="en-US" sz="1600" dirty="0" smtClean="0"/>
              <a:t>supports/related to </a:t>
            </a:r>
            <a:r>
              <a:rPr lang="en-US" sz="1600" dirty="0"/>
              <a:t>the pylorus </a:t>
            </a:r>
            <a:endParaRPr lang="en-US" sz="1600" dirty="0" smtClean="0"/>
          </a:p>
          <a:p>
            <a:pPr marL="285750" indent="-285750" fontAlgn="auto">
              <a:lnSpc>
                <a:spcPct val="150000"/>
              </a:lnSpc>
              <a:spcAft>
                <a:spcPts val="0"/>
              </a:spcAft>
              <a:buFont typeface="Arial" panose="020B0604020202020204" pitchFamily="34" charset="0"/>
              <a:buChar char="•"/>
              <a:defRPr/>
            </a:pPr>
            <a:r>
              <a:rPr lang="en-US" sz="1600" dirty="0" smtClean="0"/>
              <a:t>The </a:t>
            </a:r>
            <a:r>
              <a:rPr lang="en-US" sz="1600" dirty="0"/>
              <a:t>superior mesenteric vessels emerge from its inferior border</a:t>
            </a:r>
          </a:p>
        </p:txBody>
      </p:sp>
      <p:sp>
        <p:nvSpPr>
          <p:cNvPr id="3" name="Rectangle 2"/>
          <p:cNvSpPr/>
          <p:nvPr/>
        </p:nvSpPr>
        <p:spPr>
          <a:xfrm rot="20010881">
            <a:off x="8468039" y="1876059"/>
            <a:ext cx="284533" cy="79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1646940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7</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6956" b="6087"/>
          <a:stretch/>
        </p:blipFill>
        <p:spPr>
          <a:xfrm>
            <a:off x="5943600" y="546241"/>
            <a:ext cx="5703217" cy="4132766"/>
          </a:xfrm>
          <a:prstGeom prst="rect">
            <a:avLst/>
          </a:prstGeom>
        </p:spPr>
      </p:pic>
      <p:sp>
        <p:nvSpPr>
          <p:cNvPr id="9" name="Rectangle 8"/>
          <p:cNvSpPr/>
          <p:nvPr/>
        </p:nvSpPr>
        <p:spPr>
          <a:xfrm>
            <a:off x="197708" y="1600200"/>
            <a:ext cx="5334034" cy="3323987"/>
          </a:xfrm>
          <a:prstGeom prst="rect">
            <a:avLst/>
          </a:prstGeom>
        </p:spPr>
        <p:txBody>
          <a:bodyPr wrap="square">
            <a:spAutoFit/>
          </a:bodyPr>
          <a:lstStyle/>
          <a:p>
            <a:pPr marL="628650" lvl="1" indent="-171450" fontAlgn="auto">
              <a:lnSpc>
                <a:spcPct val="150000"/>
              </a:lnSpc>
              <a:spcAft>
                <a:spcPts val="0"/>
              </a:spcAft>
              <a:buFont typeface="Arial" panose="020B0604020202020204" pitchFamily="34" charset="0"/>
              <a:buChar char="•"/>
              <a:defRPr/>
            </a:pPr>
            <a:r>
              <a:rPr lang="en-US" sz="1600" dirty="0" smtClean="0"/>
              <a:t>It </a:t>
            </a:r>
            <a:r>
              <a:rPr lang="en-US" sz="1600" dirty="0"/>
              <a:t>runs upward and to the left</a:t>
            </a:r>
            <a:r>
              <a:rPr lang="en-US" sz="1600" dirty="0" smtClean="0"/>
              <a:t>.</a:t>
            </a:r>
            <a:endParaRPr lang="en-US" sz="1600" dirty="0"/>
          </a:p>
          <a:p>
            <a:pPr marL="628650" lvl="1" indent="-171450">
              <a:lnSpc>
                <a:spcPct val="150000"/>
              </a:lnSpc>
              <a:buFont typeface="Arial" panose="020B0604020202020204" pitchFamily="34" charset="0"/>
              <a:buChar char="•"/>
              <a:defRPr/>
            </a:pPr>
            <a:r>
              <a:rPr lang="en-US" sz="1600" dirty="0"/>
              <a:t>lies in front of the vertebral column at or just below the </a:t>
            </a:r>
            <a:r>
              <a:rPr lang="en-US" sz="1600" dirty="0" err="1"/>
              <a:t>transpyloric</a:t>
            </a:r>
            <a:r>
              <a:rPr lang="en-US" sz="1600" dirty="0"/>
              <a:t> plane. </a:t>
            </a:r>
            <a:endParaRPr lang="en-US" sz="1600" dirty="0" smtClean="0"/>
          </a:p>
          <a:p>
            <a:pPr marL="628650" lvl="1" indent="-171450">
              <a:lnSpc>
                <a:spcPct val="150000"/>
              </a:lnSpc>
              <a:buFont typeface="Arial" panose="020B0604020202020204" pitchFamily="34" charset="0"/>
              <a:buChar char="•"/>
              <a:defRPr/>
            </a:pPr>
            <a:r>
              <a:rPr lang="en-US" sz="1200" dirty="0"/>
              <a:t>One process: </a:t>
            </a:r>
            <a:r>
              <a:rPr lang="en-US" sz="1200" dirty="0">
                <a:solidFill>
                  <a:schemeClr val="accent5">
                    <a:lumMod val="50000"/>
                  </a:schemeClr>
                </a:solidFill>
                <a:latin typeface="Aharoni" panose="02010803020104030203" pitchFamily="2" charset="-79"/>
                <a:cs typeface="Aharoni" panose="02010803020104030203" pitchFamily="2" charset="-79"/>
              </a:rPr>
              <a:t>Tuber </a:t>
            </a:r>
            <a:r>
              <a:rPr lang="en-US" sz="1200" dirty="0" err="1">
                <a:solidFill>
                  <a:schemeClr val="accent5">
                    <a:lumMod val="50000"/>
                  </a:schemeClr>
                </a:solidFill>
                <a:latin typeface="Aharoni" panose="02010803020104030203" pitchFamily="2" charset="-79"/>
                <a:cs typeface="Aharoni" panose="02010803020104030203" pitchFamily="2" charset="-79"/>
              </a:rPr>
              <a:t>omentale</a:t>
            </a:r>
            <a:r>
              <a:rPr lang="en-US" sz="1200" dirty="0">
                <a:solidFill>
                  <a:schemeClr val="accent5">
                    <a:lumMod val="50000"/>
                  </a:schemeClr>
                </a:solidFill>
                <a:latin typeface="Aharoni" panose="02010803020104030203" pitchFamily="2" charset="-79"/>
                <a:cs typeface="Aharoni" panose="02010803020104030203" pitchFamily="2" charset="-79"/>
              </a:rPr>
              <a:t> </a:t>
            </a:r>
            <a:r>
              <a:rPr lang="en-US" sz="1200" dirty="0"/>
              <a:t>(a part of the body projects above the lesser curvature of the stomach and comes in contact with the lesser </a:t>
            </a:r>
            <a:r>
              <a:rPr lang="en-US" sz="1200" dirty="0" err="1"/>
              <a:t>omentum</a:t>
            </a:r>
            <a:r>
              <a:rPr lang="en-US" sz="1200" dirty="0"/>
              <a:t> across the lesser sac).</a:t>
            </a:r>
          </a:p>
          <a:p>
            <a:pPr marL="628650" lvl="1" indent="-171450" fontAlgn="auto">
              <a:lnSpc>
                <a:spcPct val="150000"/>
              </a:lnSpc>
              <a:spcAft>
                <a:spcPts val="0"/>
              </a:spcAft>
              <a:buFont typeface="Arial" panose="020B0604020202020204" pitchFamily="34" charset="0"/>
              <a:buChar char="•"/>
              <a:defRPr/>
            </a:pPr>
            <a:r>
              <a:rPr lang="en-US" sz="1600" dirty="0" smtClean="0"/>
              <a:t>It </a:t>
            </a:r>
            <a:r>
              <a:rPr lang="en-US" sz="1600" dirty="0"/>
              <a:t>is triangular in cross section.</a:t>
            </a:r>
          </a:p>
          <a:p>
            <a:pPr marL="628650" lvl="1" indent="-171450" fontAlgn="auto">
              <a:lnSpc>
                <a:spcPct val="150000"/>
              </a:lnSpc>
              <a:spcAft>
                <a:spcPts val="0"/>
              </a:spcAft>
              <a:buFont typeface="Arial" panose="020B0604020202020204" pitchFamily="34" charset="0"/>
              <a:buChar char="•"/>
              <a:defRPr/>
            </a:pPr>
            <a:r>
              <a:rPr lang="en-US" sz="1600" dirty="0"/>
              <a:t>The splenic vein is embedded in its posterior surface</a:t>
            </a:r>
          </a:p>
          <a:p>
            <a:pPr marL="628650" lvl="1" indent="-171450">
              <a:lnSpc>
                <a:spcPct val="150000"/>
              </a:lnSpc>
              <a:buFont typeface="Arial" panose="020B0604020202020204" pitchFamily="34" charset="0"/>
              <a:buChar char="•"/>
              <a:defRPr/>
            </a:pPr>
            <a:r>
              <a:rPr lang="en-US" sz="1600" dirty="0" smtClean="0"/>
              <a:t>The </a:t>
            </a:r>
            <a:r>
              <a:rPr lang="en-US" sz="1600" dirty="0"/>
              <a:t>splenic </a:t>
            </a:r>
            <a:r>
              <a:rPr lang="en-US" sz="1600" dirty="0" smtClean="0"/>
              <a:t>artery runs over its upper border</a:t>
            </a:r>
            <a:endParaRPr lang="en-US" sz="1600" dirty="0"/>
          </a:p>
          <a:p>
            <a:endParaRPr lang="en-US" sz="1200" dirty="0"/>
          </a:p>
        </p:txBody>
      </p:sp>
      <p:pic>
        <p:nvPicPr>
          <p:cNvPr id="13" name="Picture 2" descr="C:\Documents and Settings\Free User\My Documents\My Pictures\der.png"/>
          <p:cNvPicPr>
            <a:picLocks noChangeAspect="1" noChangeArrowheads="1"/>
          </p:cNvPicPr>
          <p:nvPr/>
        </p:nvPicPr>
        <p:blipFill>
          <a:blip r:embed="rId5" cstate="print"/>
          <a:srcRect/>
          <a:stretch>
            <a:fillRect/>
          </a:stretch>
        </p:blipFill>
        <p:spPr bwMode="auto">
          <a:xfrm>
            <a:off x="8610600" y="4612002"/>
            <a:ext cx="2075211" cy="1941198"/>
          </a:xfrm>
          <a:prstGeom prst="rect">
            <a:avLst/>
          </a:prstGeom>
          <a:noFill/>
          <a:ln w="9525">
            <a:noFill/>
            <a:miter lim="800000"/>
            <a:headEnd/>
            <a:tailEnd/>
          </a:ln>
        </p:spPr>
      </p:pic>
      <p:sp>
        <p:nvSpPr>
          <p:cNvPr id="14" name="Rectangle 13"/>
          <p:cNvSpPr/>
          <p:nvPr/>
        </p:nvSpPr>
        <p:spPr>
          <a:xfrm>
            <a:off x="381000" y="1143000"/>
            <a:ext cx="2952235" cy="369332"/>
          </a:xfrm>
          <a:prstGeom prst="rect">
            <a:avLst/>
          </a:prstGeom>
        </p:spPr>
        <p:txBody>
          <a:bodyPr wrap="square">
            <a:spAutoFit/>
          </a:bodyPr>
          <a:lstStyle/>
          <a:p>
            <a:r>
              <a:rPr lang="en-US" dirty="0" smtClean="0">
                <a:solidFill>
                  <a:schemeClr val="accent2"/>
                </a:solidFill>
                <a:latin typeface="Aharoni" panose="02010803020104030203" pitchFamily="2" charset="-79"/>
                <a:cs typeface="Aharoni" panose="02010803020104030203" pitchFamily="2" charset="-79"/>
              </a:rPr>
              <a:t>BODY OF </a:t>
            </a:r>
            <a:r>
              <a:rPr lang="en-US" dirty="0">
                <a:solidFill>
                  <a:schemeClr val="accent2"/>
                </a:solidFill>
                <a:latin typeface="Aharoni" panose="02010803020104030203" pitchFamily="2" charset="-79"/>
                <a:cs typeface="Aharoni" panose="02010803020104030203" pitchFamily="2" charset="-79"/>
              </a:rPr>
              <a:t>THE </a:t>
            </a:r>
            <a:r>
              <a:rPr lang="en-US" dirty="0" smtClean="0">
                <a:solidFill>
                  <a:schemeClr val="accent2"/>
                </a:solidFill>
                <a:latin typeface="Aharoni" panose="02010803020104030203" pitchFamily="2" charset="-79"/>
                <a:cs typeface="Aharoni" panose="02010803020104030203" pitchFamily="2" charset="-79"/>
              </a:rPr>
              <a:t>PANCREAS</a:t>
            </a:r>
            <a:r>
              <a:rPr lang="en-US" dirty="0" smtClean="0">
                <a:solidFill>
                  <a:schemeClr val="accent2"/>
                </a:solidFill>
              </a:rPr>
              <a:t> </a:t>
            </a:r>
            <a:endParaRPr lang="en-US" dirty="0">
              <a:solidFill>
                <a:schemeClr val="accent2"/>
              </a:solidFill>
            </a:endParaRPr>
          </a:p>
        </p:txBody>
      </p:sp>
      <p:sp>
        <p:nvSpPr>
          <p:cNvPr id="3" name="Rectangle 2"/>
          <p:cNvSpPr/>
          <p:nvPr/>
        </p:nvSpPr>
        <p:spPr>
          <a:xfrm rot="20672154">
            <a:off x="8774071" y="1640222"/>
            <a:ext cx="1301628" cy="831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1327183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8</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6956" b="6087"/>
          <a:stretch/>
        </p:blipFill>
        <p:spPr>
          <a:xfrm>
            <a:off x="5887421" y="622078"/>
            <a:ext cx="5703217" cy="4132766"/>
          </a:xfrm>
          <a:prstGeom prst="rect">
            <a:avLst/>
          </a:prstGeom>
        </p:spPr>
      </p:pic>
      <p:sp>
        <p:nvSpPr>
          <p:cNvPr id="12" name="Rectangle 11"/>
          <p:cNvSpPr/>
          <p:nvPr/>
        </p:nvSpPr>
        <p:spPr>
          <a:xfrm>
            <a:off x="216243" y="1268409"/>
            <a:ext cx="5841364" cy="3847207"/>
          </a:xfrm>
          <a:prstGeom prst="rect">
            <a:avLst/>
          </a:prstGeom>
        </p:spPr>
        <p:txBody>
          <a:bodyPr wrap="square">
            <a:spAutoFit/>
          </a:bodyPr>
          <a:lstStyle/>
          <a:p>
            <a:r>
              <a:rPr lang="en-US" dirty="0" smtClean="0">
                <a:solidFill>
                  <a:schemeClr val="accent2"/>
                </a:solidFill>
                <a:latin typeface="Aharoni" panose="02010803020104030203" pitchFamily="2" charset="-79"/>
                <a:cs typeface="Aharoni" panose="02010803020104030203" pitchFamily="2" charset="-79"/>
              </a:rPr>
              <a:t>TAIL </a:t>
            </a:r>
            <a:r>
              <a:rPr lang="en-US" dirty="0">
                <a:solidFill>
                  <a:schemeClr val="accent2"/>
                </a:solidFill>
                <a:latin typeface="Aharoni" panose="02010803020104030203" pitchFamily="2" charset="-79"/>
                <a:cs typeface="Aharoni" panose="02010803020104030203" pitchFamily="2" charset="-79"/>
              </a:rPr>
              <a:t>OF THE </a:t>
            </a:r>
            <a:r>
              <a:rPr lang="en-US" dirty="0" smtClean="0">
                <a:solidFill>
                  <a:schemeClr val="accent2"/>
                </a:solidFill>
                <a:latin typeface="Aharoni" panose="02010803020104030203" pitchFamily="2" charset="-79"/>
                <a:cs typeface="Aharoni" panose="02010803020104030203" pitchFamily="2" charset="-79"/>
              </a:rPr>
              <a:t>PANCREAS</a:t>
            </a:r>
          </a:p>
          <a:p>
            <a:pPr marL="342900" indent="-342900" fontAlgn="auto">
              <a:lnSpc>
                <a:spcPct val="150000"/>
              </a:lnSpc>
              <a:spcBef>
                <a:spcPct val="20000"/>
              </a:spcBef>
              <a:spcAft>
                <a:spcPts val="0"/>
              </a:spcAft>
              <a:buFont typeface="Arial" pitchFamily="34" charset="0"/>
              <a:buChar char="•"/>
              <a:defRPr/>
            </a:pPr>
            <a:r>
              <a:rPr lang="en-US" sz="1600" dirty="0" smtClean="0"/>
              <a:t>Narrow</a:t>
            </a:r>
            <a:r>
              <a:rPr lang="en-US" sz="1600" dirty="0"/>
              <a:t>, short segment, ending at the splenic </a:t>
            </a:r>
            <a:r>
              <a:rPr lang="en-US" sz="1600" dirty="0" smtClean="0"/>
              <a:t>hilum</a:t>
            </a:r>
          </a:p>
          <a:p>
            <a:pPr marL="342900" indent="-342900">
              <a:lnSpc>
                <a:spcPct val="150000"/>
              </a:lnSpc>
              <a:spcBef>
                <a:spcPct val="20000"/>
              </a:spcBef>
              <a:buFont typeface="Arial" pitchFamily="34" charset="0"/>
              <a:buChar char="•"/>
              <a:defRPr/>
            </a:pPr>
            <a:r>
              <a:rPr lang="en-US" sz="1600" dirty="0"/>
              <a:t>It is mobile unlike the other major retroperitoneal parts of the gland.</a:t>
            </a:r>
          </a:p>
          <a:p>
            <a:pPr marL="342900" indent="-342900">
              <a:lnSpc>
                <a:spcPct val="150000"/>
              </a:lnSpc>
              <a:spcBef>
                <a:spcPct val="20000"/>
              </a:spcBef>
              <a:buFont typeface="Arial" pitchFamily="34" charset="0"/>
              <a:buChar char="•"/>
              <a:defRPr/>
            </a:pPr>
            <a:r>
              <a:rPr lang="en-US" sz="1600" dirty="0" smtClean="0"/>
              <a:t>contains </a:t>
            </a:r>
            <a:r>
              <a:rPr lang="en-US" sz="1600" dirty="0"/>
              <a:t>the </a:t>
            </a:r>
            <a:r>
              <a:rPr lang="en-US" sz="1600" dirty="0">
                <a:solidFill>
                  <a:schemeClr val="bg2">
                    <a:lumMod val="25000"/>
                  </a:schemeClr>
                </a:solidFill>
                <a:latin typeface="Aharoni" panose="02010803020104030203" pitchFamily="2" charset="-79"/>
                <a:cs typeface="Aharoni" panose="02010803020104030203" pitchFamily="2" charset="-79"/>
              </a:rPr>
              <a:t>largest</a:t>
            </a:r>
            <a:r>
              <a:rPr lang="en-US" sz="1600" dirty="0"/>
              <a:t> number of </a:t>
            </a:r>
            <a:r>
              <a:rPr lang="en-US" sz="1600" b="1" dirty="0">
                <a:solidFill>
                  <a:srgbClr val="FF0000"/>
                </a:solidFill>
                <a:latin typeface="Aharoni" panose="02010803020104030203" pitchFamily="2" charset="-79"/>
                <a:cs typeface="Aharoni" panose="02010803020104030203" pitchFamily="2" charset="-79"/>
              </a:rPr>
              <a:t>islets of Langerhans</a:t>
            </a:r>
          </a:p>
          <a:p>
            <a:pPr marL="342900" indent="-342900" fontAlgn="auto">
              <a:lnSpc>
                <a:spcPct val="150000"/>
              </a:lnSpc>
              <a:spcBef>
                <a:spcPct val="20000"/>
              </a:spcBef>
              <a:spcAft>
                <a:spcPts val="0"/>
              </a:spcAft>
              <a:buFont typeface="Arial" pitchFamily="34" charset="0"/>
              <a:buChar char="•"/>
              <a:defRPr/>
            </a:pPr>
            <a:r>
              <a:rPr lang="en-US" sz="1600" dirty="0" smtClean="0"/>
              <a:t>Lies </a:t>
            </a:r>
            <a:r>
              <a:rPr lang="en-US" sz="1600" dirty="0"/>
              <a:t>in the </a:t>
            </a:r>
            <a:r>
              <a:rPr lang="en-US" sz="1600" dirty="0" err="1" smtClean="0"/>
              <a:t>splenicorenal</a:t>
            </a:r>
            <a:r>
              <a:rPr lang="en-US" sz="1600" dirty="0" smtClean="0"/>
              <a:t> (</a:t>
            </a:r>
            <a:r>
              <a:rPr lang="en-US" sz="1600" dirty="0" err="1" smtClean="0"/>
              <a:t>lienorenal</a:t>
            </a:r>
            <a:r>
              <a:rPr lang="en-US" sz="1600" dirty="0" smtClean="0"/>
              <a:t>) </a:t>
            </a:r>
            <a:r>
              <a:rPr lang="en-US" sz="1600" dirty="0"/>
              <a:t>ligament (may get injured during </a:t>
            </a:r>
            <a:r>
              <a:rPr lang="en-US" sz="1600" dirty="0" smtClean="0"/>
              <a:t>splenectomy) along with splenic vessels,  </a:t>
            </a:r>
            <a:r>
              <a:rPr lang="en-US" sz="1600" dirty="0"/>
              <a:t>at the level of the T12 vertebra</a:t>
            </a:r>
          </a:p>
          <a:p>
            <a:pPr marL="342900" indent="-342900" fontAlgn="auto">
              <a:lnSpc>
                <a:spcPct val="150000"/>
              </a:lnSpc>
              <a:spcBef>
                <a:spcPct val="20000"/>
              </a:spcBef>
              <a:spcAft>
                <a:spcPts val="0"/>
              </a:spcAft>
              <a:buFont typeface="Arial" pitchFamily="34" charset="0"/>
              <a:buChar char="•"/>
              <a:defRPr/>
            </a:pPr>
            <a:r>
              <a:rPr lang="en-US" sz="1600" dirty="0"/>
              <a:t>Anteriorly, related to splenic flexure of </a:t>
            </a:r>
            <a:r>
              <a:rPr lang="en-US" sz="1600" dirty="0" smtClean="0"/>
              <a:t>colon</a:t>
            </a:r>
          </a:p>
          <a:p>
            <a:r>
              <a:rPr lang="en-US" dirty="0" smtClean="0">
                <a:solidFill>
                  <a:schemeClr val="accent2"/>
                </a:solidFill>
              </a:rPr>
              <a:t> </a:t>
            </a:r>
            <a:endParaRPr lang="en-US" dirty="0">
              <a:solidFill>
                <a:schemeClr val="accent2"/>
              </a:solidFill>
            </a:endParaRPr>
          </a:p>
        </p:txBody>
      </p:sp>
      <p:sp>
        <p:nvSpPr>
          <p:cNvPr id="3" name="Rectangle 2"/>
          <p:cNvSpPr/>
          <p:nvPr/>
        </p:nvSpPr>
        <p:spPr>
          <a:xfrm>
            <a:off x="9906001" y="1572564"/>
            <a:ext cx="533400" cy="484835"/>
          </a:xfrm>
          <a:prstGeom prst="rect">
            <a:avLst/>
          </a:prstGeom>
          <a:no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1929245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su\Desktop\ksu-logo.png"/>
          <p:cNvPicPr>
            <a:picLocks noChangeAspect="1" noChangeArrowheads="1"/>
          </p:cNvPicPr>
          <p:nvPr/>
        </p:nvPicPr>
        <p:blipFill>
          <a:blip r:embed="rId3" cstate="print"/>
          <a:srcRect/>
          <a:stretch>
            <a:fillRect/>
          </a:stretch>
        </p:blipFill>
        <p:spPr bwMode="auto">
          <a:xfrm>
            <a:off x="10820400" y="76200"/>
            <a:ext cx="1295400" cy="500933"/>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z="1050"/>
              <a:pPr/>
              <a:t>9</a:t>
            </a:fld>
            <a:endParaRPr lang="en-US" sz="1050" dirty="0"/>
          </a:p>
        </p:txBody>
      </p:sp>
      <p:sp>
        <p:nvSpPr>
          <p:cNvPr id="2" name="Footer Placeholder 1"/>
          <p:cNvSpPr>
            <a:spLocks noGrp="1"/>
          </p:cNvSpPr>
          <p:nvPr>
            <p:ph type="ftr" sz="quarter" idx="11"/>
          </p:nvPr>
        </p:nvSpPr>
        <p:spPr>
          <a:xfrm>
            <a:off x="6276372" y="6356351"/>
            <a:ext cx="1750027" cy="365125"/>
          </a:xfrm>
        </p:spPr>
        <p:txBody>
          <a:bodyPr/>
          <a:lstStyle/>
          <a:p>
            <a:r>
              <a:rPr lang="en-US" sz="1000" dirty="0"/>
              <a:t>ZAHID KAIMKHANI</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6956" b="6087"/>
          <a:stretch/>
        </p:blipFill>
        <p:spPr>
          <a:xfrm>
            <a:off x="4207017" y="3583670"/>
            <a:ext cx="2944368" cy="2133599"/>
          </a:xfrm>
          <a:prstGeom prst="rect">
            <a:avLst/>
          </a:prstGeom>
        </p:spPr>
      </p:pic>
      <p:sp>
        <p:nvSpPr>
          <p:cNvPr id="12" name="Rectangle 11"/>
          <p:cNvSpPr/>
          <p:nvPr/>
        </p:nvSpPr>
        <p:spPr>
          <a:xfrm>
            <a:off x="439845" y="1503574"/>
            <a:ext cx="3932906" cy="1200329"/>
          </a:xfrm>
          <a:prstGeom prst="rect">
            <a:avLst/>
          </a:prstGeom>
        </p:spPr>
        <p:txBody>
          <a:bodyPr wrap="square">
            <a:spAutoFit/>
          </a:bodyPr>
          <a:lstStyle/>
          <a:p>
            <a:r>
              <a:rPr lang="en-US" dirty="0" smtClean="0">
                <a:solidFill>
                  <a:schemeClr val="accent5">
                    <a:lumMod val="50000"/>
                  </a:schemeClr>
                </a:solidFill>
                <a:latin typeface="Aharoni" panose="02010803020104030203" pitchFamily="2" charset="-79"/>
                <a:cs typeface="Aharoni" panose="02010803020104030203" pitchFamily="2" charset="-79"/>
              </a:rPr>
              <a:t>Anterior Relations</a:t>
            </a:r>
          </a:p>
          <a:p>
            <a:pPr marL="742950" lvl="1" indent="-285750">
              <a:buFont typeface="Arial" panose="020B0604020202020204" pitchFamily="34" charset="0"/>
              <a:buChar char="•"/>
              <a:defRPr/>
            </a:pPr>
            <a:r>
              <a:rPr lang="en-US" dirty="0"/>
              <a:t>Stomach separated by lesser sac</a:t>
            </a:r>
          </a:p>
          <a:p>
            <a:pPr marL="742950" lvl="1" indent="-285750">
              <a:buFont typeface="Arial" panose="020B0604020202020204" pitchFamily="34" charset="0"/>
              <a:buChar char="•"/>
              <a:defRPr/>
            </a:pPr>
            <a:r>
              <a:rPr lang="en-US" dirty="0"/>
              <a:t>Transverse colon &amp; </a:t>
            </a:r>
            <a:endParaRPr lang="en-US" dirty="0" smtClean="0"/>
          </a:p>
          <a:p>
            <a:pPr marL="742950" lvl="1" indent="-285750">
              <a:buFont typeface="Arial" panose="020B0604020202020204" pitchFamily="34" charset="0"/>
              <a:buChar char="•"/>
              <a:defRPr/>
            </a:pPr>
            <a:r>
              <a:rPr lang="en-US" dirty="0" smtClean="0"/>
              <a:t>transverse </a:t>
            </a:r>
            <a:r>
              <a:rPr lang="en-US" dirty="0" err="1" smtClean="0"/>
              <a:t>mesocolon</a:t>
            </a:r>
            <a:r>
              <a:rPr lang="en-US" dirty="0" smtClean="0">
                <a:solidFill>
                  <a:schemeClr val="accent2"/>
                </a:solidFill>
              </a:rPr>
              <a:t> </a:t>
            </a:r>
            <a:endParaRPr lang="en-US" dirty="0">
              <a:solidFill>
                <a:schemeClr val="accent2"/>
              </a:solidFill>
            </a:endParaRPr>
          </a:p>
        </p:txBody>
      </p:sp>
      <p:pic>
        <p:nvPicPr>
          <p:cNvPr id="10" name="Picture 2" descr="http://www.endocrinediseases.org/neuroendocrine/img/pic_abdominal_anatomy.jpg"/>
          <p:cNvPicPr>
            <a:picLocks noChangeAspect="1" noChangeArrowheads="1"/>
          </p:cNvPicPr>
          <p:nvPr/>
        </p:nvPicPr>
        <p:blipFill>
          <a:blip r:embed="rId5" cstate="print"/>
          <a:srcRect l="13218" r="10639" b="20971"/>
          <a:stretch>
            <a:fillRect/>
          </a:stretch>
        </p:blipFill>
        <p:spPr bwMode="auto">
          <a:xfrm>
            <a:off x="360556" y="2668892"/>
            <a:ext cx="2949146" cy="2914597"/>
          </a:xfrm>
          <a:prstGeom prst="rect">
            <a:avLst/>
          </a:prstGeom>
          <a:noFill/>
          <a:ln w="9525">
            <a:solidFill>
              <a:schemeClr val="tx1"/>
            </a:solidFill>
            <a:miter lim="800000"/>
            <a:headEnd/>
            <a:tailEnd/>
          </a:ln>
        </p:spPr>
      </p:pic>
      <p:pic>
        <p:nvPicPr>
          <p:cNvPr id="15" name="Picture 2" descr="C:\Documents and Settings\User\My Documents\pituit.gland(2)\scan0027.jpg"/>
          <p:cNvPicPr>
            <a:picLocks noGrp="1" noChangeAspect="1" noChangeArrowheads="1"/>
          </p:cNvPicPr>
          <p:nvPr>
            <p:ph sz="half" idx="2"/>
          </p:nvPr>
        </p:nvPicPr>
        <p:blipFill>
          <a:blip r:embed="rId6" cstate="print">
            <a:lum bright="-20000" contrast="20000"/>
          </a:blip>
          <a:srcRect l="1818"/>
          <a:stretch>
            <a:fillRect/>
          </a:stretch>
        </p:blipFill>
        <p:spPr>
          <a:xfrm>
            <a:off x="7284471" y="2703903"/>
            <a:ext cx="4218640" cy="3829291"/>
          </a:xfrm>
        </p:spPr>
      </p:pic>
      <p:sp>
        <p:nvSpPr>
          <p:cNvPr id="6" name="Rectangle 5"/>
          <p:cNvSpPr/>
          <p:nvPr/>
        </p:nvSpPr>
        <p:spPr>
          <a:xfrm>
            <a:off x="228600" y="872079"/>
            <a:ext cx="3461204" cy="369332"/>
          </a:xfrm>
          <a:prstGeom prst="rect">
            <a:avLst/>
          </a:prstGeom>
        </p:spPr>
        <p:txBody>
          <a:bodyPr wrap="none">
            <a:spAutoFit/>
          </a:bodyPr>
          <a:lstStyle/>
          <a:p>
            <a:r>
              <a:rPr lang="en-US" dirty="0">
                <a:solidFill>
                  <a:schemeClr val="accent2"/>
                </a:solidFill>
                <a:latin typeface="Aharoni" panose="02010803020104030203" pitchFamily="2" charset="-79"/>
                <a:cs typeface="Aharoni" panose="02010803020104030203" pitchFamily="2" charset="-79"/>
              </a:rPr>
              <a:t>RELATIONS OF THE PANCREAS</a:t>
            </a:r>
          </a:p>
        </p:txBody>
      </p:sp>
      <p:sp>
        <p:nvSpPr>
          <p:cNvPr id="7" name="Rectangle 6"/>
          <p:cNvSpPr/>
          <p:nvPr/>
        </p:nvSpPr>
        <p:spPr>
          <a:xfrm>
            <a:off x="6801993" y="405968"/>
            <a:ext cx="5029200" cy="2332946"/>
          </a:xfrm>
          <a:prstGeom prst="rect">
            <a:avLst/>
          </a:prstGeom>
        </p:spPr>
        <p:txBody>
          <a:bodyPr wrap="square">
            <a:spAutoFit/>
          </a:bodyPr>
          <a:lstStyle/>
          <a:p>
            <a:r>
              <a:rPr lang="en-US" sz="1600" dirty="0">
                <a:solidFill>
                  <a:schemeClr val="accent5">
                    <a:lumMod val="50000"/>
                  </a:schemeClr>
                </a:solidFill>
                <a:latin typeface="Aharoni" panose="02010803020104030203" pitchFamily="2" charset="-79"/>
                <a:cs typeface="Aharoni" panose="02010803020104030203" pitchFamily="2" charset="-79"/>
              </a:rPr>
              <a:t>Posterior Relations (from right to left)</a:t>
            </a:r>
          </a:p>
          <a:p>
            <a:pPr marL="742950" lvl="1" indent="-285750" fontAlgn="auto">
              <a:lnSpc>
                <a:spcPct val="90000"/>
              </a:lnSpc>
              <a:spcAft>
                <a:spcPts val="0"/>
              </a:spcAft>
              <a:buFont typeface="Arial" panose="020B0604020202020204" pitchFamily="34" charset="0"/>
              <a:buChar char="•"/>
              <a:defRPr/>
            </a:pPr>
            <a:r>
              <a:rPr lang="en-US" dirty="0"/>
              <a:t>Bile duct, portal &amp; splenic veins, </a:t>
            </a:r>
            <a:endParaRPr lang="en-US" dirty="0" smtClean="0"/>
          </a:p>
          <a:p>
            <a:pPr marL="742950" lvl="1" indent="-285750" fontAlgn="auto">
              <a:lnSpc>
                <a:spcPct val="90000"/>
              </a:lnSpc>
              <a:spcAft>
                <a:spcPts val="0"/>
              </a:spcAft>
              <a:buFont typeface="Arial" panose="020B0604020202020204" pitchFamily="34" charset="0"/>
              <a:buChar char="•"/>
              <a:defRPr/>
            </a:pPr>
            <a:r>
              <a:rPr lang="en-US" dirty="0" smtClean="0"/>
              <a:t>inferior </a:t>
            </a:r>
            <a:r>
              <a:rPr lang="en-US" dirty="0"/>
              <a:t>vena cava, </a:t>
            </a:r>
            <a:endParaRPr lang="en-US" dirty="0" smtClean="0"/>
          </a:p>
          <a:p>
            <a:pPr marL="742950" lvl="1" indent="-285750" fontAlgn="auto">
              <a:lnSpc>
                <a:spcPct val="90000"/>
              </a:lnSpc>
              <a:spcAft>
                <a:spcPts val="0"/>
              </a:spcAft>
              <a:buFont typeface="Arial" panose="020B0604020202020204" pitchFamily="34" charset="0"/>
              <a:buChar char="•"/>
              <a:defRPr/>
            </a:pPr>
            <a:r>
              <a:rPr lang="en-US" dirty="0" smtClean="0"/>
              <a:t>aorta  </a:t>
            </a:r>
            <a:r>
              <a:rPr lang="en-US" dirty="0"/>
              <a:t>&amp; origin of </a:t>
            </a:r>
            <a:r>
              <a:rPr lang="en-US" dirty="0" smtClean="0"/>
              <a:t>SMA</a:t>
            </a:r>
            <a:endParaRPr lang="en-US" dirty="0"/>
          </a:p>
          <a:p>
            <a:pPr marL="742950" lvl="1" indent="-285750" fontAlgn="auto">
              <a:lnSpc>
                <a:spcPct val="90000"/>
              </a:lnSpc>
              <a:spcAft>
                <a:spcPts val="0"/>
              </a:spcAft>
              <a:buFont typeface="Arial" panose="020B0604020202020204" pitchFamily="34" charset="0"/>
              <a:buChar char="•"/>
              <a:defRPr/>
            </a:pPr>
            <a:r>
              <a:rPr lang="en-US" dirty="0"/>
              <a:t>Left psoas muscle</a:t>
            </a:r>
            <a:r>
              <a:rPr lang="en-US" dirty="0" smtClean="0"/>
              <a:t>,</a:t>
            </a:r>
          </a:p>
          <a:p>
            <a:pPr marL="742950" lvl="1" indent="-285750" fontAlgn="auto">
              <a:lnSpc>
                <a:spcPct val="90000"/>
              </a:lnSpc>
              <a:spcAft>
                <a:spcPts val="0"/>
              </a:spcAft>
              <a:buFont typeface="Arial" panose="020B0604020202020204" pitchFamily="34" charset="0"/>
              <a:buChar char="•"/>
              <a:defRPr/>
            </a:pPr>
            <a:r>
              <a:rPr lang="en-US" dirty="0" smtClean="0"/>
              <a:t>Left </a:t>
            </a:r>
            <a:r>
              <a:rPr lang="en-US" dirty="0"/>
              <a:t>adrenal gland, </a:t>
            </a:r>
            <a:endParaRPr lang="en-US" dirty="0" smtClean="0"/>
          </a:p>
          <a:p>
            <a:pPr marL="742950" lvl="1" indent="-285750" fontAlgn="auto">
              <a:lnSpc>
                <a:spcPct val="90000"/>
              </a:lnSpc>
              <a:spcAft>
                <a:spcPts val="0"/>
              </a:spcAft>
              <a:buFont typeface="Arial" panose="020B0604020202020204" pitchFamily="34" charset="0"/>
              <a:buChar char="•"/>
              <a:defRPr/>
            </a:pPr>
            <a:r>
              <a:rPr lang="en-US" dirty="0" smtClean="0"/>
              <a:t>left </a:t>
            </a:r>
            <a:r>
              <a:rPr lang="en-US" dirty="0"/>
              <a:t>renal vessels &amp; upper 1/3rd of left kidney</a:t>
            </a:r>
          </a:p>
          <a:p>
            <a:pPr marL="742950" lvl="1" indent="-285750" fontAlgn="auto">
              <a:lnSpc>
                <a:spcPct val="90000"/>
              </a:lnSpc>
              <a:spcAft>
                <a:spcPts val="0"/>
              </a:spcAft>
              <a:buFont typeface="Arial" panose="020B0604020202020204" pitchFamily="34" charset="0"/>
              <a:buChar char="•"/>
              <a:defRPr/>
            </a:pPr>
            <a:r>
              <a:rPr lang="en-US" dirty="0"/>
              <a:t>Hilum of the spleen.</a:t>
            </a:r>
            <a:endParaRPr lang="en-US" dirty="0"/>
          </a:p>
        </p:txBody>
      </p:sp>
      <p:sp>
        <p:nvSpPr>
          <p:cNvPr id="16" name="Rectangle 15"/>
          <p:cNvSpPr/>
          <p:nvPr/>
        </p:nvSpPr>
        <p:spPr>
          <a:xfrm>
            <a:off x="152401" y="76200"/>
            <a:ext cx="3352800" cy="461665"/>
          </a:xfrm>
          <a:prstGeom prst="rect">
            <a:avLst/>
          </a:prstGeom>
        </p:spPr>
        <p:txBody>
          <a:bodyPr wrap="square">
            <a:spAutoFit/>
          </a:bodyPr>
          <a:lstStyle/>
          <a:p>
            <a:r>
              <a:rPr lang="en-US" sz="2400" b="1" dirty="0">
                <a:ln w="17780" cmpd="sng">
                  <a:solidFill>
                    <a:srgbClr val="FFFFFF"/>
                  </a:solidFill>
                  <a:prstDash val="solid"/>
                  <a:miter lim="800000"/>
                </a:ln>
                <a:solidFill>
                  <a:srgbClr val="002060"/>
                </a:solidFill>
                <a:effectLst>
                  <a:outerShdw blurRad="50800" algn="tl" rotWithShape="0">
                    <a:srgbClr val="000000"/>
                  </a:outerShdw>
                </a:effectLst>
              </a:rPr>
              <a:t>The </a:t>
            </a:r>
            <a:r>
              <a:rPr lang="en-US" sz="2400" b="1" dirty="0" smtClean="0">
                <a:ln w="17780" cmpd="sng">
                  <a:solidFill>
                    <a:srgbClr val="FFFFFF"/>
                  </a:solidFill>
                  <a:prstDash val="solid"/>
                  <a:miter lim="800000"/>
                </a:ln>
                <a:solidFill>
                  <a:srgbClr val="002060"/>
                </a:solidFill>
                <a:effectLst>
                  <a:outerShdw blurRad="50800" algn="tl" rotWithShape="0">
                    <a:srgbClr val="000000"/>
                  </a:outerShdw>
                </a:effectLst>
              </a:rPr>
              <a:t>Pancreases </a:t>
            </a:r>
            <a:r>
              <a:rPr lang="en-US" b="1" dirty="0" smtClean="0">
                <a:ln w="17780" cmpd="sng">
                  <a:solidFill>
                    <a:srgbClr val="FFFFFF"/>
                  </a:solidFill>
                  <a:prstDash val="solid"/>
                  <a:miter lim="800000"/>
                </a:ln>
                <a:solidFill>
                  <a:srgbClr val="FF0000"/>
                </a:solidFill>
                <a:effectLst>
                  <a:outerShdw blurRad="50800" algn="tl" rotWithShape="0">
                    <a:srgbClr val="000000"/>
                  </a:outerShdw>
                </a:effectLst>
              </a:rPr>
              <a:t>“</a:t>
            </a:r>
            <a:r>
              <a:rPr lang="en-US" b="1" dirty="0">
                <a:ln w="17780" cmpd="sng">
                  <a:solidFill>
                    <a:srgbClr val="FFFFFF"/>
                  </a:solidFill>
                  <a:prstDash val="solid"/>
                  <a:miter lim="800000"/>
                </a:ln>
                <a:solidFill>
                  <a:srgbClr val="FF0000"/>
                </a:solidFill>
                <a:effectLst>
                  <a:outerShdw blurRad="50800" algn="tl" rotWithShape="0">
                    <a:srgbClr val="000000"/>
                  </a:outerShdw>
                </a:effectLst>
              </a:rPr>
              <a:t>All Flesh”</a:t>
            </a:r>
            <a:endParaRPr lang="ar-SA" dirty="0">
              <a:solidFill>
                <a:srgbClr val="FF0000"/>
              </a:solidFill>
            </a:endParaRPr>
          </a:p>
        </p:txBody>
      </p:sp>
    </p:spTree>
    <p:extLst>
      <p:ext uri="{BB962C8B-B14F-4D97-AF65-F5344CB8AC3E}">
        <p14:creationId xmlns:p14="http://schemas.microsoft.com/office/powerpoint/2010/main" val="3775342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20648</TotalTime>
  <Words>2016</Words>
  <Application>Microsoft Office PowerPoint</Application>
  <PresentationFormat>Widescreen</PresentationFormat>
  <Paragraphs>385</Paragraphs>
  <Slides>26</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Batang</vt:lpstr>
      <vt:lpstr>BatangChe</vt:lpstr>
      <vt:lpstr>Gungsuh</vt:lpstr>
      <vt:lpstr>Aharoni</vt:lpstr>
      <vt:lpstr>Arial</vt:lpstr>
      <vt:lpstr>Arial Black</vt:lpstr>
      <vt:lpstr>Arial Narrow</vt:lpstr>
      <vt:lpstr>BrowalliaUPC</vt:lpstr>
      <vt:lpstr>Calibri</vt:lpstr>
      <vt:lpstr>Courier New</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usman</dc:creator>
  <cp:lastModifiedBy>Administrator</cp:lastModifiedBy>
  <cp:revision>428</cp:revision>
  <dcterms:created xsi:type="dcterms:W3CDTF">2006-08-16T00:00:00Z</dcterms:created>
  <dcterms:modified xsi:type="dcterms:W3CDTF">2019-11-30T15:41:55Z</dcterms:modified>
</cp:coreProperties>
</file>