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5" r:id="rId3"/>
    <p:sldId id="279" r:id="rId4"/>
    <p:sldId id="280" r:id="rId5"/>
    <p:sldId id="281" r:id="rId6"/>
    <p:sldId id="286" r:id="rId7"/>
    <p:sldId id="282" r:id="rId8"/>
    <p:sldId id="296" r:id="rId9"/>
    <p:sldId id="283" r:id="rId10"/>
    <p:sldId id="284" r:id="rId11"/>
    <p:sldId id="294" r:id="rId12"/>
    <p:sldId id="297" r:id="rId13"/>
    <p:sldId id="285" r:id="rId14"/>
    <p:sldId id="287" r:id="rId15"/>
    <p:sldId id="288" r:id="rId16"/>
    <p:sldId id="289" r:id="rId17"/>
    <p:sldId id="295" r:id="rId18"/>
    <p:sldId id="290" r:id="rId19"/>
    <p:sldId id="291" r:id="rId20"/>
    <p:sldId id="292" r:id="rId21"/>
    <p:sldId id="29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2" d="100"/>
          <a:sy n="62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60000" lnSpcReduction="20000"/>
          </a:bodyPr>
          <a:lstStyle/>
          <a:p>
            <a:pPr algn="l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LARGE INTESTINE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63246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ORIGIN &amp;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user1\My Documents\My Pictures\Copy of large intes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10600" cy="5448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1066800"/>
            <a:ext cx="338477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Origin: </a:t>
            </a:r>
            <a:r>
              <a:rPr lang="en-US" sz="2000" b="1" dirty="0" err="1" smtClean="0">
                <a:solidFill>
                  <a:srgbClr val="FF0000"/>
                </a:solidFill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</a:rPr>
              <a:t> (endoderm)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Artery: Superior Mesenteric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Nerve: Autonomic: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Sympathetic + </a:t>
            </a:r>
            <a:r>
              <a:rPr lang="en-US" sz="2000" b="1" dirty="0" err="1" smtClean="0">
                <a:solidFill>
                  <a:srgbClr val="FF0000"/>
                </a:solidFill>
              </a:rPr>
              <a:t>vagus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066800"/>
            <a:ext cx="4610686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Origin: Hindgut (endoderm)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Artery: Inferior Mesenteric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Nerve: Autonomic: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Sympathetic + pelvic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splanchnic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nerves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343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  Right 2/3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886200"/>
            <a:ext cx="118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Left 1/3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5715000"/>
            <a:ext cx="32598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ectoderm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Artery: inferior rectal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Nerve: Somatic: inferior rectal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>
            <a:stCxn id="10" idx="2"/>
          </p:cNvCxnSpPr>
          <p:nvPr/>
        </p:nvCxnSpPr>
        <p:spPr>
          <a:xfrm rot="16200000" flipH="1">
            <a:off x="1622213" y="2765212"/>
            <a:ext cx="810161" cy="60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00800" y="2743200"/>
            <a:ext cx="457200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4600" y="6172200"/>
            <a:ext cx="248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part of anal canal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rot="10800000" flipV="1">
            <a:off x="5562600" y="6356866"/>
            <a:ext cx="7620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EMBRYOLOGICAL ORIGIN OF GUT &amp; ITS ARTERIAL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E:\Student Gray\4. Abdomen\F66122-004-f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690" r="11960" b="4349"/>
          <a:stretch>
            <a:fillRect/>
          </a:stretch>
        </p:blipFill>
        <p:spPr bwMode="auto">
          <a:xfrm>
            <a:off x="1752600" y="1524000"/>
            <a:ext cx="5181599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VENOUS DRAINAGE OF GUT</a:t>
            </a: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Documents and Settings\Jamila\My Documents\Student Gray\4. Abdomen\F66122-004-f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228600" y="1676400"/>
            <a:ext cx="4920259" cy="4525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1" y="2133600"/>
            <a:ext cx="381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Veins draining gut form the portal circulation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veins finally end into portal vein which enters the liver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858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 – ASCENDING &amp; DESCENDING COLONS (ANTERIOR RELATIONS)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Large intestine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4046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peritoneum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912" y="1600201"/>
            <a:ext cx="3919176" cy="411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867400"/>
            <a:ext cx="385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Coils of small intestine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Greater </a:t>
            </a:r>
            <a:r>
              <a:rPr lang="en-US" sz="2800" b="1" dirty="0" err="1" smtClean="0">
                <a:solidFill>
                  <a:srgbClr val="0070C0"/>
                </a:solidFill>
              </a:rPr>
              <a:t>omentum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943600"/>
            <a:ext cx="412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Anterior abdominal wall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86868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5380672"/>
            <a:ext cx="7915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1: </a:t>
            </a:r>
            <a:r>
              <a:rPr lang="en-US" b="1" dirty="0" err="1" smtClean="0"/>
              <a:t>Iliohypogastric</a:t>
            </a:r>
            <a:r>
              <a:rPr lang="en-US" b="1" dirty="0" smtClean="0"/>
              <a:t> nerve;  2: </a:t>
            </a:r>
            <a:r>
              <a:rPr lang="en-US" b="1" dirty="0" err="1" smtClean="0"/>
              <a:t>Ilioinguinal</a:t>
            </a:r>
            <a:r>
              <a:rPr lang="en-US" b="1" dirty="0" smtClean="0"/>
              <a:t> nerve;  3: lateral </a:t>
            </a:r>
            <a:r>
              <a:rPr lang="en-US" b="1" dirty="0" err="1" smtClean="0"/>
              <a:t>cutaneous</a:t>
            </a:r>
            <a:r>
              <a:rPr lang="en-US" b="1" dirty="0" smtClean="0"/>
              <a:t> nerve of thigh</a:t>
            </a:r>
          </a:p>
          <a:p>
            <a:r>
              <a:rPr lang="en-US" b="1" dirty="0" smtClean="0"/>
              <a:t>4: Femoral nerve;  5: </a:t>
            </a:r>
            <a:r>
              <a:rPr lang="en-US" b="1" dirty="0" err="1" smtClean="0"/>
              <a:t>Genitofemoral</a:t>
            </a:r>
            <a:r>
              <a:rPr lang="en-US" b="1" dirty="0" smtClean="0"/>
              <a:t> nerve;  6: </a:t>
            </a:r>
            <a:r>
              <a:rPr lang="en-US" b="1" dirty="0" err="1" smtClean="0"/>
              <a:t>Obturator</a:t>
            </a:r>
            <a:r>
              <a:rPr lang="en-US" b="1" dirty="0" smtClean="0"/>
              <a:t> nerve</a:t>
            </a:r>
          </a:p>
          <a:p>
            <a:r>
              <a:rPr lang="en-US" b="1" dirty="0" smtClean="0"/>
              <a:t>P.M.= </a:t>
            </a:r>
            <a:r>
              <a:rPr lang="en-US" b="1" dirty="0" err="1" smtClean="0"/>
              <a:t>psoas</a:t>
            </a:r>
            <a:r>
              <a:rPr lang="en-US" b="1" dirty="0" smtClean="0"/>
              <a:t> major; Q.L.=</a:t>
            </a:r>
            <a:r>
              <a:rPr lang="en-US" b="1" dirty="0" err="1" smtClean="0"/>
              <a:t>quadratus</a:t>
            </a:r>
            <a:r>
              <a:rPr lang="en-US" b="1" dirty="0" smtClean="0"/>
              <a:t> </a:t>
            </a:r>
            <a:r>
              <a:rPr lang="en-US" b="1" dirty="0" err="1" smtClean="0"/>
              <a:t>lumborum</a:t>
            </a:r>
            <a:r>
              <a:rPr lang="en-US" b="1" dirty="0" smtClean="0"/>
              <a:t>; I.=</a:t>
            </a:r>
            <a:r>
              <a:rPr lang="en-US" b="1" dirty="0" err="1" smtClean="0"/>
              <a:t>iliacus</a:t>
            </a:r>
            <a:r>
              <a:rPr lang="en-US" b="1" dirty="0" smtClean="0"/>
              <a:t>; </a:t>
            </a:r>
          </a:p>
          <a:p>
            <a:r>
              <a:rPr lang="en-US" b="1" dirty="0" smtClean="0"/>
              <a:t>T.A.= </a:t>
            </a:r>
            <a:r>
              <a:rPr lang="en-US" b="1" dirty="0" err="1" smtClean="0"/>
              <a:t>transversus</a:t>
            </a:r>
            <a:r>
              <a:rPr lang="en-US" b="1" dirty="0" smtClean="0"/>
              <a:t> </a:t>
            </a:r>
            <a:r>
              <a:rPr lang="en-US" b="1" dirty="0" err="1" smtClean="0"/>
              <a:t>abdominis</a:t>
            </a:r>
            <a:r>
              <a:rPr lang="en-US" b="1" dirty="0" smtClean="0"/>
              <a:t>; I.V.C.=inferior vena cava; A.A.=abdominal aorta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 – ASCENDING &amp; DESCENDING COLONS (POSTERIOR RELATIONS)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Iliacus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Ascending colon: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Iliacus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colon: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Left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Iliacus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RALATIONS OF TRANSVERSE COLON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6" descr="peritoneum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Large intestine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76400"/>
            <a:ext cx="37465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5" descr="peritoneum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" y="4038600"/>
            <a:ext cx="3429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4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29200" y="4038600"/>
            <a:ext cx="3733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219200"/>
            <a:ext cx="51848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</a:rPr>
              <a:t>greater </a:t>
            </a:r>
            <a:r>
              <a:rPr lang="en-US" b="1" dirty="0" err="1" smtClean="0">
                <a:solidFill>
                  <a:srgbClr val="0070C0"/>
                </a:solidFill>
              </a:rPr>
              <a:t>omentum</a:t>
            </a:r>
            <a:r>
              <a:rPr lang="en-US" b="1" dirty="0" smtClean="0">
                <a:solidFill>
                  <a:srgbClr val="0070C0"/>
                </a:solidFill>
              </a:rPr>
              <a:t>, anterior abdominal wall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36552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liver, gall bladder, stomach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324600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 </a:t>
            </a:r>
            <a:r>
              <a:rPr lang="en-US" b="1" dirty="0" smtClean="0">
                <a:solidFill>
                  <a:srgbClr val="0070C0"/>
                </a:solidFill>
              </a:rPr>
              <a:t>coils of small intestine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324600"/>
            <a:ext cx="4220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part of duodenum, pancreas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COLIC FLEXURES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L:\Student Gray\4. Abdomen\F66122-004-f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64" r="15022" b="5424"/>
          <a:stretch>
            <a:fillRect/>
          </a:stretch>
        </p:blipFill>
        <p:spPr bwMode="auto">
          <a:xfrm>
            <a:off x="685800" y="1676400"/>
            <a:ext cx="7620000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2667000"/>
            <a:ext cx="251620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Position: higher</a:t>
            </a:r>
          </a:p>
          <a:p>
            <a:r>
              <a:rPr lang="en-US" sz="2400" b="1" dirty="0" smtClean="0"/>
              <a:t>Angle: more acute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5259402" y="3082499"/>
            <a:ext cx="1750998" cy="727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200" y="5715000"/>
            <a:ext cx="20521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Splenic</a:t>
            </a:r>
            <a:r>
              <a:rPr lang="en-US" sz="2400" b="1" dirty="0" smtClean="0"/>
              <a:t> flexure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715000"/>
            <a:ext cx="21165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Hepatic flexure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495800" cy="7159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F66122-005-f038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4038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1981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</a:t>
            </a:r>
            <a:r>
              <a:rPr lang="en-US" b="1" dirty="0" smtClean="0">
                <a:solidFill>
                  <a:srgbClr val="0070C0"/>
                </a:solidFill>
              </a:rPr>
              <a:t> as a continuation of sigmoid colon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level of S3.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 </a:t>
            </a:r>
            <a:r>
              <a:rPr lang="en-US" b="1" dirty="0" smtClean="0">
                <a:solidFill>
                  <a:srgbClr val="0070C0"/>
                </a:solidFill>
              </a:rPr>
              <a:t>continues as anal canal,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inch below &amp; in front of tip of coccyx.</a:t>
            </a:r>
            <a:r>
              <a:rPr lang="en-US" b="1" dirty="0" smtClean="0">
                <a:solidFill>
                  <a:srgbClr val="0070C0"/>
                </a:solidFill>
              </a:rPr>
              <a:t> Its end is dilated to form the rectal </a:t>
            </a: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b="1" dirty="0" smtClean="0">
                <a:solidFill>
                  <a:srgbClr val="0070C0"/>
                </a:solidFill>
              </a:rPr>
              <a:t>13 cm(5 inches)</a:t>
            </a:r>
          </a:p>
          <a:p>
            <a:endParaRPr lang="en-US" sz="2800" dirty="0"/>
          </a:p>
        </p:txBody>
      </p:sp>
      <p:pic>
        <p:nvPicPr>
          <p:cNvPr id="5" name="Picture 2" descr="E:\Student Gray\4. Abdomen\F66122-004-f079.jpg"/>
          <p:cNvPicPr>
            <a:picLocks noChangeAspect="1" noChangeArrowheads="1"/>
          </p:cNvPicPr>
          <p:nvPr/>
        </p:nvPicPr>
        <p:blipFill>
          <a:blip r:embed="rId3" cstate="print"/>
          <a:srcRect l="13559" r="13559" b="6813"/>
          <a:stretch>
            <a:fillRect/>
          </a:stretch>
        </p:blipFill>
        <p:spPr bwMode="auto">
          <a:xfrm>
            <a:off x="5105400" y="914400"/>
            <a:ext cx="3505200" cy="3505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RECTUM IN PELVIS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2133600"/>
          </a:xfr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PELVIS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4400" dirty="0" smtClean="0">
                <a:solidFill>
                  <a:srgbClr val="0070C0"/>
                </a:solidFill>
              </a:rPr>
              <a:t> seminal vesicles, posterior surfaces of urinary bladder &amp; prostate gland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4400" dirty="0" smtClean="0">
                <a:solidFill>
                  <a:srgbClr val="0070C0"/>
                </a:solidFill>
              </a:rPr>
              <a:t> sacrum &amp; coccyx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1828800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PELVIS</a:t>
            </a:r>
          </a:p>
          <a:p>
            <a:pPr>
              <a:buFont typeface="Wingdings" pitchFamily="2" charset="2"/>
              <a:buChar char="q"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9600" dirty="0" smtClean="0">
                <a:solidFill>
                  <a:srgbClr val="0070C0"/>
                </a:solidFill>
              </a:rPr>
              <a:t>posterior wall of vagina</a:t>
            </a:r>
          </a:p>
          <a:p>
            <a:pPr>
              <a:buFont typeface="Wingdings" pitchFamily="2" charset="2"/>
              <a:buChar char="q"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0070C0"/>
                </a:solidFill>
              </a:rPr>
              <a:t>sacrum &amp; coccyx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6" descr="UB 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200400"/>
            <a:ext cx="419258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UB 0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200400"/>
            <a:ext cx="427037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533400" y="4648200"/>
            <a:ext cx="457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1000" y="5257800"/>
            <a:ext cx="228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962400" y="4495800"/>
            <a:ext cx="762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44196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4495800"/>
            <a:ext cx="41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791200" y="63246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4" grpId="0" animBg="1"/>
      <p:bldP spid="15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dirty="0" smtClean="0">
                <a:solidFill>
                  <a:srgbClr val="0070C0"/>
                </a:solidFill>
              </a:rPr>
              <a:t>of large intestine.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features </a:t>
            </a:r>
            <a:r>
              <a:rPr lang="en-US" b="1" dirty="0" smtClean="0">
                <a:solidFill>
                  <a:srgbClr val="0070C0"/>
                </a:solidFill>
              </a:rPr>
              <a:t>of colon.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parts of large intestine </a:t>
            </a:r>
            <a:r>
              <a:rPr lang="en-US" b="1" dirty="0" smtClean="0">
                <a:solidFill>
                  <a:srgbClr val="0070C0"/>
                </a:solidFill>
              </a:rPr>
              <a:t>regarding: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surface anatomy,  peritoneal covering, relations, arterial &amp; nerve supply.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one of the following regions lies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McBurney’s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iliac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Hypogastrium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lumbar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Umbilical region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038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parts of large intestine is found in the pelvis?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Rectum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Cecum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819400" y="40386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OF LARGE INTESTINE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CECUM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APPENDIX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ASCENDING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DESCENDING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SIGMOID COLON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RECTUM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3048000"/>
            <a:ext cx="2489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419600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257800"/>
            <a:ext cx="25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PERINEUM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2200" y="1828800"/>
            <a:ext cx="4495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2362200"/>
            <a:ext cx="3581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>
            <a:off x="4191000" y="2895600"/>
            <a:ext cx="1828800" cy="506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19600" y="3505200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37338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6200" y="4572000"/>
            <a:ext cx="2590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43200" y="4876800"/>
            <a:ext cx="3810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56388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rge intestine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4638"/>
            <a:ext cx="8001000" cy="635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3962400" y="533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696200" y="518160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733800" y="28956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724400" y="3810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562600" y="3733800"/>
            <a:ext cx="3048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429000" y="5257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191000" y="3200400"/>
            <a:ext cx="3810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COLON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FOUND IN RECTUM &amp; ANAL CANAL)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Teniae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coli:</a:t>
            </a:r>
            <a:r>
              <a:rPr lang="en-US" b="1" dirty="0" smtClean="0">
                <a:solidFill>
                  <a:srgbClr val="0070C0"/>
                </a:solidFill>
              </a:rPr>
              <a:t> 3 longitudinal muscle bands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Sacculations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haustra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teniae</a:t>
            </a:r>
            <a:r>
              <a:rPr lang="en-US" b="1" dirty="0" smtClean="0">
                <a:solidFill>
                  <a:srgbClr val="0070C0"/>
                </a:solidFill>
              </a:rPr>
              <a:t> coli are shorter than large intestine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Epiploic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Appendices :</a:t>
            </a:r>
            <a:r>
              <a:rPr lang="en-US" b="1" dirty="0" smtClean="0">
                <a:solidFill>
                  <a:srgbClr val="0070C0"/>
                </a:solidFill>
              </a:rPr>
              <a:t> short peritoneal fold filled with fat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COVERING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WITH MESENTERY: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Appendix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Cecum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Upper 2/3 of rectum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DEVOID OF PERITONEAL COVERINGS: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Lower 1/3 of rectum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2484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ANATOMY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Large intestine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371600"/>
            <a:ext cx="5638800" cy="5181600"/>
          </a:xfrm>
          <a:noFill/>
          <a:ln/>
        </p:spPr>
      </p:pic>
      <p:sp>
        <p:nvSpPr>
          <p:cNvPr id="6" name="Oval 5"/>
          <p:cNvSpPr/>
          <p:nvPr/>
        </p:nvSpPr>
        <p:spPr>
          <a:xfrm>
            <a:off x="3352800" y="51054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01060" y="5105400"/>
            <a:ext cx="563880" cy="157480"/>
          </a:xfrm>
          <a:custGeom>
            <a:avLst/>
            <a:gdLst>
              <a:gd name="connsiteX0" fmla="*/ 73660 w 563880"/>
              <a:gd name="connsiteY0" fmla="*/ 0 h 157480"/>
              <a:gd name="connsiteX1" fmla="*/ 561340 w 563880"/>
              <a:gd name="connsiteY1" fmla="*/ 121920 h 157480"/>
              <a:gd name="connsiteX2" fmla="*/ 58420 w 563880"/>
              <a:gd name="connsiteY2" fmla="*/ 152400 h 157480"/>
              <a:gd name="connsiteX3" fmla="*/ 210820 w 563880"/>
              <a:gd name="connsiteY3" fmla="*/ 152400 h 157480"/>
              <a:gd name="connsiteX4" fmla="*/ 195580 w 563880"/>
              <a:gd name="connsiteY4" fmla="*/ 152400 h 157480"/>
              <a:gd name="connsiteX5" fmla="*/ 73660 w 563880"/>
              <a:gd name="connsiteY5" fmla="*/ 137160 h 157480"/>
              <a:gd name="connsiteX6" fmla="*/ 88900 w 563880"/>
              <a:gd name="connsiteY6" fmla="*/ 121920 h 1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" h="157480">
                <a:moveTo>
                  <a:pt x="73660" y="0"/>
                </a:moveTo>
                <a:cubicBezTo>
                  <a:pt x="318770" y="48260"/>
                  <a:pt x="563880" y="96520"/>
                  <a:pt x="561340" y="121920"/>
                </a:cubicBezTo>
                <a:cubicBezTo>
                  <a:pt x="558800" y="147320"/>
                  <a:pt x="116840" y="147320"/>
                  <a:pt x="58420" y="152400"/>
                </a:cubicBezTo>
                <a:cubicBezTo>
                  <a:pt x="0" y="157480"/>
                  <a:pt x="210820" y="152400"/>
                  <a:pt x="210820" y="152400"/>
                </a:cubicBezTo>
                <a:cubicBezTo>
                  <a:pt x="233680" y="152400"/>
                  <a:pt x="218440" y="154940"/>
                  <a:pt x="195580" y="152400"/>
                </a:cubicBezTo>
                <a:cubicBezTo>
                  <a:pt x="172720" y="149860"/>
                  <a:pt x="91440" y="142240"/>
                  <a:pt x="73660" y="137160"/>
                </a:cubicBezTo>
                <a:cubicBezTo>
                  <a:pt x="55880" y="132080"/>
                  <a:pt x="88900" y="121920"/>
                  <a:pt x="88900" y="121920"/>
                </a:cubicBezTo>
              </a:path>
            </a:pathLst>
          </a:cu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3" name="Straight Connector 12"/>
          <p:cNvCxnSpPr>
            <a:endCxn id="6" idx="7"/>
          </p:cNvCxnSpPr>
          <p:nvPr/>
        </p:nvCxnSpPr>
        <p:spPr>
          <a:xfrm rot="10800000" flipV="1">
            <a:off x="3482882" y="4114800"/>
            <a:ext cx="1698718" cy="101291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202180" y="5760720"/>
            <a:ext cx="297180" cy="198120"/>
          </a:xfrm>
          <a:custGeom>
            <a:avLst/>
            <a:gdLst>
              <a:gd name="connsiteX0" fmla="*/ 160020 w 297180"/>
              <a:gd name="connsiteY0" fmla="*/ 0 h 198120"/>
              <a:gd name="connsiteX1" fmla="*/ 22860 w 297180"/>
              <a:gd name="connsiteY1" fmla="*/ 167640 h 198120"/>
              <a:gd name="connsiteX2" fmla="*/ 297180 w 297180"/>
              <a:gd name="connsiteY2" fmla="*/ 182880 h 198120"/>
              <a:gd name="connsiteX3" fmla="*/ 297180 w 297180"/>
              <a:gd name="connsiteY3" fmla="*/ 18288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" h="198120">
                <a:moveTo>
                  <a:pt x="160020" y="0"/>
                </a:moveTo>
                <a:cubicBezTo>
                  <a:pt x="80010" y="68580"/>
                  <a:pt x="0" y="137160"/>
                  <a:pt x="22860" y="167640"/>
                </a:cubicBezTo>
                <a:cubicBezTo>
                  <a:pt x="45720" y="198120"/>
                  <a:pt x="297180" y="182880"/>
                  <a:pt x="297180" y="182880"/>
                </a:cubicBezTo>
                <a:lnTo>
                  <a:pt x="297180" y="18288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7" name="Straight Connector 16"/>
          <p:cNvCxnSpPr>
            <a:stCxn id="6" idx="3"/>
          </p:cNvCxnSpPr>
          <p:nvPr/>
        </p:nvCxnSpPr>
        <p:spPr>
          <a:xfrm rot="5400000">
            <a:off x="2628900" y="5044982"/>
            <a:ext cx="555718" cy="9367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579120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56388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4800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029200"/>
            <a:ext cx="18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McBurney’s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2246960" y="5181600"/>
            <a:ext cx="1029640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00200" y="1676400"/>
            <a:ext cx="224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hypochondrium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1600200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hypochondrium</a:t>
            </a:r>
            <a:endParaRPr lang="en-US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419600" y="1676400"/>
            <a:ext cx="13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Epigastrium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6172200"/>
            <a:ext cx="152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Hypogastrium</a:t>
            </a:r>
            <a:endParaRPr lang="en-US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267200" y="3352800"/>
            <a:ext cx="173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Umbilical region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" y="3352800"/>
            <a:ext cx="207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lumbar region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17996" y="3352800"/>
            <a:ext cx="20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lumbar region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6172200"/>
            <a:ext cx="15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iliac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057400" y="6248400"/>
            <a:ext cx="16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iliac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b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Anatomy</a:t>
            </a:r>
            <a:endParaRPr lang="en-US" sz="3600" b="1" dirty="0"/>
          </a:p>
        </p:txBody>
      </p:sp>
      <p:pic>
        <p:nvPicPr>
          <p:cNvPr id="4" name="Picture 2" descr="C:\Documents and Settings\Jamila\My Documents\Student Gray\4. Abdomen\F66122-004-f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392"/>
          <a:stretch>
            <a:fillRect/>
          </a:stretch>
        </p:blipFill>
        <p:spPr>
          <a:xfrm>
            <a:off x="1905000" y="1295400"/>
            <a:ext cx="5182422" cy="4114800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635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base of appendix is marked by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Mc’Burney’s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point: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 point at the junction of lateral 1/3 &amp; medial 2/3 of a line traced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from right anterior superior iliac spine to umbilicus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886200" cy="946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4648200"/>
            <a:ext cx="8763000" cy="205740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Opening:</a:t>
            </a:r>
            <a:r>
              <a:rPr lang="en-US" sz="2400" b="1" dirty="0" smtClean="0">
                <a:solidFill>
                  <a:srgbClr val="0070C0"/>
                </a:solidFill>
              </a:rPr>
              <a:t> at </a:t>
            </a:r>
            <a:r>
              <a:rPr lang="en-US" sz="2400" b="1" dirty="0" err="1" smtClean="0">
                <a:solidFill>
                  <a:srgbClr val="0070C0"/>
                </a:solidFill>
              </a:rPr>
              <a:t>posteromedial</a:t>
            </a:r>
            <a:r>
              <a:rPr lang="en-US" sz="2400" b="1" dirty="0" smtClean="0">
                <a:solidFill>
                  <a:srgbClr val="0070C0"/>
                </a:solidFill>
              </a:rPr>
              <a:t> aspect of </a:t>
            </a:r>
            <a:r>
              <a:rPr lang="en-US" sz="2400" b="1" dirty="0" err="1" smtClean="0">
                <a:solidFill>
                  <a:srgbClr val="0070C0"/>
                </a:solidFill>
              </a:rPr>
              <a:t>cecum</a:t>
            </a:r>
            <a:r>
              <a:rPr lang="en-US" sz="2400" b="1" dirty="0" smtClean="0">
                <a:solidFill>
                  <a:srgbClr val="0070C0"/>
                </a:solidFill>
              </a:rPr>
              <a:t>, 1 inch below </a:t>
            </a:r>
            <a:r>
              <a:rPr lang="en-US" sz="2400" b="1" dirty="0" err="1" smtClean="0">
                <a:solidFill>
                  <a:srgbClr val="0070C0"/>
                </a:solidFill>
              </a:rPr>
              <a:t>ileo-cecal</a:t>
            </a:r>
            <a:r>
              <a:rPr lang="en-US" sz="2400" b="1" dirty="0" smtClean="0">
                <a:solidFill>
                  <a:srgbClr val="0070C0"/>
                </a:solidFill>
              </a:rPr>
              <a:t> junction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1.Retrocecal</a:t>
            </a:r>
            <a:r>
              <a:rPr lang="en-US" sz="2400" b="1" dirty="0" smtClean="0">
                <a:solidFill>
                  <a:srgbClr val="0070C0"/>
                </a:solidFill>
              </a:rPr>
              <a:t>: most common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2.Pelvic    3.Subcecal    4.Preilieal   5.Postileal:</a:t>
            </a:r>
            <a:r>
              <a:rPr lang="en-US" sz="2400" b="1" dirty="0" smtClean="0">
                <a:solidFill>
                  <a:srgbClr val="0070C0"/>
                </a:solidFill>
              </a:rPr>
              <a:t> least common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9" descr="Large intest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365760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L:\Student Gray\4. Abdomen\F66122-004-f075.jpg"/>
          <p:cNvPicPr>
            <a:picLocks noChangeAspect="1" noChangeArrowheads="1"/>
          </p:cNvPicPr>
          <p:nvPr/>
        </p:nvPicPr>
        <p:blipFill>
          <a:blip r:embed="rId3" cstate="print"/>
          <a:srcRect l="13559" r="15254" b="3175"/>
          <a:stretch>
            <a:fillRect/>
          </a:stretch>
        </p:blipFill>
        <p:spPr>
          <a:xfrm>
            <a:off x="5638800" y="1295400"/>
            <a:ext cx="2514600" cy="3143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633</Words>
  <Application>Microsoft Office PowerPoint</Application>
  <PresentationFormat>On-screen Show (4:3)</PresentationFormat>
  <Paragraphs>165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OBJECTIVES</vt:lpstr>
      <vt:lpstr>PARTS OF LARGE INTESTINE</vt:lpstr>
      <vt:lpstr>PowerPoint Presentation</vt:lpstr>
      <vt:lpstr>CHARACTERISTICS OF COLON (NOT FOUND IN RECTUM &amp; ANAL CANAL)</vt:lpstr>
      <vt:lpstr>PERITONEAL COVERING</vt:lpstr>
      <vt:lpstr>SURFACE ANATOMY</vt:lpstr>
      <vt:lpstr>APPENDIX Surface Anatomy</vt:lpstr>
      <vt:lpstr>APPENDIX</vt:lpstr>
      <vt:lpstr>RELATION BETWEEN ORIGIN &amp; SUPPLY</vt:lpstr>
      <vt:lpstr>RELATION BETWEEN EMBRYOLOGICAL ORIGIN OF GUT &amp; ITS ARTERIAL SUPPLY</vt:lpstr>
      <vt:lpstr>VENOUS DRAINAGE OF GUT</vt:lpstr>
      <vt:lpstr>CECUM – ASCENDING &amp; DESCENDING COLONS (ANTERIOR RELATIONS)</vt:lpstr>
      <vt:lpstr>PowerPoint Presentation</vt:lpstr>
      <vt:lpstr>CECUM – ASCENDING &amp; DESCENDING COLONS (POSTERIOR RELATIONS)</vt:lpstr>
      <vt:lpstr>RALATIONS OF TRANSVERSE COLON</vt:lpstr>
      <vt:lpstr>COLIC FLEXURES</vt:lpstr>
      <vt:lpstr>RECTUM</vt:lpstr>
      <vt:lpstr>RELATIONS OF RECTUM IN PELVIS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3422</cp:lastModifiedBy>
  <cp:revision>140</cp:revision>
  <dcterms:created xsi:type="dcterms:W3CDTF">2010-12-12T06:26:04Z</dcterms:created>
  <dcterms:modified xsi:type="dcterms:W3CDTF">2019-12-03T07:35:00Z</dcterms:modified>
</cp:coreProperties>
</file>