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handoutMasterIdLst>
    <p:handoutMasterId r:id="rId6"/>
  </p:handout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  <p:sldId r:id="rId27" id="276"/>
    <p:sldId r:id="rId28" id="277"/>
    <p:sldId r:id="rId29" id="278"/>
    <p:sldId r:id="rId30" id="279"/>
    <p:sldId r:id="rId31" id="280"/>
    <p:sldId r:id="rId32" id="281"/>
    <p:sldId r:id="rId33" id="282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5pPr>
    <a:lvl6pPr algn="l" defTabSz="914400" eaLnBrk="1" hangingPunct="1" latinLnBrk="0" marL="2286000" rtl="0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6pPr>
    <a:lvl7pPr algn="l" defTabSz="914400" eaLnBrk="1" hangingPunct="1" latinLnBrk="0" marL="2743200" rtl="0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7pPr>
    <a:lvl8pPr algn="l" defTabSz="914400" eaLnBrk="1" hangingPunct="1" latinLnBrk="0" marL="3200400" rtl="0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8pPr>
    <a:lvl9pPr algn="l" defTabSz="914400" eaLnBrk="1" hangingPunct="1" latinLnBrk="0" marL="3657600" rtl="0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autoAdjust="0" sz="93684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09"/>
          <a:sy d="100" n="109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674" y="78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66"/>
        <a:sy d="100" n="66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handoutMasters/handoutMaster1.xml" Type="http://schemas.openxmlformats.org/officeDocument/2006/relationships/handout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slides/slide11.xml" Type="http://schemas.openxmlformats.org/officeDocument/2006/relationships/slide"></Relationship><Relationship Id="rId18" Target="slides/slide12.xml" Type="http://schemas.openxmlformats.org/officeDocument/2006/relationships/slide"></Relationship><Relationship Id="rId19" Target="slides/slide13.xml" Type="http://schemas.openxmlformats.org/officeDocument/2006/relationships/slide"></Relationship><Relationship Id="rId20" Target="slides/slide14.xml" Type="http://schemas.openxmlformats.org/officeDocument/2006/relationships/slide"></Relationship><Relationship Id="rId21" Target="slides/slide15.xml" Type="http://schemas.openxmlformats.org/officeDocument/2006/relationships/slide"></Relationship><Relationship Id="rId22" Target="slides/slide16.xml" Type="http://schemas.openxmlformats.org/officeDocument/2006/relationships/slide"></Relationship><Relationship Id="rId23" Target="slides/slide17.xml" Type="http://schemas.openxmlformats.org/officeDocument/2006/relationships/slide"></Relationship><Relationship Id="rId24" Target="slides/slide18.xml" Type="http://schemas.openxmlformats.org/officeDocument/2006/relationships/slide"></Relationship><Relationship Id="rId25" Target="slides/slide19.xml" Type="http://schemas.openxmlformats.org/officeDocument/2006/relationships/slide"></Relationship><Relationship Id="rId26" Target="slides/slide20.xml" Type="http://schemas.openxmlformats.org/officeDocument/2006/relationships/slide"></Relationship><Relationship Id="rId27" Target="slides/slide21.xml" Type="http://schemas.openxmlformats.org/officeDocument/2006/relationships/slide"></Relationship><Relationship Id="rId28" Target="slides/slide22.xml" Type="http://schemas.openxmlformats.org/officeDocument/2006/relationships/slide"></Relationship><Relationship Id="rId29" Target="slides/slide23.xml" Type="http://schemas.openxmlformats.org/officeDocument/2006/relationships/slide"></Relationship><Relationship Id="rId30" Target="slides/slide24.xml" Type="http://schemas.openxmlformats.org/officeDocument/2006/relationships/slide"></Relationship><Relationship Id="rId31" Target="slides/slide25.xml" Type="http://schemas.openxmlformats.org/officeDocument/2006/relationships/slide"></Relationship><Relationship Id="rId32" Target="slides/slide26.xml" Type="http://schemas.openxmlformats.org/officeDocument/2006/relationships/slide"></Relationship><Relationship Id="rId33" Target="slides/slide27.xml" Type="http://schemas.openxmlformats.org/officeDocument/2006/relationships/slide"></Relationship><Relationship Id="rId34" Target="theme/theme1.xml" Type="http://schemas.openxmlformats.org/officeDocument/2006/relationships/theme"></Relationship></Relationships>
</file>

<file path=ppt/handoutMasters/_rels/handout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handoutMasters/handoutMaster1.xml><?xml version="1.0" encoding="utf-8"?>
<p:handout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4D078662-4013-446B-8A1C-9465810745C2}" type="datetimeFigureOut">
              <a:rPr lang="en-US" smtClean="0">
                <a:uFillTx/>
              </a:rPr>
              <a:pPr/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36B42466-73E7-4638-AA96-F6CF280862B8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</p:handoutMaster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25ACC8F4-9B71-46D4-B332-DFDC54437114}" type="datetimeFigureOut">
              <a:rPr lang="en-US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pPr lvl="0"/>
            <a:endParaRPr lang="en-US" noProof="0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noProof="0" smtClean="0">
                <a:uFillTx/>
              </a:rPr>
              <a:t>Click to edit Master text styles</a:t>
            </a:r>
          </a:p>
          <a:p>
            <a:pPr lvl="1"/>
            <a:r>
              <a:rPr lang="en-US" noProof="0" smtClean="0">
                <a:uFillTx/>
              </a:rPr>
              <a:t>Second level</a:t>
            </a:r>
          </a:p>
          <a:p>
            <a:pPr lvl="2"/>
            <a:r>
              <a:rPr lang="en-US" noProof="0" smtClean="0">
                <a:uFillTx/>
              </a:rPr>
              <a:t>Third level</a:t>
            </a:r>
          </a:p>
          <a:p>
            <a:pPr lvl="3"/>
            <a:r>
              <a:rPr lang="en-US" noProof="0" smtClean="0">
                <a:uFillTx/>
              </a:rPr>
              <a:t>Fourth level</a:t>
            </a:r>
          </a:p>
          <a:p>
            <a:pPr lvl="4"/>
            <a:r>
              <a:rPr lang="en-US" noProof="0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78E1A5EC-11D8-4191-A714-E7A08C76552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eaLnBrk="0" fontAlgn="base" hangingPunct="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2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78E1A5EC-11D8-4191-A714-E7A08C76552A}" type="slidenum">
              <a:rPr lang="en-US" smtClean="0">
                <a:uFillTx/>
              </a:rPr>
              <a:pPr>
                <a:defRPr>
                  <a:uFillTx/>
                </a:defRPr>
              </a:pPr>
              <a:t>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78E1A5EC-11D8-4191-A714-E7A08C76552A}" type="slidenum">
              <a:rPr lang="en-US" smtClean="0">
                <a:uFillTx/>
              </a:rPr>
              <a:pPr>
                <a:defRPr>
                  <a:uFillTx/>
                </a:defRPr>
              </a:pPr>
              <a:t>3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98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99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700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Ctr="0" compatLnSpc="1" numCol="1" wrap="square">
            <a:prstTxWarp prst="textNoShape">
              <a:avLst/>
            </a:prstTxWarp>
          </a:bodyPr>
          <a:lstStyle/>
          <a:p>
            <a:fld id="{D57A3EFF-6A26-49B6-BAF4-B66C20DBECE9}" type="slidenum">
              <a:rPr lang="en-US" smtClean="0">
                <a:uFillTx/>
              </a:rPr>
              <a:pPr/>
              <a:t>4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78E1A5EC-11D8-4191-A714-E7A08C76552A}" type="slidenum">
              <a:rPr lang="en-US" smtClean="0">
                <a:uFillTx/>
              </a:rPr>
              <a:pPr>
                <a:defRPr>
                  <a:uFillTx/>
                </a:defRPr>
              </a:pPr>
              <a:t>10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/>
            <a:endParaRPr dirty="0"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Ctr="0" compatLnSpc="1" numCol="1" wrap="square">
            <a:prstTxWarp prst="textNoShape">
              <a:avLst/>
            </a:prstTxWarp>
          </a:bodyPr>
          <a:lstStyle/>
          <a:p>
            <a:fld id="{79118F91-15C7-4464-A904-03A84B904569}" type="slidenum">
              <a:rPr lang="en-US" smtClean="0">
                <a:uFillTx/>
              </a:rPr>
              <a:pPr/>
              <a:t>13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78E1A5EC-11D8-4191-A714-E7A08C76552A}" type="slidenum">
              <a:rPr lang="en-US" smtClean="0">
                <a:uFillTx/>
              </a:rPr>
              <a:pPr>
                <a:defRPr>
                  <a:uFillTx/>
                </a:defRPr>
              </a:pPr>
              <a:t>16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78E1A5EC-11D8-4191-A714-E7A08C76552A}" type="slidenum">
              <a:rPr lang="en-US" smtClean="0">
                <a:uFillTx/>
              </a:rPr>
              <a:pPr>
                <a:defRPr>
                  <a:uFillTx/>
                </a:defRPr>
              </a:pPr>
              <a:t>17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78E1A5EC-11D8-4191-A714-E7A08C76552A}" type="slidenum">
              <a:rPr lang="en-US" smtClean="0">
                <a:uFillTx/>
              </a:rPr>
              <a:pPr>
                <a:defRPr>
                  <a:uFillTx/>
                </a:defRPr>
              </a:pPr>
              <a:t>18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46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47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compatLnSpc="1" numCol="1" wrap="square">
            <a:prstTxWarp prst="textNoShape">
              <a:avLst/>
            </a:prstTxWarp>
          </a:bodyPr>
          <a:lstStyle/>
          <a:p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48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Ctr="0" compatLnSpc="1" numCol="1" wrap="square">
            <a:prstTxWarp prst="textNoShape">
              <a:avLst/>
            </a:prstTxWarp>
          </a:bodyPr>
          <a:lstStyle/>
          <a:p>
            <a:fld id="{36814DD7-D211-4183-BA18-8EACA3E9CCA6}" type="slidenum">
              <a:rPr lang="en-US" smtClean="0">
                <a:uFillTx/>
              </a:rPr>
              <a:pPr/>
              <a:t>26</a:t>
            </a:fld>
            <a:endParaRPr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A0F169A-4369-4B5E-8906-AF3E1D686BD3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D6C49D2-0395-46F0-9719-4FF967E8F5A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8E6675-E363-4CE4-BA7C-9266F8663A07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61F215B-CAA8-4FE4-BD5B-BAFD7C9E8D9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D593B88-8F30-4E48-8B58-1007FB2E6B76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3E27AB4-6572-45EA-9247-C367274B9870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xAndClipArt">
  <p:cSld name="Title, Text and Clip Ar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09600"/>
            <a:ext cx="77724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69988" y="1946275"/>
            <a:ext cx="38100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lipAr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clipAr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32388" y="1946275"/>
            <a:ext cx="38100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lvl="0"/>
            <a:endParaRPr lang="en-US" noProof="0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248400"/>
            <a:ext cx="1905000" cy="457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96C4986-BAA1-4EC6-AA7D-83FDD18F2B4E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81400" y="6248400"/>
            <a:ext cx="2895600" cy="457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10400" y="6248400"/>
            <a:ext cx="1905000" cy="457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FD64B95-EB75-42E9-8453-468B412CD52F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F4486F5-89A8-49C0-B2AD-5CD949C08C39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13214A9-43E8-4433-BA7E-625B4E291B8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13F37D1-EA1E-4BAB-B503-6A8F4D276A3E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7858342-35AF-49FB-B0D8-C31F7A58D059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AECFAA0-B638-4713-8838-0D452D23A362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594C579-39E4-4D17-815E-BDC21BBEE8CD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91891EA-E15E-4F62-AE3D-2053BA12CE49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EACBB6F-18E8-4976-9F3E-EE886AB69D93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D535ED0-63EA-4EA8-BAD8-73585F16AA4E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FC7D82E-FB54-4A54-8E46-2AF80E7F4A4C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AE27960-732C-4666-85A4-6A42E5BAA10E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5E6C759-6F6F-4B16-899A-D71E54791F58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863093D-E1F8-42F1-AC9E-47F039071F00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DB88B4B-7F5E-49D9-A722-793A3B322C10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pPr lvl="0"/>
            <a:endParaRPr lang="en-US" noProof="0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9FB0D5A-F4EF-4B58-B26A-C8C4899AD12B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D7C82EF-D213-4839-BD96-6DE9746FD54B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7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2FEB09E5-E6CE-4C3C-9751-40F56921E3DA}" type="datetime1">
              <a:rPr lang="en-US" smtClean="0">
                <a:uFillTx/>
              </a:rPr>
              <a:pPr>
                <a:defRPr>
                  <a:uFillTx/>
                </a:defRPr>
              </a:pPr>
              <a:t>12/22/2019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879626AE-E9DE-472D-A723-8F27C881ED7F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</p:sldLayoutIdLst>
  <p:hf dt="0" ftr="0" hdr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eaLnBrk="0" fontAlgn="base" hangingPunct="0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charset="0" pitchFamily="34" typeface="Calibri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0" fontAlgn="base" hangingPunct="0" indent="-342900" marL="342900" rtl="0">
        <a:spcBef>
          <a:spcPct val="20000"/>
        </a:spcBef>
        <a:spcAft>
          <a:spcPct val="0"/>
        </a:spcAft>
        <a:buFont charset="0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charset="0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charset="0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charset="0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charset="0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10.png" Type="http://schemas.openxmlformats.org/officeDocument/2006/relationships/image"></Relationship><Relationship Id="rId4" Target="../media/image11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6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12.jpeg" Type="http://schemas.openxmlformats.org/officeDocument/2006/relationships/image"></Relationship><Relationship Id="rId3" Target="../media/image6.jpe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6.jpeg" Type="http://schemas.openxmlformats.org/officeDocument/2006/relationships/image"></Relationship><Relationship Id="rId4" Target="../media/image13.jpe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4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6.xml" Type="http://schemas.openxmlformats.org/officeDocument/2006/relationships/notesSlid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15.png" Type="http://schemas.openxmlformats.org/officeDocument/2006/relationships/image"></Relationship><Relationship Id="rId4" Target="../media/image16.jpg" Type="http://schemas.openxmlformats.org/officeDocument/2006/relationships/image"></Relationship><Relationship Id="rId5" Target="../media/image17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15.png" Type="http://schemas.openxmlformats.org/officeDocument/2006/relationships/image"></Relationship><Relationship Id="rId4" Target="../media/image16.jp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media/image18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media/image19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0.jpeg" Type="http://schemas.openxmlformats.org/officeDocument/2006/relationships/image"></Relationship><Relationship Id="rId3" Target="../media/image21.jpe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media/image22.jpeg" Type="http://schemas.openxmlformats.org/officeDocument/2006/relationships/image"></Relationship><Relationship Id="rId3" Target="../media/image20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media/image21.jpe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media/image23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media/image24.jpe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_rels/slide27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2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3.jpeg" Type="http://schemas.openxmlformats.org/officeDocument/2006/relationships/image"></Relationship><Relationship Id="rId4" Target="../media/image4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5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4.jpe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6.jpe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jpeg" Type="http://schemas.openxmlformats.org/officeDocument/2006/relationships/image"></Relationship><Relationship Id="rId3" Target="../media/image8.jpe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9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19665" y="330810"/>
            <a:ext cx="5438775" cy="5076825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Tit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130" y="2614246"/>
            <a:ext cx="9144000" cy="1966546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6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Anatomy of Liver &amp; Spleen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FC7D82E-FB54-4A54-8E46-2AF80E7F4A4C}" type="slidenum">
              <a:rPr lang="en-US" smtClean="0">
                <a:uFillTx/>
              </a:rPr>
              <a:pPr>
                <a:defRPr>
                  <a:uFillTx/>
                </a:defRPr>
              </a:pPr>
              <a:t>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098"/>
    </p:bld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6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87437" y="716508"/>
            <a:ext cx="4263256" cy="4933665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liver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dirty="0" lang="en-US" smtClean="0" sz="2000">
                <a:uFillTx/>
              </a:rPr>
              <a:t>is completely surrounded by a fibrous capsule and covered by  partially by peritoneum. </a:t>
            </a:r>
          </a:p>
          <a:p>
            <a:pPr eaLnBrk="1" hangingPunct="1"/>
            <a:r>
              <a:rPr dirty="0" lang="en-US" smtClean="0" sz="2000">
                <a:uFillTx/>
              </a:rPr>
              <a:t>The </a:t>
            </a:r>
            <a:r>
              <a:rPr b="1" dirty="0" lang="en-US" smtClean="0" sz="2000">
                <a:uFillTx/>
              </a:rPr>
              <a:t>bare area </a:t>
            </a:r>
            <a:r>
              <a:rPr dirty="0" lang="en-US" smtClean="0" sz="2000">
                <a:uFillTx/>
              </a:rPr>
              <a:t>of the liver is an area 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of the liver on the diaphragmatic surface where there is no intervening peritoneum between the liver and the diaphragm</a:t>
            </a:r>
          </a:p>
          <a:p>
            <a:pPr eaLnBrk="1" hangingPunct="1"/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Boundaries of Bare area: </a:t>
            </a:r>
          </a:p>
          <a:p>
            <a:pPr eaLnBrk="1" hangingPunct="1" lvl="1">
              <a:buFont charset="0" pitchFamily="34" typeface="Arial"/>
              <a:buChar char="•"/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Anterior:  </a:t>
            </a:r>
            <a:r>
              <a:rPr dirty="0" lang="en-US" smtClean="0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superior layer of  coronary ligament</a:t>
            </a:r>
          </a:p>
          <a:p>
            <a:pPr eaLnBrk="1" hangingPunct="1" lvl="1">
              <a:buFont charset="0" pitchFamily="34" typeface="Arial"/>
              <a:buChar char="•"/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Posterior: </a:t>
            </a:r>
            <a:r>
              <a:rPr dirty="0" lang="en-US" smtClean="0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inferior layer of coronary ligament</a:t>
            </a:r>
          </a:p>
          <a:p>
            <a:pPr eaLnBrk="1" hangingPunct="1" lvl="1">
              <a:buFont charset="0" pitchFamily="34" typeface="Arial"/>
              <a:buChar char="•"/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Laterally: </a:t>
            </a:r>
            <a:r>
              <a:rPr dirty="0" lang="en-US" smtClean="0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right and left triangular ligaments.</a:t>
            </a:r>
          </a:p>
          <a:p>
            <a:endParaRPr dirty="0" lang="en-US" smtClean="0" sz="24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Documents\Downloads\image40.gif" id="6147" name="Picture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11149" y="1230577"/>
            <a:ext cx="2438400" cy="22764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own Arrow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7118409">
            <a:off x="1173702" y="1585845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49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92200" y="814320"/>
            <a:ext cx="9144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lang="en-US" sz="1200">
                <a:uFillTx/>
              </a:rPr>
              <a:t>Superior layer of coronary ligament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50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3773" y="1883395"/>
            <a:ext cx="1066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mtClean="0" sz="1200">
                <a:uFillTx/>
              </a:rPr>
              <a:t>Inferior </a:t>
            </a:r>
            <a:r>
              <a:rPr b="1" dirty="0" lang="en-US" sz="1200">
                <a:uFillTx/>
              </a:rPr>
              <a:t>layer of coronary ligament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Straight Arrow Connector 1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4200" y="1119120"/>
            <a:ext cx="751770" cy="409429"/>
          </a:xfrm>
          <a:prstGeom prst="straightConnector1">
            <a:avLst/>
          </a:prstGeom>
          <a:ln w="38100"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traight Arrow Connector 1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954200" y="2224585"/>
            <a:ext cx="587997" cy="113735"/>
          </a:xfrm>
          <a:prstGeom prst="straightConnector1">
            <a:avLst/>
          </a:prstGeom>
          <a:ln w="38100"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Pictures\C5FF10.png" id="6153" name="Picture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68756" y="4125417"/>
            <a:ext cx="3628338" cy="2606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Slide Number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10400" y="6492875"/>
            <a:ext cx="21336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10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Rectangle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eaLnBrk="0" hangingPunct="0" lvl="0">
              <a:defRPr>
                <a:uFillTx/>
              </a:defRPr>
            </a:pPr>
            <a:r>
              <a:rPr b="1" dirty="0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Peritoneal Reflection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Oval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51110" y="5650174"/>
            <a:ext cx="709128" cy="554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Oval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8180" y="4278237"/>
            <a:ext cx="1021308" cy="247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29732" y="2895604"/>
            <a:ext cx="1066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mtClean="0" sz="1200">
                <a:uFillTx/>
              </a:rPr>
              <a:t>Posterior abdominal wall</a:t>
            </a:r>
            <a:endParaRPr b="1" dirty="0" lang="en-US" sz="12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Straight Arrow Connector 1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>
            <a:off x="1120248" y="3193576"/>
            <a:ext cx="299119" cy="34124"/>
          </a:xfrm>
          <a:prstGeom prst="straightConnector1">
            <a:avLst/>
          </a:prstGeom>
          <a:ln w="38100"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480176" y="1915241"/>
            <a:ext cx="1066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mtClean="0" sz="1200">
                <a:uFillTx/>
              </a:rPr>
              <a:t>Anterior abdominal wall</a:t>
            </a:r>
            <a:endParaRPr b="1" dirty="0" lang="en-US" sz="12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Straight Arrow Connector 2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3357352" y="2224759"/>
            <a:ext cx="150121" cy="163600"/>
          </a:xfrm>
          <a:prstGeom prst="straightConnector1">
            <a:avLst/>
          </a:prstGeom>
          <a:ln w="38100"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076730" y="825693"/>
            <a:ext cx="10668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mtClean="0" sz="1200">
                <a:uFillTx/>
              </a:rPr>
              <a:t>Diaphragm</a:t>
            </a:r>
            <a:endParaRPr b="1" dirty="0" lang="en-US" sz="12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Straight Arrow Connector 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29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2436442" y="1220658"/>
            <a:ext cx="291655" cy="55722"/>
          </a:xfrm>
          <a:prstGeom prst="straightConnector1">
            <a:avLst/>
          </a:prstGeom>
          <a:ln w="38100"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98121" y="1264696"/>
            <a:ext cx="10668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mtClean="0" sz="1200">
                <a:uFillTx/>
              </a:rPr>
              <a:t>Peritoneum</a:t>
            </a:r>
            <a:endParaRPr b="1" dirty="0" lang="en-US" sz="12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Straight Arrow Connector 3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3166284" y="1542196"/>
            <a:ext cx="300248" cy="245665"/>
          </a:xfrm>
          <a:prstGeom prst="straightConnector1">
            <a:avLst/>
          </a:prstGeom>
          <a:ln w="38100"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TextBox 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39988" y="5800299"/>
            <a:ext cx="46129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/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n-lt"/>
              </a:rPr>
              <a:t>Other bare areas include porta hepatis, fossa for gall bladder &amp; grooves for IVC.</a:t>
            </a:r>
            <a:endParaRPr b="1" dirty="0" lang="en-US" sz="2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typeface="+mn-l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6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6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2"/>
                                        <p:tgtEl>
                                          <p:spTgt spid="6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5"/>
                                        <p:tgtEl>
                                          <p:spTgt spid="6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8"/>
                                        <p:tgtEl>
                                          <p:spTgt spid="6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1"/>
                                        <p:tgtEl>
                                          <p:spTgt spid="6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build="p" grpId="0" spid="6146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4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44770"/>
            <a:ext cx="9144000" cy="845830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err="1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</a:t>
            </a:r>
            <a:r>
              <a:rPr b="1" dirty="0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err="1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Hepatis</a:t>
            </a:r>
            <a:r>
              <a:rPr b="1" dirty="0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(</a:t>
            </a:r>
            <a:r>
              <a:rPr b="1" dirty="0" err="1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Hilum</a:t>
            </a:r>
            <a:r>
              <a:rPr b="1" dirty="0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of the Liver)</a:t>
            </a:r>
            <a:endParaRPr dirty="0" lang="en-US" smtClean="0" sz="3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4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1298" y="1187357"/>
            <a:ext cx="5103845" cy="2078357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A transverse fissure found on the </a:t>
            </a:r>
            <a:r>
              <a:rPr dirty="0" err="1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posteroinferior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 surface and lies between the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caudate 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and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quadrate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 lobes. </a:t>
            </a:r>
          </a:p>
          <a:p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The upper part of the free edge of the lesser </a:t>
            </a:r>
            <a:r>
              <a:rPr dirty="0" err="1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omentum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 is attached to its margins. </a:t>
            </a:r>
          </a:p>
          <a:p>
            <a:endParaRPr dirty="0" lang="en-US" smtClean="0" sz="16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Documents\Downloads\liverDiagram2.jpg" id="10244" name="Content Placeholder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273" y="3377682"/>
            <a:ext cx="4935893" cy="3256383"/>
          </a:xfrm>
          <a:noFill/>
          <a:ln>
            <a:solidFill>
              <a:schemeClr val="accent1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Oval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35494" y="4889240"/>
            <a:ext cx="1688841" cy="5971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93094" y="1101011"/>
            <a:ext cx="3629608" cy="562046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0" hangingPunct="0" indent="-342900" marL="342900">
              <a:spcBef>
                <a:spcPct val="20000"/>
              </a:spcBef>
              <a:defRPr>
                <a:uFillTx/>
              </a:defRPr>
            </a:pPr>
            <a:r>
              <a:rPr b="1" dirty="0" lang="en-US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Structures passing through the porta </a:t>
            </a:r>
            <a:r>
              <a:rPr b="1" dirty="0" lang="en-US" smtClean="0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hepatis:</a:t>
            </a:r>
            <a:endParaRPr b="1" dirty="0" lang="en-US" sz="20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Right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and left </a:t>
            </a:r>
            <a:r>
              <a:rPr b="1"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hepatic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ducts.</a:t>
            </a:r>
            <a:endParaRPr b="1" dirty="0" lang="en-US" sz="2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Right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and left branches of the </a:t>
            </a:r>
            <a:r>
              <a:rPr b="1"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hepatic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artery.</a:t>
            </a:r>
            <a:endParaRPr b="1" dirty="0" lang="en-US" sz="2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Right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and left branches of the </a:t>
            </a:r>
            <a:r>
              <a:rPr b="1"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portal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vein.</a:t>
            </a:r>
            <a:endParaRPr b="1" dirty="0" lang="en-US" sz="2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Sympathetic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and parasympathetic </a:t>
            </a:r>
            <a:r>
              <a:rPr b="1"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nerve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fibers. </a:t>
            </a:r>
            <a:endParaRPr b="1" dirty="0" lang="en-US" sz="2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few hepatic </a:t>
            </a:r>
            <a:r>
              <a:rPr b="1"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lymph nodes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lie here; they drain the liver and gallbladder and send their efferent vessels to the celiac lymph nodes.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1600">
              <a:uFillTx/>
              <a:latin typeface="+mn-lt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1594C579-39E4-4D17-815E-BDC21BBEE8CD}" type="slidenum">
              <a:rPr lang="en-US" smtClean="0">
                <a:uFillTx/>
              </a:rPr>
              <a:pPr>
                <a:defRPr>
                  <a:uFillTx/>
                </a:defRPr>
              </a:pPr>
              <a:t>11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10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5"/>
                                        <p:tgtEl>
                                          <p:spTgt spid="10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8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3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6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9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2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5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8"/>
                                        <p:tgtEl>
                                          <p:spTgt spid="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0242"/>
      <p:bldP advAuto="4294967295" animBg="1" grpId="0" spid="6"/>
    </p:bld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6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15608"/>
            <a:ext cx="9144000" cy="639762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Ligaments of the Liver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7" y="859809"/>
            <a:ext cx="4114800" cy="343749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pPr algn="ctr" eaLnBrk="0" fontAlgn="auto" hangingPunct="0" indent="-342900" marL="342900">
              <a:spcBef>
                <a:spcPct val="2000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mtClean="0" sz="2000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Falciform ligament </a:t>
            </a:r>
            <a:endParaRPr b="1" dirty="0" lang="en-US" sz="2000" u="sng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fontAlgn="auto" hangingPunct="0" indent="-342900" marL="342900">
              <a:spcBef>
                <a:spcPct val="20000"/>
              </a:spcBef>
              <a:spcAft>
                <a:spcPts val="0"/>
              </a:spcAft>
              <a:buFont charset="0" pitchFamily="34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It is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 two-layered fold of the peritoneum, ascends from the umbilicus to the 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liver.</a:t>
            </a:r>
            <a:endParaRPr dirty="0" lang="en-US" sz="2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fontAlgn="auto" hangingPunct="0" indent="-342900" marL="342900">
              <a:spcBef>
                <a:spcPct val="20000"/>
              </a:spcBef>
              <a:spcAft>
                <a:spcPts val="0"/>
              </a:spcAft>
              <a:buFont charset="0" pitchFamily="34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Its sickle-shaped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free margin 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contains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the </a:t>
            </a:r>
            <a:r>
              <a:rPr b="1"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ligamentum 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teres (round Ligament) of liver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.</a:t>
            </a:r>
          </a:p>
          <a:p>
            <a:pPr eaLnBrk="0" fontAlgn="auto" hangingPunct="0" indent="-342900" marL="342900">
              <a:spcBef>
                <a:spcPct val="20000"/>
              </a:spcBef>
              <a:spcAft>
                <a:spcPts val="0"/>
              </a:spcAft>
              <a:buFont charset="0" pitchFamily="34" typeface="Arial"/>
              <a:buChar char="•"/>
              <a:defRPr>
                <a:uFillTx/>
              </a:defRPr>
            </a:pP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It is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the remains of the </a:t>
            </a:r>
            <a:r>
              <a:rPr b="1" dirty="0" lang="en-US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umbilical </a:t>
            </a:r>
            <a:r>
              <a:rPr b="1" dirty="0" lang="en-US" smtClean="0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vein,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which carry oxygenated blood and nutrients from the placenta to the fetus.</a:t>
            </a:r>
            <a:r>
              <a:rPr dirty="0" lang="en-US" smtClean="0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 </a:t>
            </a:r>
            <a:endParaRPr dirty="0" lang="en-US" sz="20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1594C579-39E4-4D17-815E-BDC21BBEE8CD}" type="slidenum">
              <a:rPr lang="en-US" smtClean="0">
                <a:uFillTx/>
              </a:rPr>
              <a:pPr>
                <a:defRPr>
                  <a:uFillTx/>
                </a:defRPr>
              </a:pPr>
              <a:t>12</a:t>
            </a:fld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daviddarling.info/images/liver.jpg" id="1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34678" y="855428"/>
            <a:ext cx="4391755" cy="26248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roup 9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79626" y="3575712"/>
            <a:ext cx="3712835" cy="2593075"/>
            <a:chOff x="4273028" y="1361112"/>
            <a:chExt cx="4476834" cy="3130550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Documents\Downloads\liverDiagram2.jpg" id="11" name="Picture 4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rrowheads="1"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3" cstate="print"/>
            <a:srcRect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</a:ln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>
              <a:spAutoFit/>
            </a:bodyPr>
            <a:lstStyle/>
            <a:p>
              <a:r>
                <a:rPr b="1" dirty="0" lang="en-US" sz="1200">
                  <a:uFillTx/>
                </a:rPr>
                <a:t>IVC</a:t>
              </a: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>
              <a:spAutoFit/>
            </a:bodyPr>
            <a:lstStyle/>
            <a:p>
              <a:r>
                <a:rPr b="1" lang="en-US" sz="1200">
                  <a:uFillTx/>
                </a:rPr>
                <a:t>GB</a:t>
              </a: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wrap="square">
              <a:spAutoFit/>
            </a:bodyPr>
            <a:lstStyle/>
            <a:p>
              <a:pPr algn="ctr"/>
              <a:r>
                <a:rPr b="1" dirty="0" err="1" lang="en-US" sz="1200">
                  <a:uFillTx/>
                </a:rPr>
                <a:t>Porta</a:t>
              </a:r>
              <a:r>
                <a:rPr b="1" dirty="0" lang="en-US" sz="1200">
                  <a:uFillTx/>
                </a:rPr>
                <a:t> </a:t>
              </a:r>
              <a:r>
                <a:rPr b="1" dirty="0" err="1" lang="en-US" sz="1200">
                  <a:uFillTx/>
                </a:rPr>
                <a:t>Hepatis</a:t>
              </a:r>
              <a:endParaRPr b="1" dirty="0" lang="en-US" sz="1200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wrap="square">
              <a:spAutoFit/>
            </a:bodyPr>
            <a:lstStyle/>
            <a:p>
              <a:pPr algn="ctr"/>
              <a:r>
                <a:rPr b="1" dirty="0" err="1" lang="en-US" sz="1200">
                  <a:uFillTx/>
                </a:rPr>
                <a:t>Ligamentum</a:t>
              </a:r>
              <a:r>
                <a:rPr b="1" dirty="0" lang="en-US" sz="1200">
                  <a:uFillTx/>
                </a:rPr>
                <a:t>     </a:t>
              </a:r>
              <a:r>
                <a:rPr b="1" dirty="0" err="1" lang="en-US" sz="1200">
                  <a:uFillTx/>
                </a:rPr>
                <a:t>venosum</a:t>
              </a:r>
              <a:endParaRPr b="1" dirty="0" lang="en-US" sz="1200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wrap="square">
              <a:spAutoFit/>
            </a:bodyPr>
            <a:lstStyle/>
            <a:p>
              <a:pPr algn="ctr"/>
              <a:r>
                <a:rPr b="1" dirty="0" lang="en-US" sz="1200">
                  <a:uFillTx/>
                </a:rPr>
                <a:t>Round ligament of liver</a:t>
              </a: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Right Arrow 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625662" y="2504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/>
            <a:lstStyle/>
            <a:p>
              <a:pPr algn="ctr">
                <a:defRPr>
                  <a:uFillTx/>
                </a:defRPr>
              </a:pPr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Right Arrow 1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5778062" y="3647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/>
            <a:lstStyle/>
            <a:p>
              <a:pPr algn="ctr">
                <a:defRPr>
                  <a:uFillTx/>
                </a:defRPr>
              </a:pPr>
              <a:endParaRPr lang="en-US">
                <a:uFillTx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3977" y="4522473"/>
            <a:ext cx="4114800" cy="16312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err="1" lang="en-US" smtClean="0" sz="2000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Ligamentum</a:t>
            </a:r>
            <a:r>
              <a:rPr b="1" dirty="0" lang="en-US" smtClean="0" sz="2000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err="1" lang="en-US" smtClean="0" sz="2000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venosum</a:t>
            </a:r>
            <a:endParaRPr b="1" dirty="0" lang="en-US" smtClean="0" sz="2000" u="sng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  <a:p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It</a:t>
            </a:r>
            <a:r>
              <a:rPr b="1"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dirty="0" lang="en-US" smtClean="0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is 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fibrous remnant of the fetal </a:t>
            </a:r>
            <a:r>
              <a:rPr b="1" dirty="0" err="1" lang="en-US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ductus</a:t>
            </a:r>
            <a:r>
              <a:rPr b="1" dirty="0" lang="en-US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err="1" lang="en-US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venosus</a:t>
            </a:r>
            <a:r>
              <a:rPr dirty="0" lang="en-US" sz="2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, which shunted blood from the umbilical vein to the IVC, short-circuiting the liver.</a:t>
            </a:r>
            <a:r>
              <a:rPr dirty="0" lang="en-US" sz="20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endParaRPr dirty="0" lang="en-US" sz="20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0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3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1266"/>
      <p:bldP advAuto="4294967295" animBg="1" grpId="0" spid="20"/>
    </p:bld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Documents\Downloads\liverDiagram2.jpg" id="1433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29200" y="3718062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39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596" y="886408"/>
            <a:ext cx="4800600" cy="5561689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2000">
                <a:uFillTx/>
                <a:latin charset="0" typeface="Arial"/>
                <a:cs charset="0" typeface="Arial"/>
              </a:rPr>
              <a:t>The liver is divided into a large </a:t>
            </a:r>
            <a:r>
              <a:rPr b="1" dirty="0" lang="en-US" smtClean="0" sz="20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right lobe 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and a small </a:t>
            </a:r>
            <a:r>
              <a:rPr b="1" dirty="0" lang="en-US" smtClean="0" sz="20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left lobe 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by the attachment of the </a:t>
            </a:r>
            <a:r>
              <a:rPr b="1" dirty="0" err="1" lang="en-US" smtClean="0" sz="2000">
                <a:uFillTx/>
                <a:latin charset="0" typeface="Arial"/>
                <a:cs charset="0" typeface="Arial"/>
              </a:rPr>
              <a:t>falciform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 ligament. </a:t>
            </a:r>
          </a:p>
          <a:p>
            <a:r>
              <a:rPr b="1" dirty="0" lang="en-US" smtClean="0" sz="2000">
                <a:uFillTx/>
                <a:latin charset="0" typeface="Arial"/>
                <a:cs charset="0" typeface="Arial"/>
              </a:rPr>
              <a:t>The </a:t>
            </a:r>
            <a:r>
              <a:rPr b="1" dirty="0" lang="en-US" smtClean="0" sz="2000" u="sng">
                <a:uFillTx/>
                <a:latin charset="0" typeface="Arial"/>
                <a:cs charset="0" typeface="Arial"/>
              </a:rPr>
              <a:t>right lobe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 is further divided into a </a:t>
            </a:r>
            <a:r>
              <a:rPr b="1" dirty="0" lang="en-US" smtClean="0" sz="20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quadrate lobe 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and a </a:t>
            </a:r>
            <a:r>
              <a:rPr b="1" dirty="0" lang="en-US" smtClean="0" sz="20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caudate lobe 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by the presence of the gallbladder, the fissure for the </a:t>
            </a:r>
            <a:r>
              <a:rPr b="1" dirty="0" err="1" lang="en-US" smtClean="0" sz="2000">
                <a:uFillTx/>
                <a:latin charset="0" typeface="Arial"/>
                <a:cs charset="0" typeface="Arial"/>
              </a:rPr>
              <a:t>ligamentum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 </a:t>
            </a:r>
            <a:r>
              <a:rPr b="1" dirty="0" err="1" lang="en-US" smtClean="0" sz="2000">
                <a:uFillTx/>
                <a:latin charset="0" typeface="Arial"/>
                <a:cs charset="0" typeface="Arial"/>
              </a:rPr>
              <a:t>teres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, the inferior vena cava, and the fissure for the </a:t>
            </a:r>
            <a:r>
              <a:rPr b="1" dirty="0" err="1" lang="en-US" smtClean="0" sz="2000">
                <a:uFillTx/>
                <a:latin charset="0" typeface="Arial"/>
                <a:cs charset="0" typeface="Arial"/>
              </a:rPr>
              <a:t>ligamentum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 </a:t>
            </a:r>
            <a:r>
              <a:rPr b="1" dirty="0" err="1" lang="en-US" smtClean="0" sz="2000">
                <a:uFillTx/>
                <a:latin charset="0" typeface="Arial"/>
                <a:cs charset="0" typeface="Arial"/>
              </a:rPr>
              <a:t>venosum</a:t>
            </a:r>
            <a:r>
              <a:rPr b="1" dirty="0" lang="en-US" smtClean="0" sz="2000">
                <a:uFillTx/>
                <a:latin charset="0" typeface="Arial"/>
                <a:cs charset="0" typeface="Arial"/>
              </a:rPr>
              <a:t>.</a:t>
            </a:r>
          </a:p>
          <a:p>
            <a:pPr eaLnBrk="1" hangingPunct="1"/>
            <a:r>
              <a:rPr b="1" dirty="0" lang="en-US" smtClean="0" sz="2000">
                <a:uFillTx/>
                <a:latin charset="0" typeface="Arial"/>
                <a:cs charset="0" typeface="Arial"/>
              </a:rPr>
              <a:t>The caudate lobe is connected to the right lobe by the </a:t>
            </a:r>
            <a:r>
              <a:rPr b="1" dirty="0" lang="en-US" smtClean="0" sz="20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caudate process.</a:t>
            </a:r>
          </a:p>
          <a:p>
            <a:pPr eaLnBrk="1" hangingPunct="1"/>
            <a:r>
              <a:rPr b="1" dirty="0" lang="en-US" smtClean="0" sz="20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NB. The quadrate and caudate lobes are functionally parts of the </a:t>
            </a:r>
            <a:r>
              <a:rPr b="1" dirty="0" lang="en-US" smtClean="0" sz="2000" u="sng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left lobe </a:t>
            </a:r>
            <a:r>
              <a:rPr b="1" dirty="0" lang="en-US" smtClean="0" sz="20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of the liver. </a:t>
            </a:r>
          </a:p>
          <a:p>
            <a:pPr eaLnBrk="1" hangingPunct="1"/>
            <a:endParaRPr b="1" dirty="0" lang="en-US" smtClean="0" sz="2000">
              <a:solidFill>
                <a:srgbClr val="FF0000"/>
              </a:solidFill>
              <a:uFillTx/>
              <a:latin charset="0" typeface="Arial"/>
              <a:cs charset="0" typeface="Arial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HP\My Documents\My Pictures\showimageCAXP023Q.jpg" id="1434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991100" y="813362"/>
            <a:ext cx="3886200" cy="2830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Oval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10400" y="886408"/>
            <a:ext cx="939282" cy="1772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Oval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57800" y="700625"/>
            <a:ext cx="1143000" cy="2697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Straight Arrow Connector 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0800000">
            <a:off x="6858000" y="3946662"/>
            <a:ext cx="1371600" cy="101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46" name="TextBox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257800" y="4861062"/>
            <a:ext cx="9906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ctr"/>
            <a:r>
              <a:rPr b="1" dirty="0" lang="en-US" sz="1200">
                <a:uFillTx/>
              </a:rPr>
              <a:t>Left lobe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47" name="TextBox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543800" y="4937262"/>
            <a:ext cx="11430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ctr"/>
            <a:r>
              <a:rPr b="1" lang="en-US" sz="1200">
                <a:uFillTx/>
              </a:rPr>
              <a:t>Right lobe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48" name="TextBox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324600" y="5699262"/>
            <a:ext cx="914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ctr"/>
            <a:r>
              <a:rPr b="1" lang="en-US" sz="1200">
                <a:uFillTx/>
              </a:rPr>
              <a:t>Quadrate lobe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49" name="TextBox 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96000" y="4327662"/>
            <a:ext cx="838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pPr algn="ctr"/>
            <a:r>
              <a:rPr b="1" dirty="0" err="1" lang="en-US" sz="1200">
                <a:uFillTx/>
              </a:rPr>
              <a:t>Cauate</a:t>
            </a:r>
            <a:r>
              <a:rPr b="1" dirty="0" lang="en-US" sz="1200">
                <a:uFillTx/>
              </a:rPr>
              <a:t> lobe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50" name="TextBox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077200" y="3718062"/>
            <a:ext cx="8382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z="1200">
                <a:uFillTx/>
              </a:rPr>
              <a:t>Caudate process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Slide Number Placeholder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13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Rectangle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99630"/>
            <a:ext cx="9144000" cy="52322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indent="-342900" lvl="0" marL="342900">
              <a:spcBef>
                <a:spcPct val="20000"/>
              </a:spcBef>
            </a:pPr>
            <a:r>
              <a:rPr b="1" dirty="0" lang="en-US" smtClean="0" sz="2800">
                <a:solidFill>
                  <a:schemeClr val="bg1"/>
                </a:solidFill>
                <a:uFillTx/>
              </a:rPr>
              <a:t>Lobes of The Liver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7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2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51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10"/>
      <p:bldP advAuto="4294967295" grpId="0" spid="14346"/>
      <p:bldP advAuto="4294967295" grpId="0" spid="14347"/>
      <p:bldP advAuto="4294967295" grpId="0" spid="14348"/>
      <p:bldP advAuto="4294967295" grpId="0" spid="14349"/>
      <p:bldP advAuto="4294967295" grpId="0" spid="14350"/>
    </p:bld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30630" y="968991"/>
            <a:ext cx="3648268" cy="5799782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blood vessels </a:t>
            </a:r>
            <a:r>
              <a:rPr b="1"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conveying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blood to the liver are: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Hepatic artery (30%),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Portal vein (70%).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hepatic artery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brings oxygenated blood to the liver.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portal vein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brings venous blood rich in the products of digestion, which have been absorbed from the gastrointestinal tract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. </a:t>
            </a:r>
            <a:endParaRPr dirty="0" lang="en-US" sz="24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None/>
              <a:defRPr>
                <a:uFillTx/>
              </a:defRPr>
            </a:pPr>
            <a:endParaRPr b="1" dirty="0" lang="en-US" sz="1600">
              <a:uFillTx/>
              <a:latin typeface="+mn-lt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89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228600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Blood Circulation through the Liver</a:t>
            </a:r>
            <a:endParaRPr dirty="0" lang="en-US" sz="3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Slide Number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403648"/>
            <a:ext cx="21336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14</a:t>
            </a:fld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Zeenet\My Documents\My Pictures\zz.jpg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print"/>
          <a:srcRect b="4710" l="1404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84172" y="968990"/>
            <a:ext cx="4935894" cy="43587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84172" y="5486400"/>
            <a:ext cx="5057191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venous blood is drained by right &amp; left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hepatic veins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which drain into the inferior vena cava</a:t>
            </a:r>
            <a:endParaRPr dirty="0" lang="en-US" sz="24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473313"/>
            <a:ext cx="21336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1299" y="987893"/>
            <a:ext cx="3900196" cy="533684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At or close to the </a:t>
            </a:r>
            <a:r>
              <a:rPr dirty="0" err="1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dirty="0" err="1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hepatis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, the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hepatic artery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and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portal vein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terminate by dividing into right and left primary branches which  supply the right and left parts of liver, respectively.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Within the liver, the primary branches divide to give secondary and tertiary to supply the hepatic segments independently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81847" y="1019751"/>
            <a:ext cx="4294202" cy="53453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The </a:t>
            </a:r>
            <a:r>
              <a:rPr dirty="0" lang="en-US" sz="2400" u="sng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hepatic veins</a:t>
            </a:r>
            <a:r>
              <a:rPr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, are </a:t>
            </a:r>
            <a:r>
              <a:rPr dirty="0" err="1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intersegmental</a:t>
            </a:r>
            <a:r>
              <a:rPr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 in their distribution and function, draining parts of adjacent segments.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The </a:t>
            </a:r>
            <a:r>
              <a:rPr dirty="0" lang="en-US" sz="240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attachment of these veins to the IVC </a:t>
            </a:r>
            <a:r>
              <a:rPr dirty="0" lang="en-US" smtClean="0" sz="240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helps to </a:t>
            </a:r>
            <a:r>
              <a:rPr dirty="0" lang="en-US" sz="240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hold the liver in position.</a:t>
            </a:r>
            <a:r>
              <a:rPr dirty="0" lang="en-US" sz="2400">
                <a:solidFill>
                  <a:srgbClr val="00B05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(</a:t>
            </a:r>
            <a:r>
              <a:rPr dirty="0" i="1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The peritoneal ligaments and the tone of the abdominal muscles play a minor role in the support of liver</a:t>
            </a:r>
            <a:r>
              <a:rPr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). </a:t>
            </a:r>
            <a:endParaRPr b="1" dirty="0" lang="en-US" sz="1600"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defRPr>
                <a:uFillTx/>
              </a:defRPr>
            </a:pPr>
            <a:endParaRPr b="1" dirty="0" lang="en-US" sz="1600"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b="1" dirty="0" lang="en-US" sz="3200">
              <a:uFillTx/>
              <a:latin typeface="+mn-lt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122270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Blood Circulation through the Liver</a:t>
            </a:r>
            <a:endParaRPr dirty="0" lang="en-US" sz="3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10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9290" y="4562669"/>
            <a:ext cx="8817428" cy="1333163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2400">
                <a:uFillTx/>
              </a:rPr>
              <a:t>Sympathetic and parasympathetic nerves from the celiac plexus. </a:t>
            </a:r>
          </a:p>
          <a:p>
            <a:r>
              <a:rPr dirty="0" lang="en-US" smtClean="0" sz="2400">
                <a:uFillTx/>
              </a:rPr>
              <a:t>The anterior vagal trunk gives rise to a large hepatic branch, which passes directly to the liver.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49290" y="914400"/>
            <a:ext cx="8817428" cy="241565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uFillTx/>
                <a:latin charset="0" pitchFamily="34" typeface="Arial"/>
                <a:cs charset="0" pitchFamily="34" typeface="Arial"/>
              </a:rPr>
              <a:t>The </a:t>
            </a:r>
            <a:r>
              <a:rPr dirty="0" lang="en-US" sz="2000">
                <a:uFillTx/>
                <a:latin charset="0" pitchFamily="34" typeface="Arial"/>
                <a:cs charset="0" pitchFamily="34" typeface="Arial"/>
              </a:rPr>
              <a:t>liver produces a large amount of lymph—about one third to one half of all body lymph.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000">
                <a:uFillTx/>
                <a:latin charset="0" pitchFamily="34" typeface="Arial"/>
                <a:cs charset="0" pitchFamily="34" typeface="Arial"/>
              </a:rPr>
              <a:t>The lymph vessels leave the liver and enter several lymph nodes in the </a:t>
            </a:r>
            <a:r>
              <a:rPr dirty="0" err="1" lang="en-US" sz="2000">
                <a:uFillTx/>
                <a:latin charset="0" pitchFamily="34" typeface="Arial"/>
                <a:cs charset="0" pitchFamily="34" typeface="Arial"/>
              </a:rPr>
              <a:t>porta</a:t>
            </a:r>
            <a:r>
              <a:rPr dirty="0" lang="en-US" sz="2000">
                <a:uFillTx/>
                <a:latin charset="0" pitchFamily="34" typeface="Arial"/>
                <a:cs charset="0" pitchFamily="34" typeface="Arial"/>
              </a:rPr>
              <a:t> </a:t>
            </a:r>
            <a:r>
              <a:rPr dirty="0" err="1" lang="en-US" sz="2000">
                <a:uFillTx/>
                <a:latin charset="0" pitchFamily="34" typeface="Arial"/>
                <a:cs charset="0" pitchFamily="34" typeface="Arial"/>
              </a:rPr>
              <a:t>hepatis</a:t>
            </a:r>
            <a:r>
              <a:rPr dirty="0" lang="en-US" sz="2000">
                <a:uFillTx/>
                <a:latin charset="0" pitchFamily="34" typeface="Arial"/>
                <a:cs charset="0" pitchFamily="34" typeface="Arial"/>
              </a:rPr>
              <a:t>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000">
                <a:uFillTx/>
                <a:latin charset="0" pitchFamily="34" typeface="Arial"/>
                <a:cs charset="0" pitchFamily="34" typeface="Arial"/>
              </a:rPr>
              <a:t>The efferent vessels pass to the </a:t>
            </a:r>
            <a:r>
              <a:rPr dirty="0" lang="en-US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celiac nodes.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000">
                <a:uFillTx/>
                <a:latin charset="0" pitchFamily="34" typeface="Arial"/>
                <a:cs charset="0" pitchFamily="34" typeface="Arial"/>
              </a:rPr>
              <a:t>A few vessels pass from the bare area of the liver through the diaphragm to the </a:t>
            </a:r>
            <a:r>
              <a:rPr dirty="0" lang="en-US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posterior </a:t>
            </a:r>
            <a:r>
              <a:rPr dirty="0" err="1" lang="en-US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mediastinal</a:t>
            </a:r>
            <a:r>
              <a:rPr dirty="0" lang="en-US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 lymph nodes</a:t>
            </a: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.</a:t>
            </a:r>
            <a:endParaRPr dirty="0" lang="en-US" sz="1600">
              <a:uFillTx/>
              <a:latin typeface="+mn-lt"/>
              <a:cs typeface="+mn-cs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1600">
              <a:uFillTx/>
              <a:latin typeface="+mn-lt"/>
              <a:cs typeface="+mn-cs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1600">
              <a:uFillTx/>
              <a:latin typeface="+mn-lt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16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595" y="3579499"/>
            <a:ext cx="3532133" cy="52322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eaLnBrk="0" hangingPunct="0" indent="-342900" lvl="0" marL="342900">
              <a:spcBef>
                <a:spcPct val="20000"/>
              </a:spcBef>
            </a:pPr>
            <a:r>
              <a:rPr b="1" dirty="0" lang="en-US" smtClean="0" sz="2800">
                <a:solidFill>
                  <a:schemeClr val="bg1"/>
                </a:solidFill>
                <a:uFillTx/>
                <a:latin charset="0" pitchFamily="34" typeface="Arial"/>
                <a:cs charset="0" pitchFamily="34" typeface="Arial"/>
              </a:rPr>
              <a:t>Nerve Supply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6301" y="206706"/>
            <a:ext cx="2987806" cy="52322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ctr" eaLnBrk="0" hangingPunct="0" indent="-342900" lvl="0" marL="342900">
              <a:spcBef>
                <a:spcPct val="20000"/>
              </a:spcBef>
              <a:defRPr>
                <a:uFillTx/>
              </a:defRPr>
            </a:pPr>
            <a:r>
              <a:rPr b="1" dirty="0" lang="en-US" smtClean="0" sz="2800">
                <a:solidFill>
                  <a:schemeClr val="bg1"/>
                </a:solidFill>
                <a:uFillTx/>
                <a:latin charset="0" pitchFamily="34" typeface="Arial"/>
                <a:cs charset="0" pitchFamily="34" typeface="Arial"/>
              </a:rPr>
              <a:t>Lymph Drainage</a:t>
            </a:r>
            <a:endParaRPr b="1" dirty="0" lang="en-US" sz="2800">
              <a:solidFill>
                <a:schemeClr val="bg1"/>
              </a:solidFill>
              <a:uFillTx/>
              <a:latin charset="0" pitchFamily="34" typeface="Arial"/>
              <a:cs charset="0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21345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Portal-Systemic (Portacaval) Anastomoses</a:t>
            </a:r>
            <a:endParaRPr dirty="0" lang="en-US" sz="3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1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107573" y="1076454"/>
            <a:ext cx="4758612" cy="56450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17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0300" y="1470050"/>
            <a:ext cx="2530293" cy="2319435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6477" y="4246683"/>
            <a:ext cx="1601336" cy="114695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2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</p:bld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34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637" y="1078173"/>
            <a:ext cx="3853543" cy="5459105"/>
          </a:xfr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2000">
                <a:uFillTx/>
                <a:latin charset="0" pitchFamily="34" typeface="Arial"/>
                <a:cs charset="0" pitchFamily="34" typeface="Arial"/>
              </a:rPr>
              <a:t>It is a specific type of anastomosis that occurs between the veins of portal circulation and those of systemic circulation</a:t>
            </a:r>
          </a:p>
          <a:p>
            <a:r>
              <a:rPr dirty="0" lang="en-US" smtClean="0" sz="2000">
                <a:uFillTx/>
                <a:latin charset="0" pitchFamily="34" typeface="Arial"/>
                <a:cs charset="0" pitchFamily="34" typeface="Arial"/>
              </a:rPr>
              <a:t>In portal hypertension, these  anastomosis open and form venous dilatation called varices.</a:t>
            </a:r>
          </a:p>
          <a:p>
            <a:r>
              <a:rPr b="1" dirty="0" lang="en-US" smtClean="0" sz="2000">
                <a:uFillTx/>
                <a:latin charset="0" pitchFamily="34" typeface="Arial"/>
                <a:cs charset="0" pitchFamily="34" typeface="Arial"/>
              </a:rPr>
              <a:t>Sites: </a:t>
            </a:r>
          </a:p>
          <a:p>
            <a:pPr indent="-342900" lvl="1" marL="800100">
              <a:buFont typeface="+mj-lt"/>
              <a:buAutoNum type="alphaUcPeriod"/>
            </a:pPr>
            <a:r>
              <a:rPr dirty="0" lang="en-US" smtClean="0" sz="2000">
                <a:uFillTx/>
                <a:latin charset="0" pitchFamily="34" typeface="Arial"/>
                <a:cs charset="0" pitchFamily="34" typeface="Arial"/>
              </a:rPr>
              <a:t>Lower end of </a:t>
            </a: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esophagus.</a:t>
            </a:r>
          </a:p>
          <a:p>
            <a:pPr indent="-342900" lvl="1" marL="800100">
              <a:buFont typeface="+mj-lt"/>
              <a:buAutoNum type="alphaUcPeriod"/>
            </a:pPr>
            <a:r>
              <a:rPr dirty="0" lang="en-US" smtClean="0" sz="2000">
                <a:uFillTx/>
                <a:latin charset="0" pitchFamily="34" typeface="Arial"/>
                <a:cs charset="0" pitchFamily="34" typeface="Arial"/>
              </a:rPr>
              <a:t>Lower end of </a:t>
            </a: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anal canal.</a:t>
            </a:r>
          </a:p>
          <a:p>
            <a:pPr indent="-342900" lvl="1" marL="800100">
              <a:buFont typeface="+mj-lt"/>
              <a:buAutoNum type="alphaUcPeriod"/>
            </a:pP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Paraumbilical </a:t>
            </a:r>
            <a:r>
              <a:rPr dirty="0" lang="en-US" smtClean="0" sz="2000">
                <a:uFillTx/>
                <a:latin charset="0" pitchFamily="34" typeface="Arial"/>
                <a:cs charset="0" pitchFamily="34" typeface="Arial"/>
              </a:rPr>
              <a:t>region.</a:t>
            </a:r>
          </a:p>
          <a:p>
            <a:pPr indent="-342900" lvl="1" marL="800100">
              <a:buFont typeface="+mj-lt"/>
              <a:buAutoNum type="alphaUcPeriod"/>
            </a:pP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Retroperitoneal</a:t>
            </a:r>
          </a:p>
          <a:p>
            <a:pPr indent="-342900" lvl="1" marL="800100">
              <a:buFont typeface="+mj-lt"/>
              <a:buAutoNum type="alphaUcPeriod"/>
            </a:pPr>
            <a:r>
              <a:rPr dirty="0" err="1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Intrahepatic</a:t>
            </a: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  (Patent </a:t>
            </a:r>
            <a:r>
              <a:rPr dirty="0" err="1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ductus</a:t>
            </a: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  </a:t>
            </a:r>
            <a:r>
              <a:rPr dirty="0" err="1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venosus</a:t>
            </a:r>
            <a:r>
              <a:rPr dirty="0" lang="en-US" smtClean="0" sz="20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21345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Portal-Systemic (Portacaval) Anastomoses</a:t>
            </a:r>
            <a:endParaRPr dirty="0" lang="en-US" sz="3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1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161453" y="1007706"/>
            <a:ext cx="4758612" cy="56450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18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23904" y="1828764"/>
            <a:ext cx="1560635" cy="1430582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18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2"/>
                                        <p:tgtEl>
                                          <p:spTgt spid="18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7"/>
                                        <p:tgtEl>
                                          <p:spTgt spid="18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0"/>
                                        <p:tgtEl>
                                          <p:spTgt spid="18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3"/>
                                        <p:tgtEl>
                                          <p:spTgt spid="18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6"/>
                                        <p:tgtEl>
                                          <p:spTgt spid="18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9"/>
                                        <p:tgtEl>
                                          <p:spTgt spid="18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2"/>
                                        <p:tgtEl>
                                          <p:spTgt spid="18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47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build="p" grpId="0" spid="18434"/>
      <p:bldP advAuto="4294967295" animBg="1" grpId="0" spid="5"/>
    </p:bld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5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28600"/>
            <a:ext cx="9144000" cy="685800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Spleen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FD64B95-EB75-42E9-8453-468B412CD52F}" type="slidenum">
              <a:rPr lang="en-US" smtClean="0">
                <a:uFillTx/>
              </a:rPr>
              <a:pPr>
                <a:defRPr>
                  <a:uFillTx/>
                </a:defRPr>
              </a:pPr>
              <a:t>19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ext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5927" y="1791188"/>
            <a:ext cx="38100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0" marL="0">
              <a:buNone/>
            </a:pPr>
            <a:endParaRPr dirty="0" lang="en-US" smtClean="0">
              <a:uFillTx/>
            </a:endParaRPr>
          </a:p>
          <a:p>
            <a:pPr indent="0" marL="0">
              <a:buNone/>
            </a:pPr>
            <a:r>
              <a:rPr dirty="0" lang="en-US" smtClean="0">
                <a:uFillTx/>
              </a:rPr>
              <a:t>1,3,5,7,9,11</a:t>
            </a:r>
          </a:p>
          <a:p>
            <a:pPr indent="0" marL="0">
              <a:buNone/>
            </a:pPr>
            <a:r>
              <a:rPr dirty="0" lang="en-US" smtClean="0" sz="2400">
                <a:uFillTx/>
              </a:rPr>
              <a:t>Measurement</a:t>
            </a:r>
            <a:r>
              <a:rPr dirty="0" lang="en-US" smtClean="0">
                <a:uFillTx/>
              </a:rPr>
              <a:t> </a:t>
            </a:r>
            <a:r>
              <a:rPr dirty="0" lang="en-US" smtClean="0" sz="2400">
                <a:uFillTx/>
              </a:rPr>
              <a:t>1X3X5</a:t>
            </a:r>
          </a:p>
          <a:p>
            <a:pPr indent="0" marL="0">
              <a:buNone/>
            </a:pPr>
            <a:r>
              <a:rPr dirty="0" lang="en-US" smtClean="0" sz="2400">
                <a:uFillTx/>
              </a:rPr>
              <a:t>Weighs 7 </a:t>
            </a:r>
            <a:r>
              <a:rPr dirty="0" err="1" lang="en-US" smtClean="0" sz="2400">
                <a:uFillTx/>
              </a:rPr>
              <a:t>oz</a:t>
            </a:r>
            <a:r>
              <a:rPr dirty="0" lang="en-US" smtClean="0" sz="2400">
                <a:uFillTx/>
              </a:rPr>
              <a:t> (210 gm)</a:t>
            </a:r>
          </a:p>
          <a:p>
            <a:pPr indent="0" marL="0">
              <a:buNone/>
            </a:pPr>
            <a:r>
              <a:rPr dirty="0" lang="en-US" smtClean="0" sz="2400">
                <a:uFillTx/>
              </a:rPr>
              <a:t>Lies between the 9</a:t>
            </a:r>
            <a:r>
              <a:rPr baseline="30000" dirty="0" lang="en-US" smtClean="0" sz="2400">
                <a:uFillTx/>
              </a:rPr>
              <a:t>th</a:t>
            </a:r>
            <a:r>
              <a:rPr dirty="0" lang="en-US" smtClean="0" sz="2400">
                <a:uFillTx/>
              </a:rPr>
              <a:t> and 11</a:t>
            </a:r>
            <a:r>
              <a:rPr baseline="30000" dirty="0" lang="en-US" smtClean="0" sz="2400">
                <a:uFillTx/>
              </a:rPr>
              <a:t>th</a:t>
            </a:r>
            <a:r>
              <a:rPr dirty="0" lang="en-US" smtClean="0" sz="2400">
                <a:uFillTx/>
              </a:rPr>
              <a:t> ribs.  </a:t>
            </a:r>
            <a:r>
              <a:rPr dirty="0" lang="en-US" smtClean="0" sz="2400">
                <a:solidFill>
                  <a:srgbClr val="00B050"/>
                </a:solidFill>
                <a:uFillTx/>
              </a:rPr>
              <a:t>or</a:t>
            </a:r>
            <a:endParaRPr dirty="0" lang="en-US">
              <a:solidFill>
                <a:srgbClr val="00B050"/>
              </a:solidFill>
              <a:uFillTx/>
            </a:endParaRPr>
          </a:p>
          <a:p>
            <a:pPr algn="ctr" indent="0" marL="0">
              <a:buNone/>
            </a:pPr>
            <a:r>
              <a:rPr dirty="0" lang="en-US" smtClean="0">
                <a:solidFill>
                  <a:srgbClr val="A50021"/>
                </a:solidFill>
                <a:uFillTx/>
              </a:rPr>
              <a:t>“Clenched fist”</a:t>
            </a:r>
            <a:endParaRPr dirty="0" lang="ar-SA">
              <a:solidFill>
                <a:srgbClr val="A50021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Online Image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2" sz="half" type="clipArt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11713" l="17538" r="12308" t="924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31322" y="2189285"/>
            <a:ext cx="4381740" cy="2637693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9458"/>
    </p:bld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7282" y="1698170"/>
            <a:ext cx="8789436" cy="3712029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0" typeface="Arial"/>
              <a:buNone/>
            </a:pPr>
            <a:r>
              <a:rPr dirty="0" i="1" lang="en-US" smtClean="0" sz="28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By the end of the lecture, you should be able to describe the:</a:t>
            </a:r>
            <a:r>
              <a:rPr dirty="0" i="1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	</a:t>
            </a:r>
          </a:p>
          <a:p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Location, subdivisions and relations and peritoneal reflection of  </a:t>
            </a:r>
            <a:r>
              <a:rPr dirty="0" lang="en-US" smtClean="0" sz="2400">
                <a:solidFill>
                  <a:srgbClr val="6633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-79" panose="02010803020104030203" pitchFamily="2" typeface="Aharoni"/>
                <a:cs charset="-79" panose="02010803020104030203" pitchFamily="2" typeface="Aharoni"/>
              </a:rPr>
              <a:t>liver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and </a:t>
            </a:r>
            <a:r>
              <a:rPr dirty="0" lang="en-US" sz="2400">
                <a:solidFill>
                  <a:srgbClr val="66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-79" panose="02010803020104030203" pitchFamily="2" typeface="Aharoni"/>
                <a:cs charset="-79" panose="02010803020104030203" pitchFamily="2" typeface="Aharoni"/>
              </a:rPr>
              <a:t>Spleen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</a:t>
            </a:r>
          </a:p>
          <a:p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Blood supply, nerve supply and lymphatic drainage of the </a:t>
            </a:r>
            <a:r>
              <a:rPr dirty="0" lang="en-US" sz="2400">
                <a:solidFill>
                  <a:srgbClr val="6633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-79" panose="02010803020104030203" pitchFamily="2" typeface="Aharoni"/>
                <a:cs charset="-79" panose="02010803020104030203" pitchFamily="2" typeface="Aharoni"/>
              </a:rPr>
              <a:t>liver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and </a:t>
            </a:r>
            <a:r>
              <a:rPr dirty="0" lang="en-US" sz="2400">
                <a:solidFill>
                  <a:srgbClr val="660033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-79" panose="02010803020104030203" pitchFamily="2" typeface="Aharoni"/>
                <a:cs charset="-79" panose="02010803020104030203" pitchFamily="2" typeface="Aharoni"/>
              </a:rPr>
              <a:t>spleen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.</a:t>
            </a:r>
          </a:p>
          <a:p>
            <a:pPr>
              <a:buFont charset="0" typeface="Arial"/>
              <a:buNone/>
            </a:pPr>
            <a:r>
              <a:rPr dirty="0" i="1" lang="en-US" smtClean="0" sz="2400">
                <a:uFillTx/>
              </a:rPr>
              <a:t>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7D786D5C-9C43-490B-B4DF-33DE0067BA7B}" type="slidenum">
              <a:rPr lang="en-US" smtClean="0">
                <a:uFillTx/>
              </a:rPr>
              <a:pPr>
                <a:defRPr>
                  <a:uFillTx/>
                </a:defRPr>
              </a:pPr>
              <a:t>2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4000" u="none">
                <a:ln>
                  <a:noFill/>
                </a:ln>
                <a:solidFill>
                  <a:schemeClr val="lt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  <a:ea typeface="+mn-ea"/>
                <a:cs typeface="+mn-cs"/>
              </a:rPr>
              <a:t>Objectives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5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28600"/>
            <a:ext cx="9144000" cy="685800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Spleen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59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1967" y="1026367"/>
            <a:ext cx="4301413" cy="5679233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Largest single mass of </a:t>
            </a:r>
            <a:r>
              <a:rPr dirty="0" lang="en-US" smtClean="0" sz="2400">
                <a:solidFill>
                  <a:srgbClr val="00B050"/>
                </a:solidFill>
                <a:uFillTx/>
                <a:latin charset="0" typeface="Arial"/>
                <a:cs charset="0" typeface="Arial"/>
              </a:rPr>
              <a:t>lymphoid tissue.</a:t>
            </a: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Located in the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left hypochondrium, 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deep to 9, 10 &amp; 11 ribs</a:t>
            </a:r>
            <a:endParaRPr dirty="0" lang="en-US" smtClean="0" sz="2400">
              <a:solidFill>
                <a:srgbClr val="FF99CC"/>
              </a:solidFill>
              <a:uFillTx/>
              <a:latin charset="0" typeface="Arial"/>
              <a:cs charset="0" typeface="Arial"/>
            </a:endParaRP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Long axis lies along the shaft of the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10</a:t>
            </a:r>
            <a:r>
              <a:rPr baseline="30000"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th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 rib 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and separated from them by the diaphragm and the costodiaphragmatic pleural recess.</a:t>
            </a:r>
            <a:endParaRPr dirty="0" lang="en-US" smtClean="0" sz="2400">
              <a:solidFill>
                <a:srgbClr val="FF99CC"/>
              </a:solidFill>
              <a:uFillTx/>
              <a:latin charset="0" typeface="Arial"/>
              <a:cs charset="0" typeface="Arial"/>
            </a:endParaRP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Ovoid in shape with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notched anterior border.</a:t>
            </a: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Lower pole extends forward as far as the midaxillary line</a:t>
            </a: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Normal size spleen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can not be palpated on clinical examination.</a:t>
            </a: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11" id="19460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 type="clipArt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12500" l="5409" r="11627" t="37920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53339" y="1362269"/>
            <a:ext cx="4478693" cy="4786604"/>
          </a:xfrm>
          <a:noFill/>
          <a:ln>
            <a:solidFill>
              <a:schemeClr val="accent1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FD64B95-EB75-42E9-8453-468B412CD52F}" type="slidenum">
              <a:rPr lang="en-US" smtClean="0">
                <a:uFillTx/>
              </a:rPr>
              <a:pPr>
                <a:defRPr>
                  <a:uFillTx/>
                </a:defRPr>
              </a:pPr>
              <a:t>20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09518" y="2985796"/>
            <a:ext cx="522514" cy="373224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2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5"/>
                                        <p:tgtEl>
                                          <p:spTgt spid="19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0"/>
                                        <p:tgtEl>
                                          <p:spTgt spid="19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5"/>
                                        <p:tgtEl>
                                          <p:spTgt spid="19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0"/>
                                        <p:tgtEl>
                                          <p:spTgt spid="19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5"/>
                                        <p:tgtEl>
                                          <p:spTgt spid="19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50"/>
                                        <p:tgtEl>
                                          <p:spTgt spid="194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9458"/>
      <p:bldP advAuto="4294967295" animBg="1" build="p" grpId="0" spid="19459"/>
      <p:bldP advAuto="4294967295" animBg="1" grpId="0" spid="8"/>
    </p:bld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482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" y="3881535"/>
            <a:ext cx="4049484" cy="2839940"/>
          </a:xfrm>
          <a:solidFill>
            <a:schemeClr val="bg2"/>
          </a:solidFill>
          <a:ln>
            <a:solidFill>
              <a:schemeClr val="tx2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Borders:</a:t>
            </a:r>
          </a:p>
          <a:p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The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anterior and superior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borders are sharp.</a:t>
            </a:r>
          </a:p>
          <a:p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Anterior border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is notched </a:t>
            </a:r>
          </a:p>
          <a:p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The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posterior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 (medial) and 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inferior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borders</a:t>
            </a:r>
            <a:r>
              <a:rPr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 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are rounded.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HP\My Documents\My Pictures\showimageCAOMVZAJ.jpg" id="20483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4294967295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4637" y="74646"/>
            <a:ext cx="4292081" cy="3058338"/>
          </a:xfrm>
          <a:noFill/>
          <a:ln>
            <a:solidFill>
              <a:schemeClr val="tx2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3978" y="74645"/>
            <a:ext cx="4152122" cy="3648269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b="1" dirty="0" lang="en-US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Surfaces: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b="1"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Diaphragmatic surface: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It </a:t>
            </a: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is convexly curved to fit the concavity of the diaphragm and curved bodies of the adjacent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ribs.</a:t>
            </a:r>
            <a:endParaRPr dirty="0" lang="en-US" sz="2400"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b="1" dirty="0" lang="en-US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Visceral surface</a:t>
            </a: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: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It is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related to the viscera.</a:t>
            </a:r>
            <a:endParaRPr dirty="0" lang="en-US" sz="2400">
              <a:uFillTx/>
              <a:latin charset="0" pitchFamily="34" typeface="Arial"/>
              <a:cs charset="0" pitchFamily="34" typeface="Arial"/>
            </a:endParaRP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2000">
              <a:uFillTx/>
              <a:latin typeface="+mn-lt"/>
              <a:cs typeface="+mn-c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t6" id="20485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 b="10608" l="17416" r="12666" t="848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422711" y="3331190"/>
            <a:ext cx="4544008" cy="331220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21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40351" y="1558212"/>
            <a:ext cx="839755" cy="251927"/>
          </a:xfrm>
          <a:prstGeom prst="rect">
            <a:avLst/>
          </a:prstGeom>
          <a:noFill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06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21298"/>
            <a:ext cx="9144000" cy="621367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Peritoneal Reflections/Ligaments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07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1967" y="1045030"/>
            <a:ext cx="3853543" cy="5561044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Spleen is completely surrounded by peritoneum which passes from its hilus as:</a:t>
            </a:r>
          </a:p>
          <a:p>
            <a:pPr eaLnBrk="1" hangingPunct="1" lvl="1">
              <a:lnSpc>
                <a:spcPct val="90000"/>
              </a:lnSpc>
              <a:buFont charset="0" typeface="Arial"/>
              <a:buChar char="•"/>
            </a:pPr>
            <a:r>
              <a:rPr dirty="0" lang="en-US" smtClean="0" sz="2400">
                <a:solidFill>
                  <a:srgbClr val="00B0F0"/>
                </a:solidFill>
                <a:uFillTx/>
                <a:latin charset="0" pitchFamily="34" typeface="Arial"/>
                <a:cs charset="0" pitchFamily="34" typeface="Arial"/>
              </a:rPr>
              <a:t>Gastrosplenic ligament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to the greater curvature of stomach (carrying the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short gastric and left gastroepiploic vessels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).</a:t>
            </a:r>
          </a:p>
          <a:p>
            <a:pPr eaLnBrk="1" hangingPunct="1" lvl="1">
              <a:lnSpc>
                <a:spcPct val="90000"/>
              </a:lnSpc>
              <a:buFont charset="0" typeface="Arial"/>
              <a:buChar char="•"/>
            </a:pPr>
            <a:r>
              <a:rPr dirty="0" lang="en-US" smtClean="0" sz="2400">
                <a:solidFill>
                  <a:srgbClr val="00B0F0"/>
                </a:solidFill>
                <a:uFillTx/>
                <a:latin charset="0" pitchFamily="34" typeface="Arial"/>
                <a:cs charset="0" pitchFamily="34" typeface="Arial"/>
              </a:rPr>
              <a:t>Lienorenal ligament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to the front of left kidney (carrying the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splenic vessels and the tail of pancreas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dirty="0" lang="en-US" smtClean="0" sz="2400">
              <a:uFillTx/>
            </a:endParaRPr>
          </a:p>
          <a:p>
            <a:pPr eaLnBrk="1" hangingPunct="1">
              <a:lnSpc>
                <a:spcPct val="90000"/>
              </a:lnSpc>
            </a:pPr>
            <a:endParaRPr dirty="0" lang="en-US" smtClean="0" sz="24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12" id="2150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 type="clipArt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12700" l="8792" r="9958" t="423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76057" y="849086"/>
            <a:ext cx="4099203" cy="2290324"/>
          </a:xfrm>
          <a:noFill/>
          <a:ln>
            <a:solidFill>
              <a:schemeClr val="tx2"/>
            </a:solidFill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HP\My Documents\My Pictures\showimageCAOMVZAJ.jpg" id="21509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254759" y="3222008"/>
            <a:ext cx="4562670" cy="33840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lide Numb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FD64B95-EB75-42E9-8453-468B412CD52F}" type="slidenum">
              <a:rPr lang="en-US" smtClean="0">
                <a:uFillTx/>
              </a:rPr>
              <a:pPr>
                <a:defRPr>
                  <a:uFillTx/>
                </a:defRPr>
              </a:pPr>
              <a:t>22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3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20072" y="260445"/>
            <a:ext cx="4823927" cy="609600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Relations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31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637" y="260445"/>
            <a:ext cx="3470987" cy="6513580"/>
          </a:xfr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Anteriorly: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Stomach,</a:t>
            </a:r>
          </a:p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Tail of pancreas, </a:t>
            </a:r>
          </a:p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Left colic flexure &amp; </a:t>
            </a:r>
          </a:p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Left kidney.</a:t>
            </a:r>
          </a:p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Posteriorly:</a:t>
            </a:r>
          </a:p>
          <a:p>
            <a:pPr eaLnBrk="1" hangingPunct="1">
              <a:lnSpc>
                <a:spcPct val="9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Diaphragm, that separates it from the  left pleura (left </a:t>
            </a:r>
            <a:r>
              <a:rPr dirty="0" err="1" lang="en-US" smtClean="0" sz="2400">
                <a:uFillTx/>
                <a:latin charset="0" typeface="Arial"/>
                <a:cs charset="0" typeface="Arial"/>
              </a:rPr>
              <a:t>costo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-diaphragmatic recess), left lung &amp; 9, 10 &amp; 11 ribs.</a:t>
            </a:r>
          </a:p>
          <a:p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Inferiorly:</a:t>
            </a:r>
          </a:p>
          <a:p>
            <a:r>
              <a:rPr dirty="0" lang="en-US" smtClean="0" sz="2400">
                <a:uFillTx/>
                <a:latin charset="0" typeface="Arial"/>
                <a:cs charset="0" typeface="Arial"/>
              </a:rPr>
              <a:t>Left colic flexure.</a:t>
            </a:r>
          </a:p>
          <a:p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Medially: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 </a:t>
            </a:r>
          </a:p>
          <a:p>
            <a:r>
              <a:rPr dirty="0" lang="en-US" smtClean="0" sz="2400">
                <a:uFillTx/>
                <a:latin charset="0" typeface="Arial"/>
                <a:cs charset="0" typeface="Arial"/>
              </a:rPr>
              <a:t>Left kidney.</a:t>
            </a:r>
          </a:p>
          <a:p>
            <a:pPr eaLnBrk="1" hangingPunct="1">
              <a:lnSpc>
                <a:spcPct val="90000"/>
              </a:lnSpc>
              <a:buFont charset="0" typeface="Arial"/>
              <a:buNone/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 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gt6" id="22532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10608" l="17416" r="12666" t="848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50906" y="1037229"/>
            <a:ext cx="5281127" cy="5668371"/>
          </a:xfrm>
          <a:noFill/>
          <a:ln>
            <a:solidFill>
              <a:schemeClr val="tx2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FD64B95-EB75-42E9-8453-468B412CD52F}" type="slidenum">
              <a:rPr lang="en-US" smtClean="0">
                <a:uFillTx/>
              </a:rPr>
              <a:pPr>
                <a:defRPr>
                  <a:uFillTx/>
                </a:defRPr>
              </a:pPr>
              <a:t>23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5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11967"/>
            <a:ext cx="9144000" cy="695604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Arterial Supply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55" name="Rectang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638" y="900752"/>
            <a:ext cx="4282750" cy="5686660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eaLnBrk="1" hangingPunct="1">
              <a:buNone/>
            </a:pPr>
            <a:r>
              <a:rPr b="1" dirty="0" err="1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Splenic</a:t>
            </a:r>
            <a:r>
              <a:rPr b="1"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 artery</a:t>
            </a:r>
          </a:p>
          <a:p>
            <a:pPr eaLnBrk="1" hangingPunct="1"/>
            <a:r>
              <a:rPr dirty="0" lang="en-US" smtClean="0" sz="2000">
                <a:uFillTx/>
                <a:latin charset="0" typeface="Arial"/>
                <a:cs charset="0" typeface="Arial"/>
              </a:rPr>
              <a:t>Largest branch of  the </a:t>
            </a:r>
            <a:r>
              <a:rPr b="1" dirty="0" lang="en-US" smtClean="0" sz="2000">
                <a:solidFill>
                  <a:schemeClr val="accent1"/>
                </a:solidFill>
                <a:uFillTx/>
                <a:latin charset="0" typeface="Arial"/>
                <a:cs charset="0" typeface="Arial"/>
              </a:rPr>
              <a:t>celiac artery.</a:t>
            </a:r>
          </a:p>
          <a:p>
            <a:pPr eaLnBrk="1" hangingPunct="1"/>
            <a:r>
              <a:rPr dirty="0" lang="en-US" smtClean="0" sz="2000">
                <a:uFillTx/>
                <a:latin charset="0" typeface="Arial"/>
                <a:cs charset="0" typeface="Arial"/>
              </a:rPr>
              <a:t>Runs a </a:t>
            </a:r>
            <a:r>
              <a:rPr dirty="0" lang="en-US" smtClean="0" sz="2000">
                <a:solidFill>
                  <a:schemeClr val="accent1"/>
                </a:solidFill>
                <a:uFillTx/>
                <a:latin charset="0" typeface="Arial"/>
                <a:cs charset="0" typeface="Arial"/>
              </a:rPr>
              <a:t>tortuous course</a:t>
            </a:r>
            <a:r>
              <a:rPr dirty="0" lang="en-US" smtClean="0" sz="2000">
                <a:uFillTx/>
                <a:latin charset="0" typeface="Arial"/>
                <a:cs charset="0" typeface="Arial"/>
              </a:rPr>
              <a:t> along the </a:t>
            </a:r>
            <a:r>
              <a:rPr dirty="0" lang="en-US" smtClean="0" sz="2000">
                <a:solidFill>
                  <a:schemeClr val="accent1"/>
                </a:solidFill>
                <a:uFillTx/>
                <a:latin charset="0" typeface="Arial"/>
                <a:cs charset="0" typeface="Arial"/>
              </a:rPr>
              <a:t>upper border of the pancreas.</a:t>
            </a:r>
          </a:p>
          <a:p>
            <a:pPr eaLnBrk="1" hangingPunct="1"/>
            <a:r>
              <a:rPr dirty="0" lang="en-US" smtClean="0" sz="2000">
                <a:uFillTx/>
                <a:latin charset="0" typeface="Arial"/>
                <a:cs charset="0" typeface="Arial"/>
              </a:rPr>
              <a:t>Passes within the </a:t>
            </a:r>
            <a:r>
              <a:rPr dirty="0" lang="en-US" smtClean="0" sz="2000">
                <a:solidFill>
                  <a:schemeClr val="accent1"/>
                </a:solidFill>
                <a:uFillTx/>
                <a:latin charset="0" typeface="Arial"/>
                <a:cs charset="0" typeface="Arial"/>
              </a:rPr>
              <a:t>lienorenal ligament.</a:t>
            </a:r>
            <a:r>
              <a:rPr dirty="0" lang="en-US" smtClean="0" sz="2000">
                <a:uFillTx/>
                <a:latin charset="0" typeface="Arial"/>
                <a:cs charset="0" typeface="Arial"/>
              </a:rPr>
              <a:t> </a:t>
            </a:r>
          </a:p>
          <a:p>
            <a:pPr eaLnBrk="1" hangingPunct="1"/>
            <a:r>
              <a:rPr dirty="0" lang="en-US" smtClean="0" sz="2000">
                <a:uFillTx/>
                <a:latin charset="0" typeface="Arial"/>
                <a:cs charset="0" typeface="Arial"/>
              </a:rPr>
              <a:t>Divides into 4-5 terminal branches, which enter the spleen at the </a:t>
            </a:r>
            <a:r>
              <a:rPr dirty="0" lang="en-US" smtClean="0" sz="2000">
                <a:solidFill>
                  <a:schemeClr val="accent1"/>
                </a:solidFill>
                <a:uFillTx/>
                <a:latin charset="0" typeface="Arial"/>
                <a:cs charset="0" typeface="Arial"/>
              </a:rPr>
              <a:t>hilus. </a:t>
            </a:r>
          </a:p>
          <a:p>
            <a:pPr eaLnBrk="1" hangingPunct="1"/>
            <a:r>
              <a:rPr dirty="0" lang="en-US" smtClean="0" sz="2000">
                <a:uFillTx/>
                <a:latin charset="0" typeface="Arial"/>
                <a:cs charset="0" typeface="Arial"/>
              </a:rPr>
              <a:t>The lack of anastomosis of these arterial vessels within the spleen results in the formation of vascular segments of the spleen with relatively avascular planes between them, enabling subtotal splenectomy.</a:t>
            </a:r>
            <a:endParaRPr dirty="0" lang="en-US" smtClean="0" sz="2000">
              <a:solidFill>
                <a:schemeClr val="accent1"/>
              </a:solidFill>
              <a:uFillTx/>
              <a:latin charset="0" typeface="Arial"/>
              <a:cs charset="0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lide Numb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FD64B95-EB75-42E9-8453-468B412CD52F}" type="slidenum">
              <a:rPr lang="en-US" smtClean="0">
                <a:uFillTx/>
              </a:rPr>
              <a:pPr>
                <a:defRPr>
                  <a:uFillTx/>
                </a:defRPr>
              </a:pPr>
              <a:t>24</a:t>
            </a:fld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Zeenat\Pictures\img24771648.jpg" id="1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 type="clipArt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44008" y="1638277"/>
            <a:ext cx="4516016" cy="45012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7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36331"/>
            <a:ext cx="9144000" cy="546538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Venous Drainage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79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629" y="1050877"/>
            <a:ext cx="3979505" cy="5555196"/>
          </a:xfrm>
          <a:solidFill>
            <a:schemeClr val="bg2"/>
          </a:solidFill>
          <a:ln>
            <a:solidFill>
              <a:schemeClr val="tx2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b="1" dirty="0" err="1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Splenic</a:t>
            </a:r>
            <a:r>
              <a:rPr b="1" dirty="0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typeface="Arial"/>
                <a:cs charset="0" typeface="Arial"/>
              </a:rPr>
              <a:t> vein</a:t>
            </a: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Leaves the </a:t>
            </a:r>
            <a:r>
              <a:rPr dirty="0" lang="en-US" smtClean="0" sz="2400">
                <a:solidFill>
                  <a:srgbClr val="002060"/>
                </a:solidFill>
                <a:uFillTx/>
                <a:latin charset="0" typeface="Arial"/>
                <a:cs charset="0" typeface="Arial"/>
              </a:rPr>
              <a:t>hilum.</a:t>
            </a: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Runs horizontally </a:t>
            </a:r>
            <a:r>
              <a:rPr dirty="0" lang="en-US" smtClean="0" sz="2400">
                <a:solidFill>
                  <a:srgbClr val="002060"/>
                </a:solidFill>
                <a:uFillTx/>
                <a:latin charset="0" typeface="Arial"/>
                <a:cs charset="0" typeface="Arial"/>
              </a:rPr>
              <a:t>behind the tail &amp; body of the pancreas.</a:t>
            </a:r>
          </a:p>
          <a:p>
            <a:pPr eaLnBrk="1" hangingPunct="1">
              <a:lnSpc>
                <a:spcPct val="80000"/>
              </a:lnSpc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Reaches </a:t>
            </a:r>
            <a:r>
              <a:rPr dirty="0" lang="en-US" smtClean="0" sz="2400">
                <a:solidFill>
                  <a:srgbClr val="002060"/>
                </a:solidFill>
                <a:uFillTx/>
                <a:latin charset="0" typeface="Arial"/>
                <a:cs charset="0" typeface="Arial"/>
              </a:rPr>
              <a:t>behind the neck of pancreas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, where it </a:t>
            </a:r>
            <a:r>
              <a:rPr b="1"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joins </a:t>
            </a:r>
            <a:r>
              <a:rPr dirty="0" lang="en-US" smtClean="0" sz="2400">
                <a:solidFill>
                  <a:srgbClr val="002060"/>
                </a:solidFill>
                <a:uFillTx/>
                <a:latin charset="0" typeface="Arial"/>
                <a:cs charset="0" typeface="Arial"/>
              </a:rPr>
              <a:t>the </a:t>
            </a:r>
            <a:r>
              <a:rPr b="1" dirty="0" lang="en-US" smtClean="0" sz="2400">
                <a:solidFill>
                  <a:srgbClr val="002060"/>
                </a:solidFill>
                <a:uFillTx/>
                <a:latin charset="0" typeface="Arial"/>
                <a:cs charset="0" typeface="Arial"/>
              </a:rPr>
              <a:t>superior mesenteric vein 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to form the </a:t>
            </a:r>
            <a:r>
              <a:rPr b="1" dirty="0" lang="en-US" smtClean="0" sz="2400">
                <a:solidFill>
                  <a:srgbClr val="002060"/>
                </a:solidFill>
                <a:uFillTx/>
                <a:latin charset="0" typeface="Arial"/>
                <a:cs charset="0" typeface="Arial"/>
              </a:rPr>
              <a:t>portal vein.</a:t>
            </a:r>
          </a:p>
          <a:p>
            <a:pPr eaLnBrk="1" hangingPunct="1">
              <a:lnSpc>
                <a:spcPct val="80000"/>
              </a:lnSpc>
            </a:pPr>
            <a:r>
              <a:rPr b="1" dirty="0" lang="en-US" smtClean="0" sz="2400">
                <a:uFillTx/>
                <a:latin charset="0" typeface="Arial"/>
                <a:cs charset="0" typeface="Arial"/>
              </a:rPr>
              <a:t>Tributaries:</a:t>
            </a:r>
          </a:p>
          <a:p>
            <a:pPr eaLnBrk="1" hangingPunct="1" lvl="1">
              <a:lnSpc>
                <a:spcPct val="80000"/>
              </a:lnSpc>
              <a:buFont charset="0" pitchFamily="34" typeface="Arial"/>
              <a:buChar char="•"/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Short gastric veins.</a:t>
            </a:r>
          </a:p>
          <a:p>
            <a:pPr eaLnBrk="1" hangingPunct="1" lvl="1">
              <a:lnSpc>
                <a:spcPct val="80000"/>
              </a:lnSpc>
              <a:buFont charset="0" pitchFamily="34" typeface="Arial"/>
              <a:buChar char="•"/>
            </a:pPr>
            <a:r>
              <a:rPr dirty="0" lang="en-US" sz="2400">
                <a:uFillTx/>
                <a:latin charset="0" typeface="Arial"/>
                <a:cs charset="0" typeface="Arial"/>
              </a:rPr>
              <a:t>L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eft gastroepiploic vein.</a:t>
            </a:r>
          </a:p>
          <a:p>
            <a:pPr eaLnBrk="1" hangingPunct="1" lvl="1">
              <a:lnSpc>
                <a:spcPct val="80000"/>
              </a:lnSpc>
              <a:buFont charset="0" pitchFamily="34" typeface="Arial"/>
              <a:buChar char="•"/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Pancreatic veins.</a:t>
            </a:r>
          </a:p>
          <a:p>
            <a:pPr eaLnBrk="1" hangingPunct="1" lvl="1">
              <a:lnSpc>
                <a:spcPct val="80000"/>
              </a:lnSpc>
              <a:buFont charset="0" pitchFamily="34" typeface="Arial"/>
              <a:buChar char="•"/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Inferior mesenteric vein.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opy of s9" id="24580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 cstate="print"/>
          <a:srcRect b="2230" l="3551" r="2991" t="273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89444" y="1050877"/>
            <a:ext cx="4805265" cy="5555196"/>
          </a:xfrm>
          <a:noFill/>
          <a:ln>
            <a:solidFill>
              <a:schemeClr val="tx2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FD64B95-EB75-42E9-8453-468B412CD52F}" type="slidenum">
              <a:rPr lang="en-US" smtClean="0">
                <a:uFillTx/>
              </a:rPr>
              <a:pPr>
                <a:defRPr>
                  <a:uFillTx/>
                </a:defRPr>
              </a:pPr>
              <a:t>25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2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951" y="793102"/>
            <a:ext cx="8864081" cy="1561375"/>
          </a:xfrm>
          <a:solidFill>
            <a:schemeClr val="bg2"/>
          </a:solidFill>
          <a:ln>
            <a:solidFill>
              <a:schemeClr val="tx2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vl="1">
              <a:buFont charset="0" typeface="Arial"/>
              <a:buChar char="•"/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Lymphatics emerge from the hilus and drain into several nodes lying at the hilum.</a:t>
            </a:r>
          </a:p>
          <a:p>
            <a:pPr eaLnBrk="1" hangingPunct="1" lvl="1">
              <a:buFont charset="0" typeface="Arial"/>
              <a:buChar char="•"/>
            </a:pPr>
            <a:r>
              <a:rPr dirty="0" err="1" lang="en-US" smtClean="0" sz="2400">
                <a:uFillTx/>
                <a:latin charset="0" typeface="Arial"/>
                <a:cs charset="0" typeface="Arial"/>
              </a:rPr>
              <a:t>Efferents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 from the hilar nodes pass along the course of splenic artery, and drain into the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celiac lymph nodes.</a:t>
            </a:r>
          </a:p>
          <a:p>
            <a:pPr eaLnBrk="1" hangingPunct="1"/>
            <a:endParaRPr dirty="0"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3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7950" y="3526972"/>
            <a:ext cx="8864081" cy="1334277"/>
          </a:xfrm>
          <a:solidFill>
            <a:schemeClr val="bg2"/>
          </a:solidFill>
          <a:ln>
            <a:solidFill>
              <a:schemeClr val="tx2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2400">
                <a:uFillTx/>
                <a:latin charset="0" typeface="Arial"/>
                <a:cs charset="0" typeface="Arial"/>
              </a:rPr>
              <a:t>Derived from the </a:t>
            </a:r>
            <a:r>
              <a:rPr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celiac plexus.</a:t>
            </a:r>
          </a:p>
          <a:p>
            <a:r>
              <a:rPr dirty="0" lang="en-US" smtClean="0" sz="2400">
                <a:uFillTx/>
                <a:latin charset="0" typeface="Arial"/>
                <a:cs charset="0" typeface="Arial"/>
              </a:rPr>
              <a:t>Are distributed mainly along branches of the </a:t>
            </a:r>
            <a:r>
              <a:rPr dirty="0" err="1" lang="en-US" smtClean="0" sz="2400">
                <a:uFillTx/>
                <a:latin charset="0" typeface="Arial"/>
                <a:cs charset="0" typeface="Arial"/>
              </a:rPr>
              <a:t>splenic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 artery, and are vasomotor in function.</a:t>
            </a:r>
          </a:p>
          <a:p>
            <a:endParaRPr dirty="0" lang="en-US" smtClean="0" sz="2000">
              <a:uFillTx/>
              <a:latin charset="0" typeface="Arial"/>
              <a:cs charset="0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26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306" y="2733869"/>
            <a:ext cx="3564296" cy="52322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eaLnBrk="0" hangingPunct="0" indent="-342900" lvl="0" marL="342900">
              <a:spcBef>
                <a:spcPct val="20000"/>
              </a:spcBef>
            </a:pPr>
            <a:r>
              <a:rPr b="1" dirty="0" lang="en-US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Nerve Supply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1257" y="83976"/>
            <a:ext cx="3420047" cy="523220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eaLnBrk="0" hangingPunct="0" indent="-342900" lvl="0" marL="342900">
              <a:spcBef>
                <a:spcPct val="20000"/>
              </a:spcBef>
              <a:defRPr>
                <a:uFillTx/>
              </a:defRPr>
            </a:pPr>
            <a:r>
              <a:rPr b="1" dirty="0" lang="en-US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"/>
                <a:cs charset="0" pitchFamily="34" typeface="Arial"/>
              </a:rPr>
              <a:t>Lymph Drainage</a:t>
            </a:r>
            <a:endParaRPr b="1" dirty="0" lang="en-US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itchFamily="34" typeface="Arial"/>
              <a:cs charset="0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50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800600"/>
            <a:ext cx="9144000" cy="1143000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9600">
                <a:uFillTx/>
                <a:latin charset="0" pitchFamily="82" typeface="Bauhaus 93"/>
              </a:rPr>
              <a:t>Thank You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FC7D82E-FB54-4A54-8E46-2AF80E7F4A4C}" type="slidenum">
              <a:rPr lang="en-US" smtClean="0">
                <a:uFillTx/>
              </a:rPr>
              <a:pPr>
                <a:defRPr>
                  <a:uFillTx/>
                </a:defRPr>
              </a:pPr>
              <a:t>27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2" name="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68322"/>
            <a:ext cx="9144000" cy="639762"/>
          </a:xfr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</a:rPr>
              <a:t>Liver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23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631" y="873457"/>
            <a:ext cx="4683966" cy="5848018"/>
          </a:xfr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dirty="0" lang="en-US" smtClean="0" sz="2400">
                <a:uFillTx/>
              </a:rPr>
              <a:t>The largest gland in the body</a:t>
            </a:r>
          </a:p>
          <a:p>
            <a:r>
              <a:rPr dirty="0" lang="en-US" smtClean="0" sz="2400">
                <a:uFillTx/>
              </a:rPr>
              <a:t>Weighs approximately 1500 g. (approximately 2.5% of adult body weight). </a:t>
            </a:r>
          </a:p>
          <a:p>
            <a:r>
              <a:rPr b="1" dirty="0" lang="en-US" smtClean="0" sz="2400" u="sng">
                <a:uFillTx/>
              </a:rPr>
              <a:t>Lies mainly in the:</a:t>
            </a:r>
          </a:p>
          <a:p>
            <a:r>
              <a:rPr dirty="0" lang="en-US" smtClean="0" sz="2400">
                <a:uFillTx/>
              </a:rPr>
              <a:t>Right hypochondrium,</a:t>
            </a:r>
          </a:p>
          <a:p>
            <a:r>
              <a:rPr dirty="0" lang="en-US" smtClean="0" sz="2400">
                <a:uFillTx/>
              </a:rPr>
              <a:t>Epigastrium, and extends into the</a:t>
            </a:r>
          </a:p>
          <a:p>
            <a:r>
              <a:rPr dirty="0" lang="en-US" smtClean="0" sz="2400">
                <a:uFillTx/>
              </a:rPr>
              <a:t>Left hypochondrium. </a:t>
            </a:r>
          </a:p>
          <a:p>
            <a:r>
              <a:rPr dirty="0" lang="en-US" smtClean="0" sz="2200">
                <a:uFillTx/>
              </a:rPr>
              <a:t>Protected by the thoracic cage and diaphragm, lies deep to ribs 7-11 on the right side and crosses the midline toward the left nipple. </a:t>
            </a:r>
          </a:p>
          <a:p>
            <a:r>
              <a:rPr dirty="0" lang="en-US" smtClean="0" sz="2200">
                <a:uFillTx/>
              </a:rPr>
              <a:t>Moves with the diaphragm and is located more inferiorly when one is erect because of gravity.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1594C579-39E4-4D17-815E-BDC21BBEE8CD}" type="slidenum">
              <a:rPr lang="en-US" smtClean="0">
                <a:uFillTx/>
              </a:rPr>
              <a:pPr>
                <a:defRPr>
                  <a:uFillTx/>
                </a:defRPr>
              </a:pPr>
              <a:t>3</a:t>
            </a:fld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91967" y="1177110"/>
            <a:ext cx="3561887" cy="5478666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"/>
                                        <p:tgtEl>
                                          <p:spTgt spid="5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0"/>
                                        <p:tgtEl>
                                          <p:spTgt spid="5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3"/>
                                        <p:tgtEl>
                                          <p:spTgt spid="5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6"/>
                                        <p:tgtEl>
                                          <p:spTgt spid="5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9"/>
                                        <p:tgtEl>
                                          <p:spTgt spid="5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2"/>
                                        <p:tgtEl>
                                          <p:spTgt spid="5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5"/>
                                        <p:tgtEl>
                                          <p:spTgt spid="5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28"/>
                                        <p:tgtEl>
                                          <p:spTgt spid="5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0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646" y="1049832"/>
            <a:ext cx="3758156" cy="2383833"/>
          </a:xfrm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2400">
                <a:uFillTx/>
                <a:latin charset="0" typeface="Arial"/>
                <a:cs charset="0" typeface="Arial"/>
              </a:rPr>
              <a:t>It has two surfaces:</a:t>
            </a:r>
          </a:p>
          <a:p>
            <a:pPr indent="0" marL="0">
              <a:buNone/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1. </a:t>
            </a:r>
            <a:r>
              <a:rPr b="1"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Diaphragmatic  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surface, convex.</a:t>
            </a:r>
          </a:p>
          <a:p>
            <a:pPr indent="0" marL="0">
              <a:buNone/>
            </a:pPr>
            <a:r>
              <a:rPr dirty="0" lang="en-US" smtClean="0" sz="2400">
                <a:uFillTx/>
                <a:latin charset="0" typeface="Arial"/>
                <a:cs charset="0" typeface="Arial"/>
              </a:rPr>
              <a:t> 2. </a:t>
            </a:r>
            <a:r>
              <a:rPr b="1" dirty="0" lang="en-US" smtClean="0" sz="2400">
                <a:solidFill>
                  <a:srgbClr val="FF0000"/>
                </a:solidFill>
                <a:uFillTx/>
                <a:latin charset="0" typeface="Arial"/>
                <a:cs charset="0" typeface="Arial"/>
              </a:rPr>
              <a:t>Visceral</a:t>
            </a:r>
            <a:r>
              <a:rPr dirty="0" lang="en-US" smtClean="0" sz="2400">
                <a:uFillTx/>
                <a:latin charset="0" typeface="Arial"/>
                <a:cs charset="0" typeface="Arial"/>
              </a:rPr>
              <a:t> surface relatively flat or even concave, (posteroinferior).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HP\My Documents\My Pictures\showimageCAXP023Q.jpg" id="7171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4294967295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55062" y="1131184"/>
            <a:ext cx="4447076" cy="2735411"/>
          </a:xfrm>
          <a:noFill/>
          <a:ln>
            <a:solidFill>
              <a:schemeClr val="accent1"/>
            </a:solidFill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HP\My Documents\My Pictures\showimageCAPT4XJJ.jpg" id="717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12079" y="3943863"/>
            <a:ext cx="5066521" cy="2914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89690" y="6435180"/>
            <a:ext cx="21336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4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38109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eaLnBrk="0" hangingPunct="0" indent="-342900" lvl="0" marL="342900">
              <a:spcBef>
                <a:spcPct val="20000"/>
              </a:spcBef>
            </a:pPr>
            <a:r>
              <a:rPr b="1" dirty="0" lang="en-US" smtClean="0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Surfaces of Liver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7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7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2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7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3307" y="1324947"/>
            <a:ext cx="3769566" cy="5396528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The </a:t>
            </a: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convex upper surface is smooth and molded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to </a:t>
            </a: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undersurface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of </a:t>
            </a: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domes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of </a:t>
            </a: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diaphragm which separates it from 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the base of </a:t>
            </a: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pleurae, lungs, pericardium, and heart 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Covered with visceral peritoneum, except posteriorly in </a:t>
            </a:r>
            <a:r>
              <a:rPr dirty="0" lang="en-US" sz="2400">
                <a:solidFill>
                  <a:srgbClr val="FF0000"/>
                </a:solidFill>
                <a:uFillTx/>
                <a:latin charset="0" pitchFamily="34" typeface="Arial"/>
                <a:cs charset="0" pitchFamily="34" typeface="Arial"/>
              </a:rPr>
              <a:t>the bare area of the liver</a:t>
            </a: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, where it lies in direct contact with the diaphragm.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1600">
              <a:uFillTx/>
              <a:latin typeface="+mn-lt"/>
              <a:cs typeface="+mn-c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Pictures\Picture11.jpg" id="5" name="Picture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b="8804" l="1019" r="5473" t="481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974841" y="1415551"/>
            <a:ext cx="5028473" cy="48452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19995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eaLnBrk="0" hangingPunct="0" indent="-342900" lvl="0" marL="342900">
              <a:spcBef>
                <a:spcPct val="20000"/>
              </a:spcBef>
            </a:pPr>
            <a:r>
              <a:rPr b="1" dirty="0" lang="en-US" smtClean="0" sz="3600">
                <a:solidFill>
                  <a:schemeClr val="bg1"/>
                </a:solidFill>
                <a:uFillTx/>
              </a:rPr>
              <a:t>Diaphragmatic Surface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63832" y="6292555"/>
            <a:ext cx="21336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6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3306" y="1101012"/>
            <a:ext cx="3209731" cy="5635689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eaLnBrk="0" hangingPunct="0" indent="-342900" lvl="0" marL="342900">
              <a:spcBef>
                <a:spcPct val="20000"/>
              </a:spcBef>
              <a:buFont charset="0" typeface="Arial"/>
              <a:buChar char="•"/>
            </a:pPr>
            <a:r>
              <a:rPr b="0"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It is the </a:t>
            </a:r>
            <a:r>
              <a:rPr dirty="0" lang="en-US" smtClean="0" sz="2400">
                <a:uFillTx/>
              </a:rPr>
              <a:t>posteroinferior</a:t>
            </a:r>
            <a:r>
              <a:rPr b="1" baseline="0" cap="none" dirty="0" i="0" kern="1200" kumimoji="0" lang="en-US" noProof="0" normalizeH="0" smtClean="0" spc="0" strike="noStrike" sz="2400" u="sng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 </a:t>
            </a:r>
            <a:r>
              <a:rPr baseline="0" cap="none" dirty="0" i="0" kern="1200" kumimoji="0" lang="en-US" noProof="0" normalizeH="0" smtClean="0" spc="0" strike="noStrike" sz="2400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surface, related to abdominal viscera.</a:t>
            </a:r>
          </a:p>
          <a:p>
            <a:pPr eaLnBrk="0" hangingPunct="0" indent="-342900" lvl="0" marL="342900">
              <a:spcBef>
                <a:spcPct val="20000"/>
              </a:spcBef>
              <a:buFont charset="0" typeface="Arial"/>
              <a:buChar char="•"/>
            </a:pPr>
            <a:r>
              <a:rPr b="0"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It is covered with peritoneum, except at </a:t>
            </a:r>
            <a:r>
              <a:rPr b="1"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the fossa for the gallbladder  </a:t>
            </a:r>
            <a:r>
              <a:rPr b="0"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and </a:t>
            </a:r>
            <a:r>
              <a:rPr b="1"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the porta hepatis</a:t>
            </a:r>
            <a:endParaRPr b="1" baseline="0" cap="none" dirty="0" i="0" kern="1200" kumimoji="0" lang="en-US" noProof="0" normalizeH="0" smtClean="0" spc="0" strike="noStrike" sz="2400" u="none">
              <a:ln>
                <a:noFill/>
              </a:ln>
              <a:solidFill>
                <a:srgbClr val="FF0000"/>
              </a:solidFill>
              <a:uFillTx/>
              <a:latin charset="0" typeface="Arial"/>
              <a:ea typeface="+mn-ea"/>
              <a:cs charset="0" typeface="Arial"/>
            </a:endParaRPr>
          </a:p>
          <a:p>
            <a:pPr algn="l" defTabSz="914400" eaLnBrk="0" fontAlgn="base" hangingPunct="0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>
                <a:uFillTx/>
              </a:defRPr>
            </a:pPr>
            <a:r>
              <a:rPr b="0"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charset="0" typeface="Arial"/>
                <a:ea typeface="+mn-ea"/>
                <a:cs charset="0" typeface="Arial"/>
              </a:rPr>
              <a:t>It bears multiple fissures and impressions from contact with other organs.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HP\My Documents\My Pictures\showimageCAPT4XJJ.jpg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424335" y="1990101"/>
            <a:ext cx="5621119" cy="4084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19995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 eaLnBrk="0" hangingPunct="0" indent="-342900" lvl="0" marL="342900">
              <a:spcBef>
                <a:spcPct val="20000"/>
              </a:spcBef>
            </a:pPr>
            <a:r>
              <a:rPr b="1" dirty="0" lang="en-US" smtClean="0" sz="3600">
                <a:solidFill>
                  <a:schemeClr val="bg1"/>
                </a:solidFill>
                <a:uFillTx/>
              </a:rPr>
              <a:t>Visceral Surface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Documents\Downloads\liverDiagram2.jpg" id="8194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40569" y="2222046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</p:pic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traight Connector 4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6200000">
            <a:off x="5837304" y="3524036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traight Connector 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6200000">
            <a:off x="5227704" y="3676436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Straight Connector 1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93852" y="3665632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Slide Numb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7</a:t>
            </a:fld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ectangle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41019"/>
            <a:ext cx="9143999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Fissures</a:t>
            </a:r>
            <a:endParaRPr b="1" dirty="0" lang="en-US" sz="3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ectangle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306" y="1040981"/>
            <a:ext cx="4251232" cy="56938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eaLnBrk="0" hangingPunct="0" indent="-342900" lvl="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uFillTx/>
              </a:rPr>
              <a:t>Two </a:t>
            </a:r>
            <a:r>
              <a:rPr dirty="0" err="1" lang="en-US" smtClean="0" sz="2000">
                <a:uFillTx/>
              </a:rPr>
              <a:t>sagittally</a:t>
            </a:r>
            <a:r>
              <a:rPr dirty="0" lang="en-US" smtClean="0" sz="2000">
                <a:uFillTx/>
              </a:rPr>
              <a:t> oriented fissures, linked centrally by the transverse porta hepatis, to form the letter </a:t>
            </a:r>
            <a:r>
              <a:rPr b="1" dirty="0" lang="en-US" smtClean="0" sz="2000">
                <a:solidFill>
                  <a:srgbClr val="FF0000"/>
                </a:solidFill>
                <a:uFillTx/>
              </a:rPr>
              <a:t>H</a:t>
            </a:r>
            <a:r>
              <a:rPr dirty="0" lang="en-US" smtClean="0" sz="2000">
                <a:uFillTx/>
              </a:rPr>
              <a:t> on the visceral surface. 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uFillTx/>
              </a:rPr>
              <a:t>The </a:t>
            </a:r>
            <a:r>
              <a:rPr b="1" dirty="0" lang="en-US" smtClean="0" sz="2000" u="sng">
                <a:uFillTx/>
              </a:rPr>
              <a:t>left fissure</a:t>
            </a:r>
            <a:r>
              <a:rPr b="1" dirty="0" lang="en-US" smtClean="0" sz="2000">
                <a:uFillTx/>
              </a:rPr>
              <a:t> </a:t>
            </a:r>
            <a:r>
              <a:rPr dirty="0" lang="en-US" smtClean="0" sz="2000">
                <a:uFillTx/>
              </a:rPr>
              <a:t>is the continuous groove formed:</a:t>
            </a:r>
          </a:p>
          <a:p>
            <a:pPr eaLnBrk="0" hangingPunct="0" indent="-342900" lvl="1" marL="8001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solidFill>
                  <a:srgbClr val="FF0000"/>
                </a:solidFill>
                <a:uFillTx/>
              </a:rPr>
              <a:t>Anteriorly</a:t>
            </a:r>
            <a:r>
              <a:rPr dirty="0" lang="en-US" smtClean="0" sz="2000">
                <a:uFillTx/>
              </a:rPr>
              <a:t> by the </a:t>
            </a:r>
            <a:r>
              <a:rPr b="1" dirty="0" lang="en-US" smtClean="0" sz="2000">
                <a:uFillTx/>
              </a:rPr>
              <a:t>fissure for the round ligament. </a:t>
            </a:r>
          </a:p>
          <a:p>
            <a:pPr eaLnBrk="0" hangingPunct="0" indent="-342900" lvl="1" marL="8001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solidFill>
                  <a:srgbClr val="FF0000"/>
                </a:solidFill>
                <a:uFillTx/>
              </a:rPr>
              <a:t>Posteriorly</a:t>
            </a:r>
            <a:r>
              <a:rPr dirty="0" lang="en-US" smtClean="0" sz="2000">
                <a:uFillTx/>
              </a:rPr>
              <a:t> by the </a:t>
            </a:r>
            <a:r>
              <a:rPr b="1" dirty="0" lang="en-US" smtClean="0" sz="2000">
                <a:uFillTx/>
              </a:rPr>
              <a:t>fissure for the ligamentum venosum.</a:t>
            </a:r>
          </a:p>
          <a:p>
            <a:pPr eaLnBrk="0" hangingPunct="0"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uFillTx/>
              </a:rPr>
              <a:t>The </a:t>
            </a:r>
            <a:r>
              <a:rPr b="1" dirty="0" lang="en-US" smtClean="0" sz="2000" u="sng">
                <a:uFillTx/>
              </a:rPr>
              <a:t>right fissure</a:t>
            </a:r>
            <a:r>
              <a:rPr b="1" dirty="0" lang="en-US" smtClean="0" sz="2000">
                <a:uFillTx/>
              </a:rPr>
              <a:t> </a:t>
            </a:r>
            <a:r>
              <a:rPr dirty="0" lang="en-US" smtClean="0" sz="2000">
                <a:uFillTx/>
              </a:rPr>
              <a:t>is the continuous groove formed:</a:t>
            </a:r>
          </a:p>
          <a:p>
            <a:pPr eaLnBrk="0" hangingPunct="0" indent="-342900" lvl="1" marL="8001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uFillTx/>
              </a:rPr>
              <a:t> </a:t>
            </a:r>
            <a:r>
              <a:rPr dirty="0" lang="en-US" smtClean="0" sz="2000">
                <a:solidFill>
                  <a:srgbClr val="FF0000"/>
                </a:solidFill>
                <a:uFillTx/>
              </a:rPr>
              <a:t>Anteriorly </a:t>
            </a:r>
            <a:r>
              <a:rPr dirty="0" lang="en-US" smtClean="0" sz="2000">
                <a:uFillTx/>
              </a:rPr>
              <a:t>by the </a:t>
            </a:r>
            <a:r>
              <a:rPr b="1" dirty="0" lang="en-US" smtClean="0" sz="2000">
                <a:uFillTx/>
              </a:rPr>
              <a:t>fossa for the gallbladder </a:t>
            </a:r>
            <a:endParaRPr dirty="0" lang="en-US" smtClean="0" sz="2000">
              <a:uFillTx/>
            </a:endParaRPr>
          </a:p>
          <a:p>
            <a:pPr eaLnBrk="0" hangingPunct="0" indent="-342900" lvl="1" marL="8001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000">
                <a:uFillTx/>
              </a:rPr>
              <a:t> </a:t>
            </a:r>
            <a:r>
              <a:rPr dirty="0" lang="en-US" smtClean="0" sz="2000" u="sng">
                <a:solidFill>
                  <a:srgbClr val="FF0000"/>
                </a:solidFill>
                <a:uFillTx/>
              </a:rPr>
              <a:t>Posteriorly</a:t>
            </a:r>
            <a:r>
              <a:rPr dirty="0" lang="en-US" smtClean="0" sz="2000">
                <a:uFillTx/>
              </a:rPr>
              <a:t> by the groove for the </a:t>
            </a:r>
            <a:r>
              <a:rPr b="1" dirty="0" lang="en-US" smtClean="0" sz="2000">
                <a:uFillTx/>
              </a:rPr>
              <a:t>inferior vena cava. </a:t>
            </a:r>
            <a:endParaRPr dirty="0" lang="en-US" smtClean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33564" y="1555844"/>
            <a:ext cx="1296538" cy="58477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Inferior vena cava</a:t>
            </a:r>
            <a:endParaRPr b="1" dirty="0" lang="en-US" sz="1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12006" y="5024650"/>
            <a:ext cx="1296538" cy="58477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Porta</a:t>
            </a:r>
            <a:r>
              <a:rPr b="1" dirty="0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err="1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hepatis</a:t>
            </a:r>
            <a:endParaRPr b="1" dirty="0" lang="en-US" sz="1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60943" y="5108812"/>
            <a:ext cx="1296538" cy="58477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Gall bladder</a:t>
            </a:r>
            <a:endParaRPr b="1" dirty="0" lang="en-US" sz="1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38131" y="1589964"/>
            <a:ext cx="1781033" cy="58477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Ligamentum</a:t>
            </a:r>
            <a:r>
              <a:rPr b="1" dirty="0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 </a:t>
            </a:r>
            <a:r>
              <a:rPr b="1" dirty="0" err="1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venosum</a:t>
            </a:r>
            <a:endParaRPr b="1" dirty="0" lang="en-US" sz="1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TextBox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67701" y="5072420"/>
            <a:ext cx="1296538" cy="584775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Round ligament</a:t>
            </a:r>
            <a:endParaRPr b="1" dirty="0" lang="en-US" sz="1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Straight Arrow Connector 2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6721526" y="2135874"/>
            <a:ext cx="1091821" cy="696036"/>
          </a:xfrm>
          <a:prstGeom prst="straightConnector1">
            <a:avLst/>
          </a:prstGeom>
          <a:ln w="28575">
            <a:solidFill>
              <a:schemeClr val="tx1"/>
            </a:solidFill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Straight Arrow Connector 2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V="1" rot="16200000">
            <a:off x="5964072" y="4367283"/>
            <a:ext cx="1378424" cy="68239"/>
          </a:xfrm>
          <a:prstGeom prst="straightConnector1">
            <a:avLst/>
          </a:prstGeom>
          <a:ln w="28575">
            <a:solidFill>
              <a:schemeClr val="tx1"/>
            </a:solidFill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traight Arrow Connector 2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7347048" y="4835855"/>
            <a:ext cx="404881" cy="363942"/>
          </a:xfrm>
          <a:prstGeom prst="straightConnector1">
            <a:avLst/>
          </a:prstGeom>
          <a:ln w="28575">
            <a:solidFill>
              <a:schemeClr val="tx1"/>
            </a:solidFill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Straight Arrow Connector 2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rot="16200000">
            <a:off x="5291399" y="2247949"/>
            <a:ext cx="901794" cy="689210"/>
          </a:xfrm>
          <a:prstGeom prst="straightConnector1">
            <a:avLst/>
          </a:prstGeom>
          <a:ln w="28575">
            <a:solidFill>
              <a:schemeClr val="tx1"/>
            </a:solidFill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Straight Arrow Connector 3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 flipV="1" rot="5400000">
            <a:off x="5604681" y="4469642"/>
            <a:ext cx="734705" cy="643720"/>
          </a:xfrm>
          <a:prstGeom prst="straightConnector1">
            <a:avLst/>
          </a:prstGeom>
          <a:ln w="28575">
            <a:solidFill>
              <a:schemeClr val="tx1"/>
            </a:solidFill>
            <a:headEnd len="med" type="none" w="med"/>
            <a:tailEnd len="med" type="triangle" w="med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Numb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8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12970" y="168322"/>
            <a:ext cx="3331029" cy="639762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3600" u="none">
                <a:ln>
                  <a:noFill/>
                </a:ln>
                <a:solidFill>
                  <a:schemeClr val="lt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Rounded MT Bold"/>
                <a:ea typeface="+mn-ea"/>
                <a:cs typeface="+mn-cs"/>
              </a:rPr>
              <a:t>Relations 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starstorage.blob.core.windows.net/archives/2008/4/6/health/sf_p10liver.jpg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83764" y="3753133"/>
            <a:ext cx="3560960" cy="2968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nstruct.uwo.ca/kinesiology/222/Lab3/Lab3_Images/Fig2_abdominal_regions.jpg" id="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 b="22477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00006" y="896890"/>
            <a:ext cx="2829825" cy="277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315" y="168323"/>
            <a:ext cx="5673012" cy="30320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0" fontAlgn="base" hangingPunct="0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400" u="sng">
                <a:ln>
                  <a:noFill/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</a:rPr>
              <a:t>Anterior: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Diaphragm,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Right &amp; left costal margins,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Right &amp; left pleura,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Right &amp; left lower margins of both lungs,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Xiphoid process, and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Anterior abdominal wall.</a:t>
            </a:r>
            <a:endParaRPr b="0" baseline="0" cap="none" dirty="0" i="0" kern="1200" kumimoji="0" lang="en-US" noProof="0" normalizeH="0" spc="0" strike="noStrike" sz="2400" u="none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0629" y="3265715"/>
            <a:ext cx="5150497" cy="34557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defTabSz="914400" eaLnBrk="0" fontAlgn="base" hangingPunct="0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>
                <a:uFillTx/>
              </a:defRPr>
            </a:pPr>
            <a:r>
              <a:rPr b="1" baseline="0" cap="none" dirty="0" i="0" kern="1200" kumimoji="0" lang="en-US" noProof="0" normalizeH="0" smtClean="0" spc="0" strike="noStrike" sz="2400" u="sng">
                <a:ln>
                  <a:noFill/>
                </a:ln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</a:rPr>
              <a:t>Posterior: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Diaphragm, 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Right kidney, 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dirty="0" lang="en-US" smtClean="0" sz="2400">
                <a:uFillTx/>
                <a:latin typeface="+mn-lt"/>
                <a:cs typeface="+mn-cs"/>
              </a:rPr>
              <a:t>Right </a:t>
            </a: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hepatic flexure of the colon,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Duodenum, 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Gallbladder, 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Inferior vena cava,</a:t>
            </a:r>
          </a:p>
          <a:p>
            <a:pPr algn="l" defTabSz="914400" eaLnBrk="0" fontAlgn="base" hangingPunct="0" indent="-457200" latinLnBrk="0" lvl="0" marL="4572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>
                <a:uFillTx/>
              </a:defRPr>
            </a:pPr>
            <a:r>
              <a:rPr baseline="0" cap="none" dirty="0" i="0" kern="1200" kumimoji="0" lang="en-US" noProof="0" normalizeH="0" smtClean="0" spc="0" strike="noStrike" sz="2400" u="none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rPr>
              <a:t>Esophagus and fundus of stomach.</a:t>
            </a:r>
          </a:p>
          <a:p>
            <a:pPr algn="l" defTabSz="914400" eaLnBrk="0" fontAlgn="base" hangingPunct="0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  <a:defRPr>
                <a:uFillTx/>
              </a:defRPr>
            </a:pPr>
            <a:endParaRPr b="0" baseline="0" cap="none" dirty="0" i="0" kern="1200" kumimoji="0" lang="en-US" noProof="0" normalizeH="0" spc="0" strike="noStrike" sz="2400" u="none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0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294967295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1299" y="1274928"/>
            <a:ext cx="3201282" cy="4603358"/>
          </a:xfrm>
          <a:solidFill>
            <a:schemeClr val="bg2"/>
          </a:solidFill>
          <a:ln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>
              <a:buFont charset="0" typeface="Arial"/>
              <a:buNone/>
              <a:defRPr>
                <a:uFillTx/>
              </a:defRPr>
            </a:pPr>
            <a:r>
              <a:rPr b="1" dirty="0" lang="en-US" smtClean="0" sz="2400">
                <a:uFillTx/>
                <a:latin charset="0" pitchFamily="34" typeface="Arial"/>
                <a:cs charset="0" pitchFamily="34" typeface="Arial"/>
              </a:rPr>
              <a:t>The visceral surface is related to the:</a:t>
            </a:r>
          </a:p>
          <a:p>
            <a:pPr eaLnBrk="1" hangingPunct="1" indent="-457200" marL="457200">
              <a:buFont typeface="+mj-lt"/>
              <a:buAutoNum type="arabicPeriod"/>
              <a:defRPr>
                <a:uFillTx/>
              </a:defRPr>
            </a:pP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S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tomach and duodenum.</a:t>
            </a:r>
          </a:p>
          <a:p>
            <a:pPr eaLnBrk="1" hangingPunct="1" indent="-457200" marL="457200">
              <a:buFont typeface="+mj-lt"/>
              <a:buAutoNum type="arabicPeriod"/>
              <a:defRPr>
                <a:uFillTx/>
              </a:defRPr>
            </a:pP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Esophagus.</a:t>
            </a:r>
          </a:p>
          <a:p>
            <a:pPr eaLnBrk="1" hangingPunct="1" indent="-457200" marL="457200">
              <a:buFont typeface="+mj-lt"/>
              <a:buAutoNum type="arabicPeriod"/>
              <a:defRPr>
                <a:uFillTx/>
              </a:defRPr>
            </a:pP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L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esser omentum.</a:t>
            </a:r>
          </a:p>
          <a:p>
            <a:pPr eaLnBrk="1" hangingPunct="1" indent="-457200" marL="457200">
              <a:buFont typeface="+mj-lt"/>
              <a:buAutoNum type="arabicPeriod"/>
              <a:defRPr>
                <a:uFillTx/>
              </a:defRPr>
            </a:pP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Gallbladder.</a:t>
            </a:r>
          </a:p>
          <a:p>
            <a:pPr eaLnBrk="1" hangingPunct="1" indent="-457200" marL="457200">
              <a:buFont typeface="+mj-lt"/>
              <a:buAutoNum type="arabicPeriod"/>
              <a:defRPr>
                <a:uFillTx/>
              </a:defRPr>
            </a:pPr>
            <a:r>
              <a:rPr dirty="0" lang="en-US" sz="2400">
                <a:uFillTx/>
                <a:latin charset="0" pitchFamily="34" typeface="Arial"/>
                <a:cs charset="0" pitchFamily="34" typeface="Arial"/>
              </a:rPr>
              <a:t>R</a:t>
            </a: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ight colic flexure.</a:t>
            </a:r>
          </a:p>
          <a:p>
            <a:pPr eaLnBrk="1" hangingPunct="1" indent="-457200" marL="457200">
              <a:buFont typeface="+mj-lt"/>
              <a:buAutoNum type="arabicPeriod"/>
              <a:defRPr>
                <a:uFillTx/>
              </a:defRPr>
            </a:pPr>
            <a:r>
              <a:rPr dirty="0" lang="en-US" smtClean="0" sz="2400">
                <a:uFillTx/>
                <a:latin charset="0" pitchFamily="34" typeface="Arial"/>
                <a:cs charset="0" pitchFamily="34" typeface="Arial"/>
              </a:rPr>
              <a:t>Right kidney and right suprarenal gland.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HP\My Documents\My Pictures\showimageCAPT4XJJ.jpg" id="9219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4294967295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58179" y="1476220"/>
            <a:ext cx="5473700" cy="3505200"/>
          </a:xfrm>
          <a:noFill/>
          <a:ln>
            <a:solidFill>
              <a:schemeClr val="accent1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21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964373" y="2462283"/>
            <a:ext cx="3048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1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22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064991" y="2954740"/>
            <a:ext cx="3048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6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23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990229" y="3156046"/>
            <a:ext cx="3048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24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064991" y="4007893"/>
            <a:ext cx="3048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5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25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365543" y="3545006"/>
            <a:ext cx="3048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4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26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513696" y="2775045"/>
            <a:ext cx="30480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spAutoFit/>
          </a:bodyPr>
          <a:lstStyle/>
          <a:p>
            <a:r>
              <a:rPr b="1" dirty="0" lang="en-US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2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Slide Number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5E6C759-6F6F-4B16-899A-D71E54791F58}" type="slidenum">
              <a:rPr lang="en-US" smtClean="0">
                <a:uFillTx/>
              </a:rPr>
              <a:pPr>
                <a:defRPr>
                  <a:uFillTx/>
                </a:defRPr>
              </a:pPr>
              <a:t>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ectangle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05017"/>
            <a:ext cx="9144000" cy="646331"/>
          </a:xfrm>
          <a:prstGeom prst="rect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>
            <a:spAutoFit/>
          </a:bodyPr>
          <a:lstStyle/>
          <a:p>
            <a:pPr algn="ctr"/>
            <a:r>
              <a:rPr b="1" dirty="0" lang="en-US" smtClean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Relations of Visceral Surface of the Liver</a:t>
            </a:r>
            <a:endParaRPr b="1" dirty="0" lang="en-US" sz="3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7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12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7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5"/>
                                        <p:tgtEl>
                                          <p:spTgt spid="7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28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3"/>
                                        <p:tgtEl>
                                          <p:spTgt spid="7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36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1"/>
                                        <p:tgtEl>
                                          <p:spTgt spid="7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44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49"/>
                                        <p:tgtEl>
                                          <p:spTgt spid="7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52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57"/>
                                        <p:tgtEl>
                                          <p:spTgt spid="7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6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9221"/>
      <p:bldP advAuto="4294967295" grpId="0" spid="9222"/>
      <p:bldP advAuto="4294967295" grpId="0" spid="9223"/>
      <p:bldP advAuto="4294967295" grpId="0" spid="9224"/>
      <p:bldP advAuto="4294967295" grpId="0" spid="9225"/>
      <p:bldP advAuto="4294967295" grpId="0" spid="9226"/>
    </p:bld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5271</TotalTime>
  <Words>1688</Words>
  <Application>Microsoft Office PowerPoint</Application>
  <PresentationFormat>On-screen Show (4:3)</PresentationFormat>
  <Paragraphs>244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Aharoni</vt:lpstr>
      <vt:lpstr>Arial</vt:lpstr>
      <vt:lpstr>Arial Rounded MT Bold</vt:lpstr>
      <vt:lpstr>Bauhaus 93</vt:lpstr>
      <vt:lpstr>Calibri</vt:lpstr>
      <vt:lpstr>Office Theme</vt:lpstr>
      <vt:lpstr>Anatomy of Liver &amp; Spleen</vt:lpstr>
      <vt:lpstr>PowerPoint Presentation</vt:lpstr>
      <vt:lpstr>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 Hepatis (Hilum of the Liver)</vt:lpstr>
      <vt:lpstr>Ligaments of the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</vt:lpstr>
      <vt:lpstr>Spleen</vt:lpstr>
      <vt:lpstr>PowerPoint Presentation</vt:lpstr>
      <vt:lpstr>Peritoneal Reflections/Ligaments</vt:lpstr>
      <vt:lpstr>Relations</vt:lpstr>
      <vt:lpstr>Arterial Supply</vt:lpstr>
      <vt:lpstr>Venous Drainage</vt:lpstr>
      <vt:lpstr>PowerPoint Presentation</vt:lpstr>
      <vt:lpstr>Thank You</vt:lpstr>
    </vt:vector>
  </TitlesOfParts>
  <Company>BEST FORUM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Ali Zahid</cp:lastModifiedBy>
  <cp:revision>285</cp:revision>
  <dcterms:created xsi:type="dcterms:W3CDTF">2010-12-01T07:31:15Z</dcterms:created>
  <dcterms:modified xsi:type="dcterms:W3CDTF">2019-12-22T07:49:36Z</dcterms:modified>
</cp:coreProperties>
</file>