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38" r:id="rId2"/>
    <p:sldId id="274" r:id="rId3"/>
    <p:sldId id="275" r:id="rId4"/>
    <p:sldId id="342" r:id="rId5"/>
    <p:sldId id="337" r:id="rId6"/>
    <p:sldId id="291" r:id="rId7"/>
    <p:sldId id="306" r:id="rId8"/>
    <p:sldId id="257" r:id="rId9"/>
    <p:sldId id="279" r:id="rId10"/>
    <p:sldId id="343" r:id="rId11"/>
    <p:sldId id="353" r:id="rId12"/>
    <p:sldId id="307" r:id="rId13"/>
    <p:sldId id="345" r:id="rId14"/>
    <p:sldId id="314" r:id="rId15"/>
    <p:sldId id="313" r:id="rId16"/>
    <p:sldId id="311" r:id="rId17"/>
    <p:sldId id="339" r:id="rId18"/>
    <p:sldId id="327" r:id="rId19"/>
    <p:sldId id="328" r:id="rId20"/>
    <p:sldId id="330" r:id="rId21"/>
    <p:sldId id="340" r:id="rId22"/>
    <p:sldId id="341" r:id="rId23"/>
    <p:sldId id="317" r:id="rId24"/>
    <p:sldId id="318" r:id="rId25"/>
    <p:sldId id="319" r:id="rId26"/>
    <p:sldId id="287" r:id="rId27"/>
    <p:sldId id="320" r:id="rId28"/>
    <p:sldId id="329" r:id="rId29"/>
    <p:sldId id="321" r:id="rId30"/>
    <p:sldId id="322" r:id="rId31"/>
    <p:sldId id="265" r:id="rId32"/>
    <p:sldId id="266" r:id="rId33"/>
    <p:sldId id="259" r:id="rId34"/>
    <p:sldId id="350" r:id="rId35"/>
    <p:sldId id="354" r:id="rId36"/>
    <p:sldId id="351" r:id="rId37"/>
    <p:sldId id="352" r:id="rId38"/>
    <p:sldId id="285" r:id="rId39"/>
    <p:sldId id="273" r:id="rId40"/>
    <p:sldId id="260" r:id="rId41"/>
    <p:sldId id="271" r:id="rId42"/>
    <p:sldId id="332" r:id="rId43"/>
    <p:sldId id="333" r:id="rId44"/>
    <p:sldId id="334" r:id="rId45"/>
    <p:sldId id="335" r:id="rId46"/>
    <p:sldId id="270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F696"/>
    <a:srgbClr val="ADF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753" autoAdjust="0"/>
    <p:restoredTop sz="89005" autoAdjust="0"/>
  </p:normalViewPr>
  <p:slideViewPr>
    <p:cSldViewPr>
      <p:cViewPr varScale="1">
        <p:scale>
          <a:sx n="103" d="100"/>
          <a:sy n="103" d="100"/>
        </p:scale>
        <p:origin x="144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91484-8744-46AF-A989-7BE748D5E50C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ECD52-0108-4B11-9F1B-D72BA940B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1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C0616-70A1-4372-8597-6D57753AC5D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EC9537-ECD4-4D8F-9DB2-ECF04FD5414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4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C0616-70A1-4372-8597-6D57753AC5D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6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74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51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74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AE5E1F7-1646-463D-92EB-445C7B5CFD03}" type="slidenum">
              <a:rPr lang="en-US" smtClean="0">
                <a:latin typeface="Times" charset="0"/>
              </a:rPr>
              <a:pPr eaLnBrk="1" hangingPunct="1"/>
              <a:t>26</a:t>
            </a:fld>
            <a:endParaRPr lang="en-US" smtClean="0">
              <a:latin typeface="Times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36064-E25F-474C-AA88-4035DE84CDC9}" type="slidenum">
              <a:rPr lang="da-DK" smtClean="0"/>
              <a:pPr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050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23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53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C54833-F809-43C0-A060-D18DFD5F9937}" type="slidenum">
              <a:rPr lang="en-AU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AU" altLang="en-US" smtClean="0">
              <a:latin typeface="Arial" pitchFamily="34" charset="0"/>
            </a:endParaRPr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5" tIns="45802" rIns="91605" bIns="45802" anchor="b"/>
          <a:lstStyle>
            <a:lvl1pPr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FF5CFDC6-BFCF-4D5E-AB70-879625355A24}" type="slidenum">
              <a:rPr lang="en-AU" altLang="en-US">
                <a:latin typeface="Arial" pitchFamily="34" charset="0"/>
                <a:ea typeface="ヒラギノ角ゴ Pro W3"/>
                <a:cs typeface="ヒラギノ角ゴ Pro W3"/>
              </a:rPr>
              <a:pPr algn="r">
                <a:spcBef>
                  <a:spcPct val="0"/>
                </a:spcBef>
              </a:pPr>
              <a:t>3</a:t>
            </a:fld>
            <a:endParaRPr lang="en-AU" altLang="en-US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5" tIns="45802" rIns="91605" bIns="45802"/>
          <a:lstStyle/>
          <a:p>
            <a:pPr eaLnBrk="1" hangingPunct="1"/>
            <a:endParaRPr lang="en-A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92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78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27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58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66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69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95325"/>
            <a:ext cx="4568825" cy="3425825"/>
          </a:xfrm>
        </p:spPr>
      </p:sp>
      <p:sp>
        <p:nvSpPr>
          <p:cNvPr id="219139" name="Pladsholder til no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9140" name="Pladsholder til diasnumm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FD027E1-F65F-48A3-8ED0-7BDD6AD785DE}" type="slidenum">
              <a:rPr lang="en-IN"/>
              <a:pPr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4777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26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12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9532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3277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CA41477-B3A1-4679-AA6F-4EB00EF1E59C}" type="slidenum">
              <a:rPr lang="en-IN" smtClean="0"/>
              <a:pPr eaLnBrk="1" hangingPunct="1"/>
              <a:t>41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1714329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6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fld id="{A5FEDE7F-B51B-40E6-AB24-43F9A284C599}" type="slidenum">
              <a:rPr lang="en-US" altLang="en-US" sz="1200" smtClean="0"/>
              <a:pPr eaLnBrk="1" hangingPunct="1"/>
              <a:t>5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82867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5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42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2C9B01-DE4C-468F-8990-A7EF32EADDD7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999C858-5C74-49A0-AA34-142633B9C1F8}" type="slidenum">
              <a:rPr lang="en-US" sz="1200">
                <a:latin typeface="+mn-lt"/>
                <a:cs typeface="+mn-cs"/>
              </a:rPr>
              <a:pPr algn="r">
                <a:defRPr/>
              </a:pPr>
              <a:t>9</a:t>
            </a:fld>
            <a:endParaRPr lang="en-US" sz="1200">
              <a:latin typeface="+mn-lt"/>
              <a:cs typeface="+mn-cs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US" altLang="en-US" sz="700" dirty="0" smtClean="0"/>
          </a:p>
        </p:txBody>
      </p:sp>
    </p:spTree>
    <p:extLst>
      <p:ext uri="{BB962C8B-B14F-4D97-AF65-F5344CB8AC3E}">
        <p14:creationId xmlns:p14="http://schemas.microsoft.com/office/powerpoint/2010/main" val="1677063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27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8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0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4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9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6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CC56E-B92B-4CB9-AE62-31EC408BB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3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3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5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6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3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8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3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6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6327E-3983-43A7-9427-55136F36D3D7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9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6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3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7/7f/Shinya_Yamanaka.jpg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3" Type="http://schemas.openxmlformats.org/officeDocument/2006/relationships/image" Target="../media/image62.tiff"/><Relationship Id="rId7" Type="http://schemas.openxmlformats.org/officeDocument/2006/relationships/image" Target="../media/image66.tiff"/><Relationship Id="rId12" Type="http://schemas.openxmlformats.org/officeDocument/2006/relationships/image" Target="../media/image6.jpe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tiff"/><Relationship Id="rId11" Type="http://schemas.openxmlformats.org/officeDocument/2006/relationships/image" Target="../media/image70.tiff"/><Relationship Id="rId5" Type="http://schemas.openxmlformats.org/officeDocument/2006/relationships/image" Target="../media/image64.tiff"/><Relationship Id="rId10" Type="http://schemas.openxmlformats.org/officeDocument/2006/relationships/image" Target="../media/image69.tiff"/><Relationship Id="rId4" Type="http://schemas.openxmlformats.org/officeDocument/2006/relationships/image" Target="../media/image63.tiff"/><Relationship Id="rId9" Type="http://schemas.openxmlformats.org/officeDocument/2006/relationships/image" Target="../media/image68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7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file:///C:\Documents%20and%20Settings\ufrandsen\Desktop\beating%20hES%2013feb03-S-VHS.mpg" TargetMode="External"/><Relationship Id="rId1" Type="http://schemas.microsoft.com/office/2007/relationships/media" Target="file:///C:\Documents%20and%20Settings\ufrandsen\Desktop\beating%20hES%2013feb03-S-VHS.mpg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en-US" smtClean="0">
                <a:cs typeface="Geeza Pro" charset="0"/>
              </a:rPr>
              <a:t>بسم الله الرحمن الرحيم</a:t>
            </a:r>
            <a:endParaRPr lang="en-US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18121"/>
            <a:ext cx="8277820" cy="620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7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229" y="15240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Classification of </a:t>
            </a:r>
            <a:r>
              <a:rPr lang="en-US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Stem </a:t>
            </a:r>
            <a:r>
              <a:rPr lang="en-US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Cells ”1”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(Potency Based)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2080"/>
          <a:stretch/>
        </p:blipFill>
        <p:spPr>
          <a:xfrm>
            <a:off x="733919" y="1905000"/>
            <a:ext cx="7971971" cy="4621518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381000" y="14462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1949" y="46070"/>
            <a:ext cx="81853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Classifications of 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Stem 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C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ells 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(2)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(Sourced Based) 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20877"/>
            <a:ext cx="273685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4"/>
          <p:cNvSpPr/>
          <p:nvPr/>
        </p:nvSpPr>
        <p:spPr>
          <a:xfrm>
            <a:off x="1066800" y="1219200"/>
            <a:ext cx="1645693" cy="1742908"/>
          </a:xfrm>
          <a:prstGeom prst="rect">
            <a:avLst/>
          </a:prstGeom>
          <a:scene3d>
            <a:camera prst="orthographicFront"/>
            <a:lightRig rig="soft" dir="t"/>
            <a:backdrop>
              <a:anchor x="0" y="0" z="-210000"/>
              <a:norm dx="0" dy="0" dz="914400"/>
              <a:up dx="0" dy="914400" dz="0"/>
            </a:backdrop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8580" tIns="68580" rIns="68580" bIns="68580" spcCol="1270" anchor="ctr"/>
          <a:lstStyle/>
          <a:p>
            <a:pPr algn="ctr" defTabSz="8001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dirty="0">
                <a:solidFill>
                  <a:srgbClr val="FF0000"/>
                </a:solidFill>
              </a:rPr>
              <a:t>Embryonic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90220" y="1910983"/>
            <a:ext cx="2411413" cy="3072131"/>
            <a:chOff x="3348038" y="950577"/>
            <a:chExt cx="2411413" cy="3072131"/>
          </a:xfrm>
        </p:grpSpPr>
        <p:pic>
          <p:nvPicPr>
            <p:cNvPr id="8" name="Picture 4" descr="ST_Pic0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1358883"/>
              <a:ext cx="2411413" cy="266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4050508" y="950577"/>
              <a:ext cx="10064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rgbClr val="FF0000"/>
                  </a:solidFill>
                </a:rPr>
                <a:t>Induced</a:t>
              </a:r>
            </a:p>
          </p:txBody>
        </p:sp>
      </p:grpSp>
      <p:pic>
        <p:nvPicPr>
          <p:cNvPr id="10" name="Picture 4" descr="ST_Pic0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01" y="2338388"/>
            <a:ext cx="24511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3045363" y="1600200"/>
            <a:ext cx="32400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0000"/>
                </a:solidFill>
              </a:rPr>
              <a:t>Adult 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(Tissue Specific)</a:t>
            </a:r>
          </a:p>
        </p:txBody>
      </p:sp>
      <p:pic>
        <p:nvPicPr>
          <p:cNvPr id="12" name="Picture 5" descr="ST_Pic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01" y="5025969"/>
            <a:ext cx="2451100" cy="159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Lige forbindelse 13"/>
          <p:cNvCxnSpPr/>
          <p:nvPr/>
        </p:nvCxnSpPr>
        <p:spPr>
          <a:xfrm>
            <a:off x="390608" y="1456219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5309"/>
            <a:ext cx="615950" cy="548891"/>
          </a:xfrm>
          <a:prstGeom prst="rect">
            <a:avLst/>
          </a:prstGeom>
        </p:spPr>
      </p:pic>
      <p:cxnSp>
        <p:nvCxnSpPr>
          <p:cNvPr id="1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30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35719"/>
            <a:ext cx="7358063" cy="125968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5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Sources of </a:t>
            </a:r>
            <a:r>
              <a:rPr lang="en-US" sz="5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Stem </a:t>
            </a:r>
            <a:r>
              <a:rPr lang="en-US" sz="5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Cells</a:t>
            </a:r>
            <a:endParaRPr lang="en-US" sz="5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4648200" cy="5072062"/>
          </a:xfrm>
        </p:spPr>
        <p:txBody>
          <a:bodyPr>
            <a:normAutofit fontScale="92500" lnSpcReduction="20000"/>
          </a:bodyPr>
          <a:lstStyle/>
          <a:p>
            <a:pPr marL="937584" indent="-714350">
              <a:lnSpc>
                <a:spcPct val="170000"/>
              </a:lnSpc>
              <a:buSzPct val="155000"/>
              <a:buBlip>
                <a:blip r:embed="rId3"/>
              </a:buBlip>
              <a:defRPr/>
            </a:pPr>
            <a:r>
              <a:rPr lang="en-US" sz="2500" b="1" dirty="0"/>
              <a:t>Embryonic Stem Cells (ESC)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/>
              <a:t>IVF embryos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/>
              <a:t>Aborted embryos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 smtClean="0"/>
              <a:t>cloned embryos</a:t>
            </a:r>
          </a:p>
          <a:p>
            <a:pPr marL="937584" indent="-714350">
              <a:lnSpc>
                <a:spcPct val="170000"/>
              </a:lnSpc>
              <a:spcBef>
                <a:spcPts val="1752"/>
              </a:spcBef>
              <a:buSzPct val="155000"/>
              <a:buBlip>
                <a:blip r:embed="rId3"/>
              </a:buBlip>
              <a:defRPr/>
            </a:pPr>
            <a:r>
              <a:rPr lang="en-US" sz="2500" b="1" dirty="0" smtClean="0"/>
              <a:t>Adult Stem Cells (ASC):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 smtClean="0"/>
              <a:t>Bone Marrow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 smtClean="0"/>
              <a:t>Placental Cord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 smtClean="0"/>
              <a:t>Mesenchymal Stem cells</a:t>
            </a:r>
            <a:endParaRPr lang="en-US" sz="25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97" y="2421211"/>
            <a:ext cx="1178719" cy="9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955477" cy="9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36" y="3104332"/>
            <a:ext cx="1116211" cy="83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66" y="4561880"/>
            <a:ext cx="1107281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11" y="4999435"/>
            <a:ext cx="991195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330" y="5615583"/>
            <a:ext cx="937617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2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6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229" y="89126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Adult stem 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cells </a:t>
            </a:r>
            <a:b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Tissue Specific 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Stem Cells)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648200" cy="4572000"/>
          </a:xfrm>
        </p:spPr>
        <p:txBody>
          <a:bodyPr/>
          <a:lstStyle/>
          <a:p>
            <a:r>
              <a:rPr lang="en-US" dirty="0"/>
              <a:t>Found in specific mature body tissues as well as the </a:t>
            </a:r>
            <a:r>
              <a:rPr lang="en-US" b="1" dirty="0"/>
              <a:t>umbilical cord </a:t>
            </a:r>
            <a:r>
              <a:rPr lang="en-US" dirty="0"/>
              <a:t>and </a:t>
            </a:r>
            <a:r>
              <a:rPr lang="en-US" b="1" dirty="0"/>
              <a:t>placenta</a:t>
            </a:r>
            <a:r>
              <a:rPr lang="en-US" dirty="0"/>
              <a:t> after birth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They also can be isolated of </a:t>
            </a:r>
            <a:r>
              <a:rPr lang="en-US" b="1" dirty="0"/>
              <a:t>developing embryos’ different tissues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165" y="1371600"/>
            <a:ext cx="3022664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128" y="4678802"/>
            <a:ext cx="3006702" cy="1950598"/>
          </a:xfrm>
          <a:prstGeom prst="rect">
            <a:avLst/>
          </a:prstGeom>
        </p:spPr>
      </p:pic>
      <p:cxnSp>
        <p:nvCxnSpPr>
          <p:cNvPr id="6" name="Lige forbindelse 13"/>
          <p:cNvCxnSpPr/>
          <p:nvPr/>
        </p:nvCxnSpPr>
        <p:spPr>
          <a:xfrm>
            <a:off x="395536" y="13700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8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9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1125141"/>
            <a:ext cx="8761140" cy="525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9328" y="381000"/>
            <a:ext cx="3995131" cy="58429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Embryonic Stem Cells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7912" y="381000"/>
            <a:ext cx="3088511" cy="58429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Adult Stem Cells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6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89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/>
          </p:cNvSpPr>
          <p:nvPr/>
        </p:nvSpPr>
        <p:spPr bwMode="auto">
          <a:xfrm>
            <a:off x="4953000" y="3276600"/>
            <a:ext cx="3670102" cy="218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Multipotent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>
                <a:ea typeface="ＭＳ Ｐゴシック" charset="0"/>
              </a:rPr>
              <a:t>L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imited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numbers and more difficult to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isolate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No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immune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rejection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No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Ethical concerns</a:t>
            </a: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609600" y="3429000"/>
            <a:ext cx="3352800" cy="196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Pluripotent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large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number can be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harvested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May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cause immune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rejection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Ethical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concerns</a:t>
            </a:r>
          </a:p>
        </p:txBody>
      </p:sp>
      <p:pic>
        <p:nvPicPr>
          <p:cNvPr id="2560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018234" cy="162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412676"/>
            <a:ext cx="2777133" cy="16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533400"/>
            <a:ext cx="94884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ＭＳ Ｐゴシック" charset="0"/>
              </a:rPr>
              <a:t>ESC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533400"/>
            <a:ext cx="100946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ＭＳ Ｐゴシック" charset="0"/>
              </a:rPr>
              <a:t>A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ＭＳ Ｐゴシック" charset="0"/>
              </a:rPr>
              <a:t>SC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ＭＳ Ｐゴシック" charset="0"/>
            </a:endParaRPr>
          </a:p>
        </p:txBody>
      </p:sp>
      <p:cxnSp>
        <p:nvCxnSpPr>
          <p:cNvPr id="10" name="Lige forbindelse 13"/>
          <p:cNvCxnSpPr/>
          <p:nvPr/>
        </p:nvCxnSpPr>
        <p:spPr>
          <a:xfrm>
            <a:off x="395536" y="12176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1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3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71" y="1524000"/>
            <a:ext cx="4183529" cy="4267200"/>
          </a:xfrm>
        </p:spPr>
        <p:txBody>
          <a:bodyPr>
            <a:normAutofit fontScale="92500" lnSpcReduction="20000"/>
          </a:bodyPr>
          <a:lstStyle/>
          <a:p>
            <a:pPr marL="625056">
              <a:defRPr/>
            </a:pPr>
            <a:r>
              <a:rPr lang="en-US" dirty="0"/>
              <a:t>Embryonic human stem cells were first isolated in 1995 by Dr. James Thomson.</a:t>
            </a:r>
          </a:p>
          <a:p>
            <a:pPr marL="625056">
              <a:defRPr/>
            </a:pPr>
            <a:endParaRPr lang="en-US" dirty="0" smtClean="0"/>
          </a:p>
          <a:p>
            <a:pPr marL="625056">
              <a:defRPr/>
            </a:pPr>
            <a:r>
              <a:rPr lang="en-US" dirty="0" smtClean="0"/>
              <a:t>derived from 4-5 day old embryo (Blastocyst):</a:t>
            </a:r>
          </a:p>
          <a:p>
            <a:pPr marL="937584" lvl="1">
              <a:defRPr/>
            </a:pPr>
            <a:r>
              <a:rPr lang="en-US" sz="2400" dirty="0" err="1" smtClean="0"/>
              <a:t>Trophoblast</a:t>
            </a:r>
            <a:endParaRPr lang="en-US" sz="2400" dirty="0" smtClean="0"/>
          </a:p>
          <a:p>
            <a:pPr marL="937584" lvl="1">
              <a:defRPr/>
            </a:pPr>
            <a:r>
              <a:rPr lang="en-US" sz="2400" dirty="0" smtClean="0"/>
              <a:t>Blastocoel</a:t>
            </a:r>
          </a:p>
          <a:p>
            <a:pPr marL="937584" lvl="1">
              <a:defRPr/>
            </a:pPr>
            <a:r>
              <a:rPr lang="en-US" sz="2400" dirty="0" smtClean="0"/>
              <a:t>Inner Cell Mass (ICS)</a:t>
            </a:r>
          </a:p>
          <a:p>
            <a:pPr marL="937584" lvl="1">
              <a:defRPr/>
            </a:pPr>
            <a:endParaRPr lang="en-US" sz="2400" dirty="0"/>
          </a:p>
          <a:p>
            <a:endParaRPr lang="en-US" dirty="0"/>
          </a:p>
          <a:p>
            <a:pPr marL="937584" lvl="1">
              <a:defRPr/>
            </a:pPr>
            <a:endParaRPr lang="en-US" sz="2400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2134817"/>
            <a:ext cx="5105400" cy="3656383"/>
          </a:xfrm>
          <a:prstGeom prst="rect">
            <a:avLst/>
          </a:prstGeom>
        </p:spPr>
      </p:pic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382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Generation of embryonic stem cells</a:t>
            </a:r>
            <a:endParaRPr lang="en-IN" altLang="en-US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6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7509867" cy="5500688"/>
          </a:xfrm>
        </p:spPr>
        <p:txBody>
          <a:bodyPr>
            <a:normAutofit fontScale="92500"/>
          </a:bodyPr>
          <a:lstStyle/>
          <a:p>
            <a:pPr marL="625056">
              <a:lnSpc>
                <a:spcPct val="150000"/>
              </a:lnSpc>
              <a:defRPr/>
            </a:pPr>
            <a:r>
              <a:rPr lang="en-US" sz="2400" dirty="0" smtClean="0"/>
              <a:t>Isolate and transfer of ICS into culture dish in culture media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 smtClean="0"/>
              <a:t>Culture at 37c and 5% CO</a:t>
            </a:r>
            <a:r>
              <a:rPr lang="en-US" sz="2400" baseline="-25000" dirty="0" smtClean="0"/>
              <a:t>2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 smtClean="0"/>
              <a:t>Inner surface of culture dish is coated with inactivated MEFs as a feeder layer:</a:t>
            </a:r>
          </a:p>
          <a:p>
            <a:pPr marL="1250112" lvl="2">
              <a:lnSpc>
                <a:spcPct val="150000"/>
              </a:lnSpc>
              <a:defRPr/>
            </a:pPr>
            <a:r>
              <a:rPr lang="en-US" sz="2300" dirty="0" smtClean="0"/>
              <a:t>provides sticky surface for attachment</a:t>
            </a:r>
          </a:p>
          <a:p>
            <a:pPr marL="1250112" lvl="2">
              <a:lnSpc>
                <a:spcPct val="150000"/>
              </a:lnSpc>
              <a:defRPr/>
            </a:pPr>
            <a:r>
              <a:rPr lang="en-US" sz="2300" dirty="0" smtClean="0"/>
              <a:t>release nutrients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/>
              <a:t>Cells divide and spread over the dish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 smtClean="0"/>
              <a:t>ESCs are removed gently and plated into several different culture plates.</a:t>
            </a:r>
          </a:p>
        </p:txBody>
      </p:sp>
      <p:pic>
        <p:nvPicPr>
          <p:cNvPr id="276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02" y="3290293"/>
            <a:ext cx="1946672" cy="10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106984"/>
            <a:ext cx="1535906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701" y="2196406"/>
            <a:ext cx="1620738" cy="108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19" y="5564015"/>
            <a:ext cx="1491258" cy="99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89" y="4428828"/>
            <a:ext cx="1199927" cy="104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52400"/>
            <a:ext cx="8382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Generation of embryonic stem cells</a:t>
            </a:r>
            <a:endParaRPr lang="en-IN" altLang="en-US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2" name="Lige forbindelse 13"/>
          <p:cNvCxnSpPr/>
          <p:nvPr/>
        </p:nvCxnSpPr>
        <p:spPr>
          <a:xfrm>
            <a:off x="395536" y="10668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3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6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772400" cy="9144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Human Embryonic Stem Cell Colony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4" descr="Hues9p21_1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69389" y="3692625"/>
            <a:ext cx="350350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Human ES Cel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692625"/>
            <a:ext cx="362565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483768" y="1676400"/>
            <a:ext cx="1533128" cy="1340272"/>
            <a:chOff x="1795" y="901"/>
            <a:chExt cx="2175" cy="1931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 rot="189825">
              <a:off x="1919" y="1008"/>
              <a:ext cx="1968" cy="182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 bwMode="auto">
            <a:xfrm rot="189825">
              <a:off x="2796" y="2700"/>
              <a:ext cx="91" cy="120"/>
              <a:chOff x="2862" y="2747"/>
              <a:chExt cx="40" cy="79"/>
            </a:xfrm>
          </p:grpSpPr>
          <p:sp>
            <p:nvSpPr>
              <p:cNvPr id="319" name="AutoShape 7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20" name="Oval 8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8" name="Group 9"/>
            <p:cNvGrpSpPr>
              <a:grpSpLocks noChangeAspect="1"/>
            </p:cNvGrpSpPr>
            <p:nvPr/>
          </p:nvGrpSpPr>
          <p:grpSpPr bwMode="auto">
            <a:xfrm rot="-12985">
              <a:off x="2892" y="2707"/>
              <a:ext cx="91" cy="120"/>
              <a:chOff x="2862" y="2747"/>
              <a:chExt cx="40" cy="79"/>
            </a:xfrm>
          </p:grpSpPr>
          <p:sp>
            <p:nvSpPr>
              <p:cNvPr id="317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8" name="Oval 11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9" name="Group 12"/>
            <p:cNvGrpSpPr>
              <a:grpSpLocks noChangeAspect="1"/>
            </p:cNvGrpSpPr>
            <p:nvPr/>
          </p:nvGrpSpPr>
          <p:grpSpPr bwMode="auto">
            <a:xfrm rot="-805177">
              <a:off x="2987" y="2697"/>
              <a:ext cx="92" cy="120"/>
              <a:chOff x="2862" y="2747"/>
              <a:chExt cx="40" cy="79"/>
            </a:xfrm>
          </p:grpSpPr>
          <p:sp>
            <p:nvSpPr>
              <p:cNvPr id="315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6" name="Oval 14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0" name="Group 15"/>
            <p:cNvGrpSpPr>
              <a:grpSpLocks noChangeAspect="1"/>
            </p:cNvGrpSpPr>
            <p:nvPr/>
          </p:nvGrpSpPr>
          <p:grpSpPr bwMode="auto">
            <a:xfrm rot="-826681">
              <a:off x="3083" y="2678"/>
              <a:ext cx="91" cy="120"/>
              <a:chOff x="2862" y="2747"/>
              <a:chExt cx="40" cy="79"/>
            </a:xfrm>
          </p:grpSpPr>
          <p:sp>
            <p:nvSpPr>
              <p:cNvPr id="313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4" name="Oval 17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1" name="Group 18"/>
            <p:cNvGrpSpPr>
              <a:grpSpLocks noChangeAspect="1"/>
            </p:cNvGrpSpPr>
            <p:nvPr/>
          </p:nvGrpSpPr>
          <p:grpSpPr bwMode="auto">
            <a:xfrm rot="-929329">
              <a:off x="3175" y="2654"/>
              <a:ext cx="92" cy="120"/>
              <a:chOff x="2862" y="2747"/>
              <a:chExt cx="40" cy="79"/>
            </a:xfrm>
          </p:grpSpPr>
          <p:sp>
            <p:nvSpPr>
              <p:cNvPr id="311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2" name="Oval 20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2" name="Group 21"/>
            <p:cNvGrpSpPr>
              <a:grpSpLocks/>
            </p:cNvGrpSpPr>
            <p:nvPr/>
          </p:nvGrpSpPr>
          <p:grpSpPr bwMode="auto">
            <a:xfrm rot="397478">
              <a:off x="2917" y="2576"/>
              <a:ext cx="402" cy="143"/>
              <a:chOff x="2958" y="2553"/>
              <a:chExt cx="402" cy="143"/>
            </a:xfrm>
          </p:grpSpPr>
          <p:grpSp>
            <p:nvGrpSpPr>
              <p:cNvPr id="13" name="Group 22"/>
              <p:cNvGrpSpPr>
                <a:grpSpLocks/>
              </p:cNvGrpSpPr>
              <p:nvPr/>
            </p:nvGrpSpPr>
            <p:grpSpPr bwMode="auto">
              <a:xfrm rot="20538572" flipH="1">
                <a:off x="3085" y="2609"/>
                <a:ext cx="144" cy="48"/>
                <a:chOff x="2208" y="2064"/>
                <a:chExt cx="144" cy="48"/>
              </a:xfrm>
            </p:grpSpPr>
            <p:sp>
              <p:nvSpPr>
                <p:cNvPr id="309" name="Oval 2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10" name="Oval 2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4" name="Group 25"/>
              <p:cNvGrpSpPr>
                <a:grpSpLocks/>
              </p:cNvGrpSpPr>
              <p:nvPr/>
            </p:nvGrpSpPr>
            <p:grpSpPr bwMode="auto">
              <a:xfrm rot="20906740" flipH="1">
                <a:off x="2958" y="2648"/>
                <a:ext cx="144" cy="48"/>
                <a:chOff x="2208" y="2064"/>
                <a:chExt cx="144" cy="48"/>
              </a:xfrm>
            </p:grpSpPr>
            <p:sp>
              <p:nvSpPr>
                <p:cNvPr id="307" name="Oval 2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08" name="Oval 2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" name="Group 28"/>
              <p:cNvGrpSpPr>
                <a:grpSpLocks/>
              </p:cNvGrpSpPr>
              <p:nvPr/>
            </p:nvGrpSpPr>
            <p:grpSpPr bwMode="auto">
              <a:xfrm rot="19800456" flipH="1">
                <a:off x="3216" y="2553"/>
                <a:ext cx="144" cy="48"/>
                <a:chOff x="2208" y="2064"/>
                <a:chExt cx="144" cy="48"/>
              </a:xfrm>
            </p:grpSpPr>
            <p:sp>
              <p:nvSpPr>
                <p:cNvPr id="305" name="Oval 2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06" name="Oval 3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6" name="Group 31"/>
            <p:cNvGrpSpPr>
              <a:grpSpLocks noChangeAspect="1"/>
            </p:cNvGrpSpPr>
            <p:nvPr/>
          </p:nvGrpSpPr>
          <p:grpSpPr bwMode="auto">
            <a:xfrm rot="-1634682">
              <a:off x="3271" y="2619"/>
              <a:ext cx="92" cy="120"/>
              <a:chOff x="2862" y="2747"/>
              <a:chExt cx="40" cy="79"/>
            </a:xfrm>
          </p:grpSpPr>
          <p:sp>
            <p:nvSpPr>
              <p:cNvPr id="300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01" name="Oval 33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7" name="Group 34"/>
            <p:cNvGrpSpPr>
              <a:grpSpLocks noChangeAspect="1"/>
            </p:cNvGrpSpPr>
            <p:nvPr/>
          </p:nvGrpSpPr>
          <p:grpSpPr bwMode="auto">
            <a:xfrm rot="-1918573">
              <a:off x="3358" y="2570"/>
              <a:ext cx="91" cy="120"/>
              <a:chOff x="2862" y="2747"/>
              <a:chExt cx="40" cy="79"/>
            </a:xfrm>
          </p:grpSpPr>
          <p:sp>
            <p:nvSpPr>
              <p:cNvPr id="298" name="AutoShape 35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299" name="Oval 36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8" name="Group 37"/>
            <p:cNvGrpSpPr>
              <a:grpSpLocks/>
            </p:cNvGrpSpPr>
            <p:nvPr/>
          </p:nvGrpSpPr>
          <p:grpSpPr bwMode="auto">
            <a:xfrm rot="-2393204">
              <a:off x="3323" y="2196"/>
              <a:ext cx="645" cy="283"/>
              <a:chOff x="3291" y="2289"/>
              <a:chExt cx="645" cy="283"/>
            </a:xfrm>
          </p:grpSpPr>
          <p:grpSp>
            <p:nvGrpSpPr>
              <p:cNvPr id="19" name="Group 38"/>
              <p:cNvGrpSpPr>
                <a:grpSpLocks noChangeAspect="1"/>
              </p:cNvGrpSpPr>
              <p:nvPr/>
            </p:nvGrpSpPr>
            <p:grpSpPr bwMode="auto">
              <a:xfrm>
                <a:off x="3291" y="2450"/>
                <a:ext cx="91" cy="120"/>
                <a:chOff x="2862" y="2747"/>
                <a:chExt cx="40" cy="79"/>
              </a:xfrm>
            </p:grpSpPr>
            <p:sp>
              <p:nvSpPr>
                <p:cNvPr id="296" name="AutoShap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7" name="Oval 4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" name="Group 41"/>
              <p:cNvGrpSpPr>
                <a:grpSpLocks noChangeAspect="1"/>
              </p:cNvGrpSpPr>
              <p:nvPr/>
            </p:nvGrpSpPr>
            <p:grpSpPr bwMode="auto">
              <a:xfrm rot="-202810">
                <a:off x="3387" y="2452"/>
                <a:ext cx="91" cy="120"/>
                <a:chOff x="2862" y="2747"/>
                <a:chExt cx="40" cy="79"/>
              </a:xfrm>
            </p:grpSpPr>
            <p:sp>
              <p:nvSpPr>
                <p:cNvPr id="294" name="AutoShape 42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5" name="Oval 4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1" name="Group 44"/>
              <p:cNvGrpSpPr>
                <a:grpSpLocks noChangeAspect="1"/>
              </p:cNvGrpSpPr>
              <p:nvPr/>
            </p:nvGrpSpPr>
            <p:grpSpPr bwMode="auto">
              <a:xfrm rot="-995002">
                <a:off x="3481" y="2437"/>
                <a:ext cx="92" cy="120"/>
                <a:chOff x="2862" y="2747"/>
                <a:chExt cx="40" cy="79"/>
              </a:xfrm>
            </p:grpSpPr>
            <p:sp>
              <p:nvSpPr>
                <p:cNvPr id="292" name="AutoShap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3" name="Oval 4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2" name="Group 47"/>
              <p:cNvGrpSpPr>
                <a:grpSpLocks noChangeAspect="1"/>
              </p:cNvGrpSpPr>
              <p:nvPr/>
            </p:nvGrpSpPr>
            <p:grpSpPr bwMode="auto">
              <a:xfrm rot="-1016506">
                <a:off x="3576" y="2412"/>
                <a:ext cx="91" cy="120"/>
                <a:chOff x="2862" y="2747"/>
                <a:chExt cx="40" cy="79"/>
              </a:xfrm>
            </p:grpSpPr>
            <p:sp>
              <p:nvSpPr>
                <p:cNvPr id="290" name="AutoShap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1" name="Oval 4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" name="Group 50"/>
              <p:cNvGrpSpPr>
                <a:grpSpLocks noChangeAspect="1"/>
              </p:cNvGrpSpPr>
              <p:nvPr/>
            </p:nvGrpSpPr>
            <p:grpSpPr bwMode="auto">
              <a:xfrm rot="-1119154">
                <a:off x="3667" y="2383"/>
                <a:ext cx="92" cy="120"/>
                <a:chOff x="2862" y="2747"/>
                <a:chExt cx="40" cy="79"/>
              </a:xfrm>
            </p:grpSpPr>
            <p:sp>
              <p:nvSpPr>
                <p:cNvPr id="288" name="AutoShape 5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89" name="Oval 5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4" name="Group 53"/>
              <p:cNvGrpSpPr>
                <a:grpSpLocks noChangeAspect="1"/>
              </p:cNvGrpSpPr>
              <p:nvPr/>
            </p:nvGrpSpPr>
            <p:grpSpPr bwMode="auto">
              <a:xfrm rot="-1824508">
                <a:off x="3760" y="2343"/>
                <a:ext cx="92" cy="120"/>
                <a:chOff x="2862" y="2747"/>
                <a:chExt cx="40" cy="79"/>
              </a:xfrm>
            </p:grpSpPr>
            <p:sp>
              <p:nvSpPr>
                <p:cNvPr id="286" name="AutoShap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87" name="Oval 5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5" name="Group 56"/>
              <p:cNvGrpSpPr>
                <a:grpSpLocks noChangeAspect="1"/>
              </p:cNvGrpSpPr>
              <p:nvPr/>
            </p:nvGrpSpPr>
            <p:grpSpPr bwMode="auto">
              <a:xfrm rot="-2108398">
                <a:off x="3845" y="2289"/>
                <a:ext cx="91" cy="120"/>
                <a:chOff x="2862" y="2747"/>
                <a:chExt cx="40" cy="79"/>
              </a:xfrm>
            </p:grpSpPr>
            <p:sp>
              <p:nvSpPr>
                <p:cNvPr id="284" name="AutoShap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85" name="Oval 5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6" name="Group 59"/>
            <p:cNvGrpSpPr>
              <a:grpSpLocks/>
            </p:cNvGrpSpPr>
            <p:nvPr/>
          </p:nvGrpSpPr>
          <p:grpSpPr bwMode="auto">
            <a:xfrm rot="-5357399">
              <a:off x="3417" y="1572"/>
              <a:ext cx="645" cy="283"/>
              <a:chOff x="2940" y="1680"/>
              <a:chExt cx="645" cy="283"/>
            </a:xfrm>
          </p:grpSpPr>
          <p:grpSp>
            <p:nvGrpSpPr>
              <p:cNvPr id="27" name="Group 60"/>
              <p:cNvGrpSpPr>
                <a:grpSpLocks noChangeAspect="1"/>
              </p:cNvGrpSpPr>
              <p:nvPr/>
            </p:nvGrpSpPr>
            <p:grpSpPr bwMode="auto">
              <a:xfrm>
                <a:off x="2940" y="1841"/>
                <a:ext cx="91" cy="120"/>
                <a:chOff x="2862" y="2747"/>
                <a:chExt cx="40" cy="79"/>
              </a:xfrm>
            </p:grpSpPr>
            <p:sp>
              <p:nvSpPr>
                <p:cNvPr id="275" name="AutoShap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6" name="Oval 6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8" name="Group 63"/>
              <p:cNvGrpSpPr>
                <a:grpSpLocks noChangeAspect="1"/>
              </p:cNvGrpSpPr>
              <p:nvPr/>
            </p:nvGrpSpPr>
            <p:grpSpPr bwMode="auto">
              <a:xfrm rot="-202810">
                <a:off x="3036" y="1843"/>
                <a:ext cx="91" cy="120"/>
                <a:chOff x="2862" y="2747"/>
                <a:chExt cx="40" cy="79"/>
              </a:xfrm>
            </p:grpSpPr>
            <p:sp>
              <p:nvSpPr>
                <p:cNvPr id="273" name="AutoShap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4" name="Oval 6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9" name="Group 66"/>
              <p:cNvGrpSpPr>
                <a:grpSpLocks noChangeAspect="1"/>
              </p:cNvGrpSpPr>
              <p:nvPr/>
            </p:nvGrpSpPr>
            <p:grpSpPr bwMode="auto">
              <a:xfrm rot="-995002">
                <a:off x="3130" y="1828"/>
                <a:ext cx="92" cy="120"/>
                <a:chOff x="2862" y="2747"/>
                <a:chExt cx="40" cy="79"/>
              </a:xfrm>
            </p:grpSpPr>
            <p:sp>
              <p:nvSpPr>
                <p:cNvPr id="271" name="AutoShape 67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2" name="Oval 6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0" name="Group 69"/>
              <p:cNvGrpSpPr>
                <a:grpSpLocks noChangeAspect="1"/>
              </p:cNvGrpSpPr>
              <p:nvPr/>
            </p:nvGrpSpPr>
            <p:grpSpPr bwMode="auto">
              <a:xfrm rot="-1016506">
                <a:off x="3225" y="1803"/>
                <a:ext cx="91" cy="120"/>
                <a:chOff x="2862" y="2747"/>
                <a:chExt cx="40" cy="79"/>
              </a:xfrm>
            </p:grpSpPr>
            <p:sp>
              <p:nvSpPr>
                <p:cNvPr id="269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0" name="Oval 7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1" name="Group 72"/>
              <p:cNvGrpSpPr>
                <a:grpSpLocks noChangeAspect="1"/>
              </p:cNvGrpSpPr>
              <p:nvPr/>
            </p:nvGrpSpPr>
            <p:grpSpPr bwMode="auto">
              <a:xfrm rot="-1119154">
                <a:off x="3316" y="1774"/>
                <a:ext cx="92" cy="120"/>
                <a:chOff x="2862" y="2747"/>
                <a:chExt cx="40" cy="79"/>
              </a:xfrm>
            </p:grpSpPr>
            <p:sp>
              <p:nvSpPr>
                <p:cNvPr id="267" name="AutoShap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68" name="Oval 7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" name="Group 75"/>
              <p:cNvGrpSpPr>
                <a:grpSpLocks noChangeAspect="1"/>
              </p:cNvGrpSpPr>
              <p:nvPr/>
            </p:nvGrpSpPr>
            <p:grpSpPr bwMode="auto">
              <a:xfrm rot="-1824508">
                <a:off x="3409" y="1734"/>
                <a:ext cx="92" cy="120"/>
                <a:chOff x="2862" y="2747"/>
                <a:chExt cx="40" cy="79"/>
              </a:xfrm>
            </p:grpSpPr>
            <p:sp>
              <p:nvSpPr>
                <p:cNvPr id="265" name="AutoShap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66" name="Oval 7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" name="Group 78"/>
              <p:cNvGrpSpPr>
                <a:grpSpLocks noChangeAspect="1"/>
              </p:cNvGrpSpPr>
              <p:nvPr/>
            </p:nvGrpSpPr>
            <p:grpSpPr bwMode="auto">
              <a:xfrm rot="-2108398">
                <a:off x="3494" y="1680"/>
                <a:ext cx="91" cy="120"/>
                <a:chOff x="2862" y="2747"/>
                <a:chExt cx="40" cy="79"/>
              </a:xfrm>
            </p:grpSpPr>
            <p:sp>
              <p:nvSpPr>
                <p:cNvPr id="263" name="AutoShap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64" name="Oval 8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4" name="Group 81"/>
            <p:cNvGrpSpPr>
              <a:grpSpLocks/>
            </p:cNvGrpSpPr>
            <p:nvPr/>
          </p:nvGrpSpPr>
          <p:grpSpPr bwMode="auto">
            <a:xfrm rot="-8084344">
              <a:off x="3018" y="1080"/>
              <a:ext cx="645" cy="283"/>
              <a:chOff x="2940" y="2637"/>
              <a:chExt cx="645" cy="283"/>
            </a:xfrm>
          </p:grpSpPr>
          <p:grpSp>
            <p:nvGrpSpPr>
              <p:cNvPr id="43" name="Group 82"/>
              <p:cNvGrpSpPr>
                <a:grpSpLocks noChangeAspect="1"/>
              </p:cNvGrpSpPr>
              <p:nvPr/>
            </p:nvGrpSpPr>
            <p:grpSpPr bwMode="auto">
              <a:xfrm>
                <a:off x="2940" y="2798"/>
                <a:ext cx="91" cy="120"/>
                <a:chOff x="2862" y="2747"/>
                <a:chExt cx="40" cy="79"/>
              </a:xfrm>
            </p:grpSpPr>
            <p:sp>
              <p:nvSpPr>
                <p:cNvPr id="254" name="AutoShape 83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55" name="Oval 8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4" name="Group 85"/>
              <p:cNvGrpSpPr>
                <a:grpSpLocks noChangeAspect="1"/>
              </p:cNvGrpSpPr>
              <p:nvPr/>
            </p:nvGrpSpPr>
            <p:grpSpPr bwMode="auto">
              <a:xfrm rot="-202810">
                <a:off x="3036" y="2800"/>
                <a:ext cx="91" cy="120"/>
                <a:chOff x="2862" y="2747"/>
                <a:chExt cx="40" cy="79"/>
              </a:xfrm>
            </p:grpSpPr>
            <p:sp>
              <p:nvSpPr>
                <p:cNvPr id="252" name="AutoShap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53" name="Oval 8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5" name="Group 88"/>
              <p:cNvGrpSpPr>
                <a:grpSpLocks noChangeAspect="1"/>
              </p:cNvGrpSpPr>
              <p:nvPr/>
            </p:nvGrpSpPr>
            <p:grpSpPr bwMode="auto">
              <a:xfrm rot="-995002">
                <a:off x="3130" y="2785"/>
                <a:ext cx="92" cy="120"/>
                <a:chOff x="2862" y="2747"/>
                <a:chExt cx="40" cy="79"/>
              </a:xfrm>
            </p:grpSpPr>
            <p:sp>
              <p:nvSpPr>
                <p:cNvPr id="250" name="AutoShap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51" name="Oval 9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52" name="Group 91"/>
              <p:cNvGrpSpPr>
                <a:grpSpLocks noChangeAspect="1"/>
              </p:cNvGrpSpPr>
              <p:nvPr/>
            </p:nvGrpSpPr>
            <p:grpSpPr bwMode="auto">
              <a:xfrm rot="-1016506">
                <a:off x="3225" y="2760"/>
                <a:ext cx="91" cy="120"/>
                <a:chOff x="2862" y="2747"/>
                <a:chExt cx="40" cy="79"/>
              </a:xfrm>
            </p:grpSpPr>
            <p:sp>
              <p:nvSpPr>
                <p:cNvPr id="248" name="AutoShap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9" name="Oval 9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53" name="Group 94"/>
              <p:cNvGrpSpPr>
                <a:grpSpLocks noChangeAspect="1"/>
              </p:cNvGrpSpPr>
              <p:nvPr/>
            </p:nvGrpSpPr>
            <p:grpSpPr bwMode="auto">
              <a:xfrm rot="-1119154">
                <a:off x="3316" y="2731"/>
                <a:ext cx="92" cy="120"/>
                <a:chOff x="2862" y="2747"/>
                <a:chExt cx="40" cy="79"/>
              </a:xfrm>
            </p:grpSpPr>
            <p:sp>
              <p:nvSpPr>
                <p:cNvPr id="246" name="AutoShap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7" name="Oval 9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54" name="Group 97"/>
              <p:cNvGrpSpPr>
                <a:grpSpLocks noChangeAspect="1"/>
              </p:cNvGrpSpPr>
              <p:nvPr/>
            </p:nvGrpSpPr>
            <p:grpSpPr bwMode="auto">
              <a:xfrm rot="-1824508">
                <a:off x="3409" y="2691"/>
                <a:ext cx="92" cy="120"/>
                <a:chOff x="2862" y="2747"/>
                <a:chExt cx="40" cy="79"/>
              </a:xfrm>
            </p:grpSpPr>
            <p:sp>
              <p:nvSpPr>
                <p:cNvPr id="244" name="AutoShape 98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5" name="Oval 9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1" name="Group 100"/>
              <p:cNvGrpSpPr>
                <a:grpSpLocks noChangeAspect="1"/>
              </p:cNvGrpSpPr>
              <p:nvPr/>
            </p:nvGrpSpPr>
            <p:grpSpPr bwMode="auto">
              <a:xfrm rot="-2108398">
                <a:off x="3494" y="2637"/>
                <a:ext cx="91" cy="120"/>
                <a:chOff x="2862" y="2747"/>
                <a:chExt cx="40" cy="79"/>
              </a:xfrm>
            </p:grpSpPr>
            <p:sp>
              <p:nvSpPr>
                <p:cNvPr id="242" name="AutoShape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3" name="Oval 10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62" name="Group 103"/>
            <p:cNvGrpSpPr>
              <a:grpSpLocks noChangeAspect="1"/>
            </p:cNvGrpSpPr>
            <p:nvPr/>
          </p:nvGrpSpPr>
          <p:grpSpPr bwMode="auto">
            <a:xfrm rot="484687">
              <a:off x="2947" y="1015"/>
              <a:ext cx="91" cy="120"/>
              <a:chOff x="2862" y="2747"/>
              <a:chExt cx="40" cy="79"/>
            </a:xfrm>
          </p:grpSpPr>
          <p:sp>
            <p:nvSpPr>
              <p:cNvPr id="233" name="AutoShape 104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234" name="Oval 105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63" name="Group 106"/>
            <p:cNvGrpSpPr>
              <a:grpSpLocks/>
            </p:cNvGrpSpPr>
            <p:nvPr/>
          </p:nvGrpSpPr>
          <p:grpSpPr bwMode="auto">
            <a:xfrm rot="399890">
              <a:off x="1791" y="947"/>
              <a:ext cx="1093" cy="1813"/>
              <a:chOff x="1777" y="1009"/>
              <a:chExt cx="1093" cy="1813"/>
            </a:xfrm>
          </p:grpSpPr>
          <p:grpSp>
            <p:nvGrpSpPr>
              <p:cNvPr id="74" name="Group 107"/>
              <p:cNvGrpSpPr>
                <a:grpSpLocks noChangeAspect="1"/>
              </p:cNvGrpSpPr>
              <p:nvPr/>
            </p:nvGrpSpPr>
            <p:grpSpPr bwMode="auto">
              <a:xfrm rot="10600670">
                <a:off x="2741" y="1009"/>
                <a:ext cx="91" cy="120"/>
                <a:chOff x="2862" y="2747"/>
                <a:chExt cx="40" cy="79"/>
              </a:xfrm>
            </p:grpSpPr>
            <p:sp>
              <p:nvSpPr>
                <p:cNvPr id="231" name="AutoShape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32" name="Oval 10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75" name="Group 110"/>
              <p:cNvGrpSpPr>
                <a:grpSpLocks noChangeAspect="1"/>
              </p:cNvGrpSpPr>
              <p:nvPr/>
            </p:nvGrpSpPr>
            <p:grpSpPr bwMode="auto">
              <a:xfrm rot="9808477">
                <a:off x="2647" y="1024"/>
                <a:ext cx="92" cy="120"/>
                <a:chOff x="2862" y="2747"/>
                <a:chExt cx="40" cy="79"/>
              </a:xfrm>
            </p:grpSpPr>
            <p:sp>
              <p:nvSpPr>
                <p:cNvPr id="229" name="AutoShape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30" name="Oval 11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76" name="Group 113"/>
              <p:cNvGrpSpPr>
                <a:grpSpLocks noChangeAspect="1"/>
              </p:cNvGrpSpPr>
              <p:nvPr/>
            </p:nvGrpSpPr>
            <p:grpSpPr bwMode="auto">
              <a:xfrm rot="9786974">
                <a:off x="2552" y="1049"/>
                <a:ext cx="91" cy="120"/>
                <a:chOff x="2862" y="2747"/>
                <a:chExt cx="40" cy="79"/>
              </a:xfrm>
            </p:grpSpPr>
            <p:sp>
              <p:nvSpPr>
                <p:cNvPr id="227" name="AutoShape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8" name="Oval 11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83" name="Group 116"/>
              <p:cNvGrpSpPr>
                <a:grpSpLocks noChangeAspect="1"/>
              </p:cNvGrpSpPr>
              <p:nvPr/>
            </p:nvGrpSpPr>
            <p:grpSpPr bwMode="auto">
              <a:xfrm rot="9684326">
                <a:off x="2461" y="1078"/>
                <a:ext cx="92" cy="120"/>
                <a:chOff x="2862" y="2747"/>
                <a:chExt cx="40" cy="79"/>
              </a:xfrm>
            </p:grpSpPr>
            <p:sp>
              <p:nvSpPr>
                <p:cNvPr id="225" name="AutoShape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6" name="Oval 11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84" name="Group 119"/>
              <p:cNvGrpSpPr>
                <a:grpSpLocks noChangeAspect="1"/>
              </p:cNvGrpSpPr>
              <p:nvPr/>
            </p:nvGrpSpPr>
            <p:grpSpPr bwMode="auto">
              <a:xfrm rot="8978972">
                <a:off x="2368" y="1118"/>
                <a:ext cx="92" cy="120"/>
                <a:chOff x="2862" y="2747"/>
                <a:chExt cx="40" cy="79"/>
              </a:xfrm>
            </p:grpSpPr>
            <p:sp>
              <p:nvSpPr>
                <p:cNvPr id="223" name="AutoShape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4" name="Oval 12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85" name="Group 122"/>
              <p:cNvGrpSpPr>
                <a:grpSpLocks noChangeAspect="1"/>
              </p:cNvGrpSpPr>
              <p:nvPr/>
            </p:nvGrpSpPr>
            <p:grpSpPr bwMode="auto">
              <a:xfrm rot="8695082">
                <a:off x="2283" y="1171"/>
                <a:ext cx="91" cy="120"/>
                <a:chOff x="2862" y="2747"/>
                <a:chExt cx="40" cy="79"/>
              </a:xfrm>
            </p:grpSpPr>
            <p:sp>
              <p:nvSpPr>
                <p:cNvPr id="221" name="AutoShape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2" name="Oval 12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92" name="Group 125"/>
              <p:cNvGrpSpPr>
                <a:grpSpLocks/>
              </p:cNvGrpSpPr>
              <p:nvPr/>
            </p:nvGrpSpPr>
            <p:grpSpPr bwMode="auto">
              <a:xfrm rot="8220450">
                <a:off x="1777" y="1392"/>
                <a:ext cx="645" cy="283"/>
                <a:chOff x="3291" y="2289"/>
                <a:chExt cx="645" cy="283"/>
              </a:xfrm>
            </p:grpSpPr>
            <p:grpSp>
              <p:nvGrpSpPr>
                <p:cNvPr id="93" name="Group 126"/>
                <p:cNvGrpSpPr>
                  <a:grpSpLocks noChangeAspect="1"/>
                </p:cNvGrpSpPr>
                <p:nvPr/>
              </p:nvGrpSpPr>
              <p:grpSpPr bwMode="auto">
                <a:xfrm>
                  <a:off x="3291" y="2450"/>
                  <a:ext cx="91" cy="120"/>
                  <a:chOff x="2862" y="2747"/>
                  <a:chExt cx="40" cy="79"/>
                </a:xfrm>
              </p:grpSpPr>
              <p:sp>
                <p:nvSpPr>
                  <p:cNvPr id="219" name="AutoShape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20" name="Oval 128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4" name="Group 129"/>
                <p:cNvGrpSpPr>
                  <a:grpSpLocks noChangeAspect="1"/>
                </p:cNvGrpSpPr>
                <p:nvPr/>
              </p:nvGrpSpPr>
              <p:grpSpPr bwMode="auto">
                <a:xfrm rot="-202810">
                  <a:off x="3387" y="2452"/>
                  <a:ext cx="91" cy="120"/>
                  <a:chOff x="2862" y="2747"/>
                  <a:chExt cx="40" cy="79"/>
                </a:xfrm>
              </p:grpSpPr>
              <p:sp>
                <p:nvSpPr>
                  <p:cNvPr id="217" name="AutoShape 1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8" name="Oval 131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5" name="Group 132"/>
                <p:cNvGrpSpPr>
                  <a:grpSpLocks noChangeAspect="1"/>
                </p:cNvGrpSpPr>
                <p:nvPr/>
              </p:nvGrpSpPr>
              <p:grpSpPr bwMode="auto">
                <a:xfrm rot="-995002">
                  <a:off x="3481" y="2437"/>
                  <a:ext cx="92" cy="120"/>
                  <a:chOff x="2862" y="2747"/>
                  <a:chExt cx="40" cy="79"/>
                </a:xfrm>
              </p:grpSpPr>
              <p:sp>
                <p:nvSpPr>
                  <p:cNvPr id="215" name="AutoShape 1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6" name="Oval 134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6" name="Group 135"/>
                <p:cNvGrpSpPr>
                  <a:grpSpLocks noChangeAspect="1"/>
                </p:cNvGrpSpPr>
                <p:nvPr/>
              </p:nvGrpSpPr>
              <p:grpSpPr bwMode="auto">
                <a:xfrm rot="-1016506">
                  <a:off x="3576" y="2412"/>
                  <a:ext cx="91" cy="120"/>
                  <a:chOff x="2862" y="2747"/>
                  <a:chExt cx="40" cy="79"/>
                </a:xfrm>
              </p:grpSpPr>
              <p:sp>
                <p:nvSpPr>
                  <p:cNvPr id="213" name="AutoShape 1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4" name="Oval 137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7" name="Group 138"/>
                <p:cNvGrpSpPr>
                  <a:grpSpLocks noChangeAspect="1"/>
                </p:cNvGrpSpPr>
                <p:nvPr/>
              </p:nvGrpSpPr>
              <p:grpSpPr bwMode="auto">
                <a:xfrm rot="-1119154">
                  <a:off x="3667" y="2383"/>
                  <a:ext cx="92" cy="120"/>
                  <a:chOff x="2862" y="2747"/>
                  <a:chExt cx="40" cy="79"/>
                </a:xfrm>
              </p:grpSpPr>
              <p:sp>
                <p:nvSpPr>
                  <p:cNvPr id="211" name="AutoShape 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2" name="Oval 14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0" name="Group 141"/>
                <p:cNvGrpSpPr>
                  <a:grpSpLocks noChangeAspect="1"/>
                </p:cNvGrpSpPr>
                <p:nvPr/>
              </p:nvGrpSpPr>
              <p:grpSpPr bwMode="auto">
                <a:xfrm rot="-1824508">
                  <a:off x="3760" y="2343"/>
                  <a:ext cx="92" cy="120"/>
                  <a:chOff x="2862" y="2747"/>
                  <a:chExt cx="40" cy="79"/>
                </a:xfrm>
              </p:grpSpPr>
              <p:sp>
                <p:nvSpPr>
                  <p:cNvPr id="209" name="AutoShape 1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0" name="Oval 143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1" name="Group 144"/>
                <p:cNvGrpSpPr>
                  <a:grpSpLocks noChangeAspect="1"/>
                </p:cNvGrpSpPr>
                <p:nvPr/>
              </p:nvGrpSpPr>
              <p:grpSpPr bwMode="auto">
                <a:xfrm rot="-2108398">
                  <a:off x="3845" y="2289"/>
                  <a:ext cx="91" cy="120"/>
                  <a:chOff x="2862" y="2747"/>
                  <a:chExt cx="40" cy="79"/>
                </a:xfrm>
              </p:grpSpPr>
              <p:sp>
                <p:nvSpPr>
                  <p:cNvPr id="207" name="AutoShape 1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08" name="Oval 146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</p:grpSp>
          <p:grpSp>
            <p:nvGrpSpPr>
              <p:cNvPr id="112" name="Group 147"/>
              <p:cNvGrpSpPr>
                <a:grpSpLocks/>
              </p:cNvGrpSpPr>
              <p:nvPr/>
            </p:nvGrpSpPr>
            <p:grpSpPr bwMode="auto">
              <a:xfrm rot="5256256">
                <a:off x="1720" y="2022"/>
                <a:ext cx="645" cy="283"/>
                <a:chOff x="2940" y="1680"/>
                <a:chExt cx="645" cy="283"/>
              </a:xfrm>
            </p:grpSpPr>
            <p:grpSp>
              <p:nvGrpSpPr>
                <p:cNvPr id="113" name="Group 148"/>
                <p:cNvGrpSpPr>
                  <a:grpSpLocks noChangeAspect="1"/>
                </p:cNvGrpSpPr>
                <p:nvPr/>
              </p:nvGrpSpPr>
              <p:grpSpPr bwMode="auto">
                <a:xfrm>
                  <a:off x="2940" y="1841"/>
                  <a:ext cx="91" cy="120"/>
                  <a:chOff x="2862" y="2747"/>
                  <a:chExt cx="40" cy="79"/>
                </a:xfrm>
              </p:grpSpPr>
              <p:sp>
                <p:nvSpPr>
                  <p:cNvPr id="198" name="AutoShape 1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9" name="Oval 15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4" name="Group 151"/>
                <p:cNvGrpSpPr>
                  <a:grpSpLocks noChangeAspect="1"/>
                </p:cNvGrpSpPr>
                <p:nvPr/>
              </p:nvGrpSpPr>
              <p:grpSpPr bwMode="auto">
                <a:xfrm rot="-202810">
                  <a:off x="3036" y="1843"/>
                  <a:ext cx="91" cy="120"/>
                  <a:chOff x="2862" y="2747"/>
                  <a:chExt cx="40" cy="79"/>
                </a:xfrm>
              </p:grpSpPr>
              <p:sp>
                <p:nvSpPr>
                  <p:cNvPr id="196" name="AutoShape 1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7" name="Oval 153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5" name="Group 154"/>
                <p:cNvGrpSpPr>
                  <a:grpSpLocks noChangeAspect="1"/>
                </p:cNvGrpSpPr>
                <p:nvPr/>
              </p:nvGrpSpPr>
              <p:grpSpPr bwMode="auto">
                <a:xfrm rot="-995002">
                  <a:off x="3130" y="1828"/>
                  <a:ext cx="92" cy="120"/>
                  <a:chOff x="2862" y="2747"/>
                  <a:chExt cx="40" cy="79"/>
                </a:xfrm>
              </p:grpSpPr>
              <p:sp>
                <p:nvSpPr>
                  <p:cNvPr id="194" name="AutoShape 1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5" name="Oval 156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28" name="Group 157"/>
                <p:cNvGrpSpPr>
                  <a:grpSpLocks noChangeAspect="1"/>
                </p:cNvGrpSpPr>
                <p:nvPr/>
              </p:nvGrpSpPr>
              <p:grpSpPr bwMode="auto">
                <a:xfrm rot="-1016506">
                  <a:off x="3225" y="1803"/>
                  <a:ext cx="91" cy="120"/>
                  <a:chOff x="2862" y="2747"/>
                  <a:chExt cx="40" cy="79"/>
                </a:xfrm>
              </p:grpSpPr>
              <p:sp>
                <p:nvSpPr>
                  <p:cNvPr id="192" name="AutoShape 1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3" name="Oval 159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29" name="Group 160"/>
                <p:cNvGrpSpPr>
                  <a:grpSpLocks noChangeAspect="1"/>
                </p:cNvGrpSpPr>
                <p:nvPr/>
              </p:nvGrpSpPr>
              <p:grpSpPr bwMode="auto">
                <a:xfrm rot="-1119154">
                  <a:off x="3316" y="1774"/>
                  <a:ext cx="92" cy="120"/>
                  <a:chOff x="2862" y="2747"/>
                  <a:chExt cx="40" cy="79"/>
                </a:xfrm>
              </p:grpSpPr>
              <p:sp>
                <p:nvSpPr>
                  <p:cNvPr id="190" name="AutoShape 1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1" name="Oval 162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30" name="Group 163"/>
                <p:cNvGrpSpPr>
                  <a:grpSpLocks noChangeAspect="1"/>
                </p:cNvGrpSpPr>
                <p:nvPr/>
              </p:nvGrpSpPr>
              <p:grpSpPr bwMode="auto">
                <a:xfrm rot="-1824508">
                  <a:off x="3409" y="1734"/>
                  <a:ext cx="92" cy="120"/>
                  <a:chOff x="2862" y="2747"/>
                  <a:chExt cx="40" cy="79"/>
                </a:xfrm>
              </p:grpSpPr>
              <p:sp>
                <p:nvSpPr>
                  <p:cNvPr id="188" name="AutoShape 1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89" name="Oval 165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31" name="Group 166"/>
                <p:cNvGrpSpPr>
                  <a:grpSpLocks noChangeAspect="1"/>
                </p:cNvGrpSpPr>
                <p:nvPr/>
              </p:nvGrpSpPr>
              <p:grpSpPr bwMode="auto">
                <a:xfrm rot="-2108398">
                  <a:off x="3494" y="1680"/>
                  <a:ext cx="91" cy="120"/>
                  <a:chOff x="2862" y="2747"/>
                  <a:chExt cx="40" cy="79"/>
                </a:xfrm>
              </p:grpSpPr>
              <p:sp>
                <p:nvSpPr>
                  <p:cNvPr id="186" name="AutoShape 1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87" name="Oval 168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</p:grpSp>
          <p:grpSp>
            <p:nvGrpSpPr>
              <p:cNvPr id="132" name="Group 169"/>
              <p:cNvGrpSpPr>
                <a:grpSpLocks/>
              </p:cNvGrpSpPr>
              <p:nvPr/>
            </p:nvGrpSpPr>
            <p:grpSpPr bwMode="auto">
              <a:xfrm rot="2529311">
                <a:off x="2142" y="2492"/>
                <a:ext cx="645" cy="283"/>
                <a:chOff x="2940" y="2637"/>
                <a:chExt cx="645" cy="283"/>
              </a:xfrm>
            </p:grpSpPr>
            <p:grpSp>
              <p:nvGrpSpPr>
                <p:cNvPr id="133" name="Group 170"/>
                <p:cNvGrpSpPr>
                  <a:grpSpLocks noChangeAspect="1"/>
                </p:cNvGrpSpPr>
                <p:nvPr/>
              </p:nvGrpSpPr>
              <p:grpSpPr bwMode="auto">
                <a:xfrm>
                  <a:off x="2940" y="2798"/>
                  <a:ext cx="91" cy="120"/>
                  <a:chOff x="2862" y="2747"/>
                  <a:chExt cx="40" cy="79"/>
                </a:xfrm>
              </p:grpSpPr>
              <p:sp>
                <p:nvSpPr>
                  <p:cNvPr id="177" name="AutoShape 1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8" name="Oval 172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6" name="Group 173"/>
                <p:cNvGrpSpPr>
                  <a:grpSpLocks noChangeAspect="1"/>
                </p:cNvGrpSpPr>
                <p:nvPr/>
              </p:nvGrpSpPr>
              <p:grpSpPr bwMode="auto">
                <a:xfrm rot="-202810">
                  <a:off x="3036" y="2800"/>
                  <a:ext cx="91" cy="120"/>
                  <a:chOff x="2862" y="2747"/>
                  <a:chExt cx="40" cy="79"/>
                </a:xfrm>
              </p:grpSpPr>
              <p:sp>
                <p:nvSpPr>
                  <p:cNvPr id="175" name="AutoShap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6" name="Oval 175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7" name="Group 176"/>
                <p:cNvGrpSpPr>
                  <a:grpSpLocks noChangeAspect="1"/>
                </p:cNvGrpSpPr>
                <p:nvPr/>
              </p:nvGrpSpPr>
              <p:grpSpPr bwMode="auto">
                <a:xfrm rot="-995002">
                  <a:off x="3130" y="2785"/>
                  <a:ext cx="92" cy="120"/>
                  <a:chOff x="2862" y="2747"/>
                  <a:chExt cx="40" cy="79"/>
                </a:xfrm>
              </p:grpSpPr>
              <p:sp>
                <p:nvSpPr>
                  <p:cNvPr id="173" name="AutoShape 1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4" name="Oval 178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8" name="Group 179"/>
                <p:cNvGrpSpPr>
                  <a:grpSpLocks noChangeAspect="1"/>
                </p:cNvGrpSpPr>
                <p:nvPr/>
              </p:nvGrpSpPr>
              <p:grpSpPr bwMode="auto">
                <a:xfrm rot="-1016506">
                  <a:off x="3225" y="2760"/>
                  <a:ext cx="91" cy="120"/>
                  <a:chOff x="2862" y="2747"/>
                  <a:chExt cx="40" cy="79"/>
                </a:xfrm>
              </p:grpSpPr>
              <p:sp>
                <p:nvSpPr>
                  <p:cNvPr id="171" name="AutoShape 1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2" name="Oval 181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9" name="Group 182"/>
                <p:cNvGrpSpPr>
                  <a:grpSpLocks noChangeAspect="1"/>
                </p:cNvGrpSpPr>
                <p:nvPr/>
              </p:nvGrpSpPr>
              <p:grpSpPr bwMode="auto">
                <a:xfrm rot="-1119154">
                  <a:off x="3316" y="2731"/>
                  <a:ext cx="92" cy="120"/>
                  <a:chOff x="2862" y="2747"/>
                  <a:chExt cx="40" cy="79"/>
                </a:xfrm>
              </p:grpSpPr>
              <p:sp>
                <p:nvSpPr>
                  <p:cNvPr id="169" name="AutoShape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0" name="Oval 184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50" name="Group 185"/>
                <p:cNvGrpSpPr>
                  <a:grpSpLocks noChangeAspect="1"/>
                </p:cNvGrpSpPr>
                <p:nvPr/>
              </p:nvGrpSpPr>
              <p:grpSpPr bwMode="auto">
                <a:xfrm rot="-1824508">
                  <a:off x="3409" y="2691"/>
                  <a:ext cx="92" cy="120"/>
                  <a:chOff x="2862" y="2747"/>
                  <a:chExt cx="40" cy="79"/>
                </a:xfrm>
              </p:grpSpPr>
              <p:sp>
                <p:nvSpPr>
                  <p:cNvPr id="167" name="AutoShape 1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68" name="Oval 187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51" name="Group 188"/>
                <p:cNvGrpSpPr>
                  <a:grpSpLocks noChangeAspect="1"/>
                </p:cNvGrpSpPr>
                <p:nvPr/>
              </p:nvGrpSpPr>
              <p:grpSpPr bwMode="auto">
                <a:xfrm rot="-2108398">
                  <a:off x="3494" y="2637"/>
                  <a:ext cx="91" cy="120"/>
                  <a:chOff x="2862" y="2747"/>
                  <a:chExt cx="40" cy="79"/>
                </a:xfrm>
              </p:grpSpPr>
              <p:sp>
                <p:nvSpPr>
                  <p:cNvPr id="165" name="AutoShape 1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66" name="Oval 19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</p:grpSp>
          <p:grpSp>
            <p:nvGrpSpPr>
              <p:cNvPr id="152" name="Group 191"/>
              <p:cNvGrpSpPr>
                <a:grpSpLocks noChangeAspect="1"/>
              </p:cNvGrpSpPr>
              <p:nvPr/>
            </p:nvGrpSpPr>
            <p:grpSpPr bwMode="auto">
              <a:xfrm rot="-10501659">
                <a:off x="2779" y="2702"/>
                <a:ext cx="91" cy="120"/>
                <a:chOff x="2862" y="2747"/>
                <a:chExt cx="40" cy="79"/>
              </a:xfrm>
            </p:grpSpPr>
            <p:sp>
              <p:nvSpPr>
                <p:cNvPr id="156" name="AutoShape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57" name="Oval 19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53" name="Group 194"/>
            <p:cNvGrpSpPr>
              <a:grpSpLocks/>
            </p:cNvGrpSpPr>
            <p:nvPr/>
          </p:nvGrpSpPr>
          <p:grpSpPr bwMode="auto">
            <a:xfrm rot="2041447">
              <a:off x="2106" y="2455"/>
              <a:ext cx="832" cy="163"/>
              <a:chOff x="3488" y="2632"/>
              <a:chExt cx="832" cy="163"/>
            </a:xfrm>
          </p:grpSpPr>
          <p:grpSp>
            <p:nvGrpSpPr>
              <p:cNvPr id="154" name="Group 195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144" name="Oval 19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45" name="Oval 19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5" name="Group 198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142" name="Oval 19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43" name="Oval 20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8" name="Group 201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140" name="Oval 20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41" name="Oval 20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9" name="Group 204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138" name="Oval 20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39" name="Oval 20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60" name="Group 207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136" name="Oval 20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37" name="Oval 20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61" name="Group 210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134" name="Oval 21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35" name="Oval 21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62" name="Group 213"/>
            <p:cNvGrpSpPr>
              <a:grpSpLocks/>
            </p:cNvGrpSpPr>
            <p:nvPr/>
          </p:nvGrpSpPr>
          <p:grpSpPr bwMode="auto">
            <a:xfrm rot="1598930">
              <a:off x="2227" y="2444"/>
              <a:ext cx="832" cy="163"/>
              <a:chOff x="3488" y="2632"/>
              <a:chExt cx="832" cy="163"/>
            </a:xfrm>
          </p:grpSpPr>
          <p:grpSp>
            <p:nvGrpSpPr>
              <p:cNvPr id="163" name="Group 214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126" name="Oval 21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7" name="Oval 21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64" name="Group 217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124" name="Oval 21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5" name="Oval 21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79" name="Group 220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122" name="Oval 22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3" name="Oval 22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0" name="Group 223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120" name="Oval 22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1" name="Oval 22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1" name="Group 226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118" name="Oval 22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19" name="Oval 22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2" name="Group 229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116" name="Oval 23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17" name="Oval 23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83" name="Group 232"/>
            <p:cNvGrpSpPr>
              <a:grpSpLocks/>
            </p:cNvGrpSpPr>
            <p:nvPr/>
          </p:nvGrpSpPr>
          <p:grpSpPr bwMode="auto">
            <a:xfrm rot="1155575">
              <a:off x="2320" y="2419"/>
              <a:ext cx="832" cy="163"/>
              <a:chOff x="3488" y="2632"/>
              <a:chExt cx="832" cy="163"/>
            </a:xfrm>
          </p:grpSpPr>
          <p:grpSp>
            <p:nvGrpSpPr>
              <p:cNvPr id="184" name="Group 233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108" name="Oval 23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9" name="Oval 23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5" name="Group 236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106" name="Oval 23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7" name="Oval 23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0" name="Group 239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104" name="Oval 24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5" name="Oval 24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1" name="Group 242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102" name="Oval 24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3" name="Oval 24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2" name="Group 245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100" name="Oval 24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1" name="Oval 24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3" name="Group 248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98" name="Oval 24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99" name="Oval 25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04" name="Group 251"/>
            <p:cNvGrpSpPr>
              <a:grpSpLocks/>
            </p:cNvGrpSpPr>
            <p:nvPr/>
          </p:nvGrpSpPr>
          <p:grpSpPr bwMode="auto">
            <a:xfrm rot="-1199742">
              <a:off x="3262" y="2384"/>
              <a:ext cx="402" cy="143"/>
              <a:chOff x="3198" y="2352"/>
              <a:chExt cx="402" cy="143"/>
            </a:xfrm>
          </p:grpSpPr>
          <p:grpSp>
            <p:nvGrpSpPr>
              <p:cNvPr id="205" name="Group 252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90" name="Oval 25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91" name="Oval 25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6" name="Group 255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88" name="Oval 25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9" name="Oval 25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5" name="Group 258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86" name="Oval 25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7" name="Oval 26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36" name="Group 261"/>
            <p:cNvGrpSpPr>
              <a:grpSpLocks/>
            </p:cNvGrpSpPr>
            <p:nvPr/>
          </p:nvGrpSpPr>
          <p:grpSpPr bwMode="auto">
            <a:xfrm rot="-263599">
              <a:off x="3053" y="2465"/>
              <a:ext cx="402" cy="143"/>
              <a:chOff x="3198" y="2352"/>
              <a:chExt cx="402" cy="143"/>
            </a:xfrm>
          </p:grpSpPr>
          <p:grpSp>
            <p:nvGrpSpPr>
              <p:cNvPr id="237" name="Group 262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81" name="Oval 26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2" name="Oval 26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8" name="Group 265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79" name="Oval 26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0" name="Oval 26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9" name="Group 268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77" name="Oval 26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78" name="Oval 27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40" name="Group 271"/>
            <p:cNvGrpSpPr>
              <a:grpSpLocks/>
            </p:cNvGrpSpPr>
            <p:nvPr/>
          </p:nvGrpSpPr>
          <p:grpSpPr bwMode="auto">
            <a:xfrm rot="21096565" flipH="1">
              <a:off x="3058" y="2421"/>
              <a:ext cx="144" cy="48"/>
              <a:chOff x="2208" y="2064"/>
              <a:chExt cx="144" cy="48"/>
            </a:xfrm>
          </p:grpSpPr>
          <p:sp>
            <p:nvSpPr>
              <p:cNvPr id="72" name="Oval 272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73" name="Oval 273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241" name="Group 274"/>
            <p:cNvGrpSpPr>
              <a:grpSpLocks/>
            </p:cNvGrpSpPr>
            <p:nvPr/>
          </p:nvGrpSpPr>
          <p:grpSpPr bwMode="auto">
            <a:xfrm rot="19179304" flipH="1">
              <a:off x="3414" y="2357"/>
              <a:ext cx="144" cy="48"/>
              <a:chOff x="2208" y="2064"/>
              <a:chExt cx="144" cy="48"/>
            </a:xfrm>
          </p:grpSpPr>
          <p:sp>
            <p:nvSpPr>
              <p:cNvPr id="70" name="Oval 275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71" name="Oval 276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256" name="Group 277"/>
            <p:cNvGrpSpPr>
              <a:grpSpLocks/>
            </p:cNvGrpSpPr>
            <p:nvPr/>
          </p:nvGrpSpPr>
          <p:grpSpPr bwMode="auto">
            <a:xfrm rot="-666641">
              <a:off x="3114" y="2381"/>
              <a:ext cx="402" cy="143"/>
              <a:chOff x="4014" y="2352"/>
              <a:chExt cx="402" cy="143"/>
            </a:xfrm>
          </p:grpSpPr>
          <p:grpSp>
            <p:nvGrpSpPr>
              <p:cNvPr id="257" name="Group 278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68" name="Oval 27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9" name="Oval 28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58" name="Group 281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66" name="Oval 28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7" name="Oval 28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59" name="Group 284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64" name="Oval 28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5" name="Oval 28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60" name="Group 287"/>
            <p:cNvGrpSpPr>
              <a:grpSpLocks/>
            </p:cNvGrpSpPr>
            <p:nvPr/>
          </p:nvGrpSpPr>
          <p:grpSpPr bwMode="auto">
            <a:xfrm rot="2253008">
              <a:off x="2442" y="2400"/>
              <a:ext cx="402" cy="143"/>
              <a:chOff x="4014" y="2352"/>
              <a:chExt cx="402" cy="143"/>
            </a:xfrm>
          </p:grpSpPr>
          <p:grpSp>
            <p:nvGrpSpPr>
              <p:cNvPr id="261" name="Group 288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59" name="Oval 28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" name="Oval 29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62" name="Group 291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57" name="Oval 29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58" name="Oval 29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77" name="Group 294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55" name="Oval 29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56" name="Oval 29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78" name="Group 297"/>
            <p:cNvGrpSpPr>
              <a:grpSpLocks/>
            </p:cNvGrpSpPr>
            <p:nvPr/>
          </p:nvGrpSpPr>
          <p:grpSpPr bwMode="auto">
            <a:xfrm rot="624077">
              <a:off x="2857" y="2424"/>
              <a:ext cx="402" cy="143"/>
              <a:chOff x="4014" y="2352"/>
              <a:chExt cx="402" cy="143"/>
            </a:xfrm>
          </p:grpSpPr>
          <p:grpSp>
            <p:nvGrpSpPr>
              <p:cNvPr id="279" name="Group 298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50" name="Oval 29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51" name="Oval 30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80" name="Group 301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48" name="Oval 30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9" name="Oval 30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81" name="Group 304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46" name="Oval 30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7" name="Oval 30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82" name="Group 307"/>
            <p:cNvGrpSpPr>
              <a:grpSpLocks/>
            </p:cNvGrpSpPr>
            <p:nvPr/>
          </p:nvGrpSpPr>
          <p:grpSpPr bwMode="auto">
            <a:xfrm rot="20069159" flipH="1">
              <a:off x="3252" y="2388"/>
              <a:ext cx="144" cy="48"/>
              <a:chOff x="2208" y="2064"/>
              <a:chExt cx="144" cy="48"/>
            </a:xfrm>
          </p:grpSpPr>
          <p:sp>
            <p:nvSpPr>
              <p:cNvPr id="41" name="Oval 308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42" name="Oval 309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283" name="Group 310"/>
            <p:cNvGrpSpPr>
              <a:grpSpLocks/>
            </p:cNvGrpSpPr>
            <p:nvPr/>
          </p:nvGrpSpPr>
          <p:grpSpPr bwMode="auto">
            <a:xfrm rot="21096565" flipH="1">
              <a:off x="2925" y="2438"/>
              <a:ext cx="144" cy="48"/>
              <a:chOff x="2208" y="2064"/>
              <a:chExt cx="144" cy="48"/>
            </a:xfrm>
          </p:grpSpPr>
          <p:sp>
            <p:nvSpPr>
              <p:cNvPr id="39" name="Oval 31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40" name="Oval 312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02" name="Group 313"/>
            <p:cNvGrpSpPr>
              <a:grpSpLocks/>
            </p:cNvGrpSpPr>
            <p:nvPr/>
          </p:nvGrpSpPr>
          <p:grpSpPr bwMode="auto">
            <a:xfrm rot="146026" flipH="1">
              <a:off x="2776" y="2446"/>
              <a:ext cx="144" cy="48"/>
              <a:chOff x="2208" y="2064"/>
              <a:chExt cx="144" cy="48"/>
            </a:xfrm>
          </p:grpSpPr>
          <p:sp>
            <p:nvSpPr>
              <p:cNvPr id="37" name="Oval 314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8" name="Oval 315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03" name="Group 316"/>
            <p:cNvGrpSpPr>
              <a:grpSpLocks/>
            </p:cNvGrpSpPr>
            <p:nvPr/>
          </p:nvGrpSpPr>
          <p:grpSpPr bwMode="auto">
            <a:xfrm rot="784339" flipH="1">
              <a:off x="2637" y="2426"/>
              <a:ext cx="144" cy="48"/>
              <a:chOff x="2208" y="2064"/>
              <a:chExt cx="144" cy="48"/>
            </a:xfrm>
          </p:grpSpPr>
          <p:sp>
            <p:nvSpPr>
              <p:cNvPr id="35" name="Oval 317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6" name="Oval 318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</p:grpSp>
      <p:grpSp>
        <p:nvGrpSpPr>
          <p:cNvPr id="304" name="Group 319"/>
          <p:cNvGrpSpPr>
            <a:grpSpLocks/>
          </p:cNvGrpSpPr>
          <p:nvPr/>
        </p:nvGrpSpPr>
        <p:grpSpPr bwMode="auto">
          <a:xfrm>
            <a:off x="4644008" y="2540496"/>
            <a:ext cx="1035897" cy="249867"/>
            <a:chOff x="3320" y="1146"/>
            <a:chExt cx="1200" cy="294"/>
          </a:xfrm>
        </p:grpSpPr>
        <p:grpSp>
          <p:nvGrpSpPr>
            <p:cNvPr id="321" name="Group 320"/>
            <p:cNvGrpSpPr>
              <a:grpSpLocks/>
            </p:cNvGrpSpPr>
            <p:nvPr/>
          </p:nvGrpSpPr>
          <p:grpSpPr bwMode="auto">
            <a:xfrm rot="397478">
              <a:off x="3981" y="1322"/>
              <a:ext cx="326" cy="117"/>
              <a:chOff x="2958" y="2553"/>
              <a:chExt cx="402" cy="143"/>
            </a:xfrm>
          </p:grpSpPr>
          <p:grpSp>
            <p:nvGrpSpPr>
              <p:cNvPr id="322" name="Group 321"/>
              <p:cNvGrpSpPr>
                <a:grpSpLocks/>
              </p:cNvGrpSpPr>
              <p:nvPr/>
            </p:nvGrpSpPr>
            <p:grpSpPr bwMode="auto">
              <a:xfrm rot="20538572" flipH="1">
                <a:off x="3085" y="2609"/>
                <a:ext cx="144" cy="48"/>
                <a:chOff x="2208" y="2064"/>
                <a:chExt cx="144" cy="48"/>
              </a:xfrm>
            </p:grpSpPr>
            <p:sp>
              <p:nvSpPr>
                <p:cNvPr id="436" name="Oval 32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37" name="Oval 32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3" name="Group 324"/>
              <p:cNvGrpSpPr>
                <a:grpSpLocks/>
              </p:cNvGrpSpPr>
              <p:nvPr/>
            </p:nvGrpSpPr>
            <p:grpSpPr bwMode="auto">
              <a:xfrm rot="20906740" flipH="1">
                <a:off x="2958" y="2648"/>
                <a:ext cx="144" cy="48"/>
                <a:chOff x="2208" y="2064"/>
                <a:chExt cx="144" cy="48"/>
              </a:xfrm>
            </p:grpSpPr>
            <p:sp>
              <p:nvSpPr>
                <p:cNvPr id="434" name="Oval 32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35" name="Oval 32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4" name="Group 327"/>
              <p:cNvGrpSpPr>
                <a:grpSpLocks/>
              </p:cNvGrpSpPr>
              <p:nvPr/>
            </p:nvGrpSpPr>
            <p:grpSpPr bwMode="auto">
              <a:xfrm rot="19800456" flipH="1">
                <a:off x="3216" y="2553"/>
                <a:ext cx="144" cy="48"/>
                <a:chOff x="2208" y="2064"/>
                <a:chExt cx="144" cy="48"/>
              </a:xfrm>
            </p:grpSpPr>
            <p:sp>
              <p:nvSpPr>
                <p:cNvPr id="432" name="Oval 32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33" name="Oval 32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25" name="Group 330"/>
            <p:cNvGrpSpPr>
              <a:grpSpLocks/>
            </p:cNvGrpSpPr>
            <p:nvPr/>
          </p:nvGrpSpPr>
          <p:grpSpPr bwMode="auto">
            <a:xfrm rot="1598930">
              <a:off x="3438" y="1220"/>
              <a:ext cx="681" cy="133"/>
              <a:chOff x="3488" y="2632"/>
              <a:chExt cx="832" cy="163"/>
            </a:xfrm>
          </p:grpSpPr>
          <p:grpSp>
            <p:nvGrpSpPr>
              <p:cNvPr id="326" name="Group 331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427" name="Oval 33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8" name="Oval 33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7" name="Group 334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425" name="Oval 33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6" name="Oval 33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8" name="Group 337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423" name="Oval 33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4" name="Oval 33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9" name="Group 340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421" name="Oval 34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2" name="Oval 34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0" name="Group 343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419" name="Oval 34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0" name="Oval 34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1" name="Group 346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417" name="Oval 34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18" name="Oval 34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32" name="Group 349"/>
            <p:cNvGrpSpPr>
              <a:grpSpLocks/>
            </p:cNvGrpSpPr>
            <p:nvPr/>
          </p:nvGrpSpPr>
          <p:grpSpPr bwMode="auto">
            <a:xfrm rot="389261">
              <a:off x="3515" y="1199"/>
              <a:ext cx="681" cy="133"/>
              <a:chOff x="3488" y="2632"/>
              <a:chExt cx="832" cy="163"/>
            </a:xfrm>
          </p:grpSpPr>
          <p:grpSp>
            <p:nvGrpSpPr>
              <p:cNvPr id="333" name="Group 350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409" name="Oval 35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10" name="Oval 35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4" name="Group 353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407" name="Oval 35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8" name="Oval 35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5" name="Group 356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405" name="Oval 35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6" name="Oval 35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44" name="Group 359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403" name="Oval 36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4" name="Oval 36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45" name="Group 362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401" name="Oval 36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2" name="Oval 36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46" name="Group 365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399" name="Oval 36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0" name="Oval 36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53" name="Group 368"/>
            <p:cNvGrpSpPr>
              <a:grpSpLocks/>
            </p:cNvGrpSpPr>
            <p:nvPr/>
          </p:nvGrpSpPr>
          <p:grpSpPr bwMode="auto">
            <a:xfrm rot="2372325">
              <a:off x="3308" y="1264"/>
              <a:ext cx="326" cy="117"/>
              <a:chOff x="3198" y="2352"/>
              <a:chExt cx="402" cy="143"/>
            </a:xfrm>
          </p:grpSpPr>
          <p:grpSp>
            <p:nvGrpSpPr>
              <p:cNvPr id="354" name="Group 369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391" name="Oval 37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92" name="Oval 37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55" name="Group 372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389" name="Oval 37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90" name="Oval 37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62" name="Group 375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387" name="Oval 37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88" name="Oval 37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63" name="Group 378"/>
            <p:cNvGrpSpPr>
              <a:grpSpLocks/>
            </p:cNvGrpSpPr>
            <p:nvPr/>
          </p:nvGrpSpPr>
          <p:grpSpPr bwMode="auto">
            <a:xfrm rot="-263599">
              <a:off x="4092" y="1235"/>
              <a:ext cx="326" cy="117"/>
              <a:chOff x="3198" y="2352"/>
              <a:chExt cx="402" cy="143"/>
            </a:xfrm>
          </p:grpSpPr>
          <p:grpSp>
            <p:nvGrpSpPr>
              <p:cNvPr id="364" name="Group 379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382" name="Oval 38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83" name="Oval 38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75" name="Group 382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380" name="Oval 38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81" name="Oval 38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76" name="Group 385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378" name="Oval 38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79" name="Oval 38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77" name="Group 388"/>
            <p:cNvGrpSpPr>
              <a:grpSpLocks/>
            </p:cNvGrpSpPr>
            <p:nvPr/>
          </p:nvGrpSpPr>
          <p:grpSpPr bwMode="auto">
            <a:xfrm rot="21096565" flipH="1">
              <a:off x="3648" y="1344"/>
              <a:ext cx="118" cy="40"/>
              <a:chOff x="2208" y="2064"/>
              <a:chExt cx="144" cy="48"/>
            </a:xfrm>
          </p:grpSpPr>
          <p:sp>
            <p:nvSpPr>
              <p:cNvPr id="373" name="Oval 389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74" name="Oval 390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84" name="Group 391"/>
            <p:cNvGrpSpPr>
              <a:grpSpLocks/>
            </p:cNvGrpSpPr>
            <p:nvPr/>
          </p:nvGrpSpPr>
          <p:grpSpPr bwMode="auto">
            <a:xfrm rot="19179304" flipH="1">
              <a:off x="4402" y="1146"/>
              <a:ext cx="118" cy="39"/>
              <a:chOff x="2208" y="2064"/>
              <a:chExt cx="144" cy="48"/>
            </a:xfrm>
          </p:grpSpPr>
          <p:sp>
            <p:nvSpPr>
              <p:cNvPr id="371" name="Oval 392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72" name="Oval 393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85" name="Group 394"/>
            <p:cNvGrpSpPr>
              <a:grpSpLocks/>
            </p:cNvGrpSpPr>
            <p:nvPr/>
          </p:nvGrpSpPr>
          <p:grpSpPr bwMode="auto">
            <a:xfrm rot="-666641">
              <a:off x="4141" y="1186"/>
              <a:ext cx="326" cy="117"/>
              <a:chOff x="4014" y="2352"/>
              <a:chExt cx="402" cy="143"/>
            </a:xfrm>
          </p:grpSpPr>
          <p:grpSp>
            <p:nvGrpSpPr>
              <p:cNvPr id="386" name="Group 395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369" name="Oval 39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70" name="Oval 39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3" name="Group 398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367" name="Oval 39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68" name="Oval 40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4" name="Group 401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365" name="Oval 40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66" name="Oval 40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95" name="Group 404"/>
            <p:cNvGrpSpPr>
              <a:grpSpLocks/>
            </p:cNvGrpSpPr>
            <p:nvPr/>
          </p:nvGrpSpPr>
          <p:grpSpPr bwMode="auto">
            <a:xfrm rot="2253008">
              <a:off x="3594" y="1168"/>
              <a:ext cx="326" cy="117"/>
              <a:chOff x="4014" y="2352"/>
              <a:chExt cx="402" cy="143"/>
            </a:xfrm>
          </p:grpSpPr>
          <p:grpSp>
            <p:nvGrpSpPr>
              <p:cNvPr id="396" name="Group 405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360" name="Oval 40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61" name="Oval 40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7" name="Group 408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358" name="Oval 40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9" name="Oval 41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8" name="Group 411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356" name="Oval 41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7" name="Oval 41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411" name="Group 414"/>
            <p:cNvGrpSpPr>
              <a:grpSpLocks/>
            </p:cNvGrpSpPr>
            <p:nvPr/>
          </p:nvGrpSpPr>
          <p:grpSpPr bwMode="auto">
            <a:xfrm rot="624077">
              <a:off x="3916" y="1242"/>
              <a:ext cx="326" cy="117"/>
              <a:chOff x="4014" y="2352"/>
              <a:chExt cx="402" cy="143"/>
            </a:xfrm>
          </p:grpSpPr>
          <p:grpSp>
            <p:nvGrpSpPr>
              <p:cNvPr id="412" name="Group 415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351" name="Oval 41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2" name="Oval 41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13" name="Group 418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349" name="Oval 41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0" name="Oval 42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14" name="Group 421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347" name="Oval 42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48" name="Oval 42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415" name="Group 424"/>
            <p:cNvGrpSpPr>
              <a:grpSpLocks/>
            </p:cNvGrpSpPr>
            <p:nvPr/>
          </p:nvGrpSpPr>
          <p:grpSpPr bwMode="auto">
            <a:xfrm rot="20069159" flipH="1">
              <a:off x="4270" y="1171"/>
              <a:ext cx="117" cy="40"/>
              <a:chOff x="2208" y="2064"/>
              <a:chExt cx="144" cy="48"/>
            </a:xfrm>
          </p:grpSpPr>
          <p:sp>
            <p:nvSpPr>
              <p:cNvPr id="342" name="Oval 425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43" name="Oval 426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416" name="Group 427"/>
            <p:cNvGrpSpPr>
              <a:grpSpLocks/>
            </p:cNvGrpSpPr>
            <p:nvPr/>
          </p:nvGrpSpPr>
          <p:grpSpPr bwMode="auto">
            <a:xfrm rot="21096565" flipH="1">
              <a:off x="3888" y="1392"/>
              <a:ext cx="117" cy="39"/>
              <a:chOff x="2208" y="2064"/>
              <a:chExt cx="144" cy="48"/>
            </a:xfrm>
          </p:grpSpPr>
          <p:sp>
            <p:nvSpPr>
              <p:cNvPr id="340" name="Oval 428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41" name="Oval 429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429" name="Group 430"/>
            <p:cNvGrpSpPr>
              <a:grpSpLocks/>
            </p:cNvGrpSpPr>
            <p:nvPr/>
          </p:nvGrpSpPr>
          <p:grpSpPr bwMode="auto">
            <a:xfrm rot="146026" flipH="1">
              <a:off x="3744" y="1392"/>
              <a:ext cx="118" cy="39"/>
              <a:chOff x="2208" y="2064"/>
              <a:chExt cx="144" cy="48"/>
            </a:xfrm>
          </p:grpSpPr>
          <p:sp>
            <p:nvSpPr>
              <p:cNvPr id="338" name="Oval 43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39" name="Oval 432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430" name="Group 433"/>
            <p:cNvGrpSpPr>
              <a:grpSpLocks/>
            </p:cNvGrpSpPr>
            <p:nvPr/>
          </p:nvGrpSpPr>
          <p:grpSpPr bwMode="auto">
            <a:xfrm rot="784339" flipH="1">
              <a:off x="3840" y="1392"/>
              <a:ext cx="117" cy="40"/>
              <a:chOff x="2208" y="2064"/>
              <a:chExt cx="144" cy="48"/>
            </a:xfrm>
          </p:grpSpPr>
          <p:sp>
            <p:nvSpPr>
              <p:cNvPr id="336" name="Oval 434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37" name="Oval 435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</p:grpSp>
      <p:cxnSp>
        <p:nvCxnSpPr>
          <p:cNvPr id="439" name="Straight Arrow Connector 438"/>
          <p:cNvCxnSpPr/>
          <p:nvPr/>
        </p:nvCxnSpPr>
        <p:spPr>
          <a:xfrm>
            <a:off x="3995936" y="2612504"/>
            <a:ext cx="57606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1" name="Straight Arrow Connector 440"/>
          <p:cNvCxnSpPr/>
          <p:nvPr/>
        </p:nvCxnSpPr>
        <p:spPr>
          <a:xfrm rot="10800000" flipV="1">
            <a:off x="4211960" y="2828528"/>
            <a:ext cx="792088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/>
          <p:cNvCxnSpPr/>
          <p:nvPr/>
        </p:nvCxnSpPr>
        <p:spPr>
          <a:xfrm rot="16200000" flipH="1">
            <a:off x="5328084" y="2936540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2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44" name="Picture 4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44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129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Embryonic stem cells in the dish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do cultured ES cells look like?</a:t>
            </a:r>
          </a:p>
        </p:txBody>
      </p:sp>
      <p:pic>
        <p:nvPicPr>
          <p:cNvPr id="24579" name="Picture 3" descr="hESC colony on mouse fibroblasts (fair use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706" y="1485480"/>
            <a:ext cx="5716587" cy="499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Lige forbindelse 13"/>
          <p:cNvCxnSpPr/>
          <p:nvPr/>
        </p:nvCxnSpPr>
        <p:spPr>
          <a:xfrm>
            <a:off x="395536" y="12938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6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6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D:\KINGSTON\Thesis\Figures\T1 SB p10 CDm SB\DAPI overlay NCAM 200X_1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60350"/>
            <a:ext cx="845978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533400"/>
            <a:ext cx="7922568" cy="162922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da-DK" sz="4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Introuduction to </a:t>
            </a:r>
            <a:r>
              <a:rPr lang="da-DK" sz="4400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Pluripotnet</a:t>
            </a:r>
            <a:r>
              <a:rPr lang="da-DK" sz="4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Stem Cells</a:t>
            </a:r>
            <a:endParaRPr lang="en-GB" sz="4400" dirty="0" smtClean="0">
              <a:solidFill>
                <a:srgbClr val="FFFF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9856" y="4046538"/>
            <a:ext cx="6400800" cy="83026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Amer Mahmood</a:t>
            </a:r>
          </a:p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Mona Elsafadi</a:t>
            </a:r>
            <a:endParaRPr lang="x-none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6" descr="شعار المستشفى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978400"/>
            <a:ext cx="63373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978401"/>
            <a:ext cx="1574800" cy="140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35" y="188640"/>
            <a:ext cx="8285457" cy="9144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TW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Beating </a:t>
            </a:r>
            <a:r>
              <a:rPr lang="en-US" altLang="zh-TW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cardiomyocytes</a:t>
            </a:r>
            <a:r>
              <a:rPr lang="en-US" altLang="zh-TW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 derived from hESCs</a:t>
            </a:r>
          </a:p>
        </p:txBody>
      </p:sp>
      <p:pic>
        <p:nvPicPr>
          <p:cNvPr id="4" name="150308 beating EBs day3 CDM plating_1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47664" y="1628800"/>
            <a:ext cx="6591300" cy="4914900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3838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Challenges with Embryonic Stem Cells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7910513" cy="44958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A</a:t>
            </a:r>
            <a:r>
              <a:rPr lang="en-US" sz="2400" dirty="0" smtClean="0"/>
              <a:t>bnormalities in chromosome number and structure  were found in some human ESC lines. 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Stem cells need to be differentiated to the appropriate cell types </a:t>
            </a:r>
            <a:r>
              <a:rPr lang="en-US" sz="2400" i="1" dirty="0"/>
              <a:t>before</a:t>
            </a:r>
            <a:r>
              <a:rPr lang="en-US" sz="2400" dirty="0"/>
              <a:t> they can be used clinically.</a:t>
            </a:r>
          </a:p>
          <a:p>
            <a:pPr>
              <a:lnSpc>
                <a:spcPct val="90000"/>
              </a:lnSpc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defRPr/>
            </a:pPr>
            <a:r>
              <a:rPr lang="en-US" sz="2400" dirty="0" smtClean="0"/>
              <a:t>Stem </a:t>
            </a:r>
            <a:r>
              <a:rPr lang="en-US" sz="2400" dirty="0"/>
              <a:t>cell development or proliferation must be controlled once placed into </a:t>
            </a:r>
            <a:r>
              <a:rPr lang="en-US" sz="2400" dirty="0" smtClean="0"/>
              <a:t>patients (risk of </a:t>
            </a:r>
            <a:r>
              <a:rPr lang="en-US" sz="2400" dirty="0" err="1" smtClean="0"/>
              <a:t>teratoma</a:t>
            </a:r>
            <a:r>
              <a:rPr lang="en-US" sz="2400" dirty="0" smtClean="0"/>
              <a:t> formation).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 smtClean="0"/>
              <a:t>The </a:t>
            </a:r>
            <a:r>
              <a:rPr lang="en-US" sz="2400" dirty="0"/>
              <a:t>use of mouse “feeder” cells to grow ESC could result in problems due to xenotransplantation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Possibility of rejection of stem cell transplants as foreign tissues is very high.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</p:txBody>
      </p:sp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6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2819400" cy="224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358063" cy="157995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rPr>
              <a:t>CLONING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152400"/>
            <a:ext cx="581255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Somatic Cell Nuclear Transfer</a:t>
            </a:r>
          </a:p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SCNT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0219" y="5181600"/>
            <a:ext cx="289086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Reproductive Cloning</a:t>
            </a:r>
            <a:endParaRPr lang="en-US" sz="2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52800"/>
            <a:ext cx="4267201" cy="894187"/>
          </a:xfrm>
          <a:prstGeom prst="rect">
            <a:avLst/>
          </a:prstGeom>
        </p:spPr>
      </p:pic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295400" y="5562600"/>
            <a:ext cx="259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July </a:t>
            </a: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1996 – </a:t>
            </a:r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February </a:t>
            </a: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2003)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2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9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4" y="0"/>
            <a:ext cx="6804422" cy="661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4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6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29"/>
          <a:stretch/>
        </p:blipFill>
        <p:spPr bwMode="auto">
          <a:xfrm>
            <a:off x="381001" y="152400"/>
            <a:ext cx="2744300" cy="61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r="36748"/>
          <a:stretch/>
        </p:blipFill>
        <p:spPr bwMode="auto">
          <a:xfrm>
            <a:off x="3125299" y="152400"/>
            <a:ext cx="2568741" cy="61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2"/>
          <a:stretch/>
        </p:blipFill>
        <p:spPr bwMode="auto">
          <a:xfrm>
            <a:off x="5665498" y="152400"/>
            <a:ext cx="3115361" cy="61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9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828800"/>
            <a:ext cx="352067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/>
              <a:buChar char="•"/>
            </a:pPr>
            <a:r>
              <a:rPr lang="en-US" sz="2400" dirty="0" smtClean="0"/>
              <a:t>Therapeutic cloning uses stem cells to correct diseases and other health problems that someone may encounter.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Therapeutic cloning does not cloned to make full humans but rather is used for the stem cells of embryo</a:t>
            </a:r>
            <a:endParaRPr lang="en-US" sz="24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Therapeutic Cloning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04" y="1865086"/>
            <a:ext cx="5628596" cy="434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0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1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tantis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609600"/>
            <a:ext cx="7086600" cy="56102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4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4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33400"/>
            <a:ext cx="7102293" cy="557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4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4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late 2006 the group of Takahashi and Yamanaka reported the stimulation of cells of adult and embryonic origin to 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pluripotent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stem cells called induced 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pluripotent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stem (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iPS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cells.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uppe 7"/>
          <p:cNvGrpSpPr/>
          <p:nvPr/>
        </p:nvGrpSpPr>
        <p:grpSpPr>
          <a:xfrm>
            <a:off x="871517" y="3081348"/>
            <a:ext cx="6129375" cy="1847850"/>
            <a:chOff x="785786" y="2500306"/>
            <a:chExt cx="6129375" cy="1847850"/>
          </a:xfrm>
        </p:grpSpPr>
        <p:pic>
          <p:nvPicPr>
            <p:cNvPr id="1556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786" y="2500306"/>
              <a:ext cx="5381625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6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36" y="2500306"/>
              <a:ext cx="771525" cy="752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22920" y="287338"/>
            <a:ext cx="7467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first iPSCs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590" y="2168860"/>
            <a:ext cx="7636683" cy="24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File:Shinya Yamanak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7235" y="4464115"/>
            <a:ext cx="1514692" cy="2160240"/>
          </a:xfrm>
          <a:prstGeom prst="rect">
            <a:avLst/>
          </a:prstGeom>
          <a:noFill/>
        </p:spPr>
      </p:pic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3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98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8178800" cy="408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4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7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5950" y="19050"/>
            <a:ext cx="77724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alt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Introducing….stem cells!</a:t>
            </a:r>
          </a:p>
        </p:txBody>
      </p:sp>
      <p:pic>
        <p:nvPicPr>
          <p:cNvPr id="67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t="81699" r="9415" b="5508"/>
          <a:stretch>
            <a:fillRect/>
          </a:stretch>
        </p:blipFill>
        <p:spPr bwMode="auto">
          <a:xfrm>
            <a:off x="4572000" y="2062163"/>
            <a:ext cx="4537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30428" r="10699" b="57668"/>
          <a:stretch>
            <a:fillRect/>
          </a:stretch>
        </p:blipFill>
        <p:spPr bwMode="auto">
          <a:xfrm>
            <a:off x="250825" y="1628775"/>
            <a:ext cx="43195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1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t="16707" r="17175" b="68645"/>
          <a:stretch>
            <a:fillRect/>
          </a:stretch>
        </p:blipFill>
        <p:spPr bwMode="auto">
          <a:xfrm>
            <a:off x="4643438" y="3571875"/>
            <a:ext cx="41052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t="58818" r="9415" b="33858"/>
          <a:stretch>
            <a:fillRect/>
          </a:stretch>
        </p:blipFill>
        <p:spPr bwMode="auto">
          <a:xfrm>
            <a:off x="179388" y="4365625"/>
            <a:ext cx="38163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65213" r="18460" b="26534"/>
          <a:stretch>
            <a:fillRect/>
          </a:stretch>
        </p:blipFill>
        <p:spPr bwMode="auto">
          <a:xfrm>
            <a:off x="323850" y="5589588"/>
            <a:ext cx="38893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73445" r="18460" b="18301"/>
          <a:stretch>
            <a:fillRect/>
          </a:stretch>
        </p:blipFill>
        <p:spPr bwMode="auto">
          <a:xfrm>
            <a:off x="4859338" y="5867400"/>
            <a:ext cx="38893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50584" r="9415" b="39346"/>
          <a:stretch>
            <a:fillRect/>
          </a:stretch>
        </p:blipFill>
        <p:spPr bwMode="auto">
          <a:xfrm>
            <a:off x="3924300" y="5013325"/>
            <a:ext cx="44640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42332" r="10699" b="49435"/>
          <a:stretch>
            <a:fillRect/>
          </a:stretch>
        </p:blipFill>
        <p:spPr bwMode="auto">
          <a:xfrm>
            <a:off x="250825" y="3284538"/>
            <a:ext cx="4319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Lige forbindelse 13"/>
          <p:cNvCxnSpPr/>
          <p:nvPr/>
        </p:nvCxnSpPr>
        <p:spPr>
          <a:xfrm>
            <a:off x="395536" y="11430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3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2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5" y="0"/>
            <a:ext cx="8013279" cy="680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731119"/>
            <a:ext cx="2348508" cy="7690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100" b="1" dirty="0">
                <a:solidFill>
                  <a:srgbClr val="84DDFD"/>
                </a:solidFill>
                <a:cs typeface="Geeza Pro" charset="0"/>
              </a:rPr>
              <a:t>iPS Cells</a:t>
            </a:r>
            <a:endParaRPr lang="en-US" sz="5100" b="1" dirty="0">
              <a:solidFill>
                <a:srgbClr val="84DDF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541454"/>
            <a:ext cx="2123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Yamanaka Factors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Line 36"/>
          <p:cNvSpPr>
            <a:spLocks noChangeShapeType="1"/>
          </p:cNvSpPr>
          <p:nvPr/>
        </p:nvSpPr>
        <p:spPr bwMode="auto">
          <a:xfrm>
            <a:off x="2178960" y="2788554"/>
            <a:ext cx="457200" cy="0"/>
          </a:xfrm>
          <a:prstGeom prst="line">
            <a:avLst/>
          </a:prstGeom>
          <a:noFill/>
          <a:ln w="38100" cmpd="sng">
            <a:solidFill>
              <a:srgbClr val="D34817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6629400" y="236220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Thomson Factors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Line 36"/>
          <p:cNvSpPr>
            <a:spLocks noChangeShapeType="1"/>
          </p:cNvSpPr>
          <p:nvPr/>
        </p:nvSpPr>
        <p:spPr bwMode="auto">
          <a:xfrm flipH="1" flipV="1">
            <a:off x="6172200" y="2590800"/>
            <a:ext cx="458400" cy="18500"/>
          </a:xfrm>
          <a:prstGeom prst="line">
            <a:avLst/>
          </a:prstGeom>
          <a:noFill/>
          <a:ln w="38100" cmpd="sng">
            <a:solidFill>
              <a:srgbClr val="D34817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9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3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 animBg="1"/>
      <p:bldP spid="6" grpId="0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>
          <a:xfrm>
            <a:off x="750887" y="76200"/>
            <a:ext cx="7859713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Induced Pluripotent Stem Cell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(iPS) cells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9388" y="1447800"/>
            <a:ext cx="4848225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dirty="0"/>
              <a:t>The method was described by </a:t>
            </a:r>
            <a:r>
              <a:rPr lang="en-US" sz="2000" dirty="0" smtClean="0"/>
              <a:t>Yamanaka  </a:t>
            </a:r>
            <a:r>
              <a:rPr lang="en-US" sz="2000" dirty="0"/>
              <a:t>in which the skin cells of laboratory mice were genetically manipulated and returned back to their embryonic state. </a:t>
            </a: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iPS are somatic cells that have been reprogrammed to a pluripotent state (embryonic </a:t>
            </a:r>
            <a:r>
              <a:rPr lang="en-US" sz="2000" dirty="0" smtClean="0"/>
              <a:t> stem cell like </a:t>
            </a:r>
            <a:r>
              <a:rPr lang="en-US" sz="2000" dirty="0"/>
              <a:t>state</a:t>
            </a:r>
            <a:r>
              <a:rPr lang="en-US" sz="2000" dirty="0" smtClean="0"/>
              <a:t>).</a:t>
            </a:r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Several difficulties are to be overcome before iPS cells can be considered as a potential patient-specific cell therapy. </a:t>
            </a: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It </a:t>
            </a:r>
            <a:r>
              <a:rPr lang="en-US" sz="2000" dirty="0"/>
              <a:t>will be crucial to characterize the development potential of human iPS cell line in the future.  </a:t>
            </a:r>
          </a:p>
        </p:txBody>
      </p:sp>
      <p:pic>
        <p:nvPicPr>
          <p:cNvPr id="11268" name="Picture 4" descr="ST_Pic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268413"/>
            <a:ext cx="3708400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Lige forbindelse 13"/>
          <p:cNvCxnSpPr/>
          <p:nvPr/>
        </p:nvCxnSpPr>
        <p:spPr>
          <a:xfrm>
            <a:off x="395536" y="12192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8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54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3276600" cy="47545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Skin cells were taken from the tail tip of a sickle-cell model mouse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The cells were differentiated into hematopoietic cells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The produced cells were transfused back into the sick mouse  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224417"/>
            <a:ext cx="49911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6715125" y="6072188"/>
            <a:ext cx="181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i="1"/>
              <a:t>Hanna J. et.al., 2007</a:t>
            </a:r>
          </a:p>
        </p:txBody>
      </p:sp>
      <p:cxnSp>
        <p:nvCxnSpPr>
          <p:cNvPr id="6" name="Lige forbindelse 13"/>
          <p:cNvCxnSpPr/>
          <p:nvPr/>
        </p:nvCxnSpPr>
        <p:spPr>
          <a:xfrm>
            <a:off x="395536" y="10668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750887" y="-76200"/>
            <a:ext cx="7859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Induced Pluripotent Stem Cell</a:t>
            </a:r>
            <a:b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(iPS) cells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9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73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63"/>
          <a:stretch/>
        </p:blipFill>
        <p:spPr>
          <a:xfrm>
            <a:off x="228600" y="93890"/>
            <a:ext cx="8686800" cy="3447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0" b="27524"/>
          <a:stretch/>
        </p:blipFill>
        <p:spPr>
          <a:xfrm>
            <a:off x="228600" y="3496236"/>
            <a:ext cx="8686800" cy="1389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76"/>
          <a:stretch/>
        </p:blipFill>
        <p:spPr>
          <a:xfrm>
            <a:off x="228600" y="4885765"/>
            <a:ext cx="8686800" cy="1819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8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39424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Characterization of Human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Pluripotent Stem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cells (ESCs)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4" y="1752600"/>
            <a:ext cx="2212548" cy="1682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004" y="1752600"/>
            <a:ext cx="1790700" cy="1682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203" y="1752600"/>
            <a:ext cx="2204593" cy="1682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809" y="1752600"/>
            <a:ext cx="2048991" cy="16825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00377" y="3090446"/>
            <a:ext cx="923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BEF696"/>
                </a:solidFill>
                <a:latin typeface="Arial" charset="0"/>
              </a:rPr>
              <a:t>SSEA-4</a:t>
            </a:r>
            <a:endParaRPr lang="en-US" sz="1600" dirty="0">
              <a:solidFill>
                <a:srgbClr val="BEF69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67761" y="304800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charset="0"/>
              </a:rPr>
              <a:t>Sox-2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68733" y="3048000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b="1" dirty="0">
                <a:solidFill>
                  <a:srgbClr val="92D050"/>
                </a:solidFill>
                <a:latin typeface="Arial" charset="0"/>
              </a:rPr>
              <a:t>Oct-4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6" y="4343400"/>
            <a:ext cx="2923529" cy="1980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4343400"/>
            <a:ext cx="2886028" cy="19547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1230" y="4343400"/>
            <a:ext cx="2862770" cy="1953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175" y="3962400"/>
            <a:ext cx="1800025" cy="4554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2917" y="3962400"/>
            <a:ext cx="1589810" cy="4038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8560" y="3940325"/>
            <a:ext cx="1895224" cy="4995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80734" y="5927679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Verdana" charset="0"/>
              </a:rPr>
              <a:t>Beta-III tubulin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99563" y="5927679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charset="0"/>
              </a:rPr>
              <a:t>Sox9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886" y="5923659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charset="0"/>
              </a:rPr>
              <a:t>Sox17</a:t>
            </a:r>
            <a:endParaRPr lang="en-US"/>
          </a:p>
        </p:txBody>
      </p:sp>
      <p:cxnSp>
        <p:nvCxnSpPr>
          <p:cNvPr id="20" name="Lige forbindelse 13"/>
          <p:cNvCxnSpPr/>
          <p:nvPr/>
        </p:nvCxnSpPr>
        <p:spPr>
          <a:xfrm>
            <a:off x="304800" y="15986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23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6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136650" y="374650"/>
            <a:ext cx="7334250" cy="5481638"/>
            <a:chOff x="0" y="0"/>
            <a:chExt cx="6569" cy="4912"/>
          </a:xfrm>
        </p:grpSpPr>
        <p:sp>
          <p:nvSpPr>
            <p:cNvPr id="5" name="Rectangle 3"/>
            <p:cNvSpPr>
              <a:spLocks/>
            </p:cNvSpPr>
            <p:nvPr/>
          </p:nvSpPr>
          <p:spPr bwMode="auto">
            <a:xfrm>
              <a:off x="0" y="0"/>
              <a:ext cx="6569" cy="4912"/>
            </a:xfrm>
            <a:prstGeom prst="rect">
              <a:avLst/>
            </a:prstGeom>
            <a:solidFill>
              <a:srgbClr val="4A4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pic>
          <p:nvPicPr>
            <p:cNvPr id="6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2" r="7912"/>
            <a:stretch>
              <a:fillRect/>
            </a:stretch>
          </p:blipFill>
          <p:spPr bwMode="auto">
            <a:xfrm>
              <a:off x="0" y="0"/>
              <a:ext cx="6569" cy="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258888" y="5876925"/>
            <a:ext cx="7345362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US" sz="1800" smtClean="0"/>
              <a:t>A large tumor mass measuring twice as the kidney is compressing it.</a:t>
            </a:r>
            <a:endParaRPr lang="en-US" sz="1800" dirty="0"/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 rot="-3119999">
            <a:off x="1912144" y="1670844"/>
            <a:ext cx="2689225" cy="731837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26788" tIns="26788" rIns="26788" bIns="26788">
            <a:spAutoFit/>
          </a:bodyPr>
          <a:lstStyle/>
          <a:p>
            <a:pPr eaLnBrk="1" hangingPunct="1">
              <a:defRPr/>
            </a:pPr>
            <a:r>
              <a:rPr lang="en-US" sz="4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ea typeface="Century Gothic" charset="0"/>
                <a:cs typeface="Century Gothic" charset="0"/>
                <a:sym typeface="Century Gothic" charset="0"/>
              </a:rPr>
              <a:t>Teratoma</a:t>
            </a:r>
            <a:endParaRPr 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Century Gothic" charset="0"/>
              <a:ea typeface="Century Gothic" charset="0"/>
              <a:cs typeface="Century Gothic" charset="0"/>
              <a:sym typeface="Century Gothic" charset="0"/>
            </a:endParaRP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 rot="-2100000">
            <a:off x="3317875" y="3032125"/>
            <a:ext cx="1522413" cy="598488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26788" tIns="26788" rIns="26788" bIns="26788">
            <a:spAutoFit/>
          </a:bodyPr>
          <a:lstStyle/>
          <a:p>
            <a:pPr eaLnBrk="1" hangingPunct="1">
              <a:defRPr/>
            </a:pPr>
            <a:r>
              <a:rPr lang="en-US" sz="35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ea typeface="Century Gothic" charset="0"/>
                <a:cs typeface="Century Gothic" charset="0"/>
                <a:sym typeface="Century Gothic" charset="0"/>
              </a:rPr>
              <a:t>Kidney</a:t>
            </a:r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 rot="-2520000">
            <a:off x="5845175" y="3371850"/>
            <a:ext cx="1030288" cy="598488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26788" tIns="26788" rIns="26788" bIns="26788">
            <a:spAutoFit/>
          </a:bodyPr>
          <a:lstStyle/>
          <a:p>
            <a:pPr eaLnBrk="1" hangingPunct="1">
              <a:defRPr/>
            </a:pPr>
            <a:r>
              <a:rPr lang="en-US" sz="350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ea typeface="Century Gothic" charset="0"/>
                <a:cs typeface="Century Gothic" charset="0"/>
                <a:sym typeface="Century Gothic" charset="0"/>
              </a:rPr>
              <a:t>Liver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2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5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9" y="1066800"/>
            <a:ext cx="4560371" cy="4009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200" y="274638"/>
            <a:ext cx="4391423" cy="6262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629" y="5486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Teratoma</a:t>
            </a:r>
            <a:r>
              <a:rPr lang="en-US" sz="1200" dirty="0"/>
              <a:t> Formation in Immunocompetent Mice After Syngeneic and Allogeneic Implantation of Germline Capable Mouse Embryonic Stem </a:t>
            </a:r>
            <a:r>
              <a:rPr lang="en-US" sz="1200" dirty="0" smtClean="0"/>
              <a:t>Cells, 2013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9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29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8801" y="5257800"/>
            <a:ext cx="8397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teratoma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was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composed of mixed tissue patterns: skin </a:t>
            </a:r>
            <a:r>
              <a:rPr lang="en-US" sz="2400" dirty="0"/>
              <a:t>with keratin, brain tissue, striated and smooth muscle, </a:t>
            </a:r>
            <a:r>
              <a:rPr lang="en-US" sz="2400" dirty="0" smtClean="0"/>
              <a:t>lymphoid tissue,</a:t>
            </a:r>
            <a:r>
              <a:rPr lang="mr-IN" sz="2400" dirty="0" smtClean="0"/>
              <a:t>…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72" y="0"/>
            <a:ext cx="8382000" cy="525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17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Goal of Stem Cell Therapies</a:t>
            </a:r>
            <a:endParaRPr lang="en-IN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97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61665" y="2060848"/>
            <a:ext cx="8158807" cy="31969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US" sz="3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    The goal of stem cell therapies is to promote cell replacement in organs that are damaged and do not have the ability for self repair</a:t>
            </a:r>
            <a:endParaRPr lang="en-IN" sz="36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6" name="Lige forbindelse 13"/>
          <p:cNvCxnSpPr/>
          <p:nvPr/>
        </p:nvCxnSpPr>
        <p:spPr>
          <a:xfrm>
            <a:off x="395536" y="14462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52398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7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7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Promise of Stem Cell Technology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7600" y="1981200"/>
            <a:ext cx="5486400" cy="43434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800" dirty="0"/>
              <a:t>Replacement of tissues/organs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Repair of defective cell </a:t>
            </a:r>
            <a:r>
              <a:rPr lang="en-US" sz="2800" dirty="0" smtClean="0"/>
              <a:t>types</a:t>
            </a:r>
            <a:endParaRPr lang="en-US" sz="2800" dirty="0"/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Study cell differentiation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Toxicity testing.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Understanding prevention and treatment of birth defects.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Study of development and gene control.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Study of drugs therapeutic potential.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14500"/>
            <a:ext cx="278606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Lige forbindelse 13"/>
          <p:cNvCxnSpPr/>
          <p:nvPr/>
        </p:nvCxnSpPr>
        <p:spPr>
          <a:xfrm>
            <a:off x="395536" y="12192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7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1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889000"/>
            <a:ext cx="5080000" cy="5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708227" cy="6324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3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4975" y="120650"/>
            <a:ext cx="8458200" cy="9906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altLang="zh-TW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Obstacles of Stem Cell Research</a:t>
            </a:r>
          </a:p>
        </p:txBody>
      </p:sp>
      <p:sp>
        <p:nvSpPr>
          <p:cNvPr id="23245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34975" y="1416050"/>
            <a:ext cx="8458200" cy="5181600"/>
          </a:xfrm>
        </p:spPr>
        <p:txBody>
          <a:bodyPr>
            <a:normAutofit fontScale="92500"/>
          </a:bodyPr>
          <a:lstStyle/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How to find the right type of stem cells? </a:t>
            </a:r>
          </a:p>
          <a:p>
            <a:pPr marL="231775" indent="-231775" eaLnBrk="1" hangingPunct="1">
              <a:defRPr/>
            </a:pPr>
            <a:endParaRPr lang="en-US" altLang="zh-TW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How to completely differentiate Stem Cells to desired cell type?</a:t>
            </a:r>
          </a:p>
          <a:p>
            <a:pPr marL="231775" indent="-231775" eaLnBrk="1" hangingPunct="1">
              <a:defRPr/>
            </a:pP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How to put the stem cells into the right place?</a:t>
            </a:r>
          </a:p>
          <a:p>
            <a:pPr marL="231775" indent="-231775" eaLnBrk="1" hangingPunct="1">
              <a:buFont typeface="Wingdings" pitchFamily="2" charset="2"/>
              <a:buNone/>
              <a:defRPr/>
            </a:pP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Will the stem cells perform the desired function in the body?</a:t>
            </a:r>
          </a:p>
          <a:p>
            <a:pPr marL="231775" indent="-231775" eaLnBrk="1" hangingPunct="1">
              <a:defRPr/>
            </a:pP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Differentiation protocols for many cell types have not been developed.</a:t>
            </a:r>
          </a:p>
        </p:txBody>
      </p:sp>
      <p:cxnSp>
        <p:nvCxnSpPr>
          <p:cNvPr id="7" name="Lige forbindelse 13"/>
          <p:cNvCxnSpPr/>
          <p:nvPr/>
        </p:nvCxnSpPr>
        <p:spPr>
          <a:xfrm>
            <a:off x="395536" y="12192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6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23535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2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2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1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Which of the following are pluripotent stem cells?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has the potential to differentiate into any adult cell type </a:t>
            </a:r>
            <a:r>
              <a:rPr lang="en-US" sz="2500" dirty="0" smtClean="0"/>
              <a:t>forming an entire organism</a:t>
            </a:r>
            <a:endParaRPr lang="en-US" sz="2500" dirty="0"/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 smtClean="0"/>
              <a:t>Cells </a:t>
            </a:r>
            <a:r>
              <a:rPr lang="en-US" sz="2500" dirty="0"/>
              <a:t>that has limited potential to form only multiple adult cell types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that don</a:t>
            </a:r>
            <a:r>
              <a:rPr lang="fr-FR" sz="2500" dirty="0"/>
              <a:t>’</a:t>
            </a:r>
            <a:r>
              <a:rPr lang="en-US" sz="2500" dirty="0"/>
              <a:t>t have the </a:t>
            </a:r>
            <a:r>
              <a:rPr lang="en-US" sz="2500" dirty="0" smtClean="0"/>
              <a:t>ability </a:t>
            </a:r>
            <a:r>
              <a:rPr lang="en-US" sz="2500" dirty="0"/>
              <a:t>for self </a:t>
            </a:r>
            <a:r>
              <a:rPr lang="en-US" sz="2500" dirty="0" smtClean="0"/>
              <a:t>renewal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has the Potential to form all differentiated cell types except placenta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endParaRPr lang="en-US" sz="2500" dirty="0"/>
          </a:p>
          <a:p>
            <a:pPr marL="857250" lvl="1" indent="-457200">
              <a:buFont typeface="+mj-lt"/>
              <a:buAutoNum type="alphaL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8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2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Important limitation of using cloned ESCs (SCNT-ESCs) clinically: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 smtClean="0">
                <a:solidFill>
                  <a:srgbClr val="000000"/>
                </a:solidFill>
              </a:rPr>
              <a:t>Immune rejection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 smtClean="0">
                <a:solidFill>
                  <a:srgbClr val="000000"/>
                </a:solidFill>
              </a:rPr>
              <a:t>Produce limited number of cell types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>
                <a:solidFill>
                  <a:srgbClr val="000000"/>
                </a:solidFill>
              </a:rPr>
              <a:t>Destruction of human embryos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 smtClean="0">
                <a:solidFill>
                  <a:srgbClr val="000000"/>
                </a:solidFill>
              </a:rPr>
              <a:t>Difficult to grow and culture in the laboratory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3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are Yamanaka factors?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OCT3/4, SOX2, KLF4, c-</a:t>
            </a:r>
            <a:r>
              <a:rPr lang="en-US" dirty="0" err="1" smtClean="0"/>
              <a:t>Myc</a:t>
            </a:r>
            <a:endParaRPr lang="en-US" dirty="0"/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Growth factors 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Cytokines </a:t>
            </a:r>
            <a:endParaRPr lang="en-US" dirty="0"/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OCT3/4, SOX2, </a:t>
            </a:r>
            <a:r>
              <a:rPr lang="en-US" dirty="0" err="1" smtClean="0"/>
              <a:t>Nanog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5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4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Mesenchymal stem cells are examples of: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Pluripotent stem cells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Multipotent stem cells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Totipotent stem cells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Induced pluripotent stem cells (iPS cells)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88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83014"/>
            <a:ext cx="2774950" cy="3303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2642355"/>
            <a:ext cx="3886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rgbClr val="FF0000"/>
                </a:solidFill>
              </a:rPr>
              <a:t>Thank You</a:t>
            </a:r>
            <a:endParaRPr lang="en-US" sz="45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9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3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://www.placidway.com/images/article_images/1323370824_stem%20cell%20stc%20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78025"/>
            <a:ext cx="4241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2005013" y="228600"/>
            <a:ext cx="4471987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Stem Cells</a:t>
            </a:r>
          </a:p>
        </p:txBody>
      </p:sp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3429000" cy="41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8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50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4724400" cy="330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750094" y="26789"/>
            <a:ext cx="7643813" cy="134481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Unique 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haracteristics 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Stem Cells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228600" y="5105400"/>
            <a:ext cx="6934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5056">
              <a:defRPr/>
            </a:pPr>
            <a:r>
              <a:rPr lang="en-US" sz="2000" dirty="0" smtClean="0"/>
              <a:t>Unlimited self renewal (Regeneration)</a:t>
            </a:r>
          </a:p>
          <a:p>
            <a:pPr marL="625056">
              <a:defRPr/>
            </a:pPr>
            <a:r>
              <a:rPr lang="en-US" sz="2000" dirty="0" smtClean="0"/>
              <a:t>Differentiation (</a:t>
            </a:r>
            <a:r>
              <a:rPr lang="en-US" sz="2000" dirty="0" err="1" smtClean="0"/>
              <a:t>eg</a:t>
            </a:r>
            <a:r>
              <a:rPr lang="en-US" sz="2000" dirty="0" smtClean="0"/>
              <a:t>. beating cells of the heart muscles):</a:t>
            </a:r>
          </a:p>
          <a:p>
            <a:pPr marL="1250112" lvl="2">
              <a:defRPr/>
            </a:pPr>
            <a:r>
              <a:rPr lang="en-US" sz="2000" dirty="0" smtClean="0"/>
              <a:t>Internal signals (specific genes)</a:t>
            </a:r>
          </a:p>
          <a:p>
            <a:pPr marL="1250112" lvl="2">
              <a:defRPr/>
            </a:pPr>
            <a:r>
              <a:rPr lang="en-US" sz="2000" dirty="0" smtClean="0"/>
              <a:t>External signals (GF, cytokines)</a:t>
            </a:r>
            <a:endParaRPr lang="en-US" sz="2000" dirty="0"/>
          </a:p>
        </p:txBody>
      </p:sp>
      <p:pic>
        <p:nvPicPr>
          <p:cNvPr id="5" name="Picture 27" descr="Sobu+act Photoshop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9350" y="1989138"/>
            <a:ext cx="151288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6129337" y="2133600"/>
            <a:ext cx="14762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>
                <a:solidFill>
                  <a:srgbClr val="800000"/>
                </a:solidFill>
              </a:rPr>
              <a:t>Endoderm</a:t>
            </a:r>
          </a:p>
          <a:p>
            <a:r>
              <a:rPr lang="da-DK" sz="1800">
                <a:solidFill>
                  <a:srgbClr val="800000"/>
                </a:solidFill>
              </a:rPr>
              <a:t>(hepatocytes)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202362" y="3500438"/>
            <a:ext cx="12098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>
                <a:solidFill>
                  <a:srgbClr val="800000"/>
                </a:solidFill>
              </a:rPr>
              <a:t>Mesoderm</a:t>
            </a:r>
          </a:p>
          <a:p>
            <a:r>
              <a:rPr lang="da-DK" sz="1800">
                <a:solidFill>
                  <a:srgbClr val="800000"/>
                </a:solidFill>
              </a:rPr>
              <a:t>(cardiac</a:t>
            </a:r>
          </a:p>
          <a:p>
            <a:r>
              <a:rPr lang="da-DK" sz="1800">
                <a:solidFill>
                  <a:srgbClr val="800000"/>
                </a:solidFill>
              </a:rPr>
              <a:t>myotubes)</a:t>
            </a: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6202362" y="5084763"/>
            <a:ext cx="1123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 dirty="0" err="1">
                <a:solidFill>
                  <a:srgbClr val="800000"/>
                </a:solidFill>
              </a:rPr>
              <a:t>Ectoderm</a:t>
            </a:r>
            <a:endParaRPr lang="da-DK" sz="1800" dirty="0">
              <a:solidFill>
                <a:srgbClr val="800000"/>
              </a:solidFill>
            </a:endParaRPr>
          </a:p>
          <a:p>
            <a:r>
              <a:rPr lang="da-DK" sz="1800" dirty="0">
                <a:solidFill>
                  <a:srgbClr val="800000"/>
                </a:solidFill>
              </a:rPr>
              <a:t>(Neurons)</a:t>
            </a:r>
          </a:p>
        </p:txBody>
      </p:sp>
      <p:sp>
        <p:nvSpPr>
          <p:cNvPr id="9" name="Line 34"/>
          <p:cNvSpPr>
            <a:spLocks noChangeShapeType="1"/>
          </p:cNvSpPr>
          <p:nvPr/>
        </p:nvSpPr>
        <p:spPr bwMode="auto">
          <a:xfrm flipV="1">
            <a:off x="5410200" y="2636838"/>
            <a:ext cx="6477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5554662" y="4076700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5410200" y="4724400"/>
            <a:ext cx="7921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2" name="beating hES 13feb03-S-VHS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7762" y="3440113"/>
            <a:ext cx="1512888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97762" y="4848225"/>
            <a:ext cx="4465638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Lige forbindelse 13"/>
          <p:cNvCxnSpPr/>
          <p:nvPr/>
        </p:nvCxnSpPr>
        <p:spPr>
          <a:xfrm>
            <a:off x="395536" y="1295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6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6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939759" cy="415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4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8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are Stem Cells? 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4939" y="1307454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cell that has the ability: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continuously divide and give rise to new copy of itself (self-renew)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other specialized ( differentiated ) cells/tissues.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3781819"/>
            <a:ext cx="6657975" cy="2237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6" y="5715001"/>
            <a:ext cx="1033313" cy="1142999"/>
          </a:xfrm>
          <a:prstGeom prst="rect">
            <a:avLst/>
          </a:prstGeom>
        </p:spPr>
      </p:pic>
      <p:cxnSp>
        <p:nvCxnSpPr>
          <p:cNvPr id="6" name="Lige forbindelse 13"/>
          <p:cNvCxnSpPr/>
          <p:nvPr/>
        </p:nvCxnSpPr>
        <p:spPr>
          <a:xfrm>
            <a:off x="381000" y="1115584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57394" y="3236690"/>
            <a:ext cx="8136903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dirty="0"/>
              <a:t>Continuous Repair of defective cell types and regeneration of tissues.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814426" y="2512119"/>
            <a:ext cx="770114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Stem Cell – main function within the body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  <p:cxnSp>
        <p:nvCxnSpPr>
          <p:cNvPr id="10" name="Lige forbindelse 13"/>
          <p:cNvCxnSpPr/>
          <p:nvPr/>
        </p:nvCxnSpPr>
        <p:spPr>
          <a:xfrm>
            <a:off x="615950" y="6629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Lige forbindelse 13"/>
          <p:cNvCxnSpPr/>
          <p:nvPr/>
        </p:nvCxnSpPr>
        <p:spPr>
          <a:xfrm>
            <a:off x="615950" y="6799149"/>
            <a:ext cx="8568000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3"/>
          <p:cNvCxnSpPr/>
          <p:nvPr/>
        </p:nvCxnSpPr>
        <p:spPr>
          <a:xfrm>
            <a:off x="615950" y="6705600"/>
            <a:ext cx="856800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6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stemcell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727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-536060" y="927100"/>
            <a:ext cx="4747698" cy="923330"/>
            <a:chOff x="-536833" y="926805"/>
            <a:chExt cx="4749098" cy="923728"/>
          </a:xfrm>
        </p:grpSpPr>
        <p:sp>
          <p:nvSpPr>
            <p:cNvPr id="24591" name="Line 18"/>
            <p:cNvSpPr>
              <a:spLocks noChangeShapeType="1"/>
            </p:cNvSpPr>
            <p:nvPr/>
          </p:nvSpPr>
          <p:spPr bwMode="auto">
            <a:xfrm>
              <a:off x="3145352" y="1392865"/>
              <a:ext cx="106691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TextBox 5"/>
            <p:cNvSpPr txBox="1">
              <a:spLocks noChangeArrowheads="1"/>
            </p:cNvSpPr>
            <p:nvPr/>
          </p:nvSpPr>
          <p:spPr bwMode="auto">
            <a:xfrm>
              <a:off x="-536833" y="926805"/>
              <a:ext cx="3725382" cy="92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This cell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Can form the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Embryo and placenta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22995" y="2514599"/>
            <a:ext cx="3931505" cy="923330"/>
            <a:chOff x="323919" y="2514599"/>
            <a:chExt cx="3930876" cy="922141"/>
          </a:xfrm>
        </p:grpSpPr>
        <p:sp>
          <p:nvSpPr>
            <p:cNvPr id="24589" name="Line 17"/>
            <p:cNvSpPr>
              <a:spLocks noChangeShapeType="1"/>
            </p:cNvSpPr>
            <p:nvPr/>
          </p:nvSpPr>
          <p:spPr bwMode="auto">
            <a:xfrm>
              <a:off x="3187867" y="2840665"/>
              <a:ext cx="106692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TextBox 6"/>
            <p:cNvSpPr txBox="1">
              <a:spLocks noChangeArrowheads="1"/>
            </p:cNvSpPr>
            <p:nvPr/>
          </p:nvSpPr>
          <p:spPr bwMode="auto">
            <a:xfrm>
              <a:off x="323919" y="2514599"/>
              <a:ext cx="2864617" cy="922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This cell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Can just form the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embryo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600200" y="3581400"/>
            <a:ext cx="20574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800600" y="609600"/>
            <a:ext cx="3976688" cy="923925"/>
            <a:chOff x="4800600" y="609600"/>
            <a:chExt cx="3975985" cy="923330"/>
          </a:xfrm>
        </p:grpSpPr>
        <p:sp>
          <p:nvSpPr>
            <p:cNvPr id="14" name="Rectangle 13"/>
            <p:cNvSpPr/>
            <p:nvPr/>
          </p:nvSpPr>
          <p:spPr>
            <a:xfrm>
              <a:off x="5257800" y="609600"/>
              <a:ext cx="3518785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  <a:cs typeface="Arial" charset="0"/>
                </a:rPr>
                <a:t>Totipotent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800600" y="685751"/>
              <a:ext cx="533306" cy="380755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800600" y="1066506"/>
              <a:ext cx="533306" cy="380755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5029200" y="2362200"/>
            <a:ext cx="383951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charset="0"/>
                <a:cs typeface="Arial" charset="0"/>
              </a:rPr>
              <a:t>Pluripotent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09592" y="4129207"/>
            <a:ext cx="2182008" cy="16619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Multi-</a:t>
            </a:r>
          </a:p>
          <a:p>
            <a:pPr algn="ctr">
              <a:defRPr/>
            </a:pPr>
            <a:r>
              <a:rPr lang="en-US" sz="5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potent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132638" y="6183313"/>
            <a:ext cx="1858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latin typeface="Arial" pitchFamily="34" charset="0"/>
                <a:cs typeface="Arial" pitchFamily="34" charset="0"/>
              </a:rPr>
              <a:t>Unipotent</a:t>
            </a:r>
            <a:endParaRPr lang="en-US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0800" y="-2177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658"/>
            <a:ext cx="615950" cy="5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1" grpId="1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7329</TotalTime>
  <Words>1074</Words>
  <Application>Microsoft Office PowerPoint</Application>
  <PresentationFormat>On-screen Show (4:3)</PresentationFormat>
  <Paragraphs>218</Paragraphs>
  <Slides>46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ＭＳ Ｐゴシック</vt:lpstr>
      <vt:lpstr>PMingLiU</vt:lpstr>
      <vt:lpstr>Arial</vt:lpstr>
      <vt:lpstr>Arial Narrow</vt:lpstr>
      <vt:lpstr>Calibri</vt:lpstr>
      <vt:lpstr>Century Gothic</vt:lpstr>
      <vt:lpstr>Geeza Pro</vt:lpstr>
      <vt:lpstr>Mangal</vt:lpstr>
      <vt:lpstr>Times</vt:lpstr>
      <vt:lpstr>Times New Roman</vt:lpstr>
      <vt:lpstr>Verdana</vt:lpstr>
      <vt:lpstr>Wingdings</vt:lpstr>
      <vt:lpstr>ヒラギノ角ゴ Pro W3</vt:lpstr>
      <vt:lpstr>Office Theme</vt:lpstr>
      <vt:lpstr>PowerPoint Presentation</vt:lpstr>
      <vt:lpstr>Introuduction to Pluripotnet Stem Cells</vt:lpstr>
      <vt:lpstr>Introducing….stem cells!</vt:lpstr>
      <vt:lpstr>PowerPoint Presentation</vt:lpstr>
      <vt:lpstr>PowerPoint Presentation</vt:lpstr>
      <vt:lpstr>Unique Characteristics of Stem Cells</vt:lpstr>
      <vt:lpstr>PowerPoint Presentation</vt:lpstr>
      <vt:lpstr>PowerPoint Presentation</vt:lpstr>
      <vt:lpstr>PowerPoint Presentation</vt:lpstr>
      <vt:lpstr>Classification of Stem Cells ”1” (Potency Based)</vt:lpstr>
      <vt:lpstr>PowerPoint Presentation</vt:lpstr>
      <vt:lpstr>Sources of Stem Cells</vt:lpstr>
      <vt:lpstr>Adult stem cells  (Tissue Specific Stem Cells)</vt:lpstr>
      <vt:lpstr>PowerPoint Presentation</vt:lpstr>
      <vt:lpstr>PowerPoint Presentation</vt:lpstr>
      <vt:lpstr>Generation of embryonic stem cells</vt:lpstr>
      <vt:lpstr>Generation of embryonic stem cells</vt:lpstr>
      <vt:lpstr>Human Embryonic Stem Cell Colony</vt:lpstr>
      <vt:lpstr>Embryonic stem cells in the dish What do cultured ES cells look like?</vt:lpstr>
      <vt:lpstr>Beating cardiomyocytes derived from hESCs</vt:lpstr>
      <vt:lpstr>Challenges with Embryonic Stem Cells</vt:lpstr>
      <vt:lpstr>CLONING</vt:lpstr>
      <vt:lpstr>PowerPoint Presentation</vt:lpstr>
      <vt:lpstr>PowerPoint Presentation</vt:lpstr>
      <vt:lpstr>Therapeutic Cloning</vt:lpstr>
      <vt:lpstr>PowerPoint Presentation</vt:lpstr>
      <vt:lpstr>PowerPoint Presentation</vt:lpstr>
      <vt:lpstr>The first iPSCs </vt:lpstr>
      <vt:lpstr>PowerPoint Presentation</vt:lpstr>
      <vt:lpstr>iPS Cells</vt:lpstr>
      <vt:lpstr>Induced Pluripotent Stem Cell (iPS) cells</vt:lpstr>
      <vt:lpstr>PowerPoint Presentation</vt:lpstr>
      <vt:lpstr>PowerPoint Presentation</vt:lpstr>
      <vt:lpstr>Characterization of Human Pluripotent Stem cells (ESCs)</vt:lpstr>
      <vt:lpstr>PowerPoint Presentation</vt:lpstr>
      <vt:lpstr>PowerPoint Presentation</vt:lpstr>
      <vt:lpstr>PowerPoint Presentation</vt:lpstr>
      <vt:lpstr>Goal of Stem Cell Therapies</vt:lpstr>
      <vt:lpstr>The Promise of Stem Cell Technology</vt:lpstr>
      <vt:lpstr>PowerPoint Presentation</vt:lpstr>
      <vt:lpstr>Obstacles of Stem Cell Research</vt:lpstr>
      <vt:lpstr>Question 1</vt:lpstr>
      <vt:lpstr>Question 2</vt:lpstr>
      <vt:lpstr>Question 3</vt:lpstr>
      <vt:lpstr>Question 4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ANATOMY</dc:creator>
  <cp:lastModifiedBy>Amer Mahmood</cp:lastModifiedBy>
  <cp:revision>142</cp:revision>
  <cp:lastPrinted>2017-11-27T08:02:07Z</cp:lastPrinted>
  <dcterms:created xsi:type="dcterms:W3CDTF">2014-11-17T07:23:40Z</dcterms:created>
  <dcterms:modified xsi:type="dcterms:W3CDTF">2019-12-08T11:53:44Z</dcterms:modified>
</cp:coreProperties>
</file>