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257" r:id="rId5"/>
    <p:sldId id="283" r:id="rId6"/>
    <p:sldId id="290" r:id="rId7"/>
    <p:sldId id="291" r:id="rId8"/>
    <p:sldId id="318" r:id="rId9"/>
    <p:sldId id="325" r:id="rId10"/>
    <p:sldId id="292" r:id="rId11"/>
    <p:sldId id="319" r:id="rId12"/>
    <p:sldId id="338" r:id="rId13"/>
    <p:sldId id="339" r:id="rId14"/>
    <p:sldId id="326" r:id="rId15"/>
    <p:sldId id="327" r:id="rId16"/>
    <p:sldId id="336" r:id="rId17"/>
    <p:sldId id="321" r:id="rId18"/>
    <p:sldId id="337" r:id="rId19"/>
    <p:sldId id="340" r:id="rId20"/>
    <p:sldId id="330" r:id="rId21"/>
    <p:sldId id="323" r:id="rId22"/>
    <p:sldId id="329" r:id="rId23"/>
    <p:sldId id="341" r:id="rId24"/>
    <p:sldId id="342" r:id="rId25"/>
    <p:sldId id="331" r:id="rId26"/>
    <p:sldId id="334" r:id="rId27"/>
    <p:sldId id="285" r:id="rId28"/>
    <p:sldId id="287" r:id="rId29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800080"/>
    <a:srgbClr val="FF8000"/>
    <a:srgbClr val="FF00FF"/>
    <a:srgbClr val="FFFFFF"/>
    <a:srgbClr val="BABCB1"/>
    <a:srgbClr val="CEDA9D"/>
    <a:srgbClr val="999933"/>
    <a:srgbClr val="9DA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2"/>
  </p:normalViewPr>
  <p:slideViewPr>
    <p:cSldViewPr>
      <p:cViewPr varScale="1">
        <p:scale>
          <a:sx n="69" d="100"/>
          <a:sy n="69" d="100"/>
        </p:scale>
        <p:origin x="300" y="72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A9140-3CC1-014F-BE2E-BF6E3781D17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97B42-2901-5941-8F6A-CBBA16B5B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6</a:t>
            </a:fld>
            <a:endParaRPr lang="en-US" smtClean="0"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582946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23</a:t>
            </a:fld>
            <a:endParaRPr lang="en-US" smtClean="0"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66861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8</a:t>
            </a:fld>
            <a:endParaRPr lang="en-US" smtClean="0"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76462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9</a:t>
            </a:fld>
            <a:endParaRPr lang="en-US" smtClean="0"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44663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14</a:t>
            </a:fld>
            <a:endParaRPr lang="en-US" smtClean="0"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1116644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15</a:t>
            </a:fld>
            <a:endParaRPr lang="en-US" smtClean="0"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58591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solidFill>
                  <a:prstClr val="black"/>
                </a:solidFill>
                <a:cs typeface="Majalla UI"/>
              </a:rPr>
              <a:pPr/>
              <a:t>17</a:t>
            </a:fld>
            <a:endParaRPr lang="en-US" smtClean="0">
              <a:solidFill>
                <a:prstClr val="black"/>
              </a:solidFill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1266732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19</a:t>
            </a:fld>
            <a:endParaRPr lang="en-US" smtClean="0"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1965062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solidFill>
                  <a:prstClr val="black"/>
                </a:solidFill>
                <a:cs typeface="Majalla UI"/>
              </a:rPr>
              <a:pPr/>
              <a:t>21</a:t>
            </a:fld>
            <a:endParaRPr lang="en-US" smtClean="0">
              <a:solidFill>
                <a:prstClr val="black"/>
              </a:solidFill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65402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solidFill>
                  <a:prstClr val="black"/>
                </a:solidFill>
                <a:cs typeface="Majalla UI"/>
              </a:rPr>
              <a:pPr/>
              <a:t>22</a:t>
            </a:fld>
            <a:endParaRPr lang="en-US" smtClean="0">
              <a:solidFill>
                <a:prstClr val="black"/>
              </a:solidFill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140912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45"/>
            <a:ext cx="10274499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524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048000"/>
            <a:ext cx="72009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771525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514725" y="64008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7235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5E02B40F-A116-1B41-BDEF-1E1B64B5D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CAF34-F753-7C49-844D-6F3A3B3F17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4191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4191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629E-4EF2-D740-8C67-8A22577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45"/>
            <a:ext cx="10274499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6699"/>
                </a:solidFill>
              </a:endParaRPr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524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048000"/>
            <a:ext cx="72009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771525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514725" y="64008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7235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5E02B40F-A116-1B41-BDEF-1E1B64B5D7B9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C923-0E7D-2545-862E-E946FBA4F738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246D-3B44-374E-A44F-EE76BC83900D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06927-F016-A042-A66C-1759CFE429CB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88B47-26CA-3840-B99C-B0DA13F500E7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0C07D-3158-3046-A489-E315FA4C8AF1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A25D9-FA72-C042-90B3-77CE9FCA7A69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1856-6879-E04E-8862-59D06CA93ECB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C923-0E7D-2545-862E-E946FBA4F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A77C6-5BFE-CA47-B454-9FD43AEB541E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CAF34-F753-7C49-844D-6F3A3B3F17AE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4191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4191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629E-4EF2-D740-8C67-8A22577C4962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45"/>
            <a:ext cx="10274499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6699"/>
                </a:solidFill>
              </a:endParaRPr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524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048000"/>
            <a:ext cx="72009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771525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514725" y="64008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7235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5E02B40F-A116-1B41-BDEF-1E1B64B5D7B9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C923-0E7D-2545-862E-E946FBA4F738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246D-3B44-374E-A44F-EE76BC83900D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06927-F016-A042-A66C-1759CFE429CB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88B47-26CA-3840-B99C-B0DA13F500E7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0C07D-3158-3046-A489-E315FA4C8AF1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A25D9-FA72-C042-90B3-77CE9FCA7A69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246D-3B44-374E-A44F-EE76BC8390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1856-6879-E04E-8862-59D06CA93ECB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A77C6-5BFE-CA47-B454-9FD43AEB541E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CAF34-F753-7C49-844D-6F3A3B3F17AE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4191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4191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629E-4EF2-D740-8C67-8A22577C4962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06927-F016-A042-A66C-1759CFE42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88B47-26CA-3840-B99C-B0DA13F500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0C07D-3158-3046-A489-E315FA4C8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A25D9-FA72-C042-90B3-77CE9FCA7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1856-6879-E04E-8862-59D06CA93E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A77C6-5BFE-CA47-B454-9FD43AEB5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2502" y="4291013"/>
            <a:ext cx="10301288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4191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7907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802B7-80D0-9646-9595-5738CF2FEB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2502" y="4291013"/>
            <a:ext cx="10301288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6699"/>
                </a:solidFill>
              </a:endParaRPr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4191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7907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802B7-80D0-9646-9595-5738CF2FEB53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2502" y="4291013"/>
            <a:ext cx="10301288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6699"/>
                </a:solidFill>
              </a:endParaRPr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4191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7907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802B7-80D0-9646-9595-5738CF2FEB53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1219200"/>
            <a:ext cx="8743950" cy="1752600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Biochemical Aspects of </a:t>
            </a:r>
            <a:br>
              <a:rPr lang="en-US" i="0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en-US" i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Digestion of Lipids</a:t>
            </a:r>
            <a:endParaRPr lang="en-US" i="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Dr. </a:t>
            </a:r>
            <a:r>
              <a:rPr lang="en-US" dirty="0" err="1" smtClean="0">
                <a:latin typeface="American Typewriter"/>
                <a:cs typeface="American Typewriter"/>
              </a:rPr>
              <a:t>Usman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Ghani</a:t>
            </a:r>
            <a:endParaRPr lang="en-US" dirty="0" smtClean="0">
              <a:latin typeface="American Typewriter"/>
              <a:cs typeface="American Typewriter"/>
            </a:endParaRPr>
          </a:p>
          <a:p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GIT Block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0648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8743950" cy="1143000"/>
          </a:xfrm>
        </p:spPr>
        <p:txBody>
          <a:bodyPr>
            <a:normAutofit fontScale="90000"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  <a:t>Digestion of TAG by Pancreatic Lipase</a:t>
            </a:r>
            <a:endParaRPr lang="x-none" i="0" dirty="0">
              <a:solidFill>
                <a:schemeClr val="accent5">
                  <a:lumMod val="20000"/>
                  <a:lumOff val="80000"/>
                </a:schemeClr>
              </a:solidFill>
              <a:ea typeface="+mj-ea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926247" y="27082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endParaRPr lang="en-US">
              <a:solidFill>
                <a:srgbClr val="336699"/>
              </a:solidFill>
              <a:latin typeface="Gill Sans MT" pitchFamily="34" charset="0"/>
            </a:endParaRPr>
          </a:p>
        </p:txBody>
      </p:sp>
      <p:pic>
        <p:nvPicPr>
          <p:cNvPr id="20484" name="Content Placeholder 4" descr="15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5981" t="58336" r="7127" b="15623"/>
          <a:stretch>
            <a:fillRect/>
          </a:stretch>
        </p:blipFill>
        <p:spPr>
          <a:xfrm>
            <a:off x="1284090" y="1628775"/>
            <a:ext cx="8801100" cy="3352800"/>
          </a:xfrm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5032334" y="3573463"/>
            <a:ext cx="14077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b="1" dirty="0">
                <a:solidFill>
                  <a:srgbClr val="336699"/>
                </a:solidFill>
                <a:latin typeface="Gill Sans MT" pitchFamily="34" charset="0"/>
              </a:rPr>
              <a:t>&amp;  </a:t>
            </a:r>
            <a:r>
              <a:rPr lang="en-US" b="1" dirty="0" err="1">
                <a:solidFill>
                  <a:srgbClr val="336699"/>
                </a:solidFill>
                <a:latin typeface="Gill Sans MT" pitchFamily="34" charset="0"/>
              </a:rPr>
              <a:t>Colipase</a:t>
            </a:r>
            <a:endParaRPr lang="en-US" b="1" dirty="0">
              <a:solidFill>
                <a:srgbClr val="336699"/>
              </a:solidFill>
              <a:latin typeface="Gill Sans MT" pitchFamily="34" charset="0"/>
            </a:endParaRP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1132284" y="5013326"/>
            <a:ext cx="89917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00CC"/>
                </a:solidFill>
                <a:latin typeface="Georgia"/>
                <a:cs typeface="Georgia"/>
              </a:rPr>
              <a:t>Pancreatic lipase :</a:t>
            </a:r>
          </a:p>
          <a:p>
            <a:r>
              <a:rPr lang="en-US" sz="2000" b="1" dirty="0">
                <a:solidFill>
                  <a:srgbClr val="336699"/>
                </a:solidFill>
                <a:latin typeface="Georgia"/>
                <a:cs typeface="Georgia"/>
              </a:rPr>
              <a:t>Found in high conc. in pancreatic secretion (2-3% of total proteins) </a:t>
            </a:r>
          </a:p>
          <a:p>
            <a:endParaRPr lang="en-US" sz="2000" b="1" dirty="0">
              <a:solidFill>
                <a:srgbClr val="336699"/>
              </a:solidFill>
              <a:latin typeface="Georgia"/>
              <a:cs typeface="Georgia"/>
            </a:endParaRPr>
          </a:p>
          <a:p>
            <a:r>
              <a:rPr lang="en-US" sz="2000" b="1" dirty="0">
                <a:solidFill>
                  <a:srgbClr val="336699"/>
                </a:solidFill>
                <a:latin typeface="Georgia"/>
                <a:cs typeface="Georgia"/>
              </a:rPr>
              <a:t>Inhibited by </a:t>
            </a:r>
            <a:r>
              <a:rPr lang="en-US" sz="2000" b="1" dirty="0">
                <a:solidFill>
                  <a:srgbClr val="C00000"/>
                </a:solidFill>
                <a:latin typeface="Georgia"/>
                <a:cs typeface="Georgia"/>
              </a:rPr>
              <a:t>Orlistat</a:t>
            </a:r>
            <a:r>
              <a:rPr lang="en-US" sz="2000" b="1" dirty="0">
                <a:solidFill>
                  <a:srgbClr val="336699"/>
                </a:solidFill>
                <a:latin typeface="Georgia"/>
                <a:cs typeface="Georgia"/>
              </a:rPr>
              <a:t>, an </a:t>
            </a:r>
            <a:r>
              <a:rPr lang="en-US" sz="2000" b="1" dirty="0" smtClean="0">
                <a:solidFill>
                  <a:srgbClr val="336699"/>
                </a:solidFill>
                <a:latin typeface="Georgia"/>
                <a:cs typeface="Georgia"/>
              </a:rPr>
              <a:t>anti-obesity </a:t>
            </a:r>
            <a:r>
              <a:rPr lang="en-US" sz="2000" b="1" dirty="0">
                <a:solidFill>
                  <a:srgbClr val="336699"/>
                </a:solidFill>
                <a:latin typeface="Georgia"/>
                <a:cs typeface="Georgia"/>
              </a:rPr>
              <a:t>drug</a:t>
            </a:r>
          </a:p>
        </p:txBody>
      </p:sp>
    </p:spTree>
    <p:extLst>
      <p:ext uri="{BB962C8B-B14F-4D97-AF65-F5344CB8AC3E}">
        <p14:creationId xmlns:p14="http://schemas.microsoft.com/office/powerpoint/2010/main" val="35671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41313"/>
            <a:ext cx="9251156" cy="1143000"/>
          </a:xfrm>
        </p:spPr>
        <p:txBody>
          <a:bodyPr>
            <a:normAutofit fontScale="90000"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  <a:t>Digestion of Cholesterol Ester </a:t>
            </a:r>
            <a:br>
              <a:rPr lang="en-US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</a:br>
            <a:r>
              <a:rPr lang="en-US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  <a:t>by Cholesterol Esterase</a:t>
            </a:r>
            <a:endParaRPr lang="x-none" i="0" dirty="0">
              <a:solidFill>
                <a:schemeClr val="accent5">
                  <a:lumMod val="20000"/>
                  <a:lumOff val="80000"/>
                </a:schemeClr>
              </a:solidFill>
              <a:ea typeface="+mj-ea"/>
            </a:endParaRPr>
          </a:p>
        </p:txBody>
      </p:sp>
      <p:pic>
        <p:nvPicPr>
          <p:cNvPr id="21507" name="Picture 5" descr="15_002.jpg"/>
          <p:cNvPicPr>
            <a:picLocks noChangeAspect="1"/>
          </p:cNvPicPr>
          <p:nvPr/>
        </p:nvPicPr>
        <p:blipFill>
          <a:blip r:embed="rId2" cstate="print"/>
          <a:srcRect l="42374" t="1823" r="7100" b="73470"/>
          <a:stretch>
            <a:fillRect/>
          </a:stretch>
        </p:blipFill>
        <p:spPr bwMode="auto">
          <a:xfrm>
            <a:off x="1578769" y="2133600"/>
            <a:ext cx="7222331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85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0"/>
            <a:ext cx="9221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8700" y="1836737"/>
            <a:ext cx="8382000" cy="4030663"/>
            <a:chOff x="1189038" y="1627188"/>
            <a:chExt cx="7775575" cy="3241675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1189038" y="2276475"/>
              <a:ext cx="7461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Gill Sans MT" pitchFamily="34" charset="0"/>
                </a:rPr>
                <a:t>PL  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979613" y="2492375"/>
              <a:ext cx="18002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4287838" y="2262188"/>
              <a:ext cx="26606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Gill Sans MT" pitchFamily="34" charset="0"/>
                </a:rPr>
                <a:t>Lysophospholipid</a:t>
              </a:r>
            </a:p>
          </p:txBody>
        </p: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1190625" y="3924300"/>
              <a:ext cx="266065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latin typeface="Gill Sans MT" pitchFamily="34" charset="0"/>
                </a:rPr>
                <a:t>Lysophospholipid</a:t>
              </a:r>
              <a:endParaRPr lang="en-US" sz="2400" b="1" dirty="0">
                <a:latin typeface="Gill Sans MT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851275" y="4148138"/>
              <a:ext cx="180022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5884863" y="3789363"/>
              <a:ext cx="3079750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latin typeface="Gill Sans MT" pitchFamily="34" charset="0"/>
                </a:rPr>
                <a:t>Glycerolphosphoryl</a:t>
              </a:r>
              <a:r>
                <a:rPr lang="en-US" sz="2400" b="1" dirty="0">
                  <a:latin typeface="Gill Sans MT" pitchFamily="34" charset="0"/>
                </a:rPr>
                <a:t> </a:t>
              </a:r>
            </a:p>
            <a:p>
              <a:r>
                <a:rPr lang="en-US" sz="2400" b="1" dirty="0">
                  <a:latin typeface="Gill Sans MT" pitchFamily="34" charset="0"/>
                </a:rPr>
                <a:t>base</a:t>
              </a:r>
            </a:p>
          </p:txBody>
        </p:sp>
        <p:sp>
          <p:nvSpPr>
            <p:cNvPr id="10" name="Curved Up Arrow 9"/>
            <p:cNvSpPr/>
            <p:nvPr/>
          </p:nvSpPr>
          <p:spPr>
            <a:xfrm>
              <a:off x="2339975" y="2060575"/>
              <a:ext cx="936625" cy="4318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874838" y="1641475"/>
              <a:ext cx="825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400" b="1">
                  <a:latin typeface="Gill Sans MT" pitchFamily="34" charset="0"/>
                </a:rPr>
                <a:t>H</a:t>
              </a:r>
              <a:r>
                <a:rPr lang="en-US" sz="2400" b="1" baseline="-25000">
                  <a:latin typeface="Gill Sans MT" pitchFamily="34" charset="0"/>
                </a:rPr>
                <a:t>2</a:t>
              </a:r>
              <a:r>
                <a:rPr lang="en-US" sz="2400" b="1">
                  <a:latin typeface="Gill Sans MT" pitchFamily="34" charset="0"/>
                </a:rPr>
                <a:t>O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2900363" y="1627188"/>
              <a:ext cx="1600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400" b="1">
                  <a:latin typeface="Gill Sans MT" pitchFamily="34" charset="0"/>
                </a:rPr>
                <a:t>Fatty acid</a:t>
              </a:r>
            </a:p>
          </p:txBody>
        </p:sp>
        <p:sp>
          <p:nvSpPr>
            <p:cNvPr id="13" name="Curved Up Arrow 12"/>
            <p:cNvSpPr/>
            <p:nvPr/>
          </p:nvSpPr>
          <p:spPr>
            <a:xfrm>
              <a:off x="4284663" y="3689350"/>
              <a:ext cx="935037" cy="4318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3819525" y="3270250"/>
              <a:ext cx="8239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400" b="1">
                  <a:latin typeface="Gill Sans MT" pitchFamily="34" charset="0"/>
                </a:rPr>
                <a:t>H</a:t>
              </a:r>
              <a:r>
                <a:rPr lang="en-US" sz="2400" b="1" baseline="-25000">
                  <a:latin typeface="Gill Sans MT" pitchFamily="34" charset="0"/>
                </a:rPr>
                <a:t>2</a:t>
              </a:r>
              <a:r>
                <a:rPr lang="en-US" sz="2400" b="1">
                  <a:latin typeface="Gill Sans MT" pitchFamily="34" charset="0"/>
                </a:rPr>
                <a:t>O</a:t>
              </a: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4843463" y="3255963"/>
              <a:ext cx="1600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400" b="1">
                  <a:latin typeface="Gill Sans MT" pitchFamily="34" charset="0"/>
                </a:rPr>
                <a:t>Fatty acid</a:t>
              </a: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1763713" y="2565400"/>
              <a:ext cx="2129896" cy="29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C00000"/>
                  </a:solidFill>
                  <a:latin typeface="Gill Sans MT" pitchFamily="34" charset="0"/>
                </a:rPr>
                <a:t>Phosphophlipase</a:t>
              </a:r>
              <a:r>
                <a:rPr lang="en-US" b="1" dirty="0">
                  <a:solidFill>
                    <a:srgbClr val="C00000"/>
                  </a:solidFill>
                  <a:latin typeface="Gill Sans MT" pitchFamily="34" charset="0"/>
                </a:rPr>
                <a:t> A</a:t>
              </a:r>
              <a:r>
                <a:rPr lang="en-US" b="1" baseline="-25000" dirty="0">
                  <a:solidFill>
                    <a:srgbClr val="C00000"/>
                  </a:solidFill>
                  <a:latin typeface="Gill Sans MT" pitchFamily="34" charset="0"/>
                </a:rPr>
                <a:t>2</a:t>
              </a:r>
            </a:p>
          </p:txBody>
        </p: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3551238" y="4500563"/>
              <a:ext cx="24606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  <a:latin typeface="Gill Sans MT" pitchFamily="34" charset="0"/>
                </a:rPr>
                <a:t>Lysophosphophlipase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09900" y="391180"/>
            <a:ext cx="465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8000"/>
                </a:solidFill>
              </a:rPr>
              <a:t>Phospholipid Degradation</a:t>
            </a:r>
            <a:endParaRPr lang="en-US" sz="2800" b="1" dirty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47800"/>
            <a:ext cx="9518452" cy="5257800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CF </a:t>
            </a:r>
            <a:r>
              <a:rPr lang="en-US" dirty="0">
                <a:latin typeface="Georgia"/>
                <a:cs typeface="Georgia"/>
              </a:rPr>
              <a:t>is due to genetic mutations </a:t>
            </a:r>
            <a:r>
              <a:rPr lang="en-US" dirty="0" smtClean="0">
                <a:latin typeface="Georgia"/>
                <a:cs typeface="Georgia"/>
              </a:rPr>
              <a:t>in CFTR </a:t>
            </a:r>
            <a:r>
              <a:rPr lang="en-US" dirty="0">
                <a:latin typeface="Georgia"/>
                <a:cs typeface="Georgia"/>
              </a:rPr>
              <a:t>(</a:t>
            </a:r>
            <a:r>
              <a:rPr lang="en-US" dirty="0" err="1">
                <a:latin typeface="Georgia"/>
                <a:cs typeface="Georgia"/>
              </a:rPr>
              <a:t>transmembrane</a:t>
            </a:r>
            <a:r>
              <a:rPr lang="en-US" dirty="0">
                <a:latin typeface="Georgia"/>
                <a:cs typeface="Georgia"/>
              </a:rPr>
              <a:t> conductance regulator </a:t>
            </a:r>
            <a:r>
              <a:rPr lang="en-US" dirty="0" smtClean="0">
                <a:latin typeface="Georgia"/>
                <a:cs typeface="Georgia"/>
              </a:rPr>
              <a:t>protein)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Functions </a:t>
            </a:r>
            <a:r>
              <a:rPr lang="en-US" dirty="0">
                <a:latin typeface="Georgia"/>
                <a:cs typeface="Georgia"/>
              </a:rPr>
              <a:t>as chloride channel on </a:t>
            </a:r>
            <a:r>
              <a:rPr lang="en-US" dirty="0" smtClean="0">
                <a:latin typeface="Georgia"/>
                <a:cs typeface="Georgia"/>
              </a:rPr>
              <a:t>epithelium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Defective CFTR causes: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D</a:t>
            </a:r>
            <a:r>
              <a:rPr lang="en-US" dirty="0" smtClean="0">
                <a:latin typeface="Georgia"/>
                <a:cs typeface="Georgia"/>
              </a:rPr>
              <a:t>ecreased secretion of chloride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I</a:t>
            </a:r>
            <a:r>
              <a:rPr lang="en-US" dirty="0" smtClean="0">
                <a:latin typeface="Georgia"/>
                <a:cs typeface="Georgia"/>
              </a:rPr>
              <a:t>ncreased reabsorption of sodium and water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Decreased hydration in pancreas thickens the pancreatic secretions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Pancreatic enzymes are unable to reach the intestine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Treatment: enzyme and fat-soluble vitamin supplementation</a:t>
            </a: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sz="4000" i="0" dirty="0" smtClean="0"/>
              <a:t>Pancreatic insufficiency</a:t>
            </a:r>
            <a:br>
              <a:rPr lang="en-US" sz="4000" i="0" dirty="0" smtClean="0"/>
            </a:br>
            <a:r>
              <a:rPr lang="en-US" sz="4000" i="0" dirty="0" smtClean="0"/>
              <a:t>in cystic fibrosis (CF)</a:t>
            </a:r>
            <a:endParaRPr lang="en-US" sz="4000" i="0" dirty="0"/>
          </a:p>
        </p:txBody>
      </p:sp>
    </p:spTree>
    <p:extLst>
      <p:ext uri="{BB962C8B-B14F-4D97-AF65-F5344CB8AC3E}">
        <p14:creationId xmlns:p14="http://schemas.microsoft.com/office/powerpoint/2010/main" val="5590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9518452" cy="5257800"/>
          </a:xfrm>
        </p:spPr>
        <p:txBody>
          <a:bodyPr>
            <a:normAutofit fontScale="92500" lnSpcReduction="10000"/>
          </a:bodyPr>
          <a:lstStyle/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cs typeface="Georgia"/>
              </a:rPr>
              <a:t>Controlled by hormones: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</a:rPr>
              <a:t>Cholecystokinin (CKK)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Acts on gallbladder to release bile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Acts on pancreas to release enzymes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Decreases gastric motility (slow release of gastric contents)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</a:rPr>
              <a:t>Secretin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Low pH stimulates its secretion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Acts on pancreas </a:t>
            </a:r>
            <a:r>
              <a:rPr lang="en-US" dirty="0" smtClean="0">
                <a:latin typeface="Georgia"/>
                <a:cs typeface="Georgia"/>
              </a:rPr>
              <a:t>to </a:t>
            </a:r>
            <a:r>
              <a:rPr lang="en-US" dirty="0" smtClean="0">
                <a:latin typeface="Georgia"/>
                <a:cs typeface="Georgia"/>
              </a:rPr>
              <a:t>release </a:t>
            </a:r>
            <a:r>
              <a:rPr lang="en-US" dirty="0">
                <a:latin typeface="Georgia"/>
                <a:cs typeface="Georgia"/>
              </a:rPr>
              <a:t>bicarbonate and liver </a:t>
            </a:r>
            <a:r>
              <a:rPr lang="en-US" dirty="0" smtClean="0">
                <a:latin typeface="Georgia"/>
                <a:cs typeface="Georgia"/>
              </a:rPr>
              <a:t>to release bile</a:t>
            </a:r>
            <a:endParaRPr lang="en-US" dirty="0" smtClean="0">
              <a:latin typeface="Georgia"/>
              <a:cs typeface="Georgia"/>
            </a:endParaRP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Neutralizes the pH of the contents before entering the small intestine</a:t>
            </a: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838200"/>
          </a:xfrm>
        </p:spPr>
        <p:txBody>
          <a:bodyPr/>
          <a:lstStyle/>
          <a:p>
            <a:pPr algn="ctr"/>
            <a:r>
              <a:rPr lang="en-US" i="0" dirty="0" smtClean="0"/>
              <a:t>Control of lipid digestion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417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0"/>
            <a:ext cx="256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0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9525000" cy="4724400"/>
          </a:xfrm>
        </p:spPr>
        <p:txBody>
          <a:bodyPr>
            <a:normAutofit lnSpcReduction="10000"/>
          </a:bodyPr>
          <a:lstStyle/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</a:rPr>
              <a:t>Products of lipid digestion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FFAs, free cholesterol, 2-monoacylglycerol combined with bile salts and fat</a:t>
            </a:r>
            <a:r>
              <a:rPr lang="en-US" dirty="0">
                <a:latin typeface="Georgia"/>
                <a:cs typeface="Georgia"/>
              </a:rPr>
              <a:t>-soluble vitamins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They form </a:t>
            </a: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</a:rPr>
              <a:t>mixed micelles</a:t>
            </a:r>
            <a:r>
              <a:rPr lang="en-US" dirty="0" smtClean="0">
                <a:latin typeface="Georgia"/>
                <a:cs typeface="Georgia"/>
              </a:rPr>
              <a:t> (disk-shaped particles)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Absorbed by brushed border membrane of enterocytes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Short and medium chain length fatty acids are absorbed directly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838200"/>
          </a:xfrm>
        </p:spPr>
        <p:txBody>
          <a:bodyPr/>
          <a:lstStyle/>
          <a:p>
            <a:pPr algn="ctr"/>
            <a:r>
              <a:rPr lang="en-US" i="0" dirty="0" smtClean="0"/>
              <a:t>Lipid absorption by enterocytes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47823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023" y="0"/>
            <a:ext cx="403007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6300" y="1219200"/>
            <a:ext cx="388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Georgia"/>
                <a:cs typeface="Georgia"/>
              </a:rPr>
              <a:t>Mixed micelles are </a:t>
            </a:r>
            <a:r>
              <a:rPr lang="en-US" sz="3200" dirty="0" smtClean="0">
                <a:solidFill>
                  <a:srgbClr val="FF6600"/>
                </a:solidFill>
                <a:latin typeface="Georgia"/>
                <a:cs typeface="Georgia"/>
              </a:rPr>
              <a:t>hydrophobic inside</a:t>
            </a:r>
          </a:p>
          <a:p>
            <a:r>
              <a:rPr lang="en-US" sz="3200" dirty="0">
                <a:latin typeface="Georgia"/>
                <a:cs typeface="Georgia"/>
              </a:rPr>
              <a:t>a</a:t>
            </a:r>
            <a:r>
              <a:rPr lang="en-US" sz="3200" dirty="0" smtClean="0">
                <a:latin typeface="Georgia"/>
                <a:cs typeface="Georgia"/>
              </a:rPr>
              <a:t>nd </a:t>
            </a:r>
            <a:r>
              <a:rPr lang="en-US" sz="3200" dirty="0" smtClean="0">
                <a:solidFill>
                  <a:srgbClr val="008000"/>
                </a:solidFill>
                <a:latin typeface="Georgia"/>
                <a:cs typeface="Georgia"/>
              </a:rPr>
              <a:t>hydrophilic outside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9525000" cy="5562600"/>
          </a:xfrm>
        </p:spPr>
        <p:txBody>
          <a:bodyPr>
            <a:normAutofit/>
          </a:bodyPr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Digested lipids absorbed by enterocytes migrate to endoplasmic reticulum for complex lipid biosynthesis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Fatty acids </a:t>
            </a:r>
            <a:r>
              <a:rPr lang="en-US" dirty="0" smtClean="0">
                <a:latin typeface="Georgia"/>
                <a:cs typeface="Georgia"/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  <a:sym typeface="Wingdings"/>
              </a:rPr>
              <a:t>Fatty acyl CoA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  <a:sym typeface="Wingdings"/>
              </a:rPr>
              <a:t>2-Monoacyglycerols  </a:t>
            </a: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  <a:sym typeface="Wingdings"/>
              </a:rPr>
              <a:t>TAGs</a:t>
            </a:r>
            <a:endParaRPr lang="en-US" dirty="0" smtClean="0">
              <a:solidFill>
                <a:srgbClr val="FF0000"/>
              </a:solidFill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152400"/>
            <a:ext cx="9525000" cy="838200"/>
          </a:xfrm>
        </p:spPr>
        <p:txBody>
          <a:bodyPr/>
          <a:lstStyle/>
          <a:p>
            <a:pPr algn="ctr"/>
            <a:r>
              <a:rPr lang="en-US" i="0" dirty="0" err="1" smtClean="0"/>
              <a:t>Resynthesis</a:t>
            </a:r>
            <a:r>
              <a:rPr lang="en-US" i="0" dirty="0" smtClean="0"/>
              <a:t> of TAG / </a:t>
            </a:r>
            <a:r>
              <a:rPr lang="en-US" i="0" dirty="0" err="1" smtClean="0"/>
              <a:t>Cholesteryl</a:t>
            </a:r>
            <a:r>
              <a:rPr lang="en-US" i="0" dirty="0" smtClean="0"/>
              <a:t> esters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7835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76200"/>
            <a:ext cx="8743950" cy="723900"/>
          </a:xfrm>
        </p:spPr>
        <p:txBody>
          <a:bodyPr/>
          <a:lstStyle/>
          <a:p>
            <a:pPr algn="ctr"/>
            <a:r>
              <a:rPr lang="en-US" i="0" dirty="0" smtClean="0"/>
              <a:t>Objectives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838200"/>
            <a:ext cx="96012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eorgia"/>
                <a:cs typeface="Georgia"/>
              </a:rPr>
              <a:t>By the end of this lecture the Second </a:t>
            </a:r>
            <a:r>
              <a:rPr lang="en-US" dirty="0">
                <a:latin typeface="Georgia"/>
                <a:cs typeface="Georgia"/>
              </a:rPr>
              <a:t>Y</a:t>
            </a:r>
            <a:r>
              <a:rPr lang="en-US" dirty="0" smtClean="0">
                <a:latin typeface="Georgia"/>
                <a:cs typeface="Georgia"/>
              </a:rPr>
              <a:t>ear Medicine students will be able to:</a:t>
            </a:r>
          </a:p>
          <a:p>
            <a:r>
              <a:rPr lang="en-US" dirty="0" smtClean="0">
                <a:latin typeface="Georgia"/>
                <a:cs typeface="Georgia"/>
              </a:rPr>
              <a:t>Understand </a:t>
            </a:r>
            <a:r>
              <a:rPr lang="en-US" dirty="0">
                <a:latin typeface="Georgia"/>
                <a:cs typeface="Georgia"/>
              </a:rPr>
              <a:t>the process of digestion of dietary lipids including, the organs involved, the enzymes required</a:t>
            </a:r>
            <a:r>
              <a:rPr lang="en-US" dirty="0" smtClean="0">
                <a:latin typeface="Georgia"/>
                <a:cs typeface="Georgia"/>
              </a:rPr>
              <a:t>, </a:t>
            </a:r>
            <a:r>
              <a:rPr lang="en-US" dirty="0">
                <a:latin typeface="Georgia"/>
                <a:cs typeface="Georgia"/>
              </a:rPr>
              <a:t>and the end </a:t>
            </a:r>
            <a:r>
              <a:rPr lang="en-US" dirty="0" smtClean="0">
                <a:latin typeface="Georgia"/>
                <a:cs typeface="Georgia"/>
              </a:rPr>
              <a:t>products</a:t>
            </a:r>
          </a:p>
          <a:p>
            <a:r>
              <a:rPr lang="en-US" dirty="0" smtClean="0">
                <a:latin typeface="Georgia"/>
                <a:cs typeface="Georgia"/>
              </a:rPr>
              <a:t>Study </a:t>
            </a:r>
            <a:r>
              <a:rPr lang="en-US" dirty="0">
                <a:latin typeface="Georgia"/>
                <a:cs typeface="Georgia"/>
              </a:rPr>
              <a:t>the synthesis, secretion and fate of </a:t>
            </a:r>
            <a:r>
              <a:rPr lang="en-US" dirty="0" smtClean="0">
                <a:latin typeface="Georgia"/>
                <a:cs typeface="Georgia"/>
              </a:rPr>
              <a:t>chylomicrons</a:t>
            </a:r>
            <a:endParaRPr lang="en-US" sz="900" dirty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Understand </a:t>
            </a:r>
            <a:r>
              <a:rPr lang="en-US" dirty="0">
                <a:latin typeface="Georgia"/>
                <a:cs typeface="Georgia"/>
              </a:rPr>
              <a:t>the clinical manifestations of  diseases that involve defective lipid digestion and/or absorption </a:t>
            </a:r>
            <a:r>
              <a:rPr lang="en-US" dirty="0" smtClean="0">
                <a:latin typeface="Georgia"/>
                <a:cs typeface="Georgia"/>
              </a:rPr>
              <a:t>(indigestion </a:t>
            </a:r>
            <a:r>
              <a:rPr lang="en-US" dirty="0">
                <a:latin typeface="Georgia"/>
                <a:cs typeface="Georgia"/>
              </a:rPr>
              <a:t>and </a:t>
            </a:r>
            <a:r>
              <a:rPr lang="en-US" dirty="0" err="1">
                <a:latin typeface="Georgia"/>
                <a:cs typeface="Georgia"/>
              </a:rPr>
              <a:t>malabsorption</a:t>
            </a:r>
            <a:r>
              <a:rPr lang="en-US" dirty="0">
                <a:latin typeface="Georgia"/>
                <a:cs typeface="Georgia"/>
              </a:rPr>
              <a:t> syndrome)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1997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800"/>
            <a:ext cx="10287000" cy="36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209800"/>
            <a:ext cx="9677400" cy="35052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Newly </a:t>
            </a:r>
            <a:r>
              <a:rPr lang="en-US" dirty="0">
                <a:latin typeface="Georgia"/>
                <a:cs typeface="Georgia"/>
              </a:rPr>
              <a:t>synthesized TAG and cholesterol ester </a:t>
            </a:r>
            <a:r>
              <a:rPr lang="en-US" dirty="0" smtClean="0">
                <a:latin typeface="Georgia"/>
                <a:cs typeface="Georgia"/>
              </a:rPr>
              <a:t>are </a:t>
            </a:r>
            <a:r>
              <a:rPr lang="en-US" dirty="0">
                <a:latin typeface="Georgia"/>
                <a:cs typeface="Georgia"/>
              </a:rPr>
              <a:t>packaged </a:t>
            </a:r>
            <a:r>
              <a:rPr lang="en-US" dirty="0" smtClean="0">
                <a:latin typeface="Georgia"/>
                <a:cs typeface="Georgia"/>
              </a:rPr>
              <a:t>as lipid </a:t>
            </a:r>
            <a:r>
              <a:rPr lang="en-US" dirty="0">
                <a:latin typeface="Georgia"/>
                <a:cs typeface="Georgia"/>
              </a:rPr>
              <a:t>droplets surrounded by </a:t>
            </a:r>
            <a:r>
              <a:rPr lang="en-US" dirty="0" smtClean="0">
                <a:latin typeface="Georgia"/>
                <a:cs typeface="Georgia"/>
              </a:rPr>
              <a:t>thin </a:t>
            </a:r>
            <a:r>
              <a:rPr lang="en-US" dirty="0">
                <a:latin typeface="Georgia"/>
                <a:cs typeface="Georgia"/>
              </a:rPr>
              <a:t>layer of: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>
                <a:latin typeface="Georgia"/>
                <a:cs typeface="Georgia"/>
              </a:rPr>
              <a:t>Apolipoprotein</a:t>
            </a:r>
            <a:r>
              <a:rPr lang="en-US" dirty="0">
                <a:latin typeface="Georgia"/>
                <a:cs typeface="Georgia"/>
              </a:rPr>
              <a:t> B-48 (</a:t>
            </a:r>
            <a:r>
              <a:rPr lang="en-US" dirty="0" err="1">
                <a:latin typeface="Georgia"/>
                <a:cs typeface="Georgia"/>
              </a:rPr>
              <a:t>apo</a:t>
            </a:r>
            <a:r>
              <a:rPr lang="en-US" dirty="0">
                <a:latin typeface="Georgia"/>
                <a:cs typeface="Georgia"/>
              </a:rPr>
              <a:t> B-48)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Phospholipids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Free cholesterol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457200"/>
            <a:ext cx="9525000" cy="1143000"/>
          </a:xfrm>
        </p:spPr>
        <p:txBody>
          <a:bodyPr/>
          <a:lstStyle/>
          <a:p>
            <a:pPr algn="ctr"/>
            <a:r>
              <a:rPr lang="en-US" i="0" dirty="0" smtClean="0"/>
              <a:t>Assembly of chylomicrons</a:t>
            </a:r>
            <a:br>
              <a:rPr lang="en-US" i="0" dirty="0" smtClean="0"/>
            </a:br>
            <a:r>
              <a:rPr lang="en-US" i="0" dirty="0" smtClean="0"/>
              <a:t>by enterocytes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6785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7543800" cy="54102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By </a:t>
            </a:r>
            <a:r>
              <a:rPr lang="en-US" dirty="0">
                <a:latin typeface="Georgia"/>
                <a:cs typeface="Georgia"/>
              </a:rPr>
              <a:t>exocytosis into lymphatic vessels around </a:t>
            </a:r>
            <a:r>
              <a:rPr lang="en-US" dirty="0" smtClean="0">
                <a:latin typeface="Georgia"/>
                <a:cs typeface="Georgia"/>
              </a:rPr>
              <a:t>villi of </a:t>
            </a:r>
            <a:r>
              <a:rPr lang="en-US" dirty="0">
                <a:latin typeface="Georgia"/>
                <a:cs typeface="Georgia"/>
              </a:rPr>
              <a:t>small intestine (lacteals</a:t>
            </a:r>
            <a:r>
              <a:rPr lang="en-US" dirty="0" smtClean="0">
                <a:latin typeface="Georgia"/>
                <a:cs typeface="Georgia"/>
              </a:rPr>
              <a:t>) which enter into systemic circulation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Serum becomes </a:t>
            </a:r>
            <a:r>
              <a:rPr lang="en-US" dirty="0">
                <a:latin typeface="Georgia"/>
                <a:cs typeface="Georgia"/>
              </a:rPr>
              <a:t>milky after a fatty meal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152400"/>
            <a:ext cx="9525000" cy="1066800"/>
          </a:xfrm>
        </p:spPr>
        <p:txBody>
          <a:bodyPr/>
          <a:lstStyle/>
          <a:p>
            <a:pPr algn="ctr"/>
            <a:r>
              <a:rPr lang="en-US" i="0" dirty="0" smtClean="0"/>
              <a:t>Secretion of chylomicrons</a:t>
            </a:r>
            <a:br>
              <a:rPr lang="en-US" i="0" dirty="0" smtClean="0"/>
            </a:br>
            <a:r>
              <a:rPr lang="en-US" i="0" dirty="0" smtClean="0"/>
              <a:t>by</a:t>
            </a:r>
            <a:r>
              <a:rPr lang="en-US" i="0" dirty="0"/>
              <a:t> </a:t>
            </a:r>
            <a:r>
              <a:rPr lang="en-US" i="0" dirty="0" smtClean="0"/>
              <a:t>enterocytes</a:t>
            </a:r>
            <a:endParaRPr lang="en-US" i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190" t="53878" r="58455" b="3911"/>
          <a:stretch/>
        </p:blipFill>
        <p:spPr>
          <a:xfrm>
            <a:off x="8267701" y="3266410"/>
            <a:ext cx="1600200" cy="33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5562600" cy="5562600"/>
          </a:xfrm>
        </p:spPr>
        <p:txBody>
          <a:bodyPr>
            <a:normAutofit/>
          </a:bodyPr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Increased excretion of lipids, fat-soluble vitamins and essential FAs in the feces 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Due to defects in lipid digestion or absorption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Can be caused by CF or shortened bowel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152400"/>
            <a:ext cx="5410200" cy="838200"/>
          </a:xfrm>
        </p:spPr>
        <p:txBody>
          <a:bodyPr/>
          <a:lstStyle/>
          <a:p>
            <a:r>
              <a:rPr lang="en-US" i="0" dirty="0" smtClean="0"/>
              <a:t>Lipid </a:t>
            </a:r>
            <a:r>
              <a:rPr lang="en-US" i="0" dirty="0" err="1" smtClean="0"/>
              <a:t>malabsorption</a:t>
            </a:r>
            <a:endParaRPr lang="en-US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778" y="0"/>
            <a:ext cx="4282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0"/>
            <a:ext cx="600493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1" y="1143000"/>
            <a:ext cx="365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Georgia"/>
                <a:cs typeface="Georgia"/>
              </a:rPr>
              <a:t>Key concepts for digestion and absorption of dietary lipids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951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914400"/>
          </a:xfrm>
        </p:spPr>
        <p:txBody>
          <a:bodyPr/>
          <a:lstStyle/>
          <a:p>
            <a:pPr algn="ctr"/>
            <a:r>
              <a:rPr lang="en-US" i="0" dirty="0" smtClean="0"/>
              <a:t>Take home </a:t>
            </a:r>
            <a:r>
              <a:rPr lang="en-US" i="0" dirty="0"/>
              <a:t>m</a:t>
            </a:r>
            <a:r>
              <a:rPr lang="en-US" i="0" dirty="0" smtClean="0"/>
              <a:t>essage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990600"/>
            <a:ext cx="9086850" cy="5638800"/>
          </a:xfrm>
        </p:spPr>
        <p:txBody>
          <a:bodyPr/>
          <a:lstStyle/>
          <a:p>
            <a:r>
              <a:rPr lang="en-US" sz="3000" dirty="0" smtClean="0">
                <a:latin typeface="Georgia"/>
                <a:cs typeface="Georgia"/>
              </a:rPr>
              <a:t>Lipid </a:t>
            </a:r>
            <a:r>
              <a:rPr lang="en-US" sz="3000" dirty="0">
                <a:latin typeface="Georgia"/>
                <a:cs typeface="Georgia"/>
              </a:rPr>
              <a:t>digestion begins in stomach</a:t>
            </a:r>
          </a:p>
          <a:p>
            <a:r>
              <a:rPr lang="en-US" sz="3000" dirty="0">
                <a:latin typeface="Georgia"/>
                <a:cs typeface="Georgia"/>
              </a:rPr>
              <a:t>Emulsification of lipids occurs in duodenum, helped by peristalsis and bile salts</a:t>
            </a:r>
          </a:p>
          <a:p>
            <a:r>
              <a:rPr lang="en-US" sz="3000" dirty="0">
                <a:latin typeface="Georgia"/>
                <a:cs typeface="Georgia"/>
              </a:rPr>
              <a:t>Intestinal digestion of lipids by pancreatic enzymes</a:t>
            </a:r>
          </a:p>
          <a:p>
            <a:r>
              <a:rPr lang="en-US" sz="3000" dirty="0">
                <a:latin typeface="Georgia"/>
                <a:cs typeface="Georgia"/>
              </a:rPr>
              <a:t>Lipid absorption </a:t>
            </a:r>
            <a:r>
              <a:rPr lang="en-US" sz="3000" dirty="0" smtClean="0">
                <a:latin typeface="Georgia"/>
                <a:cs typeface="Georgia"/>
              </a:rPr>
              <a:t>by mixed </a:t>
            </a:r>
            <a:r>
              <a:rPr lang="en-US" sz="3000" dirty="0">
                <a:latin typeface="Georgia"/>
                <a:cs typeface="Georgia"/>
              </a:rPr>
              <a:t>micelles </a:t>
            </a:r>
          </a:p>
          <a:p>
            <a:r>
              <a:rPr lang="en-US" sz="3000" dirty="0">
                <a:latin typeface="Georgia"/>
                <a:cs typeface="Georgia"/>
              </a:rPr>
              <a:t>Re-synthesis of TAGs, cholesterol ester and PLs inside the intestinal mucosal </a:t>
            </a:r>
            <a:r>
              <a:rPr lang="en-US" sz="3000" dirty="0" smtClean="0">
                <a:latin typeface="Georgia"/>
                <a:cs typeface="Georgia"/>
              </a:rPr>
              <a:t>cells</a:t>
            </a:r>
          </a:p>
          <a:p>
            <a:r>
              <a:rPr lang="en-US" sz="3000" dirty="0">
                <a:latin typeface="Georgia"/>
                <a:cs typeface="Georgia"/>
              </a:rPr>
              <a:t>Assembly  and secretion of chylomicrons into lymphatic lacteals and then into systemic circulation</a:t>
            </a:r>
          </a:p>
          <a:p>
            <a:endParaRPr lang="en-US" dirty="0" smtClean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342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References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447800"/>
            <a:ext cx="9086850" cy="37338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Lippincott’s Illustrated Reviews, Biochemistry, </a:t>
            </a:r>
            <a:r>
              <a:rPr lang="en-US" dirty="0" smtClean="0">
                <a:latin typeface="Georgia"/>
                <a:cs typeface="Georgia"/>
              </a:rPr>
              <a:t>5th edition, Denise </a:t>
            </a:r>
            <a:r>
              <a:rPr lang="en-US" dirty="0">
                <a:latin typeface="Georgia"/>
                <a:cs typeface="Georgia"/>
              </a:rPr>
              <a:t>R. Ferrier, Lippincott Williams &amp; Wilkins</a:t>
            </a:r>
            <a:r>
              <a:rPr lang="en-US" dirty="0" smtClean="0">
                <a:latin typeface="Georgia"/>
                <a:cs typeface="Georgia"/>
              </a:rPr>
              <a:t>, USA.</a:t>
            </a:r>
          </a:p>
          <a:p>
            <a:r>
              <a:rPr lang="en-US" dirty="0">
                <a:latin typeface="Georgia"/>
                <a:cs typeface="Georgia"/>
              </a:rPr>
              <a:t>C</a:t>
            </a:r>
            <a:r>
              <a:rPr lang="en-US" dirty="0" smtClean="0">
                <a:latin typeface="Georgia"/>
                <a:cs typeface="Georgia"/>
              </a:rPr>
              <a:t>hapter 15: pages 173-180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721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952500"/>
          </a:xfrm>
        </p:spPr>
        <p:txBody>
          <a:bodyPr/>
          <a:lstStyle/>
          <a:p>
            <a:pPr algn="ctr"/>
            <a:r>
              <a:rPr lang="en-US" i="0" dirty="0" smtClean="0"/>
              <a:t>Overview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295400"/>
            <a:ext cx="9086850" cy="51054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Dietary </a:t>
            </a:r>
            <a:r>
              <a:rPr lang="en-US" dirty="0">
                <a:latin typeface="Georgia"/>
                <a:cs typeface="Georgia"/>
              </a:rPr>
              <a:t>lipids: </a:t>
            </a:r>
            <a:r>
              <a:rPr lang="en-US" dirty="0" smtClean="0">
                <a:latin typeface="Georgia"/>
                <a:cs typeface="Georgia"/>
              </a:rPr>
              <a:t>organs and enzymes</a:t>
            </a:r>
          </a:p>
          <a:p>
            <a:r>
              <a:rPr lang="en-US" dirty="0" smtClean="0">
                <a:latin typeface="Georgia"/>
                <a:cs typeface="Georgia"/>
              </a:rPr>
              <a:t>Lipid digestion in the stomach and intestine</a:t>
            </a:r>
          </a:p>
          <a:p>
            <a:r>
              <a:rPr lang="en-US" dirty="0" smtClean="0">
                <a:latin typeface="Georgia"/>
                <a:cs typeface="Georgia"/>
              </a:rPr>
              <a:t>Lipid degradation by the pancreatic enzymes</a:t>
            </a:r>
          </a:p>
          <a:p>
            <a:r>
              <a:rPr lang="en-US" dirty="0" smtClean="0">
                <a:latin typeface="Georgia"/>
                <a:cs typeface="Georgia"/>
              </a:rPr>
              <a:t>Pancreatic insufficiency</a:t>
            </a:r>
          </a:p>
          <a:p>
            <a:r>
              <a:rPr lang="en-US" dirty="0" smtClean="0">
                <a:latin typeface="Georgia"/>
                <a:cs typeface="Georgia"/>
              </a:rPr>
              <a:t>Control of lipid digestion</a:t>
            </a:r>
          </a:p>
          <a:p>
            <a:r>
              <a:rPr lang="en-US" dirty="0" smtClean="0">
                <a:latin typeface="Georgia"/>
                <a:cs typeface="Georgia"/>
              </a:rPr>
              <a:t>Lipid absorption, re-synthesis and secretion</a:t>
            </a:r>
          </a:p>
          <a:p>
            <a:r>
              <a:rPr lang="en-US" dirty="0" smtClean="0">
                <a:latin typeface="Georgia"/>
                <a:cs typeface="Georgia"/>
              </a:rPr>
              <a:t>Lipid </a:t>
            </a:r>
            <a:r>
              <a:rPr lang="en-US" dirty="0" err="1" smtClean="0">
                <a:latin typeface="Georgia"/>
                <a:cs typeface="Georgia"/>
              </a:rPr>
              <a:t>malabsorption</a:t>
            </a: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Use of dietary </a:t>
            </a:r>
            <a:r>
              <a:rPr lang="en-US" dirty="0">
                <a:latin typeface="Georgia"/>
                <a:cs typeface="Georgia"/>
              </a:rPr>
              <a:t>lipids </a:t>
            </a:r>
            <a:r>
              <a:rPr lang="en-US" dirty="0" smtClean="0">
                <a:latin typeface="Georgia"/>
                <a:cs typeface="Georgia"/>
              </a:rPr>
              <a:t>by the tissues</a:t>
            </a:r>
            <a:endParaRPr lang="en-US" dirty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457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i="0" dirty="0" smtClean="0"/>
              <a:t>Dietary lipids</a:t>
            </a:r>
            <a:endParaRPr lang="x-none" b="1" dirty="0">
              <a:solidFill>
                <a:srgbClr val="C00000"/>
              </a:solidFill>
              <a:latin typeface="Georgia"/>
              <a:ea typeface="+mj-ea"/>
              <a:cs typeface="Georgia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71525" y="1447800"/>
            <a:ext cx="8743950" cy="4610100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latin typeface="Georgia"/>
                <a:cs typeface="Georgia"/>
              </a:rPr>
              <a:t>Dietary lipids intake is ~81 g/day</a:t>
            </a:r>
          </a:p>
          <a:p>
            <a:pPr algn="l" rtl="0" eaLnBrk="1" hangingPunct="1">
              <a:buFont typeface="Wingdings 2" pitchFamily="18" charset="2"/>
              <a:buNone/>
            </a:pPr>
            <a:r>
              <a:rPr lang="en-US" dirty="0" smtClean="0">
                <a:latin typeface="Georgia"/>
                <a:cs typeface="Georgia"/>
              </a:rPr>
              <a:t>	Triacylglycerol is </a:t>
            </a:r>
            <a:r>
              <a:rPr lang="en-US" dirty="0">
                <a:latin typeface="Georgia"/>
                <a:cs typeface="Georgia"/>
              </a:rPr>
              <a:t>&gt;</a:t>
            </a:r>
            <a:r>
              <a:rPr lang="en-US" dirty="0" smtClean="0">
                <a:latin typeface="Georgia"/>
                <a:cs typeface="Georgia"/>
              </a:rPr>
              <a:t>90%</a:t>
            </a:r>
          </a:p>
          <a:p>
            <a:pPr algn="l" rtl="0" eaLnBrk="1" hangingPunct="1">
              <a:buFont typeface="Wingdings 2" pitchFamily="18" charset="2"/>
              <a:buNone/>
            </a:pPr>
            <a:r>
              <a:rPr lang="en-US" dirty="0" smtClean="0">
                <a:latin typeface="Georgia"/>
                <a:cs typeface="Georgia"/>
              </a:rPr>
              <a:t>	The remainder includes: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Cholesterol</a:t>
            </a:r>
            <a:endParaRPr lang="en-US" dirty="0">
              <a:latin typeface="Georgia"/>
              <a:cs typeface="Georgia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Cholesterol ester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Phospholipids</a:t>
            </a:r>
            <a:endParaRPr lang="en-US" dirty="0">
              <a:latin typeface="Georgia"/>
              <a:cs typeface="Georgia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Glycolipids</a:t>
            </a:r>
            <a:endParaRPr lang="en-US" dirty="0">
              <a:latin typeface="Georgia"/>
              <a:cs typeface="Georgia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Free fatty acids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x-none" dirty="0" smtClean="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843558" y="131764"/>
            <a:ext cx="8795742" cy="12096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0" dirty="0">
                <a:solidFill>
                  <a:srgbClr val="DDDDDD"/>
                </a:solidFill>
              </a:rPr>
              <a:t>Dietary </a:t>
            </a:r>
            <a:r>
              <a:rPr lang="en-US" i="0" dirty="0" smtClean="0">
                <a:solidFill>
                  <a:srgbClr val="DDDDDD"/>
                </a:solidFill>
              </a:rPr>
              <a:t>lipids: Organs and Enzymes</a:t>
            </a:r>
            <a:endParaRPr lang="x-none" sz="3200" b="1" dirty="0" smtClean="0">
              <a:solidFill>
                <a:srgbClr val="C00000"/>
              </a:solidFill>
              <a:effectLst/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1395414"/>
            <a:ext cx="5410199" cy="5081586"/>
          </a:xfrm>
        </p:spPr>
        <p:txBody>
          <a:bodyPr>
            <a:noAutofit/>
          </a:bodyPr>
          <a:lstStyle/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sz="3600" dirty="0">
                <a:solidFill>
                  <a:srgbClr val="FF6600"/>
                </a:solidFill>
                <a:latin typeface="Georgia"/>
                <a:cs typeface="Georgia"/>
              </a:rPr>
              <a:t>S</a:t>
            </a:r>
            <a:r>
              <a:rPr lang="en-US" sz="3600" dirty="0" smtClean="0">
                <a:solidFill>
                  <a:srgbClr val="FF6600"/>
                </a:solidFill>
                <a:latin typeface="Georgia"/>
                <a:cs typeface="Georgia"/>
              </a:rPr>
              <a:t>tomach</a:t>
            </a:r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3600" dirty="0" smtClean="0">
                <a:latin typeface="Georgia"/>
                <a:cs typeface="Georgia"/>
              </a:rPr>
              <a:t>Lingual lipase</a:t>
            </a:r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3600" dirty="0" smtClean="0">
                <a:latin typeface="Georgia"/>
                <a:cs typeface="Georgia"/>
              </a:rPr>
              <a:t>Gastric lipase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sz="3600" dirty="0">
                <a:solidFill>
                  <a:srgbClr val="FF6600"/>
                </a:solidFill>
                <a:latin typeface="Georgia"/>
                <a:cs typeface="Georgia"/>
              </a:rPr>
              <a:t>S</a:t>
            </a:r>
            <a:r>
              <a:rPr lang="en-US" sz="3600" dirty="0" smtClean="0">
                <a:solidFill>
                  <a:srgbClr val="FF6600"/>
                </a:solidFill>
                <a:latin typeface="Georgia"/>
                <a:cs typeface="Georgia"/>
              </a:rPr>
              <a:t>mall intestine</a:t>
            </a:r>
          </a:p>
          <a:p>
            <a:pPr lvl="1"/>
            <a:r>
              <a:rPr lang="en-US" sz="3200" dirty="0" smtClean="0">
                <a:latin typeface="Georgia"/>
                <a:cs typeface="Georgia"/>
              </a:rPr>
              <a:t>Lipase / C0-lipase</a:t>
            </a:r>
          </a:p>
          <a:p>
            <a:pPr lvl="1"/>
            <a:r>
              <a:rPr lang="en-US" sz="3200" dirty="0" smtClean="0">
                <a:latin typeface="Georgia"/>
                <a:cs typeface="Georgia"/>
              </a:rPr>
              <a:t>Cholesterol esterase</a:t>
            </a:r>
          </a:p>
          <a:p>
            <a:pPr lvl="1"/>
            <a:r>
              <a:rPr lang="en-US" sz="3200" dirty="0" smtClean="0">
                <a:latin typeface="Georgia"/>
                <a:cs typeface="Georgia"/>
              </a:rPr>
              <a:t>Phospholipase A</a:t>
            </a:r>
            <a:r>
              <a:rPr lang="en-US" sz="3200" baseline="-25000" dirty="0" smtClean="0">
                <a:latin typeface="Georgia"/>
                <a:cs typeface="Georgia"/>
              </a:rPr>
              <a:t>2</a:t>
            </a:r>
          </a:p>
          <a:p>
            <a:pPr lvl="1"/>
            <a:r>
              <a:rPr lang="en-US" sz="3200" dirty="0" err="1" smtClean="0">
                <a:latin typeface="Georgia"/>
                <a:cs typeface="Georgia"/>
              </a:rPr>
              <a:t>Lysophospholipase</a:t>
            </a:r>
            <a:endParaRPr lang="en-US" sz="3200" dirty="0" smtClean="0">
              <a:latin typeface="Georgia"/>
              <a:cs typeface="Georgia"/>
            </a:endParaRPr>
          </a:p>
          <a:p>
            <a:pPr marL="825246" lvl="1" fontAlgn="auto">
              <a:spcAft>
                <a:spcPts val="0"/>
              </a:spcAft>
              <a:defRPr/>
            </a:pPr>
            <a:endParaRPr lang="x-none" sz="2400" dirty="0">
              <a:latin typeface="Georgia"/>
              <a:ea typeface="+mn-e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9518452" cy="5029199"/>
          </a:xfrm>
        </p:spPr>
        <p:txBody>
          <a:bodyPr>
            <a:normAutofit/>
          </a:bodyPr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Catalyzed by an acid-stable lipase (lingual lipase)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ea typeface="+mn-e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Georgia"/>
                <a:ea typeface="+mn-ea"/>
                <a:cs typeface="Georgia"/>
              </a:rPr>
              <a:t>Triacyglycerols</a:t>
            </a:r>
            <a:r>
              <a:rPr lang="en-US" dirty="0" smtClean="0">
                <a:latin typeface="Georgia"/>
                <a:ea typeface="+mn-ea"/>
                <a:cs typeface="Georgia"/>
              </a:rPr>
              <a:t> (TAGs) are hydrolyzed by the lipases secreted by the: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Back of the </a:t>
            </a:r>
            <a:r>
              <a:rPr lang="en-US" dirty="0" smtClean="0">
                <a:latin typeface="Georgia"/>
                <a:ea typeface="+mn-ea"/>
                <a:cs typeface="Georgia"/>
              </a:rPr>
              <a:t>tongue and gastric mucosa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ea typeface="+mn-ea"/>
              <a:cs typeface="Georgi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Acid lipases are important for lipid (milk fat) digestion in </a:t>
            </a:r>
            <a:r>
              <a:rPr lang="en-US" dirty="0" smtClean="0">
                <a:solidFill>
                  <a:srgbClr val="FF0000"/>
                </a:solidFill>
                <a:latin typeface="Georgia"/>
                <a:ea typeface="+mn-ea"/>
                <a:cs typeface="Georgia"/>
              </a:rPr>
              <a:t>neonates</a:t>
            </a:r>
            <a:r>
              <a:rPr lang="en-US" dirty="0" smtClean="0">
                <a:latin typeface="Georgia"/>
                <a:ea typeface="+mn-ea"/>
                <a:cs typeface="Georgia"/>
              </a:rPr>
              <a:t> and patients with </a:t>
            </a:r>
            <a:r>
              <a:rPr lang="en-US" dirty="0" smtClean="0">
                <a:solidFill>
                  <a:srgbClr val="FF0000"/>
                </a:solidFill>
                <a:latin typeface="Georgia"/>
                <a:ea typeface="+mn-ea"/>
                <a:cs typeface="Georgia"/>
              </a:rPr>
              <a:t>pancreatic insufficiency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838200"/>
          </a:xfrm>
        </p:spPr>
        <p:txBody>
          <a:bodyPr/>
          <a:lstStyle/>
          <a:p>
            <a:pPr algn="ctr"/>
            <a:r>
              <a:rPr lang="en-US" i="0" dirty="0" smtClean="0"/>
              <a:t>Lipids digestion in the stomach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1179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0065" b="47093"/>
          <a:stretch/>
        </p:blipFill>
        <p:spPr>
          <a:xfrm>
            <a:off x="2171700" y="609600"/>
            <a:ext cx="5410200" cy="533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28800"/>
            <a:ext cx="9518452" cy="4572000"/>
          </a:xfrm>
        </p:spPr>
        <p:txBody>
          <a:bodyPr>
            <a:normAutofit/>
          </a:bodyPr>
          <a:lstStyle/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6600"/>
                </a:solidFill>
                <a:latin typeface="Georgia"/>
                <a:cs typeface="Georgia"/>
              </a:rPr>
              <a:t>Emulsification: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Occurs in the duodenum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Increases surface area of lipid droplets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To </a:t>
            </a:r>
            <a:r>
              <a:rPr lang="en-US" dirty="0" smtClean="0">
                <a:latin typeface="Georgia"/>
                <a:cs typeface="Georgia"/>
              </a:rPr>
              <a:t>maximize the</a:t>
            </a:r>
            <a:r>
              <a:rPr lang="en-US" dirty="0" smtClean="0">
                <a:latin typeface="Georgia"/>
                <a:ea typeface="+mn-ea"/>
                <a:cs typeface="Georgia"/>
              </a:rPr>
              <a:t> effect of digestive enzymes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Two mechanisms:</a:t>
            </a:r>
          </a:p>
          <a:p>
            <a:pPr marL="882396" lvl="2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1. </a:t>
            </a:r>
            <a:r>
              <a:rPr lang="en-US" dirty="0" smtClean="0">
                <a:solidFill>
                  <a:srgbClr val="FF0000"/>
                </a:solidFill>
                <a:latin typeface="Georgia"/>
                <a:ea typeface="+mn-ea"/>
                <a:cs typeface="Georgia"/>
              </a:rPr>
              <a:t>Detergent properties </a:t>
            </a:r>
            <a:r>
              <a:rPr lang="en-US" dirty="0" smtClean="0">
                <a:latin typeface="Georgia"/>
                <a:ea typeface="+mn-ea"/>
                <a:cs typeface="Georgia"/>
              </a:rPr>
              <a:t>of bile salts in the bile</a:t>
            </a:r>
          </a:p>
          <a:p>
            <a:pPr marL="882396" lvl="2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cs typeface="Georgia"/>
              </a:rPr>
              <a:t>	    Bile salts emulsify dietary lipid particles</a:t>
            </a:r>
          </a:p>
          <a:p>
            <a:pPr marL="882396" lvl="2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2. </a:t>
            </a:r>
            <a:r>
              <a:rPr lang="en-US" dirty="0" smtClean="0">
                <a:solidFill>
                  <a:srgbClr val="FF0000"/>
                </a:solidFill>
                <a:latin typeface="Georgia"/>
                <a:ea typeface="+mn-ea"/>
                <a:cs typeface="Georgia"/>
              </a:rPr>
              <a:t>Mechanical mixing </a:t>
            </a:r>
            <a:r>
              <a:rPr lang="en-US" dirty="0" smtClean="0">
                <a:latin typeface="Georgia"/>
                <a:ea typeface="+mn-ea"/>
                <a:cs typeface="Georgia"/>
              </a:rPr>
              <a:t>by peristalsis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Lipid digestion in</a:t>
            </a:r>
            <a:br>
              <a:rPr lang="en-US" i="0" dirty="0" smtClean="0"/>
            </a:br>
            <a:r>
              <a:rPr lang="en-US" i="0" dirty="0" smtClean="0"/>
              <a:t>the small intestine</a:t>
            </a:r>
            <a:endParaRPr lang="en-US" i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76401"/>
            <a:ext cx="9518452" cy="5029199"/>
          </a:xfrm>
        </p:spPr>
        <p:txBody>
          <a:bodyPr>
            <a:normAutofit lnSpcReduction="10000"/>
          </a:bodyPr>
          <a:lstStyle/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</a:rPr>
              <a:t>TAG degradation: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Performed by pancreatic lipase, co-lipase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Removes fatty acids at C1 and C3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Leaving 2-monoacyglycerol and free fatty acids (FFAs)</a:t>
            </a: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err="1" smtClean="0">
                <a:solidFill>
                  <a:srgbClr val="FF0000"/>
                </a:solidFill>
                <a:latin typeface="Georgia"/>
                <a:cs typeface="Georgia"/>
              </a:rPr>
              <a:t>Cholesteryl</a:t>
            </a: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</a:rPr>
              <a:t> ester degradation: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Hydrolyzed by cholesterol esterase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Produces cholesterol + FFAs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Lipid degradation by</a:t>
            </a:r>
            <a:br>
              <a:rPr lang="en-US" i="0" dirty="0" smtClean="0"/>
            </a:br>
            <a:r>
              <a:rPr lang="en-US" i="0" dirty="0" smtClean="0"/>
              <a:t>pancreatic enzymes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0467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M01069067">
  <a:themeElements>
    <a:clrScheme name="Office Them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M01069067">
  <a:themeElements>
    <a:clrScheme name="Office Them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M01069067">
  <a:themeElements>
    <a:clrScheme name="Office Them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TM01069067</Template>
  <TotalTime>832</TotalTime>
  <Words>723</Words>
  <Application>Microsoft Office PowerPoint</Application>
  <PresentationFormat>35mm Slides</PresentationFormat>
  <Paragraphs>156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ＭＳ Ｐゴシック</vt:lpstr>
      <vt:lpstr>American Typewriter</vt:lpstr>
      <vt:lpstr>Arial</vt:lpstr>
      <vt:lpstr>Calibri</vt:lpstr>
      <vt:lpstr>Georgia</vt:lpstr>
      <vt:lpstr>Gill Sans MT</vt:lpstr>
      <vt:lpstr>Majalla UI</vt:lpstr>
      <vt:lpstr>Times New Roman</vt:lpstr>
      <vt:lpstr>Wingdings</vt:lpstr>
      <vt:lpstr>Wingdings 2</vt:lpstr>
      <vt:lpstr>TM01069067</vt:lpstr>
      <vt:lpstr>1_TM01069067</vt:lpstr>
      <vt:lpstr>2_TM01069067</vt:lpstr>
      <vt:lpstr>Biochemical Aspects of  Digestion of Lipids</vt:lpstr>
      <vt:lpstr>Objectives</vt:lpstr>
      <vt:lpstr>Overview</vt:lpstr>
      <vt:lpstr>Dietary lipids</vt:lpstr>
      <vt:lpstr>Dietary lipids: Organs and Enzymes</vt:lpstr>
      <vt:lpstr>Lipids digestion in the stomach</vt:lpstr>
      <vt:lpstr>PowerPoint Presentation</vt:lpstr>
      <vt:lpstr>Lipid digestion in the small intestine</vt:lpstr>
      <vt:lpstr>Lipid degradation by pancreatic enzymes</vt:lpstr>
      <vt:lpstr>Digestion of TAG by Pancreatic Lipase</vt:lpstr>
      <vt:lpstr>Digestion of Cholesterol Ester  by Cholesterol Esterase</vt:lpstr>
      <vt:lpstr>PowerPoint Presentation</vt:lpstr>
      <vt:lpstr>PowerPoint Presentation</vt:lpstr>
      <vt:lpstr>Pancreatic insufficiency in cystic fibrosis (CF)</vt:lpstr>
      <vt:lpstr>Control of lipid digestion</vt:lpstr>
      <vt:lpstr>PowerPoint Presentation</vt:lpstr>
      <vt:lpstr>Lipid absorption by enterocytes</vt:lpstr>
      <vt:lpstr>PowerPoint Presentation</vt:lpstr>
      <vt:lpstr>Resynthesis of TAG / Cholesteryl esters</vt:lpstr>
      <vt:lpstr>PowerPoint Presentation</vt:lpstr>
      <vt:lpstr>Assembly of chylomicrons by enterocytes</vt:lpstr>
      <vt:lpstr>Secretion of chylomicrons by enterocytes</vt:lpstr>
      <vt:lpstr>Lipid malabsorption</vt:lpstr>
      <vt:lpstr>PowerPoint Presentation</vt:lpstr>
      <vt:lpstr>Take home message</vt:lpstr>
      <vt:lpstr>References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 of Physiological Significance</dc:title>
  <dc:subject/>
  <dc:creator>3422</dc:creator>
  <cp:keywords/>
  <dc:description/>
  <cp:lastModifiedBy>Windows User</cp:lastModifiedBy>
  <cp:revision>97</cp:revision>
  <cp:lastPrinted>1601-01-01T00:00:00Z</cp:lastPrinted>
  <dcterms:created xsi:type="dcterms:W3CDTF">1601-01-01T00:00:00Z</dcterms:created>
  <dcterms:modified xsi:type="dcterms:W3CDTF">2019-12-01T07:59:56Z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TC010690671033</vt:lpwstr>
  </property>
</Properties>
</file>