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6" r:id="rId5"/>
    <p:sldId id="277" r:id="rId6"/>
    <p:sldId id="273" r:id="rId7"/>
    <p:sldId id="274" r:id="rId8"/>
    <p:sldId id="275" r:id="rId9"/>
    <p:sldId id="282" r:id="rId10"/>
    <p:sldId id="286" r:id="rId11"/>
    <p:sldId id="281" r:id="rId12"/>
    <p:sldId id="283" r:id="rId13"/>
    <p:sldId id="284" r:id="rId14"/>
    <p:sldId id="279" r:id="rId15"/>
    <p:sldId id="278" r:id="rId16"/>
    <p:sldId id="287" r:id="rId17"/>
    <p:sldId id="285" r:id="rId18"/>
    <p:sldId id="280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33CC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1"/>
    <p:restoredTop sz="90934"/>
  </p:normalViewPr>
  <p:slideViewPr>
    <p:cSldViewPr>
      <p:cViewPr varScale="1">
        <p:scale>
          <a:sx n="106" d="100"/>
          <a:sy n="106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F070-EE89-47DF-BB7E-B48AC5ED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4E68-0EC3-40E5-9530-755D970C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176C-05A1-4F4B-B9C1-45FB92232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EB87-B788-416B-9D88-36FE4CA0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889C-87D8-4DA7-B73D-884C7559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3194-CAF5-42C7-B0FE-94F7A6B4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8194-8980-4AEC-84A7-E80F413F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797D-D6F7-4262-94DA-482E675A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06A5-0D4F-4E61-B161-2FD616DE3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866-0ED6-46F2-9033-95531963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A8A7-7360-4B39-A9BC-10FDD4532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4CB7F2-4224-4A75-8BE5-D90C37C6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57400"/>
            <a:ext cx="66294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00"/>
                </a:solidFill>
                <a:latin typeface="Impact" pitchFamily="42" charset="0"/>
              </a:rPr>
              <a:t>Biochemical Aspects </a:t>
            </a:r>
            <a:br>
              <a:rPr lang="en-US" sz="4000" dirty="0" smtClean="0">
                <a:solidFill>
                  <a:srgbClr val="990000"/>
                </a:solidFill>
                <a:latin typeface="Impact" pitchFamily="42" charset="0"/>
              </a:rPr>
            </a:br>
            <a:r>
              <a:rPr lang="en-US" sz="4000" dirty="0" smtClean="0">
                <a:solidFill>
                  <a:srgbClr val="990000"/>
                </a:solidFill>
                <a:latin typeface="Impact" pitchFamily="42" charset="0"/>
              </a:rPr>
              <a:t>of Bile Acids and Salts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3350" y="4114800"/>
            <a:ext cx="88392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b="1" kern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                                         GNT block</a:t>
            </a:r>
            <a:endParaRPr lang="en-US" sz="2200" b="1" kern="0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b="1" kern="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   </a:t>
            </a:r>
            <a:endParaRPr lang="en-US" sz="2800" b="1" kern="0" dirty="0" smtClean="0">
              <a:solidFill>
                <a:srgbClr val="BC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800" b="1" kern="0" dirty="0" smtClean="0">
                <a:solidFill>
                  <a:srgbClr val="BC0000"/>
                </a:solidFill>
                <a:latin typeface="Arial" charset="0"/>
                <a:cs typeface="Arial" charset="0"/>
              </a:rPr>
              <a:t>Clinical Biochemistry Unit, Path. Dept.</a:t>
            </a: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800" b="1" kern="0" dirty="0" smtClean="0">
                <a:solidFill>
                  <a:srgbClr val="BC0000"/>
                </a:solidFill>
                <a:latin typeface="Arial" charset="0"/>
                <a:cs typeface="Arial" charset="0"/>
              </a:rPr>
              <a:t>College of Medicine, King Saud University</a:t>
            </a:r>
            <a:r>
              <a:rPr lang="en-US" sz="2200" b="1" kern="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Functions of 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76423" y="1295400"/>
            <a:ext cx="8084842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 algn="just">
              <a:spcBef>
                <a:spcPts val="600"/>
              </a:spcBef>
              <a:spcAft>
                <a:spcPts val="18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</a:rPr>
              <a:t>Important for cholesterol excretion: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	</a:t>
            </a:r>
            <a:r>
              <a:rPr lang="en-US" sz="3200" dirty="0">
                <a:solidFill>
                  <a:srgbClr val="990033"/>
                </a:solidFill>
              </a:rPr>
              <a:t>1. As metabolic products of cholesterol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dirty="0">
                <a:solidFill>
                  <a:srgbClr val="990033"/>
                </a:solidFill>
              </a:rPr>
              <a:t>	2. </a:t>
            </a:r>
            <a:r>
              <a:rPr lang="en-US" sz="3200" dirty="0" err="1">
                <a:solidFill>
                  <a:srgbClr val="990033"/>
                </a:solidFill>
              </a:rPr>
              <a:t>Solubilizer</a:t>
            </a:r>
            <a:r>
              <a:rPr lang="en-US" sz="3200" dirty="0">
                <a:solidFill>
                  <a:srgbClr val="990033"/>
                </a:solidFill>
              </a:rPr>
              <a:t> of cholesterol in bile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</a:rPr>
              <a:t>Emulsifying factors for dietary lipids, </a:t>
            </a:r>
            <a:br>
              <a:rPr lang="en-US" sz="3200" dirty="0">
                <a:solidFill>
                  <a:srgbClr val="000099"/>
                </a:solidFill>
              </a:rPr>
            </a:br>
            <a:r>
              <a:rPr lang="en-US" sz="3200" dirty="0">
                <a:solidFill>
                  <a:srgbClr val="000099"/>
                </a:solidFill>
              </a:rPr>
              <a:t>a prerequisite step for efficient lipid digestion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</a:rPr>
              <a:t>Cofactor for pancreatic lipase and PLA2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</a:rPr>
              <a:t>Facilitate intestinal lipid absorption by </a:t>
            </a:r>
            <a:br>
              <a:rPr lang="en-US" sz="3200" dirty="0">
                <a:solidFill>
                  <a:srgbClr val="000099"/>
                </a:solidFill>
              </a:rPr>
            </a:br>
            <a:r>
              <a:rPr lang="en-US" sz="3200" dirty="0">
                <a:solidFill>
                  <a:srgbClr val="000099"/>
                </a:solidFill>
              </a:rPr>
              <a:t>formation of mixed micelle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33"/>
                </a:solidFill>
              </a:rPr>
              <a:t>Emulsification of Dietary Lipids</a:t>
            </a:r>
            <a:br>
              <a:rPr lang="en-US" dirty="0" smtClean="0">
                <a:solidFill>
                  <a:srgbClr val="990033"/>
                </a:solidFill>
              </a:rPr>
            </a:br>
            <a:r>
              <a:rPr lang="en-US" dirty="0" smtClean="0">
                <a:solidFill>
                  <a:srgbClr val="990033"/>
                </a:solidFill>
              </a:rPr>
              <a:t> in Duodenum: Role of Bile Salts</a:t>
            </a:r>
            <a:endParaRPr lang="ar-SA" dirty="0">
              <a:solidFill>
                <a:srgbClr val="990033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938338"/>
            <a:ext cx="7705725" cy="4538662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/>
              <a:t>Emulsification increases the surface area of lipid droplets, therefore the digestive enzymes can effectively act.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rgbClr val="990033"/>
                </a:solidFill>
              </a:rPr>
              <a:t>Mechanisms: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dirty="0" smtClean="0"/>
              <a:t>	1. Mechanical mixing by peristalsis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990033"/>
                </a:solidFill>
              </a:rPr>
              <a:t>2. Detergent effect of bile salts:</a:t>
            </a:r>
          </a:p>
          <a:p>
            <a:pPr marL="685800" indent="-685800" algn="just" eaLnBrk="1" hangingPunct="1"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>
                <a:solidFill>
                  <a:srgbClr val="000099"/>
                </a:solidFill>
              </a:rPr>
              <a:t>Bile salts interact with lipid particles and aqueous duodenal contents, stabilizing the particles as they become smaller, and preventing them from coalescing.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942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0033"/>
                </a:solidFill>
                <a:latin typeface="Impact" pitchFamily="34" charset="0"/>
              </a:rPr>
              <a:t>Absorption of Lipids by Intestinal Mucosal Cells: Role of Bile salts</a:t>
            </a:r>
            <a:endParaRPr lang="ar-SA" sz="3600" dirty="0">
              <a:solidFill>
                <a:srgbClr val="990033"/>
              </a:solidFill>
              <a:latin typeface="Impact" pitchFamily="34" charset="0"/>
            </a:endParaRPr>
          </a:p>
        </p:txBody>
      </p: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685800" y="1568450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Mixed micelles:</a:t>
            </a:r>
          </a:p>
          <a:p>
            <a:r>
              <a:rPr lang="en-US" sz="2800" dirty="0"/>
              <a:t>Disc-shaped clusters of amphipathic lipids. </a:t>
            </a:r>
          </a:p>
          <a:p>
            <a:r>
              <a:rPr lang="en-US" sz="2800" dirty="0"/>
              <a:t>Arranged with their hydrophobic groups on the inside and their hydrophilic groups on the outside.</a:t>
            </a:r>
          </a:p>
          <a:p>
            <a:endParaRPr lang="en-US" sz="2800" dirty="0"/>
          </a:p>
          <a:p>
            <a:r>
              <a:rPr lang="en-US" sz="2800" dirty="0"/>
              <a:t>Micelle includes end products of lipid digestion, </a:t>
            </a:r>
            <a:r>
              <a:rPr lang="en-US" sz="2800" dirty="0">
                <a:solidFill>
                  <a:srgbClr val="000099"/>
                </a:solidFill>
              </a:rPr>
              <a:t>bile salts </a:t>
            </a:r>
            <a:r>
              <a:rPr lang="en-US" sz="2800" dirty="0"/>
              <a:t>and fat-soluble vitamins</a:t>
            </a:r>
          </a:p>
          <a:p>
            <a:endParaRPr lang="en-US" sz="2800" dirty="0"/>
          </a:p>
          <a:p>
            <a:pPr algn="just"/>
            <a:r>
              <a:rPr lang="en-US" sz="2800" dirty="0">
                <a:solidFill>
                  <a:srgbClr val="990033"/>
                </a:solidFill>
              </a:rPr>
              <a:t>Note: </a:t>
            </a:r>
            <a:r>
              <a:rPr lang="en-US" sz="2800" dirty="0"/>
              <a:t>Short- and medium-chain fatty acids do not require mixed micelle for absorption by intestinal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43400" cy="2163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0033"/>
                </a:solidFill>
                <a:latin typeface="Impact" pitchFamily="42" charset="0"/>
              </a:rPr>
              <a:t>The Role of Bile Salts in Absorption of Lipids by Intestinal Cells</a:t>
            </a:r>
            <a:endParaRPr lang="ar-SA" sz="3600" dirty="0" smtClean="0">
              <a:solidFill>
                <a:srgbClr val="990033"/>
              </a:solidFill>
              <a:latin typeface="Impact" pitchFamily="42" charset="0"/>
            </a:endParaRPr>
          </a:p>
        </p:txBody>
      </p:sp>
      <p:pic>
        <p:nvPicPr>
          <p:cNvPr id="15363" name="Picture 3" descr="15_005.jpg"/>
          <p:cNvPicPr>
            <a:picLocks noChangeAspect="1"/>
          </p:cNvPicPr>
          <p:nvPr/>
        </p:nvPicPr>
        <p:blipFill>
          <a:blip r:embed="rId2" cstate="print"/>
          <a:srcRect l="20117" r="18759" b="17450"/>
          <a:stretch>
            <a:fillRect/>
          </a:stretch>
        </p:blipFill>
        <p:spPr bwMode="auto">
          <a:xfrm>
            <a:off x="4697413" y="1295400"/>
            <a:ext cx="4217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200400"/>
            <a:ext cx="43479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</a:rPr>
              <a:t>Mixed Micelle Formation:</a:t>
            </a:r>
          </a:p>
          <a:p>
            <a:pPr marL="350838">
              <a:defRPr/>
            </a:pPr>
            <a:r>
              <a:rPr lang="en-US" sz="3200" dirty="0">
                <a:solidFill>
                  <a:srgbClr val="990033"/>
                </a:solidFill>
              </a:rPr>
              <a:t>Bile salts</a:t>
            </a:r>
          </a:p>
          <a:p>
            <a:pPr marL="350838">
              <a:defRPr/>
            </a:pPr>
            <a:r>
              <a:rPr lang="en-US" dirty="0">
                <a:solidFill>
                  <a:srgbClr val="990033"/>
                </a:solidFill>
              </a:rPr>
              <a:t>End products of lipid digestion</a:t>
            </a:r>
          </a:p>
          <a:p>
            <a:pPr marL="350838">
              <a:defRPr/>
            </a:pPr>
            <a:r>
              <a:rPr lang="en-US" dirty="0">
                <a:solidFill>
                  <a:srgbClr val="990033"/>
                </a:solidFill>
              </a:rPr>
              <a:t>Fat-soluble 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Secondary Bile Acids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325" y="1828800"/>
            <a:ext cx="9036050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Bile salts    Glyco- or Tauro-cholate    -Chenodeoxycholate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31775" y="3657600"/>
            <a:ext cx="8704263" cy="53816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Bile acids               Cholic acid              Chenodeoxycholic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42888" y="5572125"/>
            <a:ext cx="8672512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66"/>
                </a:solidFill>
              </a:rPr>
              <a:t>2° Bile acids    </a:t>
            </a:r>
            <a:r>
              <a:rPr lang="en-US" sz="2800" b="1" dirty="0" err="1">
                <a:solidFill>
                  <a:srgbClr val="006666"/>
                </a:solidFill>
              </a:rPr>
              <a:t>Deoxycholic</a:t>
            </a:r>
            <a:r>
              <a:rPr lang="en-US" sz="2800" b="1" dirty="0">
                <a:solidFill>
                  <a:srgbClr val="006666"/>
                </a:solidFill>
              </a:rPr>
              <a:t> acid                  </a:t>
            </a:r>
            <a:r>
              <a:rPr lang="en-US" sz="2800" b="1" dirty="0" smtClean="0">
                <a:solidFill>
                  <a:srgbClr val="006666"/>
                </a:solidFill>
              </a:rPr>
              <a:t>Lithotomic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114800" y="2533650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114800" y="4576763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267200" y="2686050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343400" y="4729163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209800" y="268605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Glycine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2209800" y="299085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Taurine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2819400" y="495776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OH</a:t>
            </a:r>
          </a:p>
        </p:txBody>
      </p:sp>
      <p:grpSp>
        <p:nvGrpSpPr>
          <p:cNvPr id="16397" name="Group 42"/>
          <p:cNvGrpSpPr>
            <a:grpSpLocks/>
          </p:cNvGrpSpPr>
          <p:nvPr/>
        </p:nvGrpSpPr>
        <p:grpSpPr bwMode="auto">
          <a:xfrm>
            <a:off x="3413125" y="2686050"/>
            <a:ext cx="692150" cy="381000"/>
            <a:chOff x="3413760" y="2686050"/>
            <a:chExt cx="690880" cy="381000"/>
          </a:xfrm>
        </p:grpSpPr>
        <p:sp>
          <p:nvSpPr>
            <p:cNvPr id="16406" name="Arc 18"/>
            <p:cNvSpPr>
              <a:spLocks/>
            </p:cNvSpPr>
            <p:nvPr/>
          </p:nvSpPr>
          <p:spPr bwMode="auto">
            <a:xfrm flipH="1">
              <a:off x="3444240" y="26860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413760" y="2960688"/>
              <a:ext cx="15212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353406" y="28686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8" name="Group 41"/>
          <p:cNvGrpSpPr>
            <a:grpSpLocks/>
          </p:cNvGrpSpPr>
          <p:nvPr/>
        </p:nvGrpSpPr>
        <p:grpSpPr bwMode="auto">
          <a:xfrm>
            <a:off x="3444875" y="2990850"/>
            <a:ext cx="674688" cy="381000"/>
            <a:chOff x="3444240" y="2990850"/>
            <a:chExt cx="675640" cy="381000"/>
          </a:xfrm>
        </p:grpSpPr>
        <p:sp>
          <p:nvSpPr>
            <p:cNvPr id="16403" name="Arc 18"/>
            <p:cNvSpPr>
              <a:spLocks/>
            </p:cNvSpPr>
            <p:nvPr/>
          </p:nvSpPr>
          <p:spPr bwMode="auto">
            <a:xfrm flipH="1">
              <a:off x="3459480" y="29908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444240" y="3265488"/>
              <a:ext cx="152615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383937" y="31734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9" name="Group 43"/>
          <p:cNvGrpSpPr>
            <a:grpSpLocks/>
          </p:cNvGrpSpPr>
          <p:nvPr/>
        </p:nvGrpSpPr>
        <p:grpSpPr bwMode="auto">
          <a:xfrm>
            <a:off x="3459163" y="4805363"/>
            <a:ext cx="676275" cy="381000"/>
            <a:chOff x="3459480" y="4362450"/>
            <a:chExt cx="675640" cy="381000"/>
          </a:xfrm>
        </p:grpSpPr>
        <p:sp>
          <p:nvSpPr>
            <p:cNvPr id="16400" name="Arc 18"/>
            <p:cNvSpPr>
              <a:spLocks/>
            </p:cNvSpPr>
            <p:nvPr/>
          </p:nvSpPr>
          <p:spPr bwMode="auto">
            <a:xfrm flipH="1">
              <a:off x="3474720" y="43624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59480" y="4637087"/>
              <a:ext cx="152257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399140" y="4545012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990033"/>
                </a:solidFill>
                <a:latin typeface="Impact" pitchFamily="42" charset="0"/>
              </a:rPr>
              <a:t>Enterohepatic</a:t>
            </a:r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 Circulation</a:t>
            </a:r>
          </a:p>
        </p:txBody>
      </p:sp>
      <p:pic>
        <p:nvPicPr>
          <p:cNvPr id="17411" name="Picture 4" descr="C:\My Documents\My Pictures\18_011.jpg"/>
          <p:cNvPicPr>
            <a:picLocks noChangeAspect="1" noChangeArrowheads="1"/>
          </p:cNvPicPr>
          <p:nvPr/>
        </p:nvPicPr>
        <p:blipFill>
          <a:blip r:embed="rId2" cstate="print"/>
          <a:srcRect l="3333" t="3333" r="3333" b="25555"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990033"/>
                </a:solidFill>
                <a:latin typeface="Impact" pitchFamily="42" charset="0"/>
              </a:rPr>
              <a:t>Enterohepatic</a:t>
            </a:r>
            <a:r>
              <a:rPr lang="en-US" sz="3600" dirty="0" smtClean="0">
                <a:solidFill>
                  <a:srgbClr val="990033"/>
                </a:solidFill>
                <a:latin typeface="Impact" pitchFamily="42" charset="0"/>
              </a:rPr>
              <a:t> Circulation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9816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Cholestyramine: Bile acid </a:t>
            </a:r>
            <a:r>
              <a:rPr lang="en-US" sz="3200" dirty="0" smtClean="0">
                <a:solidFill>
                  <a:srgbClr val="0033CC"/>
                </a:solidFill>
              </a:rPr>
              <a:t>sequestrants </a:t>
            </a:r>
            <a:endParaRPr lang="en-US" sz="3200" dirty="0">
              <a:solidFill>
                <a:srgbClr val="0033CC"/>
              </a:solidFill>
            </a:endParaRPr>
          </a:p>
          <a:p>
            <a:r>
              <a:rPr lang="en-US" sz="3200" dirty="0">
                <a:solidFill>
                  <a:srgbClr val="990033"/>
                </a:solidFill>
              </a:rPr>
              <a:t>It binds to bile acids in the gut, </a:t>
            </a:r>
          </a:p>
          <a:p>
            <a:r>
              <a:rPr lang="en-US" sz="3200" dirty="0">
                <a:solidFill>
                  <a:srgbClr val="990033"/>
                </a:solidFill>
              </a:rPr>
              <a:t>preventing their reabsorption &amp;</a:t>
            </a:r>
          </a:p>
          <a:p>
            <a:r>
              <a:rPr lang="en-US" sz="3200" dirty="0">
                <a:solidFill>
                  <a:srgbClr val="990033"/>
                </a:solidFill>
              </a:rPr>
              <a:t>Promoting their excretion</a:t>
            </a:r>
          </a:p>
          <a:p>
            <a:r>
              <a:rPr lang="en-US" sz="3200" dirty="0">
                <a:solidFill>
                  <a:srgbClr val="990033"/>
                </a:solidFill>
              </a:rPr>
              <a:t>It is used for treatment of hypercholesterolemia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33CC"/>
                </a:solidFill>
              </a:rPr>
              <a:t>Dietary fiber:</a:t>
            </a:r>
          </a:p>
          <a:p>
            <a:r>
              <a:rPr lang="en-US" sz="3200" dirty="0">
                <a:solidFill>
                  <a:srgbClr val="990033"/>
                </a:solidFill>
              </a:rPr>
              <a:t>It binds to bile acids, increasing their excretion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239000" y="1219200"/>
            <a:ext cx="140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09800"/>
            <a:ext cx="193357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0033"/>
                </a:solidFill>
                <a:latin typeface="Impact" pitchFamily="34" charset="0"/>
              </a:rPr>
              <a:t>Maldigestion / Malabsorption</a:t>
            </a:r>
            <a:r>
              <a:rPr lang="en-US" sz="3600" dirty="0" smtClean="0">
                <a:solidFill>
                  <a:srgbClr val="990033"/>
                </a:solidFill>
                <a:latin typeface="Impact" pitchFamily="34" charset="0"/>
              </a:rPr>
              <a:t/>
            </a:r>
            <a:br>
              <a:rPr lang="en-US" sz="3600" dirty="0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sz="3600" dirty="0" smtClean="0">
                <a:solidFill>
                  <a:srgbClr val="990033"/>
                </a:solidFill>
                <a:latin typeface="Impact" pitchFamily="34" charset="0"/>
              </a:rPr>
              <a:t>of Lipids</a:t>
            </a:r>
            <a:endParaRPr lang="ar-SA" sz="3600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9459" name="Content Placeholder 4" descr="15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26" t="2016" r="16821" b="15465"/>
          <a:stretch>
            <a:fillRect/>
          </a:stretch>
        </p:blipFill>
        <p:spPr>
          <a:xfrm>
            <a:off x="4565650" y="2087563"/>
            <a:ext cx="4349750" cy="3856037"/>
          </a:xfrm>
        </p:spPr>
      </p:pic>
      <p:sp>
        <p:nvSpPr>
          <p:cNvPr id="4" name="TextBox 3"/>
          <p:cNvSpPr txBox="1"/>
          <p:nvPr/>
        </p:nvSpPr>
        <p:spPr>
          <a:xfrm>
            <a:off x="152400" y="2160588"/>
            <a:ext cx="4235455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</a:rPr>
              <a:t>Decreased bile secretion by:</a:t>
            </a:r>
          </a:p>
          <a:p>
            <a:pPr>
              <a:defRPr/>
            </a:pPr>
            <a:endParaRPr lang="en-US" dirty="0">
              <a:solidFill>
                <a:srgbClr val="000099"/>
              </a:solidFill>
            </a:endParaRPr>
          </a:p>
          <a:p>
            <a:pPr marL="517525">
              <a:defRPr/>
            </a:pPr>
            <a:r>
              <a:rPr lang="en-US" dirty="0">
                <a:solidFill>
                  <a:srgbClr val="000099"/>
                </a:solidFill>
              </a:rPr>
              <a:t>Liver diseases:</a:t>
            </a:r>
          </a:p>
          <a:p>
            <a:pPr marL="517525">
              <a:defRPr/>
            </a:pPr>
            <a:r>
              <a:rPr lang="en-US" dirty="0">
                <a:solidFill>
                  <a:srgbClr val="990033"/>
                </a:solidFill>
              </a:rPr>
              <a:t>e.g., Hepatitis or cirrhosis</a:t>
            </a:r>
          </a:p>
          <a:p>
            <a:pPr marL="517525">
              <a:defRPr/>
            </a:pPr>
            <a:endParaRPr lang="en-US" dirty="0">
              <a:solidFill>
                <a:srgbClr val="990033"/>
              </a:solidFill>
            </a:endParaRPr>
          </a:p>
          <a:p>
            <a:pPr marL="517525">
              <a:defRPr/>
            </a:pPr>
            <a:r>
              <a:rPr lang="en-US" dirty="0">
                <a:solidFill>
                  <a:srgbClr val="000099"/>
                </a:solidFill>
              </a:rPr>
              <a:t>Gall bladder diseases:</a:t>
            </a:r>
          </a:p>
          <a:p>
            <a:pPr marL="517525">
              <a:defRPr/>
            </a:pPr>
            <a:r>
              <a:rPr lang="en-US" dirty="0">
                <a:solidFill>
                  <a:srgbClr val="990033"/>
                </a:solidFill>
              </a:rPr>
              <a:t>e.g., Gall stones</a:t>
            </a:r>
          </a:p>
          <a:p>
            <a:pPr marL="517525">
              <a:defRPr/>
            </a:pPr>
            <a:endParaRPr lang="en-US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990033"/>
                </a:solidFill>
              </a:rPr>
              <a:t>          </a:t>
            </a:r>
            <a:r>
              <a:rPr lang="en-US" dirty="0">
                <a:solidFill>
                  <a:srgbClr val="000099"/>
                </a:solidFill>
              </a:rPr>
              <a:t>Malabsorption of lipids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5326063"/>
            <a:ext cx="533400" cy="152400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Cholelithiasis</a:t>
            </a:r>
            <a:b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</a:br>
            <a:r>
              <a:rPr lang="en-US" sz="3600" dirty="0" smtClean="0">
                <a:solidFill>
                  <a:srgbClr val="990033"/>
                </a:solidFill>
                <a:latin typeface="Impact" pitchFamily="42" charset="0"/>
              </a:rPr>
              <a:t>Cholesterol Gallstone Disease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1365250"/>
            <a:ext cx="785653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Causes:</a:t>
            </a:r>
          </a:p>
          <a:p>
            <a:r>
              <a:rPr lang="en-US" sz="3200" b="1" dirty="0"/>
              <a:t>	</a:t>
            </a:r>
            <a:r>
              <a:rPr lang="en-US" sz="3200" b="1" dirty="0">
                <a:solidFill>
                  <a:srgbClr val="990033"/>
                </a:solidFill>
              </a:rPr>
              <a:t>Bile salts in bile:</a:t>
            </a:r>
            <a:endParaRPr lang="en-US" sz="3200" b="1" dirty="0">
              <a:solidFill>
                <a:srgbClr val="006666"/>
              </a:solidFill>
            </a:endParaRPr>
          </a:p>
          <a:p>
            <a:r>
              <a:rPr lang="en-US" sz="3200" b="1" dirty="0">
                <a:solidFill>
                  <a:srgbClr val="006666"/>
                </a:solidFill>
              </a:rPr>
              <a:t>	Biliary tract obstruction </a:t>
            </a:r>
            <a:br>
              <a:rPr lang="en-US" sz="3200" b="1" dirty="0">
                <a:solidFill>
                  <a:srgbClr val="006666"/>
                </a:solidFill>
              </a:rPr>
            </a:br>
            <a:r>
              <a:rPr lang="en-US" sz="3200" b="1" dirty="0">
                <a:solidFill>
                  <a:srgbClr val="006666"/>
                </a:solidFill>
              </a:rPr>
              <a:t>	  </a:t>
            </a:r>
            <a:r>
              <a:rPr lang="en-US" sz="2800" b="1" dirty="0">
                <a:solidFill>
                  <a:srgbClr val="000099"/>
                </a:solidFill>
              </a:rPr>
              <a:t>(</a:t>
            </a:r>
            <a:r>
              <a:rPr lang="en-US" sz="2800" b="1" dirty="0" err="1">
                <a:solidFill>
                  <a:srgbClr val="000099"/>
                </a:solidFill>
              </a:rPr>
              <a:t>intereferes</a:t>
            </a:r>
            <a:r>
              <a:rPr lang="en-US" sz="2800" b="1" dirty="0">
                <a:solidFill>
                  <a:srgbClr val="000099"/>
                </a:solidFill>
              </a:rPr>
              <a:t> with </a:t>
            </a:r>
            <a:r>
              <a:rPr lang="en-US" sz="2800" b="1" dirty="0" err="1">
                <a:solidFill>
                  <a:srgbClr val="000099"/>
                </a:solidFill>
              </a:rPr>
              <a:t>enterohepatic</a:t>
            </a:r>
            <a:r>
              <a:rPr lang="en-US" sz="2800" b="1" dirty="0">
                <a:solidFill>
                  <a:srgbClr val="000099"/>
                </a:solidFill>
              </a:rPr>
              <a:t> circulation)</a:t>
            </a:r>
            <a:endParaRPr lang="en-US" sz="3200" b="1" dirty="0">
              <a:solidFill>
                <a:srgbClr val="006666"/>
              </a:solidFill>
            </a:endParaRPr>
          </a:p>
          <a:p>
            <a:r>
              <a:rPr lang="en-US" sz="3200" b="1" dirty="0">
                <a:solidFill>
                  <a:srgbClr val="006666"/>
                </a:solidFill>
              </a:rPr>
              <a:t>	Hepatic dysfunction (  synthesis)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	</a:t>
            </a:r>
            <a:br>
              <a:rPr lang="en-US" sz="3200" b="1" dirty="0"/>
            </a:br>
            <a:r>
              <a:rPr lang="en-US" sz="3200" b="1" dirty="0"/>
              <a:t>	</a:t>
            </a:r>
            <a:r>
              <a:rPr lang="en-US" sz="3200" b="1" dirty="0">
                <a:solidFill>
                  <a:srgbClr val="990033"/>
                </a:solidFill>
              </a:rPr>
              <a:t>Biliary cholesterol excretion</a:t>
            </a:r>
            <a:endParaRPr lang="en-US" sz="3200" b="1" dirty="0"/>
          </a:p>
          <a:p>
            <a:r>
              <a:rPr lang="en-US" sz="3600" b="1" dirty="0">
                <a:solidFill>
                  <a:srgbClr val="000099"/>
                </a:solidFill>
              </a:rPr>
              <a:t>Treatment:</a:t>
            </a:r>
          </a:p>
          <a:p>
            <a:r>
              <a:rPr lang="en-US" sz="3200" b="1" dirty="0"/>
              <a:t>	 </a:t>
            </a:r>
            <a:r>
              <a:rPr lang="en-US" sz="3200" b="1" dirty="0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990033"/>
                </a:solidFill>
              </a:rPr>
              <a:t>Bile acid replacement therapy</a:t>
            </a:r>
          </a:p>
          <a:p>
            <a:r>
              <a:rPr lang="en-US" sz="3200" b="1" dirty="0">
                <a:solidFill>
                  <a:srgbClr val="990033"/>
                </a:solidFill>
              </a:rPr>
              <a:t>	 </a:t>
            </a:r>
            <a:r>
              <a:rPr lang="en-US" sz="3200" b="1" dirty="0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 dirty="0">
                <a:solidFill>
                  <a:srgbClr val="990033"/>
                </a:solidFill>
              </a:rPr>
              <a:t> Surgical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558925" y="2089150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1577975" y="4484688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5486400" y="3570288"/>
            <a:ext cx="0" cy="304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6" descr="18_012.jpg"/>
          <p:cNvPicPr>
            <a:picLocks noChangeAspect="1"/>
          </p:cNvPicPr>
          <p:nvPr/>
        </p:nvPicPr>
        <p:blipFill>
          <a:blip r:embed="rId2" cstate="print"/>
          <a:srcRect l="10678" r="7001" b="12122"/>
          <a:stretch>
            <a:fillRect/>
          </a:stretch>
        </p:blipFill>
        <p:spPr bwMode="auto">
          <a:xfrm>
            <a:off x="7010400" y="381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685800"/>
            <a:ext cx="3802062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Objectives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971675"/>
            <a:ext cx="7523213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dirty="0">
                <a:solidFill>
                  <a:srgbClr val="000099"/>
                </a:solidFill>
              </a:rPr>
              <a:t>Structure of primary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dirty="0">
                <a:solidFill>
                  <a:srgbClr val="000099"/>
                </a:solidFill>
              </a:rPr>
              <a:t> Structure of secondary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dirty="0">
                <a:solidFill>
                  <a:srgbClr val="000099"/>
                </a:solidFill>
              </a:rPr>
              <a:t> Functions of bile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Enterohepatic</a:t>
            </a:r>
            <a:r>
              <a:rPr lang="en-US" sz="3200" dirty="0">
                <a:solidFill>
                  <a:srgbClr val="000099"/>
                </a:solidFill>
              </a:rPr>
              <a:t> circulation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dirty="0">
                <a:solidFill>
                  <a:srgbClr val="000099"/>
                </a:solidFill>
              </a:rPr>
              <a:t> Malabsorption syndrome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dirty="0">
                <a:solidFill>
                  <a:srgbClr val="000099"/>
                </a:solidFill>
              </a:rPr>
              <a:t> Cholelithiasis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y Documents\My Pictures\18_002.jpg"/>
          <p:cNvPicPr>
            <a:picLocks noChangeAspect="1" noChangeArrowheads="1"/>
          </p:cNvPicPr>
          <p:nvPr/>
        </p:nvPicPr>
        <p:blipFill>
          <a:blip r:embed="rId2" cstate="print"/>
          <a:srcRect l="13866" t="3883" r="15662" b="56311"/>
          <a:stretch>
            <a:fillRect/>
          </a:stretch>
        </p:blipFill>
        <p:spPr bwMode="auto">
          <a:xfrm>
            <a:off x="4885018" y="2074069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7338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Cholesterol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28600" y="2667000"/>
            <a:ext cx="4660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Cholesterol  (27 C) is the:</a:t>
            </a:r>
          </a:p>
          <a:p>
            <a:r>
              <a:rPr lang="en-US" b="1" dirty="0">
                <a:solidFill>
                  <a:srgbClr val="0033CC"/>
                </a:solidFill>
              </a:rPr>
              <a:t>    </a:t>
            </a:r>
          </a:p>
          <a:p>
            <a:r>
              <a:rPr lang="en-US" b="1" dirty="0">
                <a:solidFill>
                  <a:srgbClr val="0033CC"/>
                </a:solidFill>
              </a:rPr>
              <a:t>    </a:t>
            </a:r>
            <a:r>
              <a:rPr lang="en-US" b="1" dirty="0">
                <a:solidFill>
                  <a:srgbClr val="990033"/>
                </a:solidFill>
              </a:rPr>
              <a:t>Parent steroid compound</a:t>
            </a:r>
          </a:p>
          <a:p>
            <a:endParaRPr lang="en-US" b="1" dirty="0">
              <a:solidFill>
                <a:srgbClr val="0033CC"/>
              </a:solidFill>
            </a:endParaRPr>
          </a:p>
          <a:p>
            <a:r>
              <a:rPr lang="en-US" b="1" dirty="0">
                <a:solidFill>
                  <a:srgbClr val="0033CC"/>
                </a:solidFill>
              </a:rPr>
              <a:t>    </a:t>
            </a:r>
            <a:r>
              <a:rPr lang="en-US" b="1" dirty="0">
                <a:solidFill>
                  <a:srgbClr val="990033"/>
                </a:solidFill>
              </a:rPr>
              <a:t>Precursor of bile acids and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5720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Primary Bile Acids</a:t>
            </a:r>
          </a:p>
        </p:txBody>
      </p:sp>
      <p:pic>
        <p:nvPicPr>
          <p:cNvPr id="6147" name="Picture 3" descr="C:\My Documents\My Pictures\18_008.jpg"/>
          <p:cNvPicPr>
            <a:picLocks noChangeAspect="1" noChangeArrowheads="1"/>
          </p:cNvPicPr>
          <p:nvPr/>
        </p:nvPicPr>
        <p:blipFill>
          <a:blip r:embed="rId2" cstate="print"/>
          <a:srcRect l="15833" t="1961" r="11667" b="14706"/>
          <a:stretch>
            <a:fillRect/>
          </a:stretch>
        </p:blipFill>
        <p:spPr bwMode="auto">
          <a:xfrm>
            <a:off x="4191000" y="1371600"/>
            <a:ext cx="4724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04800" y="19812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Primary bile acids </a:t>
            </a:r>
            <a:r>
              <a:rPr lang="en-US" b="1">
                <a:solidFill>
                  <a:srgbClr val="990033"/>
                </a:solidFill>
              </a:rPr>
              <a:t>(24 C):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Amphipathic</a:t>
            </a:r>
          </a:p>
          <a:p>
            <a:r>
              <a:rPr lang="en-US" b="1"/>
              <a:t>	</a:t>
            </a:r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-COOH at side chain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Cholic acid: 3 OH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Chenodeoxycholic: 2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My Documents\My Pictures\18_009.jpg"/>
          <p:cNvPicPr>
            <a:picLocks noChangeAspect="1" noChangeArrowheads="1"/>
          </p:cNvPicPr>
          <p:nvPr/>
        </p:nvPicPr>
        <p:blipFill>
          <a:blip r:embed="rId2" cstate="print"/>
          <a:srcRect l="14423" t="1250" r="18269" b="16251"/>
          <a:stretch>
            <a:fillRect/>
          </a:stretch>
        </p:blipFill>
        <p:spPr bwMode="auto">
          <a:xfrm>
            <a:off x="4572000" y="16002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Hepatic Synthesis of Bile Acids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52400" y="1889125"/>
            <a:ext cx="4494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The rate-limiting step is</a:t>
            </a:r>
          </a:p>
          <a:p>
            <a:r>
              <a:rPr lang="en-US" b="1">
                <a:solidFill>
                  <a:srgbClr val="000099"/>
                </a:solidFill>
              </a:rPr>
              <a:t>catalyzed by:</a:t>
            </a: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Cholesterol 7-</a:t>
            </a:r>
            <a:r>
              <a:rPr lang="el-GR" b="1">
                <a:solidFill>
                  <a:srgbClr val="990033"/>
                </a:solidFill>
              </a:rPr>
              <a:t>α</a:t>
            </a:r>
            <a:r>
              <a:rPr lang="en-US" b="1">
                <a:solidFill>
                  <a:srgbClr val="990033"/>
                </a:solidFill>
              </a:rPr>
              <a:t>-hydroxylase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000099"/>
                </a:solidFill>
              </a:rPr>
              <a:t>Regulation:</a:t>
            </a:r>
          </a:p>
          <a:p>
            <a:r>
              <a:rPr lang="en-US" b="1">
                <a:solidFill>
                  <a:srgbClr val="990033"/>
                </a:solidFill>
              </a:rPr>
              <a:t>Down-regulated by end products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(bile acids) “</a:t>
            </a:r>
            <a:r>
              <a:rPr lang="en-US" b="1">
                <a:solidFill>
                  <a:srgbClr val="000099"/>
                </a:solidFill>
              </a:rPr>
              <a:t>Enzyme repression”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Up-regulated by cholesterol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“</a:t>
            </a:r>
            <a:r>
              <a:rPr lang="en-US" b="1">
                <a:solidFill>
                  <a:srgbClr val="000099"/>
                </a:solidFill>
              </a:rPr>
              <a:t>Enzyme induction</a:t>
            </a:r>
            <a:r>
              <a:rPr lang="en-US" b="1">
                <a:solidFill>
                  <a:srgbClr val="990033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Primary Bile Acids and Salts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800600" y="1905000"/>
            <a:ext cx="376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Chenodeoxycholic acid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96913" y="4530725"/>
            <a:ext cx="7685087" cy="18161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Bile salts (Conjugated bile acids):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</a:rPr>
              <a:t>amide-linked with glycine or </a:t>
            </a:r>
            <a:r>
              <a:rPr lang="en-US" sz="2800" b="1" dirty="0" err="1">
                <a:solidFill>
                  <a:srgbClr val="000099"/>
                </a:solidFill>
              </a:rPr>
              <a:t>taurine</a:t>
            </a:r>
            <a:endParaRPr lang="en-US" sz="2800" b="1" dirty="0">
              <a:solidFill>
                <a:srgbClr val="000099"/>
              </a:solidFill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</a:rPr>
              <a:t>The ratio of glycine to </a:t>
            </a:r>
            <a:r>
              <a:rPr lang="en-US" sz="2800" b="1" dirty="0" err="1">
                <a:solidFill>
                  <a:srgbClr val="000099"/>
                </a:solidFill>
              </a:rPr>
              <a:t>taurine</a:t>
            </a:r>
            <a:r>
              <a:rPr lang="en-US" sz="2800" b="1" dirty="0">
                <a:solidFill>
                  <a:srgbClr val="000099"/>
                </a:solidFill>
              </a:rPr>
              <a:t> forms in the bile is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</a:rPr>
              <a:t>3:1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61975" y="2784475"/>
            <a:ext cx="2028825" cy="955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Glycocholic</a:t>
            </a:r>
          </a:p>
          <a:p>
            <a:r>
              <a:rPr lang="en-US" sz="2800" b="1">
                <a:solidFill>
                  <a:srgbClr val="990033"/>
                </a:solidFill>
              </a:rPr>
              <a:t>Taurocholic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2768600"/>
            <a:ext cx="3806825" cy="9556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Glycochenodeoxycholic</a:t>
            </a:r>
          </a:p>
          <a:p>
            <a:r>
              <a:rPr lang="en-US" sz="2800" b="1">
                <a:solidFill>
                  <a:srgbClr val="000099"/>
                </a:solidFill>
              </a:rPr>
              <a:t>Taurochenodeoxycholic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 flipH="1">
            <a:off x="2590800" y="2209800"/>
            <a:ext cx="381000" cy="1219200"/>
          </a:xfrm>
          <a:prstGeom prst="curvedRightArrow">
            <a:avLst>
              <a:gd name="adj1" fmla="val 70015"/>
              <a:gd name="adj2" fmla="val 140000"/>
              <a:gd name="adj3" fmla="val 33333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4449763" y="2133600"/>
            <a:ext cx="381000" cy="1295400"/>
          </a:xfrm>
          <a:prstGeom prst="curvedRightArrow">
            <a:avLst>
              <a:gd name="adj1" fmla="val 70015"/>
              <a:gd name="adj2" fmla="val 139998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 rot="2757687" flipH="1" flipV="1">
            <a:off x="7841456" y="3926682"/>
            <a:ext cx="841375" cy="1214438"/>
          </a:xfrm>
          <a:prstGeom prst="curvedRightArrow">
            <a:avLst>
              <a:gd name="adj1" fmla="val 20014"/>
              <a:gd name="adj2" fmla="val 40034"/>
              <a:gd name="adj3" fmla="val 36667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 rot="18842313" flipV="1">
            <a:off x="343694" y="3955256"/>
            <a:ext cx="895350" cy="1157288"/>
          </a:xfrm>
          <a:prstGeom prst="curvedRightArrow">
            <a:avLst>
              <a:gd name="adj1" fmla="val 19957"/>
              <a:gd name="adj2" fmla="val 39908"/>
              <a:gd name="adj3" fmla="val 36667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09600" y="1930400"/>
            <a:ext cx="199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Cholic acid </a:t>
            </a:r>
            <a:endParaRPr lang="en-US" sz="2800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759075" y="1935163"/>
            <a:ext cx="193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ACIDS</a:t>
            </a: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759075" y="3089275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639888"/>
            <a:ext cx="8234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Addition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or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> results in the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presence of fully ionized groups at pH 7.0: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defRPr/>
            </a:pPr>
            <a:r>
              <a:rPr lang="en-US" sz="3200" b="1" dirty="0">
                <a:solidFill>
                  <a:srgbClr val="000099"/>
                </a:solidFill>
              </a:rPr>
              <a:t>	-COOH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&amp;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-SO</a:t>
            </a:r>
            <a:r>
              <a:rPr lang="en-US" sz="3200" b="1" baseline="-25000" dirty="0">
                <a:solidFill>
                  <a:srgbClr val="000099"/>
                </a:solidFill>
              </a:rPr>
              <a:t>3</a:t>
            </a:r>
            <a:r>
              <a:rPr lang="en-US" sz="3200" b="1" dirty="0">
                <a:solidFill>
                  <a:srgbClr val="000099"/>
                </a:solidFill>
              </a:rPr>
              <a:t> of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(hence, its name as bile salts e.g.,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Sodium or potassium </a:t>
            </a:r>
            <a:r>
              <a:rPr lang="en-US" sz="3200" b="1" dirty="0" err="1">
                <a:solidFill>
                  <a:srgbClr val="000099"/>
                </a:solidFill>
              </a:rPr>
              <a:t>glycocholate</a:t>
            </a:r>
            <a:r>
              <a:rPr lang="en-US" sz="3200" b="1" dirty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More effective detergent than bile acids</a:t>
            </a:r>
            <a:endParaRPr lang="en-US" sz="3200" b="1" dirty="0">
              <a:solidFill>
                <a:srgbClr val="006666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Only bile salts, but not acids, found in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2971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pic>
        <p:nvPicPr>
          <p:cNvPr id="10243" name="Picture 3" descr="C:\My Documents\My Pictures\18_010.jpg"/>
          <p:cNvPicPr>
            <a:picLocks noChangeAspect="1" noChangeArrowheads="1"/>
          </p:cNvPicPr>
          <p:nvPr/>
        </p:nvPicPr>
        <p:blipFill>
          <a:blip r:embed="rId2" cstate="print"/>
          <a:srcRect l="20354" t="961" r="22124" b="17308"/>
          <a:stretch>
            <a:fillRect/>
          </a:stretch>
        </p:blipFill>
        <p:spPr bwMode="auto">
          <a:xfrm>
            <a:off x="3886200" y="2286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656638" y="4541838"/>
            <a:ext cx="762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8550275" y="4419600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04800" y="2286000"/>
            <a:ext cx="34782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</a:rPr>
              <a:t>Na or K </a:t>
            </a:r>
            <a:r>
              <a:rPr lang="en-US" sz="1800" b="1" dirty="0" err="1">
                <a:solidFill>
                  <a:srgbClr val="0033CC"/>
                </a:solidFill>
              </a:rPr>
              <a:t>Glycocholate</a:t>
            </a:r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endParaRPr lang="en-US" sz="1800" b="1" dirty="0">
              <a:solidFill>
                <a:srgbClr val="0033CC"/>
              </a:solidFill>
            </a:endParaRPr>
          </a:p>
          <a:p>
            <a:r>
              <a:rPr lang="en-US" sz="1800" b="1" dirty="0">
                <a:solidFill>
                  <a:srgbClr val="0033CC"/>
                </a:solidFill>
              </a:rPr>
              <a:t>Na or K </a:t>
            </a:r>
            <a:r>
              <a:rPr lang="en-US" sz="1800" b="1" dirty="0" err="1">
                <a:solidFill>
                  <a:srgbClr val="0033CC"/>
                </a:solidFill>
              </a:rPr>
              <a:t>Taurochenodeoxycholate</a:t>
            </a:r>
            <a:endParaRPr lang="en-US" sz="1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33"/>
                </a:solidFill>
                <a:latin typeface="Impact" pitchFamily="34" charset="0"/>
              </a:rPr>
              <a:t>Hormonal Control of Bile Secretion</a:t>
            </a:r>
            <a:endParaRPr lang="ar-SA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54050"/>
            <a:ext cx="374491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257550"/>
            <a:ext cx="4724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Hormone from gut cells: 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sz="2800" dirty="0" err="1">
                <a:solidFill>
                  <a:srgbClr val="990033"/>
                </a:solidFill>
              </a:rPr>
              <a:t>Cholecystokinin</a:t>
            </a:r>
            <a:r>
              <a:rPr lang="en-US" sz="2800" dirty="0">
                <a:solidFill>
                  <a:srgbClr val="990033"/>
                </a:solidFill>
              </a:rPr>
              <a:t> (CCK)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Responses: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Secretion of pancreatic enzymes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990033"/>
                </a:solidFill>
              </a:rPr>
              <a:t>Bile secretion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Slow release of gastric contents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81000" y="1820863"/>
            <a:ext cx="45735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Stimulus: </a:t>
            </a:r>
            <a:br>
              <a:rPr lang="en-US" b="1">
                <a:solidFill>
                  <a:srgbClr val="000099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Undigested lipids and partially digested </a:t>
            </a:r>
            <a:br>
              <a:rPr lang="en-US" sz="2000" b="1">
                <a:solidFill>
                  <a:srgbClr val="990033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proteins in 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410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Impact</vt:lpstr>
      <vt:lpstr>Symbol</vt:lpstr>
      <vt:lpstr>Times New Roman</vt:lpstr>
      <vt:lpstr>Wingdings</vt:lpstr>
      <vt:lpstr>Default Design</vt:lpstr>
      <vt:lpstr>Biochemical Aspects  of Bile Acids and Salts</vt:lpstr>
      <vt:lpstr>Objectives</vt:lpstr>
      <vt:lpstr>Cholesterol</vt:lpstr>
      <vt:lpstr>Primary Bile Acids</vt:lpstr>
      <vt:lpstr>Hepatic Synthesis of Bile Acids </vt:lpstr>
      <vt:lpstr>Primary Bile Acids and Salts</vt:lpstr>
      <vt:lpstr>Bile Salts</vt:lpstr>
      <vt:lpstr>Bile Salts</vt:lpstr>
      <vt:lpstr>Hormonal Control of Bile Secretion</vt:lpstr>
      <vt:lpstr>Functions of Bile Salts</vt:lpstr>
      <vt:lpstr>Emulsification of Dietary Lipids  in Duodenum: Role of Bile Salts</vt:lpstr>
      <vt:lpstr>Absorption of Lipids by Intestinal Mucosal Cells: Role of Bile salts</vt:lpstr>
      <vt:lpstr>The Role of Bile Salts in Absorption of Lipids by Intestinal Cells</vt:lpstr>
      <vt:lpstr>Secondary Bile Acids</vt:lpstr>
      <vt:lpstr>Enterohepatic Circulation</vt:lpstr>
      <vt:lpstr>Enterohepatic Circulation</vt:lpstr>
      <vt:lpstr>Maldigestion / Malabsorption of Lipids</vt:lpstr>
      <vt:lpstr>Cholelithiasis Cholesterol Gallstone Disease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zeyad</dc:creator>
  <cp:lastModifiedBy>Zeyad Sh. Kurdee</cp:lastModifiedBy>
  <cp:revision>51</cp:revision>
  <dcterms:created xsi:type="dcterms:W3CDTF">1601-01-01T00:00:00Z</dcterms:created>
  <dcterms:modified xsi:type="dcterms:W3CDTF">2019-12-23T18:45:59Z</dcterms:modified>
</cp:coreProperties>
</file>