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76" r:id="rId2"/>
    <p:sldId id="269" r:id="rId3"/>
    <p:sldId id="271" r:id="rId4"/>
    <p:sldId id="357" r:id="rId5"/>
    <p:sldId id="362" r:id="rId6"/>
    <p:sldId id="358" r:id="rId7"/>
    <p:sldId id="359" r:id="rId8"/>
    <p:sldId id="360" r:id="rId9"/>
    <p:sldId id="361" r:id="rId10"/>
    <p:sldId id="344" r:id="rId11"/>
    <p:sldId id="350" r:id="rId12"/>
    <p:sldId id="353" r:id="rId13"/>
    <p:sldId id="355" r:id="rId14"/>
    <p:sldId id="356" r:id="rId15"/>
    <p:sldId id="289" r:id="rId16"/>
    <p:sldId id="345" r:id="rId17"/>
    <p:sldId id="367" r:id="rId18"/>
    <p:sldId id="346" r:id="rId19"/>
    <p:sldId id="348" r:id="rId20"/>
    <p:sldId id="326" r:id="rId21"/>
    <p:sldId id="349" r:id="rId22"/>
    <p:sldId id="327" r:id="rId23"/>
    <p:sldId id="363" r:id="rId24"/>
    <p:sldId id="365" r:id="rId25"/>
    <p:sldId id="368" r:id="rId26"/>
    <p:sldId id="31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6" autoAdjust="0"/>
    <p:restoredTop sz="94643" autoAdjust="0"/>
  </p:normalViewPr>
  <p:slideViewPr>
    <p:cSldViewPr>
      <p:cViewPr varScale="1">
        <p:scale>
          <a:sx n="109" d="100"/>
          <a:sy n="109" d="100"/>
        </p:scale>
        <p:origin x="166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12/24/2019</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12/24/2019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12/24/2019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12/24/2019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12/24/2019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12/24/2019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12/24/2019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12/24/2019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12/24/2019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12/24/2019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12/24/2019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ptodate.com/contents/sodium-benzoate-pediatric-drug-information?source=see_lin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Clinical Biochemistry Unit, Path. Dept.</a:t>
            </a:r>
          </a:p>
          <a:p>
            <a:pPr marR="0" algn="ctr" eaLnBrk="1" hangingPunct="1">
              <a:lnSpc>
                <a:spcPct val="60000"/>
              </a:lnSpc>
              <a:buFont typeface="Arial" charset="0"/>
              <a:buNone/>
            </a:pPr>
            <a:r>
              <a:rPr lang="en-US" sz="2800" b="1" dirty="0" smtClean="0">
                <a:solidFill>
                  <a:srgbClr val="BC0000"/>
                </a:solidFill>
                <a:latin typeface="Arial" charset="0"/>
                <a:cs typeface="Arial" charset="0"/>
              </a:rPr>
              <a:t>College of Medicine, King Saud University</a:t>
            </a:r>
            <a:r>
              <a:rPr lang="en-US" sz="2200" b="1" dirty="0"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dirty="0" smtClean="0">
                <a:solidFill>
                  <a:srgbClr val="990033"/>
                </a:solidFill>
                <a:latin typeface="Impact" pitchFamily="34" charset="0"/>
              </a:rPr>
              <a:t>B: 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dirty="0" smtClean="0">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Blood level of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must be kept very low, otherwise,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 and CNS toxicity will occur </a:t>
            </a:r>
            <a:r>
              <a:rPr lang="en-US" sz="3200" b="1" dirty="0" smtClean="0">
                <a:solidFill>
                  <a:srgbClr val="BC0000"/>
                </a:solidFill>
                <a:latin typeface="Times New Roman" pitchFamily="18" charset="0"/>
                <a:cs typeface="Times New Roman" pitchFamily="18" charset="0"/>
              </a:rPr>
              <a:t>(NH</a:t>
            </a:r>
            <a:r>
              <a:rPr lang="en-US" sz="3200" b="1" baseline="-25000" dirty="0" smtClean="0">
                <a:solidFill>
                  <a:srgbClr val="BC0000"/>
                </a:solidFill>
                <a:latin typeface="Times New Roman" pitchFamily="18" charset="0"/>
                <a:cs typeface="Times New Roman" pitchFamily="18" charset="0"/>
              </a:rPr>
              <a:t>3 </a:t>
            </a:r>
            <a:r>
              <a:rPr lang="en-US" sz="3200" b="1" dirty="0" smtClean="0">
                <a:solidFill>
                  <a:srgbClr val="BC0000"/>
                </a:solidFill>
                <a:latin typeface="Times New Roman" pitchFamily="18" charset="0"/>
                <a:cs typeface="Times New Roman" pitchFamily="18" charset="0"/>
              </a:rPr>
              <a:t>is toxic to CNS)</a:t>
            </a:r>
          </a:p>
          <a:p>
            <a:pPr algn="just" eaLnBrk="1" hangingPunct="1">
              <a:spcAft>
                <a:spcPts val="6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To solve this problem,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is transported from peripheral tissues to the liver via formation of:</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Alanine (muscle)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609600"/>
            <a:ext cx="8229600" cy="1143000"/>
          </a:xfrm>
        </p:spPr>
        <p:txBody>
          <a:bodyPr/>
          <a:lstStyle/>
          <a:p>
            <a:pPr algn="ctr" eaLnBrk="1" hangingPunct="1"/>
            <a:r>
              <a:rPr lang="en-US" sz="3200" b="1" dirty="0" smtClean="0">
                <a:solidFill>
                  <a:srgbClr val="990033"/>
                </a:solidFill>
                <a:latin typeface="Impact" pitchFamily="34" charset="0"/>
              </a:rPr>
              <a:t>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9937" t="62584" r="37392" b="16609"/>
          <a:stretch>
            <a:fillRect/>
          </a:stretch>
        </p:blipFill>
        <p:spPr>
          <a:xfrm>
            <a:off x="5105400" y="2674781"/>
            <a:ext cx="3581400" cy="2964019"/>
          </a:xfrm>
        </p:spPr>
      </p:pic>
      <p:sp>
        <p:nvSpPr>
          <p:cNvPr id="15363" name="Rectangle 4"/>
          <p:cNvSpPr>
            <a:spLocks noChangeArrowheads="1"/>
          </p:cNvSpPr>
          <p:nvPr/>
        </p:nvSpPr>
        <p:spPr bwMode="auto">
          <a:xfrm>
            <a:off x="366712"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366712"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366712"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1295400"/>
          </a:xfrm>
        </p:spPr>
        <p:txBody>
          <a:bodyPr/>
          <a:lstStyle/>
          <a:p>
            <a:pPr algn="ctr" eaLnBrk="1" hangingPunct="1"/>
            <a:r>
              <a:rPr lang="en-US" sz="4000" b="1" dirty="0" smtClean="0">
                <a:solidFill>
                  <a:srgbClr val="990033"/>
                </a:solidFill>
                <a:latin typeface="Impact" pitchFamily="34" charset="0"/>
              </a:rPr>
              <a:t>Release of ammonia from glutamine and </a:t>
            </a:r>
            <a:r>
              <a:rPr lang="en-US" sz="4000" b="1" dirty="0" err="1" smtClean="0">
                <a:solidFill>
                  <a:srgbClr val="990033"/>
                </a:solidFill>
                <a:latin typeface="Impact" pitchFamily="34" charset="0"/>
              </a:rPr>
              <a:t>alanine</a:t>
            </a:r>
            <a:r>
              <a:rPr lang="en-US" sz="4000" b="1" dirty="0" smtClean="0">
                <a:solidFill>
                  <a:srgbClr val="990033"/>
                </a:solidFill>
                <a:latin typeface="Impact" pitchFamily="34" charset="0"/>
              </a:rPr>
              <a:t> in the liver</a:t>
            </a:r>
            <a:endParaRPr lang="en-US" sz="3200" b="1" dirty="0"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9566"/>
          <a:stretch>
            <a:fillRect/>
          </a:stretch>
        </p:blipFill>
        <p:spPr>
          <a:xfrm>
            <a:off x="5181600" y="2286000"/>
            <a:ext cx="3738563" cy="4114800"/>
          </a:xfrm>
        </p:spPr>
      </p:pic>
      <p:sp>
        <p:nvSpPr>
          <p:cNvPr id="14" name="TextBox 13"/>
          <p:cNvSpPr txBox="1"/>
          <p:nvPr/>
        </p:nvSpPr>
        <p:spPr>
          <a:xfrm>
            <a:off x="152400" y="2572802"/>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661827"/>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3" name="TextBox 21"/>
          <p:cNvSpPr txBox="1">
            <a:spLocks noChangeArrowheads="1"/>
          </p:cNvSpPr>
          <p:nvPr/>
        </p:nvSpPr>
        <p:spPr bwMode="auto">
          <a:xfrm>
            <a:off x="152400" y="1985427"/>
            <a:ext cx="2222500" cy="523875"/>
          </a:xfrm>
          <a:prstGeom prst="rect">
            <a:avLst/>
          </a:prstGeom>
          <a:noFill/>
          <a:ln w="9525">
            <a:noFill/>
            <a:miter lim="800000"/>
            <a:headEnd/>
            <a:tailEnd/>
          </a:ln>
        </p:spPr>
        <p:txBody>
          <a:bodyPr wrap="none">
            <a:spAutoFit/>
          </a:bodyPr>
          <a:lstStyle/>
          <a:p>
            <a:r>
              <a:rPr lang="en-US" sz="2800" b="1" dirty="0">
                <a:solidFill>
                  <a:srgbClr val="0000CC"/>
                </a:solidFill>
              </a:rPr>
              <a:t>In the Liver:</a:t>
            </a:r>
          </a:p>
        </p:txBody>
      </p:sp>
      <p:sp>
        <p:nvSpPr>
          <p:cNvPr id="10" name="TextBox 9"/>
          <p:cNvSpPr txBox="1"/>
          <p:nvPr/>
        </p:nvSpPr>
        <p:spPr>
          <a:xfrm>
            <a:off x="7721012" y="3772877"/>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8723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957227"/>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371600"/>
            <a:ext cx="4876800" cy="4953000"/>
          </a:xfrm>
        </p:spPr>
        <p:txBody>
          <a:bodyPr/>
          <a:lstStyle/>
          <a:p>
            <a:pPr algn="ctr"/>
            <a:r>
              <a:rPr lang="en-US" sz="3600" b="1" dirty="0" smtClean="0">
                <a:solidFill>
                  <a:srgbClr val="0000CC"/>
                </a:solidFill>
              </a:rPr>
              <a:t>Summary</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Blood transport of NH</a:t>
            </a:r>
            <a:r>
              <a:rPr lang="en-US" sz="3600" b="1" baseline="-25000" dirty="0" smtClean="0">
                <a:solidFill>
                  <a:srgbClr val="990033"/>
                </a:solidFill>
              </a:rPr>
              <a:t>3</a:t>
            </a:r>
            <a:r>
              <a:rPr lang="en-US" sz="3600" b="1" dirty="0" smtClean="0">
                <a:solidFill>
                  <a:srgbClr val="990033"/>
                </a:solidFill>
              </a:rPr>
              <a:t> from </a:t>
            </a:r>
            <a:br>
              <a:rPr lang="en-US" sz="3600" b="1" dirty="0" smtClean="0">
                <a:solidFill>
                  <a:srgbClr val="990033"/>
                </a:solidFill>
              </a:rPr>
            </a:br>
            <a:r>
              <a:rPr lang="en-US" sz="3600" b="1" dirty="0" smtClean="0">
                <a:solidFill>
                  <a:srgbClr val="990033"/>
                </a:solidFill>
              </a:rPr>
              <a:t>peripheral tissues </a:t>
            </a:r>
            <a:br>
              <a:rPr lang="en-US" sz="3600" b="1" dirty="0" smtClean="0">
                <a:solidFill>
                  <a:srgbClr val="990033"/>
                </a:solidFill>
              </a:rPr>
            </a:br>
            <a:r>
              <a:rPr lang="en-US" sz="3600" b="1" dirty="0" smtClean="0">
                <a:solidFill>
                  <a:srgbClr val="0000CC"/>
                </a:solidFill>
              </a:rPr>
              <a:t>(in the form of glutamine and </a:t>
            </a:r>
            <a:r>
              <a:rPr lang="en-US" sz="3600" b="1" dirty="0" err="1" smtClean="0">
                <a:solidFill>
                  <a:srgbClr val="0000CC"/>
                </a:solidFill>
              </a:rPr>
              <a:t>alanine</a:t>
            </a:r>
            <a:r>
              <a:rPr lang="en-US" sz="3600" b="1" dirty="0" smtClean="0">
                <a:solidFill>
                  <a:srgbClr val="0000CC"/>
                </a:solidFill>
              </a:rPr>
              <a:t>) </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into the liver</a:t>
            </a:r>
            <a:br>
              <a:rPr lang="en-US" sz="3600" b="1" dirty="0" smtClean="0">
                <a:solidFill>
                  <a:srgbClr val="990033"/>
                </a:solidFill>
              </a:rPr>
            </a:br>
            <a:r>
              <a:rPr lang="en-US" sz="3600" b="1" dirty="0" smtClean="0">
                <a:solidFill>
                  <a:srgbClr val="990033"/>
                </a:solidFill>
              </a:rPr>
              <a:t>and the release of NH</a:t>
            </a:r>
            <a:r>
              <a:rPr lang="en-US" sz="3600" b="1" baseline="-25000" dirty="0" smtClean="0">
                <a:solidFill>
                  <a:srgbClr val="990033"/>
                </a:solidFill>
              </a:rPr>
              <a:t>3 </a:t>
            </a:r>
            <a:r>
              <a:rPr lang="en-US" sz="3600" b="1" dirty="0" smtClean="0">
                <a:solidFill>
                  <a:srgbClr val="990033"/>
                </a:solidFill>
              </a:rPr>
              <a:t>back in the liver to start</a:t>
            </a:r>
            <a:br>
              <a:rPr lang="en-US" sz="3600" b="1" dirty="0" smtClean="0">
                <a:solidFill>
                  <a:srgbClr val="990033"/>
                </a:solidFill>
              </a:rPr>
            </a:br>
            <a:r>
              <a:rPr lang="en-US" sz="3600" b="1" dirty="0" smtClean="0">
                <a:solidFill>
                  <a:srgbClr val="990033"/>
                </a:solidFill>
              </a:rPr>
              <a:t> </a:t>
            </a:r>
            <a:r>
              <a:rPr lang="en-US" sz="3600" b="1" dirty="0" smtClean="0">
                <a:solidFill>
                  <a:srgbClr val="0000CC"/>
                </a:solidFill>
              </a:rPr>
              <a:t>the urea cycle</a:t>
            </a:r>
            <a:endParaRPr lang="en-US" sz="3600" dirty="0" smtClean="0">
              <a:solidFill>
                <a:srgbClr val="0000C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838200"/>
            <a:ext cx="2324100" cy="781050"/>
          </a:xfrm>
        </p:spPr>
        <p:txBody>
          <a:bodyPr/>
          <a:lstStyle/>
          <a:p>
            <a:pPr algn="ctr"/>
            <a:r>
              <a:rPr lang="en-US" sz="4000" b="1" dirty="0"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1828800"/>
            <a:ext cx="8077200" cy="4724400"/>
          </a:xfrm>
        </p:spPr>
        <p:txBody>
          <a:bodyPr/>
          <a:lstStyle/>
          <a:p>
            <a:pPr marL="406400" indent="-4064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the major form for disposal of </a:t>
            </a:r>
            <a:r>
              <a:rPr lang="en-US" sz="3200" b="1" dirty="0" smtClean="0">
                <a:solidFill>
                  <a:srgbClr val="0000CC"/>
                </a:solidFill>
              </a:rPr>
              <a:t>amino groups derived from amino acids</a:t>
            </a:r>
            <a:endParaRPr lang="en-US" sz="3200" b="1" baseline="-25000" dirty="0" smtClean="0">
              <a:solidFill>
                <a:srgbClr val="0000CC"/>
              </a:solidFill>
              <a:latin typeface="Times New Roman" pitchFamily="18" charset="0"/>
              <a:cs typeface="Times New Roman" pitchFamily="18" charset="0"/>
            </a:endParaRP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
        <p:nvSpPr>
          <p:cNvPr id="6" name="TextBox 5"/>
          <p:cNvSpPr txBox="1"/>
          <p:nvPr/>
        </p:nvSpPr>
        <p:spPr>
          <a:xfrm>
            <a:off x="8329239" y="4462046"/>
            <a:ext cx="662361" cy="338554"/>
          </a:xfrm>
          <a:prstGeom prst="rect">
            <a:avLst/>
          </a:prstGeom>
          <a:noFill/>
        </p:spPr>
        <p:txBody>
          <a:bodyPr wrap="none" rtlCol="0">
            <a:spAutoFit/>
          </a:bodyPr>
          <a:lstStyle/>
          <a:p>
            <a:r>
              <a:rPr lang="en-US" sz="1600" b="1" dirty="0" smtClean="0">
                <a:solidFill>
                  <a:srgbClr val="0000CC"/>
                </a:solidFill>
              </a:rPr>
              <a:t>CPSI</a:t>
            </a:r>
            <a:endParaRPr lang="en-US" sz="1600" b="1" dirty="0">
              <a:solidFill>
                <a:srgbClr val="0000CC"/>
              </a:solidFill>
            </a:endParaRPr>
          </a:p>
        </p:txBody>
      </p:sp>
      <p:sp>
        <p:nvSpPr>
          <p:cNvPr id="7" name="TextBox 6"/>
          <p:cNvSpPr txBox="1"/>
          <p:nvPr/>
        </p:nvSpPr>
        <p:spPr>
          <a:xfrm>
            <a:off x="7552725" y="3048000"/>
            <a:ext cx="617477" cy="338554"/>
          </a:xfrm>
          <a:prstGeom prst="rect">
            <a:avLst/>
          </a:prstGeom>
          <a:noFill/>
        </p:spPr>
        <p:txBody>
          <a:bodyPr wrap="none" rtlCol="0">
            <a:spAutoFit/>
          </a:bodyPr>
          <a:lstStyle/>
          <a:p>
            <a:r>
              <a:rPr lang="en-US" sz="1600" b="1" dirty="0" smtClean="0">
                <a:solidFill>
                  <a:srgbClr val="0000CC"/>
                </a:solidFill>
              </a:rPr>
              <a:t>OCT</a:t>
            </a:r>
            <a:endParaRPr lang="en-US" sz="1600" b="1" dirty="0">
              <a:solidFill>
                <a:srgbClr val="0000CC"/>
              </a:solidFill>
            </a:endParaRPr>
          </a:p>
        </p:txBody>
      </p:sp>
      <p:sp>
        <p:nvSpPr>
          <p:cNvPr id="8" name="TextBox 7"/>
          <p:cNvSpPr txBox="1"/>
          <p:nvPr/>
        </p:nvSpPr>
        <p:spPr>
          <a:xfrm>
            <a:off x="5105400" y="3700046"/>
            <a:ext cx="662361" cy="338554"/>
          </a:xfrm>
          <a:prstGeom prst="rect">
            <a:avLst/>
          </a:prstGeom>
          <a:noFill/>
        </p:spPr>
        <p:txBody>
          <a:bodyPr wrap="square" rtlCol="0">
            <a:spAutoFit/>
          </a:bodyPr>
          <a:lstStyle/>
          <a:p>
            <a:r>
              <a:rPr lang="en-US" sz="1600" b="1" dirty="0" smtClean="0">
                <a:solidFill>
                  <a:srgbClr val="0000CC"/>
                </a:solidFill>
              </a:rPr>
              <a:t>ASS</a:t>
            </a:r>
            <a:endParaRPr lang="en-US" sz="1600" b="1" dirty="0">
              <a:solidFill>
                <a:srgbClr val="0000CC"/>
              </a:solidFill>
            </a:endParaRPr>
          </a:p>
        </p:txBody>
      </p:sp>
      <p:sp>
        <p:nvSpPr>
          <p:cNvPr id="9" name="TextBox 8"/>
          <p:cNvSpPr txBox="1"/>
          <p:nvPr/>
        </p:nvSpPr>
        <p:spPr>
          <a:xfrm>
            <a:off x="5105400" y="2362200"/>
            <a:ext cx="593432" cy="338554"/>
          </a:xfrm>
          <a:prstGeom prst="rect">
            <a:avLst/>
          </a:prstGeom>
          <a:noFill/>
        </p:spPr>
        <p:txBody>
          <a:bodyPr wrap="none" rtlCol="0">
            <a:spAutoFit/>
          </a:bodyPr>
          <a:lstStyle/>
          <a:p>
            <a:r>
              <a:rPr lang="en-US" sz="1600" b="1" dirty="0" smtClean="0">
                <a:solidFill>
                  <a:srgbClr val="0000CC"/>
                </a:solidFill>
              </a:rPr>
              <a:t>ASL</a:t>
            </a:r>
            <a:endParaRPr lang="en-US" sz="1600" b="1" dirty="0">
              <a:solidFill>
                <a:srgbClr val="0000CC"/>
              </a:solidFill>
            </a:endParaRPr>
          </a:p>
        </p:txBody>
      </p:sp>
      <p:sp>
        <p:nvSpPr>
          <p:cNvPr id="10" name="TextBox 9"/>
          <p:cNvSpPr txBox="1"/>
          <p:nvPr/>
        </p:nvSpPr>
        <p:spPr>
          <a:xfrm>
            <a:off x="6019800" y="2238828"/>
            <a:ext cx="1061509" cy="338554"/>
          </a:xfrm>
          <a:prstGeom prst="rect">
            <a:avLst/>
          </a:prstGeom>
          <a:noFill/>
        </p:spPr>
        <p:txBody>
          <a:bodyPr wrap="none" rtlCol="0">
            <a:spAutoFit/>
          </a:bodyPr>
          <a:lstStyle/>
          <a:p>
            <a:r>
              <a:rPr lang="en-US" sz="1600" b="1" dirty="0" err="1" smtClean="0">
                <a:solidFill>
                  <a:srgbClr val="0000CC"/>
                </a:solidFill>
              </a:rPr>
              <a:t>Arginase</a:t>
            </a:r>
            <a:endParaRPr lang="en-US" sz="1600" b="1" dirty="0">
              <a:solidFill>
                <a:srgbClr val="0000C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95500" y="762000"/>
            <a:ext cx="5372100" cy="781050"/>
          </a:xfrm>
        </p:spPr>
        <p:txBody>
          <a:bodyPr/>
          <a:lstStyle/>
          <a:p>
            <a:pPr algn="ctr"/>
            <a:r>
              <a:rPr lang="en-US" sz="4000" b="1" dirty="0" smtClean="0">
                <a:solidFill>
                  <a:srgbClr val="BC0000"/>
                </a:solidFill>
                <a:latin typeface="Impact" pitchFamily="34" charset="0"/>
                <a:cs typeface="Times New Roman" pitchFamily="18" charset="0"/>
              </a:rPr>
              <a:t>Urea Cycle: Regulation</a:t>
            </a:r>
          </a:p>
        </p:txBody>
      </p:sp>
      <p:sp>
        <p:nvSpPr>
          <p:cNvPr id="20484" name="Rectangle 9"/>
          <p:cNvSpPr>
            <a:spLocks noChangeArrowheads="1"/>
          </p:cNvSpPr>
          <p:nvPr/>
        </p:nvSpPr>
        <p:spPr bwMode="auto">
          <a:xfrm>
            <a:off x="448871" y="2049482"/>
            <a:ext cx="4275529" cy="3970318"/>
          </a:xfrm>
          <a:prstGeom prst="rect">
            <a:avLst/>
          </a:prstGeom>
          <a:noFill/>
          <a:ln w="9525">
            <a:noFill/>
            <a:miter lim="800000"/>
            <a:headEnd/>
            <a:tailEnd/>
          </a:ln>
        </p:spPr>
        <p:txBody>
          <a:bodyPr wrap="none">
            <a:spAutoFit/>
          </a:bodyPr>
          <a:lstStyle/>
          <a:p>
            <a:r>
              <a:rPr lang="en-US" b="1" dirty="0">
                <a:solidFill>
                  <a:srgbClr val="0000CC"/>
                </a:solidFill>
              </a:rPr>
              <a:t>Rate-limiting </a:t>
            </a:r>
            <a:r>
              <a:rPr lang="en-US" b="1" dirty="0" smtClean="0">
                <a:solidFill>
                  <a:srgbClr val="0000CC"/>
                </a:solidFill>
              </a:rPr>
              <a:t>enzyme of urea cycle: </a:t>
            </a:r>
          </a:p>
          <a:p>
            <a:r>
              <a:rPr lang="en-US" b="1" dirty="0" err="1" smtClean="0">
                <a:solidFill>
                  <a:srgbClr val="C00000"/>
                </a:solidFill>
              </a:rPr>
              <a:t>Carbamoyl</a:t>
            </a:r>
            <a:r>
              <a:rPr lang="en-US" b="1" dirty="0" smtClean="0">
                <a:solidFill>
                  <a:srgbClr val="C00000"/>
                </a:solidFill>
              </a:rPr>
              <a:t> </a:t>
            </a:r>
            <a:r>
              <a:rPr lang="en-US" b="1" dirty="0">
                <a:solidFill>
                  <a:srgbClr val="C00000"/>
                </a:solidFill>
              </a:rPr>
              <a:t>phosphate </a:t>
            </a:r>
            <a:r>
              <a:rPr lang="en-US" b="1" dirty="0" err="1">
                <a:solidFill>
                  <a:srgbClr val="C00000"/>
                </a:solidFill>
              </a:rPr>
              <a:t>synthetase</a:t>
            </a:r>
            <a:r>
              <a:rPr lang="en-US" b="1" dirty="0">
                <a:solidFill>
                  <a:srgbClr val="C00000"/>
                </a:solidFill>
              </a:rPr>
              <a:t> </a:t>
            </a:r>
            <a:r>
              <a:rPr lang="en-US" b="1" dirty="0" smtClean="0">
                <a:solidFill>
                  <a:srgbClr val="C00000"/>
                </a:solidFill>
              </a:rPr>
              <a:t>I </a:t>
            </a:r>
          </a:p>
          <a:p>
            <a:r>
              <a:rPr lang="en-US" b="1" dirty="0" smtClean="0">
                <a:solidFill>
                  <a:srgbClr val="C00000"/>
                </a:solidFill>
              </a:rPr>
              <a:t>(CPSI)</a:t>
            </a:r>
            <a:endParaRPr lang="en-US" b="1" dirty="0">
              <a:solidFill>
                <a:srgbClr val="C00000"/>
              </a:solidFill>
            </a:endParaRPr>
          </a:p>
          <a:p>
            <a:endParaRPr lang="en-US" b="1" dirty="0">
              <a:solidFill>
                <a:srgbClr val="0000CC"/>
              </a:solidFill>
            </a:endParaRPr>
          </a:p>
          <a:p>
            <a:r>
              <a:rPr lang="en-US" b="1" dirty="0" err="1" smtClean="0">
                <a:solidFill>
                  <a:srgbClr val="0000CC"/>
                </a:solidFill>
              </a:rPr>
              <a:t>Allosteric</a:t>
            </a:r>
            <a:r>
              <a:rPr lang="en-US" b="1" dirty="0" smtClean="0">
                <a:solidFill>
                  <a:srgbClr val="0000CC"/>
                </a:solidFill>
              </a:rPr>
              <a:t> activator </a:t>
            </a:r>
            <a:r>
              <a:rPr lang="en-US" b="1" dirty="0">
                <a:solidFill>
                  <a:srgbClr val="0000CC"/>
                </a:solidFill>
              </a:rPr>
              <a:t>of </a:t>
            </a:r>
            <a:r>
              <a:rPr lang="en-US" b="1" dirty="0" smtClean="0">
                <a:solidFill>
                  <a:srgbClr val="0000CC"/>
                </a:solidFill>
              </a:rPr>
              <a:t>CPSI:</a:t>
            </a:r>
          </a:p>
          <a:p>
            <a:r>
              <a:rPr lang="en-US" b="1" dirty="0" smtClean="0">
                <a:solidFill>
                  <a:srgbClr val="C00000"/>
                </a:solidFill>
              </a:rPr>
              <a:t>N-</a:t>
            </a:r>
            <a:r>
              <a:rPr lang="en-US" b="1" dirty="0" err="1" smtClean="0">
                <a:solidFill>
                  <a:srgbClr val="C00000"/>
                </a:solidFill>
              </a:rPr>
              <a:t>Acetylglutamate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t>
            </a:r>
            <a:r>
              <a:rPr lang="en-US" b="1" dirty="0" err="1" smtClean="0">
                <a:solidFill>
                  <a:srgbClr val="0000CC"/>
                </a:solidFill>
              </a:rPr>
              <a:t>Acetylglutamate</a:t>
            </a:r>
            <a:r>
              <a:rPr lang="en-US" b="1" dirty="0" smtClean="0">
                <a:solidFill>
                  <a:srgbClr val="0000CC"/>
                </a:solidFill>
              </a:rPr>
              <a:t> is synthesized by:</a:t>
            </a:r>
          </a:p>
          <a:p>
            <a:r>
              <a:rPr lang="en-US" b="1" dirty="0" smtClean="0">
                <a:solidFill>
                  <a:srgbClr val="C00000"/>
                </a:solidFill>
              </a:rPr>
              <a:t>N-</a:t>
            </a:r>
            <a:r>
              <a:rPr lang="en-US" b="1" dirty="0" err="1" smtClean="0">
                <a:solidFill>
                  <a:srgbClr val="C00000"/>
                </a:solidFill>
              </a:rPr>
              <a:t>Acetylglutamate</a:t>
            </a:r>
            <a:r>
              <a:rPr lang="en-US" b="1" dirty="0" smtClean="0">
                <a:solidFill>
                  <a:srgbClr val="C00000"/>
                </a:solidFill>
              </a:rPr>
              <a:t> </a:t>
            </a:r>
            <a:r>
              <a:rPr lang="en-US" b="1" dirty="0" err="1" smtClean="0">
                <a:solidFill>
                  <a:srgbClr val="C00000"/>
                </a:solidFill>
              </a:rPr>
              <a:t>synthetase</a:t>
            </a:r>
            <a:r>
              <a:rPr lang="en-US" b="1" dirty="0" smtClean="0">
                <a:solidFill>
                  <a:srgbClr val="C00000"/>
                </a:solidFill>
              </a:rPr>
              <a:t> </a:t>
            </a:r>
          </a:p>
          <a:p>
            <a:r>
              <a:rPr lang="en-US" b="1" dirty="0" smtClean="0">
                <a:solidFill>
                  <a:srgbClr val="C00000"/>
                </a:solidFill>
              </a:rPr>
              <a:t>(NAGS) in presence of </a:t>
            </a:r>
            <a:r>
              <a:rPr lang="en-US" b="1" dirty="0" err="1" smtClean="0">
                <a:solidFill>
                  <a:srgbClr val="C00000"/>
                </a:solidFill>
              </a:rPr>
              <a:t>arginine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NAGS deficiency </a:t>
            </a:r>
            <a:r>
              <a:rPr lang="en-US" b="1" dirty="0" smtClean="0">
                <a:solidFill>
                  <a:srgbClr val="C00000"/>
                </a:solidFill>
              </a:rPr>
              <a:t>is efficiently treated</a:t>
            </a:r>
          </a:p>
          <a:p>
            <a:r>
              <a:rPr lang="en-US" b="1" dirty="0" smtClean="0">
                <a:solidFill>
                  <a:srgbClr val="C00000"/>
                </a:solidFill>
              </a:rPr>
              <a:t>with </a:t>
            </a:r>
            <a:r>
              <a:rPr lang="en-US" b="1" dirty="0" err="1" smtClean="0">
                <a:solidFill>
                  <a:srgbClr val="C00000"/>
                </a:solidFill>
              </a:rPr>
              <a:t>Carbaglu</a:t>
            </a:r>
            <a:r>
              <a:rPr lang="en-US" b="1" dirty="0" smtClean="0">
                <a:solidFill>
                  <a:srgbClr val="C00000"/>
                </a:solidFill>
              </a:rPr>
              <a:t>, </a:t>
            </a:r>
            <a:r>
              <a:rPr lang="en-US" b="1" dirty="0" smtClean="0">
                <a:solidFill>
                  <a:srgbClr val="C00000"/>
                </a:solidFill>
              </a:rPr>
              <a:t>a CPS1 activator</a:t>
            </a:r>
          </a:p>
          <a:p>
            <a:endParaRPr lang="en-US" b="1" dirty="0" smtClean="0">
              <a:solidFill>
                <a:srgbClr val="C00000"/>
              </a:solidFill>
            </a:endParaRPr>
          </a:p>
        </p:txBody>
      </p:sp>
      <p:grpSp>
        <p:nvGrpSpPr>
          <p:cNvPr id="12" name="Group 11"/>
          <p:cNvGrpSpPr/>
          <p:nvPr/>
        </p:nvGrpSpPr>
        <p:grpSpPr>
          <a:xfrm>
            <a:off x="5334000" y="2667000"/>
            <a:ext cx="3276600" cy="2472154"/>
            <a:chOff x="5562600" y="2667000"/>
            <a:chExt cx="3276600" cy="2472154"/>
          </a:xfrm>
        </p:grpSpPr>
        <p:grpSp>
          <p:nvGrpSpPr>
            <p:cNvPr id="11" name="Group 10"/>
            <p:cNvGrpSpPr/>
            <p:nvPr/>
          </p:nvGrpSpPr>
          <p:grpSpPr>
            <a:xfrm>
              <a:off x="5562600" y="2667000"/>
              <a:ext cx="3276600" cy="2472154"/>
              <a:chOff x="5562600" y="2667000"/>
              <a:chExt cx="3276600" cy="2472154"/>
            </a:xfrm>
          </p:grpSpPr>
          <p:pic>
            <p:nvPicPr>
              <p:cNvPr id="20483" name="Picture 7" descr="19_016.jpg"/>
              <p:cNvPicPr>
                <a:picLocks noChangeAspect="1"/>
              </p:cNvPicPr>
              <p:nvPr/>
            </p:nvPicPr>
            <p:blipFill>
              <a:blip r:embed="rId2" cstate="print"/>
              <a:srcRect l="36743" t="8963" r="5697" b="53086"/>
              <a:stretch>
                <a:fillRect/>
              </a:stretch>
            </p:blipFill>
            <p:spPr bwMode="auto">
              <a:xfrm>
                <a:off x="6248400" y="2667000"/>
                <a:ext cx="2590800" cy="2209800"/>
              </a:xfrm>
              <a:prstGeom prst="rect">
                <a:avLst/>
              </a:prstGeom>
              <a:noFill/>
              <a:ln w="9525">
                <a:noFill/>
                <a:miter lim="800000"/>
                <a:headEnd/>
                <a:tailEnd/>
              </a:ln>
            </p:spPr>
          </p:pic>
          <p:sp>
            <p:nvSpPr>
              <p:cNvPr id="5" name="TextBox 4"/>
              <p:cNvSpPr txBox="1"/>
              <p:nvPr/>
            </p:nvSpPr>
            <p:spPr>
              <a:xfrm>
                <a:off x="6172200" y="3839028"/>
                <a:ext cx="851515" cy="369332"/>
              </a:xfrm>
              <a:prstGeom prst="rect">
                <a:avLst/>
              </a:prstGeom>
              <a:noFill/>
            </p:spPr>
            <p:txBody>
              <a:bodyPr wrap="none" rtlCol="0">
                <a:spAutoFit/>
              </a:bodyPr>
              <a:lstStyle/>
              <a:p>
                <a:r>
                  <a:rPr lang="en-US" b="1" dirty="0" smtClean="0">
                    <a:solidFill>
                      <a:srgbClr val="0000CC"/>
                    </a:solidFill>
                  </a:rPr>
                  <a:t>NAGS</a:t>
                </a:r>
                <a:endParaRPr lang="en-US" b="1" dirty="0">
                  <a:solidFill>
                    <a:srgbClr val="0000CC"/>
                  </a:solidFill>
                </a:endParaRPr>
              </a:p>
            </p:txBody>
          </p:sp>
          <p:sp>
            <p:nvSpPr>
              <p:cNvPr id="6" name="TextBox 5"/>
              <p:cNvSpPr txBox="1"/>
              <p:nvPr/>
            </p:nvSpPr>
            <p:spPr>
              <a:xfrm>
                <a:off x="5562600" y="4800600"/>
                <a:ext cx="1986441" cy="338554"/>
              </a:xfrm>
              <a:prstGeom prst="rect">
                <a:avLst/>
              </a:prstGeom>
              <a:noFill/>
            </p:spPr>
            <p:txBody>
              <a:bodyPr wrap="none" rtlCol="0">
                <a:spAutoFit/>
              </a:bodyPr>
              <a:lstStyle/>
              <a:p>
                <a:r>
                  <a:rPr lang="en-US" sz="1600" b="1" dirty="0" smtClean="0"/>
                  <a:t>N-</a:t>
                </a:r>
                <a:r>
                  <a:rPr lang="en-US" sz="1600" b="1" dirty="0" err="1" smtClean="0"/>
                  <a:t>Acetylglutamate</a:t>
                </a:r>
                <a:endParaRPr lang="en-US" sz="1600" b="1" dirty="0"/>
              </a:p>
            </p:txBody>
          </p:sp>
          <p:sp>
            <p:nvSpPr>
              <p:cNvPr id="8" name="Rectangle 7"/>
              <p:cNvSpPr/>
              <p:nvPr/>
            </p:nvSpPr>
            <p:spPr>
              <a:xfrm>
                <a:off x="6248400" y="30480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5562600" y="3016126"/>
              <a:ext cx="1313180" cy="369332"/>
            </a:xfrm>
            <a:prstGeom prst="rect">
              <a:avLst/>
            </a:prstGeom>
            <a:noFill/>
          </p:spPr>
          <p:txBody>
            <a:bodyPr wrap="none" rtlCol="0">
              <a:spAutoFit/>
            </a:bodyPr>
            <a:lstStyle/>
            <a:p>
              <a:r>
                <a:rPr lang="en-US" b="1" dirty="0" smtClean="0"/>
                <a:t>Glutamate</a:t>
              </a:r>
              <a:endParaRPr lang="en-US" b="1"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dirty="0"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763000" cy="5029200"/>
          </a:xfrm>
        </p:spPr>
        <p:txBody>
          <a:bodyPr/>
          <a:lstStyle/>
          <a:p>
            <a:pPr>
              <a:spcAft>
                <a:spcPts val="1800"/>
              </a:spcAft>
            </a:pPr>
            <a:r>
              <a:rPr lang="en-US" sz="2400" b="1" dirty="0" smtClean="0">
                <a:solidFill>
                  <a:srgbClr val="0000CC"/>
                </a:solidFill>
                <a:latin typeface="Times New Roman" pitchFamily="18" charset="0"/>
                <a:cs typeface="Times New Roman" pitchFamily="18" charset="0"/>
              </a:rPr>
              <a:t>Understand the reactions for removal of </a:t>
            </a:r>
            <a:r>
              <a:rPr lang="el-GR" sz="2400" b="1" dirty="0" smtClean="0">
                <a:solidFill>
                  <a:srgbClr val="0000CC"/>
                </a:solidFill>
                <a:latin typeface="Times New Roman" pitchFamily="18" charset="0"/>
                <a:cs typeface="Times New Roman" pitchFamily="18" charset="0"/>
              </a:rPr>
              <a:t>α</a:t>
            </a:r>
            <a:r>
              <a:rPr lang="en-US" sz="2400" b="1" dirty="0" smtClean="0">
                <a:solidFill>
                  <a:srgbClr val="0000CC"/>
                </a:solidFill>
                <a:latin typeface="Times New Roman" pitchFamily="18" charset="0"/>
                <a:cs typeface="Times New Roman" pitchFamily="18" charset="0"/>
              </a:rPr>
              <a:t>-amino group of amino acids and formation of </a:t>
            </a:r>
            <a:r>
              <a:rPr lang="en-US" sz="2400" b="1" dirty="0" smtClean="0">
                <a:solidFill>
                  <a:srgbClr val="C00000"/>
                </a:solidFill>
                <a:latin typeface="Times New Roman" pitchFamily="18" charset="0"/>
                <a:cs typeface="Times New Roman" pitchFamily="18" charset="0"/>
              </a:rPr>
              <a:t>ammonia </a:t>
            </a:r>
          </a:p>
          <a:p>
            <a:pPr>
              <a:spcAft>
                <a:spcPts val="1800"/>
              </a:spcAft>
            </a:pPr>
            <a:r>
              <a:rPr lang="en-US" sz="2400" b="1" dirty="0" smtClean="0">
                <a:solidFill>
                  <a:srgbClr val="0000CC"/>
                </a:solidFill>
                <a:latin typeface="Times New Roman" pitchFamily="18" charset="0"/>
                <a:cs typeface="Times New Roman" pitchFamily="18" charset="0"/>
              </a:rPr>
              <a:t>Identify the importance of blood transport of ammonia to the liver in the form of </a:t>
            </a:r>
            <a:r>
              <a:rPr lang="en-US" sz="2400" b="1" dirty="0" smtClean="0">
                <a:solidFill>
                  <a:srgbClr val="C00000"/>
                </a:solidFill>
                <a:latin typeface="Times New Roman" pitchFamily="18" charset="0"/>
                <a:cs typeface="Times New Roman" pitchFamily="18" charset="0"/>
              </a:rPr>
              <a:t>glutamine/</a:t>
            </a:r>
            <a:r>
              <a:rPr lang="en-US" sz="2400" b="1" dirty="0" err="1" smtClean="0">
                <a:solidFill>
                  <a:srgbClr val="C00000"/>
                </a:solidFill>
                <a:latin typeface="Times New Roman" pitchFamily="18" charset="0"/>
                <a:cs typeface="Times New Roman" pitchFamily="18" charset="0"/>
              </a:rPr>
              <a:t>alanine</a:t>
            </a:r>
            <a:endParaRPr lang="en-US" sz="2400" b="1" dirty="0" smtClean="0">
              <a:solidFill>
                <a:srgbClr val="C00000"/>
              </a:solidFill>
              <a:latin typeface="Times New Roman" pitchFamily="18" charset="0"/>
              <a:cs typeface="Times New Roman" pitchFamily="18" charset="0"/>
            </a:endParaRPr>
          </a:p>
          <a:p>
            <a:pPr>
              <a:spcAft>
                <a:spcPts val="1800"/>
              </a:spcAft>
            </a:pPr>
            <a:r>
              <a:rPr lang="en-US" sz="2400" b="1" dirty="0" smtClean="0">
                <a:solidFill>
                  <a:srgbClr val="0000CC"/>
                </a:solidFill>
              </a:rPr>
              <a:t>Understand the importance of conversion of ammonia into urea by the liver through </a:t>
            </a:r>
            <a:r>
              <a:rPr lang="en-US" sz="2400" b="1" dirty="0" smtClean="0">
                <a:solidFill>
                  <a:srgbClr val="C00000"/>
                </a:solidFill>
              </a:rPr>
              <a:t>urea cycle</a:t>
            </a:r>
          </a:p>
          <a:p>
            <a:pPr>
              <a:spcAft>
                <a:spcPts val="1800"/>
              </a:spcAft>
            </a:pPr>
            <a:r>
              <a:rPr lang="en-US" sz="2400" b="1" dirty="0" smtClean="0">
                <a:solidFill>
                  <a:srgbClr val="0000CC"/>
                </a:solidFill>
              </a:rPr>
              <a:t>Identify </a:t>
            </a:r>
            <a:r>
              <a:rPr lang="en-US" sz="2400" b="1" dirty="0" smtClean="0">
                <a:solidFill>
                  <a:srgbClr val="C00000"/>
                </a:solidFill>
              </a:rPr>
              <a:t>urea</a:t>
            </a:r>
            <a:r>
              <a:rPr lang="en-US" sz="2400" b="1" dirty="0" smtClean="0">
                <a:solidFill>
                  <a:srgbClr val="0000CC"/>
                </a:solidFill>
              </a:rPr>
              <a:t> as the major form for the disposal of amino groups derived from amino acids</a:t>
            </a:r>
          </a:p>
          <a:p>
            <a:pPr>
              <a:spcAft>
                <a:spcPts val="1800"/>
              </a:spcAft>
            </a:pPr>
            <a:r>
              <a:rPr lang="en-US" sz="2400" b="1" dirty="0" smtClean="0">
                <a:solidFill>
                  <a:srgbClr val="0000CC"/>
                </a:solidFill>
              </a:rPr>
              <a:t>Identify the </a:t>
            </a:r>
            <a:r>
              <a:rPr lang="en-US" sz="2400" b="1" dirty="0" smtClean="0">
                <a:solidFill>
                  <a:srgbClr val="C00000"/>
                </a:solidFill>
              </a:rPr>
              <a:t>causes</a:t>
            </a:r>
            <a:r>
              <a:rPr lang="en-US" sz="2400" b="1" dirty="0" smtClean="0">
                <a:solidFill>
                  <a:srgbClr val="0000CC"/>
                </a:solidFill>
              </a:rPr>
              <a:t> (hereditary &amp; acquired), </a:t>
            </a:r>
            <a:r>
              <a:rPr lang="en-US" sz="2400" b="1" dirty="0" smtClean="0">
                <a:solidFill>
                  <a:srgbClr val="C00000"/>
                </a:solidFill>
              </a:rPr>
              <a:t>clinical</a:t>
            </a:r>
            <a:r>
              <a:rPr lang="en-US" sz="2400" b="1" dirty="0" smtClean="0">
                <a:solidFill>
                  <a:srgbClr val="0000CC"/>
                </a:solidFill>
              </a:rPr>
              <a:t> </a:t>
            </a:r>
            <a:r>
              <a:rPr lang="en-US" sz="2400" b="1" dirty="0" smtClean="0">
                <a:solidFill>
                  <a:srgbClr val="C00000"/>
                </a:solidFill>
              </a:rPr>
              <a:t>manifestations</a:t>
            </a:r>
            <a:r>
              <a:rPr lang="en-US" sz="2400" b="1" dirty="0" smtClean="0">
                <a:solidFill>
                  <a:srgbClr val="0000CC"/>
                </a:solidFill>
              </a:rPr>
              <a:t> and </a:t>
            </a:r>
            <a:r>
              <a:rPr lang="en-US" sz="2400" b="1" dirty="0" smtClean="0">
                <a:solidFill>
                  <a:srgbClr val="C00000"/>
                </a:solidFill>
              </a:rPr>
              <a:t>management</a:t>
            </a:r>
            <a:r>
              <a:rPr lang="en-US" sz="2400" b="1" dirty="0" smtClean="0">
                <a:solidFill>
                  <a:srgbClr val="0000CC"/>
                </a:solidFill>
              </a:rPr>
              <a:t> of </a:t>
            </a:r>
            <a:r>
              <a:rPr lang="en-US" sz="2400" b="1" dirty="0" err="1" smtClean="0">
                <a:solidFill>
                  <a:srgbClr val="0000CC"/>
                </a:solidFill>
              </a:rPr>
              <a:t>hyperammonemia</a:t>
            </a:r>
            <a:endParaRPr lang="en-US" sz="2400" b="1" dirty="0" smtClean="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781050"/>
          </a:xfrm>
        </p:spPr>
        <p:txBody>
          <a:bodyPr/>
          <a:lstStyle/>
          <a:p>
            <a:pPr algn="ctr"/>
            <a:r>
              <a:rPr lang="en-US" sz="4000" b="1" dirty="0" err="1" smtClean="0">
                <a:solidFill>
                  <a:srgbClr val="BC0000"/>
                </a:solidFill>
                <a:latin typeface="Impact" pitchFamily="34" charset="0"/>
                <a:cs typeface="Times New Roman" pitchFamily="18" charset="0"/>
              </a:rPr>
              <a:t>Hyperammonemia</a:t>
            </a:r>
            <a:endParaRPr lang="en-US" sz="4000" b="1" dirty="0" smtClean="0">
              <a:solidFill>
                <a:srgbClr val="BC0000"/>
              </a:solidFill>
              <a:latin typeface="Impact" pitchFamily="34" charset="0"/>
              <a:cs typeface="Times New Roman" pitchFamily="18" charset="0"/>
            </a:endParaRPr>
          </a:p>
        </p:txBody>
      </p:sp>
      <p:sp>
        <p:nvSpPr>
          <p:cNvPr id="11267" name="Content Placeholder 2"/>
          <p:cNvSpPr>
            <a:spLocks noGrp="1"/>
          </p:cNvSpPr>
          <p:nvPr>
            <p:ph idx="1"/>
          </p:nvPr>
        </p:nvSpPr>
        <p:spPr>
          <a:xfrm>
            <a:off x="609600" y="1447800"/>
            <a:ext cx="8153400" cy="5105400"/>
          </a:xfrm>
        </p:spPr>
        <p:txBody>
          <a:bodyPr/>
          <a:lstStyle/>
          <a:p>
            <a:pPr eaLnBrk="1" hangingPunct="1">
              <a:spcAft>
                <a:spcPts val="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Bef>
                <a:spcPts val="600"/>
              </a:spcBef>
              <a:spcAft>
                <a:spcPts val="600"/>
              </a:spcAft>
              <a:buClr>
                <a:srgbClr val="BC0000"/>
              </a:buClr>
              <a:buNone/>
              <a:defRPr/>
            </a:pPr>
            <a:r>
              <a:rPr lang="en-US" sz="3000" b="1" dirty="0" smtClean="0">
                <a:solidFill>
                  <a:srgbClr val="0000CC"/>
                </a:solidFill>
                <a:latin typeface="Times New Roman" pitchFamily="18" charset="0"/>
                <a:cs typeface="Times New Roman" pitchFamily="18" charset="0"/>
              </a:rPr>
              <a:t>	</a:t>
            </a:r>
            <a:r>
              <a:rPr lang="en-US" sz="2800" b="1" dirty="0" smtClean="0">
                <a:solidFill>
                  <a:srgbClr val="BC0000"/>
                </a:solidFill>
                <a:latin typeface="Times New Roman" pitchFamily="18" charset="0"/>
                <a:cs typeface="Times New Roman" pitchFamily="18" charset="0"/>
              </a:rPr>
              <a:t>Genetic deficiencies of any of the 5 enzymes of urea cycle or the activator enzyme for CPSI:</a:t>
            </a:r>
            <a:endParaRPr lang="en-US" sz="3000" b="1" dirty="0" smtClean="0">
              <a:solidFill>
                <a:srgbClr val="BC0000"/>
              </a:solidFill>
              <a:latin typeface="Times New Roman" pitchFamily="18" charset="0"/>
              <a:cs typeface="Times New Roman" pitchFamily="18" charset="0"/>
            </a:endParaRPr>
          </a:p>
          <a:p>
            <a:pPr lvl="1" indent="-15875" eaLnBrk="1" hangingPunct="1">
              <a:spcBef>
                <a:spcPts val="600"/>
              </a:spcBef>
              <a:spcAft>
                <a:spcPts val="600"/>
              </a:spcAft>
              <a:buClr>
                <a:srgbClr val="BC0000"/>
              </a:buClr>
              <a:buFont typeface="Courier New" pitchFamily="49" charset="0"/>
              <a:buChar char="o"/>
              <a:defRPr/>
            </a:pPr>
            <a:r>
              <a:rPr lang="en-US" sz="3000" b="1" dirty="0" smtClean="0">
                <a:solidFill>
                  <a:srgbClr val="BC0000"/>
                </a:solidFill>
                <a:latin typeface="Times New Roman" pitchFamily="18" charset="0"/>
                <a:cs typeface="Times New Roman" pitchFamily="18" charset="0"/>
              </a:rPr>
              <a:t>	</a:t>
            </a:r>
            <a:r>
              <a:rPr lang="en-US" sz="2800" b="1" dirty="0" smtClean="0">
                <a:solidFill>
                  <a:srgbClr val="0000CC"/>
                </a:solidFill>
              </a:rPr>
              <a:t>CPSI, OTC, ASS, ASL, </a:t>
            </a:r>
            <a:r>
              <a:rPr lang="en-US" sz="2800" b="1" dirty="0" err="1" smtClean="0">
                <a:solidFill>
                  <a:srgbClr val="0000CC"/>
                </a:solidFill>
              </a:rPr>
              <a:t>arginase</a:t>
            </a:r>
            <a:r>
              <a:rPr lang="en-US" sz="2800" b="1" dirty="0" smtClean="0">
                <a:solidFill>
                  <a:srgbClr val="0000CC"/>
                </a:solidFill>
              </a:rPr>
              <a:t> or NAGS</a:t>
            </a:r>
            <a:endParaRPr lang="en-US" sz="2800" b="1" dirty="0" smtClean="0">
              <a:solidFill>
                <a:srgbClr val="0000CC"/>
              </a:solidFill>
              <a:latin typeface="Times New Roman" pitchFamily="18" charset="0"/>
              <a:cs typeface="Times New Roman" pitchFamily="18" charset="0"/>
            </a:endParaRP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Ornithine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transcarbamoylase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deficency</a:t>
            </a:r>
            <a:r>
              <a:rPr lang="en-US" sz="3200" b="1" dirty="0" smtClean="0">
                <a:solidFill>
                  <a:srgbClr val="0000CC"/>
                </a:solidFill>
                <a:latin typeface="Times New Roman" pitchFamily="18" charset="0"/>
                <a:cs typeface="Times New Roman" pitchFamily="18" charset="0"/>
              </a:rPr>
              <a:t>:</a:t>
            </a:r>
            <a:br>
              <a:rPr lang="en-US" sz="3200" b="1" dirty="0" smtClean="0">
                <a:solidFill>
                  <a:srgbClr val="0000CC"/>
                </a:solidFill>
                <a:latin typeface="Times New Roman" pitchFamily="18" charset="0"/>
                <a:cs typeface="Times New Roman" pitchFamily="18" charset="0"/>
              </a:rPr>
            </a:br>
            <a:r>
              <a:rPr lang="en-US" sz="3200" b="1" dirty="0" smtClean="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X-linked recessive</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Most common of congenital </a:t>
            </a:r>
            <a:r>
              <a:rPr lang="en-US" sz="2800" b="1" dirty="0" err="1" smtClean="0">
                <a:solidFill>
                  <a:srgbClr val="0000CC"/>
                </a:solidFill>
                <a:latin typeface="Times New Roman" pitchFamily="18" charset="0"/>
                <a:cs typeface="Times New Roman" pitchFamily="18" charset="0"/>
              </a:rPr>
              <a:t>hyperammonemia</a:t>
            </a:r>
            <a:r>
              <a:rPr lang="en-US" sz="2800" b="1" dirty="0" smtClean="0">
                <a:solidFill>
                  <a:srgbClr val="0000CC"/>
                </a:solidFill>
                <a:latin typeface="Times New Roman" pitchFamily="18" charset="0"/>
                <a:cs typeface="Times New Roman" pitchFamily="18" charset="0"/>
              </a:rPr>
              <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Marked decrease of </a:t>
            </a:r>
            <a:r>
              <a:rPr lang="en-US" sz="2800" b="1" dirty="0" err="1" smtClean="0">
                <a:solidFill>
                  <a:srgbClr val="0000CC"/>
                </a:solidFill>
                <a:latin typeface="Times New Roman" pitchFamily="18" charset="0"/>
                <a:cs typeface="Times New Roman" pitchFamily="18" charset="0"/>
              </a:rPr>
              <a:t>citrulline</a:t>
            </a:r>
            <a:r>
              <a:rPr lang="en-US" sz="2800" b="1" dirty="0" smtClean="0">
                <a:solidFill>
                  <a:srgbClr val="0000CC"/>
                </a:solidFill>
                <a:latin typeface="Times New Roman" pitchFamily="18" charset="0"/>
                <a:cs typeface="Times New Roman" pitchFamily="18" charset="0"/>
              </a:rPr>
              <a:t> and </a:t>
            </a:r>
            <a:r>
              <a:rPr lang="en-US" sz="2800" b="1" dirty="0" err="1" smtClean="0">
                <a:solidFill>
                  <a:srgbClr val="0000CC"/>
                </a:solidFill>
                <a:latin typeface="Times New Roman" pitchFamily="18" charset="0"/>
                <a:cs typeface="Times New Roman" pitchFamily="18" charset="0"/>
              </a:rPr>
              <a:t>arginine</a:t>
            </a:r>
            <a:endParaRPr lang="en-US" sz="28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Others: </a:t>
            </a:r>
            <a:r>
              <a:rPr lang="en-US" sz="3200" b="1" dirty="0" err="1" smtClean="0">
                <a:solidFill>
                  <a:srgbClr val="0000CC"/>
                </a:solidFill>
                <a:latin typeface="Times New Roman" pitchFamily="18" charset="0"/>
                <a:cs typeface="Times New Roman" pitchFamily="18" charset="0"/>
              </a:rPr>
              <a:t>Autosomal</a:t>
            </a:r>
            <a:r>
              <a:rPr lang="en-US" sz="3200" b="1" dirty="0" smtClean="0">
                <a:solidFill>
                  <a:srgbClr val="0000CC"/>
                </a:solidFill>
                <a:latin typeface="Times New Roman" pitchFamily="18" charset="0"/>
                <a:cs typeface="Times New Roman" pitchFamily="18" charset="0"/>
              </a:rPr>
              <a:t> recessive</a:t>
            </a: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Coma and death</a:t>
            </a:r>
            <a:endParaRPr lang="en-US" sz="3200" b="1" dirty="0"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Management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828800"/>
            <a:ext cx="8686800" cy="4572000"/>
          </a:xfrm>
        </p:spPr>
        <p:txBody>
          <a:bodyPr/>
          <a:lstStyle/>
          <a:p>
            <a:pPr marL="514350" indent="-514350" eaLnBrk="1" hangingPunct="1">
              <a:spcAft>
                <a:spcPts val="1800"/>
              </a:spcAft>
              <a:buClr>
                <a:srgbClr val="BC0000"/>
              </a:buClr>
              <a:buAutoNum type="arabicPeriod"/>
            </a:pPr>
            <a:r>
              <a:rPr lang="en-US" sz="2800" b="1" dirty="0" smtClean="0">
                <a:solidFill>
                  <a:srgbClr val="0000CC"/>
                </a:solidFill>
              </a:rPr>
              <a:t>Protein restriction</a:t>
            </a:r>
          </a:p>
          <a:p>
            <a:pPr marL="514350" indent="-514350" eaLnBrk="1" hangingPunct="1">
              <a:spcAft>
                <a:spcPts val="1800"/>
              </a:spcAft>
              <a:buClr>
                <a:srgbClr val="BC0000"/>
              </a:buClr>
              <a:buAutoNum type="arabicPeriod"/>
            </a:pPr>
            <a:r>
              <a:rPr lang="en-US" sz="2800" b="1" dirty="0" smtClean="0">
                <a:solidFill>
                  <a:srgbClr val="0000CC"/>
                </a:solidFill>
              </a:rPr>
              <a:t>Volume repletion to maintain renal function</a:t>
            </a:r>
            <a:br>
              <a:rPr lang="en-US" sz="2800" b="1" dirty="0" smtClean="0">
                <a:solidFill>
                  <a:srgbClr val="0000CC"/>
                </a:solidFill>
              </a:rPr>
            </a:br>
            <a:r>
              <a:rPr lang="en-US" sz="2800" b="1" dirty="0" smtClean="0">
                <a:solidFill>
                  <a:srgbClr val="0000CC"/>
                </a:solidFill>
              </a:rPr>
              <a:t>Use 10% dextrose in water but </a:t>
            </a:r>
            <a:r>
              <a:rPr lang="en-US" sz="2800" b="1" i="1" dirty="0" smtClean="0">
                <a:solidFill>
                  <a:srgbClr val="C00000"/>
                </a:solidFill>
              </a:rPr>
              <a:t>limit the use of normal saline</a:t>
            </a:r>
          </a:p>
          <a:p>
            <a:pPr marL="514350" indent="-514350" eaLnBrk="1" hangingPunct="1">
              <a:spcAft>
                <a:spcPts val="1800"/>
              </a:spcAft>
              <a:buClr>
                <a:srgbClr val="BC0000"/>
              </a:buClr>
              <a:buAutoNum type="arabicPeriod"/>
            </a:pPr>
            <a:r>
              <a:rPr lang="en-US" sz="2800" b="1" dirty="0" smtClean="0">
                <a:solidFill>
                  <a:srgbClr val="0000CC"/>
                </a:solidFill>
              </a:rPr>
              <a:t>Ammonia removal by </a:t>
            </a:r>
            <a:r>
              <a:rPr lang="en-US" sz="2800" b="1" dirty="0" err="1" smtClean="0">
                <a:solidFill>
                  <a:srgbClr val="0000CC"/>
                </a:solidFill>
              </a:rPr>
              <a:t>hemodialysis</a:t>
            </a:r>
            <a:r>
              <a:rPr lang="en-US" sz="2800" b="1" dirty="0" smtClean="0">
                <a:solidFill>
                  <a:srgbClr val="0000CC"/>
                </a:solidFill>
              </a:rPr>
              <a:t> &amp;/or drugs</a:t>
            </a:r>
          </a:p>
          <a:p>
            <a:pPr marL="514350" indent="-514350" eaLnBrk="1" hangingPunct="1">
              <a:spcAft>
                <a:spcPts val="1800"/>
              </a:spcAft>
              <a:buClr>
                <a:srgbClr val="BC0000"/>
              </a:buClr>
              <a:buAutoNum type="arabicPeriod"/>
            </a:pPr>
            <a:r>
              <a:rPr lang="en-US" sz="2800" b="1" dirty="0" smtClean="0">
                <a:solidFill>
                  <a:srgbClr val="0000CC"/>
                </a:solidFill>
              </a:rPr>
              <a:t>Avoid drugs that increase protein catabolism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glucocorticoids</a:t>
            </a:r>
            <a:r>
              <a:rPr lang="en-US" sz="2800" b="1" dirty="0" smtClean="0">
                <a:solidFill>
                  <a:srgbClr val="0000CC"/>
                </a:solidFill>
              </a:rPr>
              <a:t>) or inhibit urea synthesis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valproic</a:t>
            </a:r>
            <a:r>
              <a:rPr lang="en-US" sz="2800" b="1" dirty="0" smtClean="0">
                <a:solidFill>
                  <a:srgbClr val="C00000"/>
                </a:solidFill>
              </a:rPr>
              <a:t> acid</a:t>
            </a:r>
            <a:r>
              <a:rPr lang="en-US" sz="2800" b="1" dirty="0" smtClean="0">
                <a:solidFill>
                  <a:srgbClr val="0000CC"/>
                </a:solidFill>
              </a:rPr>
              <a:t>), or have direct </a:t>
            </a:r>
            <a:r>
              <a:rPr lang="en-US" sz="2800" b="1" dirty="0" err="1" smtClean="0">
                <a:solidFill>
                  <a:srgbClr val="0000CC"/>
                </a:solidFill>
              </a:rPr>
              <a:t>hepatotoxicity</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Drug Treatment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676400"/>
            <a:ext cx="8686800" cy="4876800"/>
          </a:xfrm>
        </p:spPr>
        <p:txBody>
          <a:bodyPr/>
          <a:lstStyle/>
          <a:p>
            <a:pPr marL="514350" indent="-514350" eaLnBrk="1" hangingPunct="1">
              <a:spcAft>
                <a:spcPts val="600"/>
              </a:spcAft>
              <a:buClr>
                <a:srgbClr val="BC0000"/>
              </a:buClr>
              <a:buFont typeface="+mj-lt"/>
              <a:buAutoNum type="alphaUcPeriod"/>
            </a:pPr>
            <a:r>
              <a:rPr lang="en-US" sz="2800" b="1" dirty="0" smtClean="0">
                <a:solidFill>
                  <a:srgbClr val="0000CC"/>
                </a:solidFill>
              </a:rPr>
              <a:t>Drugs that scavenge ammonia by creating an alternate pathway to excrete N</a:t>
            </a:r>
            <a:r>
              <a:rPr lang="en-US" sz="2800" b="1" baseline="-25000" dirty="0" smtClean="0">
                <a:solidFill>
                  <a:srgbClr val="0000CC"/>
                </a:solidFill>
              </a:rPr>
              <a:t>2</a:t>
            </a:r>
            <a:r>
              <a:rPr lang="en-US" sz="2800" b="1" dirty="0" smtClean="0">
                <a:solidFill>
                  <a:srgbClr val="0000CC"/>
                </a:solidFill>
              </a:rPr>
              <a:t>- precursors: </a:t>
            </a:r>
          </a:p>
          <a:p>
            <a:pPr marL="798513" indent="-333375" eaLnBrk="1" hangingPunct="1">
              <a:spcAft>
                <a:spcPts val="600"/>
              </a:spcAft>
              <a:buClr>
                <a:srgbClr val="BC0000"/>
              </a:buClr>
              <a:buFont typeface="+mj-lt"/>
              <a:buAutoNum type="arabicPeriod"/>
            </a:pPr>
            <a:r>
              <a:rPr lang="en-US" sz="2800" b="1" dirty="0" smtClean="0">
                <a:solidFill>
                  <a:srgbClr val="0000CC"/>
                </a:solidFill>
              </a:rPr>
              <a:t>I.V. Sodium </a:t>
            </a:r>
            <a:r>
              <a:rPr lang="en-US" sz="2800" b="1" dirty="0" err="1" smtClean="0">
                <a:solidFill>
                  <a:srgbClr val="0000CC"/>
                </a:solidFill>
              </a:rPr>
              <a:t>phenylacetate</a:t>
            </a:r>
            <a:r>
              <a:rPr lang="en-US" sz="2800" b="1" dirty="0" smtClean="0">
                <a:solidFill>
                  <a:srgbClr val="0000CC"/>
                </a:solidFill>
              </a:rPr>
              <a:t>  &amp; sodium     benzoate</a:t>
            </a:r>
            <a:r>
              <a:rPr lang="en-US" sz="2800" b="1" dirty="0" smtClean="0">
                <a:solidFill>
                  <a:srgbClr val="0000CC"/>
                </a:solidFill>
                <a:hlinkClick r:id="rId2"/>
              </a:rPr>
              <a:t> </a:t>
            </a:r>
            <a:r>
              <a:rPr lang="en-US" sz="2800" b="1" dirty="0" smtClean="0">
                <a:solidFill>
                  <a:srgbClr val="C00000"/>
                </a:solidFill>
              </a:rPr>
              <a:t>(</a:t>
            </a:r>
            <a:r>
              <a:rPr lang="en-US" sz="2800" b="1" dirty="0" err="1" smtClean="0">
                <a:solidFill>
                  <a:srgbClr val="C00000"/>
                </a:solidFill>
              </a:rPr>
              <a:t>Ammonul</a:t>
            </a:r>
            <a:r>
              <a:rPr lang="en-US" sz="2800" b="1" dirty="0" smtClean="0">
                <a:solidFill>
                  <a:srgbClr val="C00000"/>
                </a:solidFill>
              </a:rPr>
              <a:t>) </a:t>
            </a:r>
            <a:endParaRPr lang="en-US" sz="2800" b="1" dirty="0" smtClean="0">
              <a:solidFill>
                <a:srgbClr val="0000CC"/>
              </a:solidFill>
            </a:endParaRPr>
          </a:p>
          <a:p>
            <a:pPr marL="514350" indent="-49213" eaLnBrk="1" hangingPunct="1">
              <a:spcAft>
                <a:spcPts val="600"/>
              </a:spcAft>
              <a:buClr>
                <a:srgbClr val="BC0000"/>
              </a:buClr>
              <a:buFont typeface="+mj-lt"/>
              <a:buAutoNum type="arabicPeriod"/>
            </a:pPr>
            <a:r>
              <a:rPr lang="en-US" sz="2800" b="1" dirty="0" smtClean="0">
                <a:solidFill>
                  <a:srgbClr val="0000CC"/>
                </a:solidFill>
              </a:rPr>
              <a:t> Oral sodium phenyl butyrate </a:t>
            </a:r>
            <a:r>
              <a:rPr lang="en-US" sz="2800" b="1" dirty="0" smtClean="0">
                <a:solidFill>
                  <a:srgbClr val="C00000"/>
                </a:solidFill>
              </a:rPr>
              <a:t>(</a:t>
            </a:r>
            <a:r>
              <a:rPr lang="en-US" sz="2800" b="1" dirty="0" err="1" smtClean="0">
                <a:solidFill>
                  <a:srgbClr val="C00000"/>
                </a:solidFill>
              </a:rPr>
              <a:t>Buphenyl</a:t>
            </a:r>
            <a:r>
              <a:rPr lang="en-US" sz="2800" b="1" dirty="0" smtClean="0">
                <a:solidFill>
                  <a:srgbClr val="C00000"/>
                </a:solidFill>
              </a:rPr>
              <a:t>) </a:t>
            </a:r>
            <a:endParaRPr lang="en-US" sz="2800" b="1" dirty="0" smtClean="0">
              <a:solidFill>
                <a:srgbClr val="0000CC"/>
              </a:solidFill>
            </a:endParaRPr>
          </a:p>
          <a:p>
            <a:pPr marL="798513" indent="-333375" eaLnBrk="1" hangingPunct="1">
              <a:spcAft>
                <a:spcPts val="600"/>
              </a:spcAft>
              <a:buClr>
                <a:srgbClr val="BC0000"/>
              </a:buClr>
              <a:buFont typeface="+mj-lt"/>
              <a:buAutoNum type="arabicPeriod"/>
            </a:pPr>
            <a:r>
              <a:rPr lang="en-US" sz="2800" b="1" dirty="0" smtClean="0">
                <a:solidFill>
                  <a:srgbClr val="0000CC"/>
                </a:solidFill>
              </a:rPr>
              <a:t>I.V. </a:t>
            </a:r>
            <a:r>
              <a:rPr lang="en-US" sz="2800" b="1" dirty="0" err="1" smtClean="0">
                <a:solidFill>
                  <a:srgbClr val="0000CC"/>
                </a:solidFill>
              </a:rPr>
              <a:t>Arginine</a:t>
            </a:r>
            <a:r>
              <a:rPr lang="en-US" sz="2800" b="1" dirty="0" smtClean="0">
                <a:solidFill>
                  <a:srgbClr val="0000CC"/>
                </a:solidFill>
              </a:rPr>
              <a:t>: for all UCDs except UCD due to </a:t>
            </a:r>
            <a:r>
              <a:rPr lang="en-US" sz="2800" b="1" dirty="0" err="1" smtClean="0">
                <a:solidFill>
                  <a:srgbClr val="0000CC"/>
                </a:solidFill>
              </a:rPr>
              <a:t>arginase</a:t>
            </a:r>
            <a:r>
              <a:rPr lang="en-US" sz="2800" b="1" dirty="0" smtClean="0">
                <a:solidFill>
                  <a:srgbClr val="0000CC"/>
                </a:solidFill>
              </a:rPr>
              <a:t> deficiency (</a:t>
            </a:r>
            <a:r>
              <a:rPr lang="en-US" sz="2800" b="1" dirty="0" err="1" smtClean="0">
                <a:solidFill>
                  <a:srgbClr val="0000CC"/>
                </a:solidFill>
              </a:rPr>
              <a:t>argininemia</a:t>
            </a:r>
            <a:r>
              <a:rPr lang="en-US" sz="2800" b="1" dirty="0" smtClean="0">
                <a:solidFill>
                  <a:srgbClr val="0000CC"/>
                </a:solidFill>
              </a:rPr>
              <a:t>)</a:t>
            </a:r>
          </a:p>
          <a:p>
            <a:pPr marL="514350" indent="-514350" eaLnBrk="1" hangingPunct="1">
              <a:spcAft>
                <a:spcPts val="600"/>
              </a:spcAft>
              <a:buClr>
                <a:srgbClr val="BC0000"/>
              </a:buClr>
              <a:buNone/>
            </a:pPr>
            <a:r>
              <a:rPr lang="en-US" sz="2800" b="1" dirty="0" smtClean="0">
                <a:solidFill>
                  <a:srgbClr val="C00000"/>
                </a:solidFill>
              </a:rPr>
              <a:t>B.  </a:t>
            </a:r>
            <a:r>
              <a:rPr lang="en-US" sz="2800" b="1" dirty="0" smtClean="0">
                <a:solidFill>
                  <a:srgbClr val="0000CC"/>
                </a:solidFill>
              </a:rPr>
              <a:t>Activators to CPSI </a:t>
            </a:r>
            <a:r>
              <a:rPr lang="en-US" sz="2800" b="1" dirty="0" smtClean="0">
                <a:solidFill>
                  <a:srgbClr val="C00000"/>
                </a:solidFill>
              </a:rPr>
              <a:t>(</a:t>
            </a:r>
            <a:r>
              <a:rPr lang="en-US" sz="2800" b="1" dirty="0" err="1" smtClean="0">
                <a:solidFill>
                  <a:srgbClr val="C00000"/>
                </a:solidFill>
              </a:rPr>
              <a:t>Carglumic</a:t>
            </a:r>
            <a:r>
              <a:rPr lang="en-US" sz="2800" b="1" dirty="0" smtClean="0">
                <a:solidFill>
                  <a:srgbClr val="C00000"/>
                </a:solidFill>
              </a:rPr>
              <a:t> acid “</a:t>
            </a:r>
            <a:r>
              <a:rPr lang="en-US" sz="2800" b="1" dirty="0" err="1" smtClean="0">
                <a:solidFill>
                  <a:srgbClr val="C00000"/>
                </a:solidFill>
              </a:rPr>
              <a:t>Carbaglu</a:t>
            </a:r>
            <a:r>
              <a:rPr lang="en-US" sz="2800" b="1" dirty="0" smtClean="0">
                <a:solidFill>
                  <a:srgbClr val="C00000"/>
                </a:solidFill>
              </a:rPr>
              <a:t>”):</a:t>
            </a: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For </a:t>
            </a:r>
            <a:r>
              <a:rPr lang="en-US" sz="2800" b="1" dirty="0" err="1" smtClean="0">
                <a:solidFill>
                  <a:srgbClr val="0000CC"/>
                </a:solidFill>
              </a:rPr>
              <a:t>hyperammoniemia</a:t>
            </a:r>
            <a:r>
              <a:rPr lang="en-US" sz="2800" b="1" dirty="0" smtClean="0">
                <a:solidFill>
                  <a:srgbClr val="0000CC"/>
                </a:solidFill>
              </a:rPr>
              <a:t> due to NAGS deficiency </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09600"/>
            <a:ext cx="8610600" cy="781050"/>
          </a:xfrm>
        </p:spPr>
        <p:txBody>
          <a:bodyPr/>
          <a:lstStyle/>
          <a:p>
            <a:pPr algn="ctr"/>
            <a:r>
              <a:rPr lang="en-US" sz="3600" b="1" dirty="0" smtClean="0">
                <a:solidFill>
                  <a:srgbClr val="C00000"/>
                </a:solidFill>
                <a:latin typeface="Impact" pitchFamily="34" charset="0"/>
                <a:cs typeface="Times New Roman" pitchFamily="18" charset="0"/>
              </a:rPr>
              <a:t>Sodium phenyl butyrate (</a:t>
            </a:r>
            <a:r>
              <a:rPr lang="en-US" sz="3600" b="1" dirty="0" err="1" smtClean="0">
                <a:solidFill>
                  <a:srgbClr val="C00000"/>
                </a:solidFill>
                <a:latin typeface="Impact" pitchFamily="34" charset="0"/>
                <a:cs typeface="Times New Roman" pitchFamily="18" charset="0"/>
              </a:rPr>
              <a:t>Buphenyl</a:t>
            </a:r>
            <a:r>
              <a:rPr lang="en-US" sz="3600" b="1" dirty="0" smtClean="0">
                <a:solidFill>
                  <a:srgbClr val="C00000"/>
                </a:solidFill>
                <a:latin typeface="Impact" pitchFamily="34" charset="0"/>
                <a:cs typeface="Times New Roman" pitchFamily="18" charset="0"/>
              </a:rPr>
              <a:t>)</a:t>
            </a:r>
          </a:p>
        </p:txBody>
      </p:sp>
      <p:pic>
        <p:nvPicPr>
          <p:cNvPr id="1026" name="Picture 2"/>
          <p:cNvPicPr>
            <a:picLocks noGrp="1" noChangeAspect="1" noChangeArrowheads="1"/>
          </p:cNvPicPr>
          <p:nvPr>
            <p:ph idx="1"/>
          </p:nvPr>
        </p:nvPicPr>
        <p:blipFill>
          <a:blip r:embed="rId2" cstate="print"/>
          <a:srcRect l="4812" t="1452" r="6165" b="1245"/>
          <a:stretch>
            <a:fillRect/>
          </a:stretch>
        </p:blipFill>
        <p:spPr bwMode="auto">
          <a:xfrm>
            <a:off x="5638800" y="1524000"/>
            <a:ext cx="2819400" cy="5105400"/>
          </a:xfrm>
          <a:prstGeom prst="rect">
            <a:avLst/>
          </a:prstGeom>
          <a:noFill/>
          <a:ln w="9525">
            <a:noFill/>
            <a:miter lim="800000"/>
            <a:headEnd/>
            <a:tailEnd/>
          </a:ln>
        </p:spPr>
      </p:pic>
      <p:sp>
        <p:nvSpPr>
          <p:cNvPr id="6" name="Rectangle 5"/>
          <p:cNvSpPr/>
          <p:nvPr/>
        </p:nvSpPr>
        <p:spPr>
          <a:xfrm>
            <a:off x="381000" y="2133600"/>
            <a:ext cx="4814138" cy="2031325"/>
          </a:xfrm>
          <a:prstGeom prst="rect">
            <a:avLst/>
          </a:prstGeom>
        </p:spPr>
        <p:txBody>
          <a:bodyPr wrap="none">
            <a:spAutoFit/>
          </a:bodyPr>
          <a:lstStyle/>
          <a:p>
            <a:r>
              <a:rPr lang="en-US" b="1" dirty="0" smtClean="0">
                <a:solidFill>
                  <a:srgbClr val="0000CC"/>
                </a:solidFill>
              </a:rPr>
              <a:t>Sodium phenyl butyrate (</a:t>
            </a:r>
            <a:r>
              <a:rPr lang="en-US" b="1" dirty="0" err="1" smtClean="0">
                <a:solidFill>
                  <a:srgbClr val="0000CC"/>
                </a:solidFill>
              </a:rPr>
              <a:t>Buphenyl</a:t>
            </a:r>
            <a:r>
              <a:rPr lang="en-US" b="1" dirty="0" smtClean="0">
                <a:solidFill>
                  <a:srgbClr val="0000CC"/>
                </a:solidFill>
              </a:rPr>
              <a:t>):</a:t>
            </a:r>
          </a:p>
          <a:p>
            <a:r>
              <a:rPr lang="en-US" b="1" dirty="0" err="1" smtClean="0">
                <a:solidFill>
                  <a:srgbClr val="0000CC"/>
                </a:solidFill>
              </a:rPr>
              <a:t>Prodrug</a:t>
            </a:r>
            <a:r>
              <a:rPr lang="en-US" b="1" dirty="0" smtClean="0">
                <a:solidFill>
                  <a:srgbClr val="0000CC"/>
                </a:solidFill>
              </a:rPr>
              <a:t> that is converted  to </a:t>
            </a:r>
          </a:p>
          <a:p>
            <a:r>
              <a:rPr lang="en-US" b="1" smtClean="0">
                <a:solidFill>
                  <a:srgbClr val="0000CC"/>
                </a:solidFill>
              </a:rPr>
              <a:t>phenylacetate</a:t>
            </a:r>
            <a:r>
              <a:rPr lang="en-US" b="1" dirty="0" smtClean="0">
                <a:solidFill>
                  <a:srgbClr val="0000CC"/>
                </a:solidFill>
              </a:rPr>
              <a:t>.</a:t>
            </a:r>
          </a:p>
          <a:p>
            <a:endParaRPr lang="en-US" b="1" dirty="0" smtClean="0">
              <a:solidFill>
                <a:srgbClr val="0000CC"/>
              </a:solidFill>
            </a:endParaRPr>
          </a:p>
          <a:p>
            <a:r>
              <a:rPr lang="en-US" b="1" dirty="0" err="1" smtClean="0">
                <a:solidFill>
                  <a:srgbClr val="0000CC"/>
                </a:solidFill>
              </a:rPr>
              <a:t>Phenylacetate</a:t>
            </a:r>
            <a:r>
              <a:rPr lang="en-US" b="1" dirty="0" smtClean="0">
                <a:solidFill>
                  <a:srgbClr val="0000CC"/>
                </a:solidFill>
              </a:rPr>
              <a:t> condenses with </a:t>
            </a:r>
          </a:p>
          <a:p>
            <a:r>
              <a:rPr lang="en-US" b="1" dirty="0" smtClean="0">
                <a:solidFill>
                  <a:srgbClr val="0000CC"/>
                </a:solidFill>
              </a:rPr>
              <a:t>glutamine  forming </a:t>
            </a:r>
            <a:r>
              <a:rPr lang="en-US" b="1" dirty="0" err="1" smtClean="0">
                <a:solidFill>
                  <a:srgbClr val="0000CC"/>
                </a:solidFill>
              </a:rPr>
              <a:t>phenylacetylglutamine</a:t>
            </a:r>
            <a:endParaRPr lang="en-US" b="1" dirty="0" smtClean="0">
              <a:solidFill>
                <a:srgbClr val="0000CC"/>
              </a:solidFill>
            </a:endParaRPr>
          </a:p>
          <a:p>
            <a:r>
              <a:rPr lang="en-US" b="1" dirty="0" smtClean="0">
                <a:solidFill>
                  <a:srgbClr val="0000CC"/>
                </a:solidFill>
              </a:rPr>
              <a:t>that is excreted in urine</a:t>
            </a:r>
            <a:endParaRPr lang="en-US" dirty="0">
              <a:solidFill>
                <a:srgbClr val="0000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14400"/>
            <a:ext cx="8229600" cy="1143000"/>
          </a:xfrm>
        </p:spPr>
        <p:txBody>
          <a:bodyPr/>
          <a:lstStyle/>
          <a:p>
            <a:pPr algn="ctr" eaLnBrk="1" hangingPunct="1"/>
            <a:r>
              <a:rPr lang="en-US" sz="4000" b="1" dirty="0" smtClean="0">
                <a:solidFill>
                  <a:srgbClr val="990033"/>
                </a:solidFill>
                <a:latin typeface="Impact" pitchFamily="34" charset="0"/>
              </a:rPr>
              <a:t>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formation of ammonia  and its transport to liver</a:t>
            </a:r>
          </a:p>
        </p:txBody>
      </p:sp>
      <p:sp>
        <p:nvSpPr>
          <p:cNvPr id="9219" name="Content Placeholder 2"/>
          <p:cNvSpPr>
            <a:spLocks noGrp="1"/>
          </p:cNvSpPr>
          <p:nvPr>
            <p:ph idx="1"/>
          </p:nvPr>
        </p:nvSpPr>
        <p:spPr>
          <a:xfrm>
            <a:off x="228600" y="2209800"/>
            <a:ext cx="8610600" cy="4419600"/>
          </a:xfrm>
        </p:spPr>
        <p:txBody>
          <a:bodyPr/>
          <a:lstStyle/>
          <a:p>
            <a:pPr marL="623888" indent="-623888"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A: Removal of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-amino group of amino acids   and formation of ammonia:</a:t>
            </a:r>
          </a:p>
          <a:p>
            <a:pPr marL="1036638" indent="-412750" algn="just" eaLnBrk="1" hangingPunct="1">
              <a:spcAft>
                <a:spcPts val="1200"/>
              </a:spcAft>
              <a:buClr>
                <a:srgbClr val="BC0000"/>
              </a:buClr>
              <a:buFont typeface="+mj-lt"/>
              <a:buAutoNum type="arabicPeriod"/>
            </a:pPr>
            <a:r>
              <a:rPr lang="en-US" sz="2800" b="1" dirty="0" err="1" smtClean="0">
                <a:solidFill>
                  <a:srgbClr val="C00000"/>
                </a:solidFill>
                <a:latin typeface="Times New Roman" pitchFamily="18" charset="0"/>
                <a:cs typeface="Times New Roman" pitchFamily="18" charset="0"/>
              </a:rPr>
              <a:t>Transamination</a:t>
            </a:r>
            <a:r>
              <a:rPr lang="en-US" sz="2800" b="1" dirty="0" smtClean="0">
                <a:solidFill>
                  <a:srgbClr val="C00000"/>
                </a:solidFill>
                <a:latin typeface="Times New Roman" pitchFamily="18" charset="0"/>
                <a:cs typeface="Times New Roman" pitchFamily="18" charset="0"/>
              </a:rPr>
              <a:t>  to glutamate</a:t>
            </a:r>
            <a:endParaRPr lang="en-US" sz="3200" b="1" dirty="0" smtClean="0">
              <a:solidFill>
                <a:srgbClr val="0000CC"/>
              </a:solidFill>
              <a:latin typeface="Times New Roman" pitchFamily="18" charset="0"/>
              <a:cs typeface="Times New Roman" pitchFamily="18" charset="0"/>
            </a:endParaRPr>
          </a:p>
          <a:p>
            <a:pPr marL="1036638" indent="-412750" algn="just" eaLnBrk="1" hangingPunct="1">
              <a:spcAft>
                <a:spcPts val="120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Oxidative </a:t>
            </a:r>
            <a:r>
              <a:rPr lang="en-US" sz="2800" b="1" dirty="0" err="1" smtClean="0">
                <a:solidFill>
                  <a:srgbClr val="C00000"/>
                </a:solidFill>
                <a:latin typeface="Times New Roman" pitchFamily="18" charset="0"/>
                <a:cs typeface="Times New Roman" pitchFamily="18" charset="0"/>
              </a:rPr>
              <a:t>deamination</a:t>
            </a:r>
            <a:r>
              <a:rPr lang="en-US" sz="2800" b="1" dirty="0" smtClean="0">
                <a:solidFill>
                  <a:srgbClr val="C00000"/>
                </a:solidFill>
                <a:latin typeface="Times New Roman" pitchFamily="18" charset="0"/>
                <a:cs typeface="Times New Roman" pitchFamily="18" charset="0"/>
              </a:rPr>
              <a:t> of glutamate</a:t>
            </a:r>
          </a:p>
          <a:p>
            <a:pPr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B: Blood transport of ammonia into liver:</a:t>
            </a:r>
          </a:p>
          <a:p>
            <a:pPr marL="623888" indent="58738" algn="just" eaLnBrk="1" hangingPunct="1">
              <a:spcAft>
                <a:spcPts val="0"/>
              </a:spcAft>
              <a:buClr>
                <a:srgbClr val="BC0000"/>
              </a:buClr>
              <a:buFont typeface="+mj-lt"/>
              <a:buAutoNum type="arabicPeriod"/>
            </a:pPr>
            <a:r>
              <a:rPr lang="en-US" sz="2800" b="1" dirty="0" smtClean="0">
                <a:solidFill>
                  <a:srgbClr val="0000CC"/>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in the form of glutamine (most tissue)</a:t>
            </a:r>
          </a:p>
          <a:p>
            <a:pPr marL="623888" indent="58738" algn="just" eaLnBrk="1" hangingPunct="1">
              <a:spcAft>
                <a:spcPts val="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	 in the form of </a:t>
            </a:r>
            <a:r>
              <a:rPr lang="en-US" sz="2800" b="1" dirty="0" err="1" smtClean="0">
                <a:solidFill>
                  <a:srgbClr val="C00000"/>
                </a:solidFill>
                <a:latin typeface="Times New Roman" pitchFamily="18" charset="0"/>
                <a:cs typeface="Times New Roman" pitchFamily="18" charset="0"/>
              </a:rPr>
              <a:t>alanine</a:t>
            </a:r>
            <a:r>
              <a:rPr lang="en-US" sz="2800" b="1" dirty="0" smtClean="0">
                <a:solidFill>
                  <a:srgbClr val="C0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219200"/>
          </a:xfrm>
        </p:spPr>
        <p:txBody>
          <a:bodyPr/>
          <a:lstStyle/>
          <a:p>
            <a:pPr algn="ctr" eaLnBrk="1" hangingPunct="1"/>
            <a:r>
              <a:rPr lang="en-US" sz="4000" b="1" dirty="0" smtClean="0">
                <a:solidFill>
                  <a:srgbClr val="990033"/>
                </a:solidFill>
                <a:latin typeface="Impact" pitchFamily="34" charset="0"/>
              </a:rPr>
              <a:t>A: 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&amp; formation of ammonia</a:t>
            </a:r>
          </a:p>
        </p:txBody>
      </p:sp>
      <p:sp>
        <p:nvSpPr>
          <p:cNvPr id="9219" name="Content Placeholder 2"/>
          <p:cNvSpPr>
            <a:spLocks noGrp="1"/>
          </p:cNvSpPr>
          <p:nvPr>
            <p:ph idx="1"/>
          </p:nvPr>
        </p:nvSpPr>
        <p:spPr>
          <a:xfrm>
            <a:off x="228600" y="2286000"/>
            <a:ext cx="8610600" cy="41910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Amino groups of amino acids are funneled to glutamate </a:t>
            </a:r>
            <a:r>
              <a:rPr lang="en-US" sz="3200" b="1" dirty="0" smtClean="0">
                <a:solidFill>
                  <a:srgbClr val="C00000"/>
                </a:solidFill>
                <a:latin typeface="Times New Roman" pitchFamily="18" charset="0"/>
                <a:cs typeface="Times New Roman" pitchFamily="18" charset="0"/>
              </a:rPr>
              <a:t>(Why?) </a:t>
            </a:r>
            <a:r>
              <a:rPr lang="en-US" sz="3200" b="1" dirty="0" smtClean="0">
                <a:solidFill>
                  <a:srgbClr val="0000CC"/>
                </a:solidFill>
                <a:latin typeface="Times New Roman" pitchFamily="18" charset="0"/>
                <a:cs typeface="Times New Roman" pitchFamily="18" charset="0"/>
              </a:rPr>
              <a:t>by </a:t>
            </a:r>
            <a:r>
              <a:rPr lang="en-US" sz="3200" b="1" dirty="0" err="1" smtClean="0">
                <a:solidFill>
                  <a:srgbClr val="990033"/>
                </a:solidFill>
                <a:latin typeface="Times New Roman" pitchFamily="18" charset="0"/>
                <a:cs typeface="Times New Roman" pitchFamily="18" charset="0"/>
              </a:rPr>
              <a:t>transamination</a:t>
            </a:r>
            <a:r>
              <a:rPr lang="en-US" sz="3200" b="1" dirty="0" smtClean="0">
                <a:solidFill>
                  <a:srgbClr val="0000CC"/>
                </a:solidFill>
                <a:latin typeface="Times New Roman" pitchFamily="18" charset="0"/>
                <a:cs typeface="Times New Roman" pitchFamily="18" charset="0"/>
              </a:rPr>
              <a:t> reactions with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r>
              <a:rPr lang="en-US" sz="3200" b="1" dirty="0" smtClean="0">
                <a:solidFill>
                  <a:srgbClr val="0000CC"/>
                </a:solidFill>
                <a:latin typeface="Times New Roman" pitchFamily="18" charset="0"/>
                <a:cs typeface="Times New Roman" pitchFamily="18" charset="0"/>
              </a:rPr>
              <a:t> </a:t>
            </a: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Glutamate is unique. It is the only amino acid that undergoes rapid oxidative </a:t>
            </a:r>
            <a:r>
              <a:rPr lang="en-US" sz="3200" b="1" dirty="0" err="1" smtClean="0">
                <a:solidFill>
                  <a:srgbClr val="0000CC"/>
                </a:solidFill>
                <a:latin typeface="Times New Roman" pitchFamily="18" charset="0"/>
                <a:cs typeface="Times New Roman" pitchFamily="18" charset="0"/>
              </a:rPr>
              <a:t>deamination</a:t>
            </a:r>
            <a:endParaRPr lang="en-US" sz="3200" b="1" dirty="0" smtClean="0">
              <a:solidFill>
                <a:srgbClr val="0000CC"/>
              </a:solidFill>
              <a:latin typeface="Times New Roman" pitchFamily="18" charset="0"/>
              <a:cs typeface="Times New Roman" pitchFamily="18" charset="0"/>
            </a:endParaRP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smtClean="0">
                <a:solidFill>
                  <a:srgbClr val="990033"/>
                </a:solidFill>
                <a:latin typeface="Times New Roman" pitchFamily="18" charset="0"/>
                <a:cs typeface="Times New Roman" pitchFamily="18" charset="0"/>
              </a:rPr>
              <a:t>Oxidative </a:t>
            </a:r>
            <a:r>
              <a:rPr lang="en-US" sz="3200" b="1" dirty="0" err="1" smtClean="0">
                <a:solidFill>
                  <a:srgbClr val="990033"/>
                </a:solidFill>
                <a:latin typeface="Times New Roman" pitchFamily="18" charset="0"/>
                <a:cs typeface="Times New Roman" pitchFamily="18" charset="0"/>
              </a:rPr>
              <a:t>deamination</a:t>
            </a:r>
            <a:r>
              <a:rPr lang="en-US" sz="3200" b="1" dirty="0" smtClean="0">
                <a:solidFill>
                  <a:srgbClr val="990033"/>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of glutamate will release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and re-generate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endParaRPr lang="en-US" sz="32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838200"/>
          </a:xfrm>
        </p:spPr>
        <p:txBody>
          <a:bodyPr/>
          <a:lstStyle/>
          <a:p>
            <a:pPr algn="ctr" eaLnBrk="1" hangingPunct="1"/>
            <a:r>
              <a:rPr lang="en-US" sz="4000" b="1" dirty="0" err="1" smtClean="0">
                <a:solidFill>
                  <a:srgbClr val="990033"/>
                </a:solidFill>
                <a:latin typeface="Impact" pitchFamily="34" charset="0"/>
              </a:rPr>
              <a:t>Transamination</a:t>
            </a:r>
            <a:endParaRPr lang="en-US" sz="4000" b="1" dirty="0" smtClean="0">
              <a:solidFill>
                <a:srgbClr val="990033"/>
              </a:solidFill>
              <a:latin typeface="Impact" pitchFamily="34" charset="0"/>
            </a:endParaRP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490788" y="1600200"/>
            <a:ext cx="4291012" cy="4451350"/>
          </a:xfrm>
        </p:spPr>
      </p:pic>
      <p:sp>
        <p:nvSpPr>
          <p:cNvPr id="4" name="TextBox 3"/>
          <p:cNvSpPr txBox="1"/>
          <p:nvPr/>
        </p:nvSpPr>
        <p:spPr>
          <a:xfrm>
            <a:off x="3124200" y="4191000"/>
            <a:ext cx="928459" cy="369332"/>
          </a:xfrm>
          <a:prstGeom prst="rect">
            <a:avLst/>
          </a:prstGeom>
          <a:noFill/>
        </p:spPr>
        <p:txBody>
          <a:bodyPr wrap="none" rtlCol="0">
            <a:spAutoFit/>
          </a:bodyPr>
          <a:lstStyle/>
          <a:p>
            <a:r>
              <a:rPr lang="en-US" b="1" dirty="0" smtClean="0">
                <a:solidFill>
                  <a:srgbClr val="C00000"/>
                </a:solidFill>
              </a:rPr>
              <a:t> &amp; PLP</a:t>
            </a:r>
            <a:endParaRPr lang="en-US" b="1" dirty="0">
              <a:solidFill>
                <a:srgbClr val="C00000"/>
              </a:solidFill>
            </a:endParaRPr>
          </a:p>
        </p:txBody>
      </p:sp>
      <p:sp>
        <p:nvSpPr>
          <p:cNvPr id="5" name="TextBox 4"/>
          <p:cNvSpPr txBox="1"/>
          <p:nvPr/>
        </p:nvSpPr>
        <p:spPr>
          <a:xfrm>
            <a:off x="609600" y="6172200"/>
            <a:ext cx="7994496" cy="369332"/>
          </a:xfrm>
          <a:prstGeom prst="rect">
            <a:avLst/>
          </a:prstGeom>
          <a:noFill/>
        </p:spPr>
        <p:txBody>
          <a:bodyPr wrap="none" rtlCol="0">
            <a:spAutoFit/>
          </a:bodyPr>
          <a:lstStyle/>
          <a:p>
            <a:r>
              <a:rPr lang="en-US" b="1" dirty="0" smtClean="0">
                <a:solidFill>
                  <a:srgbClr val="C00000"/>
                </a:solidFill>
              </a:rPr>
              <a:t>PLP: </a:t>
            </a:r>
            <a:r>
              <a:rPr lang="en-US" b="1" dirty="0" err="1" smtClean="0">
                <a:solidFill>
                  <a:srgbClr val="C00000"/>
                </a:solidFill>
              </a:rPr>
              <a:t>Pyridoxal</a:t>
            </a:r>
            <a:r>
              <a:rPr lang="en-US" b="1" dirty="0" smtClean="0">
                <a:solidFill>
                  <a:srgbClr val="C00000"/>
                </a:solidFill>
              </a:rPr>
              <a:t> phosphate, a co-enzyme that is derived from vitamin B6</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838200"/>
          </a:xfrm>
        </p:spPr>
        <p:txBody>
          <a:bodyPr/>
          <a:lstStyle/>
          <a:p>
            <a:pPr algn="ctr" eaLnBrk="1" hangingPunct="1"/>
            <a:r>
              <a:rPr lang="en-US" sz="3600" b="1" dirty="0" err="1" smtClean="0">
                <a:solidFill>
                  <a:srgbClr val="990033"/>
                </a:solidFill>
                <a:latin typeface="Impact" pitchFamily="34" charset="0"/>
              </a:rPr>
              <a:t>Transamination</a:t>
            </a:r>
            <a:r>
              <a:rPr lang="en-US" sz="3600" b="1" dirty="0" smtClean="0">
                <a:solidFill>
                  <a:srgbClr val="990033"/>
                </a:solidFill>
                <a:latin typeface="Impact" pitchFamily="34" charset="0"/>
              </a:rPr>
              <a:t> by ALT &amp; AST</a:t>
            </a:r>
          </a:p>
        </p:txBody>
      </p:sp>
      <p:sp>
        <p:nvSpPr>
          <p:cNvPr id="4" name="TextBox 3"/>
          <p:cNvSpPr txBox="1"/>
          <p:nvPr/>
        </p:nvSpPr>
        <p:spPr>
          <a:xfrm>
            <a:off x="3797176" y="4191000"/>
            <a:ext cx="864340" cy="646331"/>
          </a:xfrm>
          <a:prstGeom prst="rect">
            <a:avLst/>
          </a:prstGeom>
          <a:noFill/>
        </p:spPr>
        <p:txBody>
          <a:bodyPr wrap="none" rtlCol="0">
            <a:spAutoFit/>
          </a:bodyPr>
          <a:lstStyle/>
          <a:p>
            <a:pPr algn="ctr"/>
            <a:r>
              <a:rPr lang="en-US" b="1" dirty="0" smtClean="0"/>
              <a:t>ALT</a:t>
            </a:r>
          </a:p>
          <a:p>
            <a:pPr algn="ctr"/>
            <a:r>
              <a:rPr lang="en-US" b="1" dirty="0" smtClean="0">
                <a:solidFill>
                  <a:srgbClr val="C00000"/>
                </a:solidFill>
              </a:rPr>
              <a:t>&amp; PLP</a:t>
            </a:r>
            <a:endParaRPr lang="en-US" b="1" dirty="0">
              <a:solidFill>
                <a:srgbClr val="C00000"/>
              </a:solidFill>
            </a:endParaRPr>
          </a:p>
        </p:txBody>
      </p:sp>
      <p:pic>
        <p:nvPicPr>
          <p:cNvPr id="1026" name="Picture 2"/>
          <p:cNvPicPr>
            <a:picLocks noChangeAspect="1" noChangeArrowheads="1"/>
          </p:cNvPicPr>
          <p:nvPr/>
        </p:nvPicPr>
        <p:blipFill>
          <a:blip r:embed="rId2" cstate="print"/>
          <a:srcRect l="4448" t="3148" r="6519" b="1937"/>
          <a:stretch>
            <a:fillRect/>
          </a:stretch>
        </p:blipFill>
        <p:spPr bwMode="auto">
          <a:xfrm>
            <a:off x="2895600" y="1600200"/>
            <a:ext cx="3276600" cy="5133975"/>
          </a:xfrm>
          <a:prstGeom prst="rect">
            <a:avLst/>
          </a:prstGeom>
          <a:noFill/>
          <a:ln w="9525">
            <a:noFill/>
            <a:miter lim="800000"/>
            <a:headEnd/>
            <a:tailEnd/>
          </a:ln>
        </p:spPr>
      </p:pic>
      <p:sp>
        <p:nvSpPr>
          <p:cNvPr id="7" name="TextBox 6"/>
          <p:cNvSpPr txBox="1"/>
          <p:nvPr/>
        </p:nvSpPr>
        <p:spPr>
          <a:xfrm>
            <a:off x="4622061" y="3048000"/>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
        <p:nvSpPr>
          <p:cNvPr id="8" name="TextBox 7"/>
          <p:cNvSpPr txBox="1"/>
          <p:nvPr/>
        </p:nvSpPr>
        <p:spPr>
          <a:xfrm>
            <a:off x="4572000" y="5682342"/>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algn="ctr" eaLnBrk="1" hangingPunct="1"/>
            <a:r>
              <a:rPr lang="en-US" sz="4000" b="1" dirty="0" smtClean="0">
                <a:solidFill>
                  <a:srgbClr val="990033"/>
                </a:solidFill>
                <a:latin typeface="Impact" pitchFamily="34" charset="0"/>
              </a:rPr>
              <a:t>Oxidative </a:t>
            </a:r>
            <a:r>
              <a:rPr lang="en-US" sz="4000" b="1" dirty="0" err="1" smtClean="0">
                <a:solidFill>
                  <a:srgbClr val="990033"/>
                </a:solidFill>
                <a:latin typeface="Impact" pitchFamily="34" charset="0"/>
              </a:rPr>
              <a:t>Deamination</a:t>
            </a:r>
            <a:endParaRPr lang="en-US" sz="4000" b="1" dirty="0" smtClean="0">
              <a:solidFill>
                <a:srgbClr val="990033"/>
              </a:solidFill>
              <a:latin typeface="Impact" pitchFamily="34" charset="0"/>
            </a:endParaRPr>
          </a:p>
        </p:txBody>
      </p:sp>
      <p:sp>
        <p:nvSpPr>
          <p:cNvPr id="12291" name="Content Placeholder 3"/>
          <p:cNvSpPr>
            <a:spLocks noGrp="1"/>
          </p:cNvSpPr>
          <p:nvPr>
            <p:ph idx="1"/>
          </p:nvPr>
        </p:nvSpPr>
        <p:spPr>
          <a:xfrm>
            <a:off x="609600" y="1935163"/>
            <a:ext cx="8229600" cy="3627437"/>
          </a:xfrm>
        </p:spPr>
        <p:txBody>
          <a:bodyPr/>
          <a:lstStyle/>
          <a:p>
            <a:pPr>
              <a:buFont typeface="Wingdings 2" pitchFamily="18" charset="2"/>
              <a:buNone/>
            </a:pPr>
            <a:r>
              <a:rPr lang="en-US" dirty="0" smtClean="0"/>
              <a:t>				</a:t>
            </a:r>
          </a:p>
          <a:p>
            <a:pPr>
              <a:buNone/>
            </a:pP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p>
          <a:p>
            <a:pPr>
              <a:buNone/>
            </a:pPr>
            <a:r>
              <a:rPr lang="en-US" dirty="0" smtClean="0"/>
              <a:t>				</a:t>
            </a:r>
            <a:r>
              <a:rPr lang="en-US" sz="1800" dirty="0" smtClean="0"/>
              <a:t>	</a:t>
            </a:r>
          </a:p>
          <a:p>
            <a:pPr>
              <a:buNone/>
            </a:pPr>
            <a:r>
              <a:rPr lang="en-US" b="1" dirty="0" smtClean="0">
                <a:solidFill>
                  <a:srgbClr val="0000CC"/>
                </a:solidFill>
                <a:latin typeface="Times New Roman" pitchFamily="18" charset="0"/>
                <a:cs typeface="Times New Roman" pitchFamily="18" charset="0"/>
              </a:rPr>
              <a:t>           Glutamate			</a:t>
            </a:r>
            <a:r>
              <a:rPr lang="en-US" b="1" dirty="0" smtClean="0">
                <a:solidFill>
                  <a:srgbClr val="990033"/>
                </a:solidFill>
              </a:rPr>
              <a:t> </a:t>
            </a:r>
            <a:r>
              <a:rPr lang="el-GR" b="1" dirty="0" smtClean="0">
                <a:solidFill>
                  <a:srgbClr val="0000CC"/>
                </a:solidFill>
                <a:latin typeface="Times New Roman" pitchFamily="18" charset="0"/>
                <a:cs typeface="Times New Roman" pitchFamily="18" charset="0"/>
              </a:rPr>
              <a:t>α</a:t>
            </a:r>
            <a:r>
              <a:rPr lang="en-US" b="1" dirty="0" smtClean="0">
                <a:solidFill>
                  <a:srgbClr val="0000CC"/>
                </a:solidFill>
                <a:latin typeface="Times New Roman" pitchFamily="18" charset="0"/>
                <a:cs typeface="Times New Roman" pitchFamily="18" charset="0"/>
              </a:rPr>
              <a:t>-</a:t>
            </a:r>
            <a:r>
              <a:rPr lang="en-US" b="1" dirty="0" err="1" smtClean="0">
                <a:solidFill>
                  <a:srgbClr val="0000CC"/>
                </a:solidFill>
                <a:latin typeface="Times New Roman" pitchFamily="18" charset="0"/>
                <a:cs typeface="Times New Roman" pitchFamily="18" charset="0"/>
              </a:rPr>
              <a:t>ketoglutarate</a:t>
            </a:r>
            <a:endParaRPr lang="en-US" dirty="0" smtClean="0"/>
          </a:p>
          <a:p>
            <a:pPr lvl="4">
              <a:buNone/>
            </a:pPr>
            <a:r>
              <a:rPr lang="en-US" b="1" dirty="0" smtClean="0">
                <a:solidFill>
                  <a:srgbClr val="0000CC"/>
                </a:solidFill>
              </a:rPr>
              <a:t>			</a:t>
            </a:r>
          </a:p>
          <a:p>
            <a:pPr lvl="4">
              <a:buNone/>
            </a:pPr>
            <a:r>
              <a:rPr lang="en-US" b="1" dirty="0" smtClean="0">
                <a:solidFill>
                  <a:srgbClr val="0000CC"/>
                </a:solidFill>
              </a:rPr>
              <a:t>			</a:t>
            </a:r>
          </a:p>
          <a:p>
            <a:pPr lvl="4">
              <a:buNone/>
            </a:pPr>
            <a:r>
              <a:rPr lang="en-US" b="1" dirty="0" smtClean="0">
                <a:solidFill>
                  <a:srgbClr val="0000CC"/>
                </a:solidFill>
              </a:rPr>
              <a:t>			   </a:t>
            </a:r>
            <a:r>
              <a:rPr lang="en-US" sz="2400" b="1" dirty="0" smtClean="0">
                <a:solidFill>
                  <a:srgbClr val="0000CC"/>
                </a:solidFill>
              </a:rPr>
              <a:t>Glutamate</a:t>
            </a:r>
          </a:p>
          <a:p>
            <a:pPr lvl="4">
              <a:buNone/>
            </a:pPr>
            <a:r>
              <a:rPr lang="en-US" b="1" dirty="0" smtClean="0">
                <a:solidFill>
                  <a:srgbClr val="0000CC"/>
                </a:solidFill>
              </a:rPr>
              <a:t>                       </a:t>
            </a:r>
            <a:r>
              <a:rPr lang="en-US" sz="2400" b="1" dirty="0" err="1" smtClean="0">
                <a:solidFill>
                  <a:srgbClr val="0000CC"/>
                </a:solidFill>
              </a:rPr>
              <a:t>Dehydrogenase</a:t>
            </a:r>
            <a:r>
              <a:rPr lang="en-US" b="1" dirty="0" smtClean="0">
                <a:solidFill>
                  <a:srgbClr val="0000CC"/>
                </a:solidFill>
              </a:rPr>
              <a:t> </a:t>
            </a:r>
            <a:r>
              <a:rPr lang="en-US" dirty="0" smtClean="0"/>
              <a:t>	</a:t>
            </a:r>
            <a:endParaRPr lang="en-US" b="1" baseline="-25000" dirty="0" smtClean="0">
              <a:solidFill>
                <a:srgbClr val="990033"/>
              </a:solidFill>
            </a:endParaRPr>
          </a:p>
          <a:p>
            <a:pPr>
              <a:buFont typeface="Wingdings 2" pitchFamily="18" charset="2"/>
              <a:buNone/>
            </a:pPr>
            <a:endParaRPr lang="en-US" dirty="0" smtClean="0"/>
          </a:p>
          <a:p>
            <a:pPr>
              <a:buFont typeface="Wingdings 2" pitchFamily="18" charset="2"/>
              <a:buNone/>
            </a:pPr>
            <a:r>
              <a:rPr lang="en-US" sz="2800" b="1" dirty="0" smtClean="0">
                <a:solidFill>
                  <a:srgbClr val="0000CC"/>
                </a:solidFill>
                <a:latin typeface="Times New Roman" pitchFamily="18" charset="0"/>
                <a:cs typeface="Times New Roman" pitchFamily="18" charset="0"/>
              </a:rPr>
              <a:t>				</a:t>
            </a: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cxnSp>
        <p:nvCxnSpPr>
          <p:cNvPr id="7" name="Straight Arrow Connector 6"/>
          <p:cNvCxnSpPr/>
          <p:nvPr/>
        </p:nvCxnSpPr>
        <p:spPr>
          <a:xfrm>
            <a:off x="3505200"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rot="16200000">
            <a:off x="4037806" y="3018972"/>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TextBox 8"/>
          <p:cNvSpPr txBox="1"/>
          <p:nvPr/>
        </p:nvSpPr>
        <p:spPr>
          <a:xfrm>
            <a:off x="3429000" y="2936296"/>
            <a:ext cx="1672253" cy="369332"/>
          </a:xfrm>
          <a:prstGeom prst="rect">
            <a:avLst/>
          </a:prstGeom>
          <a:noFill/>
        </p:spPr>
        <p:txBody>
          <a:bodyPr wrap="none" rtlCol="0">
            <a:spAutoFit/>
          </a:bodyPr>
          <a:lstStyle/>
          <a:p>
            <a:r>
              <a:rPr lang="en-US" b="1" dirty="0" smtClean="0">
                <a:solidFill>
                  <a:srgbClr val="C00000"/>
                </a:solidFill>
              </a:rPr>
              <a:t> NAD    NADH</a:t>
            </a:r>
            <a:endParaRPr lang="en-US" b="1" dirty="0">
              <a:solidFill>
                <a:srgbClr val="C00000"/>
              </a:solidFill>
            </a:endParaRPr>
          </a:p>
        </p:txBody>
      </p:sp>
      <p:sp>
        <p:nvSpPr>
          <p:cNvPr id="11" name="Arc 10"/>
          <p:cNvSpPr/>
          <p:nvPr/>
        </p:nvSpPr>
        <p:spPr>
          <a:xfrm>
            <a:off x="3886200" y="3733800"/>
            <a:ext cx="762000" cy="9144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a:off x="4648200" y="4147458"/>
            <a:ext cx="50800" cy="76200"/>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95800" y="4191000"/>
            <a:ext cx="603050" cy="369332"/>
          </a:xfrm>
          <a:prstGeom prst="rect">
            <a:avLst/>
          </a:prstGeom>
          <a:noFill/>
        </p:spPr>
        <p:txBody>
          <a:bodyPr wrap="none" rtlCol="0">
            <a:spAutoFit/>
          </a:bodyPr>
          <a:lstStyle/>
          <a:p>
            <a:pPr marL="0" lvl="4"/>
            <a:r>
              <a:rPr lang="en-US" b="1" dirty="0" smtClean="0">
                <a:solidFill>
                  <a:srgbClr val="990033"/>
                </a:solidFill>
              </a:rPr>
              <a:t>NH</a:t>
            </a:r>
            <a:r>
              <a:rPr lang="en-US" b="1" baseline="-25000" dirty="0" smtClean="0">
                <a:solidFill>
                  <a:srgbClr val="990033"/>
                </a:solidFill>
              </a:rPr>
              <a:t>3</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143000"/>
          </a:xfrm>
        </p:spPr>
        <p:txBody>
          <a:bodyPr/>
          <a:lstStyle/>
          <a:p>
            <a:pPr algn="ctr" eaLnBrk="1" hangingPunct="1"/>
            <a:r>
              <a:rPr lang="en-US" sz="3600" b="1" dirty="0" smtClean="0">
                <a:solidFill>
                  <a:srgbClr val="990033"/>
                </a:solidFill>
                <a:latin typeface="Impact" pitchFamily="34" charset="0"/>
              </a:rPr>
              <a:t>Summary: Removal of </a:t>
            </a:r>
            <a:r>
              <a:rPr lang="el-GR" sz="3600" b="1" dirty="0" smtClean="0">
                <a:solidFill>
                  <a:srgbClr val="990033"/>
                </a:solidFill>
                <a:latin typeface="Impact" pitchFamily="34" charset="0"/>
              </a:rPr>
              <a:t>α</a:t>
            </a:r>
            <a:r>
              <a:rPr lang="en-US" sz="3600" b="1" dirty="0" smtClean="0">
                <a:solidFill>
                  <a:srgbClr val="990033"/>
                </a:solidFill>
                <a:latin typeface="Impact" pitchFamily="34" charset="0"/>
              </a:rPr>
              <a:t>-amino group </a:t>
            </a:r>
            <a:br>
              <a:rPr lang="en-US" sz="3600" b="1" dirty="0" smtClean="0">
                <a:solidFill>
                  <a:srgbClr val="990033"/>
                </a:solidFill>
                <a:latin typeface="Impact" pitchFamily="34" charset="0"/>
              </a:rPr>
            </a:br>
            <a:r>
              <a:rPr lang="en-US" sz="3600" b="1" dirty="0" smtClean="0">
                <a:solidFill>
                  <a:srgbClr val="990033"/>
                </a:solidFill>
                <a:latin typeface="Impact" pitchFamily="34" charset="0"/>
              </a:rPr>
              <a:t>of amino acid &amp; formation of ammonia</a:t>
            </a:r>
          </a:p>
        </p:txBody>
      </p:sp>
      <p:pic>
        <p:nvPicPr>
          <p:cNvPr id="2050" name="Picture 2"/>
          <p:cNvPicPr>
            <a:picLocks noChangeAspect="1" noChangeArrowheads="1"/>
          </p:cNvPicPr>
          <p:nvPr/>
        </p:nvPicPr>
        <p:blipFill>
          <a:blip r:embed="rId2" cstate="print"/>
          <a:srcRect l="4717" t="3398" r="7233"/>
          <a:stretch>
            <a:fillRect/>
          </a:stretch>
        </p:blipFill>
        <p:spPr bwMode="auto">
          <a:xfrm>
            <a:off x="2286000" y="1905000"/>
            <a:ext cx="4343400" cy="46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3746</TotalTime>
  <Words>776</Words>
  <Application>Microsoft Office PowerPoint</Application>
  <PresentationFormat>On-screen Show (4:3)</PresentationFormat>
  <Paragraphs>187</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Constantia</vt:lpstr>
      <vt:lpstr>Courier New</vt:lpstr>
      <vt:lpstr>Impact</vt:lpstr>
      <vt:lpstr>Times New Roman</vt:lpstr>
      <vt:lpstr>Wingdings</vt:lpstr>
      <vt:lpstr>Wingdings 2</vt:lpstr>
      <vt:lpstr>Flow</vt:lpstr>
      <vt:lpstr>PowerPoint Presentation</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PowerPoint Presentation</vt:lpstr>
    </vt:vector>
  </TitlesOfParts>
  <Company>KFSHRC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Ahmed Hussain Ali Mujamammi</cp:lastModifiedBy>
  <cp:revision>197</cp:revision>
  <dcterms:created xsi:type="dcterms:W3CDTF">2009-10-13T12:43:02Z</dcterms:created>
  <dcterms:modified xsi:type="dcterms:W3CDTF">2019-12-24T04:58:28Z</dcterms:modified>
</cp:coreProperties>
</file>