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1" r:id="rId1"/>
  </p:sldMasterIdLst>
  <p:notesMasterIdLst>
    <p:notesMasterId r:id="rId32"/>
  </p:notesMasterIdLst>
  <p:sldIdLst>
    <p:sldId id="304" r:id="rId2"/>
    <p:sldId id="305" r:id="rId3"/>
    <p:sldId id="302" r:id="rId4"/>
    <p:sldId id="256" r:id="rId5"/>
    <p:sldId id="258" r:id="rId6"/>
    <p:sldId id="260" r:id="rId7"/>
    <p:sldId id="261" r:id="rId8"/>
    <p:sldId id="262" r:id="rId9"/>
    <p:sldId id="263" r:id="rId10"/>
    <p:sldId id="266" r:id="rId11"/>
    <p:sldId id="267" r:id="rId12"/>
    <p:sldId id="295" r:id="rId13"/>
    <p:sldId id="268" r:id="rId14"/>
    <p:sldId id="269" r:id="rId15"/>
    <p:sldId id="270" r:id="rId16"/>
    <p:sldId id="284" r:id="rId17"/>
    <p:sldId id="285" r:id="rId18"/>
    <p:sldId id="303" r:id="rId19"/>
    <p:sldId id="274" r:id="rId20"/>
    <p:sldId id="288" r:id="rId21"/>
    <p:sldId id="290" r:id="rId22"/>
    <p:sldId id="291" r:id="rId23"/>
    <p:sldId id="292" r:id="rId24"/>
    <p:sldId id="298" r:id="rId25"/>
    <p:sldId id="293" r:id="rId26"/>
    <p:sldId id="294" r:id="rId27"/>
    <p:sldId id="275" r:id="rId28"/>
    <p:sldId id="296" r:id="rId29"/>
    <p:sldId id="300" r:id="rId30"/>
    <p:sldId id="301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</p:embeddedFont>
    <p:embeddedFont>
      <p:font typeface="Franklin Gothic Medium" panose="020B0603020102020204" pitchFamily="34" charset="0"/>
      <p:regular r:id="rId38"/>
      <p:italic r:id="rId39"/>
    </p:embeddedFont>
  </p:embeddedFontLst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91719B8-17AB-45DC-8D15-294183C49D8C}">
          <p14:sldIdLst>
            <p14:sldId id="304"/>
            <p14:sldId id="305"/>
            <p14:sldId id="302"/>
            <p14:sldId id="256"/>
            <p14:sldId id="258"/>
            <p14:sldId id="260"/>
            <p14:sldId id="261"/>
            <p14:sldId id="262"/>
            <p14:sldId id="263"/>
            <p14:sldId id="266"/>
            <p14:sldId id="267"/>
            <p14:sldId id="295"/>
            <p14:sldId id="268"/>
            <p14:sldId id="269"/>
            <p14:sldId id="270"/>
            <p14:sldId id="284"/>
            <p14:sldId id="285"/>
            <p14:sldId id="303"/>
            <p14:sldId id="274"/>
            <p14:sldId id="288"/>
            <p14:sldId id="290"/>
            <p14:sldId id="291"/>
            <p14:sldId id="292"/>
            <p14:sldId id="298"/>
            <p14:sldId id="293"/>
            <p14:sldId id="294"/>
            <p14:sldId id="275"/>
            <p14:sldId id="296"/>
            <p14:sldId id="300"/>
            <p14:sldId id="301"/>
          </p14:sldIdLst>
        </p14:section>
        <p14:section name="مقطع بدون عنوان" id="{7067E57A-B194-477A-B7E4-37FCDB898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55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1064EA-D680-4C67-B32C-6D9CCA903EFC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156815-F063-4968-B243-0DEBAC2566B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41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1AB38AC-097B-4128-A3ED-487B50248D79}" type="slidenum">
              <a:rPr lang="ar-SA" altLang="ar-SA" sz="1200">
                <a:solidFill>
                  <a:prstClr val="black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7243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3024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2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8BA0-343E-45AF-A9E4-9DD5C7562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2EF4D-AD05-43E8-BA19-D2741ECD8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061B8-C03A-4884-AA1B-5FC5D590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05982-AA0A-49F8-9254-10A2AC56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5DABB-A1A7-4843-95D9-D9672D2E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322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FB32-CF78-4E05-9DE8-242AEF9B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A770A-E3DD-4311-8764-CB5DE465A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B9FF7-E3B1-4C8B-98D5-4A414397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D74B2-E1BE-4BE2-9EE4-65B6AD6C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9B3A-1046-4943-AC0F-1BDA6160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55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39D37-6CD2-4BFC-82B4-D9A79E649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CCCB9-65B9-4BEB-8893-EA88D9C18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BBB80-2AE4-4006-AC57-8F874822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19EC1-8E97-4D0E-B00F-B0F4B617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A6C7-73A5-45FA-B368-F202BD38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581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E3411-2D54-469D-846F-E3A6BE63F35A}" type="datetime1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Leukaemias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1A7E-687E-4E69-B2F5-D8EF846D9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54778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BB94-1389-4C64-8481-E95C4C16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F4574-2EB4-401C-97DB-192C0F5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52050-D863-4168-872E-1C2B5444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BEF01-0B53-4CE1-94A7-D5F84487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A286-9248-47A9-A42F-2EF3FA08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52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4661D-07D0-4AF1-8174-93234ED1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BD3C2-48FB-4B48-A4A8-66D071C78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934A-A0C9-46F8-AC78-048D2258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532E-81F7-4D48-91FB-781C63D7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AFB18-E810-4019-82B9-798469DA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317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A182-D8D2-4347-8F9B-2EC3F408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44C58-9453-4508-94AC-88BF8DBFF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9330B-381B-4272-91D1-2A79DF910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7D109-30EA-4568-A139-BC80C13A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39BCC-68B6-407A-ADF1-B961473D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4F65D-963A-43F3-B279-3CEA30B8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724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B60F-2811-4E7F-9F39-1ABC61D7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1DC25-3234-4E12-94A9-480FFEEB1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91BCE-26AF-4874-A4C9-4B8E015C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8E9F1-69D6-4A45-948B-8648F7B91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098B1-E87D-4E23-A189-1818C2E30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68291-A7F9-42E1-A9C5-C1C3899C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F8312-D78B-4C64-8E8A-3DDF5C3E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0EF41-9FFC-4AE7-9426-B9219105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988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BDDD-D94D-4443-B1FF-DEC545F1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B59D4-6415-4851-974F-CF7E580B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64237-B88B-40B0-897C-6830B78F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89ACA-5901-4F44-9B7F-74E948CD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48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A1A4A-4293-4DA9-8820-69F6AD77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BD6A2-8244-4875-B36E-1731E26C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9B736-B195-4577-834F-B12E6512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766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3665-54FE-4B82-B261-8D70C65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A3E33-AFD9-42FB-A246-8F75D481B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73B30-67BF-46B1-B25F-ADB282B9C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62FDB-C8AC-4DD0-B183-1D011D8C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F3A2B-87CC-49CE-A54E-96DF9CFC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90DE1-6E97-4075-8579-1A5E9513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674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4B5F-7B3C-4833-93F4-6E50C020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0CF654-1969-4BFA-A7B2-DCFBAB245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25F5B-C317-4238-8C8B-28B260A48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02CD0-F9F3-42C0-97EA-D00DBA08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B9064-CF65-4085-BB24-D9F77E1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1F513-7AF7-4A20-B760-C8E92D87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16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B952D-DC41-4EE4-80C1-D9B0BE02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3993-E2B4-427C-AE30-79DA7950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F1A81-C27C-416A-96AD-052FE6634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8462-8044-46F3-BF0B-9F5FFEA5B143}" type="datetimeFigureOut">
              <a:rPr lang="ar-SA" smtClean="0"/>
              <a:pPr/>
              <a:t>26/03/41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BFAE6-B299-46A3-A779-29C3D156C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318D2-D53D-4616-8D36-5DDB8753C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41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3688" y="1844824"/>
            <a:ext cx="5472608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ANEMIA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23528" y="1412776"/>
            <a:ext cx="8352928" cy="5184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Presence or absence of clinical feature depends on: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>
                <a:solidFill>
                  <a:schemeClr val="tx1"/>
                </a:solidFill>
              </a:rPr>
              <a:t>1-Speed of onset</a:t>
            </a:r>
            <a:r>
              <a:rPr lang="en-US" sz="2400" b="1" u="sng" dirty="0"/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Rapidly progressive anemia causes more symptoms than slow onset anemia due to lack of compensatory mechanisms: </a:t>
            </a:r>
          </a:p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(cardiovascular system, BM  &amp;O2 dissociation curve</a:t>
            </a: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>
                <a:solidFill>
                  <a:schemeClr val="tx1"/>
                </a:solidFill>
              </a:rPr>
              <a:t>2-Severity: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Mild anemia :no symptoms usually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 Symptoms appear if </a:t>
            </a:r>
            <a:r>
              <a:rPr lang="en-US" sz="2000" b="1" dirty="0" err="1">
                <a:solidFill>
                  <a:schemeClr val="tx1"/>
                </a:solidFill>
              </a:rPr>
              <a:t>Hb</a:t>
            </a:r>
            <a:r>
              <a:rPr lang="en-US" sz="2000" b="1" dirty="0">
                <a:solidFill>
                  <a:schemeClr val="tx1"/>
                </a:solidFill>
              </a:rPr>
              <a:t> less than 9g/</a:t>
            </a:r>
            <a:r>
              <a:rPr lang="en-US" sz="2000" b="1" dirty="0" err="1">
                <a:solidFill>
                  <a:schemeClr val="tx1"/>
                </a:solidFill>
              </a:rPr>
              <a:t>dL</a:t>
            </a:r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3- </a:t>
            </a:r>
            <a:r>
              <a:rPr lang="en-US" sz="2400" b="1" u="sng" dirty="0">
                <a:solidFill>
                  <a:schemeClr val="tx1"/>
                </a:solidFill>
              </a:rPr>
              <a:t>Age: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Elderly tolerate anemia less than young patients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4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412776"/>
            <a:ext cx="7977112" cy="49685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Weakness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Headache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Pallor </a:t>
            </a:r>
            <a:endParaRPr lang="ar-SA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Lethargy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Dizziness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Palpitation (tachycardia)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Angina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Cardiac failure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قوس كبير أيمن 2"/>
          <p:cNvSpPr/>
          <p:nvPr/>
        </p:nvSpPr>
        <p:spPr>
          <a:xfrm>
            <a:off x="3080296" y="1772816"/>
            <a:ext cx="288032" cy="2232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368328" y="2600908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Related to anemia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24028" y="4905164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Related to compensatory mechanism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4540932" y="4509120"/>
            <a:ext cx="283096" cy="13681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632720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0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1988840"/>
            <a:ext cx="7920880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>
                <a:solidFill>
                  <a:schemeClr val="tx1"/>
                </a:solidFill>
              </a:rPr>
              <a:t>Classification of Anemia</a:t>
            </a:r>
            <a:endParaRPr lang="ar-SA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0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3955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Hypochromic microcytic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flipH="1">
            <a:off x="4067944" y="2716808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32470" y="260648"/>
            <a:ext cx="2902396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359532" y="404664"/>
            <a:ext cx="219624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r>
              <a:rPr lang="en-US" sz="2400" b="1" dirty="0"/>
              <a:t>Hemoglobin</a:t>
            </a:r>
            <a:endParaRPr lang="ar-SA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443980" y="1268760"/>
            <a:ext cx="135571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>
                <a:solidFill>
                  <a:schemeClr val="tx1"/>
                </a:solidFill>
              </a:rPr>
              <a:t>Prophyrin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/>
              <a:t> </a:t>
            </a:r>
            <a:endParaRPr lang="ar-SA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71600" y="1700808"/>
            <a:ext cx="115212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Iron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1331640" y="2135618"/>
            <a:ext cx="1656184" cy="419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Globin chain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1619672" y="3501008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Thalassemia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1133618" y="3933056"/>
            <a:ext cx="142215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Iron def.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443980" y="4509120"/>
            <a:ext cx="1332148" cy="517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>
                <a:solidFill>
                  <a:schemeClr val="tx1"/>
                </a:solidFill>
              </a:rPr>
              <a:t>Sidroblastic</a:t>
            </a:r>
            <a:r>
              <a:rPr lang="en-US" b="1" dirty="0">
                <a:solidFill>
                  <a:schemeClr val="tx1"/>
                </a:solidFill>
              </a:rPr>
              <a:t>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3198912" y="260648"/>
            <a:ext cx="1710556" cy="4976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خطط انسيابي: معالجة 48"/>
          <p:cNvSpPr/>
          <p:nvPr/>
        </p:nvSpPr>
        <p:spPr>
          <a:xfrm>
            <a:off x="3419872" y="476672"/>
            <a:ext cx="1188132" cy="43204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/>
              <a:t>DNA</a:t>
            </a:r>
            <a:endParaRPr lang="ar-SA" sz="2400" b="1" dirty="0"/>
          </a:p>
        </p:txBody>
      </p:sp>
      <p:sp>
        <p:nvSpPr>
          <p:cNvPr id="50" name="مخطط انسيابي: معالجة 49"/>
          <p:cNvSpPr/>
          <p:nvPr/>
        </p:nvSpPr>
        <p:spPr>
          <a:xfrm>
            <a:off x="3383868" y="1268760"/>
            <a:ext cx="1332148" cy="6983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DNA synthesis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1" name="مخطط انسيابي: معالجة 50"/>
          <p:cNvSpPr/>
          <p:nvPr/>
        </p:nvSpPr>
        <p:spPr>
          <a:xfrm>
            <a:off x="3292872" y="3548292"/>
            <a:ext cx="1512168" cy="13928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err="1">
                <a:solidFill>
                  <a:schemeClr val="tx1"/>
                </a:solidFill>
              </a:rPr>
              <a:t>Megaloblastic</a:t>
            </a:r>
            <a:r>
              <a:rPr lang="en-US" b="1" dirty="0">
                <a:solidFill>
                  <a:schemeClr val="tx1"/>
                </a:solidFill>
              </a:rPr>
              <a:t> anemia: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 -B12 def.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 -Folate def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MDS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3178882" y="5229200"/>
            <a:ext cx="1753158" cy="9280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Macrocytic anemia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3" name="سهم للأسفل 52"/>
          <p:cNvSpPr/>
          <p:nvPr/>
        </p:nvSpPr>
        <p:spPr>
          <a:xfrm>
            <a:off x="683568" y="1700808"/>
            <a:ext cx="45719" cy="27363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للأسفل 53"/>
          <p:cNvSpPr/>
          <p:nvPr/>
        </p:nvSpPr>
        <p:spPr>
          <a:xfrm>
            <a:off x="1259632" y="2110296"/>
            <a:ext cx="45719" cy="1750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للأسفل 54"/>
          <p:cNvSpPr/>
          <p:nvPr/>
        </p:nvSpPr>
        <p:spPr>
          <a:xfrm>
            <a:off x="2339752" y="2555586"/>
            <a:ext cx="45719" cy="87341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 rot="19931892">
            <a:off x="539552" y="2636912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 rot="19931892">
            <a:off x="2182591" y="3066997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مستدير الزوايا 57"/>
          <p:cNvSpPr/>
          <p:nvPr/>
        </p:nvSpPr>
        <p:spPr>
          <a:xfrm rot="19931892">
            <a:off x="1079612" y="2888853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للأسفل 58"/>
          <p:cNvSpPr/>
          <p:nvPr/>
        </p:nvSpPr>
        <p:spPr>
          <a:xfrm>
            <a:off x="4013938" y="1992784"/>
            <a:ext cx="45719" cy="1508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 rot="19931892">
            <a:off x="3851921" y="2949369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5004049" y="260648"/>
            <a:ext cx="4032448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6084168" y="453734"/>
            <a:ext cx="1944216" cy="454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/>
              <a:t>RBC count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742130" y="1700808"/>
            <a:ext cx="178219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Hemolysis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6732240" y="2110296"/>
            <a:ext cx="2195736" cy="445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RBC production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6" name="مخطط انسيابي: معالجة 65"/>
          <p:cNvSpPr/>
          <p:nvPr/>
        </p:nvSpPr>
        <p:spPr>
          <a:xfrm>
            <a:off x="5076056" y="2996952"/>
            <a:ext cx="998612" cy="4814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Acute bleeding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5220072" y="3501008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Autoimmune</a:t>
            </a: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Enzymopathy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Membranopathy</a:t>
            </a:r>
            <a:endParaRPr lang="en-US" sz="1600" b="1" dirty="0">
              <a:solidFill>
                <a:schemeClr val="tx1"/>
              </a:solidFill>
            </a:endParaRP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Mechanical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Sickle cell anemia</a:t>
            </a:r>
          </a:p>
          <a:p>
            <a:pPr algn="ctr"/>
            <a:r>
              <a:rPr lang="en-US" dirty="0"/>
              <a:t> </a:t>
            </a:r>
            <a:endParaRPr lang="ar-SA" dirty="0"/>
          </a:p>
        </p:txBody>
      </p:sp>
      <p:sp>
        <p:nvSpPr>
          <p:cNvPr id="68" name="مخطط انسيابي: معالجة 67"/>
          <p:cNvSpPr/>
          <p:nvPr/>
        </p:nvSpPr>
        <p:spPr>
          <a:xfrm>
            <a:off x="7020272" y="3501008"/>
            <a:ext cx="1835696" cy="15256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algn="l" rtl="0"/>
            <a:r>
              <a:rPr lang="en-US" sz="1600" b="1" u="sng" dirty="0">
                <a:solidFill>
                  <a:schemeClr val="tx1"/>
                </a:solidFill>
              </a:rPr>
              <a:t>BM failure: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-Chemotherapy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-Aplastic anemia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-Malignancy</a:t>
            </a:r>
          </a:p>
          <a:p>
            <a:pPr algn="l" rtl="0"/>
            <a:r>
              <a:rPr lang="en-US" sz="1600" b="1" u="sng" dirty="0">
                <a:solidFill>
                  <a:schemeClr val="tx1"/>
                </a:solidFill>
              </a:rPr>
              <a:t>Anemia of chronic disease</a:t>
            </a:r>
          </a:p>
          <a:p>
            <a:pPr algn="l"/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5076056" y="1268760"/>
            <a:ext cx="13321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Blood loss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سهم للأسفل 69"/>
          <p:cNvSpPr/>
          <p:nvPr/>
        </p:nvSpPr>
        <p:spPr>
          <a:xfrm>
            <a:off x="5436096" y="1700808"/>
            <a:ext cx="45719" cy="12541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سهم للأسفل 70"/>
          <p:cNvSpPr/>
          <p:nvPr/>
        </p:nvSpPr>
        <p:spPr>
          <a:xfrm flipH="1">
            <a:off x="6408204" y="2134795"/>
            <a:ext cx="54006" cy="129420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7961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Normocytic normochromic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3" name="سهم للأسفل 72"/>
          <p:cNvSpPr/>
          <p:nvPr/>
        </p:nvSpPr>
        <p:spPr>
          <a:xfrm flipH="1">
            <a:off x="7532614" y="2546939"/>
            <a:ext cx="45719" cy="88206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2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3528" y="2060848"/>
            <a:ext cx="8352928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is among the abundant minerals on earth (6%).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deficiency is the most common  disorder( 24%).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Limited absorption ability 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              1-</a:t>
            </a:r>
            <a:r>
              <a:rPr lang="en-US" sz="2000" b="1" dirty="0">
                <a:solidFill>
                  <a:schemeClr val="tx1"/>
                </a:solidFill>
              </a:rPr>
              <a:t>Only 5-10% of taken iron will be absorbed</a:t>
            </a:r>
          </a:p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                  2- Inorganic iron can not be absorbed easily.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Excess loss due to hemorrhage   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07704" y="548680"/>
            <a:ext cx="547260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Iron Deficiency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40352" y="2636912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6000" b="1" dirty="0">
                <a:solidFill>
                  <a:schemeClr val="tx1"/>
                </a:solidFill>
              </a:rPr>
              <a:t>!</a:t>
            </a:r>
            <a:endParaRPr lang="ar-SA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1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03f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0002"/>
            <a:ext cx="8568952" cy="59813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8493" y="1733064"/>
            <a:ext cx="1512168" cy="73866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/>
            <a:r>
              <a:rPr lang="en-US" altLang="ar-SA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Storage forms:</a:t>
            </a:r>
          </a:p>
          <a:p>
            <a:pPr algn="l" rtl="0"/>
            <a:r>
              <a:rPr lang="en-US" altLang="ar-SA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Ferritin</a:t>
            </a:r>
          </a:p>
          <a:p>
            <a:pPr algn="l" rtl="0"/>
            <a:r>
              <a:rPr lang="en-US" altLang="ar-SA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Haemosiderin</a:t>
            </a:r>
          </a:p>
        </p:txBody>
      </p: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>
            <a:off x="4937125" y="2425561"/>
            <a:ext cx="1723107" cy="2146439"/>
          </a:xfrm>
          <a:prstGeom prst="straightConnector1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>
            <a:off x="5037943" y="2425561"/>
            <a:ext cx="1118233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مستطيل 9"/>
          <p:cNvSpPr/>
          <p:nvPr/>
        </p:nvSpPr>
        <p:spPr>
          <a:xfrm>
            <a:off x="1403648" y="260648"/>
            <a:ext cx="44644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dirty="0">
                <a:solidFill>
                  <a:schemeClr val="tx1"/>
                </a:solidFill>
              </a:rPr>
              <a:t>Iron cycle and storage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3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952628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84" y="836712"/>
            <a:ext cx="2448272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7084156" y="2054461"/>
            <a:ext cx="3546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721400" y="1694421"/>
            <a:ext cx="10801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Hepcidin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3059832" y="2260834"/>
            <a:ext cx="4024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2555776" y="2260834"/>
            <a:ext cx="504056" cy="536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كسهم مستقيم 18"/>
          <p:cNvCxnSpPr/>
          <p:nvPr/>
        </p:nvCxnSpPr>
        <p:spPr>
          <a:xfrm>
            <a:off x="7236296" y="2479288"/>
            <a:ext cx="25165" cy="262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37" y="558924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قوس ممتلئ 24"/>
          <p:cNvSpPr/>
          <p:nvPr/>
        </p:nvSpPr>
        <p:spPr>
          <a:xfrm rot="5400000">
            <a:off x="7119868" y="5544820"/>
            <a:ext cx="232854" cy="432049"/>
          </a:xfrm>
          <a:prstGeom prst="blockArc">
            <a:avLst>
              <a:gd name="adj1" fmla="val 10800000"/>
              <a:gd name="adj2" fmla="val 360524"/>
              <a:gd name="adj3" fmla="val 1815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0" y="513329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1322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0" name="شكل بيضاوي 2089"/>
          <p:cNvSpPr/>
          <p:nvPr/>
        </p:nvSpPr>
        <p:spPr>
          <a:xfrm>
            <a:off x="3779912" y="2054461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 </a:t>
            </a:r>
            <a:r>
              <a:rPr lang="en-US" sz="1600" b="1" dirty="0" err="1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pic>
        <p:nvPicPr>
          <p:cNvPr id="2091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5508104" y="188640"/>
            <a:ext cx="567792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IL6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Tfr2</a:t>
            </a:r>
          </a:p>
        </p:txBody>
      </p:sp>
      <p:cxnSp>
        <p:nvCxnSpPr>
          <p:cNvPr id="2094" name="رابط كسهم مستقيم 2093"/>
          <p:cNvCxnSpPr/>
          <p:nvPr/>
        </p:nvCxnSpPr>
        <p:spPr>
          <a:xfrm>
            <a:off x="6075896" y="1196752"/>
            <a:ext cx="656344" cy="49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شكل بيضاوي 79"/>
          <p:cNvSpPr/>
          <p:nvPr/>
        </p:nvSpPr>
        <p:spPr>
          <a:xfrm>
            <a:off x="5648474" y="1319838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+</a:t>
            </a:r>
            <a:r>
              <a:rPr lang="en-US" sz="1600" b="1" dirty="0" err="1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096" name="مخطط انسيابي: معالجة 2095"/>
          <p:cNvSpPr/>
          <p:nvPr/>
        </p:nvSpPr>
        <p:spPr>
          <a:xfrm>
            <a:off x="7910338" y="188640"/>
            <a:ext cx="1126157" cy="3600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Hypoxia</a:t>
            </a:r>
            <a:endParaRPr lang="ar-SA" sz="1600" b="1" dirty="0">
              <a:solidFill>
                <a:schemeClr val="tx1"/>
              </a:solidFill>
            </a:endParaRPr>
          </a:p>
        </p:txBody>
      </p:sp>
      <p:cxnSp>
        <p:nvCxnSpPr>
          <p:cNvPr id="2098" name="رابط كسهم مستقيم 2097"/>
          <p:cNvCxnSpPr/>
          <p:nvPr/>
        </p:nvCxnSpPr>
        <p:spPr>
          <a:xfrm flipH="1">
            <a:off x="7812360" y="548680"/>
            <a:ext cx="936104" cy="1325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3" y="692696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00" name="رابط كسهم مستقيم 2099"/>
          <p:cNvCxnSpPr/>
          <p:nvPr/>
        </p:nvCxnSpPr>
        <p:spPr>
          <a:xfrm flipH="1">
            <a:off x="2195737" y="5363273"/>
            <a:ext cx="44451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Iron for </a:t>
            </a:r>
            <a:r>
              <a:rPr lang="en-US" sz="1600" b="1" dirty="0" err="1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10617"/>
              </p:ext>
            </p:extLst>
          </p:nvPr>
        </p:nvGraphicFramePr>
        <p:xfrm>
          <a:off x="395536" y="1700808"/>
          <a:ext cx="8496944" cy="460851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35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/>
                        <a:t>Factor reducing absorption </a:t>
                      </a:r>
                      <a:endParaRPr lang="ar-SA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/>
                        <a:t>Factors favoring absorption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Inorganic</a:t>
                      </a:r>
                      <a:r>
                        <a:rPr lang="en-US" sz="2000" b="1" baseline="0" dirty="0"/>
                        <a:t> iron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/>
                        <a:t>Haem</a:t>
                      </a:r>
                      <a:r>
                        <a:rPr lang="en-US" sz="2000" b="1" dirty="0"/>
                        <a:t> iron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Ferric iron Fe+++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Ferrous Iron</a:t>
                      </a:r>
                      <a:r>
                        <a:rPr lang="en-US" sz="2000" b="1" baseline="0" dirty="0"/>
                        <a:t> (Fe++)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/>
                        <a:t>Alkalines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Acid 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Iron</a:t>
                      </a:r>
                      <a:r>
                        <a:rPr lang="en-US" sz="2000" b="1" baseline="0" dirty="0"/>
                        <a:t> overload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Iron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def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Tea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Pregnancy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Increased </a:t>
                      </a:r>
                      <a:r>
                        <a:rPr lang="en-US" sz="2000" b="1" dirty="0" err="1"/>
                        <a:t>hepcidin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Hemochromatosis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Precipitating</a:t>
                      </a:r>
                      <a:r>
                        <a:rPr lang="en-US" sz="2000" b="1" baseline="0" dirty="0"/>
                        <a:t> agent(phenol)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Solubilizing</a:t>
                      </a:r>
                      <a:r>
                        <a:rPr lang="en-US" sz="2000" b="1" baseline="0" dirty="0"/>
                        <a:t> agent (Sugar)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627784" y="332656"/>
            <a:ext cx="460851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9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95536" y="980728"/>
            <a:ext cx="842493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1-Body Iron status: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1484784"/>
            <a:ext cx="266429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Increased demands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iron </a:t>
            </a:r>
            <a:r>
              <a:rPr lang="en-US" b="1" dirty="0" err="1">
                <a:solidFill>
                  <a:schemeClr val="tx1"/>
                </a:solidFill>
              </a:rPr>
              <a:t>def.,pregnancy</a:t>
            </a:r>
            <a:r>
              <a:rPr lang="en-US" b="1" dirty="0">
                <a:solidFill>
                  <a:schemeClr val="tx1"/>
                </a:solidFill>
              </a:rPr>
              <a:t>..)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91880" y="1772816"/>
            <a:ext cx="504056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67944" y="1484784"/>
            <a:ext cx="187220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Low iron stores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72200" y="1556792"/>
            <a:ext cx="223224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 high absorption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940152" y="1772816"/>
            <a:ext cx="360040" cy="1440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7584" y="2348880"/>
            <a:ext cx="24482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Iron overload </a:t>
            </a:r>
          </a:p>
        </p:txBody>
      </p:sp>
      <p:sp>
        <p:nvSpPr>
          <p:cNvPr id="21" name="Right Arrow 20"/>
          <p:cNvSpPr/>
          <p:nvPr/>
        </p:nvSpPr>
        <p:spPr>
          <a:xfrm flipV="1">
            <a:off x="3275856" y="2492896"/>
            <a:ext cx="792088" cy="10934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67944" y="2348880"/>
            <a:ext cx="187220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Full iron stores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40152" y="2492896"/>
            <a:ext cx="360040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72200" y="2348880"/>
            <a:ext cx="223224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Low absorption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3528" y="2924944"/>
            <a:ext cx="856895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u="sng" dirty="0">
                <a:solidFill>
                  <a:schemeClr val="tx1"/>
                </a:solidFill>
              </a:rPr>
              <a:t>2- Content and form of dietary iron</a:t>
            </a:r>
          </a:p>
          <a:p>
            <a:pPr algn="l" rtl="0"/>
            <a:endParaRPr lang="en-US" sz="20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1640" y="342900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More Iron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31640" y="378904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err="1">
                <a:solidFill>
                  <a:schemeClr val="tx1"/>
                </a:solidFill>
              </a:rPr>
              <a:t>Heam</a:t>
            </a:r>
            <a:r>
              <a:rPr lang="en-US" sz="2000" b="1" dirty="0">
                <a:solidFill>
                  <a:schemeClr val="tx1"/>
                </a:solidFill>
              </a:rPr>
              <a:t> Iron  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059832" y="364502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059832" y="400506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2080" y="3429000"/>
            <a:ext cx="187220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More absorption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23528" y="4581128"/>
            <a:ext cx="8568952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200" b="1" u="sng" dirty="0">
                <a:solidFill>
                  <a:schemeClr val="tx1"/>
                </a:solidFill>
              </a:rPr>
              <a:t>3- </a:t>
            </a:r>
            <a:r>
              <a:rPr lang="en-US" sz="2400" b="1" u="sng" dirty="0">
                <a:solidFill>
                  <a:schemeClr val="tx1"/>
                </a:solidFill>
              </a:rPr>
              <a:t>Balance between dietary </a:t>
            </a:r>
            <a:r>
              <a:rPr lang="en-US" sz="2400" b="1" u="sng" dirty="0" err="1">
                <a:solidFill>
                  <a:schemeClr val="tx1"/>
                </a:solidFill>
              </a:rPr>
              <a:t>enhancers&amp;Inhibitory</a:t>
            </a:r>
            <a:r>
              <a:rPr lang="en-US" sz="2400" b="1" u="sng" dirty="0">
                <a:solidFill>
                  <a:schemeClr val="tx1"/>
                </a:solidFill>
              </a:rPr>
              <a:t> factors:</a:t>
            </a:r>
            <a:endParaRPr lang="en-US" sz="2200" b="1" u="sng" dirty="0">
              <a:solidFill>
                <a:schemeClr val="tx1"/>
              </a:solidFill>
            </a:endParaRPr>
          </a:p>
          <a:p>
            <a:pPr algn="l" rtl="0"/>
            <a:endParaRPr lang="en-US" sz="2000" b="1" u="sng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5576" y="5301208"/>
            <a:ext cx="316835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1" dirty="0"/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Meat                  (</a:t>
            </a:r>
            <a:r>
              <a:rPr lang="en-US" b="1" dirty="0" err="1">
                <a:solidFill>
                  <a:schemeClr val="tx1"/>
                </a:solidFill>
              </a:rPr>
              <a:t>haem</a:t>
            </a:r>
            <a:r>
              <a:rPr lang="en-US" b="1" dirty="0">
                <a:solidFill>
                  <a:schemeClr val="tx1"/>
                </a:solidFill>
              </a:rPr>
              <a:t> iron)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Fruit                (Vitamin C)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Sugar (</a:t>
            </a:r>
            <a:r>
              <a:rPr lang="en-US" b="1" dirty="0" err="1">
                <a:solidFill>
                  <a:schemeClr val="tx1"/>
                </a:solidFill>
              </a:rPr>
              <a:t>Solubilizing</a:t>
            </a:r>
            <a:r>
              <a:rPr lang="en-US" b="1" dirty="0">
                <a:solidFill>
                  <a:schemeClr val="tx1"/>
                </a:solidFill>
              </a:rPr>
              <a:t> agent 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Acids</a:t>
            </a:r>
          </a:p>
          <a:p>
            <a:pPr algn="l" rtl="0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283968" y="5373216"/>
            <a:ext cx="4032448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Dairy foods                 (calcium)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High fiber foods        (</a:t>
            </a:r>
            <a:r>
              <a:rPr lang="en-US" b="1" dirty="0" err="1">
                <a:solidFill>
                  <a:schemeClr val="tx1"/>
                </a:solidFill>
              </a:rPr>
              <a:t>phytate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Coffee &amp;tea               (</a:t>
            </a:r>
            <a:r>
              <a:rPr lang="en-US" b="1" dirty="0" err="1">
                <a:solidFill>
                  <a:schemeClr val="tx1"/>
                </a:solidFill>
              </a:rPr>
              <a:t>polyphenoles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Anti -Acids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7584" y="5013176"/>
            <a:ext cx="1512168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Enhancers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355976" y="5085184"/>
            <a:ext cx="1296144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Inhibitors</a:t>
            </a:r>
          </a:p>
        </p:txBody>
      </p:sp>
      <p:sp>
        <p:nvSpPr>
          <p:cNvPr id="37" name="مستطيل 2"/>
          <p:cNvSpPr/>
          <p:nvPr/>
        </p:nvSpPr>
        <p:spPr>
          <a:xfrm>
            <a:off x="2771800" y="188640"/>
            <a:ext cx="403244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1640" y="414908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Ferrous Iron  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3059832" y="4293096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8880" y="1340768"/>
            <a:ext cx="8496944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>
                <a:solidFill>
                  <a:schemeClr val="tx1"/>
                </a:solidFill>
              </a:rPr>
              <a:t>1-Chronic blood loss: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GIT Bleeding: peptic ulcer, esophageal </a:t>
            </a:r>
            <a:r>
              <a:rPr lang="en-US" sz="2000" b="1" dirty="0" err="1">
                <a:solidFill>
                  <a:schemeClr val="tx1"/>
                </a:solidFill>
              </a:rPr>
              <a:t>varices</a:t>
            </a:r>
            <a:r>
              <a:rPr lang="en-US" sz="2000" b="1" dirty="0">
                <a:solidFill>
                  <a:schemeClr val="tx1"/>
                </a:solidFill>
              </a:rPr>
              <a:t> , hookworm  cancer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Uterine bleeding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Hematuria</a:t>
            </a:r>
          </a:p>
          <a:p>
            <a:pPr lvl="0" algn="l" rtl="0"/>
            <a:r>
              <a:rPr lang="en-US" sz="2000" b="1" dirty="0">
                <a:solidFill>
                  <a:schemeClr val="tx1"/>
                </a:solidFill>
              </a:rPr>
              <a:t>2- </a:t>
            </a:r>
            <a:r>
              <a:rPr lang="en-US" sz="2400" b="1" u="sng" dirty="0">
                <a:solidFill>
                  <a:prstClr val="black"/>
                </a:solidFill>
              </a:rPr>
              <a:t>Increased demands: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Immaturity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Growth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Pregnancy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EPO therapy</a:t>
            </a:r>
          </a:p>
          <a:p>
            <a:pPr lvl="0" algn="l" rtl="0"/>
            <a:r>
              <a:rPr lang="en-US" sz="2400" b="1" u="sng" dirty="0">
                <a:solidFill>
                  <a:prstClr val="black"/>
                </a:solidFill>
              </a:rPr>
              <a:t>3-Malabsorption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Enteropathy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Gastrectomy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r>
              <a:rPr lang="en-US" sz="2400" b="1" u="sng" dirty="0">
                <a:solidFill>
                  <a:prstClr val="black"/>
                </a:solidFill>
              </a:rPr>
              <a:t>4-Poor diet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Rare as the only cause (rule out other causes)</a:t>
            </a: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404664"/>
            <a:ext cx="345638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Causes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06E5-70DA-41A0-9C2F-BB137560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692696"/>
            <a:ext cx="4186808" cy="65293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0C908-0614-476E-A482-C202D6FC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5"/>
            <a:ext cx="8064896" cy="34563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/>
              <a:t>To understand the normal control of erythropoiesis  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To understand the pathophysiology of anemia 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To recognize the general features of anemia 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To understand the basis of anemia classification 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To understand iron metabolism, how iron deficiency and anemia of chronic disease may arise and how to manage it.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480311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76372"/>
              </p:ext>
            </p:extLst>
          </p:nvPr>
        </p:nvGraphicFramePr>
        <p:xfrm>
          <a:off x="251519" y="1844824"/>
          <a:ext cx="8208913" cy="3727109"/>
        </p:xfrm>
        <a:graphic>
          <a:graphicData uri="http://schemas.openxmlformats.org/drawingml/2006/table">
            <a:tbl>
              <a:tblPr rtl="1"/>
              <a:tblGrid>
                <a:gridCol w="149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2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3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Iron def. </a:t>
                      </a: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anemia 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Latent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Pre-latent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  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Stores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MCV/MCH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        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691680" y="476672"/>
            <a:ext cx="5472608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kern="0" dirty="0">
                <a:solidFill>
                  <a:schemeClr val="tx1"/>
                </a:solidFill>
                <a:latin typeface="Franklin Gothic Medium"/>
              </a:rPr>
              <a:t>Development of IDA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7092280" y="5325616"/>
            <a:ext cx="1584176" cy="1343744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Signs of anemia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8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088194-AEB6-4784-ABD0-63061D7E716C}" type="slidenum">
              <a:rPr lang="ar-SA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36549" name="Picture 5" descr="ch03f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712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1" name="Picture 7" descr="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6712"/>
            <a:ext cx="3886200" cy="35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28600" y="4725144"/>
            <a:ext cx="8591872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Beside symptoms and signs of anaemia +/- bleeding patients present with: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(a): </a:t>
            </a:r>
            <a:r>
              <a:rPr lang="en-US" altLang="ar-SA" sz="2000" b="1" dirty="0" err="1">
                <a:solidFill>
                  <a:prstClr val="black"/>
                </a:solidFill>
                <a:cs typeface="Arial" pitchFamily="34" charset="0"/>
              </a:rPr>
              <a:t>Koilonychia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 (spoon-shaped nails)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(b): Angular stomatitis and/or </a:t>
            </a:r>
            <a:r>
              <a:rPr lang="en-US" altLang="ar-SA" sz="2000" b="1" dirty="0" err="1">
                <a:solidFill>
                  <a:prstClr val="black"/>
                </a:solidFill>
                <a:cs typeface="Arial" pitchFamily="34" charset="0"/>
              </a:rPr>
              <a:t>glossitis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(c): Dysphagia due to pharyngeal web (Plummer-Vinson syndrome)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763688" y="116632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kern="0" dirty="0">
                <a:solidFill>
                  <a:schemeClr val="tx1"/>
                </a:solidFill>
              </a:rPr>
              <a:t>Signs and symptoms of IDA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" y="2492896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8900" y="4402088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4584" y="4405784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h03f0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204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835696" y="260648"/>
            <a:ext cx="475252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5301208"/>
            <a:ext cx="813690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Microcytic hypochromic anemia with: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</a:rPr>
              <a:t>Anisocytosis</a:t>
            </a:r>
            <a:r>
              <a:rPr lang="en-US" sz="2400" b="1" dirty="0">
                <a:solidFill>
                  <a:schemeClr val="tx1"/>
                </a:solidFill>
              </a:rPr>
              <a:t>( variation in size)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</a:rPr>
              <a:t>Pokiliocytosis</a:t>
            </a:r>
            <a:r>
              <a:rPr lang="en-US" sz="2400" b="1" dirty="0">
                <a:solidFill>
                  <a:schemeClr val="tx1"/>
                </a:solidFill>
              </a:rPr>
              <a:t> (variation in shape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RB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8" y="1340768"/>
            <a:ext cx="45581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251520" y="1484784"/>
            <a:ext cx="1008112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normal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611560" y="1772816"/>
            <a:ext cx="367240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909192" y="3068960"/>
            <a:ext cx="8626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15616" y="4725144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Transferrin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20384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20384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قوس كبير أيسر 26"/>
          <p:cNvSpPr/>
          <p:nvPr/>
        </p:nvSpPr>
        <p:spPr>
          <a:xfrm>
            <a:off x="2771800" y="4437112"/>
            <a:ext cx="360040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771800" y="2276872"/>
            <a:ext cx="360040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427984" y="1772816"/>
            <a:ext cx="403244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93204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93204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580112" y="2312876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864696" y="4869160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86814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5580112" y="5229200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83569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Normal</a:t>
            </a:r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79613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IDA</a:t>
            </a:r>
            <a:endParaRPr lang="ar-SA" b="1" dirty="0"/>
          </a:p>
        </p:txBody>
      </p:sp>
      <p:sp>
        <p:nvSpPr>
          <p:cNvPr id="39" name="مستطيل 38"/>
          <p:cNvSpPr/>
          <p:nvPr/>
        </p:nvSpPr>
        <p:spPr>
          <a:xfrm>
            <a:off x="611560" y="6165304"/>
            <a:ext cx="4824536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TIBC : total iron binding capacity of transferrin 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03648" y="2564904"/>
            <a:ext cx="13666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 Low 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7544" y="4005064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</a:t>
            </a:r>
            <a:r>
              <a:rPr lang="en-US" sz="1600" b="1" dirty="0" err="1">
                <a:solidFill>
                  <a:schemeClr val="tx1"/>
                </a:solidFill>
              </a:rPr>
              <a:t>Transferrin</a:t>
            </a:r>
            <a:r>
              <a:rPr lang="en-US" sz="1600" b="1" dirty="0">
                <a:solidFill>
                  <a:schemeClr val="tx1"/>
                </a:solidFill>
              </a:rPr>
              <a:t>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7" name="قوس كبير أيسر 26"/>
          <p:cNvSpPr/>
          <p:nvPr/>
        </p:nvSpPr>
        <p:spPr>
          <a:xfrm>
            <a:off x="2843808" y="3573016"/>
            <a:ext cx="288032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843808" y="2204864"/>
            <a:ext cx="288032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29208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29208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940152" y="2240868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6296744" y="4725144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22818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6012160" y="5229076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763688" y="1628800"/>
            <a:ext cx="144016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b="1" dirty="0"/>
          </a:p>
          <a:p>
            <a:pPr algn="ctr" rtl="0"/>
            <a:r>
              <a:rPr lang="en-US" b="1" dirty="0" err="1"/>
              <a:t>Thalassemia</a:t>
            </a:r>
            <a:endParaRPr lang="en-US" b="1" dirty="0"/>
          </a:p>
          <a:p>
            <a:pPr algn="ctr" rtl="0"/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868144" y="1700808"/>
            <a:ext cx="72008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IDA</a:t>
            </a:r>
            <a:endParaRPr lang="ar-SA" b="1" dirty="0"/>
          </a:p>
        </p:txBody>
      </p:sp>
      <p:sp>
        <p:nvSpPr>
          <p:cNvPr id="20" name="مستطيل 30"/>
          <p:cNvSpPr/>
          <p:nvPr/>
        </p:nvSpPr>
        <p:spPr>
          <a:xfrm>
            <a:off x="428396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5"/>
          <p:cNvSpPr/>
          <p:nvPr/>
        </p:nvSpPr>
        <p:spPr>
          <a:xfrm>
            <a:off x="428396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37"/>
          <p:cNvSpPr/>
          <p:nvPr/>
        </p:nvSpPr>
        <p:spPr>
          <a:xfrm>
            <a:off x="4067944" y="1700808"/>
            <a:ext cx="10081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Normal </a:t>
            </a:r>
            <a:endParaRPr lang="ar-SA" b="1" dirty="0"/>
          </a:p>
        </p:txBody>
      </p:sp>
      <p:sp>
        <p:nvSpPr>
          <p:cNvPr id="41" name="مستطيل 24"/>
          <p:cNvSpPr/>
          <p:nvPr/>
        </p:nvSpPr>
        <p:spPr>
          <a:xfrm>
            <a:off x="3203848" y="2132856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25"/>
          <p:cNvSpPr/>
          <p:nvPr/>
        </p:nvSpPr>
        <p:spPr>
          <a:xfrm>
            <a:off x="3203848" y="3429000"/>
            <a:ext cx="576064" cy="24482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h03f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2" y="2045568"/>
            <a:ext cx="8740148" cy="3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9512" y="1412776"/>
            <a:ext cx="864096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 BM Iron stain (Perl’s stain): The gold standard but invasive procedure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5949280"/>
            <a:ext cx="208823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Normal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5949280"/>
            <a:ext cx="396044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IDA: reduced or absent  iron stores</a:t>
            </a:r>
          </a:p>
          <a:p>
            <a:pPr algn="ctr" rtl="0"/>
            <a:r>
              <a:rPr lang="en-US" b="1" dirty="0">
                <a:solidFill>
                  <a:schemeClr val="tx1"/>
                </a:solidFill>
              </a:rPr>
              <a:t>(hemosiderin)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7556" y="260648"/>
            <a:ext cx="30963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5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404664"/>
            <a:ext cx="410445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Treatment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1700808"/>
            <a:ext cx="835292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Treat the underlying cause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replacement therapy: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Oral :( Ferrous </a:t>
            </a:r>
            <a:r>
              <a:rPr lang="en-US" sz="2400" b="1" dirty="0" err="1">
                <a:solidFill>
                  <a:schemeClr val="tx1"/>
                </a:solidFill>
              </a:rPr>
              <a:t>Sulphate</a:t>
            </a:r>
            <a:r>
              <a:rPr lang="en-US" sz="2400" b="1" dirty="0">
                <a:solidFill>
                  <a:schemeClr val="tx1"/>
                </a:solidFill>
              </a:rPr>
              <a:t>  OD for 6 months)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Intravenous:( Ferric sucrose  OD for 6 months)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7572" y="4509120"/>
            <a:ext cx="52588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err="1">
                <a:solidFill>
                  <a:schemeClr val="tx1"/>
                </a:solidFill>
              </a:rPr>
              <a:t>Hb</a:t>
            </a:r>
            <a:r>
              <a:rPr lang="en-US" sz="2000" b="1" dirty="0">
                <a:solidFill>
                  <a:schemeClr val="tx1"/>
                </a:solidFill>
              </a:rPr>
              <a:t> should rise 2g/</a:t>
            </a:r>
            <a:r>
              <a:rPr lang="en-US" sz="2000" b="1" dirty="0" err="1">
                <a:solidFill>
                  <a:schemeClr val="tx1"/>
                </a:solidFill>
              </a:rPr>
              <a:t>dL</a:t>
            </a:r>
            <a:r>
              <a:rPr lang="en-US" sz="2000" b="1" dirty="0">
                <a:solidFill>
                  <a:schemeClr val="tx1"/>
                </a:solidFill>
              </a:rPr>
              <a:t> every 3 weeks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6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476672"/>
            <a:ext cx="432048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PREVENTION OF IDA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3568" y="1628800"/>
            <a:ext cx="7920880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Dietary modification</a:t>
            </a:r>
          </a:p>
          <a:p>
            <a:pPr marL="342900" indent="-342900" algn="l" rtl="0"/>
            <a:r>
              <a:rPr lang="en-US" sz="2400" b="1" dirty="0">
                <a:solidFill>
                  <a:schemeClr val="tx1"/>
                </a:solidFill>
              </a:rPr>
              <a:t>           </a:t>
            </a:r>
            <a:r>
              <a:rPr lang="en-US" sz="2400" dirty="0">
                <a:solidFill>
                  <a:schemeClr val="tx1"/>
                </a:solidFill>
              </a:rPr>
              <a:t>Meat is better source than vegetables. 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Food fortification (with ferrous sulfate)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ar-SA" sz="2400" dirty="0">
                <a:solidFill>
                  <a:schemeClr val="tx1"/>
                </a:solidFill>
              </a:rPr>
              <a:t>GIT disturbances ,staining of teeth &amp; metallic taste.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Iron supplementation:</a:t>
            </a:r>
          </a:p>
          <a:p>
            <a:pPr marL="342900" indent="-342900" algn="l" rtl="0"/>
            <a:r>
              <a:rPr lang="en-US" sz="2000" b="1" dirty="0">
                <a:solidFill>
                  <a:schemeClr val="tx1"/>
                </a:solidFill>
              </a:rPr>
              <a:t>              </a:t>
            </a:r>
            <a:r>
              <a:rPr lang="en-US" sz="2400" dirty="0">
                <a:solidFill>
                  <a:schemeClr val="tx1"/>
                </a:solidFill>
              </a:rPr>
              <a:t>For high risk groups.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24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Anemia of chronic disease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1484784"/>
            <a:ext cx="8280920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Normochromic normocytic  (usually) anemia caused by decreased  release of iron from iron stores due to raised serum Hepcidin .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Associated with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>
                <a:solidFill>
                  <a:schemeClr val="tx1"/>
                </a:solidFill>
              </a:rPr>
              <a:t>   - Chronic infection including HIV, malaria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>
                <a:solidFill>
                  <a:schemeClr val="tx1"/>
                </a:solidFill>
              </a:rPr>
              <a:t>   - </a:t>
            </a:r>
            <a:r>
              <a:rPr lang="en-US" sz="2400" b="1">
                <a:solidFill>
                  <a:schemeClr val="tx1"/>
                </a:solidFill>
              </a:rPr>
              <a:t>Chronic inflammations</a:t>
            </a:r>
            <a:endParaRPr lang="en-US" sz="2400" b="1" dirty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>
                <a:solidFill>
                  <a:schemeClr val="tx1"/>
                </a:solidFill>
              </a:rPr>
              <a:t>   -Tissue necrosis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>
                <a:solidFill>
                  <a:schemeClr val="tx1"/>
                </a:solidFill>
              </a:rPr>
              <a:t>    -Malignancy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464496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0503"/>
            <a:ext cx="2716956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6876256" y="2512197"/>
            <a:ext cx="5625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452320" y="2492896"/>
            <a:ext cx="144016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Hepcidin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7020272" y="116632"/>
            <a:ext cx="576064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IL-6</a:t>
            </a:r>
          </a:p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IL-1</a:t>
            </a:r>
          </a:p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TNF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00" name="رابط كسهم مستقيم 2099"/>
          <p:cNvCxnSpPr/>
          <p:nvPr/>
        </p:nvCxnSpPr>
        <p:spPr>
          <a:xfrm flipH="1">
            <a:off x="2267744" y="5229200"/>
            <a:ext cx="468052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 no Iron for </a:t>
            </a:r>
            <a:r>
              <a:rPr lang="en-US" sz="1600" b="1" dirty="0" err="1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236296" y="836712"/>
            <a:ext cx="45719" cy="165618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شكل بيضاوي 79"/>
          <p:cNvSpPr/>
          <p:nvPr/>
        </p:nvSpPr>
        <p:spPr>
          <a:xfrm>
            <a:off x="6876256" y="1124744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+</a:t>
            </a:r>
            <a:r>
              <a:rPr lang="en-US" sz="1600" b="1" dirty="0" err="1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4008" y="188640"/>
            <a:ext cx="14401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Tuberculosis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SLE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Carcinoma 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Lymphoma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084168" y="620688"/>
            <a:ext cx="936104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flipV="1">
            <a:off x="2339752" y="2708920"/>
            <a:ext cx="4536504" cy="7200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شكل بيضاوي 2089"/>
          <p:cNvSpPr/>
          <p:nvPr/>
        </p:nvSpPr>
        <p:spPr>
          <a:xfrm>
            <a:off x="4644008" y="2636912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 </a:t>
            </a:r>
            <a:r>
              <a:rPr lang="en-US" sz="1600" b="1" dirty="0" err="1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flipH="1">
            <a:off x="7282015" y="2924944"/>
            <a:ext cx="45719" cy="21602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2" y="50215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9715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01317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08518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7321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38847"/>
            <a:ext cx="216024" cy="2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0526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988840"/>
            <a:ext cx="7416824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8800" b="1" dirty="0">
                <a:solidFill>
                  <a:srgbClr val="FF0000"/>
                </a:solidFill>
              </a:rPr>
              <a:t>Hemoglobin??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AF42-4625-4423-97FC-3BDEC1DB6D99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67544" y="16288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chemeClr val="tx2"/>
              </a:buClr>
              <a:buSzPct val="110000"/>
              <a:buFontTx/>
              <a:buChar char="•"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2483768" y="5473640"/>
            <a:ext cx="3949204" cy="112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Management: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Treat the underlying cause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Iron replacement +/- EPO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484784"/>
            <a:ext cx="8352928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Normocytic normochromic or mildly microcytic anaemia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Low serum iron and TIBC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Normal or high serum ferritin ( acute phase reactant)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High haemosiderin in macrophages but low in normoblasts </a:t>
            </a:r>
          </a:p>
        </p:txBody>
      </p:sp>
      <p:pic>
        <p:nvPicPr>
          <p:cNvPr id="2050" name="Picture 2" descr="https://encrypted-tbn3.gstatic.com/images?q=tbn:ANd9GcSdA_jVWEOlW2RyMbpBUuT7Wa12sWLo_dNrGRz2dZL5Tk1ZCR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168352" cy="20162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51720" y="404664"/>
            <a:ext cx="48965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Work-up and treatment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288427" y="1026468"/>
            <a:ext cx="81729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على شكل حرف L 31"/>
          <p:cNvSpPr/>
          <p:nvPr/>
        </p:nvSpPr>
        <p:spPr>
          <a:xfrm>
            <a:off x="3923928" y="1772816"/>
            <a:ext cx="1944216" cy="2016224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على شكل حرف L 32"/>
          <p:cNvSpPr/>
          <p:nvPr/>
        </p:nvSpPr>
        <p:spPr>
          <a:xfrm rot="10800000">
            <a:off x="1893616" y="3861048"/>
            <a:ext cx="1958303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ى شكل حرف L 33"/>
          <p:cNvSpPr/>
          <p:nvPr/>
        </p:nvSpPr>
        <p:spPr>
          <a:xfrm rot="16200000">
            <a:off x="1893618" y="1844824"/>
            <a:ext cx="1944216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ى شكل حرف L 34"/>
          <p:cNvSpPr/>
          <p:nvPr/>
        </p:nvSpPr>
        <p:spPr>
          <a:xfrm rot="5400000">
            <a:off x="3959932" y="3825044"/>
            <a:ext cx="1872208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3923928" y="1268760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/>
              <a:t>α</a:t>
            </a:r>
            <a:endParaRPr lang="ar-SA" sz="2000" b="1" dirty="0"/>
          </a:p>
        </p:txBody>
      </p:sp>
      <p:sp>
        <p:nvSpPr>
          <p:cNvPr id="37" name="شكل بيضاوي 36"/>
          <p:cNvSpPr/>
          <p:nvPr/>
        </p:nvSpPr>
        <p:spPr>
          <a:xfrm rot="16200000">
            <a:off x="2194609" y="2422015"/>
            <a:ext cx="504056" cy="22299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 rot="16200000">
            <a:off x="5004048" y="2492896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297772" y="1270068"/>
            <a:ext cx="504056" cy="2158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/>
              <a:t>β</a:t>
            </a:r>
            <a:endParaRPr lang="ar-SA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3923928" y="4077072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/>
              <a:t>β</a:t>
            </a:r>
            <a:endParaRPr lang="ar-SA" b="1" dirty="0"/>
          </a:p>
        </p:txBody>
      </p:sp>
      <p:sp>
        <p:nvSpPr>
          <p:cNvPr id="41" name="شكل بيضاوي 40"/>
          <p:cNvSpPr/>
          <p:nvPr/>
        </p:nvSpPr>
        <p:spPr>
          <a:xfrm rot="5400000">
            <a:off x="2188692" y="3003996"/>
            <a:ext cx="504056" cy="2218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2" name="شكل بيضاوي 41"/>
          <p:cNvSpPr/>
          <p:nvPr/>
        </p:nvSpPr>
        <p:spPr>
          <a:xfrm rot="5400000">
            <a:off x="5076056" y="2996952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347864" y="4057870"/>
            <a:ext cx="504056" cy="2107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/>
              <a:t>α</a:t>
            </a:r>
            <a:endParaRPr lang="ar-SA" b="1" dirty="0"/>
          </a:p>
        </p:txBody>
      </p:sp>
      <p:sp>
        <p:nvSpPr>
          <p:cNvPr id="44" name="شكل بيضاوي 43"/>
          <p:cNvSpPr/>
          <p:nvPr/>
        </p:nvSpPr>
        <p:spPr>
          <a:xfrm>
            <a:off x="4374881" y="2218677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4608004" y="256490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427984" y="4305538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2240733" y="2217306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2267744" y="4347102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2572532" y="465963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2483768" y="2590853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680012" y="4608131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6300192" y="1340767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Globin chain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 flipH="1">
            <a:off x="4427984" y="1630108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804248" y="2564904"/>
            <a:ext cx="1224136" cy="491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Haem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 flipH="1">
            <a:off x="5796136" y="2821945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6444208" y="4473770"/>
            <a:ext cx="1656184" cy="467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>
                <a:solidFill>
                  <a:schemeClr val="tx1"/>
                </a:solidFill>
              </a:rPr>
              <a:t>Prophyrin</a:t>
            </a:r>
            <a:r>
              <a:rPr lang="en-US" dirty="0">
                <a:solidFill>
                  <a:schemeClr val="tx1"/>
                </a:solidFill>
              </a:rPr>
              <a:t> ring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5508104" y="472514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395536" y="4581128"/>
            <a:ext cx="1282054" cy="481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Iron atom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3" name="رابط كسهم مستقيم 72"/>
          <p:cNvCxnSpPr>
            <a:endCxn id="49" idx="1"/>
          </p:cNvCxnSpPr>
          <p:nvPr/>
        </p:nvCxnSpPr>
        <p:spPr>
          <a:xfrm>
            <a:off x="1622338" y="4848655"/>
            <a:ext cx="95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قوس كبير أيمن 82"/>
          <p:cNvSpPr/>
          <p:nvPr/>
        </p:nvSpPr>
        <p:spPr>
          <a:xfrm>
            <a:off x="5436096" y="2348880"/>
            <a:ext cx="29946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حابة 85"/>
          <p:cNvSpPr/>
          <p:nvPr/>
        </p:nvSpPr>
        <p:spPr>
          <a:xfrm>
            <a:off x="1596828" y="2133510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O2</a:t>
            </a:r>
            <a:endParaRPr lang="ar-SA" dirty="0"/>
          </a:p>
        </p:txBody>
      </p:sp>
      <p:sp>
        <p:nvSpPr>
          <p:cNvPr id="87" name="سحابة 86"/>
          <p:cNvSpPr/>
          <p:nvPr/>
        </p:nvSpPr>
        <p:spPr>
          <a:xfrm>
            <a:off x="4932040" y="1846132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O2</a:t>
            </a:r>
            <a:endParaRPr lang="ar-SA" dirty="0"/>
          </a:p>
        </p:txBody>
      </p:sp>
      <p:sp>
        <p:nvSpPr>
          <p:cNvPr id="88" name="سحابة 87"/>
          <p:cNvSpPr/>
          <p:nvPr/>
        </p:nvSpPr>
        <p:spPr>
          <a:xfrm>
            <a:off x="5364088" y="4939633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9" name="سحابة 88"/>
          <p:cNvSpPr/>
          <p:nvPr/>
        </p:nvSpPr>
        <p:spPr>
          <a:xfrm>
            <a:off x="1858737" y="5301208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O2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2097435" y="188640"/>
            <a:ext cx="4438285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Hemoglobin structure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560" y="594928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Dr. </a:t>
            </a:r>
            <a:r>
              <a:rPr lang="en-US" sz="1000" dirty="0" err="1"/>
              <a:t>Aljabry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368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91780" y="261982"/>
            <a:ext cx="35643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Hemoglobin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8812" y="1268760"/>
            <a:ext cx="853366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Hemoglobin is the protein molecule in RBC that </a:t>
            </a:r>
            <a:r>
              <a:rPr lang="en-US" sz="2400" b="1" u="sng" dirty="0">
                <a:solidFill>
                  <a:schemeClr val="tx1"/>
                </a:solidFill>
              </a:rPr>
              <a:t>carries O2 </a:t>
            </a:r>
            <a:r>
              <a:rPr lang="en-US" sz="2400" b="1" dirty="0">
                <a:solidFill>
                  <a:schemeClr val="tx1"/>
                </a:solidFill>
              </a:rPr>
              <a:t>from the lungs to the body's tissues and returns carbon CO2 from the tissues back to the lungs.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Hemoglobin  </a:t>
            </a:r>
            <a:r>
              <a:rPr lang="en-US" sz="2400" b="1" u="sng" dirty="0">
                <a:solidFill>
                  <a:schemeClr val="tx1"/>
                </a:solidFill>
              </a:rPr>
              <a:t>maintains the shape </a:t>
            </a:r>
            <a:r>
              <a:rPr lang="en-US" sz="2400" b="1" dirty="0">
                <a:solidFill>
                  <a:schemeClr val="tx1"/>
                </a:solidFill>
              </a:rPr>
              <a:t>of RBC also.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680520" cy="36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8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068388"/>
            <a:ext cx="8964487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47664" y="4581128"/>
            <a:ext cx="144016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51520" y="4437112"/>
            <a:ext cx="8496944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59224" y="3768688"/>
            <a:ext cx="275659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Hematopoietic stem cell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1- Self renewal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2- Cell differentiation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15816" y="260648"/>
            <a:ext cx="381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Hematopoiesis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3819" y="3723090"/>
            <a:ext cx="1370189" cy="28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</a:rPr>
              <a:t>Myeloid SC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96597" y="3723090"/>
            <a:ext cx="235516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</a:rPr>
              <a:t>Erythroid Precursors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5013176"/>
            <a:ext cx="18002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Transcriptional 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Factor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28084" y="4869160"/>
            <a:ext cx="16921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Erythropoietin 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GATA1</a:t>
            </a:r>
          </a:p>
          <a:p>
            <a:pPr algn="ctr"/>
            <a:endParaRPr lang="ar-SA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2051720" y="5399505"/>
            <a:ext cx="31683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34564BC-853B-4031-8B00-B9F0416CBB70}" type="slidenum">
              <a:rPr lang="ar-SA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2517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872AE415-9007-4F96-8E02-4FFCA6F46CC9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6502"/>
            <a:ext cx="8712968" cy="1650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04048" y="4837218"/>
            <a:ext cx="1245588" cy="463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Late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 Normoblast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300192" y="4838402"/>
            <a:ext cx="1331168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Reticulocyte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31360" y="4838402"/>
            <a:ext cx="1261120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Erythrocyte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907704" y="4804594"/>
            <a:ext cx="1368152" cy="496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Basophilic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Normoblast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79512" y="4805778"/>
            <a:ext cx="1440160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Erythroblast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419872" y="4805778"/>
            <a:ext cx="1512168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Intermediate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Normoblast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79512" y="5301208"/>
            <a:ext cx="871296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5536" y="5326360"/>
            <a:ext cx="864096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+</a:t>
            </a:r>
            <a:endParaRPr lang="ar-SA" sz="3200" b="1" dirty="0"/>
          </a:p>
        </p:txBody>
      </p:sp>
      <p:sp>
        <p:nvSpPr>
          <p:cNvPr id="26" name="مستطيل 25"/>
          <p:cNvSpPr/>
          <p:nvPr/>
        </p:nvSpPr>
        <p:spPr>
          <a:xfrm>
            <a:off x="2123727" y="5313784"/>
            <a:ext cx="914943" cy="4194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++</a:t>
            </a:r>
            <a:endParaRPr lang="ar-SA" sz="3200" b="1" dirty="0"/>
          </a:p>
        </p:txBody>
      </p:sp>
      <p:sp>
        <p:nvSpPr>
          <p:cNvPr id="27" name="مستطيل 26"/>
          <p:cNvSpPr/>
          <p:nvPr/>
        </p:nvSpPr>
        <p:spPr>
          <a:xfrm>
            <a:off x="3743661" y="5301208"/>
            <a:ext cx="972355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+++</a:t>
            </a:r>
            <a:endParaRPr lang="ar-SA" sz="3200" b="1" dirty="0"/>
          </a:p>
        </p:txBody>
      </p:sp>
      <p:sp>
        <p:nvSpPr>
          <p:cNvPr id="28" name="مستطيل 27"/>
          <p:cNvSpPr/>
          <p:nvPr/>
        </p:nvSpPr>
        <p:spPr>
          <a:xfrm>
            <a:off x="5220072" y="5301208"/>
            <a:ext cx="1008112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++</a:t>
            </a:r>
            <a:endParaRPr lang="ar-SA" sz="2800" b="1" dirty="0"/>
          </a:p>
        </p:txBody>
      </p:sp>
      <p:sp>
        <p:nvSpPr>
          <p:cNvPr id="29" name="مستطيل 28"/>
          <p:cNvSpPr/>
          <p:nvPr/>
        </p:nvSpPr>
        <p:spPr>
          <a:xfrm>
            <a:off x="6588224" y="5301208"/>
            <a:ext cx="952500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+</a:t>
            </a:r>
            <a:endParaRPr lang="ar-SA" sz="2800" b="1" dirty="0"/>
          </a:p>
        </p:txBody>
      </p:sp>
      <p:sp>
        <p:nvSpPr>
          <p:cNvPr id="30" name="مستطيل 29"/>
          <p:cNvSpPr/>
          <p:nvPr/>
        </p:nvSpPr>
        <p:spPr>
          <a:xfrm>
            <a:off x="7956376" y="5301208"/>
            <a:ext cx="79865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</a:t>
            </a:r>
            <a:endParaRPr lang="ar-SA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55876" y="5853608"/>
            <a:ext cx="2628292" cy="815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Synthesis of Hemoglobin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 flipH="1">
            <a:off x="2812357" y="255907"/>
            <a:ext cx="3849834" cy="62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>
                <a:solidFill>
                  <a:schemeClr val="tx1"/>
                </a:solidFill>
              </a:rPr>
              <a:t>Erythropoiesis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9512" y="1196752"/>
            <a:ext cx="885747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The “Bone Marrow” is the major site  with the need of: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Folic acid – Iron “Ferrous” – </a:t>
            </a:r>
            <a:r>
              <a:rPr lang="en-US" sz="2400" b="1" dirty="0" err="1">
                <a:solidFill>
                  <a:schemeClr val="tx1"/>
                </a:solidFill>
              </a:rPr>
              <a:t>Vit</a:t>
            </a:r>
            <a:r>
              <a:rPr lang="en-US" sz="2400" b="1" dirty="0">
                <a:solidFill>
                  <a:schemeClr val="tx1"/>
                </a:solidFill>
              </a:rPr>
              <a:t> B12 – Erythropoietin -Amino acids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minerals - other regulatory factors 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73972"/>
              </p:ext>
            </p:extLst>
          </p:nvPr>
        </p:nvGraphicFramePr>
        <p:xfrm>
          <a:off x="451120" y="1035580"/>
          <a:ext cx="6326470" cy="275346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45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Female</a:t>
                      </a:r>
                      <a:endParaRPr lang="ar-S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Male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Indices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11.5-15.5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13.5-17.5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Hemoglobin(g/</a:t>
                      </a:r>
                      <a:r>
                        <a:rPr lang="en-US" sz="1800" b="1" dirty="0" err="1"/>
                        <a:t>dL</a:t>
                      </a:r>
                      <a:r>
                        <a:rPr lang="en-US" sz="1800" b="1" dirty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36-48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40-52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Hematocrit (PCV) (%)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3.9-5.6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4.5-6.5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Red</a:t>
                      </a:r>
                      <a:r>
                        <a:rPr lang="en-US" sz="1800" b="1" baseline="0" dirty="0"/>
                        <a:t> Cell Count (×10¹²)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76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/>
                        <a:t>80-95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Mean Cell Volume (MCV)</a:t>
                      </a:r>
                      <a:r>
                        <a:rPr lang="en-US" sz="1800" b="1" baseline="0" dirty="0"/>
                        <a:t> (</a:t>
                      </a:r>
                      <a:r>
                        <a:rPr lang="en-US" sz="1800" b="1" baseline="0" dirty="0" err="1"/>
                        <a:t>fL</a:t>
                      </a:r>
                      <a:r>
                        <a:rPr lang="en-US" sz="1800" b="1" baseline="0" dirty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7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30-35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Mean Cell</a:t>
                      </a:r>
                      <a:r>
                        <a:rPr lang="en-US" sz="1800" b="1" baseline="0" dirty="0"/>
                        <a:t> Hemoglobin (MCH) (</a:t>
                      </a:r>
                      <a:r>
                        <a:rPr lang="en-US" sz="1800" b="1" baseline="0" dirty="0" err="1"/>
                        <a:t>pg</a:t>
                      </a:r>
                      <a:r>
                        <a:rPr lang="en-US" sz="1800" b="1" baseline="0" dirty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6" name="مستطيل مستدير الزوايا 95"/>
          <p:cNvSpPr/>
          <p:nvPr/>
        </p:nvSpPr>
        <p:spPr>
          <a:xfrm rot="16200000">
            <a:off x="6382588" y="4303483"/>
            <a:ext cx="2448273" cy="2283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6665366" y="5454104"/>
            <a:ext cx="642938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6810383" y="5650016"/>
            <a:ext cx="320675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7817494" y="4241080"/>
            <a:ext cx="642938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7921475" y="4365104"/>
            <a:ext cx="434975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" name="مستطيل مستدير الزوايا 101"/>
          <p:cNvSpPr/>
          <p:nvPr/>
        </p:nvSpPr>
        <p:spPr>
          <a:xfrm rot="16200000">
            <a:off x="3300298" y="3741473"/>
            <a:ext cx="2399387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3059832" y="5497276"/>
            <a:ext cx="864096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3974206" y="4888101"/>
            <a:ext cx="669802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4644008" y="4307015"/>
            <a:ext cx="381769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" name="مستطيل مستدير الزوايا 148"/>
          <p:cNvSpPr/>
          <p:nvPr/>
        </p:nvSpPr>
        <p:spPr>
          <a:xfrm>
            <a:off x="611560" y="4269972"/>
            <a:ext cx="1810702" cy="239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0" name="Group 3"/>
          <p:cNvGrpSpPr>
            <a:grpSpLocks/>
          </p:cNvGrpSpPr>
          <p:nvPr/>
        </p:nvGrpSpPr>
        <p:grpSpPr bwMode="auto">
          <a:xfrm>
            <a:off x="827584" y="4365104"/>
            <a:ext cx="1371600" cy="2183363"/>
            <a:chOff x="288" y="2016"/>
            <a:chExt cx="1200" cy="5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13" name="مستطيل 212"/>
          <p:cNvSpPr/>
          <p:nvPr/>
        </p:nvSpPr>
        <p:spPr>
          <a:xfrm>
            <a:off x="1043608" y="3974163"/>
            <a:ext cx="1111016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5" name="مستطيل 214"/>
          <p:cNvSpPr/>
          <p:nvPr/>
        </p:nvSpPr>
        <p:spPr>
          <a:xfrm>
            <a:off x="3779912" y="6165304"/>
            <a:ext cx="1368946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Macrocytic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6" name="مستطيل 215"/>
          <p:cNvSpPr/>
          <p:nvPr/>
        </p:nvSpPr>
        <p:spPr>
          <a:xfrm>
            <a:off x="4427984" y="5506000"/>
            <a:ext cx="1323369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7" name="مستطيل 216"/>
          <p:cNvSpPr/>
          <p:nvPr/>
        </p:nvSpPr>
        <p:spPr>
          <a:xfrm>
            <a:off x="4932040" y="4726203"/>
            <a:ext cx="1224136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Microcytic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8" name="مستطيل 217"/>
          <p:cNvSpPr/>
          <p:nvPr/>
        </p:nvSpPr>
        <p:spPr>
          <a:xfrm>
            <a:off x="3923928" y="4030118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MCV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9" name="مستطيل 218"/>
          <p:cNvSpPr/>
          <p:nvPr/>
        </p:nvSpPr>
        <p:spPr>
          <a:xfrm>
            <a:off x="6732240" y="6195628"/>
            <a:ext cx="1898867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0" name="مستطيل 219"/>
          <p:cNvSpPr/>
          <p:nvPr/>
        </p:nvSpPr>
        <p:spPr>
          <a:xfrm>
            <a:off x="7164288" y="4983385"/>
            <a:ext cx="1512168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Hypochromic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1" name="مستطيل 220"/>
          <p:cNvSpPr/>
          <p:nvPr/>
        </p:nvSpPr>
        <p:spPr>
          <a:xfrm>
            <a:off x="7020272" y="3982645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MCH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24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1196752"/>
            <a:ext cx="1835214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مستطيل 226"/>
          <p:cNvSpPr/>
          <p:nvPr/>
        </p:nvSpPr>
        <p:spPr>
          <a:xfrm>
            <a:off x="2267744" y="188640"/>
            <a:ext cx="3820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24328" y="836712"/>
            <a:ext cx="7497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HCT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8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1844824"/>
            <a:ext cx="828092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kumimoji="0" lang="en-US" altLang="ar-SA" sz="2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</a:t>
            </a:r>
            <a:r>
              <a:rPr kumimoji="0" lang="en-US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(without) -</a:t>
            </a:r>
            <a:r>
              <a:rPr kumimoji="0" lang="en-US" altLang="ar-SA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en-US" altLang="ar-SA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emia</a:t>
            </a:r>
            <a:r>
              <a:rPr kumimoji="0" lang="en-US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(blood) 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Arial" pitchFamily="34" charset="0"/>
              </a:rPr>
              <a:t>Reduction of </a:t>
            </a:r>
            <a:r>
              <a:rPr lang="en-US" altLang="ar-SA" sz="2400" b="1" kern="0" dirty="0" err="1">
                <a:solidFill>
                  <a:schemeClr val="tx1"/>
                </a:solidFill>
                <a:latin typeface="Arial" pitchFamily="34" charset="0"/>
              </a:rPr>
              <a:t>Hb</a:t>
            </a:r>
            <a:r>
              <a:rPr lang="en-US" altLang="ar-SA" sz="2400" b="1" kern="0" dirty="0">
                <a:solidFill>
                  <a:schemeClr val="tx1"/>
                </a:solidFill>
                <a:latin typeface="Arial" pitchFamily="34" charset="0"/>
              </a:rPr>
              <a:t> concentration below the normal range for the age and gender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Arial" pitchFamily="34" charset="0"/>
              </a:rPr>
              <a:t>Leading to decreased O2 carrying capacity of blood  and thus O2 availability to tissues (hypoxia)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67744" y="404664"/>
            <a:ext cx="35283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ANEMIA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6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1097</Words>
  <Application>Microsoft Office PowerPoint</Application>
  <PresentationFormat>On-screen Show (4:3)</PresentationFormat>
  <Paragraphs>366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Franklin Gothic Medium</vt:lpstr>
      <vt:lpstr>Calibri Light</vt:lpstr>
      <vt:lpstr>Calibri</vt:lpstr>
      <vt:lpstr>Times New Roman</vt:lpstr>
      <vt:lpstr>Arial</vt:lpstr>
      <vt:lpstr>Office Theme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MANSOR</cp:lastModifiedBy>
  <cp:revision>214</cp:revision>
  <dcterms:created xsi:type="dcterms:W3CDTF">2013-12-05T17:48:18Z</dcterms:created>
  <dcterms:modified xsi:type="dcterms:W3CDTF">2019-11-26T03:12:09Z</dcterms:modified>
</cp:coreProperties>
</file>