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332" r:id="rId4"/>
    <p:sldId id="258" r:id="rId5"/>
    <p:sldId id="331" r:id="rId6"/>
    <p:sldId id="325" r:id="rId7"/>
    <p:sldId id="268" r:id="rId8"/>
    <p:sldId id="261" r:id="rId9"/>
    <p:sldId id="269" r:id="rId10"/>
    <p:sldId id="329" r:id="rId11"/>
    <p:sldId id="273" r:id="rId12"/>
    <p:sldId id="274" r:id="rId13"/>
    <p:sldId id="275" r:id="rId14"/>
    <p:sldId id="327" r:id="rId15"/>
    <p:sldId id="278" r:id="rId16"/>
    <p:sldId id="263" r:id="rId17"/>
    <p:sldId id="276" r:id="rId18"/>
    <p:sldId id="277" r:id="rId19"/>
    <p:sldId id="285" r:id="rId20"/>
    <p:sldId id="286" r:id="rId21"/>
    <p:sldId id="287" r:id="rId22"/>
    <p:sldId id="290" r:id="rId23"/>
    <p:sldId id="291" r:id="rId24"/>
    <p:sldId id="292" r:id="rId25"/>
    <p:sldId id="339" r:id="rId26"/>
    <p:sldId id="299" r:id="rId27"/>
    <p:sldId id="300" r:id="rId28"/>
    <p:sldId id="340" r:id="rId29"/>
    <p:sldId id="295" r:id="rId30"/>
    <p:sldId id="303" r:id="rId31"/>
    <p:sldId id="301" r:id="rId32"/>
    <p:sldId id="305" r:id="rId33"/>
    <p:sldId id="308" r:id="rId34"/>
    <p:sldId id="309" r:id="rId35"/>
    <p:sldId id="310" r:id="rId36"/>
    <p:sldId id="313" r:id="rId37"/>
    <p:sldId id="314" r:id="rId38"/>
    <p:sldId id="315" r:id="rId39"/>
    <p:sldId id="321" r:id="rId40"/>
    <p:sldId id="322" r:id="rId41"/>
    <p:sldId id="318" r:id="rId42"/>
    <p:sldId id="333" r:id="rId43"/>
    <p:sldId id="334" r:id="rId44"/>
    <p:sldId id="335" r:id="rId45"/>
    <p:sldId id="336" r:id="rId46"/>
    <p:sldId id="337" r:id="rId47"/>
    <p:sldId id="338" r:id="rId48"/>
    <p:sldId id="32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26E"/>
    <a:srgbClr val="698E26"/>
    <a:srgbClr val="30450F"/>
    <a:srgbClr val="1F2C0A"/>
    <a:srgbClr val="0F1505"/>
    <a:srgbClr val="4E6A1C"/>
    <a:srgbClr val="15039B"/>
    <a:srgbClr val="CD4FA9"/>
    <a:srgbClr val="B33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49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7F2219-C952-466A-8028-98101BD08771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489926-EF14-4203-9F7D-D8181C1AFBD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62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2219-C952-466A-8028-98101BD08771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9926-EF14-4203-9F7D-D8181C1A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8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2219-C952-466A-8028-98101BD08771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9926-EF14-4203-9F7D-D8181C1A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2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2219-C952-466A-8028-98101BD08771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9926-EF14-4203-9F7D-D8181C1A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2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2219-C952-466A-8028-98101BD08771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9926-EF14-4203-9F7D-D8181C1AFBD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57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2219-C952-466A-8028-98101BD08771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9926-EF14-4203-9F7D-D8181C1A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7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2219-C952-466A-8028-98101BD08771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9926-EF14-4203-9F7D-D8181C1A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8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2219-C952-466A-8028-98101BD08771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9926-EF14-4203-9F7D-D8181C1A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9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2219-C952-466A-8028-98101BD08771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9926-EF14-4203-9F7D-D8181C1A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2219-C952-466A-8028-98101BD08771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9926-EF14-4203-9F7D-D8181C1A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6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2219-C952-466A-8028-98101BD08771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9926-EF14-4203-9F7D-D8181C1A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7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57F2219-C952-466A-8028-98101BD08771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B489926-EF14-4203-9F7D-D8181C1A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8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jm.org/do/10.1056/NEJMdo005273/full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1433193"/>
            <a:ext cx="11471565" cy="173934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503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DISORDERS OF GLOBIN SYNTHESIS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37067" y="3685461"/>
            <a:ext cx="11600257" cy="261512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altLang="en-US" sz="1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altLang="en-US" sz="36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Dr. Osamah T. Khojah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MBBS, Ms. Med, Ms. Sc, KSUF, IFCAP, CPHQ</a:t>
            </a:r>
            <a:endParaRPr lang="en-US" alt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&amp; Consultant</a:t>
            </a:r>
          </a:p>
          <a:p>
            <a:pPr lvl="0"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Director of Clinical Pathology</a:t>
            </a:r>
          </a:p>
          <a:p>
            <a:pPr lvl="0"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Pathology – Hematology Unit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asd@ksu.edu.sa, 0555485892</a:t>
            </a:r>
          </a:p>
        </p:txBody>
      </p:sp>
    </p:spTree>
    <p:extLst>
      <p:ext uri="{BB962C8B-B14F-4D97-AF65-F5344CB8AC3E}">
        <p14:creationId xmlns:p14="http://schemas.microsoft.com/office/powerpoint/2010/main" val="258882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8" y="1530169"/>
            <a:ext cx="10894422" cy="4517934"/>
          </a:xfrm>
        </p:spPr>
        <p:txBody>
          <a:bodyPr>
            <a:normAutofit/>
          </a:bodyPr>
          <a:lstStyle/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Deletion of one or two genes causes an asymptomatic condition with minor hematological features; deletion of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of the four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genes causes a more severe imbalance of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chains and results in </a:t>
            </a:r>
            <a:r>
              <a:rPr lang="en-US" sz="28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hemoglobin H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four beta globins, disease; and loss of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four </a:t>
            </a:r>
            <a:r>
              <a:rPr lang="el-GR" sz="2800" b="1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 causes </a:t>
            </a:r>
            <a:r>
              <a:rPr lang="en-US" sz="2800" b="1" u="sng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28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Bart’s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four gamma globins, (</a:t>
            </a:r>
            <a:r>
              <a:rPr lang="en-US" sz="28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hydrops fetalis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syndrome).</a:t>
            </a:r>
          </a:p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0.4% of deliveries are stillbirths due to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Bart’s hydrops fetalis syndrome.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494274"/>
            <a:ext cx="9875520" cy="6260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500" b="1" i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cont’d…</a:t>
            </a:r>
          </a:p>
        </p:txBody>
      </p:sp>
    </p:spTree>
    <p:extLst>
      <p:ext uri="{BB962C8B-B14F-4D97-AF65-F5344CB8AC3E}">
        <p14:creationId xmlns:p14="http://schemas.microsoft.com/office/powerpoint/2010/main" val="3061319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34921"/>
            <a:ext cx="9875520" cy="147785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sz="6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6700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6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-Thalassemia trait </a:t>
            </a:r>
            <a:br>
              <a:rPr lang="en-US" sz="46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6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(deletion of one </a:t>
            </a:r>
            <a:r>
              <a:rPr lang="el-GR" sz="4600" b="1" i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6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globin gene)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8" y="2387414"/>
            <a:ext cx="10985863" cy="3248274"/>
          </a:xfrm>
        </p:spPr>
        <p:txBody>
          <a:bodyPr>
            <a:noAutofit/>
          </a:bodyPr>
          <a:lstStyle/>
          <a:p>
            <a:pPr algn="just">
              <a:spcBef>
                <a:spcPts val="400"/>
              </a:spcBef>
            </a:pP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seen when an individual inherits the </a:t>
            </a:r>
            <a:r>
              <a:rPr lang="el-GR" sz="32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baseline="30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-thalassemia allele from one parent and a normal chromosome 16 from the other parent (i.e. heterozygotes for the </a:t>
            </a:r>
            <a:r>
              <a:rPr lang="el-GR" sz="32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baseline="30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determinant). </a:t>
            </a:r>
          </a:p>
          <a:p>
            <a:pPr algn="just">
              <a:spcBef>
                <a:spcPts val="400"/>
              </a:spcBef>
            </a:pPr>
            <a:endParaRPr lang="en-US" sz="32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</a:pP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Affected individuals are asymptomatic, although they have minor hematological changes such as </a:t>
            </a:r>
            <a:r>
              <a:rPr lang="en-US" sz="32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slight reductions </a:t>
            </a: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mean cell volume (MCV) and mean cell hemoglobin (MCH).</a:t>
            </a:r>
          </a:p>
        </p:txBody>
      </p:sp>
    </p:spTree>
    <p:extLst>
      <p:ext uri="{BB962C8B-B14F-4D97-AF65-F5344CB8AC3E}">
        <p14:creationId xmlns:p14="http://schemas.microsoft.com/office/powerpoint/2010/main" val="2246498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19" y="580477"/>
            <a:ext cx="10469880" cy="213099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l-GR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8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-Thalassaemia trait </a:t>
            </a:r>
            <a:br>
              <a:rPr lang="en-US" sz="48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(deletion of both </a:t>
            </a:r>
            <a:r>
              <a:rPr lang="el-GR" sz="4800" b="1" i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8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genes in same allele on </a:t>
            </a:r>
            <a:r>
              <a:rPr lang="en-US" sz="4800" b="1" dirty="0" err="1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8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019" y="2965918"/>
            <a:ext cx="10469880" cy="2781739"/>
          </a:xfrm>
        </p:spPr>
        <p:txBody>
          <a:bodyPr>
            <a:noAutofit/>
          </a:bodyPr>
          <a:lstStyle/>
          <a:p>
            <a:pPr marL="45720" indent="0" algn="just">
              <a:spcBef>
                <a:spcPts val="400"/>
              </a:spcBef>
              <a:buNone/>
            </a:pPr>
            <a:r>
              <a:rPr lang="en-US" sz="4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4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either normal or slightly reduced and the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MCV and MCH are low. However, RBC count is elevated and RDW is not affected (</a:t>
            </a:r>
            <a:r>
              <a:rPr lang="en-US" sz="4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Thalassemic picture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frequently form target cells (why?).</a:t>
            </a:r>
          </a:p>
          <a:p>
            <a:pPr marL="45720" indent="0" algn="just">
              <a:spcBef>
                <a:spcPts val="400"/>
              </a:spcBef>
              <a:buNone/>
            </a:pPr>
            <a:endParaRPr lang="en-US" sz="40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15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35003"/>
            <a:ext cx="9875520" cy="127258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Hemoglobin H disease </a:t>
            </a:r>
            <a:br>
              <a:rPr lang="en-US" sz="42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(deletion of three </a:t>
            </a:r>
            <a:r>
              <a:rPr lang="el-GR" sz="4200" b="1" i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2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genes)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77" y="2059462"/>
            <a:ext cx="11181806" cy="4143633"/>
          </a:xfrm>
        </p:spPr>
        <p:txBody>
          <a:bodyPr>
            <a:noAutofit/>
          </a:bodyPr>
          <a:lstStyle/>
          <a:p>
            <a:pPr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chronic hemolytic anemia results from the inheritance of both the 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baseline="30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and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baseline="30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-thalassaemia alleles, leaving one functioning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gene per cell.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chains are produced at very low rates, leaving a considerable excess of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-chains, which combine to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tetramers (</a:t>
            </a:r>
            <a:r>
              <a:rPr lang="el-GR" sz="2800" b="1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b="1" baseline="-25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This tetramer is known as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HbH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HbH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unstable and precipitates as the erythrocytes age, forming rigid membrane-bound inclusions that are removed during the passage of affected red cells through the spleen. 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damage to the membrane brought about by this removal results in a shortened red cell lifespan.</a:t>
            </a:r>
          </a:p>
        </p:txBody>
      </p:sp>
    </p:spTree>
    <p:extLst>
      <p:ext uri="{BB962C8B-B14F-4D97-AF65-F5344CB8AC3E}">
        <p14:creationId xmlns:p14="http://schemas.microsoft.com/office/powerpoint/2010/main" val="814096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331" y="1464265"/>
            <a:ext cx="10959737" cy="4152763"/>
          </a:xfrm>
        </p:spPr>
        <p:txBody>
          <a:bodyPr>
            <a:normAutofit/>
          </a:bodyPr>
          <a:lstStyle/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patients are moderately affected, with a mild anemia of 7-11g/dl and markedly hypochromic, microcytic indices.</a:t>
            </a:r>
          </a:p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Supravital staining of the blood film demonstrates cells with many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HbH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inclusions, giving a characteristic ‘</a:t>
            </a:r>
            <a:r>
              <a:rPr lang="en-US" sz="28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golf-ball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appearance.</a:t>
            </a:r>
          </a:p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patients will be transfusion independent.</a:t>
            </a:r>
          </a:p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Splenomegaly is seen in most patients.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477798"/>
            <a:ext cx="9875520" cy="6260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500" b="1" i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cont’d…</a:t>
            </a:r>
          </a:p>
        </p:txBody>
      </p:sp>
    </p:spTree>
    <p:extLst>
      <p:ext uri="{BB962C8B-B14F-4D97-AF65-F5344CB8AC3E}">
        <p14:creationId xmlns:p14="http://schemas.microsoft.com/office/powerpoint/2010/main" val="1136819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93" y="274319"/>
            <a:ext cx="10136777" cy="623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90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60" y="308620"/>
            <a:ext cx="4516600" cy="63093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56617" y="3082834"/>
            <a:ext cx="27301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Cis or trans,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which is worse to have?</a:t>
            </a:r>
          </a:p>
        </p:txBody>
      </p:sp>
      <p:cxnSp>
        <p:nvCxnSpPr>
          <p:cNvPr id="6" name="Elbow Connector 5"/>
          <p:cNvCxnSpPr/>
          <p:nvPr/>
        </p:nvCxnSpPr>
        <p:spPr>
          <a:xfrm>
            <a:off x="1841863" y="3670663"/>
            <a:ext cx="2756263" cy="14499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17555" y="3411049"/>
            <a:ext cx="67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Cis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199" y="511160"/>
            <a:ext cx="9875520" cy="175424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48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Bart’s hydrops fetalis syndrome (deletion of all four </a:t>
            </a:r>
            <a:r>
              <a:rPr lang="el-GR" sz="4800" b="1" i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8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genes)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586969"/>
            <a:ext cx="9784080" cy="3252127"/>
          </a:xfrm>
        </p:spPr>
        <p:txBody>
          <a:bodyPr>
            <a:noAutofit/>
          </a:bodyPr>
          <a:lstStyle/>
          <a:p>
            <a:pPr marL="45720" indent="0" algn="just">
              <a:spcBef>
                <a:spcPts val="400"/>
              </a:spcBef>
              <a:buNone/>
            </a:pP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l-GR" sz="32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-chains can be formed, and the fetal </a:t>
            </a:r>
            <a:r>
              <a:rPr lang="el-GR" sz="32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-like chain </a:t>
            </a:r>
            <a:r>
              <a:rPr lang="el-GR" sz="3200" b="1" i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2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forms</a:t>
            </a: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tetramers known as </a:t>
            </a:r>
            <a:r>
              <a:rPr lang="en-US" sz="3200" b="1" u="sng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32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Bart’s</a:t>
            </a: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This hemoglobin is not useful for oxygen transport and, despite the persistence of the embryonic hemoglobin </a:t>
            </a:r>
            <a:r>
              <a:rPr lang="en-US" sz="32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Portland (</a:t>
            </a:r>
            <a:r>
              <a:rPr lang="el-GR" sz="32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sz="3200" baseline="-25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32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200" baseline="-25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there is intrauterine or neonatal death due to hydrops.</a:t>
            </a:r>
          </a:p>
        </p:txBody>
      </p:sp>
    </p:spTree>
    <p:extLst>
      <p:ext uri="{BB962C8B-B14F-4D97-AF65-F5344CB8AC3E}">
        <p14:creationId xmlns:p14="http://schemas.microsoft.com/office/powerpoint/2010/main" val="2013564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1397"/>
            <a:ext cx="9875520" cy="141035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5400" b="1" i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54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51" y="2110271"/>
            <a:ext cx="11299372" cy="4414100"/>
          </a:xfrm>
        </p:spPr>
        <p:txBody>
          <a:bodyPr>
            <a:noAutofit/>
          </a:bodyPr>
          <a:lstStyle/>
          <a:p>
            <a:pPr algn="just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World Health Organization estimates that 1.5% of the world’s population are carriers of </a:t>
            </a:r>
            <a:r>
              <a:rPr lang="el-GR" sz="30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-thalassemia. The prevalence of the </a:t>
            </a:r>
            <a:r>
              <a:rPr lang="el-GR" sz="30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-thalassemia trait is particularly high </a:t>
            </a:r>
            <a:r>
              <a:rPr lang="en-US" sz="30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southern Europe </a:t>
            </a: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(10-30%) and </a:t>
            </a:r>
            <a:r>
              <a:rPr lang="en-US" sz="30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south-east Asia </a:t>
            </a: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(5%), common in Africa, the </a:t>
            </a:r>
            <a:r>
              <a:rPr lang="en-US" sz="30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 East</a:t>
            </a: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India, Pakistan and southern China.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l-GR" sz="30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thalassaemia</a:t>
            </a: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typically arises </a:t>
            </a:r>
            <a:r>
              <a:rPr lang="en-US" sz="30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gene deletions</a:t>
            </a: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§"/>
            </a:pPr>
            <a:endParaRPr lang="en-US" sz="30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l-GR" sz="30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thalassaemia</a:t>
            </a: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usually results from a multiplicity of different single nucleotide substitutions, insertions or small deletions affecting the </a:t>
            </a:r>
            <a:r>
              <a:rPr lang="el-GR" sz="30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-gene itself or occasionally in promoting regions (</a:t>
            </a:r>
            <a:r>
              <a:rPr lang="en-US" sz="30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mutations</a:t>
            </a: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6750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199" y="511160"/>
            <a:ext cx="9875520" cy="175424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Heterozygous </a:t>
            </a:r>
            <a:r>
              <a:rPr lang="el-GR" sz="4800" b="1" i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48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-thalassemia </a:t>
            </a:r>
            <a:br>
              <a:rPr lang="en-US" sz="48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(Beta-thalassemia trait)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6" y="2533558"/>
            <a:ext cx="11194868" cy="3816220"/>
          </a:xfrm>
        </p:spPr>
        <p:txBody>
          <a:bodyPr>
            <a:noAutofit/>
          </a:bodyPr>
          <a:lstStyle/>
          <a:p>
            <a:pPr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affected subjects with beta thalassemia trait are asymptomatic. </a:t>
            </a:r>
          </a:p>
          <a:p>
            <a:pPr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 is either normal or slightly reduced, hypochromic and microcytic red cell indices are seen.</a:t>
            </a:r>
          </a:p>
          <a:p>
            <a:pPr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Examination of peripheral blood film may show red cell abnormalities such as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cells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poikilocytes.</a:t>
            </a:r>
          </a:p>
          <a:p>
            <a:pPr algn="just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i="1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-thalassemia </a:t>
            </a:r>
            <a:r>
              <a:rPr lang="en-US" sz="28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HbA2 levels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</a:t>
            </a:r>
            <a:r>
              <a:rPr lang="en-US" sz="28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raised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above the normal range to 3.5-7.0%. Sometimes, a slightly increased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 levels, in the range of 1-5%.</a:t>
            </a:r>
          </a:p>
        </p:txBody>
      </p:sp>
    </p:spTree>
    <p:extLst>
      <p:ext uri="{BB962C8B-B14F-4D97-AF65-F5344CB8AC3E}">
        <p14:creationId xmlns:p14="http://schemas.microsoft.com/office/powerpoint/2010/main" val="357670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62462"/>
            <a:ext cx="9875520" cy="101325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1503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156" y="1575067"/>
            <a:ext cx="10882488" cy="4817491"/>
          </a:xfrm>
        </p:spPr>
        <p:txBody>
          <a:bodyPr>
            <a:normAutofit/>
          </a:bodyPr>
          <a:lstStyle/>
          <a:p>
            <a:pPr algn="just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the normal structure and function of hemoglobin and how the globin components of hemoglobin change during development, and postnatally.</a:t>
            </a:r>
          </a:p>
          <a:p>
            <a:pPr algn="just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the mechanisms by which the thalassemias arise.</a:t>
            </a:r>
          </a:p>
          <a:p>
            <a:pPr algn="just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appreciate the clinical presentations and complications of thalassemia.</a:t>
            </a:r>
          </a:p>
          <a:p>
            <a:pPr algn="just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appreciate the contribution of hemolysis and ineffective erythropoiesis to the pathophysiology of thalassemia.</a:t>
            </a:r>
          </a:p>
          <a:p>
            <a:pPr algn="just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the pathophysiology of sickle cell anemia and to be able to describe the clinical presentation and complications of sickle cell anemia.</a:t>
            </a:r>
          </a:p>
          <a:p>
            <a:pPr algn="just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the role of hemoglobin electrophoresis and high performance liquid chromatography in the investigation of globin disorders.</a:t>
            </a:r>
          </a:p>
          <a:p>
            <a:pPr algn="just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appreciate the many other hemoglobin variants associated with disease.</a:t>
            </a:r>
          </a:p>
        </p:txBody>
      </p:sp>
    </p:spTree>
    <p:extLst>
      <p:ext uri="{BB962C8B-B14F-4D97-AF65-F5344CB8AC3E}">
        <p14:creationId xmlns:p14="http://schemas.microsoft.com/office/powerpoint/2010/main" val="38149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02922"/>
            <a:ext cx="9875520" cy="17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Homozygous </a:t>
            </a:r>
            <a:r>
              <a:rPr lang="el-GR" sz="5400" b="1" i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54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630004"/>
            <a:ext cx="9784080" cy="3365847"/>
          </a:xfrm>
        </p:spPr>
        <p:txBody>
          <a:bodyPr>
            <a:noAutofit/>
          </a:bodyPr>
          <a:lstStyle/>
          <a:p>
            <a:pPr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Defects of </a:t>
            </a:r>
            <a:r>
              <a:rPr lang="el-GR" sz="40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4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on both copies of chromosome 11.</a:t>
            </a:r>
          </a:p>
          <a:p>
            <a:pPr algn="just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Marked anemia.</a:t>
            </a:r>
          </a:p>
          <a:p>
            <a:pPr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Transfusion dependent.</a:t>
            </a:r>
          </a:p>
          <a:p>
            <a:pPr algn="just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32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199" y="460725"/>
            <a:ext cx="9875520" cy="159049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classification of the thalassemias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9" y="2399136"/>
            <a:ext cx="11247120" cy="3570590"/>
          </a:xfrm>
        </p:spPr>
        <p:txBody>
          <a:bodyPr>
            <a:noAutofit/>
          </a:bodyPr>
          <a:lstStyle/>
          <a:p>
            <a:pPr marL="502920" indent="-457200" algn="just">
              <a:spcBef>
                <a:spcPts val="400"/>
              </a:spcBef>
              <a:buFont typeface="+mj-lt"/>
              <a:buAutoNum type="arabicParenR"/>
            </a:pPr>
            <a:r>
              <a:rPr lang="en-US" sz="2800" b="1" i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Thalassemia minima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describes the presence of a thalassemia mutation that is without clinical consequences.</a:t>
            </a:r>
          </a:p>
          <a:p>
            <a:pPr marL="502920" indent="-457200" algn="just">
              <a:spcBef>
                <a:spcPts val="400"/>
              </a:spcBef>
              <a:buFont typeface="+mj-lt"/>
              <a:buAutoNum type="arabicParenR"/>
            </a:pPr>
            <a:endParaRPr lang="en-US" sz="28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spcBef>
                <a:spcPts val="400"/>
              </a:spcBef>
              <a:buFont typeface="+mj-lt"/>
              <a:buAutoNum type="arabicParenR"/>
            </a:pPr>
            <a:r>
              <a:rPr lang="en-US" sz="2800" b="1" i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Thalassemia minor</a:t>
            </a:r>
            <a:r>
              <a:rPr lang="en-US" sz="28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describes patients with microcytosis and hypochromic red cells secondary to thalassemia mutations, but with only mild anemia or a normal hemoglobin. Patients who inherit a single affected allele are usually in this category.</a:t>
            </a:r>
          </a:p>
        </p:txBody>
      </p:sp>
    </p:spTree>
    <p:extLst>
      <p:ext uri="{BB962C8B-B14F-4D97-AF65-F5344CB8AC3E}">
        <p14:creationId xmlns:p14="http://schemas.microsoft.com/office/powerpoint/2010/main" val="2896966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03" y="1705730"/>
            <a:ext cx="11103428" cy="4612692"/>
          </a:xfrm>
        </p:spPr>
        <p:txBody>
          <a:bodyPr>
            <a:noAutofit/>
          </a:bodyPr>
          <a:lstStyle/>
          <a:p>
            <a:pPr marL="502920" lvl="0" indent="-457200" algn="just">
              <a:spcBef>
                <a:spcPts val="400"/>
              </a:spcBef>
              <a:buClr>
                <a:srgbClr val="A6B727"/>
              </a:buClr>
              <a:buFont typeface="+mj-lt"/>
              <a:buAutoNum type="arabicParenR" startAt="3"/>
            </a:pPr>
            <a:r>
              <a:rPr lang="en-US" sz="2400" b="1" i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Thalassemia intermedia</a:t>
            </a:r>
            <a:r>
              <a:rPr lang="en-US" sz="24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will also have a microcytic hypochromic anemia, increased erythroid drive to maintain their hemoglobin, packed bone marrow with a decreased myeloid to erythroid ratio, and extramedullary hematopoiesis, giving splenomegaly. Transfusion may be required to maintain the hemoglobin at times of additional physiological stress.</a:t>
            </a:r>
          </a:p>
          <a:p>
            <a:pPr marL="502920" lvl="0" indent="-457200" algn="just">
              <a:spcBef>
                <a:spcPts val="400"/>
              </a:spcBef>
              <a:buClr>
                <a:srgbClr val="A6B727"/>
              </a:buClr>
              <a:buFont typeface="+mj-lt"/>
              <a:buAutoNum type="arabicParenR" startAt="3"/>
            </a:pPr>
            <a:endParaRPr lang="en-US" sz="24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spcBef>
                <a:spcPts val="400"/>
              </a:spcBef>
              <a:buFont typeface="+mj-lt"/>
              <a:buAutoNum type="arabicParenR" startAt="4"/>
            </a:pPr>
            <a:r>
              <a:rPr lang="en-US" sz="2800" b="1" i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Thalassemia major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severe anemia and are transfusion dependent. Their increased erythroid drive leads to a packed erythroid marrow and splenomegaly, development of bony abnormalities secondary to unchecked marrow expansion. Patients in this category are those with complete loss of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expression from both copies of Ch11.</a:t>
            </a:r>
            <a:endParaRPr lang="en-US" sz="2800" i="1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spcBef>
                <a:spcPts val="400"/>
              </a:spcBef>
              <a:buFont typeface="+mj-lt"/>
              <a:buAutoNum type="arabicParenR"/>
            </a:pPr>
            <a:endParaRPr lang="en-US" sz="2800" i="1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spcBef>
                <a:spcPts val="400"/>
              </a:spcBef>
              <a:buFont typeface="+mj-lt"/>
              <a:buAutoNum type="arabicParenR"/>
            </a:pPr>
            <a:endParaRPr lang="en-US" sz="2800" i="1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7199" y="476533"/>
            <a:ext cx="9875520" cy="910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cont’d…</a:t>
            </a:r>
          </a:p>
        </p:txBody>
      </p:sp>
    </p:spTree>
    <p:extLst>
      <p:ext uri="{BB962C8B-B14F-4D97-AF65-F5344CB8AC3E}">
        <p14:creationId xmlns:p14="http://schemas.microsoft.com/office/powerpoint/2010/main" val="2896966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199" y="461733"/>
            <a:ext cx="9875520" cy="16553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clinical course and complications </a:t>
            </a:r>
            <a:br>
              <a:rPr lang="en-US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thalassemia major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4" y="2294655"/>
            <a:ext cx="11416937" cy="4114380"/>
          </a:xfrm>
        </p:spPr>
        <p:txBody>
          <a:bodyPr>
            <a:noAutofit/>
          </a:bodyPr>
          <a:lstStyle/>
          <a:p>
            <a:pPr marL="45720" indent="0" algn="just">
              <a:spcBef>
                <a:spcPts val="400"/>
              </a:spcBef>
              <a:buNone/>
            </a:pP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Anemia - is the principal feature of thalassemia major, the massive expansion of erythroid activity results in several complications:</a:t>
            </a:r>
          </a:p>
          <a:p>
            <a:pPr marL="560070" indent="-514350" algn="just">
              <a:spcBef>
                <a:spcPts val="400"/>
              </a:spcBef>
              <a:buFont typeface="+mj-lt"/>
              <a:buAutoNum type="alphaLcParenR"/>
            </a:pP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Splenomegaly.</a:t>
            </a:r>
          </a:p>
          <a:p>
            <a:pPr marL="560070" indent="-514350" algn="just">
              <a:spcBef>
                <a:spcPts val="400"/>
              </a:spcBef>
              <a:buFont typeface="+mj-lt"/>
              <a:buAutoNum type="alphaLcParenR"/>
            </a:pP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Bony deformities.</a:t>
            </a:r>
          </a:p>
          <a:p>
            <a:pPr marL="560070" indent="-514350" algn="just">
              <a:spcBef>
                <a:spcPts val="400"/>
              </a:spcBef>
              <a:buFont typeface="+mj-lt"/>
              <a:buAutoNum type="alphaLcParenR"/>
            </a:pP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 retardation.</a:t>
            </a:r>
          </a:p>
          <a:p>
            <a:pPr marL="560070" indent="-514350" algn="just">
              <a:spcBef>
                <a:spcPts val="400"/>
              </a:spcBef>
              <a:buFont typeface="+mj-lt"/>
              <a:buAutoNum type="alphaLcParenR"/>
            </a:pP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absorption from the gut is increased.</a:t>
            </a:r>
          </a:p>
          <a:p>
            <a:pPr marL="560070" indent="-514350" algn="just">
              <a:spcBef>
                <a:spcPts val="4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Marked iron overload.</a:t>
            </a:r>
          </a:p>
          <a:p>
            <a:pPr marL="45720" indent="0" algn="just">
              <a:spcBef>
                <a:spcPts val="4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deposition due to overload occurs in the myocardium, resulting in congestive cardiac failure and potentially fatal arrhythmias; in the liver, leading to cirrhosis; in the pancreas, causing diabetes mellitus; and in other endocrine organs, leading to delayed puberty.</a:t>
            </a:r>
          </a:p>
          <a:p>
            <a:pPr marL="45720" indent="0" algn="just">
              <a:spcBef>
                <a:spcPts val="400"/>
              </a:spcBef>
              <a:buNone/>
            </a:pPr>
            <a:endParaRPr lang="en-US" sz="24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31470" lvl="7" indent="-514350" algn="just">
              <a:spcBef>
                <a:spcPts val="400"/>
              </a:spcBef>
              <a:spcAft>
                <a:spcPts val="0"/>
              </a:spcAft>
              <a:buFont typeface="+mj-lt"/>
              <a:buAutoNum type="alphaLcParenR"/>
            </a:pPr>
            <a:endParaRPr lang="en-US" sz="24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73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199" y="493678"/>
            <a:ext cx="9875520" cy="14998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</a:t>
            </a:r>
            <a:r>
              <a:rPr lang="el-GR" sz="4800" b="1" i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48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-thalassemia major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91" y="2307430"/>
            <a:ext cx="11116492" cy="3910490"/>
          </a:xfrm>
        </p:spPr>
        <p:txBody>
          <a:bodyPr>
            <a:noAutofit/>
          </a:bodyPr>
          <a:lstStyle/>
          <a:p>
            <a:pPr marL="502920" indent="-457200" algn="just">
              <a:spcBef>
                <a:spcPts val="400"/>
              </a:spcBef>
              <a:buFont typeface="+mj-lt"/>
              <a:buAutoNum type="arabicParenR"/>
            </a:pP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Transfusion are planned to maintain the pre-transfusion </a:t>
            </a:r>
            <a:r>
              <a:rPr lang="en-US" sz="32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 at 9-10g/</a:t>
            </a:r>
            <a:r>
              <a:rPr lang="en-US" sz="32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above.</a:t>
            </a:r>
          </a:p>
          <a:p>
            <a:pPr marL="502920" indent="-457200" algn="just">
              <a:spcBef>
                <a:spcPts val="400"/>
              </a:spcBef>
              <a:buFont typeface="+mj-lt"/>
              <a:buAutoNum type="arabicParenR"/>
            </a:pP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Splenectomy can be performed.</a:t>
            </a:r>
          </a:p>
          <a:p>
            <a:pPr marL="502920" indent="-457200" algn="just">
              <a:spcBef>
                <a:spcPts val="400"/>
              </a:spcBef>
              <a:buFont typeface="+mj-lt"/>
              <a:buAutoNum type="arabicParenR"/>
            </a:pPr>
            <a:r>
              <a:rPr lang="en-US" sz="32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chelator</a:t>
            </a: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required subcutaneous infusion treatment over several hours on five days of the week.</a:t>
            </a:r>
          </a:p>
          <a:p>
            <a:pPr marL="502920" indent="-457200" algn="just">
              <a:spcBef>
                <a:spcPts val="400"/>
              </a:spcBef>
              <a:buFont typeface="+mj-lt"/>
              <a:buAutoNum type="arabicParenR"/>
            </a:pP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Hematopoietic stem cell transplantation (HSCT) is curative.</a:t>
            </a:r>
          </a:p>
          <a:p>
            <a:pPr marL="502920" indent="-457200" algn="just">
              <a:spcBef>
                <a:spcPts val="400"/>
              </a:spcBef>
              <a:buFont typeface="+mj-lt"/>
              <a:buAutoNum type="arabicParenR"/>
            </a:pPr>
            <a:r>
              <a:rPr lang="en-US" sz="32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 therapy </a:t>
            </a: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(see the NEJM quick tack, </a:t>
            </a: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https://www.nejm.org/do/10.1056/NEJMdo005273/full/</a:t>
            </a: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24048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DCFFA1-3920-45D1-8179-B972E4FDA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LentiGlobin Gene Therapy for β-Thalassemia - NEJM">
            <a:hlinkClick r:id="" action="ppaction://media"/>
            <a:extLst>
              <a:ext uri="{FF2B5EF4-FFF2-40B4-BE49-F238E27FC236}">
                <a16:creationId xmlns:a16="http://schemas.microsoft.com/office/drawing/2014/main" id="{3890E17E-987C-4BEA-BF60-D154B33203D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4488" y="237067"/>
            <a:ext cx="11729155" cy="6401043"/>
          </a:xfrm>
        </p:spPr>
      </p:pic>
    </p:spTree>
    <p:extLst>
      <p:ext uri="{BB962C8B-B14F-4D97-AF65-F5344CB8AC3E}">
        <p14:creationId xmlns:p14="http://schemas.microsoft.com/office/powerpoint/2010/main" val="288050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199" y="445257"/>
            <a:ext cx="9875520" cy="157948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 counselling and antenatal </a:t>
            </a:r>
            <a:br>
              <a:rPr lang="en-US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</a:t>
            </a:r>
            <a:r>
              <a:rPr lang="el-GR" b="1" i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-thalassemia major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490" y="2250410"/>
            <a:ext cx="11416937" cy="3745441"/>
          </a:xfrm>
        </p:spPr>
        <p:txBody>
          <a:bodyPr>
            <a:noAutofit/>
          </a:bodyPr>
          <a:lstStyle/>
          <a:p>
            <a:pPr algn="just">
              <a:spcBef>
                <a:spcPts val="400"/>
              </a:spcBef>
            </a:pP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Antenatal diagnosis can be made early during pregnancy from an analysis of </a:t>
            </a:r>
            <a:r>
              <a:rPr lang="en-US" sz="30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chorionic villous DNA </a:t>
            </a: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(at 9-12 weeks) or </a:t>
            </a:r>
            <a:r>
              <a:rPr lang="en-US" sz="30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amniocyte DNA </a:t>
            </a: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(at 13-16 weeks), or later using DNA from blood obtained from an 18-20-week-old fetus.</a:t>
            </a:r>
          </a:p>
          <a:p>
            <a:pPr algn="just">
              <a:spcBef>
                <a:spcPts val="400"/>
              </a:spcBef>
            </a:pP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Newer techniques focus on the non-invasive analysis of </a:t>
            </a:r>
            <a:r>
              <a:rPr lang="en-US" sz="30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fetal DNA </a:t>
            </a: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maternal circulation.</a:t>
            </a:r>
          </a:p>
          <a:p>
            <a:pPr algn="just">
              <a:spcBef>
                <a:spcPts val="400"/>
              </a:spcBef>
            </a:pPr>
            <a:endParaRPr lang="en-US" sz="30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</a:pP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pre-marital screening, national program, is one of the major intervention leading to reduced incidence of beta </a:t>
            </a:r>
            <a:r>
              <a:rPr lang="en-US" sz="30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thal</a:t>
            </a: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major.</a:t>
            </a:r>
          </a:p>
          <a:p>
            <a:pPr marL="2531470" lvl="7" indent="-514350" algn="just">
              <a:spcBef>
                <a:spcPts val="400"/>
              </a:spcBef>
              <a:spcAft>
                <a:spcPts val="0"/>
              </a:spcAft>
              <a:buFont typeface="+mj-lt"/>
              <a:buAutoNum type="alphaLcParenR"/>
            </a:pPr>
            <a:endParaRPr lang="en-US" sz="24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78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961" y="474262"/>
            <a:ext cx="9875520" cy="132158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 Hemoglobin Variants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44" y="1919576"/>
            <a:ext cx="11431613" cy="462126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1000 abnormal hemoglobin variants 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been reported. The majority of structural </a:t>
            </a:r>
            <a:r>
              <a:rPr lang="en-US" sz="26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variants are the consequence of a single-point mutation with a single amino acid substitution in the affected globin chain (e.g. </a:t>
            </a:r>
            <a:r>
              <a:rPr lang="en-US" sz="26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HbS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HbE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HbC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6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HbD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</a:t>
            </a:r>
            <a:r>
              <a:rPr lang="en-US" sz="26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 acid substitution 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in an overall change in the charge of the hemoglobin molecule, its migration in a voltage gradient is altered and this can be demonstrated by standard electrophoretic techniques. The speed of migration is characteristic for each abnormal hemoglobin.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Abnormal hemoglobin variants are now usually detected by </a:t>
            </a:r>
            <a:r>
              <a:rPr lang="en-US" sz="26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high-performance liquid chromatography (HPLC). 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structural </a:t>
            </a:r>
            <a:r>
              <a:rPr lang="en-US" sz="26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variant is hemoglobin S (</a:t>
            </a:r>
            <a:r>
              <a:rPr lang="en-US" sz="26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HbS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26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400"/>
              </a:spcBef>
              <a:buNone/>
            </a:pPr>
            <a:endParaRPr lang="en-US" sz="26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400"/>
              </a:spcBef>
              <a:buNone/>
            </a:pPr>
            <a:endParaRPr lang="en-US" sz="26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519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9803D425-D748-4154-8112-773437204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89" y="399648"/>
            <a:ext cx="8026400" cy="6058704"/>
          </a:xfrm>
        </p:spPr>
      </p:pic>
    </p:spTree>
    <p:extLst>
      <p:ext uri="{BB962C8B-B14F-4D97-AF65-F5344CB8AC3E}">
        <p14:creationId xmlns:p14="http://schemas.microsoft.com/office/powerpoint/2010/main" val="616186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2" y="738303"/>
            <a:ext cx="10828758" cy="5120640"/>
          </a:xfrm>
        </p:spPr>
      </p:pic>
    </p:spTree>
    <p:extLst>
      <p:ext uri="{BB962C8B-B14F-4D97-AF65-F5344CB8AC3E}">
        <p14:creationId xmlns:p14="http://schemas.microsoft.com/office/powerpoint/2010/main" val="183057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17" y="365760"/>
            <a:ext cx="7707086" cy="599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101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874" y="455122"/>
            <a:ext cx="4433287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12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199" y="539660"/>
            <a:ext cx="9875520" cy="118759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Hemoglobin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11" y="2024322"/>
            <a:ext cx="11152455" cy="392340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mutation in the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gene results in the charged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glutamic acid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residue in position 6 of the normal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-chain being replaced  by an uncharged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valine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molecule. 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interaction of sickle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chains with normal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chains forms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HbS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deoxygenated,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HbS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much less soluble than deoxygenated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HbA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HbS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molecules polymerize, eventually forming long fibers. These result in the deformation of the cell into the well-recognized </a:t>
            </a:r>
            <a:r>
              <a:rPr lang="en-US" sz="28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sickle shape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400"/>
              </a:spcBef>
              <a:buNone/>
            </a:pPr>
            <a:endParaRPr lang="en-US" sz="28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400"/>
              </a:spcBef>
              <a:buNone/>
            </a:pPr>
            <a:endParaRPr lang="en-US" sz="28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56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23" y="600469"/>
            <a:ext cx="6271971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60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199" y="547898"/>
            <a:ext cx="9875520" cy="118759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Sickle Cell Trait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9" y="1796937"/>
            <a:ext cx="11103428" cy="439859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Heterozygotes (one gene for normal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and one for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baseline="30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are described as having sickle cell trait. Their red cells contain between 20% and 45%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HbS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rest being mainly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HbA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 with sickle cell trait are usually asymptomatic. However,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spontaneous hematuria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occur occasionally due to microvascular infarctions in the renal medulla. Renal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papillary necrosis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rarely occur. The red cells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sickle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the O</a:t>
            </a:r>
            <a:r>
              <a:rPr lang="en-US" sz="2800" baseline="-25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saturation falls below 40%.</a:t>
            </a:r>
          </a:p>
          <a:p>
            <a:pPr marL="45720" indent="0" algn="just">
              <a:spcBef>
                <a:spcPts val="400"/>
              </a:spcBef>
              <a:buNone/>
            </a:pPr>
            <a:endParaRPr lang="en-US" sz="28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400"/>
              </a:spcBef>
              <a:buNone/>
            </a:pPr>
            <a:endParaRPr lang="en-US" sz="28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120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343" y="351956"/>
            <a:ext cx="9875520" cy="9804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Sickle Cell Anemia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806268"/>
            <a:ext cx="11338560" cy="458520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descriptive name when patient have at least a copy of beta globin being S and another beta harbor any mutations (beta that/S, S/S, S/D,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ect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Homozygotes for sickle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are described as having sickle-cell anemia. Their red cells contain almost exclusively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HbS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NO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HbA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there is a small but variable percentage of fetal hemoglobin.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Sickled red cells then occlude the microvasculature, with poor downstream perfusion and oxygenation. They may be lysed directly in the circulation, where the resulting free hemoglobin scavenges nitric oxide.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HbS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less deformable than normal red cells and this results in a chronic, extravascular, hemolytic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anaemia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usually varies between 6 and 9 g/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spcBef>
                <a:spcPts val="400"/>
              </a:spcBef>
              <a:buNone/>
            </a:pPr>
            <a:endParaRPr lang="en-US" sz="28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06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199" y="389271"/>
            <a:ext cx="9875520" cy="118759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91657"/>
            <a:ext cx="11286309" cy="497709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Sickled cells are invariably present on the blood films of patients with </a:t>
            </a:r>
            <a:r>
              <a:rPr lang="en-US" sz="24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HbSS</a:t>
            </a: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HbSS</a:t>
            </a: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made by finding;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 positive result with a screening test for </a:t>
            </a:r>
            <a:r>
              <a:rPr lang="en-US" sz="22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HbS</a:t>
            </a:r>
            <a:r>
              <a:rPr lang="en-US" sz="2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Sickle solubility test</a:t>
            </a:r>
            <a:r>
              <a:rPr lang="en-US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and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(ii) a peak at an appropriate position on an </a:t>
            </a:r>
            <a:r>
              <a:rPr lang="en-US" sz="22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HPLC trace</a:t>
            </a:r>
            <a:r>
              <a:rPr lang="en-US" sz="2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confirmed by isoelectric focusing or hemoglobin electrophoresis.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young children, a classic acute painful presentation is with dactylitis, or the </a:t>
            </a:r>
            <a:r>
              <a:rPr lang="en-US" sz="24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‘hand-foot syndrome’</a:t>
            </a: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which there is occlusion of the nutrient arteries to the metacarpals and metatarsals (Figure 4.8) and painful swelling of the hands and feet.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central nervous system, cerebral infarction occurs in approximately 10% of patients under the age of 20, and is a cause of significant morbidity in sickle cell patients. It has been found that children with an </a:t>
            </a:r>
            <a:r>
              <a:rPr lang="en-US" sz="24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velocity of blood flow </a:t>
            </a: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major cerebral vessels are at particular risk of stroke. 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History and Molecular testing.</a:t>
            </a:r>
          </a:p>
        </p:txBody>
      </p:sp>
    </p:spTree>
    <p:extLst>
      <p:ext uri="{BB962C8B-B14F-4D97-AF65-F5344CB8AC3E}">
        <p14:creationId xmlns:p14="http://schemas.microsoft.com/office/powerpoint/2010/main" val="1747838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345" y="371100"/>
            <a:ext cx="4525168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86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88" y="481208"/>
            <a:ext cx="631059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03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36" y="503812"/>
            <a:ext cx="6805554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258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199" y="389271"/>
            <a:ext cx="9875520" cy="118759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88" y="1610319"/>
            <a:ext cx="11273245" cy="4921110"/>
          </a:xfrm>
        </p:spPr>
        <p:txBody>
          <a:bodyPr>
            <a:noAutofit/>
          </a:bodyPr>
          <a:lstStyle/>
          <a:p>
            <a:pPr marL="4572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principles of the management of sickle cell anemia include:</a:t>
            </a:r>
          </a:p>
          <a:p>
            <a:pPr marL="502920" indent="-457200" algn="just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the increased infection risk by immunization.</a:t>
            </a:r>
          </a:p>
          <a:p>
            <a:pPr marL="502920" indent="-457200" algn="just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of folic acid daily to prevent secondary folate deficiency.</a:t>
            </a:r>
          </a:p>
          <a:p>
            <a:pPr marL="502920" indent="-457200" algn="just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Avoidance of factors precipitating painful crises such as dehydration, hypoxia, circulatory stasis.</a:t>
            </a:r>
          </a:p>
          <a:p>
            <a:pPr marL="502920" indent="-457200" algn="just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painful crises with oral or intravenous fluids and analgesics, including opiates when necessary.</a:t>
            </a:r>
          </a:p>
          <a:p>
            <a:pPr marL="502920" indent="-457200" algn="just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detection of the acute chest syndrome (blood gas measurements and chest X-ray). Exchange transfusions are often needed to lower the patient’s </a:t>
            </a:r>
            <a:r>
              <a:rPr lang="en-US" sz="26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HbS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levels and limit ongoing sickling.</a:t>
            </a:r>
          </a:p>
          <a:p>
            <a:pPr marL="502920" indent="-457200" algn="just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transfusion when necessary.</a:t>
            </a:r>
          </a:p>
          <a:p>
            <a:pPr marL="502920" indent="-457200" algn="just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SCT and gene therapy.</a:t>
            </a:r>
          </a:p>
        </p:txBody>
      </p:sp>
    </p:spTree>
    <p:extLst>
      <p:ext uri="{BB962C8B-B14F-4D97-AF65-F5344CB8AC3E}">
        <p14:creationId xmlns:p14="http://schemas.microsoft.com/office/powerpoint/2010/main" val="3592763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397414"/>
            <a:ext cx="10352314" cy="11944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Structure and function of Hemoglobin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22" y="1837859"/>
            <a:ext cx="11171411" cy="4298505"/>
          </a:xfrm>
        </p:spPr>
        <p:txBody>
          <a:bodyPr>
            <a:noAutofit/>
          </a:bodyPr>
          <a:lstStyle/>
          <a:p>
            <a:pPr algn="just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Hemoglobin is critical to the normal function of the red cell, the fundamental role of which is the </a:t>
            </a:r>
            <a:r>
              <a:rPr lang="en-US" sz="28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 of oxygen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lungs to the tissues.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normal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tetramer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hemoglobin molecule comprises </a:t>
            </a:r>
            <a:r>
              <a:rPr lang="en-US" sz="28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‘alpha-like’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globin polypeptide chains and </a:t>
            </a:r>
            <a:r>
              <a:rPr lang="en-US" sz="28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‘beta-like’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globin chains; each globin molecule is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a hem group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comprises a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porphyrin ring with iron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its ferrous form at the center.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l-GR" sz="2800" b="1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chains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encoded on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chromosome 16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l-GR" sz="2800" b="1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its like globins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encoded on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chromosome 11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4419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199" y="398602"/>
            <a:ext cx="9875520" cy="10663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Hemoglobin E and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0" y="1489016"/>
            <a:ext cx="11312435" cy="5089065"/>
          </a:xfrm>
        </p:spPr>
        <p:txBody>
          <a:bodyPr>
            <a:noAutofit/>
          </a:bodyPr>
          <a:lstStyle/>
          <a:p>
            <a:pPr marL="4572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 the commonest are </a:t>
            </a:r>
            <a:r>
              <a:rPr lang="en-US" sz="26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HbE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6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HbC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both of which result from single amino acid substitutions in the </a:t>
            </a:r>
            <a:r>
              <a:rPr lang="el-GR" sz="26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-chains.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HbE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very common in south-east Asia (being found in about 50% of the population in some parts of Thailand). It gives thalassemic picture of CBC.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HbC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consequence of a glutamine to lysine substitution in the </a:t>
            </a:r>
            <a:r>
              <a:rPr lang="el-GR" sz="26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chain. </a:t>
            </a:r>
            <a:r>
              <a:rPr lang="en-US" sz="26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HbC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also seen in homozygosity; here the hemoglobin does not polymerize as with </a:t>
            </a:r>
            <a:r>
              <a:rPr lang="en-US" sz="26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HbSS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en-US" sz="26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crystallize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with a resulting reduction in the flexibility of the red cell and a reduction in its survival.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Homozygotes have a mild anemia, low MCV, splenomegaly and many target cells in their blood film. </a:t>
            </a:r>
            <a:r>
              <a:rPr lang="en-US" sz="26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HbC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found in patients of West African origin.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one allele being S and other being C or E, it is an example of a sickle cell disease (the most benign form is S/E).</a:t>
            </a:r>
          </a:p>
        </p:txBody>
      </p:sp>
    </p:spTree>
    <p:extLst>
      <p:ext uri="{BB962C8B-B14F-4D97-AF65-F5344CB8AC3E}">
        <p14:creationId xmlns:p14="http://schemas.microsoft.com/office/powerpoint/2010/main" val="1426922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67" y="626313"/>
            <a:ext cx="7206183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767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Q1)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l" rtl="0">
              <a:buNone/>
            </a:pPr>
            <a:r>
              <a:rPr lang="en-US" sz="3200" b="1" dirty="0">
                <a:solidFill>
                  <a:srgbClr val="FF0000"/>
                </a:solidFill>
              </a:rPr>
              <a:t>Which ONE of the following statements is TRUE about sickle cell anemia?</a:t>
            </a:r>
            <a:endParaRPr lang="en-US" sz="3200" dirty="0">
              <a:solidFill>
                <a:srgbClr val="FF0000"/>
              </a:solidFill>
            </a:endParaRPr>
          </a:p>
          <a:p>
            <a:pPr algn="l" rtl="0"/>
            <a:r>
              <a:rPr lang="en-US" sz="2800" dirty="0"/>
              <a:t>A) The oxygen dissociation curve is shifted to the left.</a:t>
            </a:r>
          </a:p>
          <a:p>
            <a:pPr algn="l" rtl="0"/>
            <a:r>
              <a:rPr lang="en-US" sz="2800" dirty="0"/>
              <a:t>B) It may cause ankle ulcers.</a:t>
            </a:r>
          </a:p>
          <a:p>
            <a:pPr algn="l" rtl="0"/>
            <a:r>
              <a:rPr lang="en-US" sz="2800" dirty="0"/>
              <a:t>C) It is NOT associated with stroke.</a:t>
            </a:r>
          </a:p>
          <a:p>
            <a:pPr algn="l" rtl="0"/>
            <a:r>
              <a:rPr lang="en-US" sz="2800" dirty="0"/>
              <a:t>D) It is NOT associated with atrophy of the spleen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1085892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Q2)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25521" y="1874520"/>
            <a:ext cx="10310477" cy="4038600"/>
          </a:xfrm>
        </p:spPr>
        <p:txBody>
          <a:bodyPr>
            <a:normAutofit/>
          </a:bodyPr>
          <a:lstStyle/>
          <a:p>
            <a:pPr marL="45720" indent="0" algn="l" rtl="0">
              <a:buNone/>
            </a:pPr>
            <a:r>
              <a:rPr lang="en-US" sz="3200" b="1" dirty="0">
                <a:solidFill>
                  <a:srgbClr val="FF0000"/>
                </a:solidFill>
              </a:rPr>
              <a:t>Which ONE of the following statements is TRUE about β-thalassemia trait?</a:t>
            </a:r>
          </a:p>
          <a:p>
            <a:pPr algn="l" rtl="0"/>
            <a:r>
              <a:rPr lang="en-US" sz="2800" dirty="0"/>
              <a:t>A) It is associated with a raised hemoglobin A</a:t>
            </a:r>
            <a:r>
              <a:rPr lang="en-US" sz="2800" baseline="-25000" dirty="0"/>
              <a:t>2</a:t>
            </a:r>
            <a:r>
              <a:rPr lang="en-US" sz="2800" dirty="0"/>
              <a:t> level with normal CBC indices.</a:t>
            </a:r>
          </a:p>
          <a:p>
            <a:pPr algn="l" rtl="0"/>
            <a:r>
              <a:rPr lang="en-US" sz="2800" dirty="0"/>
              <a:t>B) It is associated with iron overload.</a:t>
            </a:r>
          </a:p>
          <a:p>
            <a:pPr algn="l" rtl="0"/>
            <a:r>
              <a:rPr lang="en-US" sz="2800" dirty="0"/>
              <a:t>C) It is associated with a normal reticulocyte index.</a:t>
            </a:r>
          </a:p>
          <a:p>
            <a:pPr algn="l" rtl="0"/>
            <a:r>
              <a:rPr lang="en-US" sz="2800" dirty="0"/>
              <a:t>D) It is associated with splenomegaly. </a:t>
            </a:r>
          </a:p>
        </p:txBody>
      </p:sp>
    </p:spTree>
    <p:extLst>
      <p:ext uri="{BB962C8B-B14F-4D97-AF65-F5344CB8AC3E}">
        <p14:creationId xmlns:p14="http://schemas.microsoft.com/office/powerpoint/2010/main" val="40307247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Q3)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l" rtl="0">
              <a:buNone/>
            </a:pPr>
            <a:r>
              <a:rPr lang="en-US" sz="3200" b="1" dirty="0">
                <a:solidFill>
                  <a:srgbClr val="FF0000"/>
                </a:solidFill>
              </a:rPr>
              <a:t>Which ONE of the following statements is TRUE about beta-thalassemia?</a:t>
            </a:r>
          </a:p>
          <a:p>
            <a:pPr algn="l" rtl="0"/>
            <a:r>
              <a:rPr lang="en-US" sz="2800" dirty="0"/>
              <a:t>A) It may cause hemoglobin H disease.</a:t>
            </a:r>
          </a:p>
          <a:p>
            <a:pPr algn="l" rtl="0"/>
            <a:r>
              <a:rPr lang="en-US" sz="2800" dirty="0"/>
              <a:t>B) It causes a microcytic hypochromic blood picture.</a:t>
            </a:r>
          </a:p>
          <a:p>
            <a:pPr algn="l" rtl="0"/>
            <a:r>
              <a:rPr lang="en-US" sz="2800" dirty="0"/>
              <a:t>C) It is frequently cause a hydrops fetalis.</a:t>
            </a:r>
          </a:p>
          <a:p>
            <a:pPr algn="l" rtl="0"/>
            <a:r>
              <a:rPr lang="en-US" sz="2800" dirty="0"/>
              <a:t>D) It is very common in the Far East.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2149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Q4)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l" rtl="0">
              <a:buNone/>
            </a:pPr>
            <a:r>
              <a:rPr lang="en-US" sz="3200" b="1" dirty="0">
                <a:solidFill>
                  <a:srgbClr val="FF0000"/>
                </a:solidFill>
              </a:rPr>
              <a:t>Which ONE of these statements is TRUE about β-thalassemia major?</a:t>
            </a:r>
          </a:p>
          <a:p>
            <a:pPr algn="l" rtl="0"/>
            <a:r>
              <a:rPr lang="en-US" sz="2800" dirty="0"/>
              <a:t>A) It presents at birth.</a:t>
            </a:r>
          </a:p>
          <a:p>
            <a:pPr algn="l" rtl="0"/>
            <a:r>
              <a:rPr lang="en-US" sz="2800" dirty="0"/>
              <a:t>B) It is usually caused by deletion of β globin genes.</a:t>
            </a:r>
          </a:p>
          <a:p>
            <a:pPr algn="l" rtl="0"/>
            <a:r>
              <a:rPr lang="en-US" sz="2800" dirty="0"/>
              <a:t>C) It is associated with an increased risk of bone infarction.</a:t>
            </a:r>
          </a:p>
          <a:p>
            <a:pPr algn="l" rtl="0"/>
            <a:r>
              <a:rPr lang="en-US" sz="2800" dirty="0"/>
              <a:t>D) It is associated with stunted growth.</a:t>
            </a:r>
          </a:p>
          <a:p>
            <a:pPr marL="0" indent="0" algn="l" rtl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Q5)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96389" y="1828800"/>
            <a:ext cx="11129553" cy="4267200"/>
          </a:xfrm>
        </p:spPr>
        <p:txBody>
          <a:bodyPr>
            <a:normAutofit/>
          </a:bodyPr>
          <a:lstStyle/>
          <a:p>
            <a:pPr marL="45720" indent="0" algn="l" rtl="0">
              <a:buNone/>
            </a:pPr>
            <a:r>
              <a:rPr lang="en-US" sz="3200" b="1" dirty="0">
                <a:solidFill>
                  <a:srgbClr val="FF0000"/>
                </a:solidFill>
              </a:rPr>
              <a:t>Which ONE of the following is a feature of thalassemia intermedia?</a:t>
            </a:r>
          </a:p>
          <a:p>
            <a:r>
              <a:rPr lang="en-US" sz="2800" dirty="0"/>
              <a:t>A) It may be due to homozygous βo thalassemia without coinheritance  alpha thalassemia.</a:t>
            </a:r>
          </a:p>
          <a:p>
            <a:pPr algn="l" rtl="0"/>
            <a:r>
              <a:rPr lang="en-US" sz="2800" dirty="0"/>
              <a:t>B) It does NOT associated with extramedullary hemopoiesis.</a:t>
            </a:r>
          </a:p>
          <a:p>
            <a:pPr algn="l" rtl="0"/>
            <a:r>
              <a:rPr lang="en-US" sz="2800" dirty="0"/>
              <a:t>C) It is usually associated with splenomegaly.</a:t>
            </a:r>
          </a:p>
          <a:p>
            <a:pPr algn="l" rtl="0"/>
            <a:r>
              <a:rPr lang="en-US" sz="2800" dirty="0"/>
              <a:t>D) It can NOT cause iron overload.</a:t>
            </a:r>
          </a:p>
          <a:p>
            <a:pPr marL="4572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436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Q6)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96389" y="1828800"/>
            <a:ext cx="11129553" cy="381435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Which ONE of these statements is TRUE concerning sickle cell trait? </a:t>
            </a:r>
          </a:p>
          <a:p>
            <a:pPr marL="45720" indent="0">
              <a:buNone/>
            </a:pPr>
            <a:r>
              <a:rPr lang="en-US" sz="2800" dirty="0"/>
              <a:t>A) It is a cause of anemia </a:t>
            </a:r>
          </a:p>
          <a:p>
            <a:pPr marL="45720" indent="0">
              <a:buNone/>
            </a:pPr>
            <a:r>
              <a:rPr lang="en-US" sz="2800" dirty="0"/>
              <a:t>B) It protects against malaria.</a:t>
            </a:r>
          </a:p>
          <a:p>
            <a:pPr marL="45720" indent="0">
              <a:buNone/>
            </a:pPr>
            <a:r>
              <a:rPr lang="en-US" sz="2800" dirty="0"/>
              <a:t>C) It is usually associated with splenomegaly.</a:t>
            </a:r>
          </a:p>
          <a:p>
            <a:pPr marL="45720" indent="0" algn="l" rtl="0">
              <a:buNone/>
            </a:pPr>
            <a:r>
              <a:rPr lang="en-US" sz="2800" dirty="0"/>
              <a:t>D) It is a cause of frequent sickle cells in the peripheral blood</a:t>
            </a:r>
          </a:p>
          <a:p>
            <a:pPr marL="4572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5389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0269" y="2766915"/>
            <a:ext cx="10972800" cy="114300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164805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2" y="287383"/>
            <a:ext cx="10202091" cy="630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93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31314"/>
            <a:ext cx="11074400" cy="4672924"/>
          </a:xfr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Fetal hemoglobin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HbF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baseline="-25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800" baseline="-25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major adult hemoglobin is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HbA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baseline="-25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baseline="-25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with a much smaller contribution from HbA2 (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baseline="-25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baseline="-25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usually 1.5-3.5% of adult hemoglobins). </a:t>
            </a:r>
          </a:p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fetal hemoglobin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HbF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a higher oxygen affinity than the adult hemoglobins, facilitating transfer of oxygen from the maternal to the fetal circulation.</a:t>
            </a:r>
          </a:p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Normally, the synthesis of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-like and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-like chains is balanced.</a:t>
            </a:r>
          </a:p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imbalance between the production of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chains is the pathophysiological basis of the thalassemias (a </a:t>
            </a:r>
            <a:r>
              <a:rPr lang="en-US" sz="28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issue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444846"/>
            <a:ext cx="9875520" cy="6260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500" b="1" i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cont’d…</a:t>
            </a:r>
          </a:p>
        </p:txBody>
      </p:sp>
    </p:spTree>
    <p:extLst>
      <p:ext uri="{BB962C8B-B14F-4D97-AF65-F5344CB8AC3E}">
        <p14:creationId xmlns:p14="http://schemas.microsoft.com/office/powerpoint/2010/main" val="3088279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1658"/>
            <a:ext cx="9875520" cy="106731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Thalassemia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77" y="1711235"/>
            <a:ext cx="11155680" cy="4611188"/>
          </a:xfrm>
        </p:spPr>
        <p:txBody>
          <a:bodyPr>
            <a:noAutofit/>
          </a:bodyPr>
          <a:lstStyle/>
          <a:p>
            <a:pPr algn="just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thalassemias are divided into two main groups, the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-thalassemias and the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-thalassemias, depending on whether the defect lies in the synthesis.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includes the chains which are present in excess will precipitate in the precursor red cells, leading to their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premature death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 to release from the bone marrow (</a:t>
            </a:r>
            <a:r>
              <a:rPr lang="en-US" sz="28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ineffective erythropoiesis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resulting to an increased erythroid drive and further expansion of the marrow into bones not typically used for hemopoiesis, and into the </a:t>
            </a:r>
            <a:r>
              <a:rPr lang="en-US" sz="28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spleen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400"/>
              </a:spcBef>
              <a:buClr>
                <a:srgbClr val="A6B727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Thus, the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long-term consequences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thalassemia therefore include splenomegaly, bony deformities and iron overload due to transfusion and infective erythropoiesis as well as chronic anemia.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1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849" y="556748"/>
            <a:ext cx="6916845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36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71740"/>
            <a:ext cx="9875520" cy="104864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5000" b="1" i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50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708" y="1865660"/>
            <a:ext cx="10907485" cy="4143254"/>
          </a:xfrm>
        </p:spPr>
        <p:txBody>
          <a:bodyPr>
            <a:noAutofit/>
          </a:bodyPr>
          <a:lstStyle/>
          <a:p>
            <a:pPr algn="just">
              <a:spcBef>
                <a:spcPts val="400"/>
              </a:spcBef>
              <a:buFont typeface="Wingdings" panose="05000000000000000000" pitchFamily="2" charset="2"/>
              <a:buChar char="v"/>
            </a:pP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-Thalassemia is seen with the greatest frequency in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south-east Asia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(Thailand, the Malay Peninsula and Indonesia) and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 Africa but also in the Middle East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chromosome 16 has an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locus consisting of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l-GR" sz="2800" b="1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4 genes) genes plus the regulatory sequences essential for their normal expression.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most patients with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-thalassemia, there is a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deletion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one or more of the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genes; there are occasional cases that are the consequence of non-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deletional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defects.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0459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1861</TotalTime>
  <Words>2820</Words>
  <Application>Microsoft Office PowerPoint</Application>
  <PresentationFormat>شاشة عريضة</PresentationFormat>
  <Paragraphs>190</Paragraphs>
  <Slides>48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48</vt:i4>
      </vt:variant>
    </vt:vector>
  </HeadingPairs>
  <TitlesOfParts>
    <vt:vector size="57" baseType="lpstr">
      <vt:lpstr>Arial</vt:lpstr>
      <vt:lpstr>Corbel</vt:lpstr>
      <vt:lpstr>Courier New</vt:lpstr>
      <vt:lpstr>Majalla UI</vt:lpstr>
      <vt:lpstr>Tahoma</vt:lpstr>
      <vt:lpstr>Times New Roman</vt:lpstr>
      <vt:lpstr>Wingdings</vt:lpstr>
      <vt:lpstr>Wingdings 2</vt:lpstr>
      <vt:lpstr>Basis</vt:lpstr>
      <vt:lpstr>DISORDERS OF GLOBIN SYNTHESIS</vt:lpstr>
      <vt:lpstr>LEARNING OBJECTIVES</vt:lpstr>
      <vt:lpstr>عرض تقديمي في PowerPoint</vt:lpstr>
      <vt:lpstr>Normal Structure and function of Hemoglobin</vt:lpstr>
      <vt:lpstr>عرض تقديمي في PowerPoint</vt:lpstr>
      <vt:lpstr>cont’d…</vt:lpstr>
      <vt:lpstr>Thalassemia</vt:lpstr>
      <vt:lpstr>عرض تقديمي في PowerPoint</vt:lpstr>
      <vt:lpstr>α-Thalassemia</vt:lpstr>
      <vt:lpstr>cont’d…</vt:lpstr>
      <vt:lpstr>α+-Thalassemia trait  (deletion of one α globin gene)</vt:lpstr>
      <vt:lpstr>α0-Thalassaemia trait  (deletion of both α-globin genes in same allele on ch 16)</vt:lpstr>
      <vt:lpstr>Hemoglobin H disease  (deletion of three α-globin genes)</vt:lpstr>
      <vt:lpstr>cont’d…</vt:lpstr>
      <vt:lpstr>عرض تقديمي في PowerPoint</vt:lpstr>
      <vt:lpstr>عرض تقديمي في PowerPoint</vt:lpstr>
      <vt:lpstr>Hb Bart’s hydrops fetalis syndrome (deletion of all four α-globin genes)</vt:lpstr>
      <vt:lpstr>β-Thalassemia</vt:lpstr>
      <vt:lpstr>Heterozygous β-thalassemia  (Beta-thalassemia trait)</vt:lpstr>
      <vt:lpstr>Homozygous β-Thalassemia</vt:lpstr>
      <vt:lpstr>Clinical classification of the thalassemias</vt:lpstr>
      <vt:lpstr>عرض تقديمي في PowerPoint</vt:lpstr>
      <vt:lpstr>The clinical course and complications  of thalassemia major</vt:lpstr>
      <vt:lpstr>Treatment of β-thalassemia major</vt:lpstr>
      <vt:lpstr>عرض تقديمي في PowerPoint</vt:lpstr>
      <vt:lpstr>Genetic counselling and antenatal  diagnosis of β-thalassemia major</vt:lpstr>
      <vt:lpstr>Structural Hemoglobin Variants</vt:lpstr>
      <vt:lpstr>عرض تقديمي في PowerPoint</vt:lpstr>
      <vt:lpstr>عرض تقديمي في PowerPoint</vt:lpstr>
      <vt:lpstr>عرض تقديمي في PowerPoint</vt:lpstr>
      <vt:lpstr>Hemoglobin S</vt:lpstr>
      <vt:lpstr>عرض تقديمي في PowerPoint</vt:lpstr>
      <vt:lpstr>Sickle Cell Trait</vt:lpstr>
      <vt:lpstr>Sickle Cell Anemia</vt:lpstr>
      <vt:lpstr>Diagnosis</vt:lpstr>
      <vt:lpstr>عرض تقديمي في PowerPoint</vt:lpstr>
      <vt:lpstr>عرض تقديمي في PowerPoint</vt:lpstr>
      <vt:lpstr>عرض تقديمي في PowerPoint</vt:lpstr>
      <vt:lpstr>Treatment</vt:lpstr>
      <vt:lpstr>Hemoglobin E and C</vt:lpstr>
      <vt:lpstr>عرض تقديمي في PowerPoint</vt:lpstr>
      <vt:lpstr>Q1)</vt:lpstr>
      <vt:lpstr>Q2)</vt:lpstr>
      <vt:lpstr>Q3)</vt:lpstr>
      <vt:lpstr>Q4)</vt:lpstr>
      <vt:lpstr>Q5)</vt:lpstr>
      <vt:lpstr>Q6)</vt:lpstr>
      <vt:lpstr>Thank You!!!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DISORDERS OF GLOBIN SYNTHESIS</dc:title>
  <dc:creator>Chieny O. Genuino</dc:creator>
  <cp:lastModifiedBy>OSAMAH T. KHOJAH</cp:lastModifiedBy>
  <cp:revision>82</cp:revision>
  <dcterms:created xsi:type="dcterms:W3CDTF">2016-05-03T07:24:38Z</dcterms:created>
  <dcterms:modified xsi:type="dcterms:W3CDTF">2018-11-21T09:08:00Z</dcterms:modified>
</cp:coreProperties>
</file>