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5"/>
  </p:notesMasterIdLst>
  <p:sldIdLst>
    <p:sldId id="325" r:id="rId3"/>
    <p:sldId id="323" r:id="rId4"/>
    <p:sldId id="261" r:id="rId5"/>
    <p:sldId id="283" r:id="rId6"/>
    <p:sldId id="284" r:id="rId7"/>
    <p:sldId id="263" r:id="rId8"/>
    <p:sldId id="264" r:id="rId9"/>
    <p:sldId id="28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81" r:id="rId19"/>
    <p:sldId id="276" r:id="rId20"/>
    <p:sldId id="320" r:id="rId21"/>
    <p:sldId id="316" r:id="rId22"/>
    <p:sldId id="295" r:id="rId23"/>
    <p:sldId id="287" r:id="rId24"/>
    <p:sldId id="292" r:id="rId25"/>
    <p:sldId id="297" r:id="rId26"/>
    <p:sldId id="282" r:id="rId27"/>
    <p:sldId id="286" r:id="rId28"/>
    <p:sldId id="279" r:id="rId29"/>
    <p:sldId id="288" r:id="rId30"/>
    <p:sldId id="290" r:id="rId31"/>
    <p:sldId id="299" r:id="rId32"/>
    <p:sldId id="300" r:id="rId33"/>
    <p:sldId id="301" r:id="rId34"/>
    <p:sldId id="302" r:id="rId35"/>
    <p:sldId id="303" r:id="rId36"/>
    <p:sldId id="305" r:id="rId37"/>
    <p:sldId id="304" r:id="rId38"/>
    <p:sldId id="314" r:id="rId39"/>
    <p:sldId id="306" r:id="rId40"/>
    <p:sldId id="311" r:id="rId41"/>
    <p:sldId id="312" r:id="rId42"/>
    <p:sldId id="313" r:id="rId43"/>
    <p:sldId id="322" r:id="rId44"/>
  </p:sldIdLst>
  <p:sldSz cx="9144000" cy="6858000" type="screen4x3"/>
  <p:notesSz cx="6858000" cy="9144000"/>
  <p:embeddedFontLst>
    <p:embeddedFont>
      <p:font typeface="Tw Cen MT" panose="020B0602020104020603" pitchFamily="34" charset="0"/>
      <p:regular r:id="rId46"/>
      <p:bold r:id="rId47"/>
      <p:italic r:id="rId48"/>
      <p:boldItalic r:id="rId49"/>
    </p:embeddedFont>
    <p:embeddedFont>
      <p:font typeface="Algerian" panose="04020705040A02060702" pitchFamily="82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Arial Black" panose="020B0A04020102020204" pitchFamily="34" charset="0"/>
      <p:bold r:id="rId55"/>
    </p:embeddedFont>
    <p:embeddedFont>
      <p:font typeface="Wingdings 2" panose="05020102010507070707" pitchFamily="18" charset="2"/>
      <p:regular r:id="rId56"/>
    </p:embeddedFont>
    <p:embeddedFont>
      <p:font typeface="Franklin Gothic Medium" panose="020B0603020102020204" pitchFamily="34" charset="0"/>
      <p:regular r:id="rId57"/>
      <p:italic r:id="rId58"/>
    </p:embeddedFont>
    <p:embeddedFont>
      <p:font typeface="Aharoni" panose="020B0604020202020204" charset="-79"/>
      <p:bold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03/05/1441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8F32808-E236-4EF1-BCB1-B54DB9F62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DF693EA-362A-41A3-9A05-1534FCDDB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ar-SA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9A55C44-C343-496B-AD8E-37AE48110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352DA-6391-4DEB-8B0F-E00D926B0855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8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994A2-7E72-485C-850C-7D6FE4D55493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5ED75-B968-4C8C-8906-D79ED51D4E9B}"/>
              </a:ext>
            </a:extLst>
          </p:cNvPr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681F6-DEC8-4AC8-8CB1-1F2DC4151635}"/>
              </a:ext>
            </a:extLst>
          </p:cNvPr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77DB2707-11BA-471F-85B3-6E3FAC8A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 defTabSz="685800">
              <a:defRPr/>
            </a:pPr>
            <a:fld id="{011A2514-4AF8-486B-9BB4-D35C2777B106}" type="datetime1">
              <a:rPr lang="ar-SA" smtClean="0"/>
              <a:pPr defTabSz="685800">
                <a:defRPr/>
              </a:pPr>
              <a:t>03/05/1441</a:t>
            </a:fld>
            <a:endParaRPr lang="ar-SA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BD3E7E91-293D-4A84-ADAC-67606D07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EBDDC3"/>
                </a:solidFill>
              </a:rPr>
              <a:t>Dr.Mansour Aljabry</a:t>
            </a:r>
            <a:endParaRPr lang="ar-SA">
              <a:solidFill>
                <a:srgbClr val="EBDDC3"/>
              </a:solidFill>
            </a:endParaRPr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F4554EB8-8458-4FA5-9521-91173125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fld id="{85D026DD-EA35-4E49-A633-200F5CACD40D}" type="slidenum">
              <a:rPr lang="ar-SA" altLang="ar-SA" smtClean="0">
                <a:solidFill>
                  <a:srgbClr val="EBDDC3"/>
                </a:solidFill>
              </a:rPr>
              <a:pPr defTabSz="685800">
                <a:defRPr/>
              </a:pPr>
              <a:t>‹#›</a:t>
            </a:fld>
            <a:endParaRPr lang="ar-SA" altLang="ar-SA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56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4889156-BFE5-41C4-89FB-B88EA1ED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C13E0F1-2343-4262-A6C1-4D2094908234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5E7069E-7B7E-4EF4-8D0E-FF42FC8A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52FBF25-38B2-4455-95A1-73E5F81D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E185D29-BB8A-456F-9702-06F9117FEF3C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6601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75DF96-8B53-42BB-AFF5-CCA7E66EBD7F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BE0EE-37FD-4FE9-AC8D-67A50BA3FDFD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C153D-BAA4-40A0-AFF2-E760FE03F9A3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8AFF5DCF-28CD-4D34-9847-BDBA53BE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DBBC8EF-1555-41BD-BCD8-A0F0295E8FF4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AAF3639-0888-4726-80FE-E6AB93E44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 smtClean="0"/>
            </a:lvl1pPr>
          </a:lstStyle>
          <a:p>
            <a:pPr defTabSz="685800">
              <a:defRPr/>
            </a:pPr>
            <a:fld id="{53538D83-5707-4D0D-8454-D58938FB8CAD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F736014-9EEB-4711-A94D-FC43CB09F7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2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4A56D36-06BC-4FF3-9FE6-201A0F44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685800">
              <a:defRPr/>
            </a:pPr>
            <a:fld id="{C8627A4F-D040-4AC9-83DE-1CDF4B67456C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EE97589-C39A-40AC-880E-1B65EAF56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4391D2C5-0AAA-4C44-8987-F9F351375F05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1B8C32D-AF54-4EF3-8D8A-81DBF56411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0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FD7E117-C193-4568-9D11-E58FCFD1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685800">
              <a:defRPr/>
            </a:pPr>
            <a:fld id="{0EAC470D-BF85-465B-A677-59C03B412680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C70FB20-F498-4C8C-8D5C-5E0BB7FB9E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9C601A9A-BA7B-45A9-BE7F-1047468A2B14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2232B100-5F5E-4BE0-980A-44B1F63CDF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0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A43FD41-ECD6-4AFB-8273-51ECBB44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5BDE2DA-1B23-4D37-8E3B-7D539AC03785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E11981E-FA94-42D1-AE9E-897FD13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C4FED35-A162-4EE2-8FBD-2B52B521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0C10C12-806D-4FB6-96E1-5FB469FE3FDD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0560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0B935-147A-4F07-9F1A-99AA3714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AB1EE89-8F7E-467B-B18B-892644D14E1A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AD87B-E9F1-4DD7-BA8A-E2514DD5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9A66A-2ED0-4A3B-B47B-3E49F457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fld id="{5686C9FB-E1AE-4BE5-9E17-36E1CABF8E70}" type="slidenum">
              <a:rPr lang="ar-SA" altLang="ar-SA" smtClean="0">
                <a:solidFill>
                  <a:srgbClr val="775F55"/>
                </a:solidFill>
              </a:rPr>
              <a:pPr defTabSz="685800">
                <a:defRPr/>
              </a:pPr>
              <a:t>‹#›</a:t>
            </a:fld>
            <a:endParaRPr lang="ar-SA" altLang="ar-SA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69FFBEA-A054-4D0F-B8F1-3599890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1F0FF8B-523C-4D7D-BE85-AE5EBA658979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E9330D9-AF5E-4598-8F2A-046BD25D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4CF1991-771B-4928-A755-36A84BCF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E5EACE5-4D5F-4149-8E0B-B94F1BA6A9BB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018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A1C6E2-5DBB-43E1-B059-45189982C2C0}"/>
              </a:ext>
            </a:extLst>
          </p:cNvPr>
          <p:cNvSpPr/>
          <p:nvPr/>
        </p:nvSpPr>
        <p:spPr bwMode="white"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603E6-09A9-4B4F-AE93-1F3C926AF1F1}"/>
              </a:ext>
            </a:extLst>
          </p:cNvPr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046BA-2BEE-41F3-8B76-79081D722A7E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4A4D9-96CB-4A5E-91F9-DB7184741302}"/>
              </a:ext>
            </a:extLst>
          </p:cNvPr>
          <p:cNvSpPr/>
          <p:nvPr/>
        </p:nvSpPr>
        <p:spPr bwMode="white"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FDD55215-BD4A-4D93-8030-C9941D1D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 defTabSz="685800">
              <a:defRPr/>
            </a:pPr>
            <a:fld id="{1672F429-0A9F-4E2C-B08F-0D3BE6924F48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DD436476-F727-4271-9C92-35BCC935D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 smtClean="0"/>
            </a:lvl1pPr>
          </a:lstStyle>
          <a:p>
            <a:pPr defTabSz="685800">
              <a:defRPr/>
            </a:pPr>
            <a:fld id="{56D80E6D-39F0-45CC-A05E-31BB0DC3E888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66566A2D-A343-4246-9B11-888C89762D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59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B82EDEA-78A8-425A-8A22-B06950F4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338EF92-FA7F-436A-B0CB-8C6ADBC587EF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44AD45E-1D6A-4A67-8AC3-231EED87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5D108F7-39B1-4DD3-954F-E7C5C87A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018146C-78F5-46C4-9A10-CEF2A4B3AFA8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14666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56380-1719-4F81-96CE-1DF313A0077D}"/>
              </a:ext>
            </a:extLst>
          </p:cNvPr>
          <p:cNvSpPr/>
          <p:nvPr/>
        </p:nvSpPr>
        <p:spPr bwMode="white">
          <a:xfrm>
            <a:off x="609600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5D045-BE47-4275-8EF9-04DF03713D5F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A3976-65E6-44E5-80C3-2F4260727E88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C0035C-A12D-4D60-BC1C-0DA88C56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7141D4A-5395-4EE9-9D3E-AB640ED95BC9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E21949-E3D8-40A7-9FB2-60B46B57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24840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FBAF67-5E6E-4056-9D65-D11336CE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4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7DDC364B-E9FC-473D-A03D-3F8539087D28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2381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A813-B49C-4194-87D6-C74599C3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88913"/>
            <a:ext cx="8208963" cy="652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592681-D621-4EF8-809C-FA85ADD61B6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55651" y="1844675"/>
            <a:ext cx="8208963" cy="4281488"/>
          </a:xfr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0CFC3-0374-4995-ACB0-DD9620A71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26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defTabSz="685800"/>
            <a:fld id="{46D933B4-2628-4DB9-9A8B-097BCA347674}" type="slidenum">
              <a:rPr lang="fr-FR" altLang="ar-SA" smtClean="0"/>
              <a:pPr defTabSz="685800"/>
              <a:t>‹#›</a:t>
            </a:fld>
            <a:endParaRPr lang="fr-FR" altLang="ar-SA"/>
          </a:p>
        </p:txBody>
      </p:sp>
    </p:spTree>
    <p:extLst>
      <p:ext uri="{BB962C8B-B14F-4D97-AF65-F5344CB8AC3E}">
        <p14:creationId xmlns:p14="http://schemas.microsoft.com/office/powerpoint/2010/main" val="20914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>
            <a:extLst>
              <a:ext uri="{FF2B5EF4-FFF2-40B4-BE49-F238E27FC236}">
                <a16:creationId xmlns:a16="http://schemas.microsoft.com/office/drawing/2014/main" id="{FBCD14AA-D244-4263-8C8A-F8F332D7CE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E9AAE6E2-ED3D-4DA8-95BB-7AD7CFB4E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BEB3F2C-39A5-4D23-9A57-8C48572CA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rtl="1" eaLnBrk="1" latinLnBrk="0" hangingPunct="1">
              <a:defRPr kumimoji="0" sz="105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685800">
              <a:defRPr/>
            </a:pPr>
            <a:fld id="{11E6204D-D14A-4382-8BEE-D926A16A9BFE}" type="datetime1">
              <a:rPr lang="ar-SA" smtClean="0">
                <a:solidFill>
                  <a:srgbClr val="775F55"/>
                </a:solidFill>
              </a:rPr>
              <a:pPr defTabSz="685800">
                <a:defRPr/>
              </a:pPr>
              <a:t>03/05/1441</a:t>
            </a:fld>
            <a:endParaRPr lang="ar-SA">
              <a:solidFill>
                <a:srgbClr val="775F55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23ED2-C2A2-44FC-8D98-1BF24A43A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rtl="1" eaLnBrk="1" latinLnBrk="0" hangingPunct="1">
              <a:defRPr kumimoji="0" sz="105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685800">
              <a:defRPr/>
            </a:pPr>
            <a:r>
              <a:rPr lang="en-US" smtClean="0">
                <a:solidFill>
                  <a:srgbClr val="775F55"/>
                </a:solidFill>
              </a:rPr>
              <a:t>Dr.Mansour Aljabry</a:t>
            </a:r>
            <a:endParaRPr lang="ar-SA">
              <a:solidFill>
                <a:srgbClr val="775F5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6F712-DC79-495F-B293-28AA9B336F05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F1D90-CB35-4D44-AEC9-ECDCDB89BC47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DF149-3BCD-4B3A-BA33-A254B0B0B894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597A466-B925-490F-ADC4-66BBCD28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1" hangingPunct="1">
              <a:defRPr sz="1050" b="1" smtClean="0">
                <a:solidFill>
                  <a:srgbClr val="FFFFFF"/>
                </a:solidFill>
              </a:defRPr>
            </a:lvl1pPr>
          </a:lstStyle>
          <a:p>
            <a:pPr defTabSz="685800">
              <a:defRPr/>
            </a:pPr>
            <a:fld id="{23082E48-36B8-4FF1-A6F2-90451E172D86}" type="slidenum">
              <a:rPr lang="ar-SA" altLang="ar-SA" smtClean="0"/>
              <a:pPr defTabSz="685800"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322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  <a:cs typeface="Arial" charset="0"/>
        </a:defRPr>
      </a:lvl9pPr>
    </p:titleStyle>
    <p:bodyStyle>
      <a:lvl1pPr marL="239316" indent="-239316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82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ubtitle 5">
            <a:extLst>
              <a:ext uri="{FF2B5EF4-FFF2-40B4-BE49-F238E27FC236}">
                <a16:creationId xmlns:a16="http://schemas.microsoft.com/office/drawing/2014/main" id="{3114D0DE-92FC-4B46-90C4-42503B9F9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4627" y="3376143"/>
            <a:ext cx="5243708" cy="1424458"/>
          </a:xfrm>
          <a:solidFill>
            <a:srgbClr val="EFEBE9"/>
          </a:solidFill>
        </p:spPr>
        <p:txBody>
          <a:bodyPr/>
          <a:lstStyle/>
          <a:p>
            <a:pPr algn="ctr" defTabSz="684610"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Arial" charset="0"/>
              </a:rPr>
              <a:t>Dr. Mansour </a:t>
            </a:r>
            <a:r>
              <a:rPr lang="en-US" b="1" dirty="0" err="1">
                <a:solidFill>
                  <a:schemeClr val="tx1"/>
                </a:solidFill>
                <a:cs typeface="Arial" charset="0"/>
              </a:rPr>
              <a:t>Aljabry</a:t>
            </a:r>
            <a:endParaRPr lang="en-US" b="1" dirty="0">
              <a:solidFill>
                <a:schemeClr val="tx1"/>
              </a:solidFill>
              <a:cs typeface="Arial" charset="0"/>
            </a:endParaRPr>
          </a:p>
          <a:p>
            <a:pPr algn="ctr" defTabSz="684610"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Chairman of pathology department</a:t>
            </a:r>
            <a:r>
              <a:rPr lang="en-US" sz="1800" dirty="0">
                <a:cs typeface="Arial" charset="0"/>
              </a:rPr>
              <a:t> </a:t>
            </a: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algn="ctr" defTabSz="684610"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Associate Professor &amp;  Consultant of Hematopathology &amp; Blood Transfusion </a:t>
            </a:r>
          </a:p>
        </p:txBody>
      </p:sp>
      <p:sp>
        <p:nvSpPr>
          <p:cNvPr id="26626" name="Title 4">
            <a:extLst>
              <a:ext uri="{FF2B5EF4-FFF2-40B4-BE49-F238E27FC236}">
                <a16:creationId xmlns:a16="http://schemas.microsoft.com/office/drawing/2014/main" id="{8888B0E9-C65B-48DF-A8EA-081A5217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00200"/>
            <a:ext cx="5829301" cy="98358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  <a:latin typeface="+mn-lt"/>
              </a:rPr>
              <a:t>Acute leukemia</a:t>
            </a:r>
            <a:endParaRPr lang="ar-SA" sz="4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A068DCB2-A300-4189-8A1D-BF000DF47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r="6948"/>
          <a:stretch/>
        </p:blipFill>
        <p:spPr bwMode="auto">
          <a:xfrm>
            <a:off x="7200901" y="1260234"/>
            <a:ext cx="1796498" cy="21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8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Clinical history </a:t>
            </a:r>
            <a:r>
              <a:rPr lang="en-US" sz="2800" b="1" dirty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Molecular study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Basis of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>
                <a:solidFill>
                  <a:schemeClr val="tx1"/>
                </a:solidFill>
              </a:rPr>
              <a:t>Myeloblast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-</a:t>
            </a:r>
            <a:r>
              <a:rPr lang="en-US" sz="2000" b="1" u="sng" dirty="0">
                <a:solidFill>
                  <a:schemeClr val="tx1"/>
                </a:solidFill>
              </a:rPr>
              <a:t>Size</a:t>
            </a:r>
            <a:r>
              <a:rPr lang="en-US" sz="2000" b="1" dirty="0">
                <a:solidFill>
                  <a:schemeClr val="tx1"/>
                </a:solidFill>
              </a:rPr>
              <a:t>: medium-Large 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-</a:t>
            </a:r>
            <a:r>
              <a:rPr lang="en-US" sz="2000" b="1" u="sng" dirty="0" err="1">
                <a:solidFill>
                  <a:schemeClr val="tx1"/>
                </a:solidFill>
              </a:rPr>
              <a:t>Nucleous</a:t>
            </a:r>
            <a:r>
              <a:rPr lang="en-US" sz="2000" b="1" dirty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-</a:t>
            </a:r>
            <a:r>
              <a:rPr lang="en-US" sz="2000" b="1" u="sng" dirty="0">
                <a:solidFill>
                  <a:schemeClr val="tx1"/>
                </a:solidFill>
              </a:rPr>
              <a:t>Nucleolus</a:t>
            </a:r>
            <a:r>
              <a:rPr lang="en-US" sz="2000" b="1" dirty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-</a:t>
            </a:r>
            <a:r>
              <a:rPr lang="en-US" sz="2000" b="1" u="sng" dirty="0">
                <a:solidFill>
                  <a:schemeClr val="tx1"/>
                </a:solidFill>
              </a:rPr>
              <a:t>Cytoplasm</a:t>
            </a:r>
            <a:r>
              <a:rPr lang="en-US" sz="2000" b="1" dirty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         </a:t>
            </a:r>
            <a:r>
              <a:rPr lang="en-US" sz="2400" b="1" u="sng" dirty="0">
                <a:solidFill>
                  <a:schemeClr val="tx1"/>
                </a:solidFill>
              </a:rPr>
              <a:t>Auer rods is characteristic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  <a:p>
            <a:r>
              <a:rPr lang="en-US" dirty="0">
                <a:solidFill>
                  <a:prstClr val="white"/>
                </a:solidFill>
              </a:rPr>
              <a:t>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small- medium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>
                <a:solidFill>
                  <a:prstClr val="black"/>
                </a:solidFill>
              </a:rPr>
              <a:t>Nucleous</a:t>
            </a:r>
            <a:r>
              <a:rPr lang="en-US" sz="2000" b="1" dirty="0">
                <a:solidFill>
                  <a:prstClr val="black"/>
                </a:solidFill>
              </a:rPr>
              <a:t>: round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not prominent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scanty ,</a:t>
            </a:r>
            <a:r>
              <a:rPr lang="en-US" sz="2000" b="1" dirty="0" err="1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                          may be vacuolated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 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Blast 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 </a:t>
            </a:r>
            <a:r>
              <a:rPr lang="en-US" sz="2800" b="1" u="sng" dirty="0">
                <a:solidFill>
                  <a:schemeClr val="tx1"/>
                </a:solidFill>
              </a:rPr>
              <a:t>2-Flow cytometry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r>
              <a:rPr lang="en-US" sz="2000" b="1" dirty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CD33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Set of the chromosomes from one cell during metaphase to study the numerical(deletion &amp;trisomy) and structural ( </a:t>
            </a:r>
            <a:r>
              <a:rPr lang="en-US" sz="2000" b="1" dirty="0" smtClean="0">
                <a:solidFill>
                  <a:schemeClr val="tx1"/>
                </a:solidFill>
              </a:rPr>
              <a:t>translocation </a:t>
            </a:r>
            <a:r>
              <a:rPr lang="en-US" sz="2000" b="1" dirty="0">
                <a:solidFill>
                  <a:schemeClr val="tx1"/>
                </a:solidFill>
              </a:rPr>
              <a:t>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Several techniques used 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Reaction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(9;22)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(4;11)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(5;14)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Molecular</a:t>
                      </a:r>
                      <a:r>
                        <a:rPr lang="en-US" sz="2000" baseline="0" dirty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(8;21)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(16;16) or </a:t>
                      </a:r>
                      <a:r>
                        <a:rPr lang="en-US" sz="2000" b="1" baseline="0" dirty="0" err="1"/>
                        <a:t>inv</a:t>
                      </a:r>
                      <a:r>
                        <a:rPr lang="en-US" sz="2000" b="1" baseline="0" dirty="0"/>
                        <a:t>(16)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/>
                        <a:t>t</a:t>
                      </a:r>
                      <a:r>
                        <a:rPr lang="en-US" sz="2000" b="1" baseline="0" dirty="0"/>
                        <a:t> (9;11)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Group of hematopoietic neoplasms 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 The blast ≥20% or t(8;21) t (16;16) or t(15;17).</a:t>
            </a:r>
          </a:p>
          <a:p>
            <a:endParaRPr lang="en-US" altLang="ar-SA" sz="2800" b="1" kern="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More in Adults (do occur in infants!)</a:t>
            </a:r>
          </a:p>
          <a:p>
            <a:endParaRPr lang="en-US" altLang="ar-SA" sz="2800" b="1" kern="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Worse 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45813E4-F774-497E-9F13-9E05AD8FA362}"/>
              </a:ext>
            </a:extLst>
          </p:cNvPr>
          <p:cNvSpPr/>
          <p:nvPr/>
        </p:nvSpPr>
        <p:spPr>
          <a:xfrm>
            <a:off x="304800" y="1568824"/>
            <a:ext cx="8305800" cy="4069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To understand the general concept of cancer pathogenesis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To understand the basis of acute leukemia classification 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To appreciate the role of molecular in diagnosis ang treatment of acute leukemia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To recognize the clinical presentation of acute leukemia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To differentiate between AML and ALL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Objectives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2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Mixed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AML Classification (WHO)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AML with recurrent genetic abnormalities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Myelodysplasia</a:t>
            </a:r>
            <a:r>
              <a:rPr lang="en-US" sz="2000" b="1" dirty="0">
                <a:solidFill>
                  <a:schemeClr val="tx1"/>
                </a:solidFill>
              </a:rPr>
              <a:t> related AML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Therapy related  AML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(FAB)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CNS disease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More with Acute Monoblastic Leukemia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Acute onset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with Acute Promyelocytic leukemia (M3)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</a:rPr>
              <a:t>3-Leucostasis (increased blood viscosity)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O/E : moderate </a:t>
            </a:r>
            <a:r>
              <a:rPr lang="en-US" sz="2400" b="1" dirty="0" err="1">
                <a:solidFill>
                  <a:schemeClr val="tx1"/>
                </a:solidFill>
              </a:rPr>
              <a:t>hepatosplenomegaly</a:t>
            </a:r>
            <a:r>
              <a:rPr lang="en-US" sz="2400" b="1" dirty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 CBC : WBC :40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r>
              <a:rPr lang="en-US" sz="2400" b="1" dirty="0">
                <a:solidFill>
                  <a:schemeClr val="tx1"/>
                </a:solidFill>
              </a:rPr>
              <a:t>          HB: 7</a:t>
            </a:r>
            <a:r>
              <a:rPr lang="en-US" b="1" dirty="0">
                <a:solidFill>
                  <a:schemeClr val="tx1"/>
                </a:solidFill>
              </a:rPr>
              <a:t>g/</a:t>
            </a:r>
            <a:r>
              <a:rPr lang="en-US" b="1" dirty="0" err="1">
                <a:solidFill>
                  <a:schemeClr val="tx1"/>
                </a:solidFill>
              </a:rPr>
              <a:t>dL</a:t>
            </a:r>
            <a:r>
              <a:rPr lang="en-US" sz="2400" b="1" dirty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Accumulation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Immature precursors of WBC)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leukemia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AML with maturation (M2)        (FAB)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final diagnosis: AML with t(8;21)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Genetics: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Chemotherapy: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M3  ( same protocol)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 Acute leukemia characterized by proliferation of malignant lymphoid blasts in bone marrow and blood.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altLang="ar-SA" sz="2000" b="1" dirty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Mediastinal mass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Acute onset </a:t>
            </a: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Characteristic for T-ALL </a:t>
            </a: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not Acute </a:t>
            </a:r>
            <a:r>
              <a:rPr lang="en-US" sz="4000" b="1" u="sng" dirty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200" b="1" dirty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200" b="1" dirty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200" b="1" dirty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HISTORY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&amp;target therapy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Infection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>
                <a:solidFill>
                  <a:schemeClr val="tx1"/>
                </a:solidFill>
              </a:rPr>
              <a:t>neoplastic</a:t>
            </a:r>
            <a:r>
              <a:rPr lang="en-US" sz="2400" b="1" dirty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Epidemiology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Acute leukemia 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Acute Lymphoid Leukemia </a:t>
            </a: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Acute  Myeloid Leukemia 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Acute Leukemia of Ambiguous Lineage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General 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1213</Words>
  <Application>Microsoft Office PowerPoint</Application>
  <PresentationFormat>On-screen Show (4:3)</PresentationFormat>
  <Paragraphs>322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Tw Cen MT</vt:lpstr>
      <vt:lpstr>Algerian</vt:lpstr>
      <vt:lpstr>Times New Roman</vt:lpstr>
      <vt:lpstr>Wingdings</vt:lpstr>
      <vt:lpstr>Calibri</vt:lpstr>
      <vt:lpstr>Symbol</vt:lpstr>
      <vt:lpstr>Arial Black</vt:lpstr>
      <vt:lpstr>Arial</vt:lpstr>
      <vt:lpstr>Wingdings 2</vt:lpstr>
      <vt:lpstr>Franklin Gothic Medium</vt:lpstr>
      <vt:lpstr>Aharoni</vt:lpstr>
      <vt:lpstr>Office Theme</vt:lpstr>
      <vt:lpstr>1_Median</vt:lpstr>
      <vt:lpstr>Acute leukemia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Aljabry Mansour</cp:lastModifiedBy>
  <cp:revision>192</cp:revision>
  <dcterms:created xsi:type="dcterms:W3CDTF">2013-11-26T10:18:13Z</dcterms:created>
  <dcterms:modified xsi:type="dcterms:W3CDTF">2019-12-29T16:50:25Z</dcterms:modified>
</cp:coreProperties>
</file>