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99" r:id="rId2"/>
    <p:sldMasterId id="2147483855" r:id="rId3"/>
  </p:sldMasterIdLst>
  <p:notesMasterIdLst>
    <p:notesMasterId r:id="rId27"/>
  </p:notesMasterIdLst>
  <p:sldIdLst>
    <p:sldId id="287" r:id="rId4"/>
    <p:sldId id="298" r:id="rId5"/>
    <p:sldId id="288" r:id="rId6"/>
    <p:sldId id="260" r:id="rId7"/>
    <p:sldId id="291" r:id="rId8"/>
    <p:sldId id="289" r:id="rId9"/>
    <p:sldId id="290" r:id="rId10"/>
    <p:sldId id="264" r:id="rId11"/>
    <p:sldId id="277" r:id="rId12"/>
    <p:sldId id="279" r:id="rId13"/>
    <p:sldId id="280" r:id="rId14"/>
    <p:sldId id="292" r:id="rId15"/>
    <p:sldId id="293" r:id="rId16"/>
    <p:sldId id="281" r:id="rId17"/>
    <p:sldId id="282" r:id="rId18"/>
    <p:sldId id="283" r:id="rId19"/>
    <p:sldId id="275" r:id="rId20"/>
    <p:sldId id="272" r:id="rId21"/>
    <p:sldId id="284" r:id="rId22"/>
    <p:sldId id="285" r:id="rId23"/>
    <p:sldId id="286" r:id="rId24"/>
    <p:sldId id="294" r:id="rId25"/>
    <p:sldId id="296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aramond" panose="02020404030301010803" pitchFamily="18" charset="0"/>
      <p:regular r:id="rId32"/>
      <p:bold r:id="rId33"/>
      <p:italic r:id="rId34"/>
    </p:embeddedFont>
    <p:embeddedFont>
      <p:font typeface="Franklin Gothic Medium" panose="020B0603020102020204" pitchFamily="34" charset="0"/>
      <p:regular r:id="rId35"/>
      <p:italic r:id="rId36"/>
    </p:embeddedFont>
    <p:embeddedFont>
      <p:font typeface="Arial Rounded MT Bold" panose="020F0704030504030204" pitchFamily="34" charset="0"/>
      <p:regular r:id="rId37"/>
    </p:embeddedFont>
    <p:embeddedFont>
      <p:font typeface="Batang" panose="020B0604020202020204" charset="-127"/>
      <p:regular r:id="rId38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6" d="100"/>
          <a:sy n="106" d="100"/>
        </p:scale>
        <p:origin x="176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BD0F82-1A52-4C21-BCC9-6AAD97DDBED9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B5CB53-AEB2-4CC6-8916-4181D41588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2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6E95BD3F-76BD-48A4-B11D-8A328A6541CA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5078CA49-A941-4387-825F-B98D9ED31EA6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5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85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1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05557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1232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09347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490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7321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8551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10051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407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21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62663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184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8674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2076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40809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4243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8272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75666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2565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9937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4779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2443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394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5690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7007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39124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0925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9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50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8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48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6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89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E144-3526-4A5A-B61F-BA076F11C721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0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505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0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12/29/2019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sa/imgres?imgurl=http://www.som.tulane.edu/classware/pathology/Krause/Leukemias/CML/cml6.jpg&amp;imgrefurl=http://www.som.tulane.edu/classware/pathology/Krause/Leukemias/CML/CML3.html&amp;usg=__KffqCoOJnkdHUPiOBV3zIeWKRR0=&amp;h=261&amp;w=435&amp;sz=64&amp;hl=ar&amp;start=2&amp;um=1&amp;tbnid=ZxhQkFOAExx2FM:&amp;tbnh=76&amp;tbnw=126&amp;prev=/images?q=leukocyte+alkaline+phosphatase&amp;hl=ar&amp;safe=active&amp;um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628800"/>
            <a:ext cx="8568952" cy="3744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Heterogeneous group of hematopoietic </a:t>
            </a:r>
            <a:r>
              <a:rPr lang="en-US" sz="2600" b="1" dirty="0" err="1">
                <a:solidFill>
                  <a:schemeClr val="tx1"/>
                </a:solidFill>
              </a:rPr>
              <a:t>neoplasms</a:t>
            </a:r>
            <a:endParaRPr lang="en-US" sz="26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 Uncontrolled proliferation and decreased apoptotic activity with variable degrees of differentiation 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Composed of relatively mature cells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Indolent. (</a:t>
            </a:r>
            <a:r>
              <a:rPr lang="en-US" sz="2400" b="1" dirty="0">
                <a:solidFill>
                  <a:schemeClr val="tx1"/>
                </a:solidFill>
              </a:rPr>
              <a:t>If untreated, the course is in months or years)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Occurs mainly in adults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07704" y="260648"/>
            <a:ext cx="482453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Chronic </a:t>
            </a:r>
            <a:r>
              <a:rPr lang="en-US" altLang="ar-SA" sz="3000" kern="0" dirty="0" err="1">
                <a:solidFill>
                  <a:schemeClr val="tx1"/>
                </a:solidFill>
                <a:latin typeface="Franklin Gothic Medium"/>
              </a:rPr>
              <a:t>Leukaemias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9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ttp://www.uspharmacist.com/CMSImagesContent/2008/7/USO0803-CML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31" y="980729"/>
            <a:ext cx="3761489" cy="5688632"/>
          </a:xfrm>
          <a:prstGeom prst="rect">
            <a:avLst/>
          </a:prstGeom>
          <a:noFill/>
        </p:spPr>
      </p:pic>
      <p:pic>
        <p:nvPicPr>
          <p:cNvPr id="3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5"/>
          <a:stretch>
            <a:fillRect/>
          </a:stretch>
        </p:blipFill>
        <p:spPr bwMode="auto">
          <a:xfrm>
            <a:off x="3923928" y="1052736"/>
            <a:ext cx="5117976" cy="5189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1916832"/>
            <a:ext cx="2232248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ABL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088" y="1916832"/>
            <a:ext cx="100811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BCR</a:t>
            </a:r>
          </a:p>
        </p:txBody>
      </p:sp>
      <p:sp>
        <p:nvSpPr>
          <p:cNvPr id="7" name="Rectangle 6"/>
          <p:cNvSpPr/>
          <p:nvPr/>
        </p:nvSpPr>
        <p:spPr>
          <a:xfrm>
            <a:off x="4391472" y="1916832"/>
            <a:ext cx="9726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p210 </a:t>
            </a:r>
            <a:r>
              <a:rPr lang="en-US" sz="1600" b="1" dirty="0" err="1">
                <a:solidFill>
                  <a:schemeClr val="tx1"/>
                </a:solidFill>
              </a:rPr>
              <a:t>kD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7312"/>
            <a:ext cx="370790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7744" y="188640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Pathogenesis of CML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908720"/>
            <a:ext cx="8352928" cy="2880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buFont typeface="Wingdings" pitchFamily="2" charset="2"/>
              <a:buChar char="Ø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 Asymptomatic presentation(20-40%):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  Routine CBC : marked leukocytosis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 Common symptoms : Fatigue ,weight loss or night sweating  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 Abdominal discomfort due to splenomegaly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 Splenomegaly (Massive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l" rtl="0">
              <a:buFont typeface="Wingdings" pitchFamily="2" charset="2"/>
              <a:buChar char="Ø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8" descr="http://www.hoslink.com/haematology/splenomeg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5012863" cy="310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144016"/>
            <a:ext cx="4824536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Clinical Presentation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1"/>
          <p:cNvGraphicFramePr>
            <a:graphicFrameLocks noGrp="1"/>
          </p:cNvGraphicFramePr>
          <p:nvPr/>
        </p:nvGraphicFramePr>
        <p:xfrm>
          <a:off x="251520" y="2924944"/>
          <a:ext cx="8496944" cy="3600402"/>
        </p:xfrm>
        <a:graphic>
          <a:graphicData uri="http://schemas.openxmlformats.org/drawingml/2006/table">
            <a:tbl>
              <a:tblPr rtl="1"/>
              <a:tblGrid>
                <a:gridCol w="225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Leukaemoid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CML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 age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but &lt;100,000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Bands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myelocytes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segmented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Differential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Toxic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Hypogranular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-/+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Splenomegaly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NAP score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-ve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BCR/ABL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Onset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51720" y="260648"/>
            <a:ext cx="518457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Main Differential Diagnosis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1484784"/>
            <a:ext cx="828092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1- Chronic </a:t>
            </a:r>
            <a:r>
              <a:rPr lang="en-US" sz="2000" b="1" dirty="0" err="1">
                <a:solidFill>
                  <a:schemeClr val="tx1"/>
                </a:solidFill>
              </a:rPr>
              <a:t>myelomonocytic</a:t>
            </a:r>
            <a:r>
              <a:rPr lang="en-US" sz="2000" b="1" dirty="0">
                <a:solidFill>
                  <a:schemeClr val="tx1"/>
                </a:solidFill>
              </a:rPr>
              <a:t> leukemia  (</a:t>
            </a:r>
            <a:r>
              <a:rPr lang="en-US" sz="2000" b="1" dirty="0" err="1">
                <a:solidFill>
                  <a:schemeClr val="tx1"/>
                </a:solidFill>
              </a:rPr>
              <a:t>monocytosis</a:t>
            </a:r>
            <a:r>
              <a:rPr lang="en-US" sz="2000" b="1" dirty="0">
                <a:solidFill>
                  <a:schemeClr val="tx1"/>
                </a:solidFill>
              </a:rPr>
              <a:t> ,BCR-ABL –</a:t>
            </a:r>
            <a:r>
              <a:rPr lang="en-US" sz="2000" b="1" dirty="0" err="1">
                <a:solidFill>
                  <a:schemeClr val="tx1"/>
                </a:solidFill>
              </a:rPr>
              <a:t>ve</a:t>
            </a:r>
            <a:r>
              <a:rPr lang="en-US" sz="2000" b="1" dirty="0">
                <a:solidFill>
                  <a:schemeClr val="tx1"/>
                </a:solidFill>
              </a:rPr>
              <a:t>) .</a:t>
            </a:r>
          </a:p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2-Leukemoid reaction:  </a:t>
            </a:r>
            <a:r>
              <a:rPr lang="en-US" sz="2000" b="1" dirty="0" err="1">
                <a:solidFill>
                  <a:schemeClr val="tx1"/>
                </a:solidFill>
              </a:rPr>
              <a:t>Leukocytosis</a:t>
            </a:r>
            <a:r>
              <a:rPr lang="en-US" sz="2000" b="1" dirty="0">
                <a:solidFill>
                  <a:schemeClr val="tx1"/>
                </a:solidFill>
              </a:rPr>
              <a:t> due to physiological response to stress or infection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ZxhQkFOAExx2FM%3Ahttp://www.som.tulane.edu/classware/pathology/Krause/Leukemias/CML/cml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8892480" cy="3212977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" name="Picture 4" descr="http://imagebank.hematology.org/Content/411/2896/2896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644008" cy="3212976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QIUHbWfUzR5-l00n1GTSFG5PAYYXhoGRY-eJWOhhVjM0nsH5zb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4572000" cy="3501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b="1" u="sng" dirty="0">
              <a:solidFill>
                <a:schemeClr val="tx1"/>
              </a:solidFill>
            </a:endParaRPr>
          </a:p>
          <a:p>
            <a:pPr algn="ctr" rtl="0"/>
            <a:endParaRPr lang="en-US" sz="2000" b="1" u="sng" dirty="0">
              <a:solidFill>
                <a:schemeClr val="tx1"/>
              </a:solidFill>
            </a:endParaRPr>
          </a:p>
          <a:p>
            <a:pPr algn="ctr" rtl="0"/>
            <a:endParaRPr lang="en-US" sz="2000" b="1" u="sng" dirty="0">
              <a:solidFill>
                <a:schemeClr val="tx1"/>
              </a:solidFill>
            </a:endParaRPr>
          </a:p>
          <a:p>
            <a:pPr algn="ctr" rtl="0"/>
            <a:endParaRPr lang="en-US" sz="2800" b="1" u="sng" dirty="0">
              <a:solidFill>
                <a:schemeClr val="tx1"/>
              </a:solidFill>
            </a:endParaRPr>
          </a:p>
          <a:p>
            <a:pPr algn="ctr" rtl="0"/>
            <a:endParaRPr lang="en-US" sz="2800" b="1" u="sng" dirty="0">
              <a:solidFill>
                <a:schemeClr val="tx1"/>
              </a:solidFill>
            </a:endParaRPr>
          </a:p>
          <a:p>
            <a:pPr algn="ctr" rtl="0"/>
            <a:r>
              <a:rPr lang="en-US" sz="2800" b="1" u="sng" dirty="0">
                <a:solidFill>
                  <a:schemeClr val="tx1"/>
                </a:solidFill>
              </a:rPr>
              <a:t>Neutrophil Alkaline Phosphatase (NAP)score  : </a:t>
            </a:r>
          </a:p>
          <a:p>
            <a:pPr algn="l" rtl="0"/>
            <a:endParaRPr lang="en-US" sz="2000" b="1" u="sng" dirty="0">
              <a:solidFill>
                <a:schemeClr val="tx1"/>
              </a:solidFill>
            </a:endParaRPr>
          </a:p>
          <a:p>
            <a:pPr algn="ctr" rtl="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Cytochemical stain that estimate the amount of  alkaline phosphatase enzyme in neutrophilis .</a:t>
            </a:r>
          </a:p>
          <a:p>
            <a:pPr algn="l" rtl="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6021288"/>
            <a:ext cx="16561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Low : CML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8264" y="6165304"/>
            <a:ext cx="2016224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High: </a:t>
            </a:r>
            <a:r>
              <a:rPr lang="en-US" b="1" dirty="0" err="1">
                <a:solidFill>
                  <a:schemeClr val="tx1"/>
                </a:solidFill>
              </a:rPr>
              <a:t>Leukemoid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412776"/>
            <a:ext cx="4608512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Leukocytosis (12-1000×10⁹/L)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Mainly neutrophils &amp; </a:t>
            </a:r>
            <a:r>
              <a:rPr lang="en-US" sz="2000" b="1" dirty="0" err="1">
                <a:solidFill>
                  <a:schemeClr val="tx1"/>
                </a:solidFill>
              </a:rPr>
              <a:t>myelocytes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Blasts ≤10% ,Basophils≤ 20%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Stable course (years)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3573016"/>
            <a:ext cx="4536504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Increasing counts 	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10-19% blasts (basophils ≥20%)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Unstable course (months)</a:t>
            </a: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5445224"/>
            <a:ext cx="45365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≥</a:t>
            </a:r>
            <a:r>
              <a:rPr lang="en-US" altLang="ar-SA" sz="2000" b="1" dirty="0">
                <a:solidFill>
                  <a:schemeClr val="tx1"/>
                </a:solidFill>
              </a:rPr>
              <a:t>20% blasts = Acute Leukemia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chemeClr val="tx1"/>
                </a:solidFill>
              </a:rPr>
              <a:t>80% AML  &amp; 20% ALL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chemeClr val="tx1"/>
                </a:solidFill>
              </a:rPr>
              <a:t> (coarse: Weeks</a:t>
            </a:r>
            <a:r>
              <a:rPr lang="en-US" altLang="ar-SA" sz="2000" b="1" dirty="0">
                <a:solidFill>
                  <a:schemeClr val="tx1"/>
                </a:solidFill>
                <a:latin typeface="+mj-lt"/>
              </a:rPr>
              <a:t>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908720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Chronic phase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19944" y="3068960"/>
            <a:ext cx="207984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Accelerated  phase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611560" y="4941168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Blastic phase</a:t>
            </a:r>
            <a:endParaRPr lang="ar-SA" dirty="0"/>
          </a:p>
        </p:txBody>
      </p:sp>
      <p:sp>
        <p:nvSpPr>
          <p:cNvPr id="8" name="سهم للأسفل 7"/>
          <p:cNvSpPr/>
          <p:nvPr/>
        </p:nvSpPr>
        <p:spPr>
          <a:xfrm>
            <a:off x="3059832" y="2827536"/>
            <a:ext cx="72008" cy="6734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للأسفل 8"/>
          <p:cNvSpPr/>
          <p:nvPr/>
        </p:nvSpPr>
        <p:spPr>
          <a:xfrm flipH="1">
            <a:off x="3059828" y="4725144"/>
            <a:ext cx="72007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http://www.hmds.org.uk/figures/cml_c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5734"/>
            <a:ext cx="3250812" cy="201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rebeccanelson.com/leukemia/c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250812" cy="187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healthsystem.virginia.edu/internet/hematology/HessImages/AML-M1-auer-rods-100x-website-ar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3250812" cy="16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2483768" y="260648"/>
            <a:ext cx="37444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CML Phases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6752"/>
            <a:ext cx="74644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971600" y="4725144"/>
            <a:ext cx="741682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Targeted therapy (tyrosine kinase inhibitors like </a:t>
            </a:r>
            <a:r>
              <a:rPr lang="en-US" altLang="ar-SA" sz="2000" dirty="0" err="1">
                <a:solidFill>
                  <a:schemeClr val="tx1"/>
                </a:solidFill>
                <a:latin typeface="Arial" pitchFamily="34" charset="0"/>
              </a:rPr>
              <a:t>Imatinib</a:t>
            </a: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Excellent response (5y overall survival≥ 90%)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If no response ; stem cell transplantation</a:t>
            </a:r>
          </a:p>
        </p:txBody>
      </p:sp>
      <p:pic>
        <p:nvPicPr>
          <p:cNvPr id="4" name="Picture 4" descr="http://www.life-extension-drugs.com/img/products/prod-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386880" cy="20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43808" y="260648"/>
            <a:ext cx="3888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CML Treatment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9512" y="1196752"/>
            <a:ext cx="8640960" cy="417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Group of myeloid 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neoplasms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characterized by: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1-Peripheral cytopenia </a:t>
            </a:r>
            <a:r>
              <a:rPr lang="en-US" altLang="ar-SA" sz="2000" b="1" kern="0" dirty="0">
                <a:solidFill>
                  <a:schemeClr val="tx1"/>
                </a:solidFill>
                <a:latin typeface="+mj-lt"/>
                <a:cs typeface="+mj-cs"/>
              </a:rPr>
              <a:t>( Low HB ± Low WBC &amp; Low PLT 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2- Dysplasia (abnormal morphology)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3- Ineffective hematopoiesis (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hypercellular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marrow)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4-Progression to AML (preleukaemic disease)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5-Enhanced apoptosis</a:t>
            </a:r>
            <a:endParaRPr lang="ar-SA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3688" y="260648"/>
            <a:ext cx="540060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2800" b="1" dirty="0" err="1">
                <a:solidFill>
                  <a:schemeClr val="tx1"/>
                </a:solidFill>
              </a:rPr>
              <a:t>Myelodysplastic</a:t>
            </a:r>
            <a:r>
              <a:rPr lang="en-US" altLang="ar-SA" sz="2800" b="1" dirty="0">
                <a:solidFill>
                  <a:schemeClr val="tx1"/>
                </a:solidFill>
              </a:rPr>
              <a:t> Syndromes MDS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8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thologyoutlines.com/images/marrow/17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936104"/>
            <a:ext cx="4421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M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94" y="93610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896" y="4365104"/>
            <a:ext cx="443469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>
                <a:solidFill>
                  <a:schemeClr val="tx1"/>
                </a:solidFill>
              </a:rPr>
              <a:t>Blood</a:t>
            </a:r>
            <a:r>
              <a:rPr lang="en-US" b="1" u="sng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chemeClr val="tx1"/>
                </a:solidFill>
              </a:rPr>
              <a:t>Pancytopenia with dysplasia</a:t>
            </a:r>
            <a:endParaRPr lang="ar-SA" sz="1600" b="1" u="sng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75621" y="4365104"/>
            <a:ext cx="453797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>
                <a:solidFill>
                  <a:schemeClr val="tx1"/>
                </a:solidFill>
              </a:rPr>
              <a:t>BM</a:t>
            </a:r>
            <a:r>
              <a:rPr lang="en-US" sz="2000" b="1" dirty="0">
                <a:solidFill>
                  <a:schemeClr val="tx1"/>
                </a:solidFill>
              </a:rPr>
              <a:t>: Hypercellular with dysplasia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56176" y="5085184"/>
            <a:ext cx="2808312" cy="1176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110000"/>
            </a:pPr>
            <a:r>
              <a:rPr kumimoji="0" lang="en-US" altLang="ar-SA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altLang="ar-SA" sz="2400" kern="0" dirty="0">
                <a:solidFill>
                  <a:schemeClr val="tx1"/>
                </a:solidFill>
                <a:latin typeface="Arial Rounded MT Bold" panose="020F0704030504030204" pitchFamily="34" charset="0"/>
                <a:cs typeface="+mj-cs"/>
              </a:rPr>
              <a:t>Ineffective Hematopoiesis</a:t>
            </a:r>
            <a:r>
              <a:rPr kumimoji="0" lang="en-US" altLang="ar-SA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</a:p>
        </p:txBody>
      </p:sp>
      <p:sp>
        <p:nvSpPr>
          <p:cNvPr id="9" name="علامة الطرح 8"/>
          <p:cNvSpPr/>
          <p:nvPr/>
        </p:nvSpPr>
        <p:spPr>
          <a:xfrm>
            <a:off x="2483768" y="5431994"/>
            <a:ext cx="618685" cy="445278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يساوي 10"/>
          <p:cNvSpPr/>
          <p:nvPr/>
        </p:nvSpPr>
        <p:spPr>
          <a:xfrm>
            <a:off x="5460649" y="5445224"/>
            <a:ext cx="623519" cy="432048"/>
          </a:xfrm>
          <a:prstGeom prst="math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7504" y="5229200"/>
            <a:ext cx="229719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400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Proliferation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3131840" y="5229200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Apoptosis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سهم لأعلى 13"/>
          <p:cNvSpPr/>
          <p:nvPr/>
        </p:nvSpPr>
        <p:spPr>
          <a:xfrm>
            <a:off x="3321438" y="5373216"/>
            <a:ext cx="98434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 لأعلى 14"/>
          <p:cNvSpPr/>
          <p:nvPr/>
        </p:nvSpPr>
        <p:spPr>
          <a:xfrm>
            <a:off x="215516" y="5373216"/>
            <a:ext cx="108012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59074" name="Picture 2" descr="http://www.39kf.com/uploadfiles/image/10060/TXT-2007925131541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" y="908720"/>
            <a:ext cx="17101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35496" y="2084153"/>
            <a:ext cx="1080120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404698" y="3238787"/>
            <a:ext cx="1146032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Dysplastic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108D98EB-13CA-4EA3-ADD0-B2025808C3C3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18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23" name="Picture 2" descr="Dyseryth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 descr="HypoPMN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2" descr="BM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2895600" y="28194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1800">
                <a:solidFill>
                  <a:srgbClr val="160048"/>
                </a:solidFill>
                <a:latin typeface="Franklin Gothic Medium" pitchFamily="34" charset="0"/>
              </a:rPr>
              <a:t>MDS</a:t>
            </a:r>
          </a:p>
        </p:txBody>
      </p:sp>
    </p:spTree>
    <p:extLst>
      <p:ext uri="{BB962C8B-B14F-4D97-AF65-F5344CB8AC3E}">
        <p14:creationId xmlns:p14="http://schemas.microsoft.com/office/powerpoint/2010/main" val="3255191192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3568" y="1268760"/>
            <a:ext cx="8136904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Many subtypes according to: 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1-Blast count 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2-Degree of dysplasia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3-Genetics 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Variable genetic abnormalities mainly -5, -7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u="sng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Treatment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: supportive +/- chemotherapy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3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709228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732240" y="5661248"/>
            <a:ext cx="241176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188259" y="5486400"/>
            <a:ext cx="6471973" cy="12549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427984" y="5678760"/>
            <a:ext cx="1134827" cy="84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391205" y="5679524"/>
            <a:ext cx="3036779" cy="868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رابط مستقيم 29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1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556792"/>
            <a:ext cx="8568952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>
                <a:solidFill>
                  <a:schemeClr val="tx1"/>
                </a:solidFill>
              </a:rPr>
              <a:t>Clonal Hematopoietic malignancy characterized by proliferation  of both monocytes and neutrophils.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>
                <a:solidFill>
                  <a:schemeClr val="tx1"/>
                </a:solidFill>
              </a:rPr>
              <a:t>MDS/MPN disease:  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>
                <a:solidFill>
                  <a:schemeClr val="tx1"/>
                </a:solidFill>
              </a:rPr>
              <a:t>             * Features of MDS (dysplasia&amp; enhanced apoptosis)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>
                <a:solidFill>
                  <a:schemeClr val="tx1"/>
                </a:solidFill>
              </a:rPr>
              <a:t>              *Features of MPN ( marked proliferation)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>
                <a:solidFill>
                  <a:schemeClr val="tx1"/>
                </a:solidFill>
              </a:rPr>
              <a:t>  </a:t>
            </a:r>
            <a:r>
              <a:rPr lang="en-US" altLang="ar-SA" sz="2400" b="1" kern="0" dirty="0">
                <a:solidFill>
                  <a:schemeClr val="tx1"/>
                </a:solidFill>
              </a:rPr>
              <a:t>Philadelphia chromosome must be negative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</a:rPr>
              <a:t>Blast must be less than 20%.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71600" y="476672"/>
            <a:ext cx="705678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Chronic </a:t>
            </a:r>
            <a:r>
              <a:rPr lang="en-US" sz="2800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Myelomonocytic</a:t>
            </a:r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 Leukemia (CMML</a:t>
            </a:r>
            <a:r>
              <a:rPr lang="en-US" sz="2800" b="1" kern="0" dirty="0">
                <a:solidFill>
                  <a:schemeClr val="tx1"/>
                </a:solidFill>
                <a:latin typeface="Franklin Gothic Medium"/>
              </a:rPr>
              <a:t>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onic Myelomonocytic Leukemia - 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80720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899592" y="5085184"/>
            <a:ext cx="756084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>
                <a:solidFill>
                  <a:prstClr val="black"/>
                </a:solidFill>
                <a:latin typeface="Arial" pitchFamily="34" charset="0"/>
              </a:rPr>
              <a:t>Aggressive course (survival rate around 2.5 y) </a:t>
            </a:r>
          </a:p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>
                <a:solidFill>
                  <a:prstClr val="black"/>
                </a:solidFill>
                <a:latin typeface="Arial" pitchFamily="34" charset="0"/>
              </a:rPr>
              <a:t>Treatment : Chemotherapy ±SCT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695285" y="116632"/>
            <a:ext cx="3456384" cy="625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prstClr val="black"/>
                </a:solidFill>
              </a:rPr>
              <a:t>CMML</a:t>
            </a:r>
            <a:endParaRPr lang="ar-S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28800"/>
            <a:ext cx="2304256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MPN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19872" y="1628800"/>
            <a:ext cx="2592288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/>
              <a:t>MPN/MDS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6176" y="1628800"/>
            <a:ext cx="2448272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9552" y="4077072"/>
            <a:ext cx="3888432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400" b="1" dirty="0" err="1"/>
              <a:t>Cytosis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4077072"/>
            <a:ext cx="3960440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Cytopenia</a:t>
            </a:r>
            <a:r>
              <a:rPr lang="en-US" dirty="0"/>
              <a:t> </a:t>
            </a:r>
          </a:p>
        </p:txBody>
      </p:sp>
      <p:sp>
        <p:nvSpPr>
          <p:cNvPr id="7" name="Down Arrow 6"/>
          <p:cNvSpPr/>
          <p:nvPr/>
        </p:nvSpPr>
        <p:spPr>
          <a:xfrm>
            <a:off x="1835696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92280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20072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3707904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5656" y="332656"/>
            <a:ext cx="640871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MPN vs. MDS vs. MPN/MDS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71600" y="260648"/>
            <a:ext cx="7848872" cy="5904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4400" b="1" dirty="0">
                <a:solidFill>
                  <a:schemeClr val="tx1"/>
                </a:solidFill>
              </a:rPr>
              <a:t>??</a:t>
            </a:r>
            <a:endParaRPr lang="ar-SA" sz="3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7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71984"/>
              </p:ext>
            </p:extLst>
          </p:nvPr>
        </p:nvGraphicFramePr>
        <p:xfrm>
          <a:off x="827584" y="1386449"/>
          <a:ext cx="7488831" cy="456283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/>
                        <a:t>Chronic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/>
                        <a:t>Acute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LPN(CLL)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ALL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/>
                        <a:t>Lymphoid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MPN/MDS</a:t>
                      </a:r>
                      <a:r>
                        <a:rPr lang="en-US" sz="2800" baseline="0" dirty="0"/>
                        <a:t> (CML)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AML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/>
                        <a:t>Myeloid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rtl="0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Acute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Biphenotypic</a:t>
                      </a:r>
                      <a:r>
                        <a:rPr lang="en-US" sz="2800" baseline="0" dirty="0"/>
                        <a:t>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/>
                        <a:t>Mixed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Acute Undifferentiated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/>
                        <a:t>Non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979712" y="284560"/>
            <a:ext cx="5976664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Main Types of Leukemia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74FA9AF8-F733-4061-9A45-F910A6B253D0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4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00CA3BB-9083-4AE6-B3FF-C1F52A1D98E7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7" r="15976"/>
          <a:stretch>
            <a:fillRect/>
          </a:stretch>
        </p:blipFill>
        <p:spPr bwMode="auto">
          <a:xfrm>
            <a:off x="1403648" y="620687"/>
            <a:ext cx="3168352" cy="280831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 b="52547"/>
          <a:stretch>
            <a:fillRect/>
          </a:stretch>
        </p:blipFill>
        <p:spPr bwMode="auto">
          <a:xfrm>
            <a:off x="4573587" y="620686"/>
            <a:ext cx="3454797" cy="28083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 descr="C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456384" cy="273630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6" descr="show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r="5638"/>
          <a:stretch>
            <a:fillRect/>
          </a:stretch>
        </p:blipFill>
        <p:spPr bwMode="auto">
          <a:xfrm>
            <a:off x="1402061" y="3429000"/>
            <a:ext cx="3169937" cy="273630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76200" y="26670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ALL</a:t>
            </a: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4876800" y="21336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AML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467544" y="5733256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dirty="0">
                <a:solidFill>
                  <a:srgbClr val="160048"/>
                </a:solidFill>
                <a:latin typeface="Franklin Gothic Medium" pitchFamily="34" charset="0"/>
              </a:rPr>
              <a:t>CML</a:t>
            </a: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6444208" y="5805264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CLL</a:t>
            </a:r>
          </a:p>
        </p:txBody>
      </p:sp>
    </p:spTree>
    <p:extLst>
      <p:ext uri="{BB962C8B-B14F-4D97-AF65-F5344CB8AC3E}">
        <p14:creationId xmlns:p14="http://schemas.microsoft.com/office/powerpoint/2010/main" val="2448392880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340768"/>
            <a:ext cx="8496944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proliferation of myeloid cells (maturing cells) in blood and bone marrow.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Occur mainly in adults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Slow onset and long 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60648"/>
            <a:ext cx="66247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Myeloproliferative Neoplasms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Cytoses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87493F65-8463-44FE-8784-0F8F9F13C43C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8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1268760"/>
            <a:ext cx="8640960" cy="2736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Stem cell MPN. 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 Predominant proliferation of  granulocytic cells.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 Consistently associated with the </a:t>
            </a:r>
            <a:r>
              <a:rPr lang="en-US" sz="2400" b="1" i="1" dirty="0">
                <a:solidFill>
                  <a:schemeClr val="tx1"/>
                </a:solidFill>
                <a:cs typeface="Arial" pitchFamily="34" charset="0"/>
              </a:rPr>
              <a:t>BCR-ABL1 </a:t>
            </a: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fusion gene located in the Philadelphia (Ph) chromosome which results from t(9;2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2) .</a:t>
            </a:r>
          </a:p>
          <a:p>
            <a:pPr algn="l" rtl="0"/>
            <a:endParaRPr lang="en-US" altLang="ar-S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ar-S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ar-S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1680" y="260648"/>
            <a:ext cx="55446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</a:rPr>
              <a:t>Chronic Myeloid Leukemia (CML)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23528" y="4077072"/>
            <a:ext cx="8568952" cy="2520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323528" y="4221184"/>
            <a:ext cx="8352928" cy="1440064"/>
            <a:chOff x="-1436" y="5924"/>
            <a:chExt cx="4869" cy="1533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5118" r="25197"/>
            <a:stretch>
              <a:fillRect/>
            </a:stretch>
          </p:blipFill>
          <p:spPr bwMode="auto">
            <a:xfrm>
              <a:off x="-1348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478" r="21838"/>
            <a:stretch>
              <a:fillRect/>
            </a:stretch>
          </p:blipFill>
          <p:spPr bwMode="auto">
            <a:xfrm>
              <a:off x="-552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0158" r="20158"/>
            <a:stretch>
              <a:fillRect/>
            </a:stretch>
          </p:blipFill>
          <p:spPr bwMode="auto">
            <a:xfrm>
              <a:off x="244" y="5924"/>
              <a:ext cx="807" cy="10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118" r="25197"/>
            <a:stretch>
              <a:fillRect/>
            </a:stretch>
          </p:blipFill>
          <p:spPr bwMode="auto">
            <a:xfrm>
              <a:off x="1041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20158" r="23517" b="6129"/>
            <a:stretch>
              <a:fillRect/>
            </a:stretch>
          </p:blipFill>
          <p:spPr bwMode="auto">
            <a:xfrm>
              <a:off x="1837" y="5924"/>
              <a:ext cx="814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20247" r="20247"/>
            <a:stretch>
              <a:fillRect/>
            </a:stretch>
          </p:blipFill>
          <p:spPr bwMode="auto">
            <a:xfrm>
              <a:off x="2633" y="5924"/>
              <a:ext cx="80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-1436" y="7074"/>
              <a:ext cx="81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en-US" sz="1600" b="1" dirty="0" err="1"/>
                <a:t>myeloblast</a:t>
              </a:r>
              <a:endParaRPr lang="en-US" sz="1600" b="1" dirty="0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-596" y="7097"/>
              <a:ext cx="83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promyelocyte</a:t>
              </a:r>
              <a:endParaRPr lang="en-US" sz="1600" b="1" dirty="0"/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89" y="7074"/>
              <a:ext cx="65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myelocyte</a:t>
              </a:r>
              <a:endParaRPr lang="en-US" sz="1600" b="1" dirty="0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041" y="7074"/>
              <a:ext cx="92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metamyelocyte</a:t>
              </a:r>
              <a:endParaRPr lang="en-US" sz="1600" b="1" dirty="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058" y="7074"/>
              <a:ext cx="37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band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722" y="7074"/>
              <a:ext cx="6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neutrophil</a:t>
              </a:r>
            </a:p>
          </p:txBody>
        </p:sp>
      </p:grpSp>
      <p:sp>
        <p:nvSpPr>
          <p:cNvPr id="42" name="AutoShape 23"/>
          <p:cNvSpPr>
            <a:spLocks noChangeArrowheads="1"/>
          </p:cNvSpPr>
          <p:nvPr/>
        </p:nvSpPr>
        <p:spPr bwMode="auto">
          <a:xfrm>
            <a:off x="899592" y="5709592"/>
            <a:ext cx="7719392" cy="599728"/>
          </a:xfrm>
          <a:prstGeom prst="rightArrow">
            <a:avLst>
              <a:gd name="adj1" fmla="val 56843"/>
              <a:gd name="adj2" fmla="val 102824"/>
            </a:avLst>
          </a:prstGeom>
          <a:gradFill rotWithShape="0">
            <a:gsLst>
              <a:gs pos="0">
                <a:srgbClr val="3333CC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1"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MATURATION</a:t>
            </a:r>
            <a:endParaRPr kumimoji="1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8398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r="-3897"/>
          <a:stretch>
            <a:fillRect/>
          </a:stretch>
        </p:blipFill>
        <p:spPr bwMode="auto">
          <a:xfrm>
            <a:off x="539552" y="692696"/>
            <a:ext cx="7848872" cy="3295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3861048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Activation of signal transduction pathways</a:t>
            </a:r>
          </a:p>
        </p:txBody>
      </p:sp>
      <p:sp>
        <p:nvSpPr>
          <p:cNvPr id="7" name="Down Arrow 6"/>
          <p:cNvSpPr/>
          <p:nvPr/>
        </p:nvSpPr>
        <p:spPr>
          <a:xfrm>
            <a:off x="7524328" y="3356992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4208" y="2924944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Tyrosine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Kinase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686521" y="2996952"/>
            <a:ext cx="45719" cy="21602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941168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Uncontrolled proliferation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452320" y="4509120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098" name="Picture 2" descr="http://www.uptomed.ir/Digimed.ir/harrison/Harrison/Part%202.%20Cardinal%20Manifestations%20and%20Presentation%20of%20Diseases/Chapter%20e17.%20Atlas%20of%20Hematology%20and%20Analysis%20of%20Peripheral%20Blood%20Smears_files/loadBinary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3672408" cy="252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5364088" y="5157192"/>
            <a:ext cx="864096" cy="4571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116632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Pathogenesis of CML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577</Words>
  <Application>Microsoft Office PowerPoint</Application>
  <PresentationFormat>On-screen Show (4:3)</PresentationFormat>
  <Paragraphs>175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</vt:lpstr>
      <vt:lpstr>Wingdings</vt:lpstr>
      <vt:lpstr>Garamond</vt:lpstr>
      <vt:lpstr>Franklin Gothic Medium</vt:lpstr>
      <vt:lpstr>Arial</vt:lpstr>
      <vt:lpstr>Arial Rounded MT Bold</vt:lpstr>
      <vt:lpstr>Batang</vt:lpstr>
      <vt:lpstr>Times New Roman</vt:lpstr>
      <vt:lpstr>نسق Office</vt:lpstr>
      <vt:lpstr>3_PERFECT MASTER</vt:lpstr>
      <vt:lpstr>15_PERFECT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Aljabry Mansour</cp:lastModifiedBy>
  <cp:revision>100</cp:revision>
  <dcterms:created xsi:type="dcterms:W3CDTF">2013-11-30T16:39:26Z</dcterms:created>
  <dcterms:modified xsi:type="dcterms:W3CDTF">2019-12-29T16:50:04Z</dcterms:modified>
</cp:coreProperties>
</file>